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6" r:id="rId1"/>
  </p:sldMasterIdLst>
  <p:notesMasterIdLst>
    <p:notesMasterId r:id="rId24"/>
  </p:notesMasterIdLst>
  <p:sldIdLst>
    <p:sldId id="256" r:id="rId2"/>
    <p:sldId id="257" r:id="rId3"/>
    <p:sldId id="289" r:id="rId4"/>
    <p:sldId id="275" r:id="rId5"/>
    <p:sldId id="274" r:id="rId6"/>
    <p:sldId id="282" r:id="rId7"/>
    <p:sldId id="283" r:id="rId8"/>
    <p:sldId id="276" r:id="rId9"/>
    <p:sldId id="284" r:id="rId10"/>
    <p:sldId id="285" r:id="rId11"/>
    <p:sldId id="286" r:id="rId12"/>
    <p:sldId id="287" r:id="rId13"/>
    <p:sldId id="288" r:id="rId14"/>
    <p:sldId id="291" r:id="rId15"/>
    <p:sldId id="277" r:id="rId16"/>
    <p:sldId id="279" r:id="rId17"/>
    <p:sldId id="278" r:id="rId18"/>
    <p:sldId id="280" r:id="rId19"/>
    <p:sldId id="281" r:id="rId20"/>
    <p:sldId id="263" r:id="rId21"/>
    <p:sldId id="273" r:id="rId22"/>
    <p:sldId id="26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0F8050-4541-4AE1-B01A-1D687A443BA4}">
          <p14:sldIdLst>
            <p14:sldId id="256"/>
            <p14:sldId id="257"/>
            <p14:sldId id="289"/>
            <p14:sldId id="275"/>
            <p14:sldId id="274"/>
            <p14:sldId id="282"/>
            <p14:sldId id="283"/>
            <p14:sldId id="276"/>
            <p14:sldId id="284"/>
            <p14:sldId id="285"/>
            <p14:sldId id="286"/>
            <p14:sldId id="287"/>
            <p14:sldId id="288"/>
            <p14:sldId id="291"/>
            <p14:sldId id="277"/>
            <p14:sldId id="279"/>
            <p14:sldId id="278"/>
            <p14:sldId id="280"/>
            <p14:sldId id="281"/>
            <p14:sldId id="263"/>
            <p14:sldId id="27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E7CC29-76AF-4891-9252-DC8057B49E30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7017D1-95D3-428C-B49A-818A15543D56}">
      <dgm:prSet phldrT="[Text]"/>
      <dgm:spPr/>
      <dgm:t>
        <a:bodyPr/>
        <a:lstStyle/>
        <a:p>
          <a:r>
            <a:rPr lang="en-US" b="0" i="0" dirty="0" smtClean="0"/>
            <a:t>Create a tracing framework for Android.</a:t>
          </a:r>
          <a:endParaRPr lang="en-US" dirty="0"/>
        </a:p>
      </dgm:t>
    </dgm:pt>
    <dgm:pt modelId="{56133BA9-B46F-4D99-8920-6574842D882C}" type="parTrans" cxnId="{2A53264C-CC3E-451C-A161-112F50D64564}">
      <dgm:prSet/>
      <dgm:spPr/>
      <dgm:t>
        <a:bodyPr/>
        <a:lstStyle/>
        <a:p>
          <a:endParaRPr lang="en-US"/>
        </a:p>
      </dgm:t>
    </dgm:pt>
    <dgm:pt modelId="{3FE14F5F-3F3D-4F1D-AC23-6B3409A73C69}" type="sibTrans" cxnId="{2A53264C-CC3E-451C-A161-112F50D64564}">
      <dgm:prSet/>
      <dgm:spPr/>
      <dgm:t>
        <a:bodyPr/>
        <a:lstStyle/>
        <a:p>
          <a:endParaRPr lang="en-US"/>
        </a:p>
      </dgm:t>
    </dgm:pt>
    <dgm:pt modelId="{D1548EF0-8F32-4645-B2AD-BCA90D30D2D6}">
      <dgm:prSet phldrT="[Text]" custT="1"/>
      <dgm:spPr/>
      <dgm:t>
        <a:bodyPr/>
        <a:lstStyle/>
        <a:p>
          <a:r>
            <a:rPr lang="en-US" sz="1200" dirty="0" smtClean="0"/>
            <a:t>July(Begin)-August(End).</a:t>
          </a:r>
          <a:endParaRPr lang="en-US" sz="1200" dirty="0"/>
        </a:p>
      </dgm:t>
    </dgm:pt>
    <dgm:pt modelId="{FEEDF349-59A9-4912-A7AA-4812B511C092}" type="parTrans" cxnId="{43DCCFBA-76AD-4A8F-9BEA-1684164FD3A6}">
      <dgm:prSet/>
      <dgm:spPr/>
      <dgm:t>
        <a:bodyPr/>
        <a:lstStyle/>
        <a:p>
          <a:endParaRPr lang="en-US"/>
        </a:p>
      </dgm:t>
    </dgm:pt>
    <dgm:pt modelId="{0AA9C06F-25CE-4080-94F5-0E7AA8742EAD}" type="sibTrans" cxnId="{43DCCFBA-76AD-4A8F-9BEA-1684164FD3A6}">
      <dgm:prSet/>
      <dgm:spPr/>
      <dgm:t>
        <a:bodyPr/>
        <a:lstStyle/>
        <a:p>
          <a:endParaRPr lang="en-US"/>
        </a:p>
      </dgm:t>
    </dgm:pt>
    <dgm:pt modelId="{D1650073-E903-4FFF-AC0B-89E241A81812}">
      <dgm:prSet phldrT="[Text]"/>
      <dgm:spPr/>
      <dgm:t>
        <a:bodyPr/>
        <a:lstStyle/>
        <a:p>
          <a:r>
            <a:rPr lang="en-US" dirty="0" smtClean="0"/>
            <a:t>Create a visualizer tool for Tejas.</a:t>
          </a:r>
          <a:endParaRPr lang="en-US" dirty="0"/>
        </a:p>
      </dgm:t>
    </dgm:pt>
    <dgm:pt modelId="{9190E577-E3A7-42A9-B43C-F27F65080707}" type="parTrans" cxnId="{DA8BF1A2-B01B-43C1-B11E-4104B5E3210C}">
      <dgm:prSet/>
      <dgm:spPr/>
      <dgm:t>
        <a:bodyPr/>
        <a:lstStyle/>
        <a:p>
          <a:endParaRPr lang="en-US"/>
        </a:p>
      </dgm:t>
    </dgm:pt>
    <dgm:pt modelId="{96449E0E-AC8C-481D-A631-7E7F14A1D0AD}" type="sibTrans" cxnId="{DA8BF1A2-B01B-43C1-B11E-4104B5E3210C}">
      <dgm:prSet/>
      <dgm:spPr/>
      <dgm:t>
        <a:bodyPr/>
        <a:lstStyle/>
        <a:p>
          <a:endParaRPr lang="en-US"/>
        </a:p>
      </dgm:t>
    </dgm:pt>
    <dgm:pt modelId="{5B35668B-0C74-4A5A-82A0-334771CE8416}">
      <dgm:prSet phldrT="[Text]" custT="1"/>
      <dgm:spPr/>
      <dgm:t>
        <a:bodyPr/>
        <a:lstStyle/>
        <a:p>
          <a:r>
            <a:rPr lang="en-US" sz="1200" dirty="0" smtClean="0"/>
            <a:t>September(Begin) – November(End).</a:t>
          </a:r>
          <a:endParaRPr lang="en-US" sz="1200" dirty="0"/>
        </a:p>
      </dgm:t>
    </dgm:pt>
    <dgm:pt modelId="{22733850-B8AA-4BA9-BEA6-42CDCDF50C65}" type="parTrans" cxnId="{85AF5DE2-BFC4-4E8B-9CA3-2EF9609071B6}">
      <dgm:prSet/>
      <dgm:spPr/>
      <dgm:t>
        <a:bodyPr/>
        <a:lstStyle/>
        <a:p>
          <a:endParaRPr lang="en-US"/>
        </a:p>
      </dgm:t>
    </dgm:pt>
    <dgm:pt modelId="{6B47D0E0-A41D-4A67-82E3-DE75190C3168}" type="sibTrans" cxnId="{85AF5DE2-BFC4-4E8B-9CA3-2EF9609071B6}">
      <dgm:prSet/>
      <dgm:spPr/>
      <dgm:t>
        <a:bodyPr/>
        <a:lstStyle/>
        <a:p>
          <a:endParaRPr lang="en-US"/>
        </a:p>
      </dgm:t>
    </dgm:pt>
    <dgm:pt modelId="{1ABE4FF3-68C4-4C1B-884D-DC91A2AE376C}">
      <dgm:prSet phldrT="[Text]"/>
      <dgm:spPr/>
      <dgm:t>
        <a:bodyPr/>
        <a:lstStyle/>
        <a:p>
          <a:r>
            <a:rPr lang="en-US" dirty="0" smtClean="0"/>
            <a:t>Measuring hazard penalties in pipelines using Tejas.</a:t>
          </a:r>
          <a:endParaRPr lang="en-US" dirty="0"/>
        </a:p>
      </dgm:t>
    </dgm:pt>
    <dgm:pt modelId="{2B6E2B72-FF06-492B-8D9E-0F00556E396F}" type="parTrans" cxnId="{7D4DF4D4-AD72-465D-95D1-AFA695E0539D}">
      <dgm:prSet/>
      <dgm:spPr/>
      <dgm:t>
        <a:bodyPr/>
        <a:lstStyle/>
        <a:p>
          <a:endParaRPr lang="en-US"/>
        </a:p>
      </dgm:t>
    </dgm:pt>
    <dgm:pt modelId="{32D561E1-4FED-4D03-A36C-0FADFCBBBD9F}" type="sibTrans" cxnId="{7D4DF4D4-AD72-465D-95D1-AFA695E0539D}">
      <dgm:prSet/>
      <dgm:spPr/>
      <dgm:t>
        <a:bodyPr/>
        <a:lstStyle/>
        <a:p>
          <a:endParaRPr lang="en-US"/>
        </a:p>
      </dgm:t>
    </dgm:pt>
    <dgm:pt modelId="{2604073F-E604-4A79-B895-1B71EAEA0DF8}">
      <dgm:prSet phldrT="[Text]" custT="1"/>
      <dgm:spPr/>
      <dgm:t>
        <a:bodyPr/>
        <a:lstStyle/>
        <a:p>
          <a:r>
            <a:rPr lang="en-US" sz="1200" dirty="0" smtClean="0"/>
            <a:t>December(Begin) – January(Begin).</a:t>
          </a:r>
          <a:endParaRPr lang="en-US" sz="1200" dirty="0"/>
        </a:p>
      </dgm:t>
    </dgm:pt>
    <dgm:pt modelId="{8C9C956B-36EF-48E0-9845-68C034D716CD}" type="parTrans" cxnId="{59F35E71-45C6-45DD-9A59-0BFEB7C97C94}">
      <dgm:prSet/>
      <dgm:spPr/>
      <dgm:t>
        <a:bodyPr/>
        <a:lstStyle/>
        <a:p>
          <a:endParaRPr lang="en-US"/>
        </a:p>
      </dgm:t>
    </dgm:pt>
    <dgm:pt modelId="{D7463E24-A019-4749-9CBB-E3886F467BD4}" type="sibTrans" cxnId="{59F35E71-45C6-45DD-9A59-0BFEB7C97C94}">
      <dgm:prSet/>
      <dgm:spPr/>
      <dgm:t>
        <a:bodyPr/>
        <a:lstStyle/>
        <a:p>
          <a:endParaRPr lang="en-US"/>
        </a:p>
      </dgm:t>
    </dgm:pt>
    <dgm:pt modelId="{736CDC12-BDB0-4E8F-9024-A236DBDDF2D3}" type="pres">
      <dgm:prSet presAssocID="{7FE7CC29-76AF-4891-9252-DC8057B49E30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B081C9F-E376-4D81-9A2B-AEBE6DA12B15}" type="pres">
      <dgm:prSet presAssocID="{9A7017D1-95D3-428C-B49A-818A15543D56}" presName="composite" presStyleCnt="0"/>
      <dgm:spPr/>
    </dgm:pt>
    <dgm:pt modelId="{5D9B65E5-365A-4CA4-A59F-E975906E4D85}" type="pres">
      <dgm:prSet presAssocID="{9A7017D1-95D3-428C-B49A-818A15543D56}" presName="bentUpArrow1" presStyleLbl="alignImgPlace1" presStyleIdx="0" presStyleCnt="2"/>
      <dgm:spPr/>
    </dgm:pt>
    <dgm:pt modelId="{4148CF2D-6A49-4411-AFDD-0CDC019C0D03}" type="pres">
      <dgm:prSet presAssocID="{9A7017D1-95D3-428C-B49A-818A15543D56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27DEF7-6A0A-4EEC-A026-F90601EBF12C}" type="pres">
      <dgm:prSet presAssocID="{9A7017D1-95D3-428C-B49A-818A15543D56}" presName="ChildText" presStyleLbl="revTx" presStyleIdx="0" presStyleCnt="3" custScaleX="252376" custScaleY="45756" custLinFactNeighborX="8159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96D885-3E68-47BE-A46A-1D0318ECFBCB}" type="pres">
      <dgm:prSet presAssocID="{3FE14F5F-3F3D-4F1D-AC23-6B3409A73C69}" presName="sibTrans" presStyleCnt="0"/>
      <dgm:spPr/>
    </dgm:pt>
    <dgm:pt modelId="{DC1AE89C-0523-46FA-8049-1BBB2C7D16E9}" type="pres">
      <dgm:prSet presAssocID="{D1650073-E903-4FFF-AC0B-89E241A81812}" presName="composite" presStyleCnt="0"/>
      <dgm:spPr/>
    </dgm:pt>
    <dgm:pt modelId="{11E8D7EB-242E-4E53-9B8D-89BC4ADAFCC3}" type="pres">
      <dgm:prSet presAssocID="{D1650073-E903-4FFF-AC0B-89E241A81812}" presName="bentUpArrow1" presStyleLbl="alignImgPlace1" presStyleIdx="1" presStyleCnt="2" custLinFactNeighborX="-40141" custLinFactNeighborY="-2125"/>
      <dgm:spPr/>
    </dgm:pt>
    <dgm:pt modelId="{3F0344E8-0E2E-4AC3-8E20-1C7C0936E29E}" type="pres">
      <dgm:prSet presAssocID="{D1650073-E903-4FFF-AC0B-89E241A81812}" presName="ParentText" presStyleLbl="node1" presStyleIdx="1" presStyleCnt="3" custLinFactNeighborX="-29041" custLinFactNeighborY="-270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A3366B-546D-4BCA-B0A0-CE24D720EDCA}" type="pres">
      <dgm:prSet presAssocID="{D1650073-E903-4FFF-AC0B-89E241A81812}" presName="ChildText" presStyleLbl="revTx" presStyleIdx="1" presStyleCnt="3" custScaleX="239522" custLinFactNeighborX="43402" custLinFactNeighborY="-11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6E0531-D06D-46F0-A037-EBEF0F48E795}" type="pres">
      <dgm:prSet presAssocID="{96449E0E-AC8C-481D-A631-7E7F14A1D0AD}" presName="sibTrans" presStyleCnt="0"/>
      <dgm:spPr/>
    </dgm:pt>
    <dgm:pt modelId="{C88D3CAB-3C43-4268-BD5A-FE7359F8BBF6}" type="pres">
      <dgm:prSet presAssocID="{1ABE4FF3-68C4-4C1B-884D-DC91A2AE376C}" presName="composite" presStyleCnt="0"/>
      <dgm:spPr/>
    </dgm:pt>
    <dgm:pt modelId="{3C2DDF09-4AC9-447E-B7D7-4BC0B9E1AA61}" type="pres">
      <dgm:prSet presAssocID="{1ABE4FF3-68C4-4C1B-884D-DC91A2AE376C}" presName="ParentText" presStyleLbl="node1" presStyleIdx="2" presStyleCnt="3" custLinFactNeighborX="-54925" custLinFactNeighborY="-270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39B56E-0C75-4620-8D14-0CB9FF869D56}" type="pres">
      <dgm:prSet presAssocID="{1ABE4FF3-68C4-4C1B-884D-DC91A2AE376C}" presName="FinalChildText" presStyleLbl="revTx" presStyleIdx="2" presStyleCnt="3" custScaleX="171019" custLinFactNeighborX="-31249" custLinFactNeighborY="11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B7BB7B-A307-44ED-AAF8-377F153F70EC}" type="presOf" srcId="{D1548EF0-8F32-4645-B2AD-BCA90D30D2D6}" destId="{FB27DEF7-6A0A-4EEC-A026-F90601EBF12C}" srcOrd="0" destOrd="0" presId="urn:microsoft.com/office/officeart/2005/8/layout/StepDownProcess"/>
    <dgm:cxn modelId="{FF986156-B1E8-4B02-ACF6-E36B13512749}" type="presOf" srcId="{D1650073-E903-4FFF-AC0B-89E241A81812}" destId="{3F0344E8-0E2E-4AC3-8E20-1C7C0936E29E}" srcOrd="0" destOrd="0" presId="urn:microsoft.com/office/officeart/2005/8/layout/StepDownProcess"/>
    <dgm:cxn modelId="{C66E19D5-47BB-468C-B2A1-4ADEDCB375E7}" type="presOf" srcId="{5B35668B-0C74-4A5A-82A0-334771CE8416}" destId="{35A3366B-546D-4BCA-B0A0-CE24D720EDCA}" srcOrd="0" destOrd="0" presId="urn:microsoft.com/office/officeart/2005/8/layout/StepDownProcess"/>
    <dgm:cxn modelId="{59F35E71-45C6-45DD-9A59-0BFEB7C97C94}" srcId="{1ABE4FF3-68C4-4C1B-884D-DC91A2AE376C}" destId="{2604073F-E604-4A79-B895-1B71EAEA0DF8}" srcOrd="0" destOrd="0" parTransId="{8C9C956B-36EF-48E0-9845-68C034D716CD}" sibTransId="{D7463E24-A019-4749-9CBB-E3886F467BD4}"/>
    <dgm:cxn modelId="{DBF59A94-7362-4E03-9427-C5EBD5086AAF}" type="presOf" srcId="{2604073F-E604-4A79-B895-1B71EAEA0DF8}" destId="{7839B56E-0C75-4620-8D14-0CB9FF869D56}" srcOrd="0" destOrd="0" presId="urn:microsoft.com/office/officeart/2005/8/layout/StepDownProcess"/>
    <dgm:cxn modelId="{85AF5DE2-BFC4-4E8B-9CA3-2EF9609071B6}" srcId="{D1650073-E903-4FFF-AC0B-89E241A81812}" destId="{5B35668B-0C74-4A5A-82A0-334771CE8416}" srcOrd="0" destOrd="0" parTransId="{22733850-B8AA-4BA9-BEA6-42CDCDF50C65}" sibTransId="{6B47D0E0-A41D-4A67-82E3-DE75190C3168}"/>
    <dgm:cxn modelId="{7D4DF4D4-AD72-465D-95D1-AFA695E0539D}" srcId="{7FE7CC29-76AF-4891-9252-DC8057B49E30}" destId="{1ABE4FF3-68C4-4C1B-884D-DC91A2AE376C}" srcOrd="2" destOrd="0" parTransId="{2B6E2B72-FF06-492B-8D9E-0F00556E396F}" sibTransId="{32D561E1-4FED-4D03-A36C-0FADFCBBBD9F}"/>
    <dgm:cxn modelId="{10637EBA-AC59-49D5-B2FE-9D97FADB8976}" type="presOf" srcId="{9A7017D1-95D3-428C-B49A-818A15543D56}" destId="{4148CF2D-6A49-4411-AFDD-0CDC019C0D03}" srcOrd="0" destOrd="0" presId="urn:microsoft.com/office/officeart/2005/8/layout/StepDownProcess"/>
    <dgm:cxn modelId="{43DCCFBA-76AD-4A8F-9BEA-1684164FD3A6}" srcId="{9A7017D1-95D3-428C-B49A-818A15543D56}" destId="{D1548EF0-8F32-4645-B2AD-BCA90D30D2D6}" srcOrd="0" destOrd="0" parTransId="{FEEDF349-59A9-4912-A7AA-4812B511C092}" sibTransId="{0AA9C06F-25CE-4080-94F5-0E7AA8742EAD}"/>
    <dgm:cxn modelId="{D2A2098A-7768-4949-9F65-452383156A22}" type="presOf" srcId="{7FE7CC29-76AF-4891-9252-DC8057B49E30}" destId="{736CDC12-BDB0-4E8F-9024-A236DBDDF2D3}" srcOrd="0" destOrd="0" presId="urn:microsoft.com/office/officeart/2005/8/layout/StepDownProcess"/>
    <dgm:cxn modelId="{11A8CCFB-285C-4F4A-B739-C492B03074BB}" type="presOf" srcId="{1ABE4FF3-68C4-4C1B-884D-DC91A2AE376C}" destId="{3C2DDF09-4AC9-447E-B7D7-4BC0B9E1AA61}" srcOrd="0" destOrd="0" presId="urn:microsoft.com/office/officeart/2005/8/layout/StepDownProcess"/>
    <dgm:cxn modelId="{2A53264C-CC3E-451C-A161-112F50D64564}" srcId="{7FE7CC29-76AF-4891-9252-DC8057B49E30}" destId="{9A7017D1-95D3-428C-B49A-818A15543D56}" srcOrd="0" destOrd="0" parTransId="{56133BA9-B46F-4D99-8920-6574842D882C}" sibTransId="{3FE14F5F-3F3D-4F1D-AC23-6B3409A73C69}"/>
    <dgm:cxn modelId="{DA8BF1A2-B01B-43C1-B11E-4104B5E3210C}" srcId="{7FE7CC29-76AF-4891-9252-DC8057B49E30}" destId="{D1650073-E903-4FFF-AC0B-89E241A81812}" srcOrd="1" destOrd="0" parTransId="{9190E577-E3A7-42A9-B43C-F27F65080707}" sibTransId="{96449E0E-AC8C-481D-A631-7E7F14A1D0AD}"/>
    <dgm:cxn modelId="{C562622C-8E68-468B-A60A-2FD3CCF4FDBA}" type="presParOf" srcId="{736CDC12-BDB0-4E8F-9024-A236DBDDF2D3}" destId="{5B081C9F-E376-4D81-9A2B-AEBE6DA12B15}" srcOrd="0" destOrd="0" presId="urn:microsoft.com/office/officeart/2005/8/layout/StepDownProcess"/>
    <dgm:cxn modelId="{469C7314-032E-4E0B-9A5A-CEBFC3EA01CB}" type="presParOf" srcId="{5B081C9F-E376-4D81-9A2B-AEBE6DA12B15}" destId="{5D9B65E5-365A-4CA4-A59F-E975906E4D85}" srcOrd="0" destOrd="0" presId="urn:microsoft.com/office/officeart/2005/8/layout/StepDownProcess"/>
    <dgm:cxn modelId="{A408C186-347F-44B2-9B6E-9BB167EB45A9}" type="presParOf" srcId="{5B081C9F-E376-4D81-9A2B-AEBE6DA12B15}" destId="{4148CF2D-6A49-4411-AFDD-0CDC019C0D03}" srcOrd="1" destOrd="0" presId="urn:microsoft.com/office/officeart/2005/8/layout/StepDownProcess"/>
    <dgm:cxn modelId="{44417C9D-15A5-4BE0-A181-C06FB3F1A46D}" type="presParOf" srcId="{5B081C9F-E376-4D81-9A2B-AEBE6DA12B15}" destId="{FB27DEF7-6A0A-4EEC-A026-F90601EBF12C}" srcOrd="2" destOrd="0" presId="urn:microsoft.com/office/officeart/2005/8/layout/StepDownProcess"/>
    <dgm:cxn modelId="{50782ACE-2583-4860-9E74-FFD82F77D7E0}" type="presParOf" srcId="{736CDC12-BDB0-4E8F-9024-A236DBDDF2D3}" destId="{3996D885-3E68-47BE-A46A-1D0318ECFBCB}" srcOrd="1" destOrd="0" presId="urn:microsoft.com/office/officeart/2005/8/layout/StepDownProcess"/>
    <dgm:cxn modelId="{993284EF-3307-4270-A94C-E0F6E6CE6C60}" type="presParOf" srcId="{736CDC12-BDB0-4E8F-9024-A236DBDDF2D3}" destId="{DC1AE89C-0523-46FA-8049-1BBB2C7D16E9}" srcOrd="2" destOrd="0" presId="urn:microsoft.com/office/officeart/2005/8/layout/StepDownProcess"/>
    <dgm:cxn modelId="{1C91D3C4-3EE3-4F5B-BA50-2AEA57EB1673}" type="presParOf" srcId="{DC1AE89C-0523-46FA-8049-1BBB2C7D16E9}" destId="{11E8D7EB-242E-4E53-9B8D-89BC4ADAFCC3}" srcOrd="0" destOrd="0" presId="urn:microsoft.com/office/officeart/2005/8/layout/StepDownProcess"/>
    <dgm:cxn modelId="{47515CE4-FA68-4101-A583-001CFE248AEC}" type="presParOf" srcId="{DC1AE89C-0523-46FA-8049-1BBB2C7D16E9}" destId="{3F0344E8-0E2E-4AC3-8E20-1C7C0936E29E}" srcOrd="1" destOrd="0" presId="urn:microsoft.com/office/officeart/2005/8/layout/StepDownProcess"/>
    <dgm:cxn modelId="{2EC2D145-FDA5-40BB-B605-479388ABC315}" type="presParOf" srcId="{DC1AE89C-0523-46FA-8049-1BBB2C7D16E9}" destId="{35A3366B-546D-4BCA-B0A0-CE24D720EDCA}" srcOrd="2" destOrd="0" presId="urn:microsoft.com/office/officeart/2005/8/layout/StepDownProcess"/>
    <dgm:cxn modelId="{D0607E2E-711E-455D-9B25-3AC1AAD6FB25}" type="presParOf" srcId="{736CDC12-BDB0-4E8F-9024-A236DBDDF2D3}" destId="{1C6E0531-D06D-46F0-A037-EBEF0F48E795}" srcOrd="3" destOrd="0" presId="urn:microsoft.com/office/officeart/2005/8/layout/StepDownProcess"/>
    <dgm:cxn modelId="{3FD4D7F3-FE92-4B7C-B01C-E62AC8C7BDE7}" type="presParOf" srcId="{736CDC12-BDB0-4E8F-9024-A236DBDDF2D3}" destId="{C88D3CAB-3C43-4268-BD5A-FE7359F8BBF6}" srcOrd="4" destOrd="0" presId="urn:microsoft.com/office/officeart/2005/8/layout/StepDownProcess"/>
    <dgm:cxn modelId="{8892D773-76B1-4E44-B2A3-00A67A654DB1}" type="presParOf" srcId="{C88D3CAB-3C43-4268-BD5A-FE7359F8BBF6}" destId="{3C2DDF09-4AC9-447E-B7D7-4BC0B9E1AA61}" srcOrd="0" destOrd="0" presId="urn:microsoft.com/office/officeart/2005/8/layout/StepDownProcess"/>
    <dgm:cxn modelId="{5D5A4F85-1681-4B41-99EE-F48130836BCE}" type="presParOf" srcId="{C88D3CAB-3C43-4268-BD5A-FE7359F8BBF6}" destId="{7839B56E-0C75-4620-8D14-0CB9FF869D5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1BF2D2-3E62-41D5-857F-DCA1FECB3B5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58F01E-CFA8-4AFD-AB03-0364CECF3C36}">
      <dgm:prSet phldrT="[Text]"/>
      <dgm:spPr/>
      <dgm:t>
        <a:bodyPr/>
        <a:lstStyle/>
        <a:p>
          <a:r>
            <a:rPr lang="en-US" dirty="0" smtClean="0"/>
            <a:t>September</a:t>
          </a:r>
          <a:endParaRPr lang="en-US" dirty="0"/>
        </a:p>
      </dgm:t>
    </dgm:pt>
    <dgm:pt modelId="{718C923F-FE3A-4F9D-8A20-101AF3F06070}" type="parTrans" cxnId="{E53597EA-83CF-4E3D-9146-867382E7DFA3}">
      <dgm:prSet/>
      <dgm:spPr/>
      <dgm:t>
        <a:bodyPr/>
        <a:lstStyle/>
        <a:p>
          <a:endParaRPr lang="en-US"/>
        </a:p>
      </dgm:t>
    </dgm:pt>
    <dgm:pt modelId="{5B142A84-ACA9-480A-9198-C76A26ED950C}" type="sibTrans" cxnId="{E53597EA-83CF-4E3D-9146-867382E7DFA3}">
      <dgm:prSet/>
      <dgm:spPr/>
      <dgm:t>
        <a:bodyPr/>
        <a:lstStyle/>
        <a:p>
          <a:endParaRPr lang="en-US"/>
        </a:p>
      </dgm:t>
    </dgm:pt>
    <dgm:pt modelId="{B1F5A517-974D-4672-90CE-1DB17FBD3111}">
      <dgm:prSet phldrT="[Text]"/>
      <dgm:spPr/>
      <dgm:t>
        <a:bodyPr/>
        <a:lstStyle/>
        <a:p>
          <a:r>
            <a:rPr lang="en-US" dirty="0" smtClean="0"/>
            <a:t>Worked on Sniper tool to see what visualization I can provide.</a:t>
          </a:r>
          <a:endParaRPr lang="en-US" dirty="0"/>
        </a:p>
      </dgm:t>
    </dgm:pt>
    <dgm:pt modelId="{64B6DCB0-A8FC-44C6-BDB5-37139681A8E4}" type="parTrans" cxnId="{0B348F22-8732-4ED0-B667-FE1E7E508D08}">
      <dgm:prSet/>
      <dgm:spPr/>
      <dgm:t>
        <a:bodyPr/>
        <a:lstStyle/>
        <a:p>
          <a:endParaRPr lang="en-US"/>
        </a:p>
      </dgm:t>
    </dgm:pt>
    <dgm:pt modelId="{5C449D00-B346-4831-905A-DE7D5D1A3AE4}" type="sibTrans" cxnId="{0B348F22-8732-4ED0-B667-FE1E7E508D08}">
      <dgm:prSet/>
      <dgm:spPr/>
      <dgm:t>
        <a:bodyPr/>
        <a:lstStyle/>
        <a:p>
          <a:endParaRPr lang="en-US"/>
        </a:p>
      </dgm:t>
    </dgm:pt>
    <dgm:pt modelId="{CD85EFBC-1F26-4833-9943-6FA5FD2D0710}">
      <dgm:prSet phldrT="[Text]"/>
      <dgm:spPr/>
      <dgm:t>
        <a:bodyPr/>
        <a:lstStyle/>
        <a:p>
          <a:r>
            <a:rPr lang="en-US" dirty="0" smtClean="0"/>
            <a:t>October</a:t>
          </a:r>
          <a:endParaRPr lang="en-US" dirty="0"/>
        </a:p>
      </dgm:t>
    </dgm:pt>
    <dgm:pt modelId="{507A2B21-A1FD-41BA-9511-9EBB0EA2587F}" type="parTrans" cxnId="{9DF79ECB-3D7F-4939-B7E3-6F631900F778}">
      <dgm:prSet/>
      <dgm:spPr/>
      <dgm:t>
        <a:bodyPr/>
        <a:lstStyle/>
        <a:p>
          <a:endParaRPr lang="en-US"/>
        </a:p>
      </dgm:t>
    </dgm:pt>
    <dgm:pt modelId="{FDA4A2EF-5BDA-4357-8972-D71F4682C989}" type="sibTrans" cxnId="{9DF79ECB-3D7F-4939-B7E3-6F631900F778}">
      <dgm:prSet/>
      <dgm:spPr/>
      <dgm:t>
        <a:bodyPr/>
        <a:lstStyle/>
        <a:p>
          <a:endParaRPr lang="en-US"/>
        </a:p>
      </dgm:t>
    </dgm:pt>
    <dgm:pt modelId="{6B2A80A8-20C9-4017-A64A-F240989100CE}">
      <dgm:prSet phldrT="[Text]"/>
      <dgm:spPr/>
      <dgm:t>
        <a:bodyPr/>
        <a:lstStyle/>
        <a:p>
          <a:r>
            <a:rPr lang="en-US" dirty="0" smtClean="0"/>
            <a:t>Created a visualizer with graphical functionalities.</a:t>
          </a:r>
          <a:endParaRPr lang="en-US" dirty="0"/>
        </a:p>
      </dgm:t>
    </dgm:pt>
    <dgm:pt modelId="{C698B6DA-5E03-4DFB-9391-497F4A6C5E22}" type="parTrans" cxnId="{493D18AA-F7A5-4F76-8283-AECBDEFE2406}">
      <dgm:prSet/>
      <dgm:spPr/>
      <dgm:t>
        <a:bodyPr/>
        <a:lstStyle/>
        <a:p>
          <a:endParaRPr lang="en-US"/>
        </a:p>
      </dgm:t>
    </dgm:pt>
    <dgm:pt modelId="{7942234A-E678-4907-ADEA-08011CF72B1E}" type="sibTrans" cxnId="{493D18AA-F7A5-4F76-8283-AECBDEFE2406}">
      <dgm:prSet/>
      <dgm:spPr/>
      <dgm:t>
        <a:bodyPr/>
        <a:lstStyle/>
        <a:p>
          <a:endParaRPr lang="en-US"/>
        </a:p>
      </dgm:t>
    </dgm:pt>
    <dgm:pt modelId="{7F6847C9-760C-4D77-8547-5EE8154EDCCA}">
      <dgm:prSet phldrT="[Text]"/>
      <dgm:spPr/>
      <dgm:t>
        <a:bodyPr/>
        <a:lstStyle/>
        <a:p>
          <a:r>
            <a:rPr lang="en-US" dirty="0" smtClean="0"/>
            <a:t>November</a:t>
          </a:r>
          <a:endParaRPr lang="en-US" dirty="0"/>
        </a:p>
      </dgm:t>
    </dgm:pt>
    <dgm:pt modelId="{A460A13B-4D0A-44D8-BDA6-F1B372F6A2B2}" type="parTrans" cxnId="{C85E26D3-163F-446A-A3CD-86A2A61BAAFC}">
      <dgm:prSet/>
      <dgm:spPr/>
      <dgm:t>
        <a:bodyPr/>
        <a:lstStyle/>
        <a:p>
          <a:endParaRPr lang="en-US"/>
        </a:p>
      </dgm:t>
    </dgm:pt>
    <dgm:pt modelId="{9F7AE654-FC00-4062-BD2B-3483A4A873B3}" type="sibTrans" cxnId="{C85E26D3-163F-446A-A3CD-86A2A61BAAFC}">
      <dgm:prSet/>
      <dgm:spPr/>
      <dgm:t>
        <a:bodyPr/>
        <a:lstStyle/>
        <a:p>
          <a:endParaRPr lang="en-US"/>
        </a:p>
      </dgm:t>
    </dgm:pt>
    <dgm:pt modelId="{44D9B73C-E00C-496C-8377-9ABDE90667D0}">
      <dgm:prSet phldrT="[Text]"/>
      <dgm:spPr/>
      <dgm:t>
        <a:bodyPr/>
        <a:lstStyle/>
        <a:p>
          <a:r>
            <a:rPr lang="en-US" dirty="0" smtClean="0"/>
            <a:t>Worked on the correlation feature, added other functionalities to visualizer.</a:t>
          </a:r>
          <a:endParaRPr lang="en-US" dirty="0"/>
        </a:p>
      </dgm:t>
    </dgm:pt>
    <dgm:pt modelId="{1206DB54-642D-49BA-AF49-078A0DF7F1A1}" type="parTrans" cxnId="{4B0FFBB0-1385-4652-9653-5D3F6D8CFCC1}">
      <dgm:prSet/>
      <dgm:spPr/>
      <dgm:t>
        <a:bodyPr/>
        <a:lstStyle/>
        <a:p>
          <a:endParaRPr lang="en-US"/>
        </a:p>
      </dgm:t>
    </dgm:pt>
    <dgm:pt modelId="{EB1DC5D5-F015-4466-9CC2-F31E57085676}" type="sibTrans" cxnId="{4B0FFBB0-1385-4652-9653-5D3F6D8CFCC1}">
      <dgm:prSet/>
      <dgm:spPr/>
      <dgm:t>
        <a:bodyPr/>
        <a:lstStyle/>
        <a:p>
          <a:endParaRPr lang="en-US"/>
        </a:p>
      </dgm:t>
    </dgm:pt>
    <dgm:pt modelId="{A9AB1543-DE6B-4534-84F3-E3EBAE6267CF}" type="pres">
      <dgm:prSet presAssocID="{821BF2D2-3E62-41D5-857F-DCA1FECB3B5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4AFE7F-1231-4753-82C3-4A8D26A86620}" type="pres">
      <dgm:prSet presAssocID="{8558F01E-CFA8-4AFD-AB03-0364CECF3C36}" presName="composite" presStyleCnt="0"/>
      <dgm:spPr/>
    </dgm:pt>
    <dgm:pt modelId="{96C29D87-353B-4176-9BBD-A4E0FBCD8925}" type="pres">
      <dgm:prSet presAssocID="{8558F01E-CFA8-4AFD-AB03-0364CECF3C36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987808-FADB-4DB0-9517-4B4151E58B81}" type="pres">
      <dgm:prSet presAssocID="{8558F01E-CFA8-4AFD-AB03-0364CECF3C36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0F40FE-949F-414D-A18A-3C941C25FC41}" type="pres">
      <dgm:prSet presAssocID="{5B142A84-ACA9-480A-9198-C76A26ED950C}" presName="sp" presStyleCnt="0"/>
      <dgm:spPr/>
    </dgm:pt>
    <dgm:pt modelId="{BFDBEA81-B3FA-4875-9395-3B66C9EE6902}" type="pres">
      <dgm:prSet presAssocID="{CD85EFBC-1F26-4833-9943-6FA5FD2D0710}" presName="composite" presStyleCnt="0"/>
      <dgm:spPr/>
    </dgm:pt>
    <dgm:pt modelId="{0116D6F2-588A-4A02-8DCA-C5CB7689735B}" type="pres">
      <dgm:prSet presAssocID="{CD85EFBC-1F26-4833-9943-6FA5FD2D071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DD2DA5-2BF2-4003-9CBE-4071AFF66B77}" type="pres">
      <dgm:prSet presAssocID="{CD85EFBC-1F26-4833-9943-6FA5FD2D071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838A56-F96B-4469-A739-86A54BC1007A}" type="pres">
      <dgm:prSet presAssocID="{FDA4A2EF-5BDA-4357-8972-D71F4682C989}" presName="sp" presStyleCnt="0"/>
      <dgm:spPr/>
    </dgm:pt>
    <dgm:pt modelId="{1FDD6C0E-7635-4A59-B7DD-A353CB1B36D3}" type="pres">
      <dgm:prSet presAssocID="{7F6847C9-760C-4D77-8547-5EE8154EDCCA}" presName="composite" presStyleCnt="0"/>
      <dgm:spPr/>
    </dgm:pt>
    <dgm:pt modelId="{BA6D05DA-93E2-4FEB-8129-4A06A7C6F6CB}" type="pres">
      <dgm:prSet presAssocID="{7F6847C9-760C-4D77-8547-5EE8154EDCC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8B240C-F6BF-4924-A7F8-D9E544769686}" type="pres">
      <dgm:prSet presAssocID="{7F6847C9-760C-4D77-8547-5EE8154EDCC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9A9772-AB80-4025-A85F-814BE4C088AC}" type="presOf" srcId="{821BF2D2-3E62-41D5-857F-DCA1FECB3B51}" destId="{A9AB1543-DE6B-4534-84F3-E3EBAE6267CF}" srcOrd="0" destOrd="0" presId="urn:microsoft.com/office/officeart/2005/8/layout/chevron2"/>
    <dgm:cxn modelId="{9DF79ECB-3D7F-4939-B7E3-6F631900F778}" srcId="{821BF2D2-3E62-41D5-857F-DCA1FECB3B51}" destId="{CD85EFBC-1F26-4833-9943-6FA5FD2D0710}" srcOrd="1" destOrd="0" parTransId="{507A2B21-A1FD-41BA-9511-9EBB0EA2587F}" sibTransId="{FDA4A2EF-5BDA-4357-8972-D71F4682C989}"/>
    <dgm:cxn modelId="{E2D8EE64-6D2A-4722-9FDE-8699FE1DF924}" type="presOf" srcId="{CD85EFBC-1F26-4833-9943-6FA5FD2D0710}" destId="{0116D6F2-588A-4A02-8DCA-C5CB7689735B}" srcOrd="0" destOrd="0" presId="urn:microsoft.com/office/officeart/2005/8/layout/chevron2"/>
    <dgm:cxn modelId="{C0ACBAC9-0757-4074-9703-75079516A713}" type="presOf" srcId="{44D9B73C-E00C-496C-8377-9ABDE90667D0}" destId="{8A8B240C-F6BF-4924-A7F8-D9E544769686}" srcOrd="0" destOrd="0" presId="urn:microsoft.com/office/officeart/2005/8/layout/chevron2"/>
    <dgm:cxn modelId="{505B8DED-0509-4663-985A-4CBFAFABD0BA}" type="presOf" srcId="{B1F5A517-974D-4672-90CE-1DB17FBD3111}" destId="{38987808-FADB-4DB0-9517-4B4151E58B81}" srcOrd="0" destOrd="0" presId="urn:microsoft.com/office/officeart/2005/8/layout/chevron2"/>
    <dgm:cxn modelId="{40887EF5-9F98-45AF-8E71-1A2834A289FB}" type="presOf" srcId="{6B2A80A8-20C9-4017-A64A-F240989100CE}" destId="{7CDD2DA5-2BF2-4003-9CBE-4071AFF66B77}" srcOrd="0" destOrd="0" presId="urn:microsoft.com/office/officeart/2005/8/layout/chevron2"/>
    <dgm:cxn modelId="{C85E26D3-163F-446A-A3CD-86A2A61BAAFC}" srcId="{821BF2D2-3E62-41D5-857F-DCA1FECB3B51}" destId="{7F6847C9-760C-4D77-8547-5EE8154EDCCA}" srcOrd="2" destOrd="0" parTransId="{A460A13B-4D0A-44D8-BDA6-F1B372F6A2B2}" sibTransId="{9F7AE654-FC00-4062-BD2B-3483A4A873B3}"/>
    <dgm:cxn modelId="{E53597EA-83CF-4E3D-9146-867382E7DFA3}" srcId="{821BF2D2-3E62-41D5-857F-DCA1FECB3B51}" destId="{8558F01E-CFA8-4AFD-AB03-0364CECF3C36}" srcOrd="0" destOrd="0" parTransId="{718C923F-FE3A-4F9D-8A20-101AF3F06070}" sibTransId="{5B142A84-ACA9-480A-9198-C76A26ED950C}"/>
    <dgm:cxn modelId="{449DC1F9-E134-41E1-A414-94AA90C8E268}" type="presOf" srcId="{8558F01E-CFA8-4AFD-AB03-0364CECF3C36}" destId="{96C29D87-353B-4176-9BBD-A4E0FBCD8925}" srcOrd="0" destOrd="0" presId="urn:microsoft.com/office/officeart/2005/8/layout/chevron2"/>
    <dgm:cxn modelId="{4B0FFBB0-1385-4652-9653-5D3F6D8CFCC1}" srcId="{7F6847C9-760C-4D77-8547-5EE8154EDCCA}" destId="{44D9B73C-E00C-496C-8377-9ABDE90667D0}" srcOrd="0" destOrd="0" parTransId="{1206DB54-642D-49BA-AF49-078A0DF7F1A1}" sibTransId="{EB1DC5D5-F015-4466-9CC2-F31E57085676}"/>
    <dgm:cxn modelId="{493D18AA-F7A5-4F76-8283-AECBDEFE2406}" srcId="{CD85EFBC-1F26-4833-9943-6FA5FD2D0710}" destId="{6B2A80A8-20C9-4017-A64A-F240989100CE}" srcOrd="0" destOrd="0" parTransId="{C698B6DA-5E03-4DFB-9391-497F4A6C5E22}" sibTransId="{7942234A-E678-4907-ADEA-08011CF72B1E}"/>
    <dgm:cxn modelId="{0B348F22-8732-4ED0-B667-FE1E7E508D08}" srcId="{8558F01E-CFA8-4AFD-AB03-0364CECF3C36}" destId="{B1F5A517-974D-4672-90CE-1DB17FBD3111}" srcOrd="0" destOrd="0" parTransId="{64B6DCB0-A8FC-44C6-BDB5-37139681A8E4}" sibTransId="{5C449D00-B346-4831-905A-DE7D5D1A3AE4}"/>
    <dgm:cxn modelId="{0C3C2BC6-B423-42DE-A90A-61F60B7A48A1}" type="presOf" srcId="{7F6847C9-760C-4D77-8547-5EE8154EDCCA}" destId="{BA6D05DA-93E2-4FEB-8129-4A06A7C6F6CB}" srcOrd="0" destOrd="0" presId="urn:microsoft.com/office/officeart/2005/8/layout/chevron2"/>
    <dgm:cxn modelId="{E78B7077-8B42-4C34-8896-55300F30CE10}" type="presParOf" srcId="{A9AB1543-DE6B-4534-84F3-E3EBAE6267CF}" destId="{B94AFE7F-1231-4753-82C3-4A8D26A86620}" srcOrd="0" destOrd="0" presId="urn:microsoft.com/office/officeart/2005/8/layout/chevron2"/>
    <dgm:cxn modelId="{FED56B4B-AB0B-4E22-B184-9B1D1EE1DAEC}" type="presParOf" srcId="{B94AFE7F-1231-4753-82C3-4A8D26A86620}" destId="{96C29D87-353B-4176-9BBD-A4E0FBCD8925}" srcOrd="0" destOrd="0" presId="urn:microsoft.com/office/officeart/2005/8/layout/chevron2"/>
    <dgm:cxn modelId="{809B8EFB-14E4-4DF3-84FF-0284E1A8002B}" type="presParOf" srcId="{B94AFE7F-1231-4753-82C3-4A8D26A86620}" destId="{38987808-FADB-4DB0-9517-4B4151E58B81}" srcOrd="1" destOrd="0" presId="urn:microsoft.com/office/officeart/2005/8/layout/chevron2"/>
    <dgm:cxn modelId="{CE6E85C9-286A-4AA3-83F5-5758AA2AB6B5}" type="presParOf" srcId="{A9AB1543-DE6B-4534-84F3-E3EBAE6267CF}" destId="{340F40FE-949F-414D-A18A-3C941C25FC41}" srcOrd="1" destOrd="0" presId="urn:microsoft.com/office/officeart/2005/8/layout/chevron2"/>
    <dgm:cxn modelId="{6D2B49D1-11B4-4C63-BC76-074D6B6017CD}" type="presParOf" srcId="{A9AB1543-DE6B-4534-84F3-E3EBAE6267CF}" destId="{BFDBEA81-B3FA-4875-9395-3B66C9EE6902}" srcOrd="2" destOrd="0" presId="urn:microsoft.com/office/officeart/2005/8/layout/chevron2"/>
    <dgm:cxn modelId="{A4EF1C2C-FF3C-4F27-9457-F5F3063B770F}" type="presParOf" srcId="{BFDBEA81-B3FA-4875-9395-3B66C9EE6902}" destId="{0116D6F2-588A-4A02-8DCA-C5CB7689735B}" srcOrd="0" destOrd="0" presId="urn:microsoft.com/office/officeart/2005/8/layout/chevron2"/>
    <dgm:cxn modelId="{A20F0B58-4A77-48B4-A317-64FDCEF456B4}" type="presParOf" srcId="{BFDBEA81-B3FA-4875-9395-3B66C9EE6902}" destId="{7CDD2DA5-2BF2-4003-9CBE-4071AFF66B77}" srcOrd="1" destOrd="0" presId="urn:microsoft.com/office/officeart/2005/8/layout/chevron2"/>
    <dgm:cxn modelId="{2A67F83E-1ED8-47F5-8E8F-9F87DB05B5A3}" type="presParOf" srcId="{A9AB1543-DE6B-4534-84F3-E3EBAE6267CF}" destId="{92838A56-F96B-4469-A739-86A54BC1007A}" srcOrd="3" destOrd="0" presId="urn:microsoft.com/office/officeart/2005/8/layout/chevron2"/>
    <dgm:cxn modelId="{FCB09150-C63B-47C4-B112-DFB86B97A047}" type="presParOf" srcId="{A9AB1543-DE6B-4534-84F3-E3EBAE6267CF}" destId="{1FDD6C0E-7635-4A59-B7DD-A353CB1B36D3}" srcOrd="4" destOrd="0" presId="urn:microsoft.com/office/officeart/2005/8/layout/chevron2"/>
    <dgm:cxn modelId="{874C7BFB-A67C-4B04-82A1-42654F32D812}" type="presParOf" srcId="{1FDD6C0E-7635-4A59-B7DD-A353CB1B36D3}" destId="{BA6D05DA-93E2-4FEB-8129-4A06A7C6F6CB}" srcOrd="0" destOrd="0" presId="urn:microsoft.com/office/officeart/2005/8/layout/chevron2"/>
    <dgm:cxn modelId="{2F7E284F-F9EF-4A0F-9C1D-618149EEC9B1}" type="presParOf" srcId="{1FDD6C0E-7635-4A59-B7DD-A353CB1B36D3}" destId="{8A8B240C-F6BF-4924-A7F8-D9E54476968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B65E5-365A-4CA4-A59F-E975906E4D85}">
      <dsp:nvSpPr>
        <dsp:cNvPr id="0" name=""/>
        <dsp:cNvSpPr/>
      </dsp:nvSpPr>
      <dsp:spPr>
        <a:xfrm rot="5400000">
          <a:off x="224830" y="1760711"/>
          <a:ext cx="837457" cy="95341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48CF2D-6A49-4411-AFDD-0CDC019C0D03}">
      <dsp:nvSpPr>
        <dsp:cNvPr id="0" name=""/>
        <dsp:cNvSpPr/>
      </dsp:nvSpPr>
      <dsp:spPr>
        <a:xfrm>
          <a:off x="2955" y="832372"/>
          <a:ext cx="1409785" cy="9868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smtClean="0"/>
            <a:t>Create a tracing framework for Android.</a:t>
          </a:r>
          <a:endParaRPr lang="en-US" sz="1100" kern="1200" dirty="0"/>
        </a:p>
      </dsp:txBody>
      <dsp:txXfrm>
        <a:off x="51135" y="880552"/>
        <a:ext cx="1313425" cy="890444"/>
      </dsp:txXfrm>
    </dsp:sp>
    <dsp:sp modelId="{FB27DEF7-6A0A-4EEC-A026-F90601EBF12C}">
      <dsp:nvSpPr>
        <dsp:cNvPr id="0" name=""/>
        <dsp:cNvSpPr/>
      </dsp:nvSpPr>
      <dsp:spPr>
        <a:xfrm>
          <a:off x="1468191" y="1142806"/>
          <a:ext cx="2587721" cy="364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July(Begin)-August(End).</a:t>
          </a:r>
          <a:endParaRPr lang="en-US" sz="1200" kern="1200" dirty="0"/>
        </a:p>
      </dsp:txBody>
      <dsp:txXfrm>
        <a:off x="1468191" y="1142806"/>
        <a:ext cx="2587721" cy="364940"/>
      </dsp:txXfrm>
    </dsp:sp>
    <dsp:sp modelId="{11E8D7EB-242E-4E53-9B8D-89BC4ADAFCC3}">
      <dsp:nvSpPr>
        <dsp:cNvPr id="0" name=""/>
        <dsp:cNvSpPr/>
      </dsp:nvSpPr>
      <dsp:spPr>
        <a:xfrm rot="5400000">
          <a:off x="1385952" y="2851421"/>
          <a:ext cx="837457" cy="95341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0344E8-0E2E-4AC3-8E20-1C7C0936E29E}">
      <dsp:nvSpPr>
        <dsp:cNvPr id="0" name=""/>
        <dsp:cNvSpPr/>
      </dsp:nvSpPr>
      <dsp:spPr>
        <a:xfrm>
          <a:off x="1137372" y="1914176"/>
          <a:ext cx="1409785" cy="9868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Create a visualizer tool for Tejas.</a:t>
          </a:r>
          <a:endParaRPr lang="en-US" sz="1100" kern="1200" dirty="0"/>
        </a:p>
      </dsp:txBody>
      <dsp:txXfrm>
        <a:off x="1185552" y="1962356"/>
        <a:ext cx="1313425" cy="890444"/>
      </dsp:txXfrm>
    </dsp:sp>
    <dsp:sp modelId="{35A3366B-546D-4BCA-B0A0-CE24D720EDCA}">
      <dsp:nvSpPr>
        <dsp:cNvPr id="0" name=""/>
        <dsp:cNvSpPr/>
      </dsp:nvSpPr>
      <dsp:spPr>
        <a:xfrm>
          <a:off x="2686303" y="2026092"/>
          <a:ext cx="2455923" cy="79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September(Begin) – November(End).</a:t>
          </a:r>
          <a:endParaRPr lang="en-US" sz="1200" kern="1200" dirty="0"/>
        </a:p>
      </dsp:txBody>
      <dsp:txXfrm>
        <a:off x="2686303" y="2026092"/>
        <a:ext cx="2455923" cy="797578"/>
      </dsp:txXfrm>
    </dsp:sp>
    <dsp:sp modelId="{3C2DDF09-4AC9-447E-B7D7-4BC0B9E1AA61}">
      <dsp:nvSpPr>
        <dsp:cNvPr id="0" name=""/>
        <dsp:cNvSpPr/>
      </dsp:nvSpPr>
      <dsp:spPr>
        <a:xfrm>
          <a:off x="2316296" y="3022683"/>
          <a:ext cx="1409785" cy="9868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Measuring hazard penalties in pipelines using Tejas.</a:t>
          </a:r>
          <a:endParaRPr lang="en-US" sz="1100" kern="1200" dirty="0"/>
        </a:p>
      </dsp:txBody>
      <dsp:txXfrm>
        <a:off x="2364476" y="3070863"/>
        <a:ext cx="1313425" cy="890444"/>
      </dsp:txXfrm>
    </dsp:sp>
    <dsp:sp modelId="{7839B56E-0C75-4620-8D14-0CB9FF869D56}">
      <dsp:nvSpPr>
        <dsp:cNvPr id="0" name=""/>
        <dsp:cNvSpPr/>
      </dsp:nvSpPr>
      <dsp:spPr>
        <a:xfrm>
          <a:off x="3815902" y="3152401"/>
          <a:ext cx="1753532" cy="79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December(Begin) – January(Begin).</a:t>
          </a:r>
          <a:endParaRPr lang="en-US" sz="1200" kern="1200" dirty="0"/>
        </a:p>
      </dsp:txBody>
      <dsp:txXfrm>
        <a:off x="3815902" y="3152401"/>
        <a:ext cx="1753532" cy="797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29D87-353B-4176-9BBD-A4E0FBCD8925}">
      <dsp:nvSpPr>
        <dsp:cNvPr id="0" name=""/>
        <dsp:cNvSpPr/>
      </dsp:nvSpPr>
      <dsp:spPr>
        <a:xfrm rot="5400000">
          <a:off x="-272117" y="274750"/>
          <a:ext cx="1397674" cy="8534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September</a:t>
          </a:r>
          <a:endParaRPr lang="en-US" sz="1200" kern="1200" dirty="0"/>
        </a:p>
      </dsp:txBody>
      <dsp:txXfrm rot="-5400000">
        <a:off x="0" y="429353"/>
        <a:ext cx="853440" cy="544234"/>
      </dsp:txXfrm>
    </dsp:sp>
    <dsp:sp modelId="{38987808-FADB-4DB0-9517-4B4151E58B81}">
      <dsp:nvSpPr>
        <dsp:cNvPr id="0" name=""/>
        <dsp:cNvSpPr/>
      </dsp:nvSpPr>
      <dsp:spPr>
        <a:xfrm rot="5400000">
          <a:off x="1008042" y="-151969"/>
          <a:ext cx="970954" cy="12801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Worked on Sniper tool to see what visualization I can provide.</a:t>
          </a:r>
          <a:endParaRPr lang="en-US" sz="1000" kern="1200" dirty="0"/>
        </a:p>
      </dsp:txBody>
      <dsp:txXfrm rot="-5400000">
        <a:off x="853439" y="50032"/>
        <a:ext cx="1232762" cy="876158"/>
      </dsp:txXfrm>
    </dsp:sp>
    <dsp:sp modelId="{0116D6F2-588A-4A02-8DCA-C5CB7689735B}">
      <dsp:nvSpPr>
        <dsp:cNvPr id="0" name=""/>
        <dsp:cNvSpPr/>
      </dsp:nvSpPr>
      <dsp:spPr>
        <a:xfrm rot="5400000">
          <a:off x="-272117" y="1379997"/>
          <a:ext cx="1397674" cy="8534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October</a:t>
          </a:r>
          <a:endParaRPr lang="en-US" sz="1200" kern="1200" dirty="0"/>
        </a:p>
      </dsp:txBody>
      <dsp:txXfrm rot="-5400000">
        <a:off x="0" y="1534600"/>
        <a:ext cx="853440" cy="544234"/>
      </dsp:txXfrm>
    </dsp:sp>
    <dsp:sp modelId="{7CDD2DA5-2BF2-4003-9CBE-4071AFF66B77}">
      <dsp:nvSpPr>
        <dsp:cNvPr id="0" name=""/>
        <dsp:cNvSpPr/>
      </dsp:nvSpPr>
      <dsp:spPr>
        <a:xfrm rot="5400000">
          <a:off x="1008042" y="953277"/>
          <a:ext cx="970954" cy="12801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Created a visualizer with graphical functionalities.</a:t>
          </a:r>
          <a:endParaRPr lang="en-US" sz="1000" kern="1200" dirty="0"/>
        </a:p>
      </dsp:txBody>
      <dsp:txXfrm rot="-5400000">
        <a:off x="853439" y="1155278"/>
        <a:ext cx="1232762" cy="876158"/>
      </dsp:txXfrm>
    </dsp:sp>
    <dsp:sp modelId="{BA6D05DA-93E2-4FEB-8129-4A06A7C6F6CB}">
      <dsp:nvSpPr>
        <dsp:cNvPr id="0" name=""/>
        <dsp:cNvSpPr/>
      </dsp:nvSpPr>
      <dsp:spPr>
        <a:xfrm rot="5400000">
          <a:off x="-272117" y="2485245"/>
          <a:ext cx="1397674" cy="8534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November</a:t>
          </a:r>
          <a:endParaRPr lang="en-US" sz="1200" kern="1200" dirty="0"/>
        </a:p>
      </dsp:txBody>
      <dsp:txXfrm rot="-5400000">
        <a:off x="0" y="2639848"/>
        <a:ext cx="853440" cy="544234"/>
      </dsp:txXfrm>
    </dsp:sp>
    <dsp:sp modelId="{8A8B240C-F6BF-4924-A7F8-D9E544769686}">
      <dsp:nvSpPr>
        <dsp:cNvPr id="0" name=""/>
        <dsp:cNvSpPr/>
      </dsp:nvSpPr>
      <dsp:spPr>
        <a:xfrm rot="5400000">
          <a:off x="1008042" y="2058525"/>
          <a:ext cx="970954" cy="12801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Worked on the correlation feature, added other functionalities to visualizer.</a:t>
          </a:r>
          <a:endParaRPr lang="en-US" sz="1000" kern="1200" dirty="0"/>
        </a:p>
      </dsp:txBody>
      <dsp:txXfrm rot="-5400000">
        <a:off x="853439" y="2260526"/>
        <a:ext cx="1232762" cy="876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DF044-9681-43BE-8C51-763CAE3F47FF}" type="datetimeFigureOut">
              <a:rPr lang="en-IN" smtClean="0"/>
              <a:t>31-01-2018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42EAF-CF44-434E-908E-3433454EA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833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9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589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6596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47481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1664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7698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2134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938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1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52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89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2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0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0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77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3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50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512" y="1325218"/>
            <a:ext cx="10782300" cy="1300554"/>
          </a:xfrm>
        </p:spPr>
        <p:txBody>
          <a:bodyPr/>
          <a:lstStyle/>
          <a:p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 - I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2775642"/>
            <a:ext cx="9228201" cy="1239767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 Visualizer for </a:t>
            </a:r>
            <a:r>
              <a:rPr lang="en-I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tejas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15061" y="5870713"/>
            <a:ext cx="226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Shantanu Agarwal</a:t>
            </a:r>
            <a:endParaRPr lang="en-IN" dirty="0"/>
          </a:p>
          <a:p>
            <a:r>
              <a:rPr lang="en-IN" dirty="0" smtClean="0"/>
              <a:t>2016MCS2661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5130" y="3790122"/>
            <a:ext cx="343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Under the guidance of:</a:t>
            </a:r>
          </a:p>
          <a:p>
            <a:r>
              <a:rPr lang="en-IN" dirty="0" err="1" smtClean="0"/>
              <a:t>Prof</a:t>
            </a:r>
            <a:r>
              <a:rPr lang="en-IN" dirty="0" err="1"/>
              <a:t>.</a:t>
            </a:r>
            <a:r>
              <a:rPr lang="en-IN" dirty="0"/>
              <a:t> </a:t>
            </a:r>
            <a:r>
              <a:rPr lang="en-IN" dirty="0" err="1" smtClean="0"/>
              <a:t>Smruti</a:t>
            </a:r>
            <a:r>
              <a:rPr lang="en-IN" dirty="0" smtClean="0"/>
              <a:t> </a:t>
            </a:r>
            <a:r>
              <a:rPr lang="en-IN" dirty="0" err="1" smtClean="0"/>
              <a:t>Sarangi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862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Hazard and Stalls(Contd.)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94865" y="2495373"/>
            <a:ext cx="1975049" cy="436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- X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94865" y="2932102"/>
            <a:ext cx="1975049" cy="436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– X+1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94865" y="3368831"/>
            <a:ext cx="1975049" cy="436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– X+2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94865" y="3805560"/>
            <a:ext cx="1975049" cy="436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– X+3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94865" y="4242289"/>
            <a:ext cx="1975049" cy="4367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– X+4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94865" y="4679018"/>
            <a:ext cx="1975049" cy="4367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– X+5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94865" y="5115747"/>
            <a:ext cx="1975049" cy="436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– X+6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94865" y="5552476"/>
            <a:ext cx="1975049" cy="436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– X+7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569915" y="2372543"/>
            <a:ext cx="0" cy="382137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94866" y="2372543"/>
            <a:ext cx="0" cy="382137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114825" y="3248217"/>
            <a:ext cx="1872018" cy="436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- 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266389" y="3459684"/>
            <a:ext cx="641446" cy="68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72767" y="3143417"/>
            <a:ext cx="244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Ready instruction without any hazard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114825" y="4001213"/>
            <a:ext cx="1872018" cy="4367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- 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8266389" y="4212680"/>
            <a:ext cx="641446" cy="68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72767" y="3896413"/>
            <a:ext cx="2441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nstruction suffering from data hazard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114825" y="4865756"/>
            <a:ext cx="1872018" cy="436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- 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8266389" y="5077223"/>
            <a:ext cx="641446" cy="68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72767" y="4674543"/>
            <a:ext cx="2441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nstruction suffering from structural hazard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40193" y="2215166"/>
            <a:ext cx="180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Issue Width =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5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Hazard and Stalls(Contd.)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94865" y="2495373"/>
            <a:ext cx="1975049" cy="436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- X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94865" y="2932102"/>
            <a:ext cx="1975049" cy="436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– X+1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94865" y="3368831"/>
            <a:ext cx="1975049" cy="436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– X+2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94865" y="3805560"/>
            <a:ext cx="1975049" cy="436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– X+3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94865" y="4242289"/>
            <a:ext cx="1975049" cy="4367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– X+4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94865" y="4679018"/>
            <a:ext cx="1975049" cy="4367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– X+5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94865" y="5115747"/>
            <a:ext cx="1975049" cy="436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– X+6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94865" y="5552476"/>
            <a:ext cx="1975049" cy="436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– X+7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569915" y="2372543"/>
            <a:ext cx="0" cy="382137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94866" y="2372543"/>
            <a:ext cx="0" cy="382137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114825" y="3248217"/>
            <a:ext cx="1872018" cy="436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- 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266389" y="3459684"/>
            <a:ext cx="641446" cy="68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72767" y="3143417"/>
            <a:ext cx="244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Ready instruction without any hazard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114825" y="4001213"/>
            <a:ext cx="1872018" cy="4367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- 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8266389" y="4212680"/>
            <a:ext cx="641446" cy="68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72767" y="3896413"/>
            <a:ext cx="2441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nstruction suffering from data hazard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114825" y="4865756"/>
            <a:ext cx="1872018" cy="436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- 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8266389" y="5077223"/>
            <a:ext cx="641446" cy="68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72767" y="4674543"/>
            <a:ext cx="2441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nstruction suffering from structural hazard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40193" y="2215166"/>
            <a:ext cx="180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Issue Width =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74299" y="2215166"/>
            <a:ext cx="282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Stalls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78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Hazard and Stalls(Contd.)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94865" y="2495373"/>
            <a:ext cx="1975049" cy="436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- X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94865" y="2932102"/>
            <a:ext cx="1975049" cy="436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– X+1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94865" y="3368831"/>
            <a:ext cx="1975049" cy="4367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– X+2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94865" y="3805560"/>
            <a:ext cx="1975049" cy="4367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– X+3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94865" y="4242289"/>
            <a:ext cx="1975049" cy="4367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– X+4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94865" y="4679018"/>
            <a:ext cx="1975049" cy="4367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– X+5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94865" y="5115747"/>
            <a:ext cx="1975049" cy="4367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– X+6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94865" y="5552476"/>
            <a:ext cx="1975049" cy="4367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– X+7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569915" y="2372543"/>
            <a:ext cx="0" cy="382137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94866" y="2372543"/>
            <a:ext cx="0" cy="382137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114825" y="3248217"/>
            <a:ext cx="1872018" cy="436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- 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266389" y="3459684"/>
            <a:ext cx="641446" cy="68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72767" y="3143417"/>
            <a:ext cx="244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Ready instruction without any hazard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114825" y="4001213"/>
            <a:ext cx="1872018" cy="4367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- 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8266389" y="4212680"/>
            <a:ext cx="641446" cy="68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72767" y="3896413"/>
            <a:ext cx="2441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nstruction suffering from data hazard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114825" y="4865756"/>
            <a:ext cx="1872018" cy="436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- 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8266389" y="5077223"/>
            <a:ext cx="641446" cy="68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72767" y="4674543"/>
            <a:ext cx="2441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nstruction suffering from structural hazard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40193" y="2215166"/>
            <a:ext cx="180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Issue Width =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Hazard and Stalls(Contd.)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94865" y="2495373"/>
            <a:ext cx="1975049" cy="436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- X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94865" y="2932102"/>
            <a:ext cx="1975049" cy="436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– X+1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94865" y="3368831"/>
            <a:ext cx="1975049" cy="4367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– X+2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94865" y="3805560"/>
            <a:ext cx="1975049" cy="4367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– X+3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94865" y="4242289"/>
            <a:ext cx="1975049" cy="4367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– X+4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94865" y="4679018"/>
            <a:ext cx="1975049" cy="4367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– X+5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94865" y="5115747"/>
            <a:ext cx="1975049" cy="4367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– X+6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94865" y="5552476"/>
            <a:ext cx="1975049" cy="4367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– X+7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569915" y="2372543"/>
            <a:ext cx="0" cy="382137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94866" y="2372543"/>
            <a:ext cx="0" cy="382137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114825" y="3248217"/>
            <a:ext cx="1872018" cy="436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- 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266389" y="3459684"/>
            <a:ext cx="641446" cy="68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72767" y="3143417"/>
            <a:ext cx="244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Ready instruction without any hazard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114825" y="4001213"/>
            <a:ext cx="1872018" cy="4367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- 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8266389" y="4212680"/>
            <a:ext cx="641446" cy="68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72767" y="3896413"/>
            <a:ext cx="2441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nstruction suffering from data hazard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114825" y="4865756"/>
            <a:ext cx="1872018" cy="436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- 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8266389" y="5077223"/>
            <a:ext cx="641446" cy="68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72767" y="4674543"/>
            <a:ext cx="2441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nstruction suffering from structural hazard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40193" y="2215166"/>
            <a:ext cx="180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Issue Width =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74299" y="2215166"/>
            <a:ext cx="282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Stalls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89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Hazard and Stalls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25146"/>
            <a:ext cx="8946541" cy="46235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the number of instructions issued are less than </a:t>
            </a:r>
            <a:r>
              <a:rPr lang="en-US" dirty="0" smtClean="0"/>
              <a:t>issue width </a:t>
            </a:r>
            <a:r>
              <a:rPr lang="en-US" dirty="0"/>
              <a:t>and instructions without data hazard are more than </a:t>
            </a:r>
            <a:r>
              <a:rPr lang="en-US" dirty="0" smtClean="0"/>
              <a:t>issue width </a:t>
            </a:r>
            <a:r>
              <a:rPr lang="en-US" dirty="0"/>
              <a:t>then no data hazard is there and if instructions without data hazard are less than </a:t>
            </a:r>
            <a:r>
              <a:rPr lang="en-US" dirty="0" smtClean="0"/>
              <a:t>issue width then </a:t>
            </a:r>
            <a:r>
              <a:rPr lang="en-US" dirty="0"/>
              <a:t>some amount of data hazard is </a:t>
            </a:r>
            <a:r>
              <a:rPr lang="en-US" dirty="0" smtClean="0"/>
              <a:t>there.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584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Hazard Factor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6111" y="1524000"/>
                <a:ext cx="8946541" cy="462358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We define </a:t>
                </a:r>
                <a:r>
                  <a:rPr lang="en-US" b="1" dirty="0" smtClean="0"/>
                  <a:t>Data Hazard Factor(DHF)</a:t>
                </a:r>
                <a:r>
                  <a:rPr lang="en-US" dirty="0" smtClean="0"/>
                  <a:t> as a metric which </a:t>
                </a:r>
                <a:r>
                  <a:rPr lang="en-US" dirty="0"/>
                  <a:t>implies how often </a:t>
                </a:r>
                <a:r>
                  <a:rPr lang="en-US" dirty="0" smtClean="0"/>
                  <a:t>we need to stall the pipeline to avoid data hazards. </a:t>
                </a:r>
              </a:p>
              <a:p>
                <a:r>
                  <a:rPr lang="en-US" dirty="0" smtClean="0"/>
                  <a:t>DHF lies in range [0,1).</a:t>
                </a:r>
              </a:p>
              <a:p>
                <a:r>
                  <a:rPr lang="en-US" dirty="0" smtClean="0"/>
                  <a:t>Higher </a:t>
                </a:r>
                <a:r>
                  <a:rPr lang="en-US" dirty="0"/>
                  <a:t>DHF </a:t>
                </a:r>
                <a:r>
                  <a:rPr lang="en-US" dirty="0" smtClean="0"/>
                  <a:t>implies lower IPC.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Data hazard factor for out of order pipeline is defined as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𝐷𝐻𝐹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𝑠𝑡𝑎𝑙𝑙𝑠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𝐼𝑠𝑠𝑢𝑒𝑊𝑖𝑑𝑡h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𝐶𝑦𝑐𝑙𝑒𝑠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Where</a:t>
                </a:r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en-US" dirty="0" smtClean="0"/>
                  <a:t>	DHF </a:t>
                </a:r>
                <a:r>
                  <a:rPr lang="en-US" dirty="0"/>
                  <a:t>is data hazard </a:t>
                </a:r>
                <a:r>
                  <a:rPr lang="en-US" dirty="0" smtClean="0"/>
                  <a:t>factor,</a:t>
                </a:r>
              </a:p>
              <a:p>
                <a:pPr marL="0" indent="0">
                  <a:buNone/>
                </a:pPr>
                <a:r>
                  <a:rPr lang="en-US" dirty="0" smtClean="0"/>
                  <a:t>	Total </a:t>
                </a:r>
                <a:r>
                  <a:rPr lang="en-US" dirty="0"/>
                  <a:t>data stalls are the stalls that are discovered during the benchmark </a:t>
                </a:r>
                <a:r>
                  <a:rPr lang="en-US" dirty="0" smtClean="0"/>
                  <a:t>	execution</a:t>
                </a:r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en-US" dirty="0" smtClean="0"/>
                  <a:t>	IssueWidth </a:t>
                </a:r>
                <a:r>
                  <a:rPr lang="en-US" dirty="0"/>
                  <a:t>is </a:t>
                </a:r>
                <a:r>
                  <a:rPr lang="en-US" dirty="0" smtClean="0"/>
                  <a:t>the maximum </a:t>
                </a:r>
                <a:r>
                  <a:rPr lang="en-US" dirty="0"/>
                  <a:t>number of instructions </a:t>
                </a:r>
                <a:r>
                  <a:rPr lang="en-US" dirty="0" smtClean="0"/>
                  <a:t>that can be issued </a:t>
                </a:r>
                <a:r>
                  <a:rPr lang="en-US" dirty="0"/>
                  <a:t>for </a:t>
                </a:r>
                <a:r>
                  <a:rPr lang="en-US" dirty="0" smtClean="0"/>
                  <a:t>	execution </a:t>
                </a:r>
                <a:r>
                  <a:rPr lang="en-US" dirty="0"/>
                  <a:t>in single </a:t>
                </a:r>
                <a:r>
                  <a:rPr lang="en-US" dirty="0" smtClean="0"/>
                  <a:t>cycle</a:t>
                </a:r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en-US" dirty="0" smtClean="0"/>
                  <a:t>	Number </a:t>
                </a:r>
                <a:r>
                  <a:rPr lang="en-US" dirty="0"/>
                  <a:t>of cycles are the total cycles taken to complete the execution</a:t>
                </a:r>
                <a:r>
                  <a:rPr lang="en-US" dirty="0" smtClean="0"/>
                  <a:t>.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1" y="1524000"/>
                <a:ext cx="8946541" cy="4623583"/>
              </a:xfrm>
              <a:blipFill rotWithShape="0">
                <a:blip r:embed="rId2"/>
                <a:stretch>
                  <a:fillRect l="-136" t="-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97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Why this expression?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6111" y="1425146"/>
                <a:ext cx="8946541" cy="462358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Data </a:t>
                </a:r>
                <a:r>
                  <a:rPr lang="en-US" dirty="0"/>
                  <a:t>hazard factor for out of order pipeline is defined as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𝐷𝐻𝐹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𝑠𝑡𝑎𝑙𝑙𝑠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𝐼𝑠𝑠𝑢𝑒𝑊𝑖𝑑𝑡h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𝐶𝑦𝑐𝑙𝑒𝑠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Using hit and trial method some other expressions were used as well like: </a:t>
                </a:r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			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𝐷𝐻𝐹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𝑠𝑡𝑎𝑙𝑙𝑠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𝐼𝑛𝑠𝑡𝑟𝑢𝑐𝑡𝑖𝑜𝑛𝑠</m:t>
                        </m:r>
                      </m:den>
                    </m:f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𝐷𝐻𝐹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𝑠𝑡𝑎𝑙𝑙𝑠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𝐼𝑠𝑠𝑢𝑒𝑊𝑖𝑑𝑡h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𝐼𝑛𝑠𝑡𝑟𝑢𝑐𝑡𝑖𝑜𝑛𝑠</m:t>
                        </m:r>
                      </m:den>
                    </m:f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We ran the object file of a benchmark instead of the executable with the following results: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Data Stall 				:  	1254920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Total cycles taken		:	  574087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Number of instructions	:	  215297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So there exist a set of instructions where the above two expressions will fail to give satisfactory results.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1" y="1425146"/>
                <a:ext cx="8946541" cy="4623583"/>
              </a:xfrm>
              <a:blipFill rotWithShape="0">
                <a:blip r:embed="rId2"/>
                <a:stretch>
                  <a:fillRect l="-204" t="-1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14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776" y="1564923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an experiment to verify the results for data stall factor, some common benchmarks with varying instruction issue width of pipeline are used to test the resulting data stall factor.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457687"/>
              </p:ext>
            </p:extLst>
          </p:nvPr>
        </p:nvGraphicFramePr>
        <p:xfrm>
          <a:off x="796324" y="2731444"/>
          <a:ext cx="8128000" cy="4058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583777">
                <a:tc>
                  <a:txBody>
                    <a:bodyPr/>
                    <a:lstStyle/>
                    <a:p>
                      <a:r>
                        <a:rPr lang="en-US" dirty="0" smtClean="0"/>
                        <a:t>Benchmark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Benchmark</a:t>
                      </a:r>
                      <a:r>
                        <a:rPr lang="en-US" baseline="0" dirty="0" smtClean="0"/>
                        <a:t> Description</a:t>
                      </a:r>
                      <a:endParaRPr lang="en-US" dirty="0"/>
                    </a:p>
                  </a:txBody>
                  <a:tcPr/>
                </a:tc>
              </a:tr>
              <a:tr h="606915">
                <a:tc>
                  <a:txBody>
                    <a:bodyPr/>
                    <a:lstStyle/>
                    <a:p>
                      <a:r>
                        <a:rPr lang="en-US" dirty="0" smtClean="0"/>
                        <a:t>hello.asm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X86 assembly</a:t>
                      </a:r>
                      <a:r>
                        <a:rPr lang="en-US" baseline="0" dirty="0" smtClean="0"/>
                        <a:t> program to print Hello, World! on screen.</a:t>
                      </a:r>
                      <a:endParaRPr lang="en-US" dirty="0"/>
                    </a:p>
                  </a:txBody>
                  <a:tcPr/>
                </a:tc>
              </a:tr>
              <a:tr h="606915">
                <a:tc>
                  <a:txBody>
                    <a:bodyPr/>
                    <a:lstStyle/>
                    <a:p>
                      <a:r>
                        <a:rPr lang="en-US" dirty="0" smtClean="0"/>
                        <a:t>countlakh.asm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counter program in assembly x86 to count from 1 to 1,00,000.</a:t>
                      </a:r>
                      <a:endParaRPr lang="en-US" dirty="0"/>
                    </a:p>
                  </a:txBody>
                  <a:tcPr/>
                </a:tc>
              </a:tr>
              <a:tr h="606915">
                <a:tc>
                  <a:txBody>
                    <a:bodyPr/>
                    <a:lstStyle/>
                    <a:p>
                      <a:r>
                        <a:rPr lang="en-US" dirty="0" smtClean="0"/>
                        <a:t>print1000.asm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assembly x86 program to print</a:t>
                      </a:r>
                      <a:r>
                        <a:rPr lang="en-US" baseline="0" dirty="0" smtClean="0"/>
                        <a:t> first 1000 natural numbers.</a:t>
                      </a:r>
                      <a:endParaRPr lang="en-US" dirty="0"/>
                    </a:p>
                  </a:txBody>
                  <a:tcPr/>
                </a:tc>
              </a:tr>
              <a:tr h="606915">
                <a:tc>
                  <a:txBody>
                    <a:bodyPr/>
                    <a:lstStyle/>
                    <a:p>
                      <a:r>
                        <a:rPr lang="en-US" dirty="0" smtClean="0"/>
                        <a:t>countmillion.asm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counter program in assembly x86 to count from 1 to 1</a:t>
                      </a:r>
                      <a:r>
                        <a:rPr lang="en-US" baseline="0" dirty="0" smtClean="0"/>
                        <a:t> million.</a:t>
                      </a:r>
                      <a:endParaRPr lang="en-US" dirty="0" smtClean="0"/>
                    </a:p>
                  </a:txBody>
                  <a:tcPr/>
                </a:tc>
              </a:tr>
              <a:tr h="583777"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dependent.asm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x86 assembly</a:t>
                      </a:r>
                      <a:r>
                        <a:rPr lang="en-US" baseline="0" dirty="0" smtClean="0"/>
                        <a:t> program where every instruction depends on the previous instruction.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6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776" y="1301312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results of running the benchmarks mentioned previously are: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567369"/>
              </p:ext>
            </p:extLst>
          </p:nvPr>
        </p:nvGraphicFramePr>
        <p:xfrm>
          <a:off x="812800" y="1792330"/>
          <a:ext cx="8128002" cy="4806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395"/>
                <a:gridCol w="1227438"/>
                <a:gridCol w="1449859"/>
                <a:gridCol w="1351006"/>
                <a:gridCol w="1996304"/>
              </a:tblGrid>
              <a:tr h="61013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Benchmark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Issue</a:t>
                      </a:r>
                      <a:r>
                        <a:rPr lang="en-US" sz="1600" baseline="0" dirty="0" smtClean="0"/>
                        <a:t> Width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Stalls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Number of Cycles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Hazard Factor</a:t>
                      </a:r>
                      <a:endParaRPr lang="en-US" sz="1600" dirty="0"/>
                    </a:p>
                  </a:txBody>
                  <a:tcPr/>
                </a:tc>
              </a:tr>
              <a:tr h="88094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hello.asm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</a:p>
                    <a:p>
                      <a:r>
                        <a:rPr lang="en-US" sz="1200" dirty="0" smtClean="0"/>
                        <a:t>2</a:t>
                      </a:r>
                    </a:p>
                    <a:p>
                      <a:r>
                        <a:rPr lang="en-US" sz="1200" dirty="0" smtClean="0"/>
                        <a:t>3</a:t>
                      </a:r>
                    </a:p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</a:p>
                    <a:p>
                      <a:r>
                        <a:rPr lang="en-US" sz="1200" dirty="0" smtClean="0"/>
                        <a:t>0</a:t>
                      </a:r>
                    </a:p>
                    <a:p>
                      <a:r>
                        <a:rPr lang="en-US" sz="1200" dirty="0" smtClean="0"/>
                        <a:t>0</a:t>
                      </a:r>
                    </a:p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</a:p>
                    <a:p>
                      <a:r>
                        <a:rPr lang="en-US" sz="1200" dirty="0" smtClean="0"/>
                        <a:t>0</a:t>
                      </a:r>
                    </a:p>
                    <a:p>
                      <a:r>
                        <a:rPr lang="en-US" sz="1200" dirty="0" smtClean="0"/>
                        <a:t>0</a:t>
                      </a:r>
                    </a:p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Invalid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Invalid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Invalid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Invalid</a:t>
                      </a:r>
                    </a:p>
                  </a:txBody>
                  <a:tcPr/>
                </a:tc>
              </a:tr>
              <a:tr h="91410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countlakh.asm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</a:p>
                    <a:p>
                      <a:r>
                        <a:rPr lang="en-US" sz="1200" dirty="0" smtClean="0"/>
                        <a:t>2</a:t>
                      </a:r>
                    </a:p>
                    <a:p>
                      <a:r>
                        <a:rPr lang="en-US" sz="1200" dirty="0" smtClean="0"/>
                        <a:t>3</a:t>
                      </a:r>
                    </a:p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</a:p>
                    <a:p>
                      <a:r>
                        <a:rPr lang="en-US" sz="1200" dirty="0" smtClean="0"/>
                        <a:t>5</a:t>
                      </a:r>
                    </a:p>
                    <a:p>
                      <a:r>
                        <a:rPr lang="en-US" sz="1200" dirty="0" smtClean="0"/>
                        <a:t>11</a:t>
                      </a:r>
                    </a:p>
                    <a:p>
                      <a:r>
                        <a:rPr lang="en-US" sz="1200" dirty="0" smtClean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399069</a:t>
                      </a:r>
                    </a:p>
                    <a:p>
                      <a:r>
                        <a:rPr lang="en-US" sz="1200" dirty="0" smtClean="0"/>
                        <a:t>200156</a:t>
                      </a:r>
                    </a:p>
                    <a:p>
                      <a:r>
                        <a:rPr lang="en-US" sz="1200" dirty="0" smtClean="0"/>
                        <a:t>200145</a:t>
                      </a:r>
                    </a:p>
                    <a:p>
                      <a:r>
                        <a:rPr lang="en-US" sz="1200" dirty="0" smtClean="0"/>
                        <a:t>200052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5*10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-6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1.2*10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-5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1.8*10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-5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2.3*10</a:t>
                      </a:r>
                      <a:r>
                        <a:rPr lang="en-US" sz="12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-5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</a:tr>
              <a:tr h="88094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print1000.asm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</a:p>
                    <a:p>
                      <a:r>
                        <a:rPr lang="en-US" sz="1200" dirty="0" smtClean="0"/>
                        <a:t>2</a:t>
                      </a:r>
                    </a:p>
                    <a:p>
                      <a:r>
                        <a:rPr lang="en-US" sz="1200" dirty="0" smtClean="0"/>
                        <a:t>3</a:t>
                      </a:r>
                    </a:p>
                    <a:p>
                      <a:r>
                        <a:rPr lang="en-US" sz="12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115</a:t>
                      </a:r>
                    </a:p>
                    <a:p>
                      <a:r>
                        <a:rPr lang="en-US" sz="1200" dirty="0" smtClean="0"/>
                        <a:t>207</a:t>
                      </a:r>
                    </a:p>
                    <a:p>
                      <a:r>
                        <a:rPr lang="en-US" sz="1200" dirty="0" smtClean="0"/>
                        <a:t>6549</a:t>
                      </a:r>
                    </a:p>
                    <a:p>
                      <a:r>
                        <a:rPr lang="en-US" sz="1200" dirty="0" smtClean="0"/>
                        <a:t>26936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120827</a:t>
                      </a:r>
                      <a:endParaRPr lang="en-US" sz="1200" b="0" dirty="0" smtClean="0">
                        <a:effectLst/>
                      </a:endParaRP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70167</a:t>
                      </a:r>
                      <a:endParaRPr lang="en-US" sz="1200" b="0" dirty="0" smtClean="0">
                        <a:effectLst/>
                      </a:endParaRP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57123</a:t>
                      </a:r>
                      <a:endParaRPr lang="en-US" sz="1200" b="0" dirty="0" smtClean="0">
                        <a:effectLst/>
                      </a:endParaRP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57177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9.5*10</a:t>
                      </a:r>
                      <a:r>
                        <a:rPr lang="en-US" sz="1200" b="0" i="0" u="none" strike="noStrike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  <a:endParaRPr lang="en-US" sz="1200" b="0" dirty="0" smtClean="0">
                        <a:effectLst/>
                      </a:endParaRP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1.4*10</a:t>
                      </a:r>
                      <a:r>
                        <a:rPr lang="en-US" sz="1200" b="0" i="0" u="none" strike="noStrike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lang="en-US" sz="1200" b="0" dirty="0" smtClean="0">
                        <a:effectLst/>
                      </a:endParaRP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3.8*10</a:t>
                      </a:r>
                      <a:r>
                        <a:rPr lang="en-US" sz="1200" b="0" i="0" u="none" strike="noStrike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sz="1200" b="0" dirty="0" smtClean="0">
                        <a:effectLst/>
                      </a:endParaRP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</a:t>
                      </a:r>
                      <a:endParaRPr lang="en-US" sz="1200" b="0" dirty="0" smtClean="0">
                        <a:effectLst/>
                      </a:endParaRPr>
                    </a:p>
                  </a:txBody>
                  <a:tcPr/>
                </a:tc>
              </a:tr>
              <a:tr h="100945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countmillion.asm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5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11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3998959</a:t>
                      </a:r>
                      <a:endParaRPr lang="en-US" sz="1200" b="0" dirty="0" smtClean="0">
                        <a:effectLst/>
                      </a:endParaRP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2000085</a:t>
                      </a:r>
                      <a:endParaRPr lang="en-US" sz="1200" b="0" dirty="0" smtClean="0">
                        <a:effectLst/>
                      </a:endParaRP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2000043</a:t>
                      </a:r>
                      <a:endParaRPr lang="en-US" sz="1200" b="0" dirty="0" smtClean="0">
                        <a:effectLst/>
                      </a:endParaRP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2000037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5*10</a:t>
                      </a:r>
                      <a:r>
                        <a:rPr lang="en-US" sz="1200" b="0" i="0" u="none" strike="noStrike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</a:t>
                      </a:r>
                      <a:endParaRPr lang="en-US" sz="1200" b="0" dirty="0" smtClean="0">
                        <a:effectLst/>
                      </a:endParaRP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1.2*10</a:t>
                      </a:r>
                      <a:r>
                        <a:rPr lang="en-US" sz="1200" b="0" i="0" u="none" strike="noStrike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endParaRPr lang="en-US" sz="1200" b="0" dirty="0" smtClean="0">
                        <a:effectLst/>
                      </a:endParaRPr>
                    </a:p>
                    <a:p>
                      <a:pPr rtl="0"/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1.8*10</a:t>
                      </a:r>
                      <a:r>
                        <a:rPr lang="en-US" sz="1200" b="0" i="0" u="none" strike="noStrike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endParaRPr lang="en-US" sz="1200" b="0" dirty="0" smtClean="0">
                        <a:effectLst/>
                      </a:endParaRPr>
                    </a:p>
                    <a:p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2.3*10</a:t>
                      </a:r>
                      <a:r>
                        <a:rPr lang="en-US" sz="1200" b="0" i="0" u="none" strike="noStrike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endParaRPr lang="en-US" sz="1200" dirty="0" smtClean="0"/>
                    </a:p>
                  </a:txBody>
                  <a:tcPr/>
                </a:tc>
              </a:tr>
              <a:tr h="51059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Dependent.asm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129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dirty="0" smtClean="0"/>
                        <a:t>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0.046</a:t>
                      </a:r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74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9058062" cy="4195481"/>
          </a:xfrm>
        </p:spPr>
        <p:txBody>
          <a:bodyPr/>
          <a:lstStyle/>
          <a:p>
            <a:r>
              <a:rPr lang="en-IN" dirty="0" smtClean="0"/>
              <a:t>We can’t predict whether outliers exist for the</a:t>
            </a:r>
            <a:r>
              <a:rPr lang="en-IN" dirty="0"/>
              <a:t> </a:t>
            </a:r>
            <a:r>
              <a:rPr lang="en-IN" dirty="0" smtClean="0"/>
              <a:t>presented expression.</a:t>
            </a:r>
          </a:p>
          <a:p>
            <a:r>
              <a:rPr lang="en-IN" dirty="0" smtClean="0"/>
              <a:t>Experimental results conform with the presented expression.</a:t>
            </a:r>
          </a:p>
          <a:p>
            <a:r>
              <a:rPr lang="en-IN" dirty="0" smtClean="0"/>
              <a:t>The Data Hazard Factor metric is able to show the severity of data hazards in the input benchmark.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946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Motivation </a:t>
            </a:r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 Simulation Result Visualizer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201557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Having a visual display of results of the simulation is quite a good feature for any architecture simulator.</a:t>
            </a:r>
            <a:endParaRPr lang="en-IN" dirty="0"/>
          </a:p>
          <a:p>
            <a:endParaRPr lang="en-IN" dirty="0"/>
          </a:p>
          <a:p>
            <a:r>
              <a:rPr lang="en-IN" dirty="0" smtClean="0"/>
              <a:t>What Tejas was generating previously?</a:t>
            </a:r>
            <a:endParaRPr lang="en-IN" dirty="0"/>
          </a:p>
          <a:p>
            <a:endParaRPr lang="en-IN" dirty="0"/>
          </a:p>
          <a:p>
            <a:r>
              <a:rPr lang="en-IN" dirty="0" smtClean="0"/>
              <a:t>Tejas was not able to show how these values changes during simulation.</a:t>
            </a:r>
            <a:endParaRPr lang="en-IN" dirty="0"/>
          </a:p>
          <a:p>
            <a:endParaRPr lang="en-IN" dirty="0"/>
          </a:p>
          <a:p>
            <a:r>
              <a:rPr lang="en-IN" dirty="0" smtClean="0"/>
              <a:t>Now with current visualization modifications, user can see interactive dynamic graphs of how these values are changing with time(Number of cycles).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04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49593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US" dirty="0" smtClean="0"/>
              <a:t>Moving the Visualizer online so that anyone can access it from anywhere.</a:t>
            </a:r>
          </a:p>
          <a:p>
            <a:r>
              <a:rPr lang="en-US" dirty="0" smtClean="0"/>
              <a:t>Adding structural and control hazard factors in out of order pipeline in Tejas.</a:t>
            </a:r>
          </a:p>
          <a:p>
            <a:r>
              <a:rPr lang="en-US" dirty="0" smtClean="0"/>
              <a:t>Working on the hazard factors to get more accurate metric.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497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Resources and links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102703"/>
            <a:ext cx="9025111" cy="4195481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Used JFreeChart charting library for generating graphs.</a:t>
            </a:r>
          </a:p>
          <a:p>
            <a:endParaRPr lang="en-IN" dirty="0"/>
          </a:p>
          <a:p>
            <a:r>
              <a:rPr lang="en-IN" dirty="0" smtClean="0"/>
              <a:t>A complete modified source code of Tejas is available at: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>
                <a:solidFill>
                  <a:schemeClr val="accent1"/>
                </a:solidFill>
              </a:rPr>
              <a:t>www.Shantanu.pro/mtp/tejas.tar.gz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A manual for how to do these changes from scratch on </a:t>
            </a:r>
            <a:r>
              <a:rPr lang="en-IN" dirty="0" err="1" smtClean="0"/>
              <a:t>tejas</a:t>
            </a:r>
            <a:r>
              <a:rPr lang="en-IN" dirty="0" smtClean="0"/>
              <a:t> is available at: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>
                <a:solidFill>
                  <a:schemeClr val="accent1"/>
                </a:solidFill>
              </a:rPr>
              <a:t>www.Shantanu.pro/mtp/TejasChanges.odt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A video for single run on simulation a basic hello_world.c program is available at: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>
                <a:solidFill>
                  <a:schemeClr val="accent1"/>
                </a:solidFill>
              </a:rPr>
              <a:t>www.Shantanu.pro/mtp/tejasVideo.ogv</a:t>
            </a:r>
          </a:p>
          <a:p>
            <a:pPr marL="0" indent="0">
              <a:buNone/>
            </a:pPr>
            <a:endParaRPr lang="en-IN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73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0939" y="2663687"/>
            <a:ext cx="6639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52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Timeline of Work done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012786769"/>
              </p:ext>
            </p:extLst>
          </p:nvPr>
        </p:nvGraphicFramePr>
        <p:xfrm>
          <a:off x="2402072" y="1046203"/>
          <a:ext cx="5892800" cy="4868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46111" y="2080814"/>
            <a:ext cx="2092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Objective not met.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46110" y="3134497"/>
            <a:ext cx="2092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Visualizer built and working properly.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46110" y="4200302"/>
            <a:ext cx="29161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Studied and worked on different hazards and stalls and added the data hazard metric in Tejas.</a:t>
            </a:r>
            <a:endParaRPr lang="en-US" sz="1400" dirty="0"/>
          </a:p>
        </p:txBody>
      </p: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1369235838"/>
              </p:ext>
            </p:extLst>
          </p:nvPr>
        </p:nvGraphicFramePr>
        <p:xfrm>
          <a:off x="9086335" y="1664620"/>
          <a:ext cx="2133600" cy="3613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27" name="Straight Connector 26"/>
          <p:cNvCxnSpPr/>
          <p:nvPr/>
        </p:nvCxnSpPr>
        <p:spPr>
          <a:xfrm flipH="1" flipV="1">
            <a:off x="7743569" y="3453139"/>
            <a:ext cx="1334528" cy="1383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743569" y="1655805"/>
            <a:ext cx="1334528" cy="1638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21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Work Done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32238"/>
            <a:ext cx="8946541" cy="486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Following things are done for reaching the results:</a:t>
            </a:r>
          </a:p>
          <a:p>
            <a:r>
              <a:rPr lang="en-IN" dirty="0" smtClean="0"/>
              <a:t>Studied the architecture, source code and code flow of Tejas.</a:t>
            </a:r>
          </a:p>
          <a:p>
            <a:r>
              <a:rPr lang="en-US" dirty="0"/>
              <a:t>Modified the Tejas source code to generate a new dump file containing values of various parameters during </a:t>
            </a:r>
            <a:r>
              <a:rPr lang="en-US" dirty="0" smtClean="0"/>
              <a:t>simulation.</a:t>
            </a:r>
          </a:p>
          <a:p>
            <a:r>
              <a:rPr lang="en-US" dirty="0"/>
              <a:t>Designed, and implemented </a:t>
            </a:r>
            <a:r>
              <a:rPr lang="en-US" dirty="0" smtClean="0"/>
              <a:t>the Visualizer</a:t>
            </a:r>
            <a:r>
              <a:rPr lang="en-US" dirty="0"/>
              <a:t>. </a:t>
            </a:r>
          </a:p>
          <a:p>
            <a:r>
              <a:rPr lang="en-US" dirty="0"/>
              <a:t>Added components for calculation of correlation, average, minimum value and maximum value for single and multiple features.</a:t>
            </a:r>
          </a:p>
          <a:p>
            <a:r>
              <a:rPr lang="en-US" dirty="0"/>
              <a:t>Designed a module which displays and saves graphs of various features(single and multiple benchmarks) for comparison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Introduced </a:t>
            </a:r>
            <a:r>
              <a:rPr lang="en-US" dirty="0"/>
              <a:t>a new metric “Data Hazard Factor(DHF)” in </a:t>
            </a:r>
            <a:r>
              <a:rPr lang="en-US" dirty="0" smtClean="0"/>
              <a:t>Tejas.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47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What’s New?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32238"/>
            <a:ext cx="8946541" cy="486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There exist other visualization tools for the similar work. So what is new in this?</a:t>
            </a:r>
          </a:p>
          <a:p>
            <a:pPr marL="0" indent="0">
              <a:buNone/>
            </a:pPr>
            <a:r>
              <a:rPr lang="en-IN" dirty="0" smtClean="0"/>
              <a:t>Features that are innovative in this are:  </a:t>
            </a:r>
            <a:endParaRPr lang="en-IN" dirty="0"/>
          </a:p>
          <a:p>
            <a:r>
              <a:rPr lang="en-IN" dirty="0" smtClean="0"/>
              <a:t>One can easily compare multiple benchmarks and multiple features of benchmarks to see if there is some pattern followed.</a:t>
            </a:r>
          </a:p>
          <a:p>
            <a:r>
              <a:rPr lang="en-IN" dirty="0" smtClean="0"/>
              <a:t> Calculates and display the correlation vector of a feature and rate of change of that feature.</a:t>
            </a:r>
          </a:p>
          <a:p>
            <a:r>
              <a:rPr lang="en-IN" dirty="0" smtClean="0"/>
              <a:t>Ability to export all the calculated data to an external file.</a:t>
            </a:r>
          </a:p>
          <a:p>
            <a:r>
              <a:rPr lang="en-IN" dirty="0" smtClean="0"/>
              <a:t>User can dynamically provide the epoch(gaps at which rate of change is to be calculated) value.</a:t>
            </a:r>
          </a:p>
          <a:p>
            <a:r>
              <a:rPr lang="en-IN" dirty="0" smtClean="0"/>
              <a:t>Added one more feature to show the hazard factors of different potential hazards in pipeline.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97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List of files modified in Tejas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187309"/>
              </p:ext>
            </p:extLst>
          </p:nvPr>
        </p:nvGraphicFramePr>
        <p:xfrm>
          <a:off x="746898" y="1304552"/>
          <a:ext cx="81280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Modifications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DecodeLogic.java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Added a function to calculate energy spent in decode logic.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ExecutionLogic.java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Added a function to calculate energy spent in execution logic.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InstrutionWindow.java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Added a function to calculate energy spent in instruction window.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RegisterFile.java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Added a function to calculate energy spent in register file.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RenameLogic.java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Added a function to calculate energy spent in rename logic.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RenameTable.java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Added a function to calculate energy spent in rename table.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ReorderBuffer.java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Added a function to calculate energy spent in reorder buffer.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OutOfOrderExecutionEngine.java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Added 11 functions that receives the energy from different classes.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MultiIsseInorderExecutionEngine.java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Added 11 functions that receives the energy from different classes.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ExecUnitIn_MII.java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Added a function to calculate energy spent in execution unit.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WriteBackUnitIn_MII.java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Added a function to calculate energy spent in write back unit and a function to set the number of instructions for their types.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91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List of files modified in Tejas(Contd.)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008383"/>
              </p:ext>
            </p:extLst>
          </p:nvPr>
        </p:nvGraphicFramePr>
        <p:xfrm>
          <a:off x="763374" y="1279839"/>
          <a:ext cx="8128000" cy="529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Modifications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DecodeUnit_MII.java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Added a function to calculate energy spent in decode unit.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ExecutionEngine.java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Added abstract methods to get energy from classes.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TLB.java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Added a function to calculate energy spent in TLB.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LSQ.java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Added a function to calculate energy spent in LSQ.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Cache.java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Added a function to calculate energy spent in Cache.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ArchitecturalComponent.java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Added a function to get the number of instructions executed in every category(Memory, branch, synchronization, compute).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/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Added functions to get energy from iCache, iTLB, dCache, dTLB., and some other internal components.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OperandType.java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Changed the class(gave integer representation to operands, created enumeration).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Core.java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Added functions to get energy and count of instructions executed from internal components.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RunnableThread.java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Also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added the file handling and energy calculation code to generate dump file from Tejas during run time.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Created functions to interact with the JFreeChart charting library used for graphs.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71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Hazard and Stalls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98141"/>
            <a:ext cx="8946541" cy="46235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smtClean="0"/>
              <a:t>data hazard </a:t>
            </a:r>
            <a:r>
              <a:rPr lang="en-US" dirty="0"/>
              <a:t>is created whenever there is a </a:t>
            </a:r>
            <a:r>
              <a:rPr lang="en-US" dirty="0" smtClean="0"/>
              <a:t>dependence between two </a:t>
            </a:r>
            <a:r>
              <a:rPr lang="en-US" dirty="0"/>
              <a:t>instructions, </a:t>
            </a:r>
            <a:r>
              <a:rPr lang="en-US" dirty="0" smtClean="0"/>
              <a:t>and if the later instruction if scheduled for execution, it causes a potential race condition. Thus we need to stall the pipeline for avoiding these hazards.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 how are we calculating data hazard stalls in out-of-order pipeline?</a:t>
            </a:r>
          </a:p>
        </p:txBody>
      </p:sp>
    </p:spTree>
    <p:extLst>
      <p:ext uri="{BB962C8B-B14F-4D97-AF65-F5344CB8AC3E}">
        <p14:creationId xmlns:p14="http://schemas.microsoft.com/office/powerpoint/2010/main" val="202983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Hazard and Stalls(Contd.)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94865" y="2495373"/>
            <a:ext cx="1975049" cy="436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- X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94865" y="2932102"/>
            <a:ext cx="1975049" cy="436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– X+1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94865" y="3368831"/>
            <a:ext cx="1975049" cy="436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– X+2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94865" y="3805560"/>
            <a:ext cx="1975049" cy="436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– X+3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94865" y="4242289"/>
            <a:ext cx="1975049" cy="4367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– X+4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94865" y="4679018"/>
            <a:ext cx="1975049" cy="4367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– X+5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94865" y="5115747"/>
            <a:ext cx="1975049" cy="436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– X+6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94865" y="5552476"/>
            <a:ext cx="1975049" cy="436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– X+7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569915" y="2372543"/>
            <a:ext cx="0" cy="382137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94866" y="2372543"/>
            <a:ext cx="0" cy="382137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114825" y="3248217"/>
            <a:ext cx="1872018" cy="436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- 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266389" y="3459684"/>
            <a:ext cx="641446" cy="68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72767" y="3143417"/>
            <a:ext cx="244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Ready instruction without any hazard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114825" y="4001213"/>
            <a:ext cx="1872018" cy="4367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- 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8266389" y="4212680"/>
            <a:ext cx="641446" cy="68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72767" y="3896413"/>
            <a:ext cx="2441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nstruction suffering from data hazard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114825" y="4865756"/>
            <a:ext cx="1872018" cy="436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Instruction - 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8266389" y="5077223"/>
            <a:ext cx="641446" cy="68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72767" y="4674543"/>
            <a:ext cx="2441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nstruction suffering from structural hazard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7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2725</TotalTime>
  <Words>1411</Words>
  <Application>Microsoft Office PowerPoint</Application>
  <PresentationFormat>Widescreen</PresentationFormat>
  <Paragraphs>328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Century Gothic</vt:lpstr>
      <vt:lpstr>Open Sans</vt:lpstr>
      <vt:lpstr>Times New Roman</vt:lpstr>
      <vt:lpstr>Wingdings 3</vt:lpstr>
      <vt:lpstr>Ion</vt:lpstr>
      <vt:lpstr>Major Project - I </vt:lpstr>
      <vt:lpstr>Motivation for Simulation Result Visualizer</vt:lpstr>
      <vt:lpstr>Timeline of Work done</vt:lpstr>
      <vt:lpstr>Work Done</vt:lpstr>
      <vt:lpstr>What’s New?</vt:lpstr>
      <vt:lpstr>List of files modified in Tejas</vt:lpstr>
      <vt:lpstr>List of files modified in Tejas(Contd.)</vt:lpstr>
      <vt:lpstr>Data Hazard and Stalls</vt:lpstr>
      <vt:lpstr>Data Hazard and Stalls(Contd.)</vt:lpstr>
      <vt:lpstr>Data Hazard and Stalls(Contd.)</vt:lpstr>
      <vt:lpstr>Data Hazard and Stalls(Contd.)</vt:lpstr>
      <vt:lpstr>Data Hazard and Stalls(Contd.)</vt:lpstr>
      <vt:lpstr>Data Hazard and Stalls(Contd.)</vt:lpstr>
      <vt:lpstr>Data Hazard and Stalls</vt:lpstr>
      <vt:lpstr>Data Hazard Factor</vt:lpstr>
      <vt:lpstr>Why this expression?</vt:lpstr>
      <vt:lpstr>Experiments</vt:lpstr>
      <vt:lpstr>Results</vt:lpstr>
      <vt:lpstr>Conclusion</vt:lpstr>
      <vt:lpstr>Future Work</vt:lpstr>
      <vt:lpstr>Resources and links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</dc:title>
  <dc:creator>Abhishek Patel</dc:creator>
  <cp:lastModifiedBy>Wolfrick</cp:lastModifiedBy>
  <cp:revision>153</cp:revision>
  <dcterms:created xsi:type="dcterms:W3CDTF">2017-02-19T05:16:24Z</dcterms:created>
  <dcterms:modified xsi:type="dcterms:W3CDTF">2018-01-31T07:21:10Z</dcterms:modified>
</cp:coreProperties>
</file>