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78" r:id="rId3"/>
    <p:sldId id="257" r:id="rId4"/>
    <p:sldId id="265" r:id="rId5"/>
    <p:sldId id="259" r:id="rId6"/>
    <p:sldId id="263" r:id="rId7"/>
    <p:sldId id="258" r:id="rId8"/>
    <p:sldId id="262" r:id="rId9"/>
    <p:sldId id="266" r:id="rId10"/>
    <p:sldId id="268" r:id="rId11"/>
    <p:sldId id="267" r:id="rId12"/>
    <p:sldId id="274" r:id="rId13"/>
    <p:sldId id="270" r:id="rId14"/>
    <p:sldId id="275" r:id="rId15"/>
    <p:sldId id="264" r:id="rId16"/>
    <p:sldId id="273" r:id="rId17"/>
    <p:sldId id="261" r:id="rId18"/>
    <p:sldId id="277" r:id="rId19"/>
    <p:sldId id="260"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778997-64CE-48B7-B615-209F184A3F61}">
          <p14:sldIdLst>
            <p14:sldId id="256"/>
            <p14:sldId id="278"/>
          </p14:sldIdLst>
        </p14:section>
        <p14:section name="Untitled Section" id="{44501C52-7D18-483F-9614-B4E4F1EC02F9}">
          <p14:sldIdLst>
            <p14:sldId id="257"/>
            <p14:sldId id="265"/>
            <p14:sldId id="259"/>
            <p14:sldId id="263"/>
            <p14:sldId id="258"/>
            <p14:sldId id="262"/>
            <p14:sldId id="266"/>
            <p14:sldId id="268"/>
            <p14:sldId id="267"/>
            <p14:sldId id="274"/>
            <p14:sldId id="270"/>
            <p14:sldId id="275"/>
            <p14:sldId id="264"/>
            <p14:sldId id="273"/>
            <p14:sldId id="261"/>
            <p14:sldId id="277"/>
            <p14:sldId id="260"/>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4660"/>
  </p:normalViewPr>
  <p:slideViewPr>
    <p:cSldViewPr snapToGrid="0">
      <p:cViewPr varScale="1">
        <p:scale>
          <a:sx n="83" d="100"/>
          <a:sy n="83" d="100"/>
        </p:scale>
        <p:origin x="208"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14D76E-2725-4A41-B1C9-591E301E5857}"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1058E7D-EA1A-4807-B697-CA8BD23028EF}">
      <dgm:prSet custT="1"/>
      <dgm:spPr/>
      <dgm:t>
        <a:bodyPr/>
        <a:lstStyle/>
        <a:p>
          <a:pPr>
            <a:defRPr cap="all"/>
          </a:pPr>
          <a:r>
            <a:rPr lang="en-US" sz="1800" dirty="0"/>
            <a:t>No agent – because it use SSH and </a:t>
          </a:r>
          <a:r>
            <a:rPr lang="en-US" sz="1800" dirty="0" err="1"/>
            <a:t>WinRM</a:t>
          </a:r>
          <a:r>
            <a:rPr lang="en-US" sz="1800" dirty="0"/>
            <a:t>, as long as the nodes is reachable</a:t>
          </a:r>
        </a:p>
      </dgm:t>
    </dgm:pt>
    <dgm:pt modelId="{1069DCF2-4544-4712-8D0C-BAFB283AB11B}" type="parTrans" cxnId="{5F609595-CE51-4670-A6FC-ADE0160CD5BE}">
      <dgm:prSet/>
      <dgm:spPr/>
      <dgm:t>
        <a:bodyPr/>
        <a:lstStyle/>
        <a:p>
          <a:endParaRPr lang="en-US"/>
        </a:p>
      </dgm:t>
    </dgm:pt>
    <dgm:pt modelId="{A0464758-1F56-4352-B4FE-8B7D085AE48E}" type="sibTrans" cxnId="{5F609595-CE51-4670-A6FC-ADE0160CD5BE}">
      <dgm:prSet/>
      <dgm:spPr/>
      <dgm:t>
        <a:bodyPr/>
        <a:lstStyle/>
        <a:p>
          <a:endParaRPr lang="en-US"/>
        </a:p>
      </dgm:t>
    </dgm:pt>
    <dgm:pt modelId="{DBFBBF3E-B91F-4746-BB01-941B814EBCE7}">
      <dgm:prSet custT="1"/>
      <dgm:spPr/>
      <dgm:t>
        <a:bodyPr/>
        <a:lstStyle/>
        <a:p>
          <a:pPr>
            <a:defRPr cap="all"/>
          </a:pPr>
          <a:r>
            <a:rPr lang="en-US" sz="1800" dirty="0"/>
            <a:t>Idempotent – Only do things if they are needed that things are repeatable without side effects.</a:t>
          </a:r>
        </a:p>
      </dgm:t>
    </dgm:pt>
    <dgm:pt modelId="{A669CA50-D5DF-42EF-A39F-C7BF1278B30A}" type="parTrans" cxnId="{31002F22-9F67-45FA-8266-AE8700E62522}">
      <dgm:prSet/>
      <dgm:spPr/>
      <dgm:t>
        <a:bodyPr/>
        <a:lstStyle/>
        <a:p>
          <a:endParaRPr lang="en-US"/>
        </a:p>
      </dgm:t>
    </dgm:pt>
    <dgm:pt modelId="{9F6D2C6C-6E84-4A3D-94E3-EA899CA396AB}" type="sibTrans" cxnId="{31002F22-9F67-45FA-8266-AE8700E62522}">
      <dgm:prSet/>
      <dgm:spPr/>
      <dgm:t>
        <a:bodyPr/>
        <a:lstStyle/>
        <a:p>
          <a:endParaRPr lang="en-US"/>
        </a:p>
      </dgm:t>
    </dgm:pt>
    <dgm:pt modelId="{D3A0763C-8E51-4DE9-926A-B2BA37B771E5}">
      <dgm:prSet custT="1"/>
      <dgm:spPr/>
      <dgm:t>
        <a:bodyPr/>
        <a:lstStyle/>
        <a:p>
          <a:pPr>
            <a:defRPr cap="all"/>
          </a:pPr>
          <a:r>
            <a:rPr lang="en-US" sz="1800" dirty="0"/>
            <a:t>Declarative and Procedural – Ansible works by you writing a description of the state and then it takes steps to fulfill that descriptions.</a:t>
          </a:r>
        </a:p>
      </dgm:t>
    </dgm:pt>
    <dgm:pt modelId="{180E6C2B-B997-4C15-8C05-CCF2BD1BD57F}" type="parTrans" cxnId="{CCC94C33-A3AE-4A48-9C81-5D5123F3BE2A}">
      <dgm:prSet/>
      <dgm:spPr/>
      <dgm:t>
        <a:bodyPr/>
        <a:lstStyle/>
        <a:p>
          <a:endParaRPr lang="en-US"/>
        </a:p>
      </dgm:t>
    </dgm:pt>
    <dgm:pt modelId="{18114FD4-DB7A-4116-8828-32D1017BAACB}" type="sibTrans" cxnId="{CCC94C33-A3AE-4A48-9C81-5D5123F3BE2A}">
      <dgm:prSet/>
      <dgm:spPr/>
      <dgm:t>
        <a:bodyPr/>
        <a:lstStyle/>
        <a:p>
          <a:endParaRPr lang="en-US"/>
        </a:p>
      </dgm:t>
    </dgm:pt>
    <dgm:pt modelId="{77898DE5-8A04-4B07-9722-C453A0F381B5}" type="pres">
      <dgm:prSet presAssocID="{4714D76E-2725-4A41-B1C9-591E301E5857}" presName="root" presStyleCnt="0">
        <dgm:presLayoutVars>
          <dgm:dir/>
          <dgm:resizeHandles val="exact"/>
        </dgm:presLayoutVars>
      </dgm:prSet>
      <dgm:spPr/>
    </dgm:pt>
    <dgm:pt modelId="{C70B04B5-4C2A-4767-9E13-4896938ECF9F}" type="pres">
      <dgm:prSet presAssocID="{11058E7D-EA1A-4807-B697-CA8BD23028EF}" presName="compNode" presStyleCnt="0"/>
      <dgm:spPr/>
    </dgm:pt>
    <dgm:pt modelId="{FBE4060F-8772-497E-AB91-0665118A7623}" type="pres">
      <dgm:prSet presAssocID="{11058E7D-EA1A-4807-B697-CA8BD23028EF}" presName="iconBgRect" presStyleLbl="bgShp" presStyleIdx="0" presStyleCnt="3"/>
      <dgm:spPr>
        <a:prstGeom prst="round2DiagRect">
          <a:avLst>
            <a:gd name="adj1" fmla="val 29727"/>
            <a:gd name="adj2" fmla="val 0"/>
          </a:avLst>
        </a:prstGeom>
      </dgm:spPr>
    </dgm:pt>
    <dgm:pt modelId="{D7D7A1B9-7473-44A4-ABEE-B25596CF3CED}" type="pres">
      <dgm:prSet presAssocID="{11058E7D-EA1A-4807-B697-CA8BD23028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63091FF5-4967-4EC9-A2B3-31252762ECED}" type="pres">
      <dgm:prSet presAssocID="{11058E7D-EA1A-4807-B697-CA8BD23028EF}" presName="spaceRect" presStyleCnt="0"/>
      <dgm:spPr/>
    </dgm:pt>
    <dgm:pt modelId="{4819C48F-C729-46AE-83DD-3C63D7DA4B96}" type="pres">
      <dgm:prSet presAssocID="{11058E7D-EA1A-4807-B697-CA8BD23028EF}" presName="textRect" presStyleLbl="revTx" presStyleIdx="0" presStyleCnt="3">
        <dgm:presLayoutVars>
          <dgm:chMax val="1"/>
          <dgm:chPref val="1"/>
        </dgm:presLayoutVars>
      </dgm:prSet>
      <dgm:spPr/>
    </dgm:pt>
    <dgm:pt modelId="{EF644A9C-57B4-42C6-B6AB-596B0B39157F}" type="pres">
      <dgm:prSet presAssocID="{A0464758-1F56-4352-B4FE-8B7D085AE48E}" presName="sibTrans" presStyleCnt="0"/>
      <dgm:spPr/>
    </dgm:pt>
    <dgm:pt modelId="{1083F407-C7E1-4D26-BFCB-7CD8E5C30B72}" type="pres">
      <dgm:prSet presAssocID="{DBFBBF3E-B91F-4746-BB01-941B814EBCE7}" presName="compNode" presStyleCnt="0"/>
      <dgm:spPr/>
    </dgm:pt>
    <dgm:pt modelId="{A0762CA5-6EE1-4418-96A5-9DD3C96E96E8}" type="pres">
      <dgm:prSet presAssocID="{DBFBBF3E-B91F-4746-BB01-941B814EBCE7}" presName="iconBgRect" presStyleLbl="bgShp" presStyleIdx="1" presStyleCnt="3"/>
      <dgm:spPr>
        <a:prstGeom prst="round2DiagRect">
          <a:avLst>
            <a:gd name="adj1" fmla="val 29727"/>
            <a:gd name="adj2" fmla="val 0"/>
          </a:avLst>
        </a:prstGeom>
      </dgm:spPr>
    </dgm:pt>
    <dgm:pt modelId="{EEB0987E-2D3E-48E5-B715-21BB92298195}" type="pres">
      <dgm:prSet presAssocID="{DBFBBF3E-B91F-4746-BB01-941B814EBCE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nimize"/>
        </a:ext>
      </dgm:extLst>
    </dgm:pt>
    <dgm:pt modelId="{56007FA3-28DF-4180-815B-ED47C0F47B4F}" type="pres">
      <dgm:prSet presAssocID="{DBFBBF3E-B91F-4746-BB01-941B814EBCE7}" presName="spaceRect" presStyleCnt="0"/>
      <dgm:spPr/>
    </dgm:pt>
    <dgm:pt modelId="{525EA9D8-E077-4814-A57C-FD32C670DE31}" type="pres">
      <dgm:prSet presAssocID="{DBFBBF3E-B91F-4746-BB01-941B814EBCE7}" presName="textRect" presStyleLbl="revTx" presStyleIdx="1" presStyleCnt="3">
        <dgm:presLayoutVars>
          <dgm:chMax val="1"/>
          <dgm:chPref val="1"/>
        </dgm:presLayoutVars>
      </dgm:prSet>
      <dgm:spPr/>
    </dgm:pt>
    <dgm:pt modelId="{4B651455-43F9-4F24-AA28-F939A7A1CCB3}" type="pres">
      <dgm:prSet presAssocID="{9F6D2C6C-6E84-4A3D-94E3-EA899CA396AB}" presName="sibTrans" presStyleCnt="0"/>
      <dgm:spPr/>
    </dgm:pt>
    <dgm:pt modelId="{D98119BB-3C8F-446E-8938-32106C0D69C0}" type="pres">
      <dgm:prSet presAssocID="{D3A0763C-8E51-4DE9-926A-B2BA37B771E5}" presName="compNode" presStyleCnt="0"/>
      <dgm:spPr/>
    </dgm:pt>
    <dgm:pt modelId="{C6FAAF15-7973-47B6-81FC-17AEB6BF826B}" type="pres">
      <dgm:prSet presAssocID="{D3A0763C-8E51-4DE9-926A-B2BA37B771E5}" presName="iconBgRect" presStyleLbl="bgShp" presStyleIdx="2" presStyleCnt="3"/>
      <dgm:spPr>
        <a:prstGeom prst="round2DiagRect">
          <a:avLst>
            <a:gd name="adj1" fmla="val 29727"/>
            <a:gd name="adj2" fmla="val 0"/>
          </a:avLst>
        </a:prstGeom>
      </dgm:spPr>
    </dgm:pt>
    <dgm:pt modelId="{5209DFE7-6334-4597-801F-A9F0170445A9}" type="pres">
      <dgm:prSet presAssocID="{D3A0763C-8E51-4DE9-926A-B2BA37B771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DE408973-88A6-4F7B-9363-C4FD2A2A9910}" type="pres">
      <dgm:prSet presAssocID="{D3A0763C-8E51-4DE9-926A-B2BA37B771E5}" presName="spaceRect" presStyleCnt="0"/>
      <dgm:spPr/>
    </dgm:pt>
    <dgm:pt modelId="{E92126CE-D766-439A-BB29-342CDFF20F4B}" type="pres">
      <dgm:prSet presAssocID="{D3A0763C-8E51-4DE9-926A-B2BA37B771E5}" presName="textRect" presStyleLbl="revTx" presStyleIdx="2" presStyleCnt="3" custScaleX="118667">
        <dgm:presLayoutVars>
          <dgm:chMax val="1"/>
          <dgm:chPref val="1"/>
        </dgm:presLayoutVars>
      </dgm:prSet>
      <dgm:spPr/>
    </dgm:pt>
  </dgm:ptLst>
  <dgm:cxnLst>
    <dgm:cxn modelId="{31002F22-9F67-45FA-8266-AE8700E62522}" srcId="{4714D76E-2725-4A41-B1C9-591E301E5857}" destId="{DBFBBF3E-B91F-4746-BB01-941B814EBCE7}" srcOrd="1" destOrd="0" parTransId="{A669CA50-D5DF-42EF-A39F-C7BF1278B30A}" sibTransId="{9F6D2C6C-6E84-4A3D-94E3-EA899CA396AB}"/>
    <dgm:cxn modelId="{08E71C32-2C15-455D-8D75-78ED19DA4042}" type="presOf" srcId="{4714D76E-2725-4A41-B1C9-591E301E5857}" destId="{77898DE5-8A04-4B07-9722-C453A0F381B5}" srcOrd="0" destOrd="0" presId="urn:microsoft.com/office/officeart/2018/5/layout/IconLeafLabelList"/>
    <dgm:cxn modelId="{CCC94C33-A3AE-4A48-9C81-5D5123F3BE2A}" srcId="{4714D76E-2725-4A41-B1C9-591E301E5857}" destId="{D3A0763C-8E51-4DE9-926A-B2BA37B771E5}" srcOrd="2" destOrd="0" parTransId="{180E6C2B-B997-4C15-8C05-CCF2BD1BD57F}" sibTransId="{18114FD4-DB7A-4116-8828-32D1017BAACB}"/>
    <dgm:cxn modelId="{BBAF9455-ADD5-4BFA-9761-A567CD9D17A7}" type="presOf" srcId="{DBFBBF3E-B91F-4746-BB01-941B814EBCE7}" destId="{525EA9D8-E077-4814-A57C-FD32C670DE31}" srcOrd="0" destOrd="0" presId="urn:microsoft.com/office/officeart/2018/5/layout/IconLeafLabelList"/>
    <dgm:cxn modelId="{B081D75C-216F-4D7F-AEB6-F89372356886}" type="presOf" srcId="{11058E7D-EA1A-4807-B697-CA8BD23028EF}" destId="{4819C48F-C729-46AE-83DD-3C63D7DA4B96}" srcOrd="0" destOrd="0" presId="urn:microsoft.com/office/officeart/2018/5/layout/IconLeafLabelList"/>
    <dgm:cxn modelId="{5F609595-CE51-4670-A6FC-ADE0160CD5BE}" srcId="{4714D76E-2725-4A41-B1C9-591E301E5857}" destId="{11058E7D-EA1A-4807-B697-CA8BD23028EF}" srcOrd="0" destOrd="0" parTransId="{1069DCF2-4544-4712-8D0C-BAFB283AB11B}" sibTransId="{A0464758-1F56-4352-B4FE-8B7D085AE48E}"/>
    <dgm:cxn modelId="{7A0C2ECF-55B7-4B4C-A94E-18B129D84D5A}" type="presOf" srcId="{D3A0763C-8E51-4DE9-926A-B2BA37B771E5}" destId="{E92126CE-D766-439A-BB29-342CDFF20F4B}" srcOrd="0" destOrd="0" presId="urn:microsoft.com/office/officeart/2018/5/layout/IconLeafLabelList"/>
    <dgm:cxn modelId="{8A130303-48AE-41E5-ADF0-30DE488E8AC9}" type="presParOf" srcId="{77898DE5-8A04-4B07-9722-C453A0F381B5}" destId="{C70B04B5-4C2A-4767-9E13-4896938ECF9F}" srcOrd="0" destOrd="0" presId="urn:microsoft.com/office/officeart/2018/5/layout/IconLeafLabelList"/>
    <dgm:cxn modelId="{B41D8BC8-275A-474F-ACCA-9D4ED6679078}" type="presParOf" srcId="{C70B04B5-4C2A-4767-9E13-4896938ECF9F}" destId="{FBE4060F-8772-497E-AB91-0665118A7623}" srcOrd="0" destOrd="0" presId="urn:microsoft.com/office/officeart/2018/5/layout/IconLeafLabelList"/>
    <dgm:cxn modelId="{5C445341-5EFB-49F5-AB3D-15C3F764B528}" type="presParOf" srcId="{C70B04B5-4C2A-4767-9E13-4896938ECF9F}" destId="{D7D7A1B9-7473-44A4-ABEE-B25596CF3CED}" srcOrd="1" destOrd="0" presId="urn:microsoft.com/office/officeart/2018/5/layout/IconLeafLabelList"/>
    <dgm:cxn modelId="{A0B90078-B67A-407E-9BA5-C9384BF0DDAC}" type="presParOf" srcId="{C70B04B5-4C2A-4767-9E13-4896938ECF9F}" destId="{63091FF5-4967-4EC9-A2B3-31252762ECED}" srcOrd="2" destOrd="0" presId="urn:microsoft.com/office/officeart/2018/5/layout/IconLeafLabelList"/>
    <dgm:cxn modelId="{AEFA1E0F-A093-454B-915F-753D39602FF6}" type="presParOf" srcId="{C70B04B5-4C2A-4767-9E13-4896938ECF9F}" destId="{4819C48F-C729-46AE-83DD-3C63D7DA4B96}" srcOrd="3" destOrd="0" presId="urn:microsoft.com/office/officeart/2018/5/layout/IconLeafLabelList"/>
    <dgm:cxn modelId="{79C2D419-91AE-4DEF-86A7-59600E11D56A}" type="presParOf" srcId="{77898DE5-8A04-4B07-9722-C453A0F381B5}" destId="{EF644A9C-57B4-42C6-B6AB-596B0B39157F}" srcOrd="1" destOrd="0" presId="urn:microsoft.com/office/officeart/2018/5/layout/IconLeafLabelList"/>
    <dgm:cxn modelId="{2EE89589-A195-43AF-91F6-2DA6417FA9B3}" type="presParOf" srcId="{77898DE5-8A04-4B07-9722-C453A0F381B5}" destId="{1083F407-C7E1-4D26-BFCB-7CD8E5C30B72}" srcOrd="2" destOrd="0" presId="urn:microsoft.com/office/officeart/2018/5/layout/IconLeafLabelList"/>
    <dgm:cxn modelId="{EC7AABB6-8374-48AE-9B7F-C5DD37867F0F}" type="presParOf" srcId="{1083F407-C7E1-4D26-BFCB-7CD8E5C30B72}" destId="{A0762CA5-6EE1-4418-96A5-9DD3C96E96E8}" srcOrd="0" destOrd="0" presId="urn:microsoft.com/office/officeart/2018/5/layout/IconLeafLabelList"/>
    <dgm:cxn modelId="{E2133144-BD8E-40DF-AA4D-00F7FDC314AE}" type="presParOf" srcId="{1083F407-C7E1-4D26-BFCB-7CD8E5C30B72}" destId="{EEB0987E-2D3E-48E5-B715-21BB92298195}" srcOrd="1" destOrd="0" presId="urn:microsoft.com/office/officeart/2018/5/layout/IconLeafLabelList"/>
    <dgm:cxn modelId="{626DBF7F-23FA-486A-B7F5-A83E4AF711D8}" type="presParOf" srcId="{1083F407-C7E1-4D26-BFCB-7CD8E5C30B72}" destId="{56007FA3-28DF-4180-815B-ED47C0F47B4F}" srcOrd="2" destOrd="0" presId="urn:microsoft.com/office/officeart/2018/5/layout/IconLeafLabelList"/>
    <dgm:cxn modelId="{776F7034-9064-42C7-A452-7C027F0604BB}" type="presParOf" srcId="{1083F407-C7E1-4D26-BFCB-7CD8E5C30B72}" destId="{525EA9D8-E077-4814-A57C-FD32C670DE31}" srcOrd="3" destOrd="0" presId="urn:microsoft.com/office/officeart/2018/5/layout/IconLeafLabelList"/>
    <dgm:cxn modelId="{217A971F-B706-4DC6-AEE9-6624F5FCE02B}" type="presParOf" srcId="{77898DE5-8A04-4B07-9722-C453A0F381B5}" destId="{4B651455-43F9-4F24-AA28-F939A7A1CCB3}" srcOrd="3" destOrd="0" presId="urn:microsoft.com/office/officeart/2018/5/layout/IconLeafLabelList"/>
    <dgm:cxn modelId="{1A4D2CAB-4F9D-4C8F-8BA1-521442FFC5DE}" type="presParOf" srcId="{77898DE5-8A04-4B07-9722-C453A0F381B5}" destId="{D98119BB-3C8F-446E-8938-32106C0D69C0}" srcOrd="4" destOrd="0" presId="urn:microsoft.com/office/officeart/2018/5/layout/IconLeafLabelList"/>
    <dgm:cxn modelId="{65B2691F-FF93-4921-A35A-F0A975ED9092}" type="presParOf" srcId="{D98119BB-3C8F-446E-8938-32106C0D69C0}" destId="{C6FAAF15-7973-47B6-81FC-17AEB6BF826B}" srcOrd="0" destOrd="0" presId="urn:microsoft.com/office/officeart/2018/5/layout/IconLeafLabelList"/>
    <dgm:cxn modelId="{22BBCC15-BAEB-4385-A930-768C4A8FFBC9}" type="presParOf" srcId="{D98119BB-3C8F-446E-8938-32106C0D69C0}" destId="{5209DFE7-6334-4597-801F-A9F0170445A9}" srcOrd="1" destOrd="0" presId="urn:microsoft.com/office/officeart/2018/5/layout/IconLeafLabelList"/>
    <dgm:cxn modelId="{637B48D6-5A0B-4128-B5E7-FA5BE3ED839F}" type="presParOf" srcId="{D98119BB-3C8F-446E-8938-32106C0D69C0}" destId="{DE408973-88A6-4F7B-9363-C4FD2A2A9910}" srcOrd="2" destOrd="0" presId="urn:microsoft.com/office/officeart/2018/5/layout/IconLeafLabelList"/>
    <dgm:cxn modelId="{2CCB6952-7A90-4330-8A1A-4E47CF9E5C14}" type="presParOf" srcId="{D98119BB-3C8F-446E-8938-32106C0D69C0}" destId="{E92126CE-D766-439A-BB29-342CDFF20F4B}"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4060F-8772-497E-AB91-0665118A7623}">
      <dsp:nvSpPr>
        <dsp:cNvPr id="0" name=""/>
        <dsp:cNvSpPr/>
      </dsp:nvSpPr>
      <dsp:spPr>
        <a:xfrm>
          <a:off x="574832" y="121061"/>
          <a:ext cx="1784250" cy="1784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D7A1B9-7473-44A4-ABEE-B25596CF3CED}">
      <dsp:nvSpPr>
        <dsp:cNvPr id="0" name=""/>
        <dsp:cNvSpPr/>
      </dsp:nvSpPr>
      <dsp:spPr>
        <a:xfrm>
          <a:off x="955082" y="501311"/>
          <a:ext cx="1023749" cy="1023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19C48F-C729-46AE-83DD-3C63D7DA4B96}">
      <dsp:nvSpPr>
        <dsp:cNvPr id="0" name=""/>
        <dsp:cNvSpPr/>
      </dsp:nvSpPr>
      <dsp:spPr>
        <a:xfrm>
          <a:off x="4457" y="2461061"/>
          <a:ext cx="2925000" cy="1316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No agent – because it use SSH and </a:t>
          </a:r>
          <a:r>
            <a:rPr lang="en-US" sz="1800" kern="1200" dirty="0" err="1"/>
            <a:t>WinRM</a:t>
          </a:r>
          <a:r>
            <a:rPr lang="en-US" sz="1800" kern="1200" dirty="0"/>
            <a:t>, as long as the nodes is reachable</a:t>
          </a:r>
        </a:p>
      </dsp:txBody>
      <dsp:txXfrm>
        <a:off x="4457" y="2461061"/>
        <a:ext cx="2925000" cy="1316246"/>
      </dsp:txXfrm>
    </dsp:sp>
    <dsp:sp modelId="{A0762CA5-6EE1-4418-96A5-9DD3C96E96E8}">
      <dsp:nvSpPr>
        <dsp:cNvPr id="0" name=""/>
        <dsp:cNvSpPr/>
      </dsp:nvSpPr>
      <dsp:spPr>
        <a:xfrm>
          <a:off x="4011707" y="121061"/>
          <a:ext cx="1784250" cy="178425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B0987E-2D3E-48E5-B715-21BB92298195}">
      <dsp:nvSpPr>
        <dsp:cNvPr id="0" name=""/>
        <dsp:cNvSpPr/>
      </dsp:nvSpPr>
      <dsp:spPr>
        <a:xfrm>
          <a:off x="4391957" y="501311"/>
          <a:ext cx="1023749" cy="1023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5EA9D8-E077-4814-A57C-FD32C670DE31}">
      <dsp:nvSpPr>
        <dsp:cNvPr id="0" name=""/>
        <dsp:cNvSpPr/>
      </dsp:nvSpPr>
      <dsp:spPr>
        <a:xfrm>
          <a:off x="3441332" y="2461061"/>
          <a:ext cx="2925000" cy="1316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Idempotent – Only do things if they are needed that things are repeatable without side effects.</a:t>
          </a:r>
        </a:p>
      </dsp:txBody>
      <dsp:txXfrm>
        <a:off x="3441332" y="2461061"/>
        <a:ext cx="2925000" cy="1316246"/>
      </dsp:txXfrm>
    </dsp:sp>
    <dsp:sp modelId="{C6FAAF15-7973-47B6-81FC-17AEB6BF826B}">
      <dsp:nvSpPr>
        <dsp:cNvPr id="0" name=""/>
        <dsp:cNvSpPr/>
      </dsp:nvSpPr>
      <dsp:spPr>
        <a:xfrm>
          <a:off x="7721587" y="121061"/>
          <a:ext cx="1784250" cy="178425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09DFE7-6334-4597-801F-A9F0170445A9}">
      <dsp:nvSpPr>
        <dsp:cNvPr id="0" name=""/>
        <dsp:cNvSpPr/>
      </dsp:nvSpPr>
      <dsp:spPr>
        <a:xfrm>
          <a:off x="8101837" y="501311"/>
          <a:ext cx="1023749" cy="10237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2126CE-D766-439A-BB29-342CDFF20F4B}">
      <dsp:nvSpPr>
        <dsp:cNvPr id="0" name=""/>
        <dsp:cNvSpPr/>
      </dsp:nvSpPr>
      <dsp:spPr>
        <a:xfrm>
          <a:off x="6878207" y="2461061"/>
          <a:ext cx="3471009" cy="1316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Declarative and Procedural – Ansible works by you writing a description of the state and then it takes steps to fulfill that descriptions.</a:t>
          </a:r>
        </a:p>
      </dsp:txBody>
      <dsp:txXfrm>
        <a:off x="6878207" y="2461061"/>
        <a:ext cx="3471009" cy="131624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607C28-6466-4FA9-A247-1CA875795ECB}" type="datetimeFigureOut">
              <a:rPr lang="en-US" smtClean="0"/>
              <a:t>8/24/24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799298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607C28-6466-4FA9-A247-1CA875795ECB}" type="datetimeFigureOut">
              <a:rPr lang="en-US" smtClean="0"/>
              <a:t>8/24/24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1278989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607C28-6466-4FA9-A247-1CA875795ECB}" type="datetimeFigureOut">
              <a:rPr lang="en-US" smtClean="0"/>
              <a:t>8/24/24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1113532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607C28-6466-4FA9-A247-1CA875795ECB}" type="datetimeFigureOut">
              <a:rPr lang="en-US" smtClean="0"/>
              <a:t>8/24/24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CA929-7073-4F4D-8AB7-3EC9558D2AB7}"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19425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607C28-6466-4FA9-A247-1CA875795ECB}" type="datetimeFigureOut">
              <a:rPr lang="en-US" smtClean="0"/>
              <a:t>8/24/24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1796332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607C28-6466-4FA9-A247-1CA875795ECB}" type="datetimeFigureOut">
              <a:rPr lang="en-US" smtClean="0"/>
              <a:t>8/24/24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134184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607C28-6466-4FA9-A247-1CA875795ECB}" type="datetimeFigureOut">
              <a:rPr lang="en-US" smtClean="0"/>
              <a:t>8/24/24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1565447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07C28-6466-4FA9-A247-1CA875795ECB}" type="datetimeFigureOut">
              <a:rPr lang="en-US" smtClean="0"/>
              <a:t>8/24/24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1101558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07C28-6466-4FA9-A247-1CA875795ECB}" type="datetimeFigureOut">
              <a:rPr lang="en-US" smtClean="0"/>
              <a:t>8/24/24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127747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07C28-6466-4FA9-A247-1CA875795ECB}" type="datetimeFigureOut">
              <a:rPr lang="en-US" smtClean="0"/>
              <a:t>8/24/24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375081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607C28-6466-4FA9-A247-1CA875795ECB}" type="datetimeFigureOut">
              <a:rPr lang="en-US" smtClean="0"/>
              <a:t>8/24/24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240131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607C28-6466-4FA9-A247-1CA875795ECB}" type="datetimeFigureOut">
              <a:rPr lang="en-US" smtClean="0"/>
              <a:t>8/24/24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2152955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607C28-6466-4FA9-A247-1CA875795ECB}" type="datetimeFigureOut">
              <a:rPr lang="en-US" smtClean="0"/>
              <a:t>8/24/24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191248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607C28-6466-4FA9-A247-1CA875795ECB}" type="datetimeFigureOut">
              <a:rPr lang="en-US" smtClean="0"/>
              <a:t>8/24/24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184523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07C28-6466-4FA9-A247-1CA875795ECB}" type="datetimeFigureOut">
              <a:rPr lang="en-US" smtClean="0"/>
              <a:t>8/24/24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271684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607C28-6466-4FA9-A247-1CA875795ECB}" type="datetimeFigureOut">
              <a:rPr lang="en-US" smtClean="0"/>
              <a:t>8/24/24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3114759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607C28-6466-4FA9-A247-1CA875795ECB}" type="datetimeFigureOut">
              <a:rPr lang="en-US" smtClean="0"/>
              <a:t>8/24/24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1454555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A607C28-6466-4FA9-A247-1CA875795ECB}" type="datetimeFigureOut">
              <a:rPr lang="en-US" smtClean="0"/>
              <a:t>8/24/24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C7CA929-7073-4F4D-8AB7-3EC9558D2AB7}" type="slidenum">
              <a:rPr lang="en-US" smtClean="0"/>
              <a:t>‹#›</a:t>
            </a:fld>
            <a:endParaRPr lang="en-US"/>
          </a:p>
        </p:txBody>
      </p:sp>
    </p:spTree>
    <p:extLst>
      <p:ext uri="{BB962C8B-B14F-4D97-AF65-F5344CB8AC3E}">
        <p14:creationId xmlns:p14="http://schemas.microsoft.com/office/powerpoint/2010/main" val="74839926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E5BB48-8ACE-468C-0684-876F217D041E}"/>
              </a:ext>
            </a:extLst>
          </p:cNvPr>
          <p:cNvSpPr>
            <a:spLocks noGrp="1"/>
          </p:cNvSpPr>
          <p:nvPr>
            <p:ph type="ctrTitle"/>
          </p:nvPr>
        </p:nvSpPr>
        <p:spPr>
          <a:xfrm>
            <a:off x="252663" y="800100"/>
            <a:ext cx="3487616" cy="4626864"/>
          </a:xfrm>
        </p:spPr>
        <p:txBody>
          <a:bodyPr vert="horz" lIns="91440" tIns="45720" rIns="91440" bIns="45720" rtlCol="0" anchor="ctr">
            <a:normAutofit/>
          </a:bodyPr>
          <a:lstStyle/>
          <a:p>
            <a:r>
              <a:rPr lang="en-US" sz="3600" b="1" dirty="0"/>
              <a:t>Python &amp; Ansible</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0FD3E1DA-23E7-2BA2-904D-769EF06505E1}"/>
              </a:ext>
            </a:extLst>
          </p:cNvPr>
          <p:cNvSpPr>
            <a:spLocks noGrp="1"/>
          </p:cNvSpPr>
          <p:nvPr>
            <p:ph type="subTitle" idx="1"/>
          </p:nvPr>
        </p:nvSpPr>
        <p:spPr>
          <a:xfrm>
            <a:off x="5055659" y="800100"/>
            <a:ext cx="7136341" cy="5257800"/>
          </a:xfrm>
        </p:spPr>
        <p:txBody>
          <a:bodyPr vert="horz" lIns="91440" tIns="45720" rIns="91440" bIns="45720" rtlCol="0" anchor="ctr">
            <a:normAutofit/>
          </a:bodyPr>
          <a:lstStyle/>
          <a:p>
            <a:pPr marL="514350" indent="-514350" algn="l">
              <a:buSzPct val="100000"/>
              <a:buFont typeface="+mj-lt"/>
              <a:buAutoNum type="arabicPeriod"/>
            </a:pPr>
            <a:r>
              <a:rPr lang="en-US" sz="2800" dirty="0">
                <a:solidFill>
                  <a:schemeClr val="tx2"/>
                </a:solidFill>
              </a:rPr>
              <a:t>Introduction to ansible.</a:t>
            </a:r>
          </a:p>
          <a:p>
            <a:pPr marL="514350" indent="-514350" algn="l">
              <a:buSzPct val="100000"/>
              <a:buFont typeface="+mj-lt"/>
              <a:buAutoNum type="arabicPeriod"/>
            </a:pPr>
            <a:r>
              <a:rPr lang="en-US" sz="2800" dirty="0">
                <a:solidFill>
                  <a:schemeClr val="tx2"/>
                </a:solidFill>
              </a:rPr>
              <a:t>Ansible Internals and requirements</a:t>
            </a:r>
          </a:p>
          <a:p>
            <a:pPr marL="514350" indent="-514350" algn="l">
              <a:buSzPct val="100000"/>
              <a:buFont typeface="+mj-lt"/>
              <a:buAutoNum type="arabicPeriod"/>
            </a:pPr>
            <a:r>
              <a:rPr lang="en-US" sz="2800" dirty="0">
                <a:solidFill>
                  <a:schemeClr val="tx2"/>
                </a:solidFill>
              </a:rPr>
              <a:t>What can be accomplished by ansible?</a:t>
            </a:r>
          </a:p>
          <a:p>
            <a:pPr marL="514350" indent="-514350" algn="l">
              <a:buSzPct val="100000"/>
              <a:buFont typeface="+mj-lt"/>
              <a:buAutoNum type="arabicPeriod"/>
            </a:pPr>
            <a:r>
              <a:rPr lang="en-US" sz="2800" dirty="0">
                <a:solidFill>
                  <a:schemeClr val="tx2"/>
                </a:solidFill>
              </a:rPr>
              <a:t>Use cases of Ansible.</a:t>
            </a:r>
          </a:p>
          <a:p>
            <a:pPr marL="514350" indent="-514350" algn="l">
              <a:buSzPct val="100000"/>
              <a:buFont typeface="+mj-lt"/>
              <a:buAutoNum type="arabicPeriod"/>
            </a:pPr>
            <a:r>
              <a:rPr lang="en-US" sz="2800" dirty="0">
                <a:solidFill>
                  <a:schemeClr val="tx2"/>
                </a:solidFill>
              </a:rPr>
              <a:t>Demo on few modules </a:t>
            </a:r>
          </a:p>
          <a:p>
            <a:pPr lvl="1" algn="l"/>
            <a:r>
              <a:rPr lang="en-US" sz="2400" dirty="0">
                <a:solidFill>
                  <a:schemeClr val="tx2"/>
                </a:solidFill>
              </a:rPr>
              <a:t> 1. Creating infrastructure with ansible and terraform</a:t>
            </a:r>
          </a:p>
          <a:p>
            <a:pPr lvl="1" algn="l"/>
            <a:r>
              <a:rPr lang="en-US" sz="2400" dirty="0">
                <a:solidFill>
                  <a:schemeClr val="tx2"/>
                </a:solidFill>
              </a:rPr>
              <a:t>2. Running Flask web server on it</a:t>
            </a:r>
          </a:p>
          <a:p>
            <a:pPr algn="l">
              <a:buSzPct val="100000"/>
              <a:buFont typeface="Wingdings 2" charset="2"/>
              <a:buAutoNum type="arabicPeriod"/>
            </a:pPr>
            <a:r>
              <a:rPr lang="en-US" sz="2800" dirty="0">
                <a:solidFill>
                  <a:schemeClr val="tx2"/>
                </a:solidFill>
              </a:rPr>
              <a:t> Q/A</a:t>
            </a:r>
          </a:p>
          <a:p>
            <a:pPr algn="l"/>
            <a:endParaRPr lang="en-US" sz="2800" dirty="0">
              <a:solidFill>
                <a:schemeClr val="tx2"/>
              </a:solidFill>
            </a:endParaRPr>
          </a:p>
        </p:txBody>
      </p:sp>
      <p:sp>
        <p:nvSpPr>
          <p:cNvPr id="4" name="Content Placeholder 2">
            <a:extLst>
              <a:ext uri="{FF2B5EF4-FFF2-40B4-BE49-F238E27FC236}">
                <a16:creationId xmlns:a16="http://schemas.microsoft.com/office/drawing/2014/main" id="{51E3C674-191F-C24B-4CC8-8C44B66B525D}"/>
              </a:ext>
            </a:extLst>
          </p:cNvPr>
          <p:cNvSpPr txBox="1">
            <a:spLocks/>
          </p:cNvSpPr>
          <p:nvPr/>
        </p:nvSpPr>
        <p:spPr>
          <a:xfrm>
            <a:off x="366192" y="4532563"/>
            <a:ext cx="3260558" cy="536073"/>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nSpc>
                <a:spcPct val="90000"/>
              </a:lnSpc>
            </a:pPr>
            <a:r>
              <a:rPr lang="en-US" sz="1600" dirty="0"/>
              <a:t>By : Nik</a:t>
            </a:r>
          </a:p>
        </p:txBody>
      </p:sp>
    </p:spTree>
    <p:extLst>
      <p:ext uri="{BB962C8B-B14F-4D97-AF65-F5344CB8AC3E}">
        <p14:creationId xmlns:p14="http://schemas.microsoft.com/office/powerpoint/2010/main" val="2168988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D268B-8BC8-197A-789E-3EB2E33D5A09}"/>
              </a:ext>
            </a:extLst>
          </p:cNvPr>
          <p:cNvSpPr>
            <a:spLocks noGrp="1"/>
          </p:cNvSpPr>
          <p:nvPr>
            <p:ph type="title"/>
          </p:nvPr>
        </p:nvSpPr>
        <p:spPr/>
        <p:txBody>
          <a:bodyPr/>
          <a:lstStyle/>
          <a:p>
            <a:r>
              <a:rPr lang="en-US" dirty="0"/>
              <a:t>Ansible Internal - Playbook</a:t>
            </a:r>
          </a:p>
        </p:txBody>
      </p:sp>
      <p:sp>
        <p:nvSpPr>
          <p:cNvPr id="3" name="Content Placeholder 2">
            <a:extLst>
              <a:ext uri="{FF2B5EF4-FFF2-40B4-BE49-F238E27FC236}">
                <a16:creationId xmlns:a16="http://schemas.microsoft.com/office/drawing/2014/main" id="{95B490B6-9D76-23B4-D162-40DD80811C17}"/>
              </a:ext>
            </a:extLst>
          </p:cNvPr>
          <p:cNvSpPr>
            <a:spLocks noGrp="1"/>
          </p:cNvSpPr>
          <p:nvPr>
            <p:ph idx="1"/>
          </p:nvPr>
        </p:nvSpPr>
        <p:spPr>
          <a:xfrm>
            <a:off x="514351" y="2586038"/>
            <a:ext cx="10131425" cy="2447925"/>
          </a:xfrm>
        </p:spPr>
        <p:txBody>
          <a:bodyPr>
            <a:normAutofit/>
          </a:bodyPr>
          <a:lstStyle/>
          <a:p>
            <a:r>
              <a:rPr lang="en-US" sz="2400" dirty="0"/>
              <a:t>a file where users write Ansible code </a:t>
            </a:r>
          </a:p>
          <a:p>
            <a:r>
              <a:rPr lang="en-US" sz="2400" dirty="0"/>
              <a:t>describe a set of steps in YAML and jinja templating</a:t>
            </a:r>
          </a:p>
          <a:p>
            <a:r>
              <a:rPr lang="en-US" sz="2400" dirty="0"/>
              <a:t>an organized collection of scripts defining the Job</a:t>
            </a:r>
          </a:p>
          <a:p>
            <a:endParaRPr lang="en-US" sz="2400" dirty="0"/>
          </a:p>
        </p:txBody>
      </p:sp>
    </p:spTree>
    <p:extLst>
      <p:ext uri="{BB962C8B-B14F-4D97-AF65-F5344CB8AC3E}">
        <p14:creationId xmlns:p14="http://schemas.microsoft.com/office/powerpoint/2010/main" val="209622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EDF7-AC16-2952-C5D0-5CABA6B60F91}"/>
              </a:ext>
            </a:extLst>
          </p:cNvPr>
          <p:cNvSpPr>
            <a:spLocks noGrp="1"/>
          </p:cNvSpPr>
          <p:nvPr>
            <p:ph type="title"/>
          </p:nvPr>
        </p:nvSpPr>
        <p:spPr/>
        <p:txBody>
          <a:bodyPr/>
          <a:lstStyle/>
          <a:p>
            <a:r>
              <a:rPr lang="en-US" dirty="0"/>
              <a:t>Ansible Internal - Module</a:t>
            </a:r>
          </a:p>
        </p:txBody>
      </p:sp>
      <p:sp>
        <p:nvSpPr>
          <p:cNvPr id="3" name="Content Placeholder 2">
            <a:extLst>
              <a:ext uri="{FF2B5EF4-FFF2-40B4-BE49-F238E27FC236}">
                <a16:creationId xmlns:a16="http://schemas.microsoft.com/office/drawing/2014/main" id="{DF19EBA5-40E1-DB1C-3839-5E1FF6E0CFF1}"/>
              </a:ext>
            </a:extLst>
          </p:cNvPr>
          <p:cNvSpPr>
            <a:spLocks noGrp="1"/>
          </p:cNvSpPr>
          <p:nvPr>
            <p:ph idx="1"/>
          </p:nvPr>
        </p:nvSpPr>
        <p:spPr/>
        <p:txBody>
          <a:bodyPr>
            <a:normAutofit/>
          </a:bodyPr>
          <a:lstStyle/>
          <a:p>
            <a:r>
              <a:rPr lang="en-US" sz="2400" dirty="0"/>
              <a:t>units of code that can control system resources or execute system commands</a:t>
            </a:r>
          </a:p>
          <a:p>
            <a:endParaRPr lang="en-US" sz="2400" dirty="0"/>
          </a:p>
          <a:p>
            <a:endParaRPr lang="en-US" sz="2400" dirty="0"/>
          </a:p>
          <a:p>
            <a:endParaRPr lang="en-US" sz="2400" dirty="0"/>
          </a:p>
          <a:p>
            <a:endParaRPr lang="en-US" sz="2400" dirty="0"/>
          </a:p>
          <a:p>
            <a:r>
              <a:rPr lang="en-US" sz="2400" dirty="0"/>
              <a:t>Ansible-doc –l | grep &lt;module name&gt;</a:t>
            </a:r>
          </a:p>
        </p:txBody>
      </p:sp>
      <p:sp>
        <p:nvSpPr>
          <p:cNvPr id="4" name="TextBox 3">
            <a:extLst>
              <a:ext uri="{FF2B5EF4-FFF2-40B4-BE49-F238E27FC236}">
                <a16:creationId xmlns:a16="http://schemas.microsoft.com/office/drawing/2014/main" id="{20042F4D-ED04-06E6-0850-5547305DC1CA}"/>
              </a:ext>
            </a:extLst>
          </p:cNvPr>
          <p:cNvSpPr txBox="1"/>
          <p:nvPr/>
        </p:nvSpPr>
        <p:spPr>
          <a:xfrm>
            <a:off x="1295475" y="2682642"/>
            <a:ext cx="5089585" cy="1492716"/>
          </a:xfrm>
          <a:prstGeom prst="rect">
            <a:avLst/>
          </a:prstGeom>
          <a:noFill/>
        </p:spPr>
        <p:txBody>
          <a:bodyPr wrap="square" rtlCol="0">
            <a:spAutoFit/>
          </a:bodyPr>
          <a:lstStyle/>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name: Copy file with owner and permissions</a:t>
            </a:r>
          </a:p>
          <a:p>
            <a:r>
              <a:rPr lang="en-US" sz="1300"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sz="1300" b="1"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copy</a:t>
            </a:r>
            <a:r>
              <a:rPr lang="en-US" sz="1300"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a:t>
            </a:r>
          </a:p>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sz="1300" dirty="0" err="1">
                <a:latin typeface="Cascadia Code Light" panose="020B0609020000020004" pitchFamily="49" charset="0"/>
                <a:ea typeface="Cascadia Code Light" panose="020B0609020000020004" pitchFamily="49" charset="0"/>
                <a:cs typeface="Cascadia Code Light" panose="020B0609020000020004" pitchFamily="49" charset="0"/>
              </a:rPr>
              <a:t>src</a:t>
            </a:r>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sz="1300" dirty="0" err="1">
                <a:latin typeface="Cascadia Code Light" panose="020B0609020000020004" pitchFamily="49" charset="0"/>
                <a:ea typeface="Cascadia Code Light" panose="020B0609020000020004" pitchFamily="49" charset="0"/>
                <a:cs typeface="Cascadia Code Light" panose="020B0609020000020004" pitchFamily="49" charset="0"/>
              </a:rPr>
              <a:t>srv</a:t>
            </a:r>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a:t>
            </a:r>
            <a:r>
              <a:rPr lang="en-US" sz="1300" dirty="0" err="1">
                <a:latin typeface="Cascadia Code Light" panose="020B0609020000020004" pitchFamily="49" charset="0"/>
                <a:ea typeface="Cascadia Code Light" panose="020B0609020000020004" pitchFamily="49" charset="0"/>
                <a:cs typeface="Cascadia Code Light" panose="020B0609020000020004" pitchFamily="49" charset="0"/>
              </a:rPr>
              <a:t>myfiles</a:t>
            </a:r>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a:t>
            </a:r>
            <a:r>
              <a:rPr lang="en-US" sz="1300" dirty="0" err="1">
                <a:latin typeface="Cascadia Code Light" panose="020B0609020000020004" pitchFamily="49" charset="0"/>
                <a:ea typeface="Cascadia Code Light" panose="020B0609020000020004" pitchFamily="49" charset="0"/>
                <a:cs typeface="Cascadia Code Light" panose="020B0609020000020004" pitchFamily="49" charset="0"/>
              </a:rPr>
              <a:t>foo.conf</a:t>
            </a:r>
            <a:endParaRPr lang="en-US" sz="1300" dirty="0">
              <a:latin typeface="Cascadia Code Light" panose="020B0609020000020004" pitchFamily="49" charset="0"/>
              <a:ea typeface="Cascadia Code Light" panose="020B0609020000020004" pitchFamily="49" charset="0"/>
              <a:cs typeface="Cascadia Code Light" panose="020B0609020000020004" pitchFamily="49" charset="0"/>
            </a:endParaRPr>
          </a:p>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sz="1300" dirty="0" err="1">
                <a:latin typeface="Cascadia Code Light" panose="020B0609020000020004" pitchFamily="49" charset="0"/>
                <a:ea typeface="Cascadia Code Light" panose="020B0609020000020004" pitchFamily="49" charset="0"/>
                <a:cs typeface="Cascadia Code Light" panose="020B0609020000020004" pitchFamily="49" charset="0"/>
              </a:rPr>
              <a:t>dest</a:t>
            </a:r>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sz="1300" dirty="0" err="1">
                <a:latin typeface="Cascadia Code Light" panose="020B0609020000020004" pitchFamily="49" charset="0"/>
                <a:ea typeface="Cascadia Code Light" panose="020B0609020000020004" pitchFamily="49" charset="0"/>
                <a:cs typeface="Cascadia Code Light" panose="020B0609020000020004" pitchFamily="49" charset="0"/>
              </a:rPr>
              <a:t>etc</a:t>
            </a:r>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a:t>
            </a:r>
            <a:r>
              <a:rPr lang="en-US" sz="1300" dirty="0" err="1">
                <a:latin typeface="Cascadia Code Light" panose="020B0609020000020004" pitchFamily="49" charset="0"/>
                <a:ea typeface="Cascadia Code Light" panose="020B0609020000020004" pitchFamily="49" charset="0"/>
                <a:cs typeface="Cascadia Code Light" panose="020B0609020000020004" pitchFamily="49" charset="0"/>
              </a:rPr>
              <a:t>foo.conf</a:t>
            </a:r>
            <a:endParaRPr lang="en-US" sz="1300" dirty="0">
              <a:latin typeface="Cascadia Code Light" panose="020B0609020000020004" pitchFamily="49" charset="0"/>
              <a:ea typeface="Cascadia Code Light" panose="020B0609020000020004" pitchFamily="49" charset="0"/>
              <a:cs typeface="Cascadia Code Light" panose="020B0609020000020004" pitchFamily="49" charset="0"/>
            </a:endParaRPr>
          </a:p>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owner: foo</a:t>
            </a:r>
          </a:p>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group: foo</a:t>
            </a:r>
          </a:p>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mode: '0644'</a:t>
            </a:r>
          </a:p>
        </p:txBody>
      </p:sp>
      <p:sp>
        <p:nvSpPr>
          <p:cNvPr id="7" name="TextBox 6">
            <a:extLst>
              <a:ext uri="{FF2B5EF4-FFF2-40B4-BE49-F238E27FC236}">
                <a16:creationId xmlns:a16="http://schemas.microsoft.com/office/drawing/2014/main" id="{95E21FA5-995D-2426-3955-38CB2E91493C}"/>
              </a:ext>
            </a:extLst>
          </p:cNvPr>
          <p:cNvSpPr txBox="1"/>
          <p:nvPr/>
        </p:nvSpPr>
        <p:spPr>
          <a:xfrm>
            <a:off x="5948518" y="2682642"/>
            <a:ext cx="5329687" cy="1292662"/>
          </a:xfrm>
          <a:prstGeom prst="rect">
            <a:avLst/>
          </a:prstGeom>
          <a:noFill/>
        </p:spPr>
        <p:txBody>
          <a:bodyPr wrap="square" rtlCol="0">
            <a:spAutoFit/>
          </a:bodyPr>
          <a:lstStyle/>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name: Change file ownership, group and permissions</a:t>
            </a:r>
          </a:p>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sz="1300" b="1"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file</a:t>
            </a:r>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a:t>
            </a:r>
          </a:p>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path: /</a:t>
            </a:r>
            <a:r>
              <a:rPr lang="en-US" sz="1300" dirty="0" err="1">
                <a:latin typeface="Cascadia Code Light" panose="020B0609020000020004" pitchFamily="49" charset="0"/>
                <a:ea typeface="Cascadia Code Light" panose="020B0609020000020004" pitchFamily="49" charset="0"/>
                <a:cs typeface="Cascadia Code Light" panose="020B0609020000020004" pitchFamily="49" charset="0"/>
              </a:rPr>
              <a:t>etc</a:t>
            </a:r>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a:t>
            </a:r>
            <a:r>
              <a:rPr lang="en-US" sz="1300" dirty="0" err="1">
                <a:latin typeface="Cascadia Code Light" panose="020B0609020000020004" pitchFamily="49" charset="0"/>
                <a:ea typeface="Cascadia Code Light" panose="020B0609020000020004" pitchFamily="49" charset="0"/>
                <a:cs typeface="Cascadia Code Light" panose="020B0609020000020004" pitchFamily="49" charset="0"/>
              </a:rPr>
              <a:t>foo.conf</a:t>
            </a:r>
            <a:endParaRPr lang="en-US" sz="1300" dirty="0">
              <a:latin typeface="Cascadia Code Light" panose="020B0609020000020004" pitchFamily="49" charset="0"/>
              <a:ea typeface="Cascadia Code Light" panose="020B0609020000020004" pitchFamily="49" charset="0"/>
              <a:cs typeface="Cascadia Code Light" panose="020B0609020000020004" pitchFamily="49" charset="0"/>
            </a:endParaRPr>
          </a:p>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owner: foo</a:t>
            </a:r>
          </a:p>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group: foo</a:t>
            </a:r>
          </a:p>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mode: '0644'</a:t>
            </a:r>
          </a:p>
        </p:txBody>
      </p:sp>
    </p:spTree>
    <p:extLst>
      <p:ext uri="{BB962C8B-B14F-4D97-AF65-F5344CB8AC3E}">
        <p14:creationId xmlns:p14="http://schemas.microsoft.com/office/powerpoint/2010/main" val="871839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F80E-D2E9-3542-BAF8-E9E658F22C64}"/>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a:t>Ansible Roles</a:t>
            </a:r>
          </a:p>
        </p:txBody>
      </p:sp>
      <p:sp>
        <p:nvSpPr>
          <p:cNvPr id="10" name="Content Placeholder 9">
            <a:extLst>
              <a:ext uri="{FF2B5EF4-FFF2-40B4-BE49-F238E27FC236}">
                <a16:creationId xmlns:a16="http://schemas.microsoft.com/office/drawing/2014/main" id="{E833C480-344E-F825-2DA8-85F75E73C727}"/>
              </a:ext>
            </a:extLst>
          </p:cNvPr>
          <p:cNvSpPr>
            <a:spLocks noGrp="1"/>
          </p:cNvSpPr>
          <p:nvPr>
            <p:ph idx="1"/>
          </p:nvPr>
        </p:nvSpPr>
        <p:spPr>
          <a:xfrm>
            <a:off x="1370693" y="5494872"/>
            <a:ext cx="9440034" cy="621614"/>
          </a:xfrm>
        </p:spPr>
        <p:txBody>
          <a:bodyPr vert="horz" lIns="91440" tIns="45720" rIns="91440" bIns="45720" rtlCol="0" anchor="t">
            <a:normAutofit/>
          </a:bodyPr>
          <a:lstStyle/>
          <a:p>
            <a:pPr marL="0" indent="0" algn="ctr">
              <a:buNone/>
            </a:pPr>
            <a:r>
              <a:rPr lang="en-US" dirty="0">
                <a:solidFill>
                  <a:srgbClr val="237DC8"/>
                </a:solidFill>
              </a:rPr>
              <a:t>Default structure for create a role package to use it in a playbook</a:t>
            </a:r>
          </a:p>
        </p:txBody>
      </p:sp>
      <p:pic>
        <p:nvPicPr>
          <p:cNvPr id="5" name="Content Placeholder 4">
            <a:extLst>
              <a:ext uri="{FF2B5EF4-FFF2-40B4-BE49-F238E27FC236}">
                <a16:creationId xmlns:a16="http://schemas.microsoft.com/office/drawing/2014/main" id="{7726201D-2C2C-4A8D-851E-26D73A6980C7}"/>
              </a:ext>
            </a:extLst>
          </p:cNvPr>
          <p:cNvPicPr>
            <a:picLocks noChangeAspect="1"/>
          </p:cNvPicPr>
          <p:nvPr/>
        </p:nvPicPr>
        <p:blipFill>
          <a:blip r:embed="rId3"/>
          <a:srcRect r="52009"/>
          <a:stretch/>
        </p:blipFill>
        <p:spPr>
          <a:xfrm>
            <a:off x="3694758" y="643463"/>
            <a:ext cx="4809272" cy="3249553"/>
          </a:xfrm>
          <a:prstGeom prst="rect">
            <a:avLst/>
          </a:prstGeom>
        </p:spPr>
      </p:pic>
    </p:spTree>
    <p:extLst>
      <p:ext uri="{BB962C8B-B14F-4D97-AF65-F5344CB8AC3E}">
        <p14:creationId xmlns:p14="http://schemas.microsoft.com/office/powerpoint/2010/main" val="3198022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5E74-AF39-5930-3C31-862F460E2705}"/>
              </a:ext>
            </a:extLst>
          </p:cNvPr>
          <p:cNvSpPr>
            <a:spLocks noGrp="1"/>
          </p:cNvSpPr>
          <p:nvPr>
            <p:ph type="title"/>
          </p:nvPr>
        </p:nvSpPr>
        <p:spPr>
          <a:xfrm>
            <a:off x="576910" y="2847474"/>
            <a:ext cx="3078749" cy="970450"/>
          </a:xfrm>
        </p:spPr>
        <p:txBody>
          <a:bodyPr anchor="b">
            <a:normAutofit/>
          </a:bodyPr>
          <a:lstStyle/>
          <a:p>
            <a:pPr algn="l"/>
            <a:r>
              <a:rPr lang="en-US" sz="2800" dirty="0"/>
              <a:t>Integrating custom Python modules</a:t>
            </a:r>
          </a:p>
        </p:txBody>
      </p:sp>
      <p:pic>
        <p:nvPicPr>
          <p:cNvPr id="12" name="Picture 11">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5" name="Content Placeholder 4">
            <a:extLst>
              <a:ext uri="{FF2B5EF4-FFF2-40B4-BE49-F238E27FC236}">
                <a16:creationId xmlns:a16="http://schemas.microsoft.com/office/drawing/2014/main" id="{3A6FEFB7-4A2A-CDA7-4D35-6BCB7C58225C}"/>
              </a:ext>
            </a:extLst>
          </p:cNvPr>
          <p:cNvPicPr>
            <a:picLocks noChangeAspect="1"/>
          </p:cNvPicPr>
          <p:nvPr/>
        </p:nvPicPr>
        <p:blipFill>
          <a:blip r:embed="rId4"/>
          <a:srcRect r="21413"/>
          <a:stretch/>
        </p:blipFill>
        <p:spPr>
          <a:xfrm>
            <a:off x="4552950" y="12042"/>
            <a:ext cx="7537705" cy="6857990"/>
          </a:xfrm>
          <a:prstGeom prst="rect">
            <a:avLst/>
          </a:prstGeom>
        </p:spPr>
      </p:pic>
    </p:spTree>
    <p:extLst>
      <p:ext uri="{BB962C8B-B14F-4D97-AF65-F5344CB8AC3E}">
        <p14:creationId xmlns:p14="http://schemas.microsoft.com/office/powerpoint/2010/main" val="915709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4704-F65E-8861-159D-B1BAED4D2C26}"/>
              </a:ext>
            </a:extLst>
          </p:cNvPr>
          <p:cNvSpPr>
            <a:spLocks noGrp="1"/>
          </p:cNvSpPr>
          <p:nvPr>
            <p:ph type="title"/>
          </p:nvPr>
        </p:nvSpPr>
        <p:spPr>
          <a:xfrm>
            <a:off x="913795" y="465221"/>
            <a:ext cx="10353762" cy="970450"/>
          </a:xfrm>
        </p:spPr>
        <p:txBody>
          <a:bodyPr/>
          <a:lstStyle/>
          <a:p>
            <a:r>
              <a:rPr lang="en-US" dirty="0"/>
              <a:t>Ansible Best Practices</a:t>
            </a:r>
          </a:p>
        </p:txBody>
      </p:sp>
      <p:sp>
        <p:nvSpPr>
          <p:cNvPr id="3" name="Content Placeholder 2">
            <a:extLst>
              <a:ext uri="{FF2B5EF4-FFF2-40B4-BE49-F238E27FC236}">
                <a16:creationId xmlns:a16="http://schemas.microsoft.com/office/drawing/2014/main" id="{94BDD183-71E8-3545-B626-C44E4C185FA2}"/>
              </a:ext>
            </a:extLst>
          </p:cNvPr>
          <p:cNvSpPr>
            <a:spLocks noGrp="1"/>
          </p:cNvSpPr>
          <p:nvPr>
            <p:ph idx="1"/>
          </p:nvPr>
        </p:nvSpPr>
        <p:spPr/>
        <p:txBody>
          <a:bodyPr>
            <a:normAutofit/>
          </a:bodyPr>
          <a:lstStyle/>
          <a:p>
            <a:r>
              <a:rPr lang="en-US" sz="2400" dirty="0"/>
              <a:t>Tasks are added into roles as a pack</a:t>
            </a:r>
          </a:p>
          <a:p>
            <a:r>
              <a:rPr lang="en-US" sz="2400" dirty="0"/>
              <a:t>Using of Custom variable as much as possible </a:t>
            </a:r>
          </a:p>
          <a:p>
            <a:r>
              <a:rPr lang="en-US" sz="2400" dirty="0"/>
              <a:t>Writing your python module and filters should be done only if the module isn’t available</a:t>
            </a:r>
          </a:p>
          <a:p>
            <a:r>
              <a:rPr lang="en-US" sz="2400" dirty="0"/>
              <a:t> Playbook should include the roles to avoid lengthy playbook files</a:t>
            </a:r>
          </a:p>
        </p:txBody>
      </p:sp>
    </p:spTree>
    <p:extLst>
      <p:ext uri="{BB962C8B-B14F-4D97-AF65-F5344CB8AC3E}">
        <p14:creationId xmlns:p14="http://schemas.microsoft.com/office/powerpoint/2010/main" val="3561556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2FFA-2EC0-4BED-74F2-F5B90DA70204}"/>
              </a:ext>
            </a:extLst>
          </p:cNvPr>
          <p:cNvSpPr>
            <a:spLocks noGrp="1"/>
          </p:cNvSpPr>
          <p:nvPr>
            <p:ph type="title"/>
          </p:nvPr>
        </p:nvSpPr>
        <p:spPr>
          <a:xfrm>
            <a:off x="715388" y="0"/>
            <a:ext cx="10353762" cy="970450"/>
          </a:xfrm>
        </p:spPr>
        <p:txBody>
          <a:bodyPr/>
          <a:lstStyle/>
          <a:p>
            <a:r>
              <a:rPr lang="en-US" dirty="0"/>
              <a:t>Ansible Use Cases</a:t>
            </a:r>
          </a:p>
        </p:txBody>
      </p:sp>
      <p:graphicFrame>
        <p:nvGraphicFramePr>
          <p:cNvPr id="8" name="Table 8">
            <a:extLst>
              <a:ext uri="{FF2B5EF4-FFF2-40B4-BE49-F238E27FC236}">
                <a16:creationId xmlns:a16="http://schemas.microsoft.com/office/drawing/2014/main" id="{6EADBBEA-BC86-E2B9-3472-306C939176AF}"/>
              </a:ext>
            </a:extLst>
          </p:cNvPr>
          <p:cNvGraphicFramePr>
            <a:graphicFrameLocks noGrp="1"/>
          </p:cNvGraphicFramePr>
          <p:nvPr>
            <p:ph idx="1"/>
            <p:extLst>
              <p:ext uri="{D42A27DB-BD31-4B8C-83A1-F6EECF244321}">
                <p14:modId xmlns:p14="http://schemas.microsoft.com/office/powerpoint/2010/main" val="3955210320"/>
              </p:ext>
            </p:extLst>
          </p:nvPr>
        </p:nvGraphicFramePr>
        <p:xfrm>
          <a:off x="919161" y="1266137"/>
          <a:ext cx="10353678" cy="5257800"/>
        </p:xfrm>
        <a:graphic>
          <a:graphicData uri="http://schemas.openxmlformats.org/drawingml/2006/table">
            <a:tbl>
              <a:tblPr firstRow="1" bandRow="1">
                <a:tableStyleId>{5C22544A-7EE6-4342-B048-85BDC9FD1C3A}</a:tableStyleId>
              </a:tblPr>
              <a:tblGrid>
                <a:gridCol w="1725613">
                  <a:extLst>
                    <a:ext uri="{9D8B030D-6E8A-4147-A177-3AD203B41FA5}">
                      <a16:colId xmlns:a16="http://schemas.microsoft.com/office/drawing/2014/main" val="1218344274"/>
                    </a:ext>
                  </a:extLst>
                </a:gridCol>
                <a:gridCol w="1725613">
                  <a:extLst>
                    <a:ext uri="{9D8B030D-6E8A-4147-A177-3AD203B41FA5}">
                      <a16:colId xmlns:a16="http://schemas.microsoft.com/office/drawing/2014/main" val="2053813479"/>
                    </a:ext>
                  </a:extLst>
                </a:gridCol>
                <a:gridCol w="1725613">
                  <a:extLst>
                    <a:ext uri="{9D8B030D-6E8A-4147-A177-3AD203B41FA5}">
                      <a16:colId xmlns:a16="http://schemas.microsoft.com/office/drawing/2014/main" val="1753040731"/>
                    </a:ext>
                  </a:extLst>
                </a:gridCol>
                <a:gridCol w="1725613">
                  <a:extLst>
                    <a:ext uri="{9D8B030D-6E8A-4147-A177-3AD203B41FA5}">
                      <a16:colId xmlns:a16="http://schemas.microsoft.com/office/drawing/2014/main" val="1162722927"/>
                    </a:ext>
                  </a:extLst>
                </a:gridCol>
                <a:gridCol w="1725613">
                  <a:extLst>
                    <a:ext uri="{9D8B030D-6E8A-4147-A177-3AD203B41FA5}">
                      <a16:colId xmlns:a16="http://schemas.microsoft.com/office/drawing/2014/main" val="3799069631"/>
                    </a:ext>
                  </a:extLst>
                </a:gridCol>
                <a:gridCol w="1725613">
                  <a:extLst>
                    <a:ext uri="{9D8B030D-6E8A-4147-A177-3AD203B41FA5}">
                      <a16:colId xmlns:a16="http://schemas.microsoft.com/office/drawing/2014/main" val="1020974088"/>
                    </a:ext>
                  </a:extLst>
                </a:gridCol>
              </a:tblGrid>
              <a:tr h="370840">
                <a:tc>
                  <a:txBody>
                    <a:bodyPr/>
                    <a:lstStyle/>
                    <a:p>
                      <a:r>
                        <a:rPr lang="en-US" dirty="0"/>
                        <a:t>Cloud</a:t>
                      </a:r>
                    </a:p>
                  </a:txBody>
                  <a:tcPr marL="90032" marR="90032"/>
                </a:tc>
                <a:tc>
                  <a:txBody>
                    <a:bodyPr/>
                    <a:lstStyle/>
                    <a:p>
                      <a:r>
                        <a:rPr lang="en-US" dirty="0" err="1"/>
                        <a:t>Virt</a:t>
                      </a:r>
                      <a:r>
                        <a:rPr lang="en-US" dirty="0"/>
                        <a:t> &amp; container</a:t>
                      </a:r>
                    </a:p>
                  </a:txBody>
                  <a:tcPr marL="90032" marR="90032"/>
                </a:tc>
                <a:tc>
                  <a:txBody>
                    <a:bodyPr/>
                    <a:lstStyle/>
                    <a:p>
                      <a:r>
                        <a:rPr lang="en-US" dirty="0"/>
                        <a:t>Windows/Linux</a:t>
                      </a:r>
                    </a:p>
                  </a:txBody>
                  <a:tcPr marL="90032" marR="90032"/>
                </a:tc>
                <a:tc>
                  <a:txBody>
                    <a:bodyPr/>
                    <a:lstStyle/>
                    <a:p>
                      <a:r>
                        <a:rPr lang="en-US" dirty="0"/>
                        <a:t>Network</a:t>
                      </a:r>
                    </a:p>
                  </a:txBody>
                  <a:tcPr marL="90032" marR="90032"/>
                </a:tc>
                <a:tc>
                  <a:txBody>
                    <a:bodyPr/>
                    <a:lstStyle/>
                    <a:p>
                      <a:r>
                        <a:rPr lang="en-US" dirty="0"/>
                        <a:t>Chat</a:t>
                      </a:r>
                    </a:p>
                  </a:txBody>
                  <a:tcPr marL="90032" marR="90032"/>
                </a:tc>
                <a:tc>
                  <a:txBody>
                    <a:bodyPr/>
                    <a:lstStyle/>
                    <a:p>
                      <a:r>
                        <a:rPr lang="en-US" dirty="0"/>
                        <a:t>Monitoring</a:t>
                      </a:r>
                    </a:p>
                  </a:txBody>
                  <a:tcPr marL="90032" marR="90032"/>
                </a:tc>
                <a:extLst>
                  <a:ext uri="{0D108BD9-81ED-4DB2-BD59-A6C34878D82A}">
                    <a16:rowId xmlns:a16="http://schemas.microsoft.com/office/drawing/2014/main" val="1726428130"/>
                  </a:ext>
                </a:extLst>
              </a:tr>
              <a:tr h="370840">
                <a:tc>
                  <a:txBody>
                    <a:bodyPr/>
                    <a:lstStyle/>
                    <a:p>
                      <a:r>
                        <a:rPr lang="en-US" dirty="0"/>
                        <a:t>AWS</a:t>
                      </a:r>
                    </a:p>
                  </a:txBody>
                  <a:tcPr marL="90032" marR="90032"/>
                </a:tc>
                <a:tc>
                  <a:txBody>
                    <a:bodyPr/>
                    <a:lstStyle/>
                    <a:p>
                      <a:r>
                        <a:rPr lang="en-US" dirty="0"/>
                        <a:t>ATOMIC</a:t>
                      </a:r>
                    </a:p>
                  </a:txBody>
                  <a:tcPr marL="90032" marR="90032"/>
                </a:tc>
                <a:tc>
                  <a:txBody>
                    <a:bodyPr/>
                    <a:lstStyle/>
                    <a:p>
                      <a:r>
                        <a:rPr lang="en-US" dirty="0"/>
                        <a:t>ACL’S</a:t>
                      </a:r>
                    </a:p>
                  </a:txBody>
                  <a:tcPr marL="90032" marR="90032"/>
                </a:tc>
                <a:tc>
                  <a:txBody>
                    <a:bodyPr/>
                    <a:lstStyle/>
                    <a:p>
                      <a:r>
                        <a:rPr lang="en-US" dirty="0"/>
                        <a:t>F5</a:t>
                      </a:r>
                    </a:p>
                  </a:txBody>
                  <a:tcPr marL="90032" marR="90032"/>
                </a:tc>
                <a:tc>
                  <a:txBody>
                    <a:bodyPr/>
                    <a:lstStyle/>
                    <a:p>
                      <a:r>
                        <a:rPr lang="en-US" dirty="0"/>
                        <a:t>slack</a:t>
                      </a:r>
                    </a:p>
                  </a:txBody>
                  <a:tcPr marL="90032" marR="90032"/>
                </a:tc>
                <a:tc>
                  <a:txBody>
                    <a:bodyPr/>
                    <a:lstStyle/>
                    <a:p>
                      <a:r>
                        <a:rPr lang="en-US" dirty="0"/>
                        <a:t>NAGIOS</a:t>
                      </a:r>
                    </a:p>
                  </a:txBody>
                  <a:tcPr marL="90032" marR="90032"/>
                </a:tc>
                <a:extLst>
                  <a:ext uri="{0D108BD9-81ED-4DB2-BD59-A6C34878D82A}">
                    <a16:rowId xmlns:a16="http://schemas.microsoft.com/office/drawing/2014/main" val="1413414928"/>
                  </a:ext>
                </a:extLst>
              </a:tr>
              <a:tr h="370840">
                <a:tc>
                  <a:txBody>
                    <a:bodyPr/>
                    <a:lstStyle/>
                    <a:p>
                      <a:r>
                        <a:rPr lang="en-US" dirty="0"/>
                        <a:t>AZURE</a:t>
                      </a:r>
                    </a:p>
                  </a:txBody>
                  <a:tcPr marL="90032" marR="90032"/>
                </a:tc>
                <a:tc>
                  <a:txBody>
                    <a:bodyPr/>
                    <a:lstStyle/>
                    <a:p>
                      <a:r>
                        <a:rPr lang="en-US" dirty="0"/>
                        <a:t>CLOUDSTACK</a:t>
                      </a:r>
                    </a:p>
                  </a:txBody>
                  <a:tcPr marL="90032" marR="90032"/>
                </a:tc>
                <a:tc>
                  <a:txBody>
                    <a:bodyPr/>
                    <a:lstStyle/>
                    <a:p>
                      <a:r>
                        <a:rPr lang="en-US" dirty="0"/>
                        <a:t>FILES</a:t>
                      </a:r>
                    </a:p>
                  </a:txBody>
                  <a:tcPr marL="90032" marR="90032"/>
                </a:tc>
                <a:tc>
                  <a:txBody>
                    <a:bodyPr/>
                    <a:lstStyle/>
                    <a:p>
                      <a:r>
                        <a:rPr lang="en-US" dirty="0"/>
                        <a:t>PALO ALTO</a:t>
                      </a:r>
                    </a:p>
                  </a:txBody>
                  <a:tcPr marL="90032" marR="90032"/>
                </a:tc>
                <a:tc>
                  <a:txBody>
                    <a:bodyPr/>
                    <a:lstStyle/>
                    <a:p>
                      <a:r>
                        <a:rPr lang="en-US" dirty="0"/>
                        <a:t>IRC</a:t>
                      </a:r>
                    </a:p>
                  </a:txBody>
                  <a:tcPr marL="90032" marR="90032"/>
                </a:tc>
                <a:tc>
                  <a:txBody>
                    <a:bodyPr/>
                    <a:lstStyle/>
                    <a:p>
                      <a:r>
                        <a:rPr lang="en-US" dirty="0"/>
                        <a:t>NEW Relic</a:t>
                      </a:r>
                    </a:p>
                  </a:txBody>
                  <a:tcPr marL="90032" marR="90032"/>
                </a:tc>
                <a:extLst>
                  <a:ext uri="{0D108BD9-81ED-4DB2-BD59-A6C34878D82A}">
                    <a16:rowId xmlns:a16="http://schemas.microsoft.com/office/drawing/2014/main" val="2946005388"/>
                  </a:ext>
                </a:extLst>
              </a:tr>
              <a:tr h="370840">
                <a:tc>
                  <a:txBody>
                    <a:bodyPr/>
                    <a:lstStyle/>
                    <a:p>
                      <a:r>
                        <a:rPr lang="en-US" dirty="0"/>
                        <a:t>DIGITAL OCEAN</a:t>
                      </a:r>
                    </a:p>
                  </a:txBody>
                  <a:tcPr marL="90032" marR="90032"/>
                </a:tc>
                <a:tc>
                  <a:txBody>
                    <a:bodyPr/>
                    <a:lstStyle/>
                    <a:p>
                      <a:r>
                        <a:rPr lang="en-US" dirty="0"/>
                        <a:t>OPENSTACK</a:t>
                      </a:r>
                    </a:p>
                  </a:txBody>
                  <a:tcPr marL="90032" marR="90032"/>
                </a:tc>
                <a:tc>
                  <a:txBody>
                    <a:bodyPr/>
                    <a:lstStyle/>
                    <a:p>
                      <a:r>
                        <a:rPr lang="en-US" dirty="0"/>
                        <a:t>PACKAGES</a:t>
                      </a:r>
                    </a:p>
                  </a:txBody>
                  <a:tcPr marL="90032" marR="90032"/>
                </a:tc>
                <a:tc>
                  <a:txBody>
                    <a:bodyPr/>
                    <a:lstStyle/>
                    <a:p>
                      <a:r>
                        <a:rPr lang="en-US" dirty="0"/>
                        <a:t>OPENSWITCH</a:t>
                      </a:r>
                    </a:p>
                  </a:txBody>
                  <a:tcPr marL="90032" marR="90032"/>
                </a:tc>
                <a:tc>
                  <a:txBody>
                    <a:bodyPr/>
                    <a:lstStyle/>
                    <a:p>
                      <a:r>
                        <a:rPr lang="en-US" dirty="0"/>
                        <a:t>HipChat</a:t>
                      </a:r>
                    </a:p>
                  </a:txBody>
                  <a:tcPr marL="90032" marR="90032"/>
                </a:tc>
                <a:tc>
                  <a:txBody>
                    <a:bodyPr/>
                    <a:lstStyle/>
                    <a:p>
                      <a:r>
                        <a:rPr lang="en-US" dirty="0"/>
                        <a:t>Data dog</a:t>
                      </a:r>
                    </a:p>
                  </a:txBody>
                  <a:tcPr marL="90032" marR="90032"/>
                </a:tc>
                <a:extLst>
                  <a:ext uri="{0D108BD9-81ED-4DB2-BD59-A6C34878D82A}">
                    <a16:rowId xmlns:a16="http://schemas.microsoft.com/office/drawing/2014/main" val="2648216190"/>
                  </a:ext>
                </a:extLst>
              </a:tr>
              <a:tr h="370840">
                <a:tc>
                  <a:txBody>
                    <a:bodyPr/>
                    <a:lstStyle/>
                    <a:p>
                      <a:r>
                        <a:rPr lang="en-US" dirty="0"/>
                        <a:t>GOOGLE</a:t>
                      </a:r>
                    </a:p>
                  </a:txBody>
                  <a:tcPr marL="90032" marR="90032"/>
                </a:tc>
                <a:tc>
                  <a:txBody>
                    <a:bodyPr/>
                    <a:lstStyle/>
                    <a:p>
                      <a:r>
                        <a:rPr lang="en-US" dirty="0"/>
                        <a:t>OPENSHIFT</a:t>
                      </a:r>
                    </a:p>
                  </a:txBody>
                  <a:tcPr marL="90032" marR="90032"/>
                </a:tc>
                <a:tc>
                  <a:txBody>
                    <a:bodyPr/>
                    <a:lstStyle/>
                    <a:p>
                      <a:r>
                        <a:rPr lang="en-US" dirty="0"/>
                        <a:t>SERVERS</a:t>
                      </a:r>
                    </a:p>
                  </a:txBody>
                  <a:tcPr marL="90032" marR="90032"/>
                </a:tc>
                <a:tc>
                  <a:txBody>
                    <a:bodyPr/>
                    <a:lstStyle/>
                    <a:p>
                      <a:r>
                        <a:rPr lang="en-US" dirty="0"/>
                        <a:t>CISCO</a:t>
                      </a:r>
                    </a:p>
                  </a:txBody>
                  <a:tcPr marL="90032" marR="90032"/>
                </a:tc>
                <a:tc>
                  <a:txBody>
                    <a:bodyPr/>
                    <a:lstStyle/>
                    <a:p>
                      <a:r>
                        <a:rPr lang="en-US" dirty="0"/>
                        <a:t>Email</a:t>
                      </a:r>
                    </a:p>
                  </a:txBody>
                  <a:tcPr marL="90032" marR="90032"/>
                </a:tc>
                <a:tc>
                  <a:txBody>
                    <a:bodyPr/>
                    <a:lstStyle/>
                    <a:p>
                      <a:r>
                        <a:rPr lang="en-US" dirty="0"/>
                        <a:t>Airbrake</a:t>
                      </a:r>
                    </a:p>
                  </a:txBody>
                  <a:tcPr marL="90032" marR="90032"/>
                </a:tc>
                <a:extLst>
                  <a:ext uri="{0D108BD9-81ED-4DB2-BD59-A6C34878D82A}">
                    <a16:rowId xmlns:a16="http://schemas.microsoft.com/office/drawing/2014/main" val="1429606371"/>
                  </a:ext>
                </a:extLst>
              </a:tr>
              <a:tr h="370840">
                <a:tc>
                  <a:txBody>
                    <a:bodyPr/>
                    <a:lstStyle/>
                    <a:p>
                      <a:r>
                        <a:rPr lang="en-US" dirty="0"/>
                        <a:t>OPENSTACK</a:t>
                      </a:r>
                    </a:p>
                  </a:txBody>
                  <a:tcPr marL="90032" marR="90032"/>
                </a:tc>
                <a:tc>
                  <a:txBody>
                    <a:bodyPr/>
                    <a:lstStyle/>
                    <a:p>
                      <a:r>
                        <a:rPr lang="en-US" dirty="0"/>
                        <a:t>RHEV</a:t>
                      </a:r>
                    </a:p>
                  </a:txBody>
                  <a:tcPr marL="90032" marR="90032"/>
                </a:tc>
                <a:tc>
                  <a:txBody>
                    <a:bodyPr/>
                    <a:lstStyle/>
                    <a:p>
                      <a:r>
                        <a:rPr lang="en-US" dirty="0"/>
                        <a:t>REGEDITS</a:t>
                      </a:r>
                    </a:p>
                  </a:txBody>
                  <a:tcPr marL="90032" marR="90032"/>
                </a:tc>
                <a:tc>
                  <a:txBody>
                    <a:bodyPr/>
                    <a:lstStyle/>
                    <a:p>
                      <a:r>
                        <a:rPr lang="en-US" dirty="0"/>
                        <a:t>DELL</a:t>
                      </a:r>
                    </a:p>
                  </a:txBody>
                  <a:tcPr marL="90032" marR="90032"/>
                </a:tc>
                <a:tc>
                  <a:txBody>
                    <a:bodyPr/>
                    <a:lstStyle/>
                    <a:p>
                      <a:endParaRPr lang="en-US" dirty="0"/>
                    </a:p>
                  </a:txBody>
                  <a:tcPr marL="90032" marR="90032"/>
                </a:tc>
                <a:tc>
                  <a:txBody>
                    <a:bodyPr/>
                    <a:lstStyle/>
                    <a:p>
                      <a:r>
                        <a:rPr lang="en-US" dirty="0"/>
                        <a:t>Zabbix</a:t>
                      </a:r>
                    </a:p>
                  </a:txBody>
                  <a:tcPr marL="90032" marR="90032"/>
                </a:tc>
                <a:extLst>
                  <a:ext uri="{0D108BD9-81ED-4DB2-BD59-A6C34878D82A}">
                    <a16:rowId xmlns:a16="http://schemas.microsoft.com/office/drawing/2014/main" val="1720339770"/>
                  </a:ext>
                </a:extLst>
              </a:tr>
              <a:tr h="370840">
                <a:tc>
                  <a:txBody>
                    <a:bodyPr/>
                    <a:lstStyle/>
                    <a:p>
                      <a:r>
                        <a:rPr lang="en-US" dirty="0"/>
                        <a:t>RACKSPACE</a:t>
                      </a:r>
                    </a:p>
                  </a:txBody>
                  <a:tcPr marL="90032" marR="90032"/>
                </a:tc>
                <a:tc>
                  <a:txBody>
                    <a:bodyPr/>
                    <a:lstStyle/>
                    <a:p>
                      <a:r>
                        <a:rPr lang="en-US" dirty="0"/>
                        <a:t>VMWARE</a:t>
                      </a:r>
                    </a:p>
                  </a:txBody>
                  <a:tcPr marL="90032" marR="90032"/>
                </a:tc>
                <a:tc>
                  <a:txBody>
                    <a:bodyPr/>
                    <a:lstStyle/>
                    <a:p>
                      <a:r>
                        <a:rPr lang="en-US" dirty="0"/>
                        <a:t>SHARES</a:t>
                      </a:r>
                    </a:p>
                  </a:txBody>
                  <a:tcPr marL="90032" marR="90032"/>
                </a:tc>
                <a:tc>
                  <a:txBody>
                    <a:bodyPr/>
                    <a:lstStyle/>
                    <a:p>
                      <a:r>
                        <a:rPr lang="en-US" dirty="0"/>
                        <a:t>FORTI</a:t>
                      </a:r>
                    </a:p>
                  </a:txBody>
                  <a:tcPr marL="90032" marR="90032"/>
                </a:tc>
                <a:tc>
                  <a:txBody>
                    <a:bodyPr/>
                    <a:lstStyle/>
                    <a:p>
                      <a:endParaRPr lang="en-US"/>
                    </a:p>
                  </a:txBody>
                  <a:tcPr marL="90032" marR="90032"/>
                </a:tc>
                <a:tc>
                  <a:txBody>
                    <a:bodyPr/>
                    <a:lstStyle/>
                    <a:p>
                      <a:endParaRPr lang="en-US" dirty="0"/>
                    </a:p>
                  </a:txBody>
                  <a:tcPr marL="90032" marR="90032"/>
                </a:tc>
                <a:extLst>
                  <a:ext uri="{0D108BD9-81ED-4DB2-BD59-A6C34878D82A}">
                    <a16:rowId xmlns:a16="http://schemas.microsoft.com/office/drawing/2014/main" val="2164643806"/>
                  </a:ext>
                </a:extLst>
              </a:tr>
              <a:tr h="370840">
                <a:tc>
                  <a:txBody>
                    <a:bodyPr/>
                    <a:lstStyle/>
                    <a:p>
                      <a:r>
                        <a:rPr lang="en-US" dirty="0"/>
                        <a:t>ORACLE</a:t>
                      </a:r>
                    </a:p>
                  </a:txBody>
                  <a:tcPr marL="90032" marR="90032"/>
                </a:tc>
                <a:tc>
                  <a:txBody>
                    <a:bodyPr/>
                    <a:lstStyle/>
                    <a:p>
                      <a:r>
                        <a:rPr lang="en-US" dirty="0"/>
                        <a:t>KVM</a:t>
                      </a:r>
                    </a:p>
                  </a:txBody>
                  <a:tcPr marL="90032" marR="90032"/>
                </a:tc>
                <a:tc>
                  <a:txBody>
                    <a:bodyPr/>
                    <a:lstStyle/>
                    <a:p>
                      <a:r>
                        <a:rPr lang="en-US" dirty="0"/>
                        <a:t>SERVICES</a:t>
                      </a:r>
                    </a:p>
                  </a:txBody>
                  <a:tcPr marL="90032" marR="90032"/>
                </a:tc>
                <a:tc>
                  <a:txBody>
                    <a:bodyPr/>
                    <a:lstStyle/>
                    <a:p>
                      <a:r>
                        <a:rPr lang="en-US" dirty="0"/>
                        <a:t>JUNIPER</a:t>
                      </a:r>
                    </a:p>
                  </a:txBody>
                  <a:tcPr marL="90032" marR="90032"/>
                </a:tc>
                <a:tc>
                  <a:txBody>
                    <a:bodyPr/>
                    <a:lstStyle/>
                    <a:p>
                      <a:endParaRPr lang="en-US"/>
                    </a:p>
                  </a:txBody>
                  <a:tcPr marL="90032" marR="90032"/>
                </a:tc>
                <a:tc>
                  <a:txBody>
                    <a:bodyPr/>
                    <a:lstStyle/>
                    <a:p>
                      <a:endParaRPr lang="en-US" dirty="0"/>
                    </a:p>
                  </a:txBody>
                  <a:tcPr marL="90032" marR="90032"/>
                </a:tc>
                <a:extLst>
                  <a:ext uri="{0D108BD9-81ED-4DB2-BD59-A6C34878D82A}">
                    <a16:rowId xmlns:a16="http://schemas.microsoft.com/office/drawing/2014/main" val="849575310"/>
                  </a:ext>
                </a:extLst>
              </a:tr>
              <a:tr h="370840">
                <a:tc>
                  <a:txBody>
                    <a:bodyPr/>
                    <a:lstStyle/>
                    <a:p>
                      <a:endParaRPr lang="en-US" dirty="0"/>
                    </a:p>
                  </a:txBody>
                  <a:tcPr marL="90032" marR="90032"/>
                </a:tc>
                <a:tc>
                  <a:txBody>
                    <a:bodyPr/>
                    <a:lstStyle/>
                    <a:p>
                      <a:r>
                        <a:rPr lang="en-US" dirty="0"/>
                        <a:t>HYPER-V</a:t>
                      </a:r>
                    </a:p>
                  </a:txBody>
                  <a:tcPr marL="90032" marR="90032"/>
                </a:tc>
                <a:tc>
                  <a:txBody>
                    <a:bodyPr/>
                    <a:lstStyle/>
                    <a:p>
                      <a:r>
                        <a:rPr lang="en-US" dirty="0"/>
                        <a:t>CONFIGS</a:t>
                      </a:r>
                    </a:p>
                  </a:txBody>
                  <a:tcPr marL="90032" marR="90032"/>
                </a:tc>
                <a:tc>
                  <a:txBody>
                    <a:bodyPr/>
                    <a:lstStyle/>
                    <a:p>
                      <a:r>
                        <a:rPr lang="en-US" dirty="0"/>
                        <a:t>BIGSWITCH</a:t>
                      </a:r>
                    </a:p>
                  </a:txBody>
                  <a:tcPr marL="90032" marR="90032"/>
                </a:tc>
                <a:tc>
                  <a:txBody>
                    <a:bodyPr/>
                    <a:lstStyle/>
                    <a:p>
                      <a:endParaRPr lang="en-US"/>
                    </a:p>
                  </a:txBody>
                  <a:tcPr marL="90032" marR="90032"/>
                </a:tc>
                <a:tc>
                  <a:txBody>
                    <a:bodyPr/>
                    <a:lstStyle/>
                    <a:p>
                      <a:endParaRPr lang="en-US" dirty="0"/>
                    </a:p>
                  </a:txBody>
                  <a:tcPr marL="90032" marR="90032"/>
                </a:tc>
                <a:extLst>
                  <a:ext uri="{0D108BD9-81ED-4DB2-BD59-A6C34878D82A}">
                    <a16:rowId xmlns:a16="http://schemas.microsoft.com/office/drawing/2014/main" val="569614072"/>
                  </a:ext>
                </a:extLst>
              </a:tr>
              <a:tr h="370840">
                <a:tc>
                  <a:txBody>
                    <a:bodyPr/>
                    <a:lstStyle/>
                    <a:p>
                      <a:endParaRPr lang="en-US"/>
                    </a:p>
                  </a:txBody>
                  <a:tcPr marL="90032" marR="90032"/>
                </a:tc>
                <a:tc>
                  <a:txBody>
                    <a:bodyPr/>
                    <a:lstStyle/>
                    <a:p>
                      <a:r>
                        <a:rPr lang="en-US" dirty="0"/>
                        <a:t>DOCKER</a:t>
                      </a:r>
                    </a:p>
                  </a:txBody>
                  <a:tcPr marL="90032" marR="90032"/>
                </a:tc>
                <a:tc>
                  <a:txBody>
                    <a:bodyPr/>
                    <a:lstStyle/>
                    <a:p>
                      <a:r>
                        <a:rPr lang="en-US" dirty="0"/>
                        <a:t>USERS</a:t>
                      </a:r>
                    </a:p>
                  </a:txBody>
                  <a:tcPr marL="90032" marR="90032"/>
                </a:tc>
                <a:tc>
                  <a:txBody>
                    <a:bodyPr/>
                    <a:lstStyle/>
                    <a:p>
                      <a:r>
                        <a:rPr lang="en-US" dirty="0"/>
                        <a:t>+More</a:t>
                      </a:r>
                    </a:p>
                  </a:txBody>
                  <a:tcPr marL="90032" marR="90032"/>
                </a:tc>
                <a:tc>
                  <a:txBody>
                    <a:bodyPr/>
                    <a:lstStyle/>
                    <a:p>
                      <a:endParaRPr lang="en-US"/>
                    </a:p>
                  </a:txBody>
                  <a:tcPr marL="90032" marR="90032"/>
                </a:tc>
                <a:tc>
                  <a:txBody>
                    <a:bodyPr/>
                    <a:lstStyle/>
                    <a:p>
                      <a:endParaRPr lang="en-US" dirty="0"/>
                    </a:p>
                  </a:txBody>
                  <a:tcPr marL="90032" marR="90032"/>
                </a:tc>
                <a:extLst>
                  <a:ext uri="{0D108BD9-81ED-4DB2-BD59-A6C34878D82A}">
                    <a16:rowId xmlns:a16="http://schemas.microsoft.com/office/drawing/2014/main" val="3823621542"/>
                  </a:ext>
                </a:extLst>
              </a:tr>
              <a:tr h="370840">
                <a:tc>
                  <a:txBody>
                    <a:bodyPr/>
                    <a:lstStyle/>
                    <a:p>
                      <a:endParaRPr lang="en-US"/>
                    </a:p>
                  </a:txBody>
                  <a:tcPr marL="90032" marR="90032"/>
                </a:tc>
                <a:tc>
                  <a:txBody>
                    <a:bodyPr/>
                    <a:lstStyle/>
                    <a:p>
                      <a:r>
                        <a:rPr lang="en-US" dirty="0"/>
                        <a:t>K8</a:t>
                      </a:r>
                    </a:p>
                  </a:txBody>
                  <a:tcPr marL="90032" marR="90032"/>
                </a:tc>
                <a:tc>
                  <a:txBody>
                    <a:bodyPr/>
                    <a:lstStyle/>
                    <a:p>
                      <a:r>
                        <a:rPr lang="en-US" dirty="0"/>
                        <a:t>DOMAINS</a:t>
                      </a:r>
                    </a:p>
                  </a:txBody>
                  <a:tcPr marL="90032" marR="90032"/>
                </a:tc>
                <a:tc>
                  <a:txBody>
                    <a:bodyPr/>
                    <a:lstStyle/>
                    <a:p>
                      <a:endParaRPr lang="en-US"/>
                    </a:p>
                  </a:txBody>
                  <a:tcPr marL="90032" marR="90032"/>
                </a:tc>
                <a:tc>
                  <a:txBody>
                    <a:bodyPr/>
                    <a:lstStyle/>
                    <a:p>
                      <a:endParaRPr lang="en-US"/>
                    </a:p>
                  </a:txBody>
                  <a:tcPr marL="90032" marR="90032"/>
                </a:tc>
                <a:tc>
                  <a:txBody>
                    <a:bodyPr/>
                    <a:lstStyle/>
                    <a:p>
                      <a:endParaRPr lang="en-US" dirty="0"/>
                    </a:p>
                  </a:txBody>
                  <a:tcPr marL="90032" marR="90032"/>
                </a:tc>
                <a:extLst>
                  <a:ext uri="{0D108BD9-81ED-4DB2-BD59-A6C34878D82A}">
                    <a16:rowId xmlns:a16="http://schemas.microsoft.com/office/drawing/2014/main" val="169791757"/>
                  </a:ext>
                </a:extLst>
              </a:tr>
              <a:tr h="370840">
                <a:tc>
                  <a:txBody>
                    <a:bodyPr/>
                    <a:lstStyle/>
                    <a:p>
                      <a:endParaRPr lang="en-US"/>
                    </a:p>
                  </a:txBody>
                  <a:tcPr marL="90032" marR="90032"/>
                </a:tc>
                <a:tc>
                  <a:txBody>
                    <a:bodyPr/>
                    <a:lstStyle/>
                    <a:p>
                      <a:r>
                        <a:rPr lang="en-US" dirty="0"/>
                        <a:t>+More</a:t>
                      </a:r>
                    </a:p>
                  </a:txBody>
                  <a:tcPr marL="90032" marR="90032"/>
                </a:tc>
                <a:tc>
                  <a:txBody>
                    <a:bodyPr/>
                    <a:lstStyle/>
                    <a:p>
                      <a:r>
                        <a:rPr lang="en-US" dirty="0"/>
                        <a:t>+More</a:t>
                      </a:r>
                    </a:p>
                  </a:txBody>
                  <a:tcPr marL="90032" marR="90032"/>
                </a:tc>
                <a:tc>
                  <a:txBody>
                    <a:bodyPr/>
                    <a:lstStyle/>
                    <a:p>
                      <a:endParaRPr lang="en-US"/>
                    </a:p>
                  </a:txBody>
                  <a:tcPr marL="90032" marR="90032"/>
                </a:tc>
                <a:tc>
                  <a:txBody>
                    <a:bodyPr/>
                    <a:lstStyle/>
                    <a:p>
                      <a:endParaRPr lang="en-US"/>
                    </a:p>
                  </a:txBody>
                  <a:tcPr marL="90032" marR="90032"/>
                </a:tc>
                <a:tc>
                  <a:txBody>
                    <a:bodyPr/>
                    <a:lstStyle/>
                    <a:p>
                      <a:endParaRPr lang="en-US" dirty="0"/>
                    </a:p>
                  </a:txBody>
                  <a:tcPr marL="90032" marR="90032"/>
                </a:tc>
                <a:extLst>
                  <a:ext uri="{0D108BD9-81ED-4DB2-BD59-A6C34878D82A}">
                    <a16:rowId xmlns:a16="http://schemas.microsoft.com/office/drawing/2014/main" val="1021106095"/>
                  </a:ext>
                </a:extLst>
              </a:tr>
            </a:tbl>
          </a:graphicData>
        </a:graphic>
      </p:graphicFrame>
      <p:sp>
        <p:nvSpPr>
          <p:cNvPr id="9" name="TextBox 8">
            <a:extLst>
              <a:ext uri="{FF2B5EF4-FFF2-40B4-BE49-F238E27FC236}">
                <a16:creationId xmlns:a16="http://schemas.microsoft.com/office/drawing/2014/main" id="{593B973B-F897-AC91-92B6-46847FA4A109}"/>
              </a:ext>
            </a:extLst>
          </p:cNvPr>
          <p:cNvSpPr txBox="1"/>
          <p:nvPr/>
        </p:nvSpPr>
        <p:spPr>
          <a:xfrm>
            <a:off x="4446448" y="797208"/>
            <a:ext cx="2635530" cy="369332"/>
          </a:xfrm>
          <a:prstGeom prst="rect">
            <a:avLst/>
          </a:prstGeom>
          <a:noFill/>
        </p:spPr>
        <p:txBody>
          <a:bodyPr wrap="none" rtlCol="0">
            <a:spAutoFit/>
          </a:bodyPr>
          <a:lstStyle/>
          <a:p>
            <a:r>
              <a:rPr lang="en-US" dirty="0"/>
              <a:t>More than 1200 use cases</a:t>
            </a:r>
          </a:p>
        </p:txBody>
      </p:sp>
    </p:spTree>
    <p:extLst>
      <p:ext uri="{BB962C8B-B14F-4D97-AF65-F5344CB8AC3E}">
        <p14:creationId xmlns:p14="http://schemas.microsoft.com/office/powerpoint/2010/main" val="3667959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6BA9-8FEB-E6E9-8286-815F7C54FF68}"/>
              </a:ext>
            </a:extLst>
          </p:cNvPr>
          <p:cNvSpPr>
            <a:spLocks noGrp="1"/>
          </p:cNvSpPr>
          <p:nvPr>
            <p:ph type="title"/>
          </p:nvPr>
        </p:nvSpPr>
        <p:spPr>
          <a:xfrm>
            <a:off x="430506" y="168443"/>
            <a:ext cx="10353762" cy="970450"/>
          </a:xfrm>
        </p:spPr>
        <p:txBody>
          <a:bodyPr/>
          <a:lstStyle/>
          <a:p>
            <a:r>
              <a:rPr lang="en-US" dirty="0"/>
              <a:t>Enterprise Secure Architecture</a:t>
            </a:r>
          </a:p>
        </p:txBody>
      </p:sp>
      <p:pic>
        <p:nvPicPr>
          <p:cNvPr id="5" name="Content Placeholder 4" descr="A diagram of a computer server&#10;&#10;Description automatically generated">
            <a:extLst>
              <a:ext uri="{FF2B5EF4-FFF2-40B4-BE49-F238E27FC236}">
                <a16:creationId xmlns:a16="http://schemas.microsoft.com/office/drawing/2014/main" id="{9B9CDC07-2032-ABA9-8FDC-72181693A9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443" y="1377315"/>
            <a:ext cx="7488970" cy="3750150"/>
          </a:xfrm>
        </p:spPr>
      </p:pic>
      <p:sp>
        <p:nvSpPr>
          <p:cNvPr id="3" name="TextBox 2">
            <a:extLst>
              <a:ext uri="{FF2B5EF4-FFF2-40B4-BE49-F238E27FC236}">
                <a16:creationId xmlns:a16="http://schemas.microsoft.com/office/drawing/2014/main" id="{03CBDE25-7F27-CBA7-4917-D7E2739E0D5D}"/>
              </a:ext>
            </a:extLst>
          </p:cNvPr>
          <p:cNvSpPr txBox="1"/>
          <p:nvPr/>
        </p:nvSpPr>
        <p:spPr>
          <a:xfrm>
            <a:off x="430506" y="5127465"/>
            <a:ext cx="7622215" cy="923330"/>
          </a:xfrm>
          <a:prstGeom prst="rect">
            <a:avLst/>
          </a:prstGeom>
          <a:noFill/>
        </p:spPr>
        <p:txBody>
          <a:bodyPr wrap="none" rtlCol="0">
            <a:spAutoFit/>
          </a:bodyPr>
          <a:lstStyle/>
          <a:p>
            <a:r>
              <a:rPr lang="en-US" dirty="0"/>
              <a:t>Ways to Achieve Execution Env:</a:t>
            </a:r>
            <a:br>
              <a:rPr lang="en-US" dirty="0"/>
            </a:br>
            <a:r>
              <a:rPr lang="en-US" dirty="0"/>
              <a:t>- setting up </a:t>
            </a:r>
            <a:r>
              <a:rPr lang="en-US" dirty="0" err="1"/>
              <a:t>venv</a:t>
            </a:r>
            <a:r>
              <a:rPr lang="en-US" dirty="0"/>
              <a:t> separately which connecting it directly to the ansible tower</a:t>
            </a:r>
          </a:p>
          <a:p>
            <a:r>
              <a:rPr lang="en-US" dirty="0"/>
              <a:t>- Using Latest method of EE which is spawning of Containers to run the job</a:t>
            </a:r>
          </a:p>
        </p:txBody>
      </p:sp>
    </p:spTree>
    <p:extLst>
      <p:ext uri="{BB962C8B-B14F-4D97-AF65-F5344CB8AC3E}">
        <p14:creationId xmlns:p14="http://schemas.microsoft.com/office/powerpoint/2010/main" val="2428055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D19E-AA7C-E0A8-0E1F-5E3ABFA54323}"/>
              </a:ext>
            </a:extLst>
          </p:cNvPr>
          <p:cNvSpPr>
            <a:spLocks noGrp="1"/>
          </p:cNvSpPr>
          <p:nvPr>
            <p:ph type="title"/>
          </p:nvPr>
        </p:nvSpPr>
        <p:spPr/>
        <p:txBody>
          <a:bodyPr>
            <a:normAutofit fontScale="90000"/>
          </a:bodyPr>
          <a:lstStyle/>
          <a:p>
            <a:r>
              <a:rPr lang="en-US" dirty="0"/>
              <a:t>Configuration management and Provisioning with other tools</a:t>
            </a:r>
          </a:p>
        </p:txBody>
      </p:sp>
      <p:pic>
        <p:nvPicPr>
          <p:cNvPr id="7" name="Picture 6">
            <a:extLst>
              <a:ext uri="{FF2B5EF4-FFF2-40B4-BE49-F238E27FC236}">
                <a16:creationId xmlns:a16="http://schemas.microsoft.com/office/drawing/2014/main" id="{D4681E7E-F901-4E5D-2127-9D3A5A7C09F3}"/>
              </a:ext>
            </a:extLst>
          </p:cNvPr>
          <p:cNvPicPr>
            <a:picLocks noChangeAspect="1"/>
          </p:cNvPicPr>
          <p:nvPr/>
        </p:nvPicPr>
        <p:blipFill>
          <a:blip r:embed="rId2"/>
          <a:stretch>
            <a:fillRect/>
          </a:stretch>
        </p:blipFill>
        <p:spPr>
          <a:xfrm>
            <a:off x="1648327" y="1831971"/>
            <a:ext cx="7934935" cy="4588077"/>
          </a:xfrm>
          <a:prstGeom prst="rect">
            <a:avLst/>
          </a:prstGeom>
        </p:spPr>
      </p:pic>
    </p:spTree>
    <p:extLst>
      <p:ext uri="{BB962C8B-B14F-4D97-AF65-F5344CB8AC3E}">
        <p14:creationId xmlns:p14="http://schemas.microsoft.com/office/powerpoint/2010/main" val="3478112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65F3-AB25-4528-8656-19E957A7D7C4}"/>
              </a:ext>
            </a:extLst>
          </p:cNvPr>
          <p:cNvSpPr>
            <a:spLocks noGrp="1"/>
          </p:cNvSpPr>
          <p:nvPr>
            <p:ph type="title"/>
          </p:nvPr>
        </p:nvSpPr>
        <p:spPr/>
        <p:txBody>
          <a:bodyPr/>
          <a:lstStyle/>
          <a:p>
            <a:r>
              <a:rPr lang="en-US" dirty="0"/>
              <a:t>Our Demo Architecture Deployment</a:t>
            </a:r>
          </a:p>
        </p:txBody>
      </p:sp>
      <p:pic>
        <p:nvPicPr>
          <p:cNvPr id="12" name="Content Placeholder 11">
            <a:extLst>
              <a:ext uri="{FF2B5EF4-FFF2-40B4-BE49-F238E27FC236}">
                <a16:creationId xmlns:a16="http://schemas.microsoft.com/office/drawing/2014/main" id="{376B5FB3-7521-5D08-02EA-2DF4636FD1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1312" y="2324100"/>
            <a:ext cx="9383045" cy="3325152"/>
          </a:xfrm>
        </p:spPr>
      </p:pic>
    </p:spTree>
    <p:extLst>
      <p:ext uri="{BB962C8B-B14F-4D97-AF65-F5344CB8AC3E}">
        <p14:creationId xmlns:p14="http://schemas.microsoft.com/office/powerpoint/2010/main" val="3310139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3A5F-AA9F-7495-6D37-51E2ED6B9C17}"/>
              </a:ext>
            </a:extLst>
          </p:cNvPr>
          <p:cNvSpPr>
            <a:spLocks noGrp="1"/>
          </p:cNvSpPr>
          <p:nvPr>
            <p:ph type="title"/>
          </p:nvPr>
        </p:nvSpPr>
        <p:spPr>
          <a:xfrm>
            <a:off x="682925" y="2532625"/>
            <a:ext cx="10515600" cy="1325563"/>
          </a:xfrm>
        </p:spPr>
        <p:txBody>
          <a:bodyPr/>
          <a:lstStyle/>
          <a:p>
            <a:pPr algn="ctr"/>
            <a:r>
              <a:rPr lang="en-US" dirty="0"/>
              <a:t>ANSIBLE DEMO</a:t>
            </a:r>
            <a:br>
              <a:rPr lang="en-US" dirty="0"/>
            </a:br>
            <a:r>
              <a:rPr lang="en-US" dirty="0"/>
              <a:t>Demo’s can go wrong too !</a:t>
            </a:r>
          </a:p>
        </p:txBody>
      </p:sp>
    </p:spTree>
    <p:extLst>
      <p:ext uri="{BB962C8B-B14F-4D97-AF65-F5344CB8AC3E}">
        <p14:creationId xmlns:p14="http://schemas.microsoft.com/office/powerpoint/2010/main" val="365526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082C7-1205-8965-E587-875341F06F57}"/>
              </a:ext>
            </a:extLst>
          </p:cNvPr>
          <p:cNvSpPr>
            <a:spLocks noGrp="1"/>
          </p:cNvSpPr>
          <p:nvPr>
            <p:ph type="title"/>
          </p:nvPr>
        </p:nvSpPr>
        <p:spPr>
          <a:xfrm>
            <a:off x="913795" y="609600"/>
            <a:ext cx="10145370" cy="846276"/>
          </a:xfrm>
        </p:spPr>
        <p:txBody>
          <a:bodyPr/>
          <a:lstStyle/>
          <a:p>
            <a:r>
              <a:rPr lang="en-US" dirty="0"/>
              <a:t>About me</a:t>
            </a:r>
          </a:p>
        </p:txBody>
      </p:sp>
      <p:sp>
        <p:nvSpPr>
          <p:cNvPr id="3" name="Content Placeholder 2">
            <a:extLst>
              <a:ext uri="{FF2B5EF4-FFF2-40B4-BE49-F238E27FC236}">
                <a16:creationId xmlns:a16="http://schemas.microsoft.com/office/drawing/2014/main" id="{0A67C9AE-31A6-70EA-149D-C8C00C3EE703}"/>
              </a:ext>
            </a:extLst>
          </p:cNvPr>
          <p:cNvSpPr>
            <a:spLocks noGrp="1"/>
          </p:cNvSpPr>
          <p:nvPr>
            <p:ph idx="1"/>
          </p:nvPr>
        </p:nvSpPr>
        <p:spPr/>
        <p:txBody>
          <a:bodyPr/>
          <a:lstStyle/>
          <a:p>
            <a:r>
              <a:rPr lang="en-US" dirty="0"/>
              <a:t>You should already know me</a:t>
            </a:r>
          </a:p>
        </p:txBody>
      </p:sp>
      <p:pic>
        <p:nvPicPr>
          <p:cNvPr id="1026" name="Picture 2">
            <a:extLst>
              <a:ext uri="{FF2B5EF4-FFF2-40B4-BE49-F238E27FC236}">
                <a16:creationId xmlns:a16="http://schemas.microsoft.com/office/drawing/2014/main" id="{2CE8AB10-7C59-0B8D-B753-E50E3B92F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702" y="1455876"/>
            <a:ext cx="3035947" cy="2276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691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866A55-F156-3398-5C01-8EA942F15B55}"/>
              </a:ext>
            </a:extLst>
          </p:cNvPr>
          <p:cNvSpPr>
            <a:spLocks noGrp="1"/>
          </p:cNvSpPr>
          <p:nvPr>
            <p:ph idx="1"/>
          </p:nvPr>
        </p:nvSpPr>
        <p:spPr/>
        <p:txBody>
          <a:bodyPr anchor="ctr">
            <a:normAutofit/>
          </a:bodyPr>
          <a:lstStyle/>
          <a:p>
            <a:pPr marL="36900" indent="0" algn="ctr">
              <a:buNone/>
            </a:pPr>
            <a:r>
              <a:rPr lang="en-US" sz="2800" b="1" dirty="0"/>
              <a:t>Q/A </a:t>
            </a:r>
          </a:p>
        </p:txBody>
      </p:sp>
    </p:spTree>
    <p:extLst>
      <p:ext uri="{BB962C8B-B14F-4D97-AF65-F5344CB8AC3E}">
        <p14:creationId xmlns:p14="http://schemas.microsoft.com/office/powerpoint/2010/main" val="295617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690F5-1FB0-2AEF-52AF-2954D77453B0}"/>
              </a:ext>
            </a:extLst>
          </p:cNvPr>
          <p:cNvSpPr>
            <a:spLocks noGrp="1"/>
          </p:cNvSpPr>
          <p:nvPr>
            <p:ph type="title"/>
          </p:nvPr>
        </p:nvSpPr>
        <p:spPr>
          <a:xfrm>
            <a:off x="264091" y="-53474"/>
            <a:ext cx="5168052" cy="1117600"/>
          </a:xfrm>
        </p:spPr>
        <p:txBody>
          <a:bodyPr>
            <a:normAutofit/>
          </a:bodyPr>
          <a:lstStyle/>
          <a:p>
            <a:r>
              <a:rPr lang="en-US" sz="3700" dirty="0"/>
              <a:t>Introduction to Ansible</a:t>
            </a:r>
          </a:p>
        </p:txBody>
      </p:sp>
      <p:sp>
        <p:nvSpPr>
          <p:cNvPr id="3" name="Content Placeholder 2">
            <a:extLst>
              <a:ext uri="{FF2B5EF4-FFF2-40B4-BE49-F238E27FC236}">
                <a16:creationId xmlns:a16="http://schemas.microsoft.com/office/drawing/2014/main" id="{09ADC626-F816-BA0E-1B55-B1DFD7F57807}"/>
              </a:ext>
            </a:extLst>
          </p:cNvPr>
          <p:cNvSpPr>
            <a:spLocks noGrp="1"/>
          </p:cNvSpPr>
          <p:nvPr>
            <p:ph idx="1"/>
          </p:nvPr>
        </p:nvSpPr>
        <p:spPr>
          <a:xfrm>
            <a:off x="445168" y="1064127"/>
            <a:ext cx="6073932" cy="5288548"/>
          </a:xfrm>
        </p:spPr>
        <p:txBody>
          <a:bodyPr>
            <a:noAutofit/>
          </a:bodyPr>
          <a:lstStyle/>
          <a:p>
            <a:pPr>
              <a:lnSpc>
                <a:spcPct val="90000"/>
              </a:lnSpc>
            </a:pPr>
            <a:r>
              <a:rPr lang="en-US" sz="1600" dirty="0"/>
              <a:t>Ansible: An Open-source automation tool for intra service orchestration which is written in python .</a:t>
            </a:r>
          </a:p>
          <a:p>
            <a:pPr>
              <a:lnSpc>
                <a:spcPct val="90000"/>
              </a:lnSpc>
            </a:pPr>
            <a:r>
              <a:rPr lang="en-US" sz="1600" dirty="0"/>
              <a:t>Powerful tool - helps automate task in managing computer systems and infrastructure.</a:t>
            </a:r>
          </a:p>
          <a:p>
            <a:pPr>
              <a:lnSpc>
                <a:spcPct val="90000"/>
              </a:lnSpc>
            </a:pPr>
            <a:r>
              <a:rPr lang="en-US" sz="1600" dirty="0"/>
              <a:t>allow user to define desired state of their systems through playbooks, </a:t>
            </a:r>
          </a:p>
          <a:p>
            <a:pPr lvl="1"/>
            <a:r>
              <a:rPr lang="en-US" sz="1600" dirty="0"/>
              <a:t>software installation</a:t>
            </a:r>
          </a:p>
          <a:p>
            <a:pPr lvl="1"/>
            <a:r>
              <a:rPr lang="en-US" sz="1600" dirty="0"/>
              <a:t>Configuration</a:t>
            </a:r>
          </a:p>
          <a:p>
            <a:pPr lvl="1"/>
            <a:r>
              <a:rPr lang="en-US" sz="1600" dirty="0"/>
              <a:t>user management</a:t>
            </a:r>
          </a:p>
          <a:p>
            <a:pPr lvl="1"/>
            <a:r>
              <a:rPr lang="en-US" sz="1600" dirty="0"/>
              <a:t>+ more.</a:t>
            </a:r>
          </a:p>
          <a:p>
            <a:r>
              <a:rPr lang="en-US" sz="1600" dirty="0"/>
              <a:t>simple and human-readable language to define instructions using YAML</a:t>
            </a:r>
          </a:p>
          <a:p>
            <a:r>
              <a:rPr lang="en-US" sz="1600" dirty="0"/>
              <a:t>Ansible can execute them on computers using SSH or </a:t>
            </a:r>
            <a:r>
              <a:rPr lang="en-US" sz="1600" dirty="0" err="1"/>
              <a:t>winrm</a:t>
            </a:r>
            <a:r>
              <a:rPr lang="en-US" sz="1600" dirty="0"/>
              <a:t>.</a:t>
            </a:r>
          </a:p>
          <a:p>
            <a:r>
              <a:rPr lang="en-US" sz="1600" dirty="0"/>
              <a:t>Fully customizable in python</a:t>
            </a:r>
          </a:p>
        </p:txBody>
      </p:sp>
      <p:pic>
        <p:nvPicPr>
          <p:cNvPr id="1035" name="Picture 1034">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1028" name="Picture 4" descr="images (225×225)">
            <a:extLst>
              <a:ext uri="{FF2B5EF4-FFF2-40B4-BE49-F238E27FC236}">
                <a16:creationId xmlns:a16="http://schemas.microsoft.com/office/drawing/2014/main" id="{BC056DE4-0662-9E85-C69B-8C004A93098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948647" y="609601"/>
            <a:ext cx="2507158" cy="250715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s (344×146)">
            <a:extLst>
              <a:ext uri="{FF2B5EF4-FFF2-40B4-BE49-F238E27FC236}">
                <a16:creationId xmlns:a16="http://schemas.microsoft.com/office/drawing/2014/main" id="{8A3BD08C-5243-EAFE-FE42-9B0A8062C72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264936" y="3708983"/>
            <a:ext cx="3874581" cy="1644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5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27F5-C687-F115-531E-3A1EBAE33BBA}"/>
              </a:ext>
            </a:extLst>
          </p:cNvPr>
          <p:cNvSpPr>
            <a:spLocks noGrp="1"/>
          </p:cNvSpPr>
          <p:nvPr>
            <p:ph type="title"/>
          </p:nvPr>
        </p:nvSpPr>
        <p:spPr>
          <a:xfrm>
            <a:off x="914313" y="356722"/>
            <a:ext cx="10353762" cy="970450"/>
          </a:xfrm>
        </p:spPr>
        <p:txBody>
          <a:bodyPr>
            <a:normAutofit/>
          </a:bodyPr>
          <a:lstStyle/>
          <a:p>
            <a:r>
              <a:rPr lang="en-US" dirty="0"/>
              <a:t>Why Ansible?</a:t>
            </a:r>
          </a:p>
        </p:txBody>
      </p:sp>
      <p:pic>
        <p:nvPicPr>
          <p:cNvPr id="9" name="Picture 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FC5FEC98-2E41-AE1D-FD89-8BCB6AA18D67}"/>
              </a:ext>
            </a:extLst>
          </p:cNvPr>
          <p:cNvGraphicFramePr>
            <a:graphicFrameLocks noGrp="1"/>
          </p:cNvGraphicFramePr>
          <p:nvPr>
            <p:ph idx="1"/>
            <p:extLst>
              <p:ext uri="{D42A27DB-BD31-4B8C-83A1-F6EECF244321}">
                <p14:modId xmlns:p14="http://schemas.microsoft.com/office/powerpoint/2010/main" val="1120740055"/>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81769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81F3-7269-9867-39EC-A45654EB1B6D}"/>
              </a:ext>
            </a:extLst>
          </p:cNvPr>
          <p:cNvSpPr>
            <a:spLocks noGrp="1"/>
          </p:cNvSpPr>
          <p:nvPr>
            <p:ph type="title"/>
          </p:nvPr>
        </p:nvSpPr>
        <p:spPr>
          <a:xfrm>
            <a:off x="913795" y="469232"/>
            <a:ext cx="10353762" cy="970450"/>
          </a:xfrm>
        </p:spPr>
        <p:txBody>
          <a:bodyPr/>
          <a:lstStyle/>
          <a:p>
            <a:r>
              <a:rPr lang="en-US" dirty="0"/>
              <a:t>What can be accomplished by ansible?</a:t>
            </a:r>
          </a:p>
        </p:txBody>
      </p:sp>
      <p:sp>
        <p:nvSpPr>
          <p:cNvPr id="3" name="Content Placeholder 2">
            <a:extLst>
              <a:ext uri="{FF2B5EF4-FFF2-40B4-BE49-F238E27FC236}">
                <a16:creationId xmlns:a16="http://schemas.microsoft.com/office/drawing/2014/main" id="{BB876BF4-BB16-6885-EF42-59C1385F8AC8}"/>
              </a:ext>
            </a:extLst>
          </p:cNvPr>
          <p:cNvSpPr>
            <a:spLocks noGrp="1"/>
          </p:cNvSpPr>
          <p:nvPr>
            <p:ph idx="1"/>
          </p:nvPr>
        </p:nvSpPr>
        <p:spPr>
          <a:xfrm>
            <a:off x="1274742" y="1600101"/>
            <a:ext cx="10780900" cy="4656319"/>
          </a:xfrm>
        </p:spPr>
        <p:txBody>
          <a:bodyPr>
            <a:normAutofit fontScale="92500" lnSpcReduction="20000"/>
          </a:bodyPr>
          <a:lstStyle/>
          <a:p>
            <a:pPr lvl="1"/>
            <a:r>
              <a:rPr lang="en-US" sz="2400" dirty="0"/>
              <a:t>Configuration Management</a:t>
            </a:r>
          </a:p>
          <a:p>
            <a:pPr lvl="1"/>
            <a:r>
              <a:rPr lang="en-US" sz="2400" dirty="0"/>
              <a:t>Application Deployment</a:t>
            </a:r>
          </a:p>
          <a:p>
            <a:pPr lvl="1"/>
            <a:r>
              <a:rPr lang="en-US" sz="2400" dirty="0"/>
              <a:t>Orchestration</a:t>
            </a:r>
          </a:p>
          <a:p>
            <a:pPr lvl="1"/>
            <a:r>
              <a:rPr lang="en-US" sz="2400" dirty="0"/>
              <a:t>Provisioning</a:t>
            </a:r>
          </a:p>
          <a:p>
            <a:pPr lvl="1"/>
            <a:r>
              <a:rPr lang="en-US" sz="2400" dirty="0"/>
              <a:t>Continuous Integration/Continuous Deployment</a:t>
            </a:r>
          </a:p>
          <a:p>
            <a:pPr lvl="1"/>
            <a:r>
              <a:rPr lang="en-US" sz="2400" dirty="0"/>
              <a:t>Security and compliance</a:t>
            </a:r>
          </a:p>
          <a:p>
            <a:pPr lvl="1"/>
            <a:r>
              <a:rPr lang="en-US" sz="2400" dirty="0"/>
              <a:t>Cloud Management</a:t>
            </a:r>
          </a:p>
          <a:p>
            <a:pPr lvl="1"/>
            <a:r>
              <a:rPr lang="en-US" sz="2400" dirty="0"/>
              <a:t>Infra as Code (</a:t>
            </a:r>
            <a:r>
              <a:rPr lang="en-US" sz="2400" dirty="0" err="1"/>
              <a:t>IaC</a:t>
            </a:r>
            <a:r>
              <a:rPr lang="en-US" sz="2400" dirty="0"/>
              <a:t>)</a:t>
            </a:r>
          </a:p>
          <a:p>
            <a:pPr lvl="1"/>
            <a:r>
              <a:rPr lang="en-US" sz="2400" dirty="0"/>
              <a:t>Deployment automation</a:t>
            </a:r>
          </a:p>
          <a:p>
            <a:pPr lvl="2"/>
            <a:r>
              <a:rPr lang="en-US" sz="2400" dirty="0"/>
              <a:t>Network Automation</a:t>
            </a:r>
          </a:p>
          <a:p>
            <a:pPr lvl="2"/>
            <a:r>
              <a:rPr lang="en-US" sz="2400" dirty="0"/>
              <a:t>Security Automation</a:t>
            </a:r>
          </a:p>
        </p:txBody>
      </p:sp>
    </p:spTree>
    <p:extLst>
      <p:ext uri="{BB962C8B-B14F-4D97-AF65-F5344CB8AC3E}">
        <p14:creationId xmlns:p14="http://schemas.microsoft.com/office/powerpoint/2010/main" val="171772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8D56A-35A9-6C32-18CD-E55184CBEF7A}"/>
              </a:ext>
            </a:extLst>
          </p:cNvPr>
          <p:cNvSpPr>
            <a:spLocks noGrp="1"/>
          </p:cNvSpPr>
          <p:nvPr>
            <p:ph type="title"/>
          </p:nvPr>
        </p:nvSpPr>
        <p:spPr/>
        <p:txBody>
          <a:bodyPr/>
          <a:lstStyle/>
          <a:p>
            <a:r>
              <a:rPr lang="en-US" dirty="0"/>
              <a:t>Ansible requirement</a:t>
            </a:r>
          </a:p>
        </p:txBody>
      </p:sp>
      <p:sp>
        <p:nvSpPr>
          <p:cNvPr id="7" name="Content Placeholder 6">
            <a:extLst>
              <a:ext uri="{FF2B5EF4-FFF2-40B4-BE49-F238E27FC236}">
                <a16:creationId xmlns:a16="http://schemas.microsoft.com/office/drawing/2014/main" id="{DD2B0B0B-C6AA-8E31-1B8D-00DDF315FA6E}"/>
              </a:ext>
            </a:extLst>
          </p:cNvPr>
          <p:cNvSpPr>
            <a:spLocks noGrp="1"/>
          </p:cNvSpPr>
          <p:nvPr>
            <p:ph idx="1"/>
          </p:nvPr>
        </p:nvSpPr>
        <p:spPr/>
        <p:txBody>
          <a:bodyPr>
            <a:normAutofit/>
          </a:bodyPr>
          <a:lstStyle/>
          <a:p>
            <a:r>
              <a:rPr lang="en-US" sz="2400" dirty="0"/>
              <a:t>Ansible Core </a:t>
            </a:r>
          </a:p>
          <a:p>
            <a:r>
              <a:rPr lang="en-US" sz="2400" dirty="0"/>
              <a:t>&gt;= Python 3</a:t>
            </a:r>
          </a:p>
          <a:p>
            <a:r>
              <a:rPr lang="en-US" sz="2400" dirty="0"/>
              <a:t>SSH or </a:t>
            </a:r>
            <a:r>
              <a:rPr lang="en-US" sz="2400" dirty="0" err="1"/>
              <a:t>WinRM</a:t>
            </a:r>
            <a:r>
              <a:rPr lang="en-US" sz="2400" dirty="0"/>
              <a:t> enabled on nodes</a:t>
            </a:r>
          </a:p>
          <a:p>
            <a:r>
              <a:rPr lang="en-US" sz="2400" dirty="0"/>
              <a:t>Controller can reach the nodes</a:t>
            </a:r>
          </a:p>
          <a:p>
            <a:pPr marL="0" indent="0">
              <a:buNone/>
            </a:pPr>
            <a:endParaRPr lang="en-US" sz="2400" dirty="0"/>
          </a:p>
          <a:p>
            <a:endParaRPr lang="en-US" sz="2400" dirty="0"/>
          </a:p>
        </p:txBody>
      </p:sp>
      <p:pic>
        <p:nvPicPr>
          <p:cNvPr id="8" name="Content Placeholder 4" descr="A picture containing text, diagram, screenshot, font&#10;&#10;Description automatically generated">
            <a:extLst>
              <a:ext uri="{FF2B5EF4-FFF2-40B4-BE49-F238E27FC236}">
                <a16:creationId xmlns:a16="http://schemas.microsoft.com/office/drawing/2014/main" id="{BE1B086F-E772-E427-4804-CCBE1CBBE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297" y="1997169"/>
            <a:ext cx="4380398" cy="3207693"/>
          </a:xfrm>
          <a:prstGeom prst="rect">
            <a:avLst/>
          </a:prstGeom>
        </p:spPr>
      </p:pic>
    </p:spTree>
    <p:extLst>
      <p:ext uri="{BB962C8B-B14F-4D97-AF65-F5344CB8AC3E}">
        <p14:creationId xmlns:p14="http://schemas.microsoft.com/office/powerpoint/2010/main" val="2345847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3471E0E-019E-C626-808B-E9B0E541F337}"/>
              </a:ext>
            </a:extLst>
          </p:cNvPr>
          <p:cNvSpPr>
            <a:spLocks noGrp="1"/>
          </p:cNvSpPr>
          <p:nvPr>
            <p:ph type="title"/>
          </p:nvPr>
        </p:nvSpPr>
        <p:spPr>
          <a:xfrm>
            <a:off x="455337" y="0"/>
            <a:ext cx="4671467" cy="4747683"/>
          </a:xfrm>
        </p:spPr>
        <p:txBody>
          <a:bodyPr anchor="ctr">
            <a:normAutofit/>
          </a:bodyPr>
          <a:lstStyle/>
          <a:p>
            <a:pPr algn="l"/>
            <a:r>
              <a:rPr lang="en-US" sz="4800" dirty="0"/>
              <a:t>Ansible Internals</a:t>
            </a:r>
          </a:p>
        </p:txBody>
      </p:sp>
      <p:sp>
        <p:nvSpPr>
          <p:cNvPr id="3" name="Content Placeholder 2">
            <a:extLst>
              <a:ext uri="{FF2B5EF4-FFF2-40B4-BE49-F238E27FC236}">
                <a16:creationId xmlns:a16="http://schemas.microsoft.com/office/drawing/2014/main" id="{AD860431-5BA6-A459-0041-8D071A519ACA}"/>
              </a:ext>
            </a:extLst>
          </p:cNvPr>
          <p:cNvSpPr>
            <a:spLocks noGrp="1"/>
          </p:cNvSpPr>
          <p:nvPr>
            <p:ph idx="1"/>
          </p:nvPr>
        </p:nvSpPr>
        <p:spPr>
          <a:xfrm>
            <a:off x="6096001" y="132347"/>
            <a:ext cx="5827294" cy="6352674"/>
          </a:xfrm>
          <a:effectLst/>
        </p:spPr>
        <p:txBody>
          <a:bodyPr anchor="ctr">
            <a:normAutofit/>
          </a:bodyPr>
          <a:lstStyle/>
          <a:p>
            <a:pPr>
              <a:lnSpc>
                <a:spcPct val="90000"/>
              </a:lnSpc>
            </a:pPr>
            <a:r>
              <a:rPr lang="en-US" sz="1800" dirty="0">
                <a:solidFill>
                  <a:schemeClr val="tx1"/>
                </a:solidFill>
              </a:rPr>
              <a:t>Inventory: Manages host nodes on your infrastructure</a:t>
            </a:r>
          </a:p>
          <a:p>
            <a:pPr>
              <a:lnSpc>
                <a:spcPct val="90000"/>
              </a:lnSpc>
            </a:pPr>
            <a:r>
              <a:rPr lang="en-US" sz="1800" dirty="0">
                <a:solidFill>
                  <a:schemeClr val="tx1"/>
                </a:solidFill>
              </a:rPr>
              <a:t>Playbook: Lists of tasks that automatically execute against hosts</a:t>
            </a:r>
          </a:p>
          <a:p>
            <a:pPr>
              <a:lnSpc>
                <a:spcPct val="90000"/>
              </a:lnSpc>
            </a:pPr>
            <a:r>
              <a:rPr lang="en-US" sz="1800" dirty="0">
                <a:solidFill>
                  <a:schemeClr val="tx1"/>
                </a:solidFill>
              </a:rPr>
              <a:t>Modules: A code that can control System resources or execute commands</a:t>
            </a:r>
          </a:p>
          <a:p>
            <a:pPr>
              <a:lnSpc>
                <a:spcPct val="90000"/>
              </a:lnSpc>
            </a:pPr>
            <a:r>
              <a:rPr lang="en-US" sz="1800" dirty="0">
                <a:solidFill>
                  <a:schemeClr val="tx1"/>
                </a:solidFill>
              </a:rPr>
              <a:t>Plugins: Piece of code that augment Ansibles core Functionality</a:t>
            </a:r>
          </a:p>
          <a:p>
            <a:pPr>
              <a:lnSpc>
                <a:spcPct val="90000"/>
              </a:lnSpc>
            </a:pPr>
            <a:r>
              <a:rPr lang="en-US" sz="1800" dirty="0">
                <a:solidFill>
                  <a:schemeClr val="tx1"/>
                </a:solidFill>
              </a:rPr>
              <a:t>Nodes: Any device where the tasks are being executed or being managed</a:t>
            </a:r>
          </a:p>
          <a:p>
            <a:pPr>
              <a:lnSpc>
                <a:spcPct val="90000"/>
              </a:lnSpc>
            </a:pPr>
            <a:r>
              <a:rPr lang="en-US" sz="1800" dirty="0">
                <a:solidFill>
                  <a:schemeClr val="tx1"/>
                </a:solidFill>
              </a:rPr>
              <a:t>Controller: The Ansible itself is an automation controller allows users to automate the platforms to define, operate, scale and delegate automation across the enterprise</a:t>
            </a:r>
          </a:p>
          <a:p>
            <a:pPr>
              <a:lnSpc>
                <a:spcPct val="90000"/>
              </a:lnSpc>
            </a:pPr>
            <a:r>
              <a:rPr lang="en-US" sz="1800" dirty="0">
                <a:solidFill>
                  <a:schemeClr val="tx1"/>
                </a:solidFill>
              </a:rPr>
              <a:t>API: Ansible Python API to control nodes, you can extend Ansible to respond to various Python events, you can write plugins, and you can plug in inventory data from external data sources</a:t>
            </a:r>
          </a:p>
          <a:p>
            <a:pPr>
              <a:lnSpc>
                <a:spcPct val="90000"/>
              </a:lnSpc>
            </a:pPr>
            <a:r>
              <a:rPr lang="en-US" sz="1800" dirty="0">
                <a:solidFill>
                  <a:schemeClr val="tx1"/>
                </a:solidFill>
              </a:rPr>
              <a:t>Collection: a Distributed format for ansible content that include roles, playbook, modules and plugins</a:t>
            </a:r>
          </a:p>
          <a:p>
            <a:pPr marL="457200" lvl="1" indent="0">
              <a:lnSpc>
                <a:spcPct val="90000"/>
              </a:lnSpc>
              <a:buNone/>
            </a:pPr>
            <a:r>
              <a:rPr lang="en-US" dirty="0">
                <a:solidFill>
                  <a:schemeClr val="tx1"/>
                </a:solidFill>
              </a:rPr>
              <a:t>                  </a:t>
            </a:r>
          </a:p>
        </p:txBody>
      </p:sp>
    </p:spTree>
    <p:extLst>
      <p:ext uri="{BB962C8B-B14F-4D97-AF65-F5344CB8AC3E}">
        <p14:creationId xmlns:p14="http://schemas.microsoft.com/office/powerpoint/2010/main" val="45465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sible">
            <a:extLst>
              <a:ext uri="{FF2B5EF4-FFF2-40B4-BE49-F238E27FC236}">
                <a16:creationId xmlns:a16="http://schemas.microsoft.com/office/drawing/2014/main" id="{D3DD6D0D-9881-3C9C-3EC4-0B62440CE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388" y="526973"/>
            <a:ext cx="9448800" cy="535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472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695A-ECDD-B18C-FC02-D5C1870B569A}"/>
              </a:ext>
            </a:extLst>
          </p:cNvPr>
          <p:cNvSpPr>
            <a:spLocks noGrp="1"/>
          </p:cNvSpPr>
          <p:nvPr>
            <p:ph type="title"/>
          </p:nvPr>
        </p:nvSpPr>
        <p:spPr>
          <a:xfrm>
            <a:off x="655099" y="0"/>
            <a:ext cx="10353762" cy="970450"/>
          </a:xfrm>
        </p:spPr>
        <p:txBody>
          <a:bodyPr/>
          <a:lstStyle/>
          <a:p>
            <a:r>
              <a:rPr lang="en-US" dirty="0"/>
              <a:t>Ansible Internal – Inventory</a:t>
            </a:r>
          </a:p>
        </p:txBody>
      </p:sp>
      <p:sp>
        <p:nvSpPr>
          <p:cNvPr id="3" name="Content Placeholder 2">
            <a:extLst>
              <a:ext uri="{FF2B5EF4-FFF2-40B4-BE49-F238E27FC236}">
                <a16:creationId xmlns:a16="http://schemas.microsoft.com/office/drawing/2014/main" id="{0C65F66E-1D60-5B9A-DE01-CF2F08237D1E}"/>
              </a:ext>
            </a:extLst>
          </p:cNvPr>
          <p:cNvSpPr>
            <a:spLocks noGrp="1"/>
          </p:cNvSpPr>
          <p:nvPr>
            <p:ph idx="1"/>
          </p:nvPr>
        </p:nvSpPr>
        <p:spPr>
          <a:xfrm>
            <a:off x="924443" y="968493"/>
            <a:ext cx="10612458" cy="4921014"/>
          </a:xfrm>
        </p:spPr>
        <p:txBody>
          <a:bodyPr>
            <a:normAutofit fontScale="92500" lnSpcReduction="10000"/>
          </a:bodyPr>
          <a:lstStyle/>
          <a:p>
            <a:r>
              <a:rPr lang="en-US" sz="2400" dirty="0"/>
              <a:t>A file defines the hosts and groups of hosts upon which commands, modules, and tasks in a playbook operate</a:t>
            </a:r>
          </a:p>
          <a:p>
            <a:r>
              <a:rPr lang="en-US" sz="2400" dirty="0"/>
              <a:t>Ansible inventory could be a dynamic inventory which can directly retrieve information from the Source of truth, Cloud or on prem inventory manager.</a:t>
            </a:r>
          </a:p>
          <a:p>
            <a:endParaRPr lang="en-US" sz="2400" dirty="0"/>
          </a:p>
          <a:p>
            <a:r>
              <a:rPr lang="en-US" sz="2400" dirty="0"/>
              <a:t>The file can be in one of many formats depending on your Ansible environment and plugins. Common</a:t>
            </a:r>
          </a:p>
          <a:p>
            <a:endParaRPr lang="en-US" sz="2400" dirty="0"/>
          </a:p>
          <a:p>
            <a:pPr marL="36900" indent="0">
              <a:buNone/>
            </a:pPr>
            <a:endParaRPr lang="en-US" sz="2400" dirty="0"/>
          </a:p>
          <a:p>
            <a:pPr marL="36900" indent="0">
              <a:buNone/>
            </a:pPr>
            <a:endParaRPr lang="en-US" sz="2400" dirty="0"/>
          </a:p>
          <a:p>
            <a:pPr marL="36900" indent="0">
              <a:buNone/>
            </a:pPr>
            <a:endParaRPr lang="en-US" sz="2400" dirty="0"/>
          </a:p>
          <a:p>
            <a:r>
              <a:rPr lang="en-US" sz="2400" dirty="0"/>
              <a:t> formats include INI and YAML</a:t>
            </a:r>
          </a:p>
        </p:txBody>
      </p:sp>
      <p:sp>
        <p:nvSpPr>
          <p:cNvPr id="9" name="TextBox 8">
            <a:extLst>
              <a:ext uri="{FF2B5EF4-FFF2-40B4-BE49-F238E27FC236}">
                <a16:creationId xmlns:a16="http://schemas.microsoft.com/office/drawing/2014/main" id="{A6D822C9-9E1D-3253-B01D-1D17C88F98F1}"/>
              </a:ext>
            </a:extLst>
          </p:cNvPr>
          <p:cNvSpPr txBox="1"/>
          <p:nvPr/>
        </p:nvSpPr>
        <p:spPr>
          <a:xfrm>
            <a:off x="1301908" y="3613105"/>
            <a:ext cx="3217653" cy="1754326"/>
          </a:xfrm>
          <a:prstGeom prst="rect">
            <a:avLst/>
          </a:prstGeom>
          <a:noFill/>
        </p:spPr>
        <p:txBody>
          <a:bodyPr wrap="square" rtlCol="0">
            <a:spAutoFit/>
          </a:bodyPr>
          <a:lstStyle/>
          <a:p>
            <a:r>
              <a:rPr lang="en-US" sz="1200" dirty="0">
                <a:latin typeface="Cascadia Code Light" panose="020B0609020000020004" pitchFamily="49" charset="0"/>
                <a:ea typeface="Cascadia Code Light" panose="020B0609020000020004" pitchFamily="49" charset="0"/>
                <a:cs typeface="Cascadia Code Light" panose="020B0609020000020004" pitchFamily="49" charset="0"/>
              </a:rPr>
              <a:t>host1.example.net   </a:t>
            </a:r>
          </a:p>
          <a:p>
            <a:endParaRPr lang="en-US" sz="1200" dirty="0">
              <a:latin typeface="Cascadia Code Light" panose="020B0609020000020004" pitchFamily="49" charset="0"/>
              <a:ea typeface="Cascadia Code Light" panose="020B0609020000020004" pitchFamily="49" charset="0"/>
              <a:cs typeface="Cascadia Code Light" panose="020B0609020000020004" pitchFamily="49" charset="0"/>
            </a:endParaRPr>
          </a:p>
          <a:p>
            <a:r>
              <a:rPr lang="en-US" sz="1200" dirty="0">
                <a:latin typeface="Cascadia Code Light" panose="020B0609020000020004" pitchFamily="49" charset="0"/>
                <a:ea typeface="Cascadia Code Light" panose="020B0609020000020004" pitchFamily="49" charset="0"/>
                <a:cs typeface="Cascadia Code Light" panose="020B0609020000020004" pitchFamily="49" charset="0"/>
              </a:rPr>
              <a:t>[web]</a:t>
            </a:r>
          </a:p>
          <a:p>
            <a:r>
              <a:rPr lang="en-US" sz="1200" dirty="0">
                <a:latin typeface="Cascadia Code Light" panose="020B0609020000020004" pitchFamily="49" charset="0"/>
                <a:ea typeface="Cascadia Code Light" panose="020B0609020000020004" pitchFamily="49" charset="0"/>
                <a:cs typeface="Cascadia Code Light" panose="020B0609020000020004" pitchFamily="49" charset="0"/>
              </a:rPr>
              <a:t>webserver1.example.net </a:t>
            </a:r>
          </a:p>
          <a:p>
            <a:r>
              <a:rPr lang="en-US" sz="1200" dirty="0">
                <a:latin typeface="Cascadia Code Light" panose="020B0609020000020004" pitchFamily="49" charset="0"/>
                <a:ea typeface="Cascadia Code Light" panose="020B0609020000020004" pitchFamily="49" charset="0"/>
                <a:cs typeface="Cascadia Code Light" panose="020B0609020000020004" pitchFamily="49" charset="0"/>
              </a:rPr>
              <a:t>webserver2.example.net</a:t>
            </a:r>
          </a:p>
          <a:p>
            <a:endParaRPr lang="en-US" sz="1200" dirty="0">
              <a:latin typeface="Cascadia Code Light" panose="020B0609020000020004" pitchFamily="49" charset="0"/>
              <a:ea typeface="Cascadia Code Light" panose="020B0609020000020004" pitchFamily="49" charset="0"/>
              <a:cs typeface="Cascadia Code Light" panose="020B0609020000020004" pitchFamily="49" charset="0"/>
            </a:endParaRPr>
          </a:p>
          <a:p>
            <a:r>
              <a:rPr lang="en-US" sz="1200" dirty="0">
                <a:latin typeface="Cascadia Code Light" panose="020B0609020000020004" pitchFamily="49" charset="0"/>
                <a:ea typeface="Cascadia Code Light" panose="020B0609020000020004" pitchFamily="49" charset="0"/>
                <a:cs typeface="Cascadia Code Light" panose="020B0609020000020004" pitchFamily="49" charset="0"/>
              </a:rPr>
              <a:t>[database]</a:t>
            </a:r>
          </a:p>
          <a:p>
            <a:r>
              <a:rPr lang="en-US" sz="1200" dirty="0">
                <a:latin typeface="Cascadia Code Light" panose="020B0609020000020004" pitchFamily="49" charset="0"/>
                <a:ea typeface="Cascadia Code Light" panose="020B0609020000020004" pitchFamily="49" charset="0"/>
                <a:cs typeface="Cascadia Code Light" panose="020B0609020000020004" pitchFamily="49" charset="0"/>
              </a:rPr>
              <a:t>dbserver1.example.net</a:t>
            </a:r>
          </a:p>
          <a:p>
            <a:r>
              <a:rPr lang="en-US" sz="1200" dirty="0">
                <a:latin typeface="Cascadia Code Light" panose="020B0609020000020004" pitchFamily="49" charset="0"/>
                <a:ea typeface="Cascadia Code Light" panose="020B0609020000020004" pitchFamily="49" charset="0"/>
                <a:cs typeface="Cascadia Code Light" panose="020B0609020000020004" pitchFamily="49" charset="0"/>
              </a:rPr>
              <a:t>dbserver2.example.net </a:t>
            </a:r>
          </a:p>
        </p:txBody>
      </p:sp>
    </p:spTree>
    <p:extLst>
      <p:ext uri="{BB962C8B-B14F-4D97-AF65-F5344CB8AC3E}">
        <p14:creationId xmlns:p14="http://schemas.microsoft.com/office/powerpoint/2010/main" val="227333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15781</TotalTime>
  <Words>820</Words>
  <Application>Microsoft Macintosh PowerPoint</Application>
  <PresentationFormat>Widescreen</PresentationFormat>
  <Paragraphs>167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Calisto MT</vt:lpstr>
      <vt:lpstr>Cascadia Code Light</vt:lpstr>
      <vt:lpstr>Wingdings 2</vt:lpstr>
      <vt:lpstr>Slate</vt:lpstr>
      <vt:lpstr>Python &amp; Ansible</vt:lpstr>
      <vt:lpstr>About me</vt:lpstr>
      <vt:lpstr>Introduction to Ansible</vt:lpstr>
      <vt:lpstr>Why Ansible?</vt:lpstr>
      <vt:lpstr>What can be accomplished by ansible?</vt:lpstr>
      <vt:lpstr>Ansible requirement</vt:lpstr>
      <vt:lpstr>Ansible Internals</vt:lpstr>
      <vt:lpstr>PowerPoint Presentation</vt:lpstr>
      <vt:lpstr>Ansible Internal – Inventory</vt:lpstr>
      <vt:lpstr>Ansible Internal - Playbook</vt:lpstr>
      <vt:lpstr>Ansible Internal - Module</vt:lpstr>
      <vt:lpstr>Ansible Roles</vt:lpstr>
      <vt:lpstr>Integrating custom Python modules</vt:lpstr>
      <vt:lpstr>Ansible Best Practices</vt:lpstr>
      <vt:lpstr>Ansible Use Cases</vt:lpstr>
      <vt:lpstr>Enterprise Secure Architecture</vt:lpstr>
      <vt:lpstr>Configuration management and Provisioning with other tools</vt:lpstr>
      <vt:lpstr>Our Demo Architecture Deployment</vt:lpstr>
      <vt:lpstr>ANSIBLE DEMO Demo’s can go wrong too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dc:title>
  <dc:creator>Khan, Faraj Khalid</dc:creator>
  <cp:lastModifiedBy>Ea Budiarti</cp:lastModifiedBy>
  <cp:revision>18</cp:revision>
  <dcterms:created xsi:type="dcterms:W3CDTF">2023-05-15T04:32:02Z</dcterms:created>
  <dcterms:modified xsi:type="dcterms:W3CDTF">2024-08-25T05:31:06Z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2023-05-15T18:38:20Z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fab957e8-8fbe-4207-b6cd-c4e414136106</vt:lpwstr>
  </property>
  <property fmtid="{D5CDD505-2E9C-101B-9397-08002B2CF9AE}" pid="8" name="MSIP_Label_a7295cc1-d279-42ac-ab4d-3b0f4fece050_ContentBits">
    <vt:lpwstr>0</vt:lpwstr>
  </property>
</Properties>
</file>