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56" r:id="rId3"/>
    <p:sldId id="257" r:id="rId4"/>
    <p:sldId id="263" r:id="rId5"/>
    <p:sldId id="258" r:id="rId6"/>
    <p:sldId id="262" r:id="rId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0"/>
    <p:restoredTop sz="94689"/>
  </p:normalViewPr>
  <p:slideViewPr>
    <p:cSldViewPr>
      <p:cViewPr varScale="1">
        <p:scale>
          <a:sx n="189" d="100"/>
          <a:sy n="189" d="100"/>
        </p:scale>
        <p:origin x="176" y="2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91F2C4-4731-4125-A6D7-229C4631E3F4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5" csCatId="colorful" phldr="1"/>
      <dgm:spPr/>
    </dgm:pt>
    <dgm:pt modelId="{ED22A6E8-CD8A-4BAC-9FA3-204BFA4A3A8F}">
      <dgm:prSet phldrT="[Text]"/>
      <dgm:spPr/>
      <dgm:t>
        <a:bodyPr/>
        <a:lstStyle/>
        <a:p>
          <a:r>
            <a:rPr lang="en-US" dirty="0"/>
            <a:t>First Touch Attribution</a:t>
          </a:r>
        </a:p>
      </dgm:t>
    </dgm:pt>
    <dgm:pt modelId="{78CF4AF1-D4FA-413C-B1C0-37BF52E8AFC2}" type="parTrans" cxnId="{B43771E3-A56A-4452-A584-C1683AD53D30}">
      <dgm:prSet/>
      <dgm:spPr/>
      <dgm:t>
        <a:bodyPr/>
        <a:lstStyle/>
        <a:p>
          <a:endParaRPr lang="en-US"/>
        </a:p>
      </dgm:t>
    </dgm:pt>
    <dgm:pt modelId="{43FDABAE-B737-45A1-A926-3DCD68853C66}" type="sibTrans" cxnId="{B43771E3-A56A-4452-A584-C1683AD53D30}">
      <dgm:prSet/>
      <dgm:spPr/>
      <dgm:t>
        <a:bodyPr/>
        <a:lstStyle/>
        <a:p>
          <a:endParaRPr lang="en-US"/>
        </a:p>
      </dgm:t>
    </dgm:pt>
    <dgm:pt modelId="{39A14B44-D7D8-479A-9D98-35E6B3F4179C}">
      <dgm:prSet phldrT="[Text]"/>
      <dgm:spPr/>
      <dgm:t>
        <a:bodyPr/>
        <a:lstStyle/>
        <a:p>
          <a:r>
            <a:rPr lang="en-US" dirty="0"/>
            <a:t>Linear Attribution</a:t>
          </a:r>
        </a:p>
      </dgm:t>
    </dgm:pt>
    <dgm:pt modelId="{EAEDE019-95A7-4985-BA7E-5F46D70F114C}" type="parTrans" cxnId="{13DEE6A4-3766-4CD6-A1DD-F6B55D0389D4}">
      <dgm:prSet/>
      <dgm:spPr/>
      <dgm:t>
        <a:bodyPr/>
        <a:lstStyle/>
        <a:p>
          <a:endParaRPr lang="en-US"/>
        </a:p>
      </dgm:t>
    </dgm:pt>
    <dgm:pt modelId="{141C2FEC-F3F1-4AB1-9D06-70037D0C5308}" type="sibTrans" cxnId="{13DEE6A4-3766-4CD6-A1DD-F6B55D0389D4}">
      <dgm:prSet/>
      <dgm:spPr/>
      <dgm:t>
        <a:bodyPr/>
        <a:lstStyle/>
        <a:p>
          <a:endParaRPr lang="en-US"/>
        </a:p>
      </dgm:t>
    </dgm:pt>
    <dgm:pt modelId="{40491CA2-112F-4305-B5A0-DEA7F2EEFED7}">
      <dgm:prSet phldrT="[Text]"/>
      <dgm:spPr/>
      <dgm:t>
        <a:bodyPr/>
        <a:lstStyle/>
        <a:p>
          <a:r>
            <a:rPr lang="en-US" dirty="0"/>
            <a:t>Time Decay</a:t>
          </a:r>
        </a:p>
      </dgm:t>
    </dgm:pt>
    <dgm:pt modelId="{003E4CB5-A081-4496-83CA-9E248556D115}" type="parTrans" cxnId="{3230AC00-E1AC-49D7-950E-CD6BFD535C16}">
      <dgm:prSet/>
      <dgm:spPr/>
      <dgm:t>
        <a:bodyPr/>
        <a:lstStyle/>
        <a:p>
          <a:endParaRPr lang="en-US"/>
        </a:p>
      </dgm:t>
    </dgm:pt>
    <dgm:pt modelId="{0E39E5DE-A4B8-493C-A2B6-67E4433C3AC2}" type="sibTrans" cxnId="{3230AC00-E1AC-49D7-950E-CD6BFD535C16}">
      <dgm:prSet/>
      <dgm:spPr/>
      <dgm:t>
        <a:bodyPr/>
        <a:lstStyle/>
        <a:p>
          <a:endParaRPr lang="en-US"/>
        </a:p>
      </dgm:t>
    </dgm:pt>
    <dgm:pt modelId="{A4FE0E64-A86B-46DC-9F18-3F0225DCCC72}">
      <dgm:prSet/>
      <dgm:spPr/>
      <dgm:t>
        <a:bodyPr/>
        <a:lstStyle/>
        <a:p>
          <a:r>
            <a:rPr lang="en-US" dirty="0"/>
            <a:t>Position Based</a:t>
          </a:r>
        </a:p>
      </dgm:t>
    </dgm:pt>
    <dgm:pt modelId="{1E4510BE-93D1-49D5-A6F2-FE4447E5F30B}" type="parTrans" cxnId="{D556A710-CFE4-4B64-9A8F-D3985B3E6197}">
      <dgm:prSet/>
      <dgm:spPr/>
      <dgm:t>
        <a:bodyPr/>
        <a:lstStyle/>
        <a:p>
          <a:endParaRPr lang="en-US"/>
        </a:p>
      </dgm:t>
    </dgm:pt>
    <dgm:pt modelId="{F9A28829-467E-4E41-A1CF-399384D06C4A}" type="sibTrans" cxnId="{D556A710-CFE4-4B64-9A8F-D3985B3E6197}">
      <dgm:prSet/>
      <dgm:spPr/>
      <dgm:t>
        <a:bodyPr/>
        <a:lstStyle/>
        <a:p>
          <a:endParaRPr lang="en-US"/>
        </a:p>
      </dgm:t>
    </dgm:pt>
    <dgm:pt modelId="{36713124-421D-4820-8E33-F7D2CFF23686}">
      <dgm:prSet/>
      <dgm:spPr/>
      <dgm:t>
        <a:bodyPr/>
        <a:lstStyle/>
        <a:p>
          <a:r>
            <a:rPr lang="en-US" dirty="0"/>
            <a:t>Markov Chain</a:t>
          </a:r>
        </a:p>
      </dgm:t>
    </dgm:pt>
    <dgm:pt modelId="{57203BA1-0E3B-42EE-A58F-8313EF1123F2}" type="parTrans" cxnId="{D3AA96EA-51D2-4FF9-9326-6DDE91FE05B4}">
      <dgm:prSet/>
      <dgm:spPr/>
      <dgm:t>
        <a:bodyPr/>
        <a:lstStyle/>
        <a:p>
          <a:endParaRPr lang="en-US"/>
        </a:p>
      </dgm:t>
    </dgm:pt>
    <dgm:pt modelId="{8D991607-477C-4594-A44B-2F974F9336EA}" type="sibTrans" cxnId="{D3AA96EA-51D2-4FF9-9326-6DDE91FE05B4}">
      <dgm:prSet/>
      <dgm:spPr/>
      <dgm:t>
        <a:bodyPr/>
        <a:lstStyle/>
        <a:p>
          <a:endParaRPr lang="en-US"/>
        </a:p>
      </dgm:t>
    </dgm:pt>
    <dgm:pt modelId="{02605A13-6C8A-4FCD-B6A6-8AA94818BBE7}" type="pres">
      <dgm:prSet presAssocID="{5991F2C4-4731-4125-A6D7-229C4631E3F4}" presName="linearFlow" presStyleCnt="0">
        <dgm:presLayoutVars>
          <dgm:dir/>
          <dgm:resizeHandles val="exact"/>
        </dgm:presLayoutVars>
      </dgm:prSet>
      <dgm:spPr/>
    </dgm:pt>
    <dgm:pt modelId="{A014A51E-CB4C-45AE-9EC2-F605537C9A89}" type="pres">
      <dgm:prSet presAssocID="{ED22A6E8-CD8A-4BAC-9FA3-204BFA4A3A8F}" presName="comp" presStyleCnt="0"/>
      <dgm:spPr/>
    </dgm:pt>
    <dgm:pt modelId="{B56CBB91-13F1-4504-910C-0DCC87E0676E}" type="pres">
      <dgm:prSet presAssocID="{ED22A6E8-CD8A-4BAC-9FA3-204BFA4A3A8F}" presName="rect2" presStyleLbl="node1" presStyleIdx="0" presStyleCnt="5" custScaleY="46607" custLinFactNeighborY="-24947">
        <dgm:presLayoutVars>
          <dgm:bulletEnabled val="1"/>
        </dgm:presLayoutVars>
      </dgm:prSet>
      <dgm:spPr/>
    </dgm:pt>
    <dgm:pt modelId="{3F07CE98-B43A-463F-A991-57D750623826}" type="pres">
      <dgm:prSet presAssocID="{ED22A6E8-CD8A-4BAC-9FA3-204BFA4A3A8F}" presName="rect1" presStyleLbl="lnNode1" presStyleIdx="0" presStyleCnt="5" custScaleY="46607" custLinFactNeighborY="-2494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</dgm:pt>
    <dgm:pt modelId="{2D288BDB-F785-4388-8A5D-ECEECCAAC69A}" type="pres">
      <dgm:prSet presAssocID="{43FDABAE-B737-45A1-A926-3DCD68853C66}" presName="sibTrans" presStyleCnt="0"/>
      <dgm:spPr/>
    </dgm:pt>
    <dgm:pt modelId="{6057D61D-F8D4-4E78-A8F9-F4ECA9C485A1}" type="pres">
      <dgm:prSet presAssocID="{39A14B44-D7D8-479A-9D98-35E6B3F4179C}" presName="comp" presStyleCnt="0"/>
      <dgm:spPr/>
    </dgm:pt>
    <dgm:pt modelId="{AB6ABB9E-A501-449B-8701-2213400B3C6F}" type="pres">
      <dgm:prSet presAssocID="{39A14B44-D7D8-479A-9D98-35E6B3F4179C}" presName="rect2" presStyleLbl="node1" presStyleIdx="1" presStyleCnt="5" custScaleY="46607" custLinFactNeighborY="-24947">
        <dgm:presLayoutVars>
          <dgm:bulletEnabled val="1"/>
        </dgm:presLayoutVars>
      </dgm:prSet>
      <dgm:spPr/>
    </dgm:pt>
    <dgm:pt modelId="{289344E7-A697-4DA4-8AEA-4A758BFC06AB}" type="pres">
      <dgm:prSet presAssocID="{39A14B44-D7D8-479A-9D98-35E6B3F4179C}" presName="rect1" presStyleLbl="lnNode1" presStyleIdx="1" presStyleCnt="5" custScaleY="46607" custLinFactNeighborY="-24947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</dgm:pt>
    <dgm:pt modelId="{77DEAE75-71DC-4A7B-B7D4-D1031C86FB4A}" type="pres">
      <dgm:prSet presAssocID="{141C2FEC-F3F1-4AB1-9D06-70037D0C5308}" presName="sibTrans" presStyleCnt="0"/>
      <dgm:spPr/>
    </dgm:pt>
    <dgm:pt modelId="{924206AB-779E-433D-B7B6-98369390EE95}" type="pres">
      <dgm:prSet presAssocID="{40491CA2-112F-4305-B5A0-DEA7F2EEFED7}" presName="comp" presStyleCnt="0"/>
      <dgm:spPr/>
    </dgm:pt>
    <dgm:pt modelId="{6FEEEEF0-0BFB-454B-BBB0-EA23470C94EF}" type="pres">
      <dgm:prSet presAssocID="{40491CA2-112F-4305-B5A0-DEA7F2EEFED7}" presName="rect2" presStyleLbl="node1" presStyleIdx="2" presStyleCnt="5" custScaleY="46607" custLinFactNeighborY="-24947">
        <dgm:presLayoutVars>
          <dgm:bulletEnabled val="1"/>
        </dgm:presLayoutVars>
      </dgm:prSet>
      <dgm:spPr/>
    </dgm:pt>
    <dgm:pt modelId="{761A8C40-687A-431D-9DF5-63F107761D8A}" type="pres">
      <dgm:prSet presAssocID="{40491CA2-112F-4305-B5A0-DEA7F2EEFED7}" presName="rect1" presStyleLbl="lnNode1" presStyleIdx="2" presStyleCnt="5" custScaleY="46607" custLinFactNeighborY="-2494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</dgm:pt>
    <dgm:pt modelId="{0CFAFA06-0BC5-4A8D-AC4B-97E5BF0D9FA6}" type="pres">
      <dgm:prSet presAssocID="{0E39E5DE-A4B8-493C-A2B6-67E4433C3AC2}" presName="sibTrans" presStyleCnt="0"/>
      <dgm:spPr/>
    </dgm:pt>
    <dgm:pt modelId="{9D47A763-1950-4C2E-89B6-A0FD88719BFB}" type="pres">
      <dgm:prSet presAssocID="{A4FE0E64-A86B-46DC-9F18-3F0225DCCC72}" presName="comp" presStyleCnt="0"/>
      <dgm:spPr/>
    </dgm:pt>
    <dgm:pt modelId="{B1F7F29C-F240-431A-A494-3B348D7CB5FA}" type="pres">
      <dgm:prSet presAssocID="{A4FE0E64-A86B-46DC-9F18-3F0225DCCC72}" presName="rect2" presStyleLbl="node1" presStyleIdx="3" presStyleCnt="5" custScaleY="46607" custLinFactNeighborY="-24947">
        <dgm:presLayoutVars>
          <dgm:bulletEnabled val="1"/>
        </dgm:presLayoutVars>
      </dgm:prSet>
      <dgm:spPr/>
    </dgm:pt>
    <dgm:pt modelId="{FE80D613-B12D-4B78-A295-578BD97C6630}" type="pres">
      <dgm:prSet presAssocID="{A4FE0E64-A86B-46DC-9F18-3F0225DCCC72}" presName="rect1" presStyleLbl="lnNode1" presStyleIdx="3" presStyleCnt="5" custScaleY="46607" custLinFactNeighborY="-24947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</dgm:pt>
    <dgm:pt modelId="{D2C833A1-1D7B-4257-9DA1-FEF9C2320936}" type="pres">
      <dgm:prSet presAssocID="{F9A28829-467E-4E41-A1CF-399384D06C4A}" presName="sibTrans" presStyleCnt="0"/>
      <dgm:spPr/>
    </dgm:pt>
    <dgm:pt modelId="{4349801C-47A3-40D3-A940-E3ED036DD6AD}" type="pres">
      <dgm:prSet presAssocID="{36713124-421D-4820-8E33-F7D2CFF23686}" presName="comp" presStyleCnt="0"/>
      <dgm:spPr/>
    </dgm:pt>
    <dgm:pt modelId="{51D1812E-0CB1-40E5-A798-7787595D4C7E}" type="pres">
      <dgm:prSet presAssocID="{36713124-421D-4820-8E33-F7D2CFF23686}" presName="rect2" presStyleLbl="node1" presStyleIdx="4" presStyleCnt="5" custScaleY="46607" custLinFactNeighborY="-24947">
        <dgm:presLayoutVars>
          <dgm:bulletEnabled val="1"/>
        </dgm:presLayoutVars>
      </dgm:prSet>
      <dgm:spPr/>
    </dgm:pt>
    <dgm:pt modelId="{16903CA5-3039-4FAE-8A94-F3A513A612F2}" type="pres">
      <dgm:prSet presAssocID="{36713124-421D-4820-8E33-F7D2CFF23686}" presName="rect1" presStyleLbl="lnNode1" presStyleIdx="4" presStyleCnt="5" custScaleY="46607" custLinFactNeighborY="-2494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000" b="-22000"/>
          </a:stretch>
        </a:blipFill>
      </dgm:spPr>
    </dgm:pt>
  </dgm:ptLst>
  <dgm:cxnLst>
    <dgm:cxn modelId="{3230AC00-E1AC-49D7-950E-CD6BFD535C16}" srcId="{5991F2C4-4731-4125-A6D7-229C4631E3F4}" destId="{40491CA2-112F-4305-B5A0-DEA7F2EEFED7}" srcOrd="2" destOrd="0" parTransId="{003E4CB5-A081-4496-83CA-9E248556D115}" sibTransId="{0E39E5DE-A4B8-493C-A2B6-67E4433C3AC2}"/>
    <dgm:cxn modelId="{1BED5904-D032-45D0-9EAD-A1EEB042F5DE}" type="presOf" srcId="{39A14B44-D7D8-479A-9D98-35E6B3F4179C}" destId="{AB6ABB9E-A501-449B-8701-2213400B3C6F}" srcOrd="0" destOrd="0" presId="urn:microsoft.com/office/officeart/2008/layout/AlternatingPictureBlocks"/>
    <dgm:cxn modelId="{EE69E30D-D7E6-4AFB-B91F-8964B003D48F}" type="presOf" srcId="{40491CA2-112F-4305-B5A0-DEA7F2EEFED7}" destId="{6FEEEEF0-0BFB-454B-BBB0-EA23470C94EF}" srcOrd="0" destOrd="0" presId="urn:microsoft.com/office/officeart/2008/layout/AlternatingPictureBlocks"/>
    <dgm:cxn modelId="{D556A710-CFE4-4B64-9A8F-D3985B3E6197}" srcId="{5991F2C4-4731-4125-A6D7-229C4631E3F4}" destId="{A4FE0E64-A86B-46DC-9F18-3F0225DCCC72}" srcOrd="3" destOrd="0" parTransId="{1E4510BE-93D1-49D5-A6F2-FE4447E5F30B}" sibTransId="{F9A28829-467E-4E41-A1CF-399384D06C4A}"/>
    <dgm:cxn modelId="{3DD4B15F-E2FA-439A-A346-C07048485726}" type="presOf" srcId="{A4FE0E64-A86B-46DC-9F18-3F0225DCCC72}" destId="{B1F7F29C-F240-431A-A494-3B348D7CB5FA}" srcOrd="0" destOrd="0" presId="urn:microsoft.com/office/officeart/2008/layout/AlternatingPictureBlocks"/>
    <dgm:cxn modelId="{FF35549D-DB91-4220-9E8E-6734940D6BCB}" type="presOf" srcId="{ED22A6E8-CD8A-4BAC-9FA3-204BFA4A3A8F}" destId="{B56CBB91-13F1-4504-910C-0DCC87E0676E}" srcOrd="0" destOrd="0" presId="urn:microsoft.com/office/officeart/2008/layout/AlternatingPictureBlocks"/>
    <dgm:cxn modelId="{6F30E6A2-BEF6-419D-9F91-080F756E9FD3}" type="presOf" srcId="{5991F2C4-4731-4125-A6D7-229C4631E3F4}" destId="{02605A13-6C8A-4FCD-B6A6-8AA94818BBE7}" srcOrd="0" destOrd="0" presId="urn:microsoft.com/office/officeart/2008/layout/AlternatingPictureBlocks"/>
    <dgm:cxn modelId="{13DEE6A4-3766-4CD6-A1DD-F6B55D0389D4}" srcId="{5991F2C4-4731-4125-A6D7-229C4631E3F4}" destId="{39A14B44-D7D8-479A-9D98-35E6B3F4179C}" srcOrd="1" destOrd="0" parTransId="{EAEDE019-95A7-4985-BA7E-5F46D70F114C}" sibTransId="{141C2FEC-F3F1-4AB1-9D06-70037D0C5308}"/>
    <dgm:cxn modelId="{096858B4-8AD3-48A9-8552-8ADA5863F9DF}" type="presOf" srcId="{36713124-421D-4820-8E33-F7D2CFF23686}" destId="{51D1812E-0CB1-40E5-A798-7787595D4C7E}" srcOrd="0" destOrd="0" presId="urn:microsoft.com/office/officeart/2008/layout/AlternatingPictureBlocks"/>
    <dgm:cxn modelId="{B43771E3-A56A-4452-A584-C1683AD53D30}" srcId="{5991F2C4-4731-4125-A6D7-229C4631E3F4}" destId="{ED22A6E8-CD8A-4BAC-9FA3-204BFA4A3A8F}" srcOrd="0" destOrd="0" parTransId="{78CF4AF1-D4FA-413C-B1C0-37BF52E8AFC2}" sibTransId="{43FDABAE-B737-45A1-A926-3DCD68853C66}"/>
    <dgm:cxn modelId="{D3AA96EA-51D2-4FF9-9326-6DDE91FE05B4}" srcId="{5991F2C4-4731-4125-A6D7-229C4631E3F4}" destId="{36713124-421D-4820-8E33-F7D2CFF23686}" srcOrd="4" destOrd="0" parTransId="{57203BA1-0E3B-42EE-A58F-8313EF1123F2}" sibTransId="{8D991607-477C-4594-A44B-2F974F9336EA}"/>
    <dgm:cxn modelId="{EBC433A9-3BF8-4D7B-A35E-108042576125}" type="presParOf" srcId="{02605A13-6C8A-4FCD-B6A6-8AA94818BBE7}" destId="{A014A51E-CB4C-45AE-9EC2-F605537C9A89}" srcOrd="0" destOrd="0" presId="urn:microsoft.com/office/officeart/2008/layout/AlternatingPictureBlocks"/>
    <dgm:cxn modelId="{DA5F90FA-0CBF-44D9-B988-41FDAAA463BF}" type="presParOf" srcId="{A014A51E-CB4C-45AE-9EC2-F605537C9A89}" destId="{B56CBB91-13F1-4504-910C-0DCC87E0676E}" srcOrd="0" destOrd="0" presId="urn:microsoft.com/office/officeart/2008/layout/AlternatingPictureBlocks"/>
    <dgm:cxn modelId="{D4AC7327-25C3-41BA-83B2-FAB1C6FE23BE}" type="presParOf" srcId="{A014A51E-CB4C-45AE-9EC2-F605537C9A89}" destId="{3F07CE98-B43A-463F-A991-57D750623826}" srcOrd="1" destOrd="0" presId="urn:microsoft.com/office/officeart/2008/layout/AlternatingPictureBlocks"/>
    <dgm:cxn modelId="{CF517729-DCD0-4C43-97BF-E6159E519E66}" type="presParOf" srcId="{02605A13-6C8A-4FCD-B6A6-8AA94818BBE7}" destId="{2D288BDB-F785-4388-8A5D-ECEECCAAC69A}" srcOrd="1" destOrd="0" presId="urn:microsoft.com/office/officeart/2008/layout/AlternatingPictureBlocks"/>
    <dgm:cxn modelId="{494B0D7C-4765-439F-979E-95815990C969}" type="presParOf" srcId="{02605A13-6C8A-4FCD-B6A6-8AA94818BBE7}" destId="{6057D61D-F8D4-4E78-A8F9-F4ECA9C485A1}" srcOrd="2" destOrd="0" presId="urn:microsoft.com/office/officeart/2008/layout/AlternatingPictureBlocks"/>
    <dgm:cxn modelId="{1FA41213-AF03-4DBF-813D-CB92E9E7F839}" type="presParOf" srcId="{6057D61D-F8D4-4E78-A8F9-F4ECA9C485A1}" destId="{AB6ABB9E-A501-449B-8701-2213400B3C6F}" srcOrd="0" destOrd="0" presId="urn:microsoft.com/office/officeart/2008/layout/AlternatingPictureBlocks"/>
    <dgm:cxn modelId="{7C4A42A3-95BF-475F-BE6E-483DA7BB75CA}" type="presParOf" srcId="{6057D61D-F8D4-4E78-A8F9-F4ECA9C485A1}" destId="{289344E7-A697-4DA4-8AEA-4A758BFC06AB}" srcOrd="1" destOrd="0" presId="urn:microsoft.com/office/officeart/2008/layout/AlternatingPictureBlocks"/>
    <dgm:cxn modelId="{91775773-241D-410E-A895-997480B07D3B}" type="presParOf" srcId="{02605A13-6C8A-4FCD-B6A6-8AA94818BBE7}" destId="{77DEAE75-71DC-4A7B-B7D4-D1031C86FB4A}" srcOrd="3" destOrd="0" presId="urn:microsoft.com/office/officeart/2008/layout/AlternatingPictureBlocks"/>
    <dgm:cxn modelId="{D598E5B0-907F-4C61-B4C3-3369677EA523}" type="presParOf" srcId="{02605A13-6C8A-4FCD-B6A6-8AA94818BBE7}" destId="{924206AB-779E-433D-B7B6-98369390EE95}" srcOrd="4" destOrd="0" presId="urn:microsoft.com/office/officeart/2008/layout/AlternatingPictureBlocks"/>
    <dgm:cxn modelId="{BBA76C60-0785-4454-B466-F87076AF37D6}" type="presParOf" srcId="{924206AB-779E-433D-B7B6-98369390EE95}" destId="{6FEEEEF0-0BFB-454B-BBB0-EA23470C94EF}" srcOrd="0" destOrd="0" presId="urn:microsoft.com/office/officeart/2008/layout/AlternatingPictureBlocks"/>
    <dgm:cxn modelId="{9D4F2153-6130-48AF-A295-A535C826F4DF}" type="presParOf" srcId="{924206AB-779E-433D-B7B6-98369390EE95}" destId="{761A8C40-687A-431D-9DF5-63F107761D8A}" srcOrd="1" destOrd="0" presId="urn:microsoft.com/office/officeart/2008/layout/AlternatingPictureBlocks"/>
    <dgm:cxn modelId="{175BB6C3-9B46-4942-991F-25C04B5C5158}" type="presParOf" srcId="{02605A13-6C8A-4FCD-B6A6-8AA94818BBE7}" destId="{0CFAFA06-0BC5-4A8D-AC4B-97E5BF0D9FA6}" srcOrd="5" destOrd="0" presId="urn:microsoft.com/office/officeart/2008/layout/AlternatingPictureBlocks"/>
    <dgm:cxn modelId="{6299C729-C725-4D54-9C5C-6047A66C5DBE}" type="presParOf" srcId="{02605A13-6C8A-4FCD-B6A6-8AA94818BBE7}" destId="{9D47A763-1950-4C2E-89B6-A0FD88719BFB}" srcOrd="6" destOrd="0" presId="urn:microsoft.com/office/officeart/2008/layout/AlternatingPictureBlocks"/>
    <dgm:cxn modelId="{CCC8D4D4-C168-4C7C-AC4E-2A13248B831E}" type="presParOf" srcId="{9D47A763-1950-4C2E-89B6-A0FD88719BFB}" destId="{B1F7F29C-F240-431A-A494-3B348D7CB5FA}" srcOrd="0" destOrd="0" presId="urn:microsoft.com/office/officeart/2008/layout/AlternatingPictureBlocks"/>
    <dgm:cxn modelId="{216996F6-C11F-4283-BE91-019C9762D787}" type="presParOf" srcId="{9D47A763-1950-4C2E-89B6-A0FD88719BFB}" destId="{FE80D613-B12D-4B78-A295-578BD97C6630}" srcOrd="1" destOrd="0" presId="urn:microsoft.com/office/officeart/2008/layout/AlternatingPictureBlocks"/>
    <dgm:cxn modelId="{655E606A-8645-4165-AB39-4936CE7F4036}" type="presParOf" srcId="{02605A13-6C8A-4FCD-B6A6-8AA94818BBE7}" destId="{D2C833A1-1D7B-4257-9DA1-FEF9C2320936}" srcOrd="7" destOrd="0" presId="urn:microsoft.com/office/officeart/2008/layout/AlternatingPictureBlocks"/>
    <dgm:cxn modelId="{ADD931A4-F594-4DE3-9179-CBE265B2BAC7}" type="presParOf" srcId="{02605A13-6C8A-4FCD-B6A6-8AA94818BBE7}" destId="{4349801C-47A3-40D3-A940-E3ED036DD6AD}" srcOrd="8" destOrd="0" presId="urn:microsoft.com/office/officeart/2008/layout/AlternatingPictureBlocks"/>
    <dgm:cxn modelId="{8AC03854-72A9-4907-8128-4A6B1254EAE6}" type="presParOf" srcId="{4349801C-47A3-40D3-A940-E3ED036DD6AD}" destId="{51D1812E-0CB1-40E5-A798-7787595D4C7E}" srcOrd="0" destOrd="0" presId="urn:microsoft.com/office/officeart/2008/layout/AlternatingPictureBlocks"/>
    <dgm:cxn modelId="{48548F53-C25C-4C50-9569-260ACABDA846}" type="presParOf" srcId="{4349801C-47A3-40D3-A940-E3ED036DD6AD}" destId="{16903CA5-3039-4FAE-8A94-F3A513A612F2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CBB91-13F1-4504-910C-0DCC87E0676E}">
      <dsp:nvSpPr>
        <dsp:cNvPr id="0" name=""/>
        <dsp:cNvSpPr/>
      </dsp:nvSpPr>
      <dsp:spPr>
        <a:xfrm>
          <a:off x="801005" y="0"/>
          <a:ext cx="1626284" cy="3428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First Touch Attribution</a:t>
          </a:r>
        </a:p>
      </dsp:txBody>
      <dsp:txXfrm>
        <a:off x="801005" y="0"/>
        <a:ext cx="1626284" cy="342814"/>
      </dsp:txXfrm>
    </dsp:sp>
    <dsp:sp modelId="{3F07CE98-B43A-463F-A991-57D750623826}">
      <dsp:nvSpPr>
        <dsp:cNvPr id="0" name=""/>
        <dsp:cNvSpPr/>
      </dsp:nvSpPr>
      <dsp:spPr>
        <a:xfrm>
          <a:off x="0" y="0"/>
          <a:ext cx="728187" cy="34281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ABB9E-A501-449B-8701-2213400B3C6F}">
      <dsp:nvSpPr>
        <dsp:cNvPr id="0" name=""/>
        <dsp:cNvSpPr/>
      </dsp:nvSpPr>
      <dsp:spPr>
        <a:xfrm>
          <a:off x="0" y="449317"/>
          <a:ext cx="1626284" cy="342814"/>
        </a:xfrm>
        <a:prstGeom prst="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Linear Attribution</a:t>
          </a:r>
        </a:p>
      </dsp:txBody>
      <dsp:txXfrm>
        <a:off x="0" y="449317"/>
        <a:ext cx="1626284" cy="342814"/>
      </dsp:txXfrm>
    </dsp:sp>
    <dsp:sp modelId="{289344E7-A697-4DA4-8AEA-4A758BFC06AB}">
      <dsp:nvSpPr>
        <dsp:cNvPr id="0" name=""/>
        <dsp:cNvSpPr/>
      </dsp:nvSpPr>
      <dsp:spPr>
        <a:xfrm>
          <a:off x="1699103" y="449317"/>
          <a:ext cx="728187" cy="342814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EEEF0-0BFB-454B-BBB0-EA23470C94EF}">
      <dsp:nvSpPr>
        <dsp:cNvPr id="0" name=""/>
        <dsp:cNvSpPr/>
      </dsp:nvSpPr>
      <dsp:spPr>
        <a:xfrm>
          <a:off x="801005" y="913496"/>
          <a:ext cx="1626284" cy="342814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Time Decay</a:t>
          </a:r>
        </a:p>
      </dsp:txBody>
      <dsp:txXfrm>
        <a:off x="801005" y="913496"/>
        <a:ext cx="1626284" cy="342814"/>
      </dsp:txXfrm>
    </dsp:sp>
    <dsp:sp modelId="{761A8C40-687A-431D-9DF5-63F107761D8A}">
      <dsp:nvSpPr>
        <dsp:cNvPr id="0" name=""/>
        <dsp:cNvSpPr/>
      </dsp:nvSpPr>
      <dsp:spPr>
        <a:xfrm>
          <a:off x="0" y="913496"/>
          <a:ext cx="728187" cy="34281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7F29C-F240-431A-A494-3B348D7CB5FA}">
      <dsp:nvSpPr>
        <dsp:cNvPr id="0" name=""/>
        <dsp:cNvSpPr/>
      </dsp:nvSpPr>
      <dsp:spPr>
        <a:xfrm>
          <a:off x="0" y="1377675"/>
          <a:ext cx="1626284" cy="342814"/>
        </a:xfrm>
        <a:prstGeom prst="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Position Based</a:t>
          </a:r>
        </a:p>
      </dsp:txBody>
      <dsp:txXfrm>
        <a:off x="0" y="1377675"/>
        <a:ext cx="1626284" cy="342814"/>
      </dsp:txXfrm>
    </dsp:sp>
    <dsp:sp modelId="{FE80D613-B12D-4B78-A295-578BD97C6630}">
      <dsp:nvSpPr>
        <dsp:cNvPr id="0" name=""/>
        <dsp:cNvSpPr/>
      </dsp:nvSpPr>
      <dsp:spPr>
        <a:xfrm>
          <a:off x="1699103" y="1377675"/>
          <a:ext cx="728187" cy="342814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1812E-0CB1-40E5-A798-7787595D4C7E}">
      <dsp:nvSpPr>
        <dsp:cNvPr id="0" name=""/>
        <dsp:cNvSpPr/>
      </dsp:nvSpPr>
      <dsp:spPr>
        <a:xfrm>
          <a:off x="801005" y="1841854"/>
          <a:ext cx="1626284" cy="342814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Markov Chain</a:t>
          </a:r>
        </a:p>
      </dsp:txBody>
      <dsp:txXfrm>
        <a:off x="801005" y="1841854"/>
        <a:ext cx="1626284" cy="342814"/>
      </dsp:txXfrm>
    </dsp:sp>
    <dsp:sp modelId="{16903CA5-3039-4FAE-8A94-F3A513A612F2}">
      <dsp:nvSpPr>
        <dsp:cNvPr id="0" name=""/>
        <dsp:cNvSpPr/>
      </dsp:nvSpPr>
      <dsp:spPr>
        <a:xfrm>
          <a:off x="0" y="1841854"/>
          <a:ext cx="728187" cy="34281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000" b="-2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244A7-1AA9-8146-824C-5C1B9636554F}" type="datetimeFigureOut">
              <a:rPr lang="en-US" smtClean="0"/>
              <a:t>8/5/21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0FAF7-59AE-804F-B95A-8B07DA83F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49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D46042-4D2C-4C05-923A-E64A7FA555E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247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2679-70B9-4FD9-8C96-CAC9554CC360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A5CC-9FDF-4E08-8A16-FA2591BF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8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22.png"/><Relationship Id="rId3" Type="http://schemas.openxmlformats.org/officeDocument/2006/relationships/image" Target="../media/image12.wmf"/><Relationship Id="rId7" Type="http://schemas.openxmlformats.org/officeDocument/2006/relationships/diagramColors" Target="../diagrams/colors1.xml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20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19.png"/><Relationship Id="rId4" Type="http://schemas.openxmlformats.org/officeDocument/2006/relationships/diagramData" Target="../diagrams/data1.xml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6614-F9F9-E447-AB5A-DAF7513B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EA9E-3093-684A-A0BE-F290B7980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E6C1C-841D-2C47-8D67-8CE7ADC4C7D5}"/>
              </a:ext>
            </a:extLst>
          </p:cNvPr>
          <p:cNvSpPr txBox="1"/>
          <p:nvPr/>
        </p:nvSpPr>
        <p:spPr>
          <a:xfrm>
            <a:off x="443017" y="2266950"/>
            <a:ext cx="8257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MULTI – TOUCH ATTRIBUTION MODEL &amp; MARKETING SPEND OPTIMIZATION</a:t>
            </a:r>
          </a:p>
        </p:txBody>
      </p:sp>
    </p:spTree>
    <p:extLst>
      <p:ext uri="{BB962C8B-B14F-4D97-AF65-F5344CB8AC3E}">
        <p14:creationId xmlns:p14="http://schemas.microsoft.com/office/powerpoint/2010/main" val="351351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9773" y="0"/>
            <a:ext cx="9144000" cy="4476984"/>
          </a:xfrm>
          <a:custGeom>
            <a:avLst/>
            <a:gdLst/>
            <a:ahLst/>
            <a:cxnLst/>
            <a:rect l="l" t="t" r="r" b="b"/>
            <a:pathLst>
              <a:path w="9144000" h="4476984">
                <a:moveTo>
                  <a:pt x="0" y="4476984"/>
                </a:moveTo>
                <a:lnTo>
                  <a:pt x="9144000" y="4476984"/>
                </a:lnTo>
                <a:lnTo>
                  <a:pt x="9144000" y="0"/>
                </a:lnTo>
                <a:lnTo>
                  <a:pt x="0" y="0"/>
                </a:lnTo>
                <a:lnTo>
                  <a:pt x="0" y="4476984"/>
                </a:lnTo>
                <a:close/>
              </a:path>
            </a:pathLst>
          </a:custGeom>
          <a:noFill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393879" y="672431"/>
            <a:ext cx="8743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Improve the advertising ROI by quantifying the true value of the multi-faceted advertising campaigns</a:t>
            </a:r>
          </a:p>
          <a:p>
            <a:r>
              <a:rPr lang="en-US" dirty="0"/>
              <a:t>Enable business stakeholders to take decisions based on the millions of converting click paths by isolating impact of every touch point</a:t>
            </a:r>
          </a:p>
        </p:txBody>
      </p:sp>
      <p:sp>
        <p:nvSpPr>
          <p:cNvPr id="13" name="object 103"/>
          <p:cNvSpPr/>
          <p:nvPr/>
        </p:nvSpPr>
        <p:spPr>
          <a:xfrm>
            <a:off x="457200" y="771102"/>
            <a:ext cx="8686800" cy="1"/>
          </a:xfrm>
          <a:custGeom>
            <a:avLst/>
            <a:gdLst/>
            <a:ahLst/>
            <a:cxnLst/>
            <a:rect l="l" t="t" r="r" b="b"/>
            <a:pathLst>
              <a:path w="8686800" h="1">
                <a:moveTo>
                  <a:pt x="8686800" y="1"/>
                </a:moveTo>
                <a:lnTo>
                  <a:pt x="0" y="0"/>
                </a:lnTo>
              </a:path>
              <a:path w="8686800" h="1">
                <a:moveTo>
                  <a:pt x="0" y="1"/>
                </a:moveTo>
                <a:lnTo>
                  <a:pt x="8686800" y="1"/>
                </a:lnTo>
              </a:path>
            </a:pathLst>
          </a:custGeom>
          <a:ln w="12700">
            <a:solidFill>
              <a:srgbClr val="004D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6AE0FC-EF05-F347-A512-34339F5406E7}"/>
              </a:ext>
            </a:extLst>
          </p:cNvPr>
          <p:cNvSpPr txBox="1"/>
          <p:nvPr/>
        </p:nvSpPr>
        <p:spPr>
          <a:xfrm>
            <a:off x="393879" y="224798"/>
            <a:ext cx="4008790" cy="1092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115581" marR="26670">
              <a:lnSpc>
                <a:spcPts val="3775"/>
              </a:lnSpc>
              <a:spcBef>
                <a:spcPts val="188"/>
              </a:spcBef>
              <a:defRPr sz="3600" spc="0"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Business Objective: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bject 109"/>
          <p:cNvSpPr/>
          <p:nvPr/>
        </p:nvSpPr>
        <p:spPr>
          <a:xfrm>
            <a:off x="-11422" y="-13824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noFill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57200" y="771102"/>
            <a:ext cx="8686800" cy="1"/>
          </a:xfrm>
          <a:custGeom>
            <a:avLst/>
            <a:gdLst/>
            <a:ahLst/>
            <a:cxnLst/>
            <a:rect l="l" t="t" r="r" b="b"/>
            <a:pathLst>
              <a:path w="8686800" h="1">
                <a:moveTo>
                  <a:pt x="8686800" y="1"/>
                </a:moveTo>
                <a:lnTo>
                  <a:pt x="0" y="0"/>
                </a:lnTo>
              </a:path>
              <a:path w="8686800" h="1">
                <a:moveTo>
                  <a:pt x="0" y="1"/>
                </a:moveTo>
                <a:lnTo>
                  <a:pt x="8686800" y="1"/>
                </a:lnTo>
              </a:path>
            </a:pathLst>
          </a:custGeom>
          <a:ln w="12700">
            <a:solidFill>
              <a:srgbClr val="004D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0563" y="1228725"/>
            <a:ext cx="5272407" cy="3448412"/>
          </a:xfrm>
          <a:custGeom>
            <a:avLst/>
            <a:gdLst/>
            <a:ahLst/>
            <a:cxnLst/>
            <a:rect l="l" t="t" r="r" b="b"/>
            <a:pathLst>
              <a:path w="5272407" h="3448412">
                <a:moveTo>
                  <a:pt x="0" y="0"/>
                </a:moveTo>
                <a:lnTo>
                  <a:pt x="0" y="3448412"/>
                </a:lnTo>
                <a:lnTo>
                  <a:pt x="5272407" y="3448412"/>
                </a:lnTo>
                <a:lnTo>
                  <a:pt x="5272407" y="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5900" y="1200150"/>
            <a:ext cx="5295900" cy="346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1968" y="2414400"/>
            <a:ext cx="4389120" cy="558053"/>
          </a:xfrm>
          <a:custGeom>
            <a:avLst/>
            <a:gdLst/>
            <a:ahLst/>
            <a:cxnLst/>
            <a:rect l="l" t="t" r="r" b="b"/>
            <a:pathLst>
              <a:path w="4389120" h="558053">
                <a:moveTo>
                  <a:pt x="4110096" y="418541"/>
                </a:moveTo>
                <a:lnTo>
                  <a:pt x="4110096" y="558053"/>
                </a:lnTo>
                <a:lnTo>
                  <a:pt x="4389120" y="279024"/>
                </a:lnTo>
                <a:lnTo>
                  <a:pt x="4110096" y="0"/>
                </a:lnTo>
                <a:lnTo>
                  <a:pt x="4110096" y="139512"/>
                </a:lnTo>
                <a:lnTo>
                  <a:pt x="0" y="139512"/>
                </a:lnTo>
                <a:lnTo>
                  <a:pt x="0" y="418541"/>
                </a:lnTo>
                <a:lnTo>
                  <a:pt x="4110096" y="418541"/>
                </a:lnTo>
                <a:close/>
              </a:path>
            </a:pathLst>
          </a:custGeom>
          <a:solidFill>
            <a:srgbClr val="8EB4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1968" y="2414401"/>
            <a:ext cx="4389120" cy="558053"/>
          </a:xfrm>
          <a:custGeom>
            <a:avLst/>
            <a:gdLst/>
            <a:ahLst/>
            <a:cxnLst/>
            <a:rect l="l" t="t" r="r" b="b"/>
            <a:pathLst>
              <a:path w="4389120" h="558053">
                <a:moveTo>
                  <a:pt x="4110096" y="558053"/>
                </a:moveTo>
                <a:lnTo>
                  <a:pt x="4110096" y="418541"/>
                </a:lnTo>
                <a:lnTo>
                  <a:pt x="0" y="418541"/>
                </a:lnTo>
                <a:lnTo>
                  <a:pt x="0" y="139512"/>
                </a:lnTo>
                <a:lnTo>
                  <a:pt x="4110096" y="139512"/>
                </a:lnTo>
                <a:lnTo>
                  <a:pt x="4110096" y="0"/>
                </a:lnTo>
                <a:lnTo>
                  <a:pt x="4389120" y="279024"/>
                </a:lnTo>
                <a:lnTo>
                  <a:pt x="4110096" y="558053"/>
                </a:lnTo>
                <a:close/>
              </a:path>
            </a:pathLst>
          </a:custGeom>
          <a:ln w="25400">
            <a:solidFill>
              <a:srgbClr val="8EB4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22866" y="2415396"/>
            <a:ext cx="548639" cy="548639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274319"/>
                </a:moveTo>
                <a:lnTo>
                  <a:pt x="909" y="296818"/>
                </a:lnTo>
                <a:lnTo>
                  <a:pt x="3590" y="318816"/>
                </a:lnTo>
                <a:lnTo>
                  <a:pt x="7972" y="340242"/>
                </a:lnTo>
                <a:lnTo>
                  <a:pt x="13984" y="361026"/>
                </a:lnTo>
                <a:lnTo>
                  <a:pt x="21557" y="381097"/>
                </a:lnTo>
                <a:lnTo>
                  <a:pt x="30618" y="400386"/>
                </a:lnTo>
                <a:lnTo>
                  <a:pt x="41099" y="418820"/>
                </a:lnTo>
                <a:lnTo>
                  <a:pt x="52927" y="436330"/>
                </a:lnTo>
                <a:lnTo>
                  <a:pt x="66033" y="452844"/>
                </a:lnTo>
                <a:lnTo>
                  <a:pt x="80346" y="468293"/>
                </a:lnTo>
                <a:lnTo>
                  <a:pt x="95795" y="482606"/>
                </a:lnTo>
                <a:lnTo>
                  <a:pt x="112309" y="495712"/>
                </a:lnTo>
                <a:lnTo>
                  <a:pt x="129819" y="507540"/>
                </a:lnTo>
                <a:lnTo>
                  <a:pt x="148253" y="518021"/>
                </a:lnTo>
                <a:lnTo>
                  <a:pt x="167542" y="527082"/>
                </a:lnTo>
                <a:lnTo>
                  <a:pt x="187613" y="534655"/>
                </a:lnTo>
                <a:lnTo>
                  <a:pt x="208397" y="540667"/>
                </a:lnTo>
                <a:lnTo>
                  <a:pt x="229823" y="545049"/>
                </a:lnTo>
                <a:lnTo>
                  <a:pt x="251821" y="547730"/>
                </a:lnTo>
                <a:lnTo>
                  <a:pt x="274319" y="548639"/>
                </a:lnTo>
                <a:lnTo>
                  <a:pt x="296818" y="547730"/>
                </a:lnTo>
                <a:lnTo>
                  <a:pt x="318815" y="545049"/>
                </a:lnTo>
                <a:lnTo>
                  <a:pt x="340242" y="540667"/>
                </a:lnTo>
                <a:lnTo>
                  <a:pt x="361026" y="534655"/>
                </a:lnTo>
                <a:lnTo>
                  <a:pt x="381097" y="527082"/>
                </a:lnTo>
                <a:lnTo>
                  <a:pt x="400385" y="518021"/>
                </a:lnTo>
                <a:lnTo>
                  <a:pt x="418819" y="507540"/>
                </a:lnTo>
                <a:lnTo>
                  <a:pt x="436329" y="495712"/>
                </a:lnTo>
                <a:lnTo>
                  <a:pt x="452844" y="482606"/>
                </a:lnTo>
                <a:lnTo>
                  <a:pt x="468293" y="468293"/>
                </a:lnTo>
                <a:lnTo>
                  <a:pt x="482606" y="452844"/>
                </a:lnTo>
                <a:lnTo>
                  <a:pt x="495711" y="436330"/>
                </a:lnTo>
                <a:lnTo>
                  <a:pt x="507540" y="418820"/>
                </a:lnTo>
                <a:lnTo>
                  <a:pt x="518020" y="400386"/>
                </a:lnTo>
                <a:lnTo>
                  <a:pt x="527082" y="381097"/>
                </a:lnTo>
                <a:lnTo>
                  <a:pt x="534654" y="361026"/>
                </a:lnTo>
                <a:lnTo>
                  <a:pt x="540667" y="340242"/>
                </a:lnTo>
                <a:lnTo>
                  <a:pt x="545049" y="318816"/>
                </a:lnTo>
                <a:lnTo>
                  <a:pt x="547730" y="296818"/>
                </a:lnTo>
                <a:lnTo>
                  <a:pt x="548639" y="274319"/>
                </a:lnTo>
                <a:lnTo>
                  <a:pt x="547730" y="251821"/>
                </a:lnTo>
                <a:lnTo>
                  <a:pt x="545049" y="229824"/>
                </a:lnTo>
                <a:lnTo>
                  <a:pt x="540667" y="208397"/>
                </a:lnTo>
                <a:lnTo>
                  <a:pt x="534654" y="187613"/>
                </a:lnTo>
                <a:lnTo>
                  <a:pt x="527082" y="167542"/>
                </a:lnTo>
                <a:lnTo>
                  <a:pt x="518020" y="148254"/>
                </a:lnTo>
                <a:lnTo>
                  <a:pt x="507540" y="129820"/>
                </a:lnTo>
                <a:lnTo>
                  <a:pt x="495711" y="112310"/>
                </a:lnTo>
                <a:lnTo>
                  <a:pt x="482606" y="95795"/>
                </a:lnTo>
                <a:lnTo>
                  <a:pt x="468293" y="80346"/>
                </a:lnTo>
                <a:lnTo>
                  <a:pt x="452844" y="66033"/>
                </a:lnTo>
                <a:lnTo>
                  <a:pt x="436329" y="52928"/>
                </a:lnTo>
                <a:lnTo>
                  <a:pt x="418819" y="41099"/>
                </a:lnTo>
                <a:lnTo>
                  <a:pt x="400385" y="30619"/>
                </a:lnTo>
                <a:lnTo>
                  <a:pt x="381097" y="21557"/>
                </a:lnTo>
                <a:lnTo>
                  <a:pt x="361026" y="13985"/>
                </a:lnTo>
                <a:lnTo>
                  <a:pt x="340242" y="7972"/>
                </a:lnTo>
                <a:lnTo>
                  <a:pt x="318815" y="3590"/>
                </a:lnTo>
                <a:lnTo>
                  <a:pt x="296818" y="909"/>
                </a:lnTo>
                <a:lnTo>
                  <a:pt x="274319" y="0"/>
                </a:lnTo>
                <a:lnTo>
                  <a:pt x="251821" y="909"/>
                </a:lnTo>
                <a:lnTo>
                  <a:pt x="229823" y="3590"/>
                </a:lnTo>
                <a:lnTo>
                  <a:pt x="208397" y="7972"/>
                </a:lnTo>
                <a:lnTo>
                  <a:pt x="187613" y="13985"/>
                </a:lnTo>
                <a:lnTo>
                  <a:pt x="167542" y="21557"/>
                </a:lnTo>
                <a:lnTo>
                  <a:pt x="148253" y="30619"/>
                </a:lnTo>
                <a:lnTo>
                  <a:pt x="129819" y="41099"/>
                </a:lnTo>
                <a:lnTo>
                  <a:pt x="112309" y="52928"/>
                </a:lnTo>
                <a:lnTo>
                  <a:pt x="95795" y="66033"/>
                </a:lnTo>
                <a:lnTo>
                  <a:pt x="80346" y="80346"/>
                </a:lnTo>
                <a:lnTo>
                  <a:pt x="66033" y="95795"/>
                </a:lnTo>
                <a:lnTo>
                  <a:pt x="52927" y="112310"/>
                </a:lnTo>
                <a:lnTo>
                  <a:pt x="41099" y="129820"/>
                </a:lnTo>
                <a:lnTo>
                  <a:pt x="30618" y="148254"/>
                </a:lnTo>
                <a:lnTo>
                  <a:pt x="21557" y="167542"/>
                </a:lnTo>
                <a:lnTo>
                  <a:pt x="13984" y="187613"/>
                </a:lnTo>
                <a:lnTo>
                  <a:pt x="7972" y="208397"/>
                </a:lnTo>
                <a:lnTo>
                  <a:pt x="3590" y="229824"/>
                </a:lnTo>
                <a:lnTo>
                  <a:pt x="909" y="251821"/>
                </a:lnTo>
                <a:lnTo>
                  <a:pt x="0" y="274319"/>
                </a:lnTo>
                <a:close/>
              </a:path>
            </a:pathLst>
          </a:custGeom>
          <a:solidFill>
            <a:srgbClr val="91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13300" y="2400300"/>
            <a:ext cx="5715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08300" y="2374900"/>
            <a:ext cx="698500" cy="698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4500" y="2374900"/>
            <a:ext cx="685800" cy="698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31900" y="2374900"/>
            <a:ext cx="698500" cy="698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93900" y="2374900"/>
            <a:ext cx="685800" cy="698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21100" y="2374900"/>
            <a:ext cx="698500" cy="698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23326" y="2568988"/>
            <a:ext cx="474108" cy="2557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1077" y="2498582"/>
            <a:ext cx="731417" cy="4876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65136" y="2434927"/>
            <a:ext cx="529923" cy="5471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25639" y="3110424"/>
            <a:ext cx="109567" cy="226757"/>
          </a:xfrm>
          <a:custGeom>
            <a:avLst/>
            <a:gdLst/>
            <a:ahLst/>
            <a:cxnLst/>
            <a:rect l="l" t="t" r="r" b="b"/>
            <a:pathLst>
              <a:path w="109567" h="226757">
                <a:moveTo>
                  <a:pt x="54783" y="0"/>
                </a:moveTo>
                <a:lnTo>
                  <a:pt x="0" y="54783"/>
                </a:lnTo>
                <a:lnTo>
                  <a:pt x="27391" y="54783"/>
                </a:lnTo>
                <a:lnTo>
                  <a:pt x="27391" y="226757"/>
                </a:lnTo>
                <a:lnTo>
                  <a:pt x="82175" y="226757"/>
                </a:lnTo>
                <a:lnTo>
                  <a:pt x="82175" y="54783"/>
                </a:lnTo>
                <a:lnTo>
                  <a:pt x="109567" y="54783"/>
                </a:lnTo>
                <a:lnTo>
                  <a:pt x="547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25639" y="3110424"/>
            <a:ext cx="109568" cy="226757"/>
          </a:xfrm>
          <a:custGeom>
            <a:avLst/>
            <a:gdLst/>
            <a:ahLst/>
            <a:cxnLst/>
            <a:rect l="l" t="t" r="r" b="b"/>
            <a:pathLst>
              <a:path w="109568" h="226757">
                <a:moveTo>
                  <a:pt x="0" y="54783"/>
                </a:moveTo>
                <a:lnTo>
                  <a:pt x="54784" y="0"/>
                </a:lnTo>
                <a:lnTo>
                  <a:pt x="109568" y="54783"/>
                </a:lnTo>
                <a:lnTo>
                  <a:pt x="82176" y="54783"/>
                </a:lnTo>
                <a:lnTo>
                  <a:pt x="82176" y="226757"/>
                </a:lnTo>
                <a:lnTo>
                  <a:pt x="27392" y="226757"/>
                </a:lnTo>
                <a:lnTo>
                  <a:pt x="27392" y="54783"/>
                </a:lnTo>
                <a:lnTo>
                  <a:pt x="0" y="547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40964" y="2376923"/>
            <a:ext cx="655607" cy="643421"/>
          </a:xfrm>
          <a:custGeom>
            <a:avLst/>
            <a:gdLst/>
            <a:ahLst/>
            <a:cxnLst/>
            <a:rect l="l" t="t" r="r" b="b"/>
            <a:pathLst>
              <a:path w="655607" h="643421">
                <a:moveTo>
                  <a:pt x="0" y="0"/>
                </a:moveTo>
                <a:lnTo>
                  <a:pt x="655607" y="0"/>
                </a:lnTo>
                <a:lnTo>
                  <a:pt x="655607" y="643421"/>
                </a:lnTo>
                <a:lnTo>
                  <a:pt x="0" y="643421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44175" y="2557926"/>
            <a:ext cx="454353" cy="2053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70458" y="2756057"/>
            <a:ext cx="411480" cy="68580"/>
          </a:xfrm>
          <a:custGeom>
            <a:avLst/>
            <a:gdLst/>
            <a:ahLst/>
            <a:cxnLst/>
            <a:rect l="l" t="t" r="r" b="b"/>
            <a:pathLst>
              <a:path w="411480" h="68580">
                <a:moveTo>
                  <a:pt x="0" y="0"/>
                </a:moveTo>
                <a:lnTo>
                  <a:pt x="411480" y="0"/>
                </a:lnTo>
                <a:lnTo>
                  <a:pt x="411480" y="68580"/>
                </a:lnTo>
                <a:lnTo>
                  <a:pt x="0" y="6858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62916" y="2335939"/>
            <a:ext cx="656340" cy="72231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5595" y="3110424"/>
            <a:ext cx="109567" cy="226757"/>
          </a:xfrm>
          <a:custGeom>
            <a:avLst/>
            <a:gdLst/>
            <a:ahLst/>
            <a:cxnLst/>
            <a:rect l="l" t="t" r="r" b="b"/>
            <a:pathLst>
              <a:path w="109567" h="226757">
                <a:moveTo>
                  <a:pt x="54783" y="0"/>
                </a:moveTo>
                <a:lnTo>
                  <a:pt x="0" y="54783"/>
                </a:lnTo>
                <a:lnTo>
                  <a:pt x="27392" y="54783"/>
                </a:lnTo>
                <a:lnTo>
                  <a:pt x="27392" y="226757"/>
                </a:lnTo>
                <a:lnTo>
                  <a:pt x="82176" y="226757"/>
                </a:lnTo>
                <a:lnTo>
                  <a:pt x="82176" y="54783"/>
                </a:lnTo>
                <a:lnTo>
                  <a:pt x="109567" y="54783"/>
                </a:lnTo>
                <a:lnTo>
                  <a:pt x="547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5595" y="3110424"/>
            <a:ext cx="109568" cy="226757"/>
          </a:xfrm>
          <a:custGeom>
            <a:avLst/>
            <a:gdLst/>
            <a:ahLst/>
            <a:cxnLst/>
            <a:rect l="l" t="t" r="r" b="b"/>
            <a:pathLst>
              <a:path w="109568" h="226757">
                <a:moveTo>
                  <a:pt x="0" y="54783"/>
                </a:moveTo>
                <a:lnTo>
                  <a:pt x="54784" y="0"/>
                </a:lnTo>
                <a:lnTo>
                  <a:pt x="109568" y="54783"/>
                </a:lnTo>
                <a:lnTo>
                  <a:pt x="82176" y="54783"/>
                </a:lnTo>
                <a:lnTo>
                  <a:pt x="82176" y="226757"/>
                </a:lnTo>
                <a:lnTo>
                  <a:pt x="27392" y="226757"/>
                </a:lnTo>
                <a:lnTo>
                  <a:pt x="27392" y="54783"/>
                </a:lnTo>
                <a:lnTo>
                  <a:pt x="0" y="547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24154" y="2376923"/>
            <a:ext cx="655607" cy="643421"/>
          </a:xfrm>
          <a:custGeom>
            <a:avLst/>
            <a:gdLst/>
            <a:ahLst/>
            <a:cxnLst/>
            <a:rect l="l" t="t" r="r" b="b"/>
            <a:pathLst>
              <a:path w="655607" h="643421">
                <a:moveTo>
                  <a:pt x="0" y="0"/>
                </a:moveTo>
                <a:lnTo>
                  <a:pt x="655607" y="0"/>
                </a:lnTo>
                <a:lnTo>
                  <a:pt x="655607" y="643421"/>
                </a:lnTo>
                <a:lnTo>
                  <a:pt x="0" y="643421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45551" y="3755731"/>
            <a:ext cx="1715027" cy="304156"/>
          </a:xfrm>
          <a:custGeom>
            <a:avLst/>
            <a:gdLst/>
            <a:ahLst/>
            <a:cxnLst/>
            <a:rect l="l" t="t" r="r" b="b"/>
            <a:pathLst>
              <a:path w="1715027" h="304156">
                <a:moveTo>
                  <a:pt x="1715027" y="0"/>
                </a:moveTo>
                <a:lnTo>
                  <a:pt x="1712268" y="27958"/>
                </a:lnTo>
                <a:lnTo>
                  <a:pt x="1704321" y="54222"/>
                </a:lnTo>
                <a:lnTo>
                  <a:pt x="1691682" y="78331"/>
                </a:lnTo>
                <a:lnTo>
                  <a:pt x="1674847" y="99826"/>
                </a:lnTo>
                <a:lnTo>
                  <a:pt x="1654309" y="118246"/>
                </a:lnTo>
                <a:lnTo>
                  <a:pt x="1630565" y="133130"/>
                </a:lnTo>
                <a:lnTo>
                  <a:pt x="1604110" y="144018"/>
                </a:lnTo>
                <a:lnTo>
                  <a:pt x="1575439" y="150450"/>
                </a:lnTo>
                <a:lnTo>
                  <a:pt x="1551417" y="152078"/>
                </a:lnTo>
                <a:lnTo>
                  <a:pt x="1021124" y="152078"/>
                </a:lnTo>
                <a:lnTo>
                  <a:pt x="1005888" y="152728"/>
                </a:lnTo>
                <a:lnTo>
                  <a:pt x="991045" y="154642"/>
                </a:lnTo>
                <a:lnTo>
                  <a:pt x="976659" y="157761"/>
                </a:lnTo>
                <a:lnTo>
                  <a:pt x="962789" y="162028"/>
                </a:lnTo>
                <a:lnTo>
                  <a:pt x="949500" y="167386"/>
                </a:lnTo>
                <a:lnTo>
                  <a:pt x="936852" y="173776"/>
                </a:lnTo>
                <a:lnTo>
                  <a:pt x="924907" y="181142"/>
                </a:lnTo>
                <a:lnTo>
                  <a:pt x="913727" y="189425"/>
                </a:lnTo>
                <a:lnTo>
                  <a:pt x="903374" y="198569"/>
                </a:lnTo>
                <a:lnTo>
                  <a:pt x="893910" y="208515"/>
                </a:lnTo>
                <a:lnTo>
                  <a:pt x="885398" y="219206"/>
                </a:lnTo>
                <a:lnTo>
                  <a:pt x="877898" y="230585"/>
                </a:lnTo>
                <a:lnTo>
                  <a:pt x="871472" y="242594"/>
                </a:lnTo>
                <a:lnTo>
                  <a:pt x="866184" y="255176"/>
                </a:lnTo>
                <a:lnTo>
                  <a:pt x="862094" y="268272"/>
                </a:lnTo>
                <a:lnTo>
                  <a:pt x="859264" y="281826"/>
                </a:lnTo>
                <a:lnTo>
                  <a:pt x="857757" y="295780"/>
                </a:lnTo>
                <a:lnTo>
                  <a:pt x="857513" y="304156"/>
                </a:lnTo>
                <a:lnTo>
                  <a:pt x="856813" y="289993"/>
                </a:lnTo>
                <a:lnTo>
                  <a:pt x="851398" y="262825"/>
                </a:lnTo>
                <a:lnTo>
                  <a:pt x="841044" y="237580"/>
                </a:lnTo>
                <a:lnTo>
                  <a:pt x="826245" y="214721"/>
                </a:lnTo>
                <a:lnTo>
                  <a:pt x="807496" y="194706"/>
                </a:lnTo>
                <a:lnTo>
                  <a:pt x="785294" y="177997"/>
                </a:lnTo>
                <a:lnTo>
                  <a:pt x="760132" y="165053"/>
                </a:lnTo>
                <a:lnTo>
                  <a:pt x="732507" y="156335"/>
                </a:lnTo>
                <a:lnTo>
                  <a:pt x="702914" y="152304"/>
                </a:lnTo>
                <a:lnTo>
                  <a:pt x="693903" y="152078"/>
                </a:lnTo>
                <a:lnTo>
                  <a:pt x="163610" y="152078"/>
                </a:lnTo>
                <a:lnTo>
                  <a:pt x="148374" y="151427"/>
                </a:lnTo>
                <a:lnTo>
                  <a:pt x="133532" y="149513"/>
                </a:lnTo>
                <a:lnTo>
                  <a:pt x="119145" y="146394"/>
                </a:lnTo>
                <a:lnTo>
                  <a:pt x="105276" y="142127"/>
                </a:lnTo>
                <a:lnTo>
                  <a:pt x="91986" y="136769"/>
                </a:lnTo>
                <a:lnTo>
                  <a:pt x="79338" y="130379"/>
                </a:lnTo>
                <a:lnTo>
                  <a:pt x="67393" y="123013"/>
                </a:lnTo>
                <a:lnTo>
                  <a:pt x="56213" y="114730"/>
                </a:lnTo>
                <a:lnTo>
                  <a:pt x="45861" y="105586"/>
                </a:lnTo>
                <a:lnTo>
                  <a:pt x="36397" y="95640"/>
                </a:lnTo>
                <a:lnTo>
                  <a:pt x="27884" y="84949"/>
                </a:lnTo>
                <a:lnTo>
                  <a:pt x="20384" y="73570"/>
                </a:lnTo>
                <a:lnTo>
                  <a:pt x="13959" y="61561"/>
                </a:lnTo>
                <a:lnTo>
                  <a:pt x="8670" y="48979"/>
                </a:lnTo>
                <a:lnTo>
                  <a:pt x="4580" y="35883"/>
                </a:lnTo>
                <a:lnTo>
                  <a:pt x="1751" y="22329"/>
                </a:lnTo>
                <a:lnTo>
                  <a:pt x="243" y="8375"/>
                </a:lnTo>
                <a:lnTo>
                  <a:pt x="0" y="0"/>
                </a:lnTo>
              </a:path>
            </a:pathLst>
          </a:custGeom>
          <a:ln w="2222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9002" y="3110424"/>
            <a:ext cx="109567" cy="226757"/>
          </a:xfrm>
          <a:custGeom>
            <a:avLst/>
            <a:gdLst/>
            <a:ahLst/>
            <a:cxnLst/>
            <a:rect l="l" t="t" r="r" b="b"/>
            <a:pathLst>
              <a:path w="109567" h="226757">
                <a:moveTo>
                  <a:pt x="54783" y="0"/>
                </a:moveTo>
                <a:lnTo>
                  <a:pt x="0" y="54783"/>
                </a:lnTo>
                <a:lnTo>
                  <a:pt x="27392" y="54783"/>
                </a:lnTo>
                <a:lnTo>
                  <a:pt x="27392" y="226757"/>
                </a:lnTo>
                <a:lnTo>
                  <a:pt x="82176" y="226757"/>
                </a:lnTo>
                <a:lnTo>
                  <a:pt x="82176" y="54783"/>
                </a:lnTo>
                <a:lnTo>
                  <a:pt x="109567" y="54783"/>
                </a:lnTo>
                <a:lnTo>
                  <a:pt x="547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9002" y="3110424"/>
            <a:ext cx="109568" cy="226757"/>
          </a:xfrm>
          <a:custGeom>
            <a:avLst/>
            <a:gdLst/>
            <a:ahLst/>
            <a:cxnLst/>
            <a:rect l="l" t="t" r="r" b="b"/>
            <a:pathLst>
              <a:path w="109568" h="226757">
                <a:moveTo>
                  <a:pt x="0" y="54783"/>
                </a:moveTo>
                <a:lnTo>
                  <a:pt x="54784" y="0"/>
                </a:lnTo>
                <a:lnTo>
                  <a:pt x="109568" y="54783"/>
                </a:lnTo>
                <a:lnTo>
                  <a:pt x="82176" y="54783"/>
                </a:lnTo>
                <a:lnTo>
                  <a:pt x="82176" y="226757"/>
                </a:lnTo>
                <a:lnTo>
                  <a:pt x="27392" y="226757"/>
                </a:lnTo>
                <a:lnTo>
                  <a:pt x="27392" y="54783"/>
                </a:lnTo>
                <a:lnTo>
                  <a:pt x="0" y="547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22553" y="3110424"/>
            <a:ext cx="109567" cy="226757"/>
          </a:xfrm>
          <a:custGeom>
            <a:avLst/>
            <a:gdLst/>
            <a:ahLst/>
            <a:cxnLst/>
            <a:rect l="l" t="t" r="r" b="b"/>
            <a:pathLst>
              <a:path w="109567" h="226757">
                <a:moveTo>
                  <a:pt x="54783" y="0"/>
                </a:moveTo>
                <a:lnTo>
                  <a:pt x="0" y="54783"/>
                </a:lnTo>
                <a:lnTo>
                  <a:pt x="27392" y="54783"/>
                </a:lnTo>
                <a:lnTo>
                  <a:pt x="27392" y="226757"/>
                </a:lnTo>
                <a:lnTo>
                  <a:pt x="82176" y="226757"/>
                </a:lnTo>
                <a:lnTo>
                  <a:pt x="82176" y="54783"/>
                </a:lnTo>
                <a:lnTo>
                  <a:pt x="109567" y="54783"/>
                </a:lnTo>
                <a:lnTo>
                  <a:pt x="547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22553" y="3110424"/>
            <a:ext cx="109568" cy="226757"/>
          </a:xfrm>
          <a:custGeom>
            <a:avLst/>
            <a:gdLst/>
            <a:ahLst/>
            <a:cxnLst/>
            <a:rect l="l" t="t" r="r" b="b"/>
            <a:pathLst>
              <a:path w="109568" h="226757">
                <a:moveTo>
                  <a:pt x="0" y="54783"/>
                </a:moveTo>
                <a:lnTo>
                  <a:pt x="54784" y="0"/>
                </a:lnTo>
                <a:lnTo>
                  <a:pt x="109568" y="54783"/>
                </a:lnTo>
                <a:lnTo>
                  <a:pt x="82176" y="54783"/>
                </a:lnTo>
                <a:lnTo>
                  <a:pt x="82176" y="226757"/>
                </a:lnTo>
                <a:lnTo>
                  <a:pt x="27392" y="226757"/>
                </a:lnTo>
                <a:lnTo>
                  <a:pt x="27392" y="54783"/>
                </a:lnTo>
                <a:lnTo>
                  <a:pt x="0" y="547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23451" y="2143140"/>
            <a:ext cx="796622" cy="133167"/>
          </a:xfrm>
          <a:custGeom>
            <a:avLst/>
            <a:gdLst/>
            <a:ahLst/>
            <a:cxnLst/>
            <a:rect l="l" t="t" r="r" b="b"/>
            <a:pathLst>
              <a:path w="796622" h="133167">
                <a:moveTo>
                  <a:pt x="49391" y="63800"/>
                </a:moveTo>
                <a:lnTo>
                  <a:pt x="53381" y="55825"/>
                </a:lnTo>
                <a:lnTo>
                  <a:pt x="85195" y="33470"/>
                </a:lnTo>
                <a:lnTo>
                  <a:pt x="103371" y="27590"/>
                </a:lnTo>
                <a:lnTo>
                  <a:pt x="124880" y="25330"/>
                </a:lnTo>
                <a:lnTo>
                  <a:pt x="670881" y="25400"/>
                </a:lnTo>
                <a:lnTo>
                  <a:pt x="709239" y="33470"/>
                </a:lnTo>
                <a:lnTo>
                  <a:pt x="741654" y="56248"/>
                </a:lnTo>
                <a:lnTo>
                  <a:pt x="763252" y="89632"/>
                </a:lnTo>
                <a:lnTo>
                  <a:pt x="771686" y="133167"/>
                </a:lnTo>
                <a:lnTo>
                  <a:pt x="796622" y="128337"/>
                </a:lnTo>
                <a:lnTo>
                  <a:pt x="787720" y="82386"/>
                </a:lnTo>
                <a:lnTo>
                  <a:pt x="787411" y="80789"/>
                </a:lnTo>
                <a:lnTo>
                  <a:pt x="785915" y="77903"/>
                </a:lnTo>
                <a:lnTo>
                  <a:pt x="761640" y="40378"/>
                </a:lnTo>
                <a:lnTo>
                  <a:pt x="722273" y="11586"/>
                </a:lnTo>
                <a:lnTo>
                  <a:pt x="697618" y="3014"/>
                </a:lnTo>
                <a:lnTo>
                  <a:pt x="670881" y="0"/>
                </a:lnTo>
                <a:lnTo>
                  <a:pt x="122227" y="69"/>
                </a:lnTo>
                <a:lnTo>
                  <a:pt x="96815" y="3014"/>
                </a:lnTo>
                <a:lnTo>
                  <a:pt x="72161" y="11586"/>
                </a:lnTo>
                <a:lnTo>
                  <a:pt x="36156" y="36885"/>
                </a:lnTo>
                <a:lnTo>
                  <a:pt x="34434" y="38094"/>
                </a:lnTo>
                <a:lnTo>
                  <a:pt x="32099" y="41595"/>
                </a:lnTo>
                <a:lnTo>
                  <a:pt x="25292" y="55203"/>
                </a:lnTo>
                <a:lnTo>
                  <a:pt x="0" y="46181"/>
                </a:lnTo>
                <a:lnTo>
                  <a:pt x="10280" y="130751"/>
                </a:lnTo>
                <a:lnTo>
                  <a:pt x="71770" y="71784"/>
                </a:lnTo>
                <a:lnTo>
                  <a:pt x="49391" y="6380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46199" y="215584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667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95399" y="215584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667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44599" y="215584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667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93799" y="215584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667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842999" y="215584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667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792199" y="215584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667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41399" y="215584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667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90599" y="215584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667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39799" y="215584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667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588999" y="215584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667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538199" y="215584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667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378015" y="2185686"/>
            <a:ext cx="71770" cy="88205"/>
          </a:xfrm>
          <a:custGeom>
            <a:avLst/>
            <a:gdLst/>
            <a:ahLst/>
            <a:cxnLst/>
            <a:rect l="l" t="t" r="r" b="b"/>
            <a:pathLst>
              <a:path w="71770" h="88205">
                <a:moveTo>
                  <a:pt x="49391" y="21254"/>
                </a:moveTo>
                <a:lnTo>
                  <a:pt x="54339" y="11363"/>
                </a:lnTo>
                <a:lnTo>
                  <a:pt x="31623" y="0"/>
                </a:lnTo>
                <a:lnTo>
                  <a:pt x="25292" y="12656"/>
                </a:lnTo>
                <a:lnTo>
                  <a:pt x="0" y="3633"/>
                </a:lnTo>
                <a:lnTo>
                  <a:pt x="10280" y="88205"/>
                </a:lnTo>
                <a:lnTo>
                  <a:pt x="71770" y="29237"/>
                </a:lnTo>
                <a:lnTo>
                  <a:pt x="49391" y="21254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86149" y="2143140"/>
            <a:ext cx="26649" cy="26810"/>
          </a:xfrm>
          <a:custGeom>
            <a:avLst/>
            <a:gdLst/>
            <a:ahLst/>
            <a:cxnLst/>
            <a:rect l="l" t="t" r="r" b="b"/>
            <a:pathLst>
              <a:path w="26649" h="26810">
                <a:moveTo>
                  <a:pt x="0" y="1549"/>
                </a:moveTo>
                <a:lnTo>
                  <a:pt x="2654" y="26810"/>
                </a:lnTo>
                <a:lnTo>
                  <a:pt x="16746" y="25330"/>
                </a:lnTo>
                <a:lnTo>
                  <a:pt x="26649" y="25400"/>
                </a:lnTo>
                <a:lnTo>
                  <a:pt x="26649" y="0"/>
                </a:lnTo>
                <a:lnTo>
                  <a:pt x="14091" y="69"/>
                </a:lnTo>
                <a:lnTo>
                  <a:pt x="0" y="1549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434083" y="2151269"/>
            <a:ext cx="32757" cy="35547"/>
          </a:xfrm>
          <a:custGeom>
            <a:avLst/>
            <a:gdLst/>
            <a:ahLst/>
            <a:cxnLst/>
            <a:rect l="l" t="t" r="r" b="b"/>
            <a:pathLst>
              <a:path w="32757" h="35547">
                <a:moveTo>
                  <a:pt x="29127" y="25341"/>
                </a:moveTo>
                <a:lnTo>
                  <a:pt x="32757" y="24166"/>
                </a:lnTo>
                <a:lnTo>
                  <a:pt x="24938" y="0"/>
                </a:lnTo>
                <a:lnTo>
                  <a:pt x="19485" y="1764"/>
                </a:lnTo>
                <a:lnTo>
                  <a:pt x="16093" y="3456"/>
                </a:lnTo>
                <a:lnTo>
                  <a:pt x="0" y="14765"/>
                </a:lnTo>
                <a:lnTo>
                  <a:pt x="14603" y="35547"/>
                </a:lnTo>
                <a:lnTo>
                  <a:pt x="29127" y="25341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58466" y="2220737"/>
            <a:ext cx="29697" cy="34198"/>
          </a:xfrm>
          <a:custGeom>
            <a:avLst/>
            <a:gdLst/>
            <a:ahLst/>
            <a:cxnLst/>
            <a:rect l="l" t="t" r="r" b="b"/>
            <a:pathLst>
              <a:path w="29697" h="34198">
                <a:moveTo>
                  <a:pt x="24936" y="4787"/>
                </a:moveTo>
                <a:lnTo>
                  <a:pt x="24626" y="3191"/>
                </a:lnTo>
                <a:lnTo>
                  <a:pt x="22933" y="0"/>
                </a:lnTo>
                <a:lnTo>
                  <a:pt x="1666" y="13759"/>
                </a:lnTo>
                <a:lnTo>
                  <a:pt x="0" y="9618"/>
                </a:lnTo>
                <a:lnTo>
                  <a:pt x="4761" y="34198"/>
                </a:lnTo>
                <a:lnTo>
                  <a:pt x="29697" y="29368"/>
                </a:lnTo>
                <a:lnTo>
                  <a:pt x="24936" y="4787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234062" y="2176305"/>
            <a:ext cx="33541" cy="36902"/>
          </a:xfrm>
          <a:custGeom>
            <a:avLst/>
            <a:gdLst/>
            <a:ahLst/>
            <a:cxnLst/>
            <a:rect l="l" t="t" r="r" b="b"/>
            <a:pathLst>
              <a:path w="33541" h="36902">
                <a:moveTo>
                  <a:pt x="3275" y="23083"/>
                </a:moveTo>
                <a:lnTo>
                  <a:pt x="12214" y="36902"/>
                </a:lnTo>
                <a:lnTo>
                  <a:pt x="33541" y="23106"/>
                </a:lnTo>
                <a:lnTo>
                  <a:pt x="23260" y="7213"/>
                </a:lnTo>
                <a:lnTo>
                  <a:pt x="19898" y="3719"/>
                </a:lnTo>
                <a:lnTo>
                  <a:pt x="14603" y="0"/>
                </a:lnTo>
                <a:lnTo>
                  <a:pt x="0" y="20782"/>
                </a:lnTo>
                <a:lnTo>
                  <a:pt x="3275" y="23083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194122" y="2148950"/>
            <a:ext cx="33761" cy="33534"/>
          </a:xfrm>
          <a:custGeom>
            <a:avLst/>
            <a:gdLst/>
            <a:ahLst/>
            <a:cxnLst/>
            <a:rect l="l" t="t" r="r" b="b"/>
            <a:pathLst>
              <a:path w="33761" h="33534">
                <a:moveTo>
                  <a:pt x="20440" y="4083"/>
                </a:moveTo>
                <a:lnTo>
                  <a:pt x="7819" y="0"/>
                </a:lnTo>
                <a:lnTo>
                  <a:pt x="0" y="24166"/>
                </a:lnTo>
                <a:lnTo>
                  <a:pt x="10798" y="27659"/>
                </a:lnTo>
                <a:lnTo>
                  <a:pt x="19157" y="33534"/>
                </a:lnTo>
                <a:lnTo>
                  <a:pt x="33761" y="12750"/>
                </a:lnTo>
                <a:lnTo>
                  <a:pt x="23834" y="5775"/>
                </a:lnTo>
                <a:lnTo>
                  <a:pt x="20440" y="4083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147799" y="2143140"/>
            <a:ext cx="26690" cy="26023"/>
          </a:xfrm>
          <a:custGeom>
            <a:avLst/>
            <a:gdLst/>
            <a:ahLst/>
            <a:cxnLst/>
            <a:rect l="l" t="t" r="r" b="b"/>
            <a:pathLst>
              <a:path w="26690" h="26023">
                <a:moveTo>
                  <a:pt x="18764" y="0"/>
                </a:moveTo>
                <a:lnTo>
                  <a:pt x="0" y="0"/>
                </a:lnTo>
                <a:lnTo>
                  <a:pt x="0" y="25400"/>
                </a:lnTo>
                <a:lnTo>
                  <a:pt x="18764" y="25400"/>
                </a:lnTo>
                <a:lnTo>
                  <a:pt x="24036" y="26023"/>
                </a:lnTo>
                <a:lnTo>
                  <a:pt x="26690" y="762"/>
                </a:lnTo>
                <a:lnTo>
                  <a:pt x="18764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096999" y="215584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667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170015" y="215584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667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119215" y="215584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667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068415" y="215584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667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17615" y="215584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667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966815" y="215584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667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916015" y="215584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667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865215" y="215584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667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814415" y="215584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667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654232" y="2185686"/>
            <a:ext cx="71770" cy="88205"/>
          </a:xfrm>
          <a:custGeom>
            <a:avLst/>
            <a:gdLst/>
            <a:ahLst/>
            <a:cxnLst/>
            <a:rect l="l" t="t" r="r" b="b"/>
            <a:pathLst>
              <a:path w="71770" h="88205">
                <a:moveTo>
                  <a:pt x="49391" y="21254"/>
                </a:moveTo>
                <a:lnTo>
                  <a:pt x="54339" y="11363"/>
                </a:lnTo>
                <a:lnTo>
                  <a:pt x="31624" y="0"/>
                </a:lnTo>
                <a:lnTo>
                  <a:pt x="25292" y="12656"/>
                </a:lnTo>
                <a:lnTo>
                  <a:pt x="0" y="3633"/>
                </a:lnTo>
                <a:lnTo>
                  <a:pt x="10280" y="88205"/>
                </a:lnTo>
                <a:lnTo>
                  <a:pt x="71770" y="29237"/>
                </a:lnTo>
                <a:lnTo>
                  <a:pt x="49391" y="21254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762366" y="2143140"/>
            <a:ext cx="26649" cy="26810"/>
          </a:xfrm>
          <a:custGeom>
            <a:avLst/>
            <a:gdLst/>
            <a:ahLst/>
            <a:cxnLst/>
            <a:rect l="l" t="t" r="r" b="b"/>
            <a:pathLst>
              <a:path w="26649" h="26810">
                <a:moveTo>
                  <a:pt x="0" y="1549"/>
                </a:moveTo>
                <a:lnTo>
                  <a:pt x="2654" y="26810"/>
                </a:lnTo>
                <a:lnTo>
                  <a:pt x="16747" y="25330"/>
                </a:lnTo>
                <a:lnTo>
                  <a:pt x="26649" y="25400"/>
                </a:lnTo>
                <a:lnTo>
                  <a:pt x="26649" y="0"/>
                </a:lnTo>
                <a:lnTo>
                  <a:pt x="14093" y="69"/>
                </a:lnTo>
                <a:lnTo>
                  <a:pt x="0" y="1549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710300" y="2151269"/>
            <a:ext cx="32757" cy="35547"/>
          </a:xfrm>
          <a:custGeom>
            <a:avLst/>
            <a:gdLst/>
            <a:ahLst/>
            <a:cxnLst/>
            <a:rect l="l" t="t" r="r" b="b"/>
            <a:pathLst>
              <a:path w="32757" h="35547">
                <a:moveTo>
                  <a:pt x="29127" y="25341"/>
                </a:moveTo>
                <a:lnTo>
                  <a:pt x="32757" y="24166"/>
                </a:lnTo>
                <a:lnTo>
                  <a:pt x="24938" y="0"/>
                </a:lnTo>
                <a:lnTo>
                  <a:pt x="19485" y="1764"/>
                </a:lnTo>
                <a:lnTo>
                  <a:pt x="16093" y="3456"/>
                </a:lnTo>
                <a:lnTo>
                  <a:pt x="0" y="14765"/>
                </a:lnTo>
                <a:lnTo>
                  <a:pt x="14603" y="35547"/>
                </a:lnTo>
                <a:lnTo>
                  <a:pt x="29127" y="25341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301589" y="2261327"/>
            <a:ext cx="26902" cy="14979"/>
          </a:xfrm>
          <a:custGeom>
            <a:avLst/>
            <a:gdLst/>
            <a:ahLst/>
            <a:cxnLst/>
            <a:rect l="l" t="t" r="r" b="b"/>
            <a:pathLst>
              <a:path w="26902" h="14979">
                <a:moveTo>
                  <a:pt x="24935" y="0"/>
                </a:moveTo>
                <a:lnTo>
                  <a:pt x="0" y="4829"/>
                </a:lnTo>
                <a:lnTo>
                  <a:pt x="1965" y="14979"/>
                </a:lnTo>
                <a:lnTo>
                  <a:pt x="26902" y="10148"/>
                </a:lnTo>
                <a:lnTo>
                  <a:pt x="24935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288673" y="2209008"/>
            <a:ext cx="33021" cy="32212"/>
          </a:xfrm>
          <a:custGeom>
            <a:avLst/>
            <a:gdLst/>
            <a:ahLst/>
            <a:cxnLst/>
            <a:rect l="l" t="t" r="r" b="b"/>
            <a:pathLst>
              <a:path w="33021" h="32212">
                <a:moveTo>
                  <a:pt x="6447" y="23764"/>
                </a:moveTo>
                <a:lnTo>
                  <a:pt x="8084" y="32212"/>
                </a:lnTo>
                <a:lnTo>
                  <a:pt x="33021" y="27382"/>
                </a:lnTo>
                <a:lnTo>
                  <a:pt x="30915" y="16516"/>
                </a:lnTo>
                <a:lnTo>
                  <a:pt x="30606" y="14921"/>
                </a:lnTo>
                <a:lnTo>
                  <a:pt x="29110" y="12033"/>
                </a:lnTo>
                <a:lnTo>
                  <a:pt x="21325" y="0"/>
                </a:lnTo>
                <a:lnTo>
                  <a:pt x="0" y="13796"/>
                </a:lnTo>
                <a:lnTo>
                  <a:pt x="6447" y="23764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58819" y="2168273"/>
            <a:ext cx="37383" cy="33205"/>
          </a:xfrm>
          <a:custGeom>
            <a:avLst/>
            <a:gdLst/>
            <a:ahLst/>
            <a:cxnLst/>
            <a:rect l="l" t="t" r="r" b="b"/>
            <a:pathLst>
              <a:path w="37383" h="33205">
                <a:moveTo>
                  <a:pt x="31328" y="11751"/>
                </a:moveTo>
                <a:lnTo>
                  <a:pt x="14603" y="0"/>
                </a:lnTo>
                <a:lnTo>
                  <a:pt x="0" y="20782"/>
                </a:lnTo>
                <a:lnTo>
                  <a:pt x="14704" y="31115"/>
                </a:lnTo>
                <a:lnTo>
                  <a:pt x="16056" y="33205"/>
                </a:lnTo>
                <a:lnTo>
                  <a:pt x="37383" y="19408"/>
                </a:lnTo>
                <a:lnTo>
                  <a:pt x="34690" y="15245"/>
                </a:lnTo>
                <a:lnTo>
                  <a:pt x="31328" y="11751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219389" y="2145097"/>
            <a:ext cx="29613" cy="31537"/>
          </a:xfrm>
          <a:custGeom>
            <a:avLst/>
            <a:gdLst/>
            <a:ahLst/>
            <a:cxnLst/>
            <a:rect l="l" t="t" r="r" b="b"/>
            <a:pathLst>
              <a:path w="29613" h="31537">
                <a:moveTo>
                  <a:pt x="29613" y="7371"/>
                </a:moveTo>
                <a:lnTo>
                  <a:pt x="10097" y="1057"/>
                </a:lnTo>
                <a:lnTo>
                  <a:pt x="7515" y="510"/>
                </a:lnTo>
                <a:lnTo>
                  <a:pt x="2654" y="0"/>
                </a:lnTo>
                <a:lnTo>
                  <a:pt x="0" y="25260"/>
                </a:lnTo>
                <a:lnTo>
                  <a:pt x="3542" y="25632"/>
                </a:lnTo>
                <a:lnTo>
                  <a:pt x="21795" y="31537"/>
                </a:lnTo>
                <a:lnTo>
                  <a:pt x="29613" y="7371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467641" y="215584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667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16841" y="215584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667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366041" y="215584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667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315241" y="215584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667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264441" y="2155840"/>
            <a:ext cx="25399" cy="0"/>
          </a:xfrm>
          <a:custGeom>
            <a:avLst/>
            <a:gdLst/>
            <a:ahLst/>
            <a:cxnLst/>
            <a:rect l="l" t="t" r="r" b="b"/>
            <a:pathLst>
              <a:path w="25399">
                <a:moveTo>
                  <a:pt x="0" y="0"/>
                </a:moveTo>
                <a:lnTo>
                  <a:pt x="25399" y="0"/>
                </a:lnTo>
              </a:path>
            </a:pathLst>
          </a:custGeom>
          <a:ln w="2667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13641" y="215584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667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162841" y="215584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667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112041" y="215584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667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61241" y="215584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667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10441" y="215584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667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59641" y="215584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667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08841" y="215584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667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48658" y="2185686"/>
            <a:ext cx="71769" cy="88205"/>
          </a:xfrm>
          <a:custGeom>
            <a:avLst/>
            <a:gdLst/>
            <a:ahLst/>
            <a:cxnLst/>
            <a:rect l="l" t="t" r="r" b="b"/>
            <a:pathLst>
              <a:path w="71769" h="88205">
                <a:moveTo>
                  <a:pt x="49391" y="21254"/>
                </a:moveTo>
                <a:lnTo>
                  <a:pt x="54339" y="11363"/>
                </a:lnTo>
                <a:lnTo>
                  <a:pt x="31623" y="0"/>
                </a:lnTo>
                <a:lnTo>
                  <a:pt x="25291" y="12656"/>
                </a:lnTo>
                <a:lnTo>
                  <a:pt x="0" y="3633"/>
                </a:lnTo>
                <a:lnTo>
                  <a:pt x="10280" y="88205"/>
                </a:lnTo>
                <a:lnTo>
                  <a:pt x="71769" y="29237"/>
                </a:lnTo>
                <a:lnTo>
                  <a:pt x="49391" y="21254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56792" y="2143140"/>
            <a:ext cx="26649" cy="26810"/>
          </a:xfrm>
          <a:custGeom>
            <a:avLst/>
            <a:gdLst/>
            <a:ahLst/>
            <a:cxnLst/>
            <a:rect l="l" t="t" r="r" b="b"/>
            <a:pathLst>
              <a:path w="26649" h="26810">
                <a:moveTo>
                  <a:pt x="0" y="1549"/>
                </a:moveTo>
                <a:lnTo>
                  <a:pt x="2653" y="26810"/>
                </a:lnTo>
                <a:lnTo>
                  <a:pt x="16747" y="25330"/>
                </a:lnTo>
                <a:lnTo>
                  <a:pt x="26649" y="25400"/>
                </a:lnTo>
                <a:lnTo>
                  <a:pt x="26649" y="0"/>
                </a:lnTo>
                <a:lnTo>
                  <a:pt x="14093" y="69"/>
                </a:lnTo>
                <a:lnTo>
                  <a:pt x="0" y="1549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04726" y="2151269"/>
            <a:ext cx="32756" cy="35547"/>
          </a:xfrm>
          <a:custGeom>
            <a:avLst/>
            <a:gdLst/>
            <a:ahLst/>
            <a:cxnLst/>
            <a:rect l="l" t="t" r="r" b="b"/>
            <a:pathLst>
              <a:path w="32756" h="35547">
                <a:moveTo>
                  <a:pt x="29127" y="25341"/>
                </a:moveTo>
                <a:lnTo>
                  <a:pt x="32756" y="24166"/>
                </a:lnTo>
                <a:lnTo>
                  <a:pt x="24938" y="0"/>
                </a:lnTo>
                <a:lnTo>
                  <a:pt x="19485" y="1764"/>
                </a:lnTo>
                <a:lnTo>
                  <a:pt x="16093" y="3456"/>
                </a:lnTo>
                <a:lnTo>
                  <a:pt x="0" y="14765"/>
                </a:lnTo>
                <a:lnTo>
                  <a:pt x="14603" y="35547"/>
                </a:lnTo>
                <a:lnTo>
                  <a:pt x="29127" y="25341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601271" y="2258833"/>
            <a:ext cx="27385" cy="17473"/>
          </a:xfrm>
          <a:custGeom>
            <a:avLst/>
            <a:gdLst/>
            <a:ahLst/>
            <a:cxnLst/>
            <a:rect l="l" t="t" r="r" b="b"/>
            <a:pathLst>
              <a:path w="27385" h="17473">
                <a:moveTo>
                  <a:pt x="24936" y="0"/>
                </a:moveTo>
                <a:lnTo>
                  <a:pt x="0" y="4831"/>
                </a:lnTo>
                <a:lnTo>
                  <a:pt x="2448" y="17473"/>
                </a:lnTo>
                <a:lnTo>
                  <a:pt x="27385" y="12642"/>
                </a:lnTo>
                <a:lnTo>
                  <a:pt x="24936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587459" y="2206876"/>
            <a:ext cx="33917" cy="31851"/>
          </a:xfrm>
          <a:custGeom>
            <a:avLst/>
            <a:gdLst/>
            <a:ahLst/>
            <a:cxnLst/>
            <a:rect l="l" t="t" r="r" b="b"/>
            <a:pathLst>
              <a:path w="33917" h="31851">
                <a:moveTo>
                  <a:pt x="7828" y="25896"/>
                </a:moveTo>
                <a:lnTo>
                  <a:pt x="8981" y="31851"/>
                </a:lnTo>
                <a:lnTo>
                  <a:pt x="33917" y="27020"/>
                </a:lnTo>
                <a:lnTo>
                  <a:pt x="32296" y="18648"/>
                </a:lnTo>
                <a:lnTo>
                  <a:pt x="31987" y="17053"/>
                </a:lnTo>
                <a:lnTo>
                  <a:pt x="30491" y="14165"/>
                </a:lnTo>
                <a:lnTo>
                  <a:pt x="21327" y="0"/>
                </a:lnTo>
                <a:lnTo>
                  <a:pt x="0" y="13796"/>
                </a:lnTo>
                <a:lnTo>
                  <a:pt x="7828" y="25896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556906" y="2166813"/>
            <a:ext cx="38082" cy="33995"/>
          </a:xfrm>
          <a:custGeom>
            <a:avLst/>
            <a:gdLst/>
            <a:ahLst/>
            <a:cxnLst/>
            <a:rect l="l" t="t" r="r" b="b"/>
            <a:pathLst>
              <a:path w="38082" h="33995">
                <a:moveTo>
                  <a:pt x="17151" y="32277"/>
                </a:moveTo>
                <a:lnTo>
                  <a:pt x="38082" y="18736"/>
                </a:lnTo>
                <a:lnTo>
                  <a:pt x="36767" y="16705"/>
                </a:lnTo>
                <a:lnTo>
                  <a:pt x="33406" y="13211"/>
                </a:lnTo>
                <a:lnTo>
                  <a:pt x="14603" y="0"/>
                </a:lnTo>
                <a:lnTo>
                  <a:pt x="0" y="20782"/>
                </a:lnTo>
                <a:lnTo>
                  <a:pt x="18803" y="33995"/>
                </a:lnTo>
                <a:lnTo>
                  <a:pt x="17151" y="32277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517030" y="2144831"/>
            <a:ext cx="29721" cy="31022"/>
          </a:xfrm>
          <a:custGeom>
            <a:avLst/>
            <a:gdLst/>
            <a:ahLst/>
            <a:cxnLst/>
            <a:rect l="l" t="t" r="r" b="b"/>
            <a:pathLst>
              <a:path w="29721" h="31022">
                <a:moveTo>
                  <a:pt x="29721" y="6855"/>
                </a:moveTo>
                <a:lnTo>
                  <a:pt x="12622" y="1323"/>
                </a:lnTo>
                <a:lnTo>
                  <a:pt x="10040" y="775"/>
                </a:lnTo>
                <a:lnTo>
                  <a:pt x="2653" y="0"/>
                </a:lnTo>
                <a:lnTo>
                  <a:pt x="0" y="25260"/>
                </a:lnTo>
                <a:lnTo>
                  <a:pt x="6066" y="25897"/>
                </a:lnTo>
                <a:lnTo>
                  <a:pt x="21903" y="31022"/>
                </a:lnTo>
                <a:lnTo>
                  <a:pt x="29721" y="6855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79705" y="1245015"/>
            <a:ext cx="3253626" cy="3432122"/>
          </a:xfrm>
          <a:custGeom>
            <a:avLst/>
            <a:gdLst/>
            <a:ahLst/>
            <a:cxnLst/>
            <a:rect l="l" t="t" r="r" b="b"/>
            <a:pathLst>
              <a:path w="3253626" h="3432122">
                <a:moveTo>
                  <a:pt x="0" y="0"/>
                </a:moveTo>
                <a:lnTo>
                  <a:pt x="3253626" y="0"/>
                </a:lnTo>
                <a:lnTo>
                  <a:pt x="3253626" y="3432122"/>
                </a:lnTo>
                <a:lnTo>
                  <a:pt x="0" y="343212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01180" y="1268769"/>
            <a:ext cx="1" cy="3383280"/>
          </a:xfrm>
          <a:custGeom>
            <a:avLst/>
            <a:gdLst/>
            <a:ahLst/>
            <a:cxnLst/>
            <a:rect l="l" t="t" r="r" b="b"/>
            <a:pathLst>
              <a:path w="1" h="3383280">
                <a:moveTo>
                  <a:pt x="0" y="0"/>
                </a:moveTo>
                <a:lnTo>
                  <a:pt x="1" y="3383280"/>
                </a:lnTo>
              </a:path>
            </a:pathLst>
          </a:custGeom>
          <a:ln w="12700">
            <a:solidFill>
              <a:srgbClr val="FF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76033" y="1630320"/>
            <a:ext cx="3246120" cy="1"/>
          </a:xfrm>
          <a:custGeom>
            <a:avLst/>
            <a:gdLst/>
            <a:ahLst/>
            <a:cxnLst/>
            <a:rect l="l" t="t" r="r" b="b"/>
            <a:pathLst>
              <a:path w="3246120" h="1">
                <a:moveTo>
                  <a:pt x="0" y="0"/>
                </a:moveTo>
                <a:lnTo>
                  <a:pt x="3246120" y="1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5143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AB171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6464" y="222187"/>
            <a:ext cx="8107429" cy="8979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581" marR="26670">
              <a:lnSpc>
                <a:spcPts val="3775"/>
              </a:lnSpc>
              <a:spcBef>
                <a:spcPts val="188"/>
              </a:spcBef>
            </a:pPr>
            <a:r>
              <a:rPr sz="3600" spc="0" dirty="0">
                <a:latin typeface="Times New Roman"/>
                <a:cs typeface="Times New Roman"/>
              </a:rPr>
              <a:t>The</a:t>
            </a:r>
            <a:r>
              <a:rPr sz="3600" spc="-64" dirty="0">
                <a:latin typeface="Times New Roman"/>
                <a:cs typeface="Times New Roman"/>
              </a:rPr>
              <a:t> </a:t>
            </a:r>
            <a:r>
              <a:rPr sz="3600" spc="-394" dirty="0">
                <a:latin typeface="Times New Roman"/>
                <a:cs typeface="Times New Roman"/>
              </a:rPr>
              <a:t>V</a:t>
            </a:r>
            <a:r>
              <a:rPr sz="3600" spc="0" dirty="0">
                <a:latin typeface="Times New Roman"/>
                <a:cs typeface="Times New Roman"/>
              </a:rPr>
              <a:t>alue of Multi-</a:t>
            </a:r>
            <a:r>
              <a:rPr sz="3600" spc="-250" dirty="0">
                <a:latin typeface="Times New Roman"/>
                <a:cs typeface="Times New Roman"/>
              </a:rPr>
              <a:t>T</a:t>
            </a:r>
            <a:r>
              <a:rPr sz="3600" spc="0" dirty="0">
                <a:latin typeface="Times New Roman"/>
                <a:cs typeface="Times New Roman"/>
              </a:rPr>
              <a:t>ouch</a:t>
            </a:r>
            <a:r>
              <a:rPr sz="3600" spc="-200" dirty="0">
                <a:latin typeface="Times New Roman"/>
                <a:cs typeface="Times New Roman"/>
              </a:rPr>
              <a:t> </a:t>
            </a:r>
            <a:r>
              <a:rPr sz="3600" spc="0" dirty="0">
                <a:latin typeface="Times New Roman"/>
                <a:cs typeface="Times New Roman"/>
              </a:rPr>
              <a:t>Attribution</a:t>
            </a:r>
            <a:endParaRPr sz="3600" dirty="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425"/>
              </a:spcBef>
            </a:pPr>
            <a:r>
              <a:rPr sz="1400" spc="0" dirty="0">
                <a:latin typeface="Times New Roman"/>
                <a:cs typeface="Times New Roman"/>
              </a:rPr>
              <a:t>Adv</a:t>
            </a:r>
            <a:r>
              <a:rPr sz="1400" spc="4" dirty="0">
                <a:latin typeface="Times New Roman"/>
                <a:cs typeface="Times New Roman"/>
              </a:rPr>
              <a:t>a</a:t>
            </a:r>
            <a:r>
              <a:rPr sz="1400" spc="0" dirty="0">
                <a:latin typeface="Times New Roman"/>
                <a:cs typeface="Times New Roman"/>
              </a:rPr>
              <a:t>n</a:t>
            </a:r>
            <a:r>
              <a:rPr sz="1400" spc="4" dirty="0">
                <a:latin typeface="Times New Roman"/>
                <a:cs typeface="Times New Roman"/>
              </a:rPr>
              <a:t>ce</a:t>
            </a:r>
            <a:r>
              <a:rPr sz="1400" spc="0" dirty="0">
                <a:latin typeface="Times New Roman"/>
                <a:cs typeface="Times New Roman"/>
              </a:rPr>
              <a:t>d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Times New Roman"/>
                <a:cs typeface="Times New Roman"/>
              </a:rPr>
              <a:t>Att</a:t>
            </a:r>
            <a:r>
              <a:rPr sz="1400" spc="-4" dirty="0">
                <a:latin typeface="Times New Roman"/>
                <a:cs typeface="Times New Roman"/>
              </a:rPr>
              <a:t>r</a:t>
            </a:r>
            <a:r>
              <a:rPr sz="1400" spc="0" dirty="0">
                <a:latin typeface="Times New Roman"/>
                <a:cs typeface="Times New Roman"/>
              </a:rPr>
              <a:t>ibution </a:t>
            </a:r>
            <a:r>
              <a:rPr sz="1400" spc="-4" dirty="0">
                <a:latin typeface="Times New Roman"/>
                <a:cs typeface="Times New Roman"/>
              </a:rPr>
              <a:t>Pr</a:t>
            </a:r>
            <a:r>
              <a:rPr sz="1400" spc="0" dirty="0">
                <a:latin typeface="Times New Roman"/>
                <a:cs typeface="Times New Roman"/>
              </a:rPr>
              <a:t>ovid</a:t>
            </a:r>
            <a:r>
              <a:rPr sz="1400" spc="4" dirty="0">
                <a:latin typeface="Times New Roman"/>
                <a:cs typeface="Times New Roman"/>
              </a:rPr>
              <a:t>e</a:t>
            </a:r>
            <a:r>
              <a:rPr sz="1400" spc="0" dirty="0">
                <a:latin typeface="Times New Roman"/>
                <a:cs typeface="Times New Roman"/>
              </a:rPr>
              <a:t>s</a:t>
            </a:r>
            <a:r>
              <a:rPr sz="1400" spc="-69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Times New Roman"/>
                <a:cs typeface="Times New Roman"/>
              </a:rPr>
              <a:t>Adv</a:t>
            </a:r>
            <a:r>
              <a:rPr sz="1400" spc="4" dirty="0">
                <a:latin typeface="Times New Roman"/>
                <a:cs typeface="Times New Roman"/>
              </a:rPr>
              <a:t>e</a:t>
            </a:r>
            <a:r>
              <a:rPr sz="1400" spc="-4" dirty="0">
                <a:latin typeface="Times New Roman"/>
                <a:cs typeface="Times New Roman"/>
              </a:rPr>
              <a:t>r</a:t>
            </a:r>
            <a:r>
              <a:rPr sz="1400" spc="0" dirty="0">
                <a:latin typeface="Times New Roman"/>
                <a:cs typeface="Times New Roman"/>
              </a:rPr>
              <a:t>ti</a:t>
            </a:r>
            <a:r>
              <a:rPr sz="1400" spc="4" dirty="0">
                <a:latin typeface="Times New Roman"/>
                <a:cs typeface="Times New Roman"/>
              </a:rPr>
              <a:t>se</a:t>
            </a:r>
            <a:r>
              <a:rPr sz="1400" spc="-4" dirty="0">
                <a:latin typeface="Times New Roman"/>
                <a:cs typeface="Times New Roman"/>
              </a:rPr>
              <a:t>r</a:t>
            </a:r>
            <a:r>
              <a:rPr sz="1400" spc="0" dirty="0">
                <a:latin typeface="Times New Roman"/>
                <a:cs typeface="Times New Roman"/>
              </a:rPr>
              <a:t>s</a:t>
            </a:r>
            <a:r>
              <a:rPr sz="1400" spc="-19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W</a:t>
            </a:r>
            <a:r>
              <a:rPr sz="1400" spc="0" dirty="0">
                <a:latin typeface="Times New Roman"/>
                <a:cs typeface="Times New Roman"/>
              </a:rPr>
              <a:t>ith </a:t>
            </a:r>
            <a:r>
              <a:rPr sz="1400" spc="4" dirty="0">
                <a:latin typeface="Times New Roman"/>
                <a:cs typeface="Times New Roman"/>
              </a:rPr>
              <a:t>M</a:t>
            </a:r>
            <a:r>
              <a:rPr sz="1400" spc="0" dirty="0">
                <a:latin typeface="Times New Roman"/>
                <a:cs typeface="Times New Roman"/>
              </a:rPr>
              <a:t>o</a:t>
            </a:r>
            <a:r>
              <a:rPr sz="1400" spc="-4" dirty="0">
                <a:latin typeface="Times New Roman"/>
                <a:cs typeface="Times New Roman"/>
              </a:rPr>
              <a:t>r</a:t>
            </a:r>
            <a:r>
              <a:rPr sz="1400" spc="0" dirty="0">
                <a:latin typeface="Times New Roman"/>
                <a:cs typeface="Times New Roman"/>
              </a:rPr>
              <a:t>e</a:t>
            </a:r>
            <a:r>
              <a:rPr sz="1400" spc="-19" dirty="0">
                <a:latin typeface="Times New Roman"/>
                <a:cs typeface="Times New Roman"/>
              </a:rPr>
              <a:t> </a:t>
            </a:r>
            <a:r>
              <a:rPr sz="1400" spc="-54" dirty="0">
                <a:latin typeface="Times New Roman"/>
                <a:cs typeface="Times New Roman"/>
              </a:rPr>
              <a:t>T</a:t>
            </a:r>
            <a:r>
              <a:rPr sz="1400" spc="-4" dirty="0">
                <a:latin typeface="Times New Roman"/>
                <a:cs typeface="Times New Roman"/>
              </a:rPr>
              <a:t>r</a:t>
            </a:r>
            <a:r>
              <a:rPr sz="1400" spc="4" dirty="0">
                <a:latin typeface="Times New Roman"/>
                <a:cs typeface="Times New Roman"/>
              </a:rPr>
              <a:t>a</a:t>
            </a:r>
            <a:r>
              <a:rPr sz="1400" spc="0" dirty="0">
                <a:latin typeface="Times New Roman"/>
                <a:cs typeface="Times New Roman"/>
              </a:rPr>
              <a:t>n</a:t>
            </a:r>
            <a:r>
              <a:rPr sz="1400" spc="4" dirty="0">
                <a:latin typeface="Times New Roman"/>
                <a:cs typeface="Times New Roman"/>
              </a:rPr>
              <a:t>s</a:t>
            </a:r>
            <a:r>
              <a:rPr sz="1400" spc="0" dirty="0">
                <a:latin typeface="Times New Roman"/>
                <a:cs typeface="Times New Roman"/>
              </a:rPr>
              <a:t>p</a:t>
            </a:r>
            <a:r>
              <a:rPr sz="1400" spc="4" dirty="0">
                <a:latin typeface="Times New Roman"/>
                <a:cs typeface="Times New Roman"/>
              </a:rPr>
              <a:t>a</a:t>
            </a:r>
            <a:r>
              <a:rPr sz="1400" spc="-4" dirty="0">
                <a:latin typeface="Times New Roman"/>
                <a:cs typeface="Times New Roman"/>
              </a:rPr>
              <a:t>r</a:t>
            </a:r>
            <a:r>
              <a:rPr sz="1400" spc="4" dirty="0">
                <a:latin typeface="Times New Roman"/>
                <a:cs typeface="Times New Roman"/>
              </a:rPr>
              <a:t>e</a:t>
            </a:r>
            <a:r>
              <a:rPr sz="1400" spc="0" dirty="0">
                <a:latin typeface="Times New Roman"/>
                <a:cs typeface="Times New Roman"/>
              </a:rPr>
              <a:t>n</a:t>
            </a:r>
            <a:r>
              <a:rPr sz="1400" spc="4" dirty="0">
                <a:latin typeface="Times New Roman"/>
                <a:cs typeface="Times New Roman"/>
              </a:rPr>
              <a:t>c</a:t>
            </a:r>
            <a:r>
              <a:rPr sz="1400" spc="0" dirty="0">
                <a:latin typeface="Times New Roman"/>
                <a:cs typeface="Times New Roman"/>
              </a:rPr>
              <a:t>y </a:t>
            </a:r>
            <a:r>
              <a:rPr sz="1400" spc="-4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nto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Times New Roman"/>
                <a:cs typeface="Times New Roman"/>
              </a:rPr>
              <a:t>T</a:t>
            </a:r>
            <a:r>
              <a:rPr sz="1400" spc="0" dirty="0">
                <a:latin typeface="Times New Roman"/>
                <a:cs typeface="Times New Roman"/>
              </a:rPr>
              <a:t>he</a:t>
            </a:r>
            <a:r>
              <a:rPr sz="1400" spc="4" dirty="0">
                <a:latin typeface="Times New Roman"/>
                <a:cs typeface="Times New Roman"/>
              </a:rPr>
              <a:t> C</a:t>
            </a:r>
            <a:r>
              <a:rPr sz="1400" spc="0" dirty="0">
                <a:latin typeface="Times New Roman"/>
                <a:cs typeface="Times New Roman"/>
              </a:rPr>
              <a:t>ont</a:t>
            </a:r>
            <a:r>
              <a:rPr sz="1400" spc="-4" dirty="0">
                <a:latin typeface="Times New Roman"/>
                <a:cs typeface="Times New Roman"/>
              </a:rPr>
              <a:t>r</a:t>
            </a:r>
            <a:r>
              <a:rPr sz="1400" spc="0" dirty="0">
                <a:latin typeface="Times New Roman"/>
                <a:cs typeface="Times New Roman"/>
              </a:rPr>
              <a:t>ibution Of</a:t>
            </a:r>
            <a:r>
              <a:rPr sz="1400" spc="-4" dirty="0">
                <a:latin typeface="Times New Roman"/>
                <a:cs typeface="Times New Roman"/>
              </a:rPr>
              <a:t> E</a:t>
            </a:r>
            <a:r>
              <a:rPr sz="1400" spc="4" dirty="0">
                <a:latin typeface="Times New Roman"/>
                <a:cs typeface="Times New Roman"/>
              </a:rPr>
              <a:t>ac</a:t>
            </a:r>
            <a:r>
              <a:rPr sz="1400" spc="0" dirty="0">
                <a:latin typeface="Times New Roman"/>
                <a:cs typeface="Times New Roman"/>
              </a:rPr>
              <a:t>h </a:t>
            </a:r>
            <a:r>
              <a:rPr sz="1400" spc="4" dirty="0">
                <a:latin typeface="Times New Roman"/>
                <a:cs typeface="Times New Roman"/>
              </a:rPr>
              <a:t>Me</a:t>
            </a:r>
            <a:r>
              <a:rPr sz="1400" spc="0" dirty="0">
                <a:latin typeface="Times New Roman"/>
                <a:cs typeface="Times New Roman"/>
              </a:rPr>
              <a:t>dia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Times New Roman"/>
                <a:cs typeface="Times New Roman"/>
              </a:rPr>
              <a:t>A</a:t>
            </a:r>
            <a:r>
              <a:rPr sz="1400" spc="4" dirty="0">
                <a:latin typeface="Times New Roman"/>
                <a:cs typeface="Times New Roman"/>
              </a:rPr>
              <a:t>sse</a:t>
            </a:r>
            <a:r>
              <a:rPr sz="1400" spc="0" dirty="0">
                <a:latin typeface="Times New Roman"/>
                <a:cs typeface="Times New Roman"/>
              </a:rPr>
              <a:t>t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4827" y="1387147"/>
            <a:ext cx="2422894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sz="1300" b="1" i="1" u="heavy" spc="-4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1300" b="1" i="1" u="heavy" spc="0" dirty="0">
                <a:solidFill>
                  <a:schemeClr val="bg1"/>
                </a:solidFill>
                <a:latin typeface="Times New Roman"/>
                <a:cs typeface="Times New Roman"/>
              </a:rPr>
              <a:t>xample U</a:t>
            </a:r>
            <a:r>
              <a:rPr sz="1300" b="1" i="1" u="heavy" spc="-4" dirty="0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  <a:r>
              <a:rPr sz="1300" b="1" i="1" u="heavy" spc="0" dirty="0">
                <a:solidFill>
                  <a:schemeClr val="bg1"/>
                </a:solidFill>
                <a:latin typeface="Times New Roman"/>
                <a:cs typeface="Times New Roman"/>
              </a:rPr>
              <a:t>er</a:t>
            </a:r>
            <a:r>
              <a:rPr sz="1300" b="1" i="1" u="heavy" spc="-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300" b="1" i="1" u="heavy" spc="4" dirty="0">
                <a:solidFill>
                  <a:schemeClr val="bg1"/>
                </a:solidFill>
                <a:latin typeface="Times New Roman"/>
                <a:cs typeface="Times New Roman"/>
              </a:rPr>
              <a:t>P</a:t>
            </a:r>
            <a:r>
              <a:rPr sz="1300" b="1" i="1" u="heavy" spc="0" dirty="0">
                <a:solidFill>
                  <a:schemeClr val="bg1"/>
                </a:solidFill>
                <a:latin typeface="Times New Roman"/>
                <a:cs typeface="Times New Roman"/>
              </a:rPr>
              <a:t>ath to </a:t>
            </a:r>
            <a:r>
              <a:rPr sz="1300" b="1" i="1" u="heavy" spc="-4" dirty="0">
                <a:solidFill>
                  <a:schemeClr val="bg1"/>
                </a:solidFill>
                <a:latin typeface="Times New Roman"/>
                <a:cs typeface="Times New Roman"/>
              </a:rPr>
              <a:t>C</a:t>
            </a:r>
            <a:r>
              <a:rPr sz="1300" b="1" i="1" u="heavy" spc="0" dirty="0">
                <a:solidFill>
                  <a:schemeClr val="bg1"/>
                </a:solidFill>
                <a:latin typeface="Times New Roman"/>
                <a:cs typeface="Times New Roman"/>
              </a:rPr>
              <a:t>onve</a:t>
            </a:r>
            <a:r>
              <a:rPr sz="1300" b="1" i="1" u="heavy" spc="-4" dirty="0">
                <a:solidFill>
                  <a:schemeClr val="bg1"/>
                </a:solidFill>
                <a:latin typeface="Times New Roman"/>
                <a:cs typeface="Times New Roman"/>
              </a:rPr>
              <a:t>rs</a:t>
            </a:r>
            <a:r>
              <a:rPr sz="1300" b="1" i="1" u="heavy" spc="0" dirty="0">
                <a:solidFill>
                  <a:schemeClr val="bg1"/>
                </a:solidFill>
                <a:latin typeface="Times New Roman"/>
                <a:cs typeface="Times New Roman"/>
              </a:rPr>
              <a:t>ion</a:t>
            </a:r>
            <a:r>
              <a:rPr sz="1300" b="1" spc="0" dirty="0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  <a:endParaRPr sz="13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6585" y="1782170"/>
            <a:ext cx="2882118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30999" marR="640377" algn="ctr">
              <a:lnSpc>
                <a:spcPts val="1120"/>
              </a:lnSpc>
              <a:spcBef>
                <a:spcPts val="55"/>
              </a:spcBef>
            </a:pP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Mu</a:t>
            </a:r>
            <a:r>
              <a:rPr sz="1000" spc="-4" dirty="0">
                <a:solidFill>
                  <a:schemeClr val="bg1"/>
                </a:solidFill>
                <a:latin typeface="Times New Roman"/>
                <a:cs typeface="Times New Roman"/>
              </a:rPr>
              <a:t>lti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-</a:t>
            </a:r>
            <a:r>
              <a:rPr sz="1000" spc="-4" dirty="0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ou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c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h 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1000" spc="-4" dirty="0">
                <a:solidFill>
                  <a:schemeClr val="bg1"/>
                </a:solidFill>
                <a:latin typeface="Times New Roman"/>
                <a:cs typeface="Times New Roman"/>
              </a:rPr>
              <a:t>tt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r</a:t>
            </a:r>
            <a:r>
              <a:rPr sz="1000" spc="-4" dirty="0">
                <a:solidFill>
                  <a:schemeClr val="bg1"/>
                </a:solidFill>
                <a:latin typeface="Times New Roman"/>
                <a:cs typeface="Times New Roman"/>
              </a:rPr>
              <a:t>i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bu</a:t>
            </a:r>
            <a:r>
              <a:rPr sz="1000" spc="-4" dirty="0">
                <a:solidFill>
                  <a:schemeClr val="bg1"/>
                </a:solidFill>
                <a:latin typeface="Times New Roman"/>
                <a:cs typeface="Times New Roman"/>
              </a:rPr>
              <a:t>ti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on 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(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MT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)</a:t>
            </a:r>
            <a:endParaRPr sz="1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</a:pP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d</a:t>
            </a:r>
            <a:r>
              <a:rPr sz="1000" spc="-4" dirty="0">
                <a:solidFill>
                  <a:schemeClr val="bg1"/>
                </a:solidFill>
                <a:latin typeface="Times New Roman"/>
                <a:cs typeface="Times New Roman"/>
              </a:rPr>
              <a:t>i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  <a:r>
              <a:rPr sz="1000" spc="-4" dirty="0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r</a:t>
            </a:r>
            <a:r>
              <a:rPr sz="1000" spc="-4" dirty="0">
                <a:solidFill>
                  <a:schemeClr val="bg1"/>
                </a:solidFill>
                <a:latin typeface="Times New Roman"/>
                <a:cs typeface="Times New Roman"/>
              </a:rPr>
              <a:t>i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bu</a:t>
            </a:r>
            <a:r>
              <a:rPr sz="1000" spc="-4" dirty="0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s 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cre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d</a:t>
            </a:r>
            <a:r>
              <a:rPr sz="1000" spc="-4" dirty="0">
                <a:solidFill>
                  <a:schemeClr val="bg1"/>
                </a:solidFill>
                <a:latin typeface="Times New Roman"/>
                <a:cs typeface="Times New Roman"/>
              </a:rPr>
              <a:t>i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  <a:r>
              <a:rPr sz="1000" spc="-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acr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oss </a:t>
            </a:r>
            <a:r>
              <a:rPr sz="1000" spc="-4" dirty="0">
                <a:solidFill>
                  <a:schemeClr val="bg1"/>
                </a:solidFill>
                <a:latin typeface="Times New Roman"/>
                <a:cs typeface="Times New Roman"/>
              </a:rPr>
              <a:t>m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o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r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000" spc="-4" dirty="0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h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n </a:t>
            </a:r>
            <a:r>
              <a:rPr sz="1000" spc="-4" dirty="0">
                <a:solidFill>
                  <a:schemeClr val="bg1"/>
                </a:solidFill>
                <a:latin typeface="Times New Roman"/>
                <a:cs typeface="Times New Roman"/>
              </a:rPr>
              <a:t>j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ust</a:t>
            </a:r>
            <a:r>
              <a:rPr sz="1000" spc="-4" dirty="0">
                <a:solidFill>
                  <a:schemeClr val="bg1"/>
                </a:solidFill>
                <a:latin typeface="Times New Roman"/>
                <a:cs typeface="Times New Roman"/>
              </a:rPr>
              <a:t> t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he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000" spc="-4" dirty="0">
                <a:solidFill>
                  <a:schemeClr val="bg1"/>
                </a:solidFill>
                <a:latin typeface="Times New Roman"/>
                <a:cs typeface="Times New Roman"/>
              </a:rPr>
              <a:t>l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st</a:t>
            </a:r>
            <a:r>
              <a:rPr sz="1000" spc="-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xposu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r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endParaRPr sz="1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56068" y="2580695"/>
            <a:ext cx="508142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spcBef>
                <a:spcPts val="56"/>
              </a:spcBef>
            </a:pPr>
            <a:r>
              <a:rPr sz="1000" b="1" spc="-19" dirty="0">
                <a:latin typeface="Times New Roman"/>
                <a:cs typeface="Times New Roman"/>
              </a:rPr>
              <a:t>C</a:t>
            </a:r>
            <a:r>
              <a:rPr sz="1000" b="1" spc="0" dirty="0">
                <a:latin typeface="Times New Roman"/>
                <a:cs typeface="Times New Roman"/>
              </a:rPr>
              <a:t>li</a:t>
            </a:r>
            <a:r>
              <a:rPr sz="1000" b="1" spc="-14" dirty="0">
                <a:latin typeface="Times New Roman"/>
                <a:cs typeface="Times New Roman"/>
              </a:rPr>
              <a:t>c</a:t>
            </a:r>
            <a:r>
              <a:rPr sz="1000" b="1" spc="0" dirty="0">
                <a:latin typeface="Times New Roman"/>
                <a:cs typeface="Times New Roman"/>
              </a:rPr>
              <a:t>k</a:t>
            </a:r>
            <a:r>
              <a:rPr sz="1000" b="1" spc="9" dirty="0">
                <a:latin typeface="Times New Roman"/>
                <a:cs typeface="Times New Roman"/>
              </a:rPr>
              <a:t> </a:t>
            </a:r>
            <a:r>
              <a:rPr sz="1000" b="1" spc="-9" dirty="0">
                <a:latin typeface="Times New Roman"/>
                <a:cs typeface="Times New Roman"/>
              </a:rPr>
              <a:t>t</a:t>
            </a:r>
            <a:r>
              <a:rPr sz="1000" b="1" spc="0" dirty="0">
                <a:latin typeface="Times New Roman"/>
                <a:cs typeface="Times New Roman"/>
              </a:rPr>
              <a:t>o</a:t>
            </a:r>
            <a:endParaRPr sz="1000">
              <a:latin typeface="Times New Roman"/>
              <a:cs typeface="Times New Roman"/>
            </a:endParaRPr>
          </a:p>
          <a:p>
            <a:pPr marL="38925" marR="21905">
              <a:lnSpc>
                <a:spcPts val="1100"/>
              </a:lnSpc>
            </a:pPr>
            <a:r>
              <a:rPr sz="1000" b="1" spc="-19" dirty="0">
                <a:latin typeface="Times New Roman"/>
                <a:cs typeface="Times New Roman"/>
              </a:rPr>
              <a:t>Ca</a:t>
            </a:r>
            <a:r>
              <a:rPr sz="1000" b="1" spc="-4" dirty="0">
                <a:latin typeface="Times New Roman"/>
                <a:cs typeface="Times New Roman"/>
              </a:rPr>
              <a:t>rr</a:t>
            </a:r>
            <a:r>
              <a:rPr sz="1000" b="1" spc="0" dirty="0">
                <a:latin typeface="Times New Roman"/>
                <a:cs typeface="Times New Roman"/>
              </a:rPr>
              <a:t>i</a:t>
            </a:r>
            <a:r>
              <a:rPr sz="1000" b="1" spc="-14" dirty="0">
                <a:latin typeface="Times New Roman"/>
                <a:cs typeface="Times New Roman"/>
              </a:rPr>
              <a:t>e</a:t>
            </a:r>
            <a:r>
              <a:rPr sz="1000" b="1" spc="0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0021" y="3435736"/>
            <a:ext cx="633412" cy="152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-4" dirty="0">
                <a:solidFill>
                  <a:schemeClr val="bg1"/>
                </a:solidFill>
                <a:latin typeface="Times New Roman"/>
                <a:cs typeface="Times New Roman"/>
              </a:rPr>
              <a:t>Fi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r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st</a:t>
            </a:r>
            <a:r>
              <a:rPr sz="1000" spc="-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Tou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c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h</a:t>
            </a:r>
            <a:endParaRPr sz="1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9394" y="3435736"/>
            <a:ext cx="582612" cy="152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-4" dirty="0">
                <a:solidFill>
                  <a:schemeClr val="bg1"/>
                </a:solidFill>
                <a:latin typeface="Times New Roman"/>
                <a:cs typeface="Times New Roman"/>
              </a:rPr>
              <a:t>Fi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r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st</a:t>
            </a:r>
            <a:r>
              <a:rPr sz="1000" spc="-4" dirty="0">
                <a:solidFill>
                  <a:schemeClr val="bg1"/>
                </a:solidFill>
                <a:latin typeface="Times New Roman"/>
                <a:cs typeface="Times New Roman"/>
              </a:rPr>
              <a:t> Cli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c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k</a:t>
            </a:r>
            <a:endParaRPr sz="1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8953" y="3435736"/>
            <a:ext cx="439737" cy="152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D</a:t>
            </a:r>
            <a:r>
              <a:rPr sz="1000" spc="-4" dirty="0">
                <a:solidFill>
                  <a:schemeClr val="bg1"/>
                </a:solidFill>
                <a:latin typeface="Times New Roman"/>
                <a:cs typeface="Times New Roman"/>
              </a:rPr>
              <a:t>i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sp</a:t>
            </a:r>
            <a:r>
              <a:rPr sz="1000" spc="-4" dirty="0">
                <a:solidFill>
                  <a:schemeClr val="bg1"/>
                </a:solidFill>
                <a:latin typeface="Times New Roman"/>
                <a:cs typeface="Times New Roman"/>
              </a:rPr>
              <a:t>l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y</a:t>
            </a:r>
            <a:endParaRPr sz="1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91358" y="3435736"/>
            <a:ext cx="392112" cy="152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-4" dirty="0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earc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h</a:t>
            </a:r>
            <a:endParaRPr sz="1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58466" y="3588136"/>
            <a:ext cx="1594054" cy="152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L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st</a:t>
            </a:r>
            <a:r>
              <a:rPr sz="1000" spc="-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Tou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c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h </a:t>
            </a:r>
            <a:r>
              <a:rPr sz="1000" spc="19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L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st</a:t>
            </a:r>
            <a:r>
              <a:rPr sz="1000" spc="-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Tou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c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h</a:t>
            </a:r>
            <a:r>
              <a:rPr sz="1000" spc="-4" dirty="0">
                <a:solidFill>
                  <a:schemeClr val="bg1"/>
                </a:solidFill>
                <a:latin typeface="Times New Roman"/>
                <a:cs typeface="Times New Roman"/>
              </a:rPr>
              <a:t>/Cli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c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k</a:t>
            </a:r>
            <a:endParaRPr sz="1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48615" y="4166311"/>
            <a:ext cx="2925973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837" marR="102425" algn="ctr">
              <a:lnSpc>
                <a:spcPts val="1120"/>
              </a:lnSpc>
              <a:spcBef>
                <a:spcPts val="55"/>
              </a:spcBef>
            </a:pP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L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  <a:r>
              <a:rPr sz="1000" spc="-4" dirty="0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-</a:t>
            </a:r>
            <a:r>
              <a:rPr sz="1000" spc="-4" dirty="0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ou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c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h 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1000" spc="-4" dirty="0">
                <a:solidFill>
                  <a:schemeClr val="bg1"/>
                </a:solidFill>
                <a:latin typeface="Times New Roman"/>
                <a:cs typeface="Times New Roman"/>
              </a:rPr>
              <a:t>tt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r</a:t>
            </a:r>
            <a:r>
              <a:rPr sz="1000" spc="-4" dirty="0">
                <a:solidFill>
                  <a:schemeClr val="bg1"/>
                </a:solidFill>
                <a:latin typeface="Times New Roman"/>
                <a:cs typeface="Times New Roman"/>
              </a:rPr>
              <a:t>i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bu</a:t>
            </a:r>
            <a:r>
              <a:rPr sz="1000" spc="-4" dirty="0">
                <a:solidFill>
                  <a:schemeClr val="bg1"/>
                </a:solidFill>
                <a:latin typeface="Times New Roman"/>
                <a:cs typeface="Times New Roman"/>
              </a:rPr>
              <a:t>ti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on 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(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LT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)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do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s not</a:t>
            </a:r>
            <a:r>
              <a:rPr sz="1000" spc="-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c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ons</a:t>
            </a:r>
            <a:r>
              <a:rPr sz="1000" spc="-4" dirty="0">
                <a:solidFill>
                  <a:schemeClr val="bg1"/>
                </a:solidFill>
                <a:latin typeface="Times New Roman"/>
                <a:cs typeface="Times New Roman"/>
              </a:rPr>
              <a:t>i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d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r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 cr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oss</a:t>
            </a:r>
            <a:endParaRPr sz="1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</a:pP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c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h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nn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l</a:t>
            </a:r>
            <a:r>
              <a:rPr sz="1000" spc="-4" dirty="0">
                <a:solidFill>
                  <a:schemeClr val="bg1"/>
                </a:solidFill>
                <a:latin typeface="Times New Roman"/>
                <a:cs typeface="Times New Roman"/>
              </a:rPr>
              <a:t> i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n</a:t>
            </a:r>
            <a:r>
              <a:rPr sz="1000" spc="-4" dirty="0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erac</a:t>
            </a:r>
            <a:r>
              <a:rPr sz="1000" spc="-4" dirty="0">
                <a:solidFill>
                  <a:schemeClr val="bg1"/>
                </a:solidFill>
                <a:latin typeface="Times New Roman"/>
                <a:cs typeface="Times New Roman"/>
              </a:rPr>
              <a:t>ti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on </a:t>
            </a:r>
            <a:r>
              <a:rPr sz="1000" spc="-4" dirty="0">
                <a:solidFill>
                  <a:schemeClr val="bg1"/>
                </a:solidFill>
                <a:latin typeface="Times New Roman"/>
                <a:cs typeface="Times New Roman"/>
              </a:rPr>
              <a:t>l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ea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d</a:t>
            </a:r>
            <a:r>
              <a:rPr sz="1000" spc="-4" dirty="0">
                <a:solidFill>
                  <a:schemeClr val="bg1"/>
                </a:solidFill>
                <a:latin typeface="Times New Roman"/>
                <a:cs typeface="Times New Roman"/>
              </a:rPr>
              <a:t>i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ng </a:t>
            </a:r>
            <a:r>
              <a:rPr sz="1000" spc="-4" dirty="0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o dup</a:t>
            </a:r>
            <a:r>
              <a:rPr sz="1000" spc="-4" dirty="0">
                <a:solidFill>
                  <a:schemeClr val="bg1"/>
                </a:solidFill>
                <a:latin typeface="Times New Roman"/>
                <a:cs typeface="Times New Roman"/>
              </a:rPr>
              <a:t>li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ca</a:t>
            </a:r>
            <a:r>
              <a:rPr sz="1000" spc="-4" dirty="0">
                <a:solidFill>
                  <a:schemeClr val="bg1"/>
                </a:solidFill>
                <a:latin typeface="Times New Roman"/>
                <a:cs typeface="Times New Roman"/>
              </a:rPr>
              <a:t>ti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on of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 c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onv</a:t>
            </a:r>
            <a:r>
              <a:rPr sz="1000" spc="4" dirty="0">
                <a:solidFill>
                  <a:schemeClr val="bg1"/>
                </a:solidFill>
                <a:latin typeface="Times New Roman"/>
                <a:cs typeface="Times New Roman"/>
              </a:rPr>
              <a:t>er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  <a:r>
              <a:rPr sz="1000" spc="-4" dirty="0">
                <a:solidFill>
                  <a:schemeClr val="bg1"/>
                </a:solidFill>
                <a:latin typeface="Times New Roman"/>
                <a:cs typeface="Times New Roman"/>
              </a:rPr>
              <a:t>i</a:t>
            </a:r>
            <a:r>
              <a:rPr sz="1000" spc="0" dirty="0">
                <a:solidFill>
                  <a:schemeClr val="bg1"/>
                </a:solidFill>
                <a:latin typeface="Times New Roman"/>
                <a:cs typeface="Times New Roman"/>
              </a:rPr>
              <a:t>ons</a:t>
            </a:r>
            <a:endParaRPr sz="1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0458" y="2756057"/>
            <a:ext cx="411480" cy="685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40"/>
              </a:spcBef>
            </a:pPr>
            <a:endParaRPr sz="500"/>
          </a:p>
        </p:txBody>
      </p:sp>
      <p:sp>
        <p:nvSpPr>
          <p:cNvPr id="4" name="object 4"/>
          <p:cNvSpPr txBox="1"/>
          <p:nvPr/>
        </p:nvSpPr>
        <p:spPr>
          <a:xfrm>
            <a:off x="3740964" y="2376923"/>
            <a:ext cx="655607" cy="6434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924154" y="2376923"/>
            <a:ext cx="655607" cy="6434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679705" y="1245014"/>
            <a:ext cx="3253626" cy="34412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3"/>
              </a:spcBef>
            </a:pPr>
            <a:endParaRPr sz="650" dirty="0"/>
          </a:p>
          <a:p>
            <a:pPr marL="642917" marR="612844" algn="ctr">
              <a:lnSpc>
                <a:spcPct val="95825"/>
              </a:lnSpc>
            </a:pPr>
            <a:r>
              <a:rPr sz="1300" spc="-114" dirty="0">
                <a:latin typeface="Times New Roman"/>
                <a:cs typeface="Times New Roman"/>
              </a:rPr>
              <a:t>L</a:t>
            </a:r>
            <a:r>
              <a:rPr sz="1300" spc="-100" dirty="0">
                <a:latin typeface="Times New Roman"/>
                <a:cs typeface="Times New Roman"/>
              </a:rPr>
              <a:t>T</a:t>
            </a:r>
            <a:r>
              <a:rPr sz="1300" spc="0" dirty="0">
                <a:latin typeface="Times New Roman"/>
                <a:cs typeface="Times New Roman"/>
              </a:rPr>
              <a:t>A                              </a:t>
            </a:r>
            <a:r>
              <a:rPr sz="1300" spc="159" dirty="0">
                <a:latin typeface="Times New Roman"/>
                <a:cs typeface="Times New Roman"/>
              </a:rPr>
              <a:t> </a:t>
            </a:r>
            <a:r>
              <a:rPr sz="1300" spc="-4" dirty="0">
                <a:latin typeface="Times New Roman"/>
                <a:cs typeface="Times New Roman"/>
              </a:rPr>
              <a:t>M</a:t>
            </a:r>
            <a:r>
              <a:rPr sz="1300" spc="-100" dirty="0">
                <a:latin typeface="Times New Roman"/>
                <a:cs typeface="Times New Roman"/>
              </a:rPr>
              <a:t>T</a:t>
            </a:r>
            <a:r>
              <a:rPr sz="1300" spc="0" dirty="0">
                <a:latin typeface="Times New Roman"/>
                <a:cs typeface="Times New Roman"/>
              </a:rPr>
              <a:t>A</a:t>
            </a:r>
            <a:endParaRPr sz="1300" dirty="0">
              <a:latin typeface="Times New Roman"/>
              <a:cs typeface="Times New Roman"/>
            </a:endParaRPr>
          </a:p>
          <a:p>
            <a:pPr marL="261739" marR="92246" indent="-171450">
              <a:lnSpc>
                <a:spcPct val="100041"/>
              </a:lnSpc>
              <a:spcBef>
                <a:spcPts val="2786"/>
              </a:spcBef>
            </a:pPr>
            <a:r>
              <a:rPr sz="1000" spc="0" dirty="0">
                <a:latin typeface="Wingdings"/>
                <a:cs typeface="Wingdings"/>
              </a:rPr>
              <a:t></a:t>
            </a:r>
            <a:r>
              <a:rPr sz="1000" spc="0" dirty="0">
                <a:latin typeface="Times New Roman"/>
                <a:cs typeface="Times New Roman"/>
              </a:rPr>
              <a:t>   </a:t>
            </a:r>
            <a:r>
              <a:rPr sz="1000" spc="54" dirty="0">
                <a:latin typeface="Times New Roman"/>
                <a:cs typeface="Times New Roman"/>
              </a:rPr>
              <a:t> </a:t>
            </a:r>
            <a:r>
              <a:rPr sz="1000" spc="0" dirty="0">
                <a:latin typeface="Times New Roman"/>
                <a:cs typeface="Times New Roman"/>
              </a:rPr>
              <a:t>100%</a:t>
            </a:r>
            <a:r>
              <a:rPr sz="1000" spc="4" dirty="0">
                <a:latin typeface="Times New Roman"/>
                <a:cs typeface="Times New Roman"/>
              </a:rPr>
              <a:t> cre</a:t>
            </a:r>
            <a:r>
              <a:rPr sz="1000" spc="0" dirty="0">
                <a:latin typeface="Times New Roman"/>
                <a:cs typeface="Times New Roman"/>
              </a:rPr>
              <a:t>d</a:t>
            </a:r>
            <a:r>
              <a:rPr sz="1000" spc="-4" dirty="0">
                <a:latin typeface="Times New Roman"/>
                <a:cs typeface="Times New Roman"/>
              </a:rPr>
              <a:t>i</a:t>
            </a:r>
            <a:r>
              <a:rPr sz="1000" spc="0" dirty="0">
                <a:latin typeface="Times New Roman"/>
                <a:cs typeface="Times New Roman"/>
              </a:rPr>
              <a:t>t</a:t>
            </a:r>
            <a:r>
              <a:rPr sz="1000" spc="-4" dirty="0">
                <a:latin typeface="Times New Roman"/>
                <a:cs typeface="Times New Roman"/>
              </a:rPr>
              <a:t> t</a:t>
            </a:r>
            <a:r>
              <a:rPr sz="1000" spc="0" dirty="0">
                <a:latin typeface="Times New Roman"/>
                <a:cs typeface="Times New Roman"/>
              </a:rPr>
              <a:t>o </a:t>
            </a:r>
            <a:r>
              <a:rPr sz="1000" spc="-4" dirty="0">
                <a:latin typeface="Times New Roman"/>
                <a:cs typeface="Times New Roman"/>
              </a:rPr>
              <a:t>l</a:t>
            </a:r>
            <a:r>
              <a:rPr sz="1000" spc="4" dirty="0">
                <a:latin typeface="Times New Roman"/>
                <a:cs typeface="Times New Roman"/>
              </a:rPr>
              <a:t>a</a:t>
            </a:r>
            <a:r>
              <a:rPr sz="1000" spc="0" dirty="0">
                <a:latin typeface="Times New Roman"/>
                <a:cs typeface="Times New Roman"/>
              </a:rPr>
              <a:t>st               </a:t>
            </a:r>
            <a:r>
              <a:rPr sz="1000" spc="54" dirty="0">
                <a:latin typeface="Times New Roman"/>
                <a:cs typeface="Times New Roman"/>
              </a:rPr>
              <a:t> </a:t>
            </a:r>
            <a:r>
              <a:rPr sz="1000" spc="0" dirty="0">
                <a:latin typeface="Wingdings"/>
                <a:cs typeface="Wingdings"/>
              </a:rPr>
              <a:t></a:t>
            </a:r>
            <a:r>
              <a:rPr sz="1000" spc="0" dirty="0">
                <a:latin typeface="Times New Roman"/>
                <a:cs typeface="Times New Roman"/>
              </a:rPr>
              <a:t>   </a:t>
            </a:r>
            <a:r>
              <a:rPr sz="1000" spc="54" dirty="0">
                <a:latin typeface="Times New Roman"/>
                <a:cs typeface="Times New Roman"/>
              </a:rPr>
              <a:t> </a:t>
            </a:r>
            <a:r>
              <a:rPr sz="1000" spc="-4" dirty="0">
                <a:latin typeface="Times New Roman"/>
                <a:cs typeface="Times New Roman"/>
              </a:rPr>
              <a:t>F</a:t>
            </a:r>
            <a:r>
              <a:rPr sz="1000" spc="0" dirty="0">
                <a:latin typeface="Times New Roman"/>
                <a:cs typeface="Times New Roman"/>
              </a:rPr>
              <a:t>u</a:t>
            </a:r>
            <a:r>
              <a:rPr sz="1000" spc="-4" dirty="0">
                <a:latin typeface="Times New Roman"/>
                <a:cs typeface="Times New Roman"/>
              </a:rPr>
              <a:t>l</a:t>
            </a:r>
            <a:r>
              <a:rPr sz="1000" spc="0" dirty="0">
                <a:latin typeface="Times New Roman"/>
                <a:cs typeface="Times New Roman"/>
              </a:rPr>
              <a:t>l</a:t>
            </a:r>
            <a:r>
              <a:rPr sz="1000" spc="-4" dirty="0">
                <a:latin typeface="Times New Roman"/>
                <a:cs typeface="Times New Roman"/>
              </a:rPr>
              <a:t> </a:t>
            </a:r>
            <a:r>
              <a:rPr sz="1000" spc="4" dirty="0">
                <a:latin typeface="Times New Roman"/>
                <a:cs typeface="Times New Roman"/>
              </a:rPr>
              <a:t>f</a:t>
            </a:r>
            <a:r>
              <a:rPr sz="1000" spc="0" dirty="0">
                <a:latin typeface="Times New Roman"/>
                <a:cs typeface="Times New Roman"/>
              </a:rPr>
              <a:t>unn</a:t>
            </a:r>
            <a:r>
              <a:rPr sz="1000" spc="4" dirty="0">
                <a:latin typeface="Times New Roman"/>
                <a:cs typeface="Times New Roman"/>
              </a:rPr>
              <a:t>e</a:t>
            </a:r>
            <a:r>
              <a:rPr sz="1000" spc="0" dirty="0">
                <a:latin typeface="Times New Roman"/>
                <a:cs typeface="Times New Roman"/>
              </a:rPr>
              <a:t>l</a:t>
            </a:r>
            <a:r>
              <a:rPr sz="1000" spc="-4" dirty="0">
                <a:latin typeface="Times New Roman"/>
                <a:cs typeface="Times New Roman"/>
              </a:rPr>
              <a:t> </a:t>
            </a:r>
            <a:r>
              <a:rPr sz="1000" spc="4" dirty="0">
                <a:latin typeface="Times New Roman"/>
                <a:cs typeface="Times New Roman"/>
              </a:rPr>
              <a:t>cre</a:t>
            </a:r>
            <a:r>
              <a:rPr sz="1000" spc="0" dirty="0">
                <a:latin typeface="Times New Roman"/>
                <a:cs typeface="Times New Roman"/>
              </a:rPr>
              <a:t>d</a:t>
            </a:r>
            <a:r>
              <a:rPr sz="1000" spc="-4" dirty="0">
                <a:latin typeface="Times New Roman"/>
                <a:cs typeface="Times New Roman"/>
              </a:rPr>
              <a:t>i</a:t>
            </a:r>
            <a:r>
              <a:rPr sz="1000" spc="0" dirty="0">
                <a:latin typeface="Times New Roman"/>
                <a:cs typeface="Times New Roman"/>
              </a:rPr>
              <a:t>t</a:t>
            </a:r>
            <a:r>
              <a:rPr sz="1000" spc="-4" dirty="0">
                <a:latin typeface="Times New Roman"/>
                <a:cs typeface="Times New Roman"/>
              </a:rPr>
              <a:t> </a:t>
            </a:r>
            <a:r>
              <a:rPr sz="1000" spc="0" dirty="0">
                <a:latin typeface="Times New Roman"/>
                <a:cs typeface="Times New Roman"/>
              </a:rPr>
              <a:t> v</a:t>
            </a:r>
            <a:r>
              <a:rPr sz="1000" spc="-4" dirty="0">
                <a:latin typeface="Times New Roman"/>
                <a:cs typeface="Times New Roman"/>
              </a:rPr>
              <a:t>i</a:t>
            </a:r>
            <a:r>
              <a:rPr sz="1000" spc="4" dirty="0">
                <a:latin typeface="Times New Roman"/>
                <a:cs typeface="Times New Roman"/>
              </a:rPr>
              <a:t>ew</a:t>
            </a:r>
            <a:r>
              <a:rPr sz="1000" spc="-4" dirty="0">
                <a:latin typeface="Times New Roman"/>
                <a:cs typeface="Times New Roman"/>
              </a:rPr>
              <a:t>/</a:t>
            </a:r>
            <a:r>
              <a:rPr sz="1000" spc="4" dirty="0">
                <a:latin typeface="Times New Roman"/>
                <a:cs typeface="Times New Roman"/>
              </a:rPr>
              <a:t>c</a:t>
            </a:r>
            <a:r>
              <a:rPr sz="1000" spc="-4" dirty="0">
                <a:latin typeface="Times New Roman"/>
                <a:cs typeface="Times New Roman"/>
              </a:rPr>
              <a:t>li</a:t>
            </a:r>
            <a:r>
              <a:rPr sz="1000" spc="4" dirty="0">
                <a:latin typeface="Times New Roman"/>
                <a:cs typeface="Times New Roman"/>
              </a:rPr>
              <a:t>c</a:t>
            </a:r>
            <a:r>
              <a:rPr sz="1000" spc="0" dirty="0">
                <a:latin typeface="Times New Roman"/>
                <a:cs typeface="Times New Roman"/>
              </a:rPr>
              <a:t>k p</a:t>
            </a:r>
            <a:r>
              <a:rPr sz="1000" spc="4" dirty="0">
                <a:latin typeface="Times New Roman"/>
                <a:cs typeface="Times New Roman"/>
              </a:rPr>
              <a:t>e</a:t>
            </a:r>
            <a:r>
              <a:rPr sz="1000" spc="0" dirty="0">
                <a:latin typeface="Times New Roman"/>
                <a:cs typeface="Times New Roman"/>
              </a:rPr>
              <a:t>r</a:t>
            </a:r>
            <a:r>
              <a:rPr sz="1000" spc="4" dirty="0">
                <a:latin typeface="Times New Roman"/>
                <a:cs typeface="Times New Roman"/>
              </a:rPr>
              <a:t> c</a:t>
            </a:r>
            <a:r>
              <a:rPr sz="1000" spc="0" dirty="0">
                <a:latin typeface="Times New Roman"/>
                <a:cs typeface="Times New Roman"/>
              </a:rPr>
              <a:t>h</a:t>
            </a:r>
            <a:r>
              <a:rPr sz="1000" spc="4" dirty="0">
                <a:latin typeface="Times New Roman"/>
                <a:cs typeface="Times New Roman"/>
              </a:rPr>
              <a:t>a</a:t>
            </a:r>
            <a:r>
              <a:rPr sz="1000" spc="0" dirty="0">
                <a:latin typeface="Times New Roman"/>
                <a:cs typeface="Times New Roman"/>
              </a:rPr>
              <a:t>nn</a:t>
            </a:r>
            <a:r>
              <a:rPr sz="1000" spc="4" dirty="0">
                <a:latin typeface="Times New Roman"/>
                <a:cs typeface="Times New Roman"/>
              </a:rPr>
              <a:t>e</a:t>
            </a:r>
            <a:r>
              <a:rPr sz="1000" spc="0" dirty="0">
                <a:latin typeface="Times New Roman"/>
                <a:cs typeface="Times New Roman"/>
              </a:rPr>
              <a:t>l              </a:t>
            </a:r>
            <a:r>
              <a:rPr sz="1000" spc="104" dirty="0">
                <a:latin typeface="Times New Roman"/>
                <a:cs typeface="Times New Roman"/>
              </a:rPr>
              <a:t> </a:t>
            </a:r>
            <a:r>
              <a:rPr sz="1000" spc="0" dirty="0">
                <a:latin typeface="Times New Roman"/>
                <a:cs typeface="Times New Roman"/>
              </a:rPr>
              <a:t>d</a:t>
            </a:r>
            <a:r>
              <a:rPr sz="1000" spc="-4" dirty="0">
                <a:latin typeface="Times New Roman"/>
                <a:cs typeface="Times New Roman"/>
              </a:rPr>
              <a:t>i</a:t>
            </a:r>
            <a:r>
              <a:rPr sz="1000" spc="0" dirty="0">
                <a:latin typeface="Times New Roman"/>
                <a:cs typeface="Times New Roman"/>
              </a:rPr>
              <a:t>g</a:t>
            </a:r>
            <a:r>
              <a:rPr sz="1000" spc="-4" dirty="0">
                <a:latin typeface="Times New Roman"/>
                <a:cs typeface="Times New Roman"/>
              </a:rPr>
              <a:t>it</a:t>
            </a:r>
            <a:r>
              <a:rPr sz="1000" spc="4" dirty="0">
                <a:latin typeface="Times New Roman"/>
                <a:cs typeface="Times New Roman"/>
              </a:rPr>
              <a:t>a</a:t>
            </a:r>
            <a:r>
              <a:rPr sz="1000" spc="0" dirty="0">
                <a:latin typeface="Times New Roman"/>
                <a:cs typeface="Times New Roman"/>
              </a:rPr>
              <a:t>l</a:t>
            </a:r>
            <a:r>
              <a:rPr sz="1000" spc="-4" dirty="0">
                <a:latin typeface="Times New Roman"/>
                <a:cs typeface="Times New Roman"/>
              </a:rPr>
              <a:t> </a:t>
            </a:r>
            <a:r>
              <a:rPr sz="1000" spc="4" dirty="0">
                <a:latin typeface="Times New Roman"/>
                <a:cs typeface="Times New Roman"/>
              </a:rPr>
              <a:t>c</a:t>
            </a:r>
            <a:r>
              <a:rPr sz="1000" spc="0" dirty="0">
                <a:latin typeface="Times New Roman"/>
                <a:cs typeface="Times New Roman"/>
              </a:rPr>
              <a:t>h</a:t>
            </a:r>
            <a:r>
              <a:rPr sz="1000" spc="4" dirty="0">
                <a:latin typeface="Times New Roman"/>
                <a:cs typeface="Times New Roman"/>
              </a:rPr>
              <a:t>a</a:t>
            </a:r>
            <a:r>
              <a:rPr sz="1000" spc="0" dirty="0">
                <a:latin typeface="Times New Roman"/>
                <a:cs typeface="Times New Roman"/>
              </a:rPr>
              <a:t>nn</a:t>
            </a:r>
            <a:r>
              <a:rPr sz="1000" spc="4" dirty="0">
                <a:latin typeface="Times New Roman"/>
                <a:cs typeface="Times New Roman"/>
              </a:rPr>
              <a:t>e</a:t>
            </a:r>
            <a:r>
              <a:rPr sz="1000" spc="-4" dirty="0">
                <a:latin typeface="Times New Roman"/>
                <a:cs typeface="Times New Roman"/>
              </a:rPr>
              <a:t>l</a:t>
            </a:r>
            <a:r>
              <a:rPr sz="1000" spc="0" dirty="0">
                <a:latin typeface="Times New Roman"/>
                <a:cs typeface="Times New Roman"/>
              </a:rPr>
              <a:t>s</a:t>
            </a:r>
            <a:endParaRPr sz="1000" dirty="0">
              <a:latin typeface="Times New Roman"/>
              <a:cs typeface="Times New Roman"/>
            </a:endParaRPr>
          </a:p>
          <a:p>
            <a:pPr marL="261739" marR="309469" indent="-171450">
              <a:lnSpc>
                <a:spcPct val="100041"/>
              </a:lnSpc>
              <a:spcBef>
                <a:spcPts val="2150"/>
              </a:spcBef>
            </a:pPr>
            <a:r>
              <a:rPr sz="1000" spc="0" dirty="0">
                <a:latin typeface="Wingdings"/>
                <a:cs typeface="Wingdings"/>
              </a:rPr>
              <a:t></a:t>
            </a:r>
            <a:r>
              <a:rPr sz="1000" spc="0" dirty="0">
                <a:latin typeface="Times New Roman"/>
                <a:cs typeface="Times New Roman"/>
              </a:rPr>
              <a:t>   </a:t>
            </a:r>
            <a:r>
              <a:rPr sz="1000" spc="54" dirty="0">
                <a:latin typeface="Times New Roman"/>
                <a:cs typeface="Times New Roman"/>
              </a:rPr>
              <a:t> </a:t>
            </a:r>
            <a:r>
              <a:rPr sz="1000" spc="4" dirty="0">
                <a:latin typeface="Times New Roman"/>
                <a:cs typeface="Times New Roman"/>
              </a:rPr>
              <a:t>A</a:t>
            </a:r>
            <a:r>
              <a:rPr sz="1000" spc="0" dirty="0">
                <a:latin typeface="Times New Roman"/>
                <a:cs typeface="Times New Roman"/>
              </a:rPr>
              <a:t>gg</a:t>
            </a:r>
            <a:r>
              <a:rPr sz="1000" spc="4" dirty="0">
                <a:latin typeface="Times New Roman"/>
                <a:cs typeface="Times New Roman"/>
              </a:rPr>
              <a:t>re</a:t>
            </a:r>
            <a:r>
              <a:rPr sz="1000" spc="0" dirty="0">
                <a:latin typeface="Times New Roman"/>
                <a:cs typeface="Times New Roman"/>
              </a:rPr>
              <a:t>g</a:t>
            </a:r>
            <a:r>
              <a:rPr sz="1000" spc="4" dirty="0">
                <a:latin typeface="Times New Roman"/>
                <a:cs typeface="Times New Roman"/>
              </a:rPr>
              <a:t>a</a:t>
            </a:r>
            <a:r>
              <a:rPr sz="1000" spc="-4" dirty="0">
                <a:latin typeface="Times New Roman"/>
                <a:cs typeface="Times New Roman"/>
              </a:rPr>
              <a:t>t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4" dirty="0">
                <a:latin typeface="Times New Roman"/>
                <a:cs typeface="Times New Roman"/>
              </a:rPr>
              <a:t> </a:t>
            </a:r>
            <a:r>
              <a:rPr sz="1000" spc="0" dirty="0">
                <a:latin typeface="Times New Roman"/>
                <a:cs typeface="Times New Roman"/>
              </a:rPr>
              <a:t>p</a:t>
            </a:r>
            <a:r>
              <a:rPr sz="1000" spc="4" dirty="0">
                <a:latin typeface="Times New Roman"/>
                <a:cs typeface="Times New Roman"/>
              </a:rPr>
              <a:t>erf</a:t>
            </a:r>
            <a:r>
              <a:rPr sz="1000" spc="0" dirty="0">
                <a:latin typeface="Times New Roman"/>
                <a:cs typeface="Times New Roman"/>
              </a:rPr>
              <a:t>o</a:t>
            </a:r>
            <a:r>
              <a:rPr sz="1000" spc="4" dirty="0">
                <a:latin typeface="Times New Roman"/>
                <a:cs typeface="Times New Roman"/>
              </a:rPr>
              <a:t>r</a:t>
            </a:r>
            <a:r>
              <a:rPr sz="1000" spc="-4" dirty="0">
                <a:latin typeface="Times New Roman"/>
                <a:cs typeface="Times New Roman"/>
              </a:rPr>
              <a:t>m</a:t>
            </a:r>
            <a:r>
              <a:rPr sz="1000" spc="4" dirty="0">
                <a:latin typeface="Times New Roman"/>
                <a:cs typeface="Times New Roman"/>
              </a:rPr>
              <a:t>a</a:t>
            </a:r>
            <a:r>
              <a:rPr sz="1000" spc="0" dirty="0">
                <a:latin typeface="Times New Roman"/>
                <a:cs typeface="Times New Roman"/>
              </a:rPr>
              <a:t>n</a:t>
            </a:r>
            <a:r>
              <a:rPr sz="1000" spc="4" dirty="0">
                <a:latin typeface="Times New Roman"/>
                <a:cs typeface="Times New Roman"/>
              </a:rPr>
              <a:t>c</a:t>
            </a:r>
            <a:r>
              <a:rPr sz="1000" spc="0" dirty="0">
                <a:latin typeface="Times New Roman"/>
                <a:cs typeface="Times New Roman"/>
              </a:rPr>
              <a:t>e       </a:t>
            </a:r>
            <a:r>
              <a:rPr sz="1000" spc="135" dirty="0">
                <a:latin typeface="Times New Roman"/>
                <a:cs typeface="Times New Roman"/>
              </a:rPr>
              <a:t> </a:t>
            </a:r>
            <a:r>
              <a:rPr sz="1000" spc="0" dirty="0">
                <a:latin typeface="Wingdings"/>
                <a:cs typeface="Wingdings"/>
              </a:rPr>
              <a:t></a:t>
            </a:r>
            <a:r>
              <a:rPr sz="1000" spc="0" dirty="0">
                <a:latin typeface="Times New Roman"/>
                <a:cs typeface="Times New Roman"/>
              </a:rPr>
              <a:t>   </a:t>
            </a:r>
            <a:r>
              <a:rPr sz="1000" spc="54" dirty="0">
                <a:latin typeface="Times New Roman"/>
                <a:cs typeface="Times New Roman"/>
              </a:rPr>
              <a:t> </a:t>
            </a:r>
            <a:r>
              <a:rPr sz="1000" spc="4" dirty="0">
                <a:latin typeface="Times New Roman"/>
                <a:cs typeface="Times New Roman"/>
              </a:rPr>
              <a:t>U</a:t>
            </a:r>
            <a:r>
              <a:rPr sz="1000" spc="0" dirty="0">
                <a:latin typeface="Times New Roman"/>
                <a:cs typeface="Times New Roman"/>
              </a:rPr>
              <a:t>s</a:t>
            </a:r>
            <a:r>
              <a:rPr sz="1000" spc="4" dirty="0">
                <a:latin typeface="Times New Roman"/>
                <a:cs typeface="Times New Roman"/>
              </a:rPr>
              <a:t>er-</a:t>
            </a:r>
            <a:r>
              <a:rPr sz="1000" spc="-4" dirty="0">
                <a:latin typeface="Times New Roman"/>
                <a:cs typeface="Times New Roman"/>
              </a:rPr>
              <a:t>l</a:t>
            </a:r>
            <a:r>
              <a:rPr sz="1000" spc="4" dirty="0">
                <a:latin typeface="Times New Roman"/>
                <a:cs typeface="Times New Roman"/>
              </a:rPr>
              <a:t>e</a:t>
            </a:r>
            <a:r>
              <a:rPr sz="1000" spc="0" dirty="0">
                <a:latin typeface="Times New Roman"/>
                <a:cs typeface="Times New Roman"/>
              </a:rPr>
              <a:t>v</a:t>
            </a:r>
            <a:r>
              <a:rPr sz="1000" spc="4" dirty="0">
                <a:latin typeface="Times New Roman"/>
                <a:cs typeface="Times New Roman"/>
              </a:rPr>
              <a:t>e</a:t>
            </a:r>
            <a:r>
              <a:rPr sz="1000" spc="0" dirty="0">
                <a:latin typeface="Times New Roman"/>
                <a:cs typeface="Times New Roman"/>
              </a:rPr>
              <a:t>l</a:t>
            </a:r>
            <a:r>
              <a:rPr sz="1000" spc="-4" dirty="0">
                <a:latin typeface="Times New Roman"/>
                <a:cs typeface="Times New Roman"/>
              </a:rPr>
              <a:t> </a:t>
            </a:r>
            <a:r>
              <a:rPr sz="1000" spc="0" dirty="0">
                <a:latin typeface="Times New Roman"/>
                <a:cs typeface="Times New Roman"/>
              </a:rPr>
              <a:t>b</a:t>
            </a:r>
            <a:r>
              <a:rPr sz="1000" spc="4" dirty="0">
                <a:latin typeface="Times New Roman"/>
                <a:cs typeface="Times New Roman"/>
              </a:rPr>
              <a:t>e</a:t>
            </a:r>
            <a:r>
              <a:rPr sz="1000" spc="0" dirty="0">
                <a:latin typeface="Times New Roman"/>
                <a:cs typeface="Times New Roman"/>
              </a:rPr>
              <a:t>h</a:t>
            </a:r>
            <a:r>
              <a:rPr sz="1000" spc="4" dirty="0">
                <a:latin typeface="Times New Roman"/>
                <a:cs typeface="Times New Roman"/>
              </a:rPr>
              <a:t>a</a:t>
            </a:r>
            <a:r>
              <a:rPr sz="1000" spc="0" dirty="0">
                <a:latin typeface="Times New Roman"/>
                <a:cs typeface="Times New Roman"/>
              </a:rPr>
              <a:t>v</a:t>
            </a:r>
            <a:r>
              <a:rPr sz="1000" spc="-4" dirty="0">
                <a:latin typeface="Times New Roman"/>
                <a:cs typeface="Times New Roman"/>
              </a:rPr>
              <a:t>i</a:t>
            </a:r>
            <a:r>
              <a:rPr sz="1000" spc="0" dirty="0">
                <a:latin typeface="Times New Roman"/>
                <a:cs typeface="Times New Roman"/>
              </a:rPr>
              <a:t>or </a:t>
            </a:r>
            <a:r>
              <a:rPr sz="1000" spc="-4" dirty="0">
                <a:latin typeface="Times New Roman"/>
                <a:cs typeface="Times New Roman"/>
              </a:rPr>
              <a:t>t</a:t>
            </a:r>
            <a:r>
              <a:rPr sz="1000" spc="4" dirty="0">
                <a:latin typeface="Times New Roman"/>
                <a:cs typeface="Times New Roman"/>
              </a:rPr>
              <a:t>re</a:t>
            </a:r>
            <a:r>
              <a:rPr sz="1000" spc="0" dirty="0">
                <a:latin typeface="Times New Roman"/>
                <a:cs typeface="Times New Roman"/>
              </a:rPr>
              <a:t>nds</a:t>
            </a:r>
            <a:endParaRPr sz="1000" dirty="0">
              <a:latin typeface="Times New Roman"/>
              <a:cs typeface="Times New Roman"/>
            </a:endParaRPr>
          </a:p>
          <a:p>
            <a:pPr marL="90289">
              <a:lnSpc>
                <a:spcPct val="95825"/>
              </a:lnSpc>
              <a:spcBef>
                <a:spcPts val="2088"/>
              </a:spcBef>
            </a:pPr>
            <a:r>
              <a:rPr lang="en-US" sz="1000" spc="0" dirty="0">
                <a:latin typeface="Wingdings"/>
                <a:cs typeface="Wingdings"/>
              </a:rPr>
              <a:t>		</a:t>
            </a:r>
            <a:r>
              <a:rPr sz="1000" spc="0" dirty="0">
                <a:latin typeface="Wingdings"/>
                <a:cs typeface="Wingdings"/>
              </a:rPr>
              <a:t></a:t>
            </a:r>
            <a:r>
              <a:rPr sz="1000" spc="0" dirty="0">
                <a:latin typeface="Times New Roman"/>
                <a:cs typeface="Times New Roman"/>
              </a:rPr>
              <a:t>   </a:t>
            </a:r>
            <a:r>
              <a:rPr sz="1000" spc="54" dirty="0">
                <a:latin typeface="Times New Roman"/>
                <a:cs typeface="Times New Roman"/>
              </a:rPr>
              <a:t> </a:t>
            </a:r>
            <a:r>
              <a:rPr sz="1000" spc="4" dirty="0">
                <a:latin typeface="Times New Roman"/>
                <a:cs typeface="Times New Roman"/>
              </a:rPr>
              <a:t>Dee</a:t>
            </a:r>
            <a:r>
              <a:rPr sz="1000" spc="0" dirty="0">
                <a:latin typeface="Times New Roman"/>
                <a:cs typeface="Times New Roman"/>
              </a:rPr>
              <a:t>p</a:t>
            </a:r>
            <a:r>
              <a:rPr sz="1000" spc="4" dirty="0">
                <a:latin typeface="Times New Roman"/>
                <a:cs typeface="Times New Roman"/>
              </a:rPr>
              <a:t>-</a:t>
            </a:r>
            <a:r>
              <a:rPr sz="1000" spc="0" dirty="0">
                <a:latin typeface="Times New Roman"/>
                <a:cs typeface="Times New Roman"/>
              </a:rPr>
              <a:t>d</a:t>
            </a:r>
            <a:r>
              <a:rPr sz="1000" spc="-4" dirty="0">
                <a:latin typeface="Times New Roman"/>
                <a:cs typeface="Times New Roman"/>
              </a:rPr>
              <a:t>i</a:t>
            </a:r>
            <a:r>
              <a:rPr sz="1000" spc="0" dirty="0">
                <a:latin typeface="Times New Roman"/>
                <a:cs typeface="Times New Roman"/>
              </a:rPr>
              <a:t>ve</a:t>
            </a:r>
            <a:r>
              <a:rPr sz="1000" spc="4" dirty="0">
                <a:latin typeface="Times New Roman"/>
                <a:cs typeface="Times New Roman"/>
              </a:rPr>
              <a:t> a</a:t>
            </a:r>
            <a:r>
              <a:rPr sz="1000" spc="0" dirty="0">
                <a:latin typeface="Times New Roman"/>
                <a:cs typeface="Times New Roman"/>
              </a:rPr>
              <a:t>n</a:t>
            </a:r>
            <a:r>
              <a:rPr sz="1000" spc="4" dirty="0">
                <a:latin typeface="Times New Roman"/>
                <a:cs typeface="Times New Roman"/>
              </a:rPr>
              <a:t>a</a:t>
            </a:r>
            <a:r>
              <a:rPr sz="1000" spc="-4" dirty="0">
                <a:latin typeface="Times New Roman"/>
                <a:cs typeface="Times New Roman"/>
              </a:rPr>
              <a:t>l</a:t>
            </a:r>
            <a:r>
              <a:rPr sz="1000" spc="0" dirty="0">
                <a:latin typeface="Times New Roman"/>
                <a:cs typeface="Times New Roman"/>
              </a:rPr>
              <a:t>y</a:t>
            </a:r>
            <a:r>
              <a:rPr sz="1000" spc="-4" dirty="0">
                <a:latin typeface="Times New Roman"/>
                <a:cs typeface="Times New Roman"/>
              </a:rPr>
              <a:t>ti</a:t>
            </a:r>
            <a:r>
              <a:rPr sz="1000" spc="4" dirty="0">
                <a:latin typeface="Times New Roman"/>
                <a:cs typeface="Times New Roman"/>
              </a:rPr>
              <a:t>c</a:t>
            </a:r>
            <a:r>
              <a:rPr sz="1000" spc="0" dirty="0">
                <a:latin typeface="Times New Roman"/>
                <a:cs typeface="Times New Roman"/>
              </a:rPr>
              <a:t>s</a:t>
            </a:r>
            <a:endParaRPr sz="1000" dirty="0">
              <a:latin typeface="Times New Roman"/>
              <a:cs typeface="Times New Roman"/>
            </a:endParaRPr>
          </a:p>
          <a:p>
            <a:pPr marL="1871485">
              <a:lnSpc>
                <a:spcPct val="95825"/>
              </a:lnSpc>
              <a:spcBef>
                <a:spcPts val="942"/>
              </a:spcBef>
            </a:pPr>
            <a:r>
              <a:rPr sz="900" spc="0" dirty="0">
                <a:latin typeface="Wingdings"/>
                <a:cs typeface="Wingdings"/>
              </a:rPr>
              <a:t></a:t>
            </a:r>
            <a:r>
              <a:rPr sz="900" spc="0" dirty="0">
                <a:latin typeface="Times New Roman"/>
                <a:cs typeface="Times New Roman"/>
              </a:rPr>
              <a:t>  </a:t>
            </a:r>
            <a:r>
              <a:rPr sz="900" spc="37" dirty="0">
                <a:latin typeface="Times New Roman"/>
                <a:cs typeface="Times New Roman"/>
              </a:rPr>
              <a:t> </a:t>
            </a:r>
            <a:r>
              <a:rPr sz="900" spc="0" dirty="0">
                <a:latin typeface="Times New Roman"/>
                <a:cs typeface="Times New Roman"/>
              </a:rPr>
              <a:t>Media sequencing</a:t>
            </a:r>
            <a:endParaRPr sz="900" dirty="0">
              <a:latin typeface="Times New Roman"/>
              <a:cs typeface="Times New Roman"/>
            </a:endParaRPr>
          </a:p>
          <a:p>
            <a:pPr marL="1871485">
              <a:lnSpc>
                <a:spcPct val="95825"/>
              </a:lnSpc>
              <a:spcBef>
                <a:spcPts val="265"/>
              </a:spcBef>
            </a:pPr>
            <a:r>
              <a:rPr sz="900" spc="0" dirty="0">
                <a:latin typeface="Wingdings"/>
                <a:cs typeface="Wingdings"/>
              </a:rPr>
              <a:t></a:t>
            </a:r>
            <a:r>
              <a:rPr sz="900" spc="0" dirty="0">
                <a:latin typeface="Times New Roman"/>
                <a:cs typeface="Times New Roman"/>
              </a:rPr>
              <a:t>  </a:t>
            </a:r>
            <a:r>
              <a:rPr sz="900" spc="37" dirty="0">
                <a:latin typeface="Times New Roman"/>
                <a:cs typeface="Times New Roman"/>
              </a:rPr>
              <a:t> </a:t>
            </a:r>
            <a:r>
              <a:rPr sz="900" spc="0" dirty="0">
                <a:latin typeface="Times New Roman"/>
                <a:cs typeface="Times New Roman"/>
              </a:rPr>
              <a:t>Frequency management</a:t>
            </a:r>
            <a:endParaRPr sz="900" dirty="0">
              <a:latin typeface="Times New Roman"/>
              <a:cs typeface="Times New Roman"/>
            </a:endParaRPr>
          </a:p>
          <a:p>
            <a:pPr marL="1871485">
              <a:lnSpc>
                <a:spcPct val="95825"/>
              </a:lnSpc>
              <a:spcBef>
                <a:spcPts val="365"/>
              </a:spcBef>
            </a:pPr>
            <a:r>
              <a:rPr sz="900" spc="0" dirty="0">
                <a:latin typeface="Wingdings"/>
                <a:cs typeface="Wingdings"/>
              </a:rPr>
              <a:t></a:t>
            </a:r>
            <a:r>
              <a:rPr sz="900" spc="0" dirty="0">
                <a:latin typeface="Times New Roman"/>
                <a:cs typeface="Times New Roman"/>
              </a:rPr>
              <a:t>  </a:t>
            </a:r>
            <a:r>
              <a:rPr sz="900" spc="37" dirty="0">
                <a:latin typeface="Times New Roman"/>
                <a:cs typeface="Times New Roman"/>
              </a:rPr>
              <a:t> </a:t>
            </a:r>
            <a:r>
              <a:rPr sz="900" spc="0" dirty="0">
                <a:latin typeface="Times New Roman"/>
                <a:cs typeface="Times New Roman"/>
              </a:rPr>
              <a:t>Viewability tracking</a:t>
            </a:r>
            <a:endParaRPr sz="900" dirty="0">
              <a:latin typeface="Times New Roman"/>
              <a:cs typeface="Times New Roman"/>
            </a:endParaRPr>
          </a:p>
          <a:p>
            <a:pPr marL="1871485">
              <a:lnSpc>
                <a:spcPct val="95825"/>
              </a:lnSpc>
              <a:spcBef>
                <a:spcPts val="365"/>
              </a:spcBef>
            </a:pPr>
            <a:r>
              <a:rPr sz="900" spc="0" dirty="0">
                <a:latin typeface="Wingdings"/>
                <a:cs typeface="Wingdings"/>
              </a:rPr>
              <a:t></a:t>
            </a:r>
            <a:r>
              <a:rPr sz="900" spc="0" dirty="0">
                <a:latin typeface="Times New Roman"/>
                <a:cs typeface="Times New Roman"/>
              </a:rPr>
              <a:t>  </a:t>
            </a:r>
            <a:r>
              <a:rPr sz="900" spc="37" dirty="0">
                <a:latin typeface="Times New Roman"/>
                <a:cs typeface="Times New Roman"/>
              </a:rPr>
              <a:t> </a:t>
            </a:r>
            <a:r>
              <a:rPr sz="900" spc="0" dirty="0">
                <a:latin typeface="Times New Roman"/>
                <a:cs typeface="Times New Roman"/>
              </a:rPr>
              <a:t>Precision testing</a:t>
            </a:r>
            <a:endParaRPr sz="900" dirty="0">
              <a:latin typeface="Times New Roman"/>
              <a:cs typeface="Times New Roman"/>
            </a:endParaRPr>
          </a:p>
          <a:p>
            <a:pPr marL="1871485">
              <a:lnSpc>
                <a:spcPct val="95825"/>
              </a:lnSpc>
              <a:spcBef>
                <a:spcPts val="365"/>
              </a:spcBef>
            </a:pPr>
            <a:r>
              <a:rPr sz="900" spc="0" dirty="0">
                <a:latin typeface="Wingdings"/>
                <a:cs typeface="Wingdings"/>
              </a:rPr>
              <a:t></a:t>
            </a:r>
            <a:r>
              <a:rPr sz="900" spc="0" dirty="0">
                <a:latin typeface="Times New Roman"/>
                <a:cs typeface="Times New Roman"/>
              </a:rPr>
              <a:t>  </a:t>
            </a:r>
            <a:r>
              <a:rPr sz="900" spc="37" dirty="0">
                <a:latin typeface="Times New Roman"/>
                <a:cs typeface="Times New Roman"/>
              </a:rPr>
              <a:t> </a:t>
            </a:r>
            <a:r>
              <a:rPr sz="900" spc="0" dirty="0">
                <a:latin typeface="Times New Roman"/>
                <a:cs typeface="Times New Roman"/>
              </a:rPr>
              <a:t>DSP bidding audits</a:t>
            </a:r>
            <a:endParaRPr sz="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069" y="218084"/>
            <a:ext cx="8934372" cy="674477"/>
          </a:xfrm>
        </p:spPr>
        <p:txBody>
          <a:bodyPr>
            <a:normAutofit/>
          </a:bodyPr>
          <a:lstStyle/>
          <a:p>
            <a:pPr algn="ctr"/>
            <a:r>
              <a:rPr lang="en-US" sz="2399" dirty="0">
                <a:latin typeface="Segoe UI Light" panose="020B0502040204020203" pitchFamily="34" charset="0"/>
                <a:cs typeface="Segoe UI Light" panose="020B0502040204020203" pitchFamily="34" charset="0"/>
              </a:rPr>
              <a:t>MTA Process Overview</a:t>
            </a:r>
            <a:endParaRPr lang="en-US" sz="2399" spc="-95" dirty="0"/>
          </a:p>
        </p:txBody>
      </p:sp>
      <p:sp>
        <p:nvSpPr>
          <p:cNvPr id="5" name="Rectangle 4" hidden="1"/>
          <p:cNvSpPr/>
          <p:nvPr/>
        </p:nvSpPr>
        <p:spPr bwMode="auto">
          <a:xfrm>
            <a:off x="-1524" y="1310088"/>
            <a:ext cx="9141743" cy="3014513"/>
          </a:xfrm>
          <a:prstGeom prst="rect">
            <a:avLst/>
          </a:prstGeom>
          <a:solidFill>
            <a:srgbClr val="002050">
              <a:alpha val="7098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352" tIns="107482" rIns="134352" bIns="1074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4845">
              <a:lnSpc>
                <a:spcPct val="90000"/>
              </a:lnSpc>
              <a:defRPr/>
            </a:pPr>
            <a:endParaRPr lang="en-US" sz="1764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Rectangle 77" hidden="1"/>
          <p:cNvSpPr/>
          <p:nvPr/>
        </p:nvSpPr>
        <p:spPr bwMode="auto">
          <a:xfrm>
            <a:off x="3784" y="1311850"/>
            <a:ext cx="9141743" cy="3014513"/>
          </a:xfrm>
          <a:prstGeom prst="rect">
            <a:avLst/>
          </a:prstGeom>
          <a:solidFill>
            <a:schemeClr val="accent6">
              <a:alpha val="7098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352" tIns="107482" rIns="134352" bIns="1074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4845">
              <a:lnSpc>
                <a:spcPct val="90000"/>
              </a:lnSpc>
              <a:defRPr/>
            </a:pPr>
            <a:endParaRPr lang="en-US" sz="1764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TextBox 78" hidden="1"/>
          <p:cNvSpPr txBox="1"/>
          <p:nvPr/>
        </p:nvSpPr>
        <p:spPr>
          <a:xfrm>
            <a:off x="3432866" y="1485555"/>
            <a:ext cx="1829718" cy="705787"/>
          </a:xfrm>
          <a:prstGeom prst="rect">
            <a:avLst/>
          </a:prstGeom>
          <a:noFill/>
        </p:spPr>
        <p:txBody>
          <a:bodyPr wrap="square" lIns="134352" tIns="107482" rIns="134352" bIns="107482" rtlCol="0">
            <a:spAutoFit/>
          </a:bodyPr>
          <a:lstStyle/>
          <a:p>
            <a:pPr defTabSz="684845">
              <a:lnSpc>
                <a:spcPct val="90000"/>
              </a:lnSpc>
              <a:defRPr/>
            </a:pPr>
            <a:r>
              <a:rPr lang="en-US" sz="176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Innovate </a:t>
            </a:r>
            <a:br>
              <a:rPr lang="en-US" sz="176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</a:br>
            <a:r>
              <a:rPr lang="en-US" sz="176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the HOW</a:t>
            </a:r>
          </a:p>
        </p:txBody>
      </p:sp>
      <p:pic>
        <p:nvPicPr>
          <p:cNvPr id="80" name="Picture 79" hidden="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22" y="1655563"/>
            <a:ext cx="329711" cy="32971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75503" y="1114806"/>
            <a:ext cx="2511089" cy="3659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595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53644" y="1114806"/>
            <a:ext cx="2663980" cy="3659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595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93259" y="1114806"/>
            <a:ext cx="2511089" cy="3659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595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5504" y="1114805"/>
            <a:ext cx="2519659" cy="35138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595"/>
            <a:r>
              <a:rPr lang="en-US" sz="1350" dirty="0">
                <a:solidFill>
                  <a:srgbClr val="E7E6E6"/>
                </a:solidFill>
              </a:rPr>
              <a:t>Inputs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245073" y="1114805"/>
            <a:ext cx="2673072" cy="35138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595"/>
            <a:r>
              <a:rPr lang="en-US" sz="1350" dirty="0">
                <a:solidFill>
                  <a:srgbClr val="E7E6E6"/>
                </a:solidFill>
              </a:rPr>
              <a:t>Data Modeling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93260" y="1114805"/>
            <a:ext cx="2519659" cy="35138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595"/>
            <a:r>
              <a:rPr lang="en-US" sz="1350" dirty="0">
                <a:solidFill>
                  <a:srgbClr val="E7E6E6"/>
                </a:solidFill>
              </a:rPr>
              <a:t>Process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93260" y="2944557"/>
            <a:ext cx="2519659" cy="35138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595"/>
            <a:r>
              <a:rPr lang="en-US" sz="1350" dirty="0">
                <a:solidFill>
                  <a:srgbClr val="E7E6E6"/>
                </a:solidFill>
              </a:rPr>
              <a:t>Advantages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82425" y="2423669"/>
            <a:ext cx="2528693" cy="1305736"/>
            <a:chOff x="294212" y="4344715"/>
            <a:chExt cx="4572248" cy="2069116"/>
          </a:xfrm>
        </p:grpSpPr>
        <p:grpSp>
          <p:nvGrpSpPr>
            <p:cNvPr id="34" name="Group 33"/>
            <p:cNvGrpSpPr/>
            <p:nvPr/>
          </p:nvGrpSpPr>
          <p:grpSpPr>
            <a:xfrm>
              <a:off x="1065939" y="4344715"/>
              <a:ext cx="2670506" cy="2069116"/>
              <a:chOff x="750619" y="4297417"/>
              <a:chExt cx="2670506" cy="2069116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750619" y="4297417"/>
                <a:ext cx="2670506" cy="1641027"/>
                <a:chOff x="3005080" y="1352104"/>
                <a:chExt cx="3977272" cy="3641141"/>
              </a:xfrm>
            </p:grpSpPr>
            <p:grpSp>
              <p:nvGrpSpPr>
                <p:cNvPr id="41" name="Group 16"/>
                <p:cNvGrpSpPr/>
                <p:nvPr/>
              </p:nvGrpSpPr>
              <p:grpSpPr>
                <a:xfrm rot="5400000">
                  <a:off x="3672916" y="1683809"/>
                  <a:ext cx="2641600" cy="3977272"/>
                  <a:chOff x="3556000" y="1547813"/>
                  <a:chExt cx="2641600" cy="4114800"/>
                </a:xfrm>
              </p:grpSpPr>
              <p:sp>
                <p:nvSpPr>
                  <p:cNvPr id="44" name="Oval 11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1739900" y="3363913"/>
                    <a:ext cx="4114800" cy="482600"/>
                  </a:xfrm>
                  <a:prstGeom prst="ellips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defTabSz="685595">
                      <a:defRPr/>
                    </a:pPr>
                    <a:endParaRPr lang="en-US" sz="135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45" name="Oval 12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4664078" y="3513138"/>
                    <a:ext cx="1981200" cy="18415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defTabSz="685595">
                      <a:defRPr/>
                    </a:pPr>
                    <a:endParaRPr lang="en-US" sz="135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46" name="Oval 13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5356225" y="3509963"/>
                    <a:ext cx="1485900" cy="17145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defTabSz="685595">
                      <a:defRPr/>
                    </a:pPr>
                    <a:endParaRPr lang="en-US" sz="135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47" name="Oval 14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3342217" y="3490914"/>
                    <a:ext cx="2971800" cy="22859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defTabSz="685595">
                      <a:defRPr/>
                    </a:pPr>
                    <a:endParaRPr lang="en-US" sz="135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48" name="Oval 16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5340350" y="3509963"/>
                    <a:ext cx="1485900" cy="17145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defTabSz="685595">
                      <a:defRPr/>
                    </a:pPr>
                    <a:endParaRPr lang="en-US" sz="135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49" name="Oval 17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2576512" y="3419475"/>
                    <a:ext cx="3467100" cy="37147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defTabSz="685595">
                      <a:defRPr/>
                    </a:pPr>
                    <a:endParaRPr lang="en-US" sz="135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50" name="Line 18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5130800" y="2538413"/>
                    <a:ext cx="0" cy="2133600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0" rIns="0" bIns="0" anchor="ctr"/>
                  <a:lstStyle/>
                  <a:p>
                    <a:pPr defTabSz="685595">
                      <a:defRPr/>
                    </a:pPr>
                    <a:endParaRPr lang="en-US" sz="135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51" name="Line 19"/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4225199" y="1577944"/>
                    <a:ext cx="857249" cy="2139949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0" rIns="0" bIns="0" anchor="ctr"/>
                  <a:lstStyle/>
                  <a:p>
                    <a:pPr defTabSz="685595">
                      <a:defRPr/>
                    </a:pPr>
                    <a:endParaRPr lang="en-US" sz="135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52" name="Line 20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4699000" y="3268663"/>
                    <a:ext cx="819150" cy="2139950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0" rIns="0" bIns="0" anchor="ctr"/>
                  <a:lstStyle/>
                  <a:p>
                    <a:pPr defTabSz="685595">
                      <a:defRPr/>
                    </a:pPr>
                    <a:endParaRPr lang="en-US" sz="135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53" name="Line 21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4311650" y="3852863"/>
                    <a:ext cx="1333500" cy="2286000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 lIns="0" tIns="0" rIns="0" bIns="0" anchor="ctr"/>
                  <a:lstStyle/>
                  <a:p>
                    <a:pPr defTabSz="685595">
                      <a:defRPr/>
                    </a:pPr>
                    <a:endParaRPr lang="en-US" sz="135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54" name="Line 22"/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4321175" y="1062038"/>
                    <a:ext cx="1295400" cy="2266950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 lIns="0" tIns="0" rIns="0" bIns="0" anchor="ctr"/>
                  <a:lstStyle/>
                  <a:p>
                    <a:pPr defTabSz="685595">
                      <a:defRPr/>
                    </a:pPr>
                    <a:endParaRPr lang="en-US" sz="135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55" name="Oval 12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4047597" y="3513137"/>
                    <a:ext cx="2409825" cy="18415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defTabSz="685595">
                      <a:defRPr/>
                    </a:pPr>
                    <a:endParaRPr lang="en-US" sz="135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</p:grpSp>
            <p:sp>
              <p:nvSpPr>
                <p:cNvPr id="42" name="Down Arrow 41"/>
                <p:cNvSpPr/>
                <p:nvPr/>
              </p:nvSpPr>
              <p:spPr bwMode="auto">
                <a:xfrm>
                  <a:off x="4663827" y="2686597"/>
                  <a:ext cx="672215" cy="1854557"/>
                </a:xfrm>
                <a:prstGeom prst="downArrow">
                  <a:avLst/>
                </a:prstGeom>
                <a:ln>
                  <a:noFill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none" lIns="34281" tIns="34281" rIns="34281" bIns="34281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176160" indent="-176160" defTabSz="685595">
                    <a:spcBef>
                      <a:spcPct val="100000"/>
                    </a:spcBef>
                    <a:buFont typeface="Webdings" pitchFamily="18" charset="2"/>
                    <a:buChar char="4"/>
                  </a:pPr>
                  <a:endParaRPr lang="en-US" sz="1200" dirty="0" err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Flowchart: Connector 42"/>
                <p:cNvSpPr/>
                <p:nvPr/>
              </p:nvSpPr>
              <p:spPr bwMode="auto">
                <a:xfrm>
                  <a:off x="4036225" y="1352104"/>
                  <a:ext cx="2056663" cy="1251396"/>
                </a:xfrm>
                <a:prstGeom prst="flowChartConnector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34281" tIns="34281" rIns="34281" bIns="34281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173779" indent="-173779" algn="just" defTabSz="685595"/>
                  <a:r>
                    <a:rPr lang="en-US" sz="900" dirty="0">
                      <a:solidFill>
                        <a:prstClr val="black"/>
                      </a:solidFill>
                    </a:rPr>
                    <a:t>Raw Data</a:t>
                  </a:r>
                </a:p>
              </p:txBody>
            </p:sp>
          </p:grpSp>
          <p:sp>
            <p:nvSpPr>
              <p:cNvPr id="40" name="Rounded Rectangle 39"/>
              <p:cNvSpPr/>
              <p:nvPr/>
            </p:nvSpPr>
            <p:spPr bwMode="auto">
              <a:xfrm>
                <a:off x="1513585" y="6066989"/>
                <a:ext cx="1239704" cy="29954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34281" tIns="34281" rIns="34281" bIns="34281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176160" indent="-176160" defTabSz="685595">
                  <a:spcBef>
                    <a:spcPct val="100000"/>
                  </a:spcBef>
                </a:pPr>
                <a:r>
                  <a:rPr lang="en-US" sz="900" dirty="0">
                    <a:solidFill>
                      <a:prstClr val="black"/>
                    </a:solidFill>
                  </a:rPr>
                  <a:t>Clean dataset</a:t>
                </a:r>
              </a:p>
            </p:txBody>
          </p:sp>
        </p:grpSp>
        <p:sp>
          <p:nvSpPr>
            <p:cNvPr id="35" name="Rounded Rectangle 34"/>
            <p:cNvSpPr/>
            <p:nvPr/>
          </p:nvSpPr>
          <p:spPr bwMode="auto">
            <a:xfrm>
              <a:off x="2758963" y="5092266"/>
              <a:ext cx="2107497" cy="28377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34281" tIns="34281" rIns="34281" bIns="34281" numCol="1" rtlCol="0" anchor="ctr" anchorCtr="0" compatLnSpc="1">
              <a:prstTxWarp prst="textNoShape">
                <a:avLst/>
              </a:prstTxWarp>
            </a:bodyPr>
            <a:lstStyle/>
            <a:p>
              <a:pPr marL="176160" indent="-176160" defTabSz="685595">
                <a:spcBef>
                  <a:spcPct val="100000"/>
                </a:spcBef>
              </a:pPr>
              <a:r>
                <a:rPr lang="en-US" sz="900" dirty="0">
                  <a:solidFill>
                    <a:prstClr val="black"/>
                  </a:solidFill>
                </a:rPr>
                <a:t>Redundant impressions</a:t>
              </a: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2737927" y="5591517"/>
              <a:ext cx="2107497" cy="30478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34281" tIns="34281" rIns="34281" bIns="34281" numCol="1" rtlCol="0" anchor="ctr" anchorCtr="0" compatLnSpc="1">
              <a:prstTxWarp prst="textNoShape">
                <a:avLst/>
              </a:prstTxWarp>
            </a:bodyPr>
            <a:lstStyle/>
            <a:p>
              <a:pPr marL="176160" indent="-176160" defTabSz="685595">
                <a:spcBef>
                  <a:spcPct val="100000"/>
                </a:spcBef>
              </a:pPr>
              <a:r>
                <a:rPr lang="en-US" sz="900" dirty="0">
                  <a:solidFill>
                    <a:prstClr val="black"/>
                  </a:solidFill>
                </a:rPr>
                <a:t>Incomplete conversions</a:t>
              </a: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294212" y="4912059"/>
              <a:ext cx="1611615" cy="29954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34281" tIns="34281" rIns="34281" bIns="34281" numCol="1" rtlCol="0" anchor="ctr" anchorCtr="0" compatLnSpc="1">
              <a:prstTxWarp prst="textNoShape">
                <a:avLst/>
              </a:prstTxWarp>
            </a:bodyPr>
            <a:lstStyle/>
            <a:p>
              <a:pPr marL="176160" indent="-176160" defTabSz="685595">
                <a:spcBef>
                  <a:spcPct val="100000"/>
                </a:spcBef>
              </a:pPr>
              <a:r>
                <a:rPr lang="en-US" sz="900" dirty="0">
                  <a:solidFill>
                    <a:prstClr val="black"/>
                  </a:solidFill>
                </a:rPr>
                <a:t>Outlier treatment</a:t>
              </a: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625365" y="5465381"/>
              <a:ext cx="1166649" cy="29954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34281" tIns="34281" rIns="34281" bIns="34281" numCol="1" rtlCol="0" anchor="ctr" anchorCtr="0" compatLnSpc="1">
              <a:prstTxWarp prst="textNoShape">
                <a:avLst/>
              </a:prstTxWarp>
            </a:bodyPr>
            <a:lstStyle/>
            <a:p>
              <a:pPr marL="176160" indent="-176160" defTabSz="685595">
                <a:spcBef>
                  <a:spcPct val="100000"/>
                </a:spcBef>
              </a:pPr>
              <a:r>
                <a:rPr lang="en-US" sz="900" dirty="0">
                  <a:solidFill>
                    <a:prstClr val="black"/>
                  </a:solidFill>
                </a:rPr>
                <a:t>Low touches</a:t>
              </a:r>
            </a:p>
          </p:txBody>
        </p:sp>
      </p:grpSp>
      <p:graphicFrame>
        <p:nvGraphicFramePr>
          <p:cNvPr id="56" name="Diagram 55"/>
          <p:cNvGraphicFramePr/>
          <p:nvPr/>
        </p:nvGraphicFramePr>
        <p:xfrm>
          <a:off x="3369500" y="1536872"/>
          <a:ext cx="2427290" cy="2536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7" name="Down Arrow 56"/>
          <p:cNvSpPr/>
          <p:nvPr/>
        </p:nvSpPr>
        <p:spPr bwMode="auto">
          <a:xfrm>
            <a:off x="4456800" y="3729405"/>
            <a:ext cx="249622" cy="288428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34281" tIns="34281" rIns="34281" bIns="34281" numCol="1" rtlCol="0" anchor="ctr" anchorCtr="0" compatLnSpc="1">
            <a:prstTxWarp prst="textNoShape">
              <a:avLst/>
            </a:prstTxWarp>
          </a:bodyPr>
          <a:lstStyle/>
          <a:p>
            <a:pPr marL="176160" indent="-176160" defTabSz="685595">
              <a:spcBef>
                <a:spcPct val="100000"/>
              </a:spcBef>
              <a:buFont typeface="Webdings" pitchFamily="18" charset="2"/>
              <a:buChar char="4"/>
            </a:pPr>
            <a:endParaRPr lang="en-US" sz="1200" dirty="0" err="1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498" y="4017832"/>
            <a:ext cx="2404504" cy="633425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85274" y="3904738"/>
            <a:ext cx="2199647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00" indent="-85700" defTabSz="685595"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Data from various sources is processed before inflowing into the model</a:t>
            </a:r>
          </a:p>
          <a:p>
            <a:pPr marL="85700" indent="-85700" defTabSz="685595"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Tools </a:t>
            </a:r>
            <a:r>
              <a:rPr lang="en-US" sz="1200">
                <a:solidFill>
                  <a:prstClr val="black"/>
                </a:solidFill>
                <a:latin typeface="Calibri" panose="020F0502020204030204"/>
              </a:rPr>
              <a:t>used – Python/Spark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8" name="Picture 7"/>
          <p:cNvPicPr preferRelativeResize="0"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83" y="1726730"/>
            <a:ext cx="514216" cy="511085"/>
          </a:xfrm>
          <a:prstGeom prst="rect">
            <a:avLst/>
          </a:prstGeom>
        </p:spPr>
      </p:pic>
      <p:pic>
        <p:nvPicPr>
          <p:cNvPr id="9" name="Picture 8"/>
          <p:cNvPicPr preferRelativeResize="0"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79" y="1726731"/>
            <a:ext cx="514216" cy="514216"/>
          </a:xfrm>
          <a:prstGeom prst="rect">
            <a:avLst/>
          </a:prstGeom>
        </p:spPr>
      </p:pic>
      <p:pic>
        <p:nvPicPr>
          <p:cNvPr id="10" name="Picture 9"/>
          <p:cNvPicPr preferRelativeResize="0">
            <a:picLocks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887" y="1725687"/>
            <a:ext cx="514216" cy="514216"/>
          </a:xfrm>
          <a:prstGeom prst="rect">
            <a:avLst/>
          </a:prstGeom>
        </p:spPr>
      </p:pic>
      <p:pic>
        <p:nvPicPr>
          <p:cNvPr id="11" name="Picture 10"/>
          <p:cNvPicPr preferRelativeResize="0"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161" y="1724643"/>
            <a:ext cx="514216" cy="514216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6201818" y="1585734"/>
            <a:ext cx="219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Create a model which incorporates the non-linear and dynamic advertising effects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1830" y="3301812"/>
            <a:ext cx="25196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900" b="1" u="sng" dirty="0"/>
              <a:t>Measure Attributions</a:t>
            </a:r>
          </a:p>
          <a:p>
            <a:pPr lvl="0" algn="l"/>
            <a:r>
              <a:rPr lang="en-US" sz="900" dirty="0"/>
              <a:t>Measures the </a:t>
            </a:r>
            <a:r>
              <a:rPr lang="en-US" sz="900" b="1" dirty="0"/>
              <a:t>real </a:t>
            </a:r>
            <a:r>
              <a:rPr lang="en-US" sz="900" dirty="0"/>
              <a:t>impact of various brand marketing activities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093259" y="3779363"/>
            <a:ext cx="252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u="sng" dirty="0"/>
              <a:t>Granular Analysis</a:t>
            </a:r>
          </a:p>
          <a:p>
            <a:pPr algn="l"/>
            <a:r>
              <a:rPr lang="en-US" sz="900" dirty="0"/>
              <a:t>New age models built at various levels of marketing activities- user, creative, campaign, path, frequency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101569" y="4256912"/>
            <a:ext cx="25116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u="sng" dirty="0"/>
              <a:t>Intuitive Visualization</a:t>
            </a:r>
          </a:p>
          <a:p>
            <a:pPr algn="l"/>
            <a:r>
              <a:rPr lang="en-US" sz="900" dirty="0"/>
              <a:t>Enables business to visualize relationships between entities</a:t>
            </a:r>
          </a:p>
        </p:txBody>
      </p:sp>
    </p:spTree>
    <p:extLst>
      <p:ext uri="{BB962C8B-B14F-4D97-AF65-F5344CB8AC3E}">
        <p14:creationId xmlns:p14="http://schemas.microsoft.com/office/powerpoint/2010/main" val="374784434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5" grpId="6" animBg="1"/>
      <p:bldP spid="5" grpId="7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noFill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771102"/>
            <a:ext cx="8686800" cy="1"/>
          </a:xfrm>
          <a:custGeom>
            <a:avLst/>
            <a:gdLst/>
            <a:ahLst/>
            <a:cxnLst/>
            <a:rect l="l" t="t" r="r" b="b"/>
            <a:pathLst>
              <a:path w="8686800" h="1">
                <a:moveTo>
                  <a:pt x="8686800" y="1"/>
                </a:moveTo>
                <a:lnTo>
                  <a:pt x="0" y="0"/>
                </a:lnTo>
              </a:path>
              <a:path w="8686800" h="1">
                <a:moveTo>
                  <a:pt x="0" y="1"/>
                </a:moveTo>
                <a:lnTo>
                  <a:pt x="8686800" y="1"/>
                </a:lnTo>
              </a:path>
            </a:pathLst>
          </a:custGeom>
          <a:ln w="12700">
            <a:solidFill>
              <a:srgbClr val="004D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6322" y="2839485"/>
            <a:ext cx="1737360" cy="1561253"/>
          </a:xfrm>
          <a:custGeom>
            <a:avLst/>
            <a:gdLst/>
            <a:ahLst/>
            <a:cxnLst/>
            <a:rect l="l" t="t" r="r" b="b"/>
            <a:pathLst>
              <a:path w="1737360" h="1561253">
                <a:moveTo>
                  <a:pt x="0" y="71067"/>
                </a:moveTo>
                <a:lnTo>
                  <a:pt x="0" y="1490186"/>
                </a:lnTo>
                <a:lnTo>
                  <a:pt x="1235" y="1503447"/>
                </a:lnTo>
                <a:lnTo>
                  <a:pt x="20396" y="1540016"/>
                </a:lnTo>
                <a:lnTo>
                  <a:pt x="56593" y="1559778"/>
                </a:lnTo>
                <a:lnTo>
                  <a:pt x="71067" y="1561253"/>
                </a:lnTo>
                <a:lnTo>
                  <a:pt x="1666292" y="1561253"/>
                </a:lnTo>
                <a:lnTo>
                  <a:pt x="1705406" y="1549530"/>
                </a:lnTo>
                <a:lnTo>
                  <a:pt x="1731657" y="1518126"/>
                </a:lnTo>
                <a:lnTo>
                  <a:pt x="1737360" y="1490186"/>
                </a:lnTo>
                <a:lnTo>
                  <a:pt x="1737360" y="71067"/>
                </a:lnTo>
                <a:lnTo>
                  <a:pt x="1725637" y="31953"/>
                </a:lnTo>
                <a:lnTo>
                  <a:pt x="1694232" y="5703"/>
                </a:lnTo>
                <a:lnTo>
                  <a:pt x="1666292" y="0"/>
                </a:lnTo>
                <a:lnTo>
                  <a:pt x="71067" y="0"/>
                </a:lnTo>
                <a:lnTo>
                  <a:pt x="31953" y="11723"/>
                </a:lnTo>
                <a:lnTo>
                  <a:pt x="5702" y="43127"/>
                </a:lnTo>
                <a:lnTo>
                  <a:pt x="0" y="71067"/>
                </a:lnTo>
                <a:close/>
              </a:path>
            </a:pathLst>
          </a:custGeom>
          <a:solidFill>
            <a:srgbClr val="67A4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6322" y="2839485"/>
            <a:ext cx="1737360" cy="1561254"/>
          </a:xfrm>
          <a:custGeom>
            <a:avLst/>
            <a:gdLst/>
            <a:ahLst/>
            <a:cxnLst/>
            <a:rect l="l" t="t" r="r" b="b"/>
            <a:pathLst>
              <a:path w="1737360" h="1561254">
                <a:moveTo>
                  <a:pt x="0" y="71067"/>
                </a:moveTo>
                <a:lnTo>
                  <a:pt x="12388" y="30963"/>
                </a:lnTo>
                <a:lnTo>
                  <a:pt x="44241" y="5237"/>
                </a:lnTo>
                <a:lnTo>
                  <a:pt x="71067" y="0"/>
                </a:lnTo>
                <a:lnTo>
                  <a:pt x="1666292" y="0"/>
                </a:lnTo>
                <a:lnTo>
                  <a:pt x="1706396" y="12388"/>
                </a:lnTo>
                <a:lnTo>
                  <a:pt x="1732122" y="44241"/>
                </a:lnTo>
                <a:lnTo>
                  <a:pt x="1737360" y="71067"/>
                </a:lnTo>
                <a:lnTo>
                  <a:pt x="1737360" y="1490186"/>
                </a:lnTo>
                <a:lnTo>
                  <a:pt x="1724971" y="1530290"/>
                </a:lnTo>
                <a:lnTo>
                  <a:pt x="1693118" y="1556016"/>
                </a:lnTo>
                <a:lnTo>
                  <a:pt x="1666292" y="1561254"/>
                </a:lnTo>
                <a:lnTo>
                  <a:pt x="71067" y="1561254"/>
                </a:lnTo>
                <a:lnTo>
                  <a:pt x="30963" y="1548865"/>
                </a:lnTo>
                <a:lnTo>
                  <a:pt x="5237" y="1517012"/>
                </a:lnTo>
                <a:lnTo>
                  <a:pt x="0" y="1490186"/>
                </a:lnTo>
                <a:lnTo>
                  <a:pt x="0" y="71067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5383" y="3187854"/>
            <a:ext cx="712363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12708" y="3262730"/>
            <a:ext cx="656674" cy="548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7850" y="3795412"/>
            <a:ext cx="664275" cy="548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6322" y="1060799"/>
            <a:ext cx="1737360" cy="1561254"/>
          </a:xfrm>
          <a:custGeom>
            <a:avLst/>
            <a:gdLst/>
            <a:ahLst/>
            <a:cxnLst/>
            <a:rect l="l" t="t" r="r" b="b"/>
            <a:pathLst>
              <a:path w="1737360" h="1561254">
                <a:moveTo>
                  <a:pt x="0" y="71067"/>
                </a:moveTo>
                <a:lnTo>
                  <a:pt x="0" y="1490186"/>
                </a:lnTo>
                <a:lnTo>
                  <a:pt x="1235" y="1503447"/>
                </a:lnTo>
                <a:lnTo>
                  <a:pt x="20396" y="1540016"/>
                </a:lnTo>
                <a:lnTo>
                  <a:pt x="56593" y="1559779"/>
                </a:lnTo>
                <a:lnTo>
                  <a:pt x="71067" y="1561254"/>
                </a:lnTo>
                <a:lnTo>
                  <a:pt x="1666292" y="1561254"/>
                </a:lnTo>
                <a:lnTo>
                  <a:pt x="1705406" y="1549530"/>
                </a:lnTo>
                <a:lnTo>
                  <a:pt x="1731657" y="1518126"/>
                </a:lnTo>
                <a:lnTo>
                  <a:pt x="1737360" y="1490186"/>
                </a:lnTo>
                <a:lnTo>
                  <a:pt x="1737360" y="71067"/>
                </a:lnTo>
                <a:lnTo>
                  <a:pt x="1725637" y="31952"/>
                </a:lnTo>
                <a:lnTo>
                  <a:pt x="1694232" y="5702"/>
                </a:lnTo>
                <a:lnTo>
                  <a:pt x="1666292" y="0"/>
                </a:lnTo>
                <a:lnTo>
                  <a:pt x="71067" y="0"/>
                </a:lnTo>
                <a:lnTo>
                  <a:pt x="31953" y="11722"/>
                </a:lnTo>
                <a:lnTo>
                  <a:pt x="5702" y="43127"/>
                </a:lnTo>
                <a:lnTo>
                  <a:pt x="0" y="71067"/>
                </a:lnTo>
                <a:close/>
              </a:path>
            </a:pathLst>
          </a:custGeom>
          <a:solidFill>
            <a:srgbClr val="67A4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6322" y="1060799"/>
            <a:ext cx="1737360" cy="1561254"/>
          </a:xfrm>
          <a:custGeom>
            <a:avLst/>
            <a:gdLst/>
            <a:ahLst/>
            <a:cxnLst/>
            <a:rect l="l" t="t" r="r" b="b"/>
            <a:pathLst>
              <a:path w="1737360" h="1561254">
                <a:moveTo>
                  <a:pt x="0" y="71067"/>
                </a:moveTo>
                <a:lnTo>
                  <a:pt x="12388" y="30963"/>
                </a:lnTo>
                <a:lnTo>
                  <a:pt x="44241" y="5237"/>
                </a:lnTo>
                <a:lnTo>
                  <a:pt x="71067" y="0"/>
                </a:lnTo>
                <a:lnTo>
                  <a:pt x="1666292" y="0"/>
                </a:lnTo>
                <a:lnTo>
                  <a:pt x="1706396" y="12388"/>
                </a:lnTo>
                <a:lnTo>
                  <a:pt x="1732122" y="44241"/>
                </a:lnTo>
                <a:lnTo>
                  <a:pt x="1737360" y="71067"/>
                </a:lnTo>
                <a:lnTo>
                  <a:pt x="1737360" y="1490186"/>
                </a:lnTo>
                <a:lnTo>
                  <a:pt x="1724971" y="1530290"/>
                </a:lnTo>
                <a:lnTo>
                  <a:pt x="1693118" y="1556016"/>
                </a:lnTo>
                <a:lnTo>
                  <a:pt x="1666292" y="1561254"/>
                </a:lnTo>
                <a:lnTo>
                  <a:pt x="71067" y="1561254"/>
                </a:lnTo>
                <a:lnTo>
                  <a:pt x="30963" y="1548865"/>
                </a:lnTo>
                <a:lnTo>
                  <a:pt x="5237" y="1517012"/>
                </a:lnTo>
                <a:lnTo>
                  <a:pt x="0" y="1490186"/>
                </a:lnTo>
                <a:lnTo>
                  <a:pt x="0" y="71067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5209" y="1526157"/>
            <a:ext cx="910684" cy="968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9346" y="222187"/>
            <a:ext cx="661089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spc="0" dirty="0">
                <a:latin typeface="Times New Roman"/>
                <a:cs typeface="Times New Roman"/>
              </a:rPr>
              <a:t>Overview of M</a:t>
            </a:r>
            <a:r>
              <a:rPr sz="3600" spc="-289" dirty="0">
                <a:latin typeface="Times New Roman"/>
                <a:cs typeface="Times New Roman"/>
              </a:rPr>
              <a:t>T</a:t>
            </a:r>
            <a:r>
              <a:rPr sz="3600" spc="0" dirty="0">
                <a:latin typeface="Times New Roman"/>
                <a:cs typeface="Times New Roman"/>
              </a:rPr>
              <a:t>A</a:t>
            </a:r>
            <a:r>
              <a:rPr sz="3600" spc="-200" dirty="0">
                <a:latin typeface="Times New Roman"/>
                <a:cs typeface="Times New Roman"/>
              </a:rPr>
              <a:t> </a:t>
            </a:r>
            <a:r>
              <a:rPr sz="3600" spc="0" dirty="0">
                <a:latin typeface="Times New Roman"/>
                <a:cs typeface="Times New Roman"/>
              </a:rPr>
              <a:t>Modeling Inputs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9929" y="1189437"/>
            <a:ext cx="1198059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b="1" spc="-4" dirty="0">
                <a:latin typeface="Times New Roman"/>
                <a:cs typeface="Times New Roman"/>
              </a:rPr>
              <a:t>D</a:t>
            </a:r>
            <a:r>
              <a:rPr sz="1600" b="1" spc="0" dirty="0">
                <a:latin typeface="Times New Roman"/>
                <a:cs typeface="Times New Roman"/>
              </a:rPr>
              <a:t>a</a:t>
            </a:r>
            <a:r>
              <a:rPr sz="1600" b="1" spc="4" dirty="0">
                <a:latin typeface="Times New Roman"/>
                <a:cs typeface="Times New Roman"/>
              </a:rPr>
              <a:t>t</a:t>
            </a:r>
            <a:r>
              <a:rPr sz="1600" b="1" spc="0" dirty="0">
                <a:latin typeface="Times New Roman"/>
                <a:cs typeface="Times New Roman"/>
              </a:rPr>
              <a:t>a Sou</a:t>
            </a:r>
            <a:r>
              <a:rPr sz="1600" b="1" spc="-25" dirty="0">
                <a:latin typeface="Times New Roman"/>
                <a:cs typeface="Times New Roman"/>
              </a:rPr>
              <a:t>r</a:t>
            </a:r>
            <a:r>
              <a:rPr sz="1600" b="1" spc="0" dirty="0">
                <a:latin typeface="Times New Roman"/>
                <a:cs typeface="Times New Roman"/>
              </a:rPr>
              <a:t>ces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39440" y="1442372"/>
            <a:ext cx="778817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sz="1300" i="1" u="heavy" spc="4" dirty="0">
                <a:latin typeface="Times New Roman"/>
                <a:cs typeface="Times New Roman"/>
              </a:rPr>
              <a:t>A</a:t>
            </a:r>
            <a:r>
              <a:rPr sz="1300" i="1" u="heavy" spc="0" dirty="0">
                <a:latin typeface="Times New Roman"/>
                <a:cs typeface="Times New Roman"/>
              </a:rPr>
              <a:t>d Se</a:t>
            </a:r>
            <a:r>
              <a:rPr sz="1300" i="1" u="heavy" spc="-4" dirty="0">
                <a:latin typeface="Times New Roman"/>
                <a:cs typeface="Times New Roman"/>
              </a:rPr>
              <a:t>r</a:t>
            </a:r>
            <a:r>
              <a:rPr sz="1300" i="1" u="heavy" spc="0" dirty="0">
                <a:latin typeface="Times New Roman"/>
                <a:cs typeface="Times New Roman"/>
              </a:rPr>
              <a:t>ving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9440" y="1708141"/>
            <a:ext cx="5818988" cy="4554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831">
              <a:lnSpc>
                <a:spcPts val="1435"/>
              </a:lnSpc>
              <a:spcBef>
                <a:spcPts val="71"/>
              </a:spcBef>
            </a:pPr>
            <a:r>
              <a:rPr sz="1300" spc="0" dirty="0">
                <a:latin typeface="Arial"/>
                <a:cs typeface="Arial"/>
              </a:rPr>
              <a:t>• </a:t>
            </a:r>
            <a:r>
              <a:rPr sz="1300" spc="265" dirty="0">
                <a:latin typeface="Arial"/>
                <a:cs typeface="Arial"/>
              </a:rPr>
              <a:t> </a:t>
            </a:r>
            <a:r>
              <a:rPr sz="1300" spc="0" dirty="0">
                <a:latin typeface="Times New Roman"/>
                <a:cs typeface="Times New Roman"/>
              </a:rPr>
              <a:t>Double</a:t>
            </a:r>
            <a:r>
              <a:rPr sz="1300" spc="-4" dirty="0">
                <a:latin typeface="Times New Roman"/>
                <a:cs typeface="Times New Roman"/>
              </a:rPr>
              <a:t>C</a:t>
            </a:r>
            <a:r>
              <a:rPr sz="1300" spc="0" dirty="0">
                <a:latin typeface="Times New Roman"/>
                <a:cs typeface="Times New Roman"/>
              </a:rPr>
              <a:t>lick imp</a:t>
            </a:r>
            <a:r>
              <a:rPr sz="1300" spc="4" dirty="0">
                <a:latin typeface="Times New Roman"/>
                <a:cs typeface="Times New Roman"/>
              </a:rPr>
              <a:t>r</a:t>
            </a:r>
            <a:r>
              <a:rPr sz="1300" spc="0" dirty="0">
                <a:latin typeface="Times New Roman"/>
                <a:cs typeface="Times New Roman"/>
              </a:rPr>
              <a:t>e</a:t>
            </a:r>
            <a:r>
              <a:rPr sz="1300" spc="-4" dirty="0">
                <a:latin typeface="Times New Roman"/>
                <a:cs typeface="Times New Roman"/>
              </a:rPr>
              <a:t>ss</a:t>
            </a:r>
            <a:r>
              <a:rPr sz="1300" spc="0" dirty="0">
                <a:latin typeface="Times New Roman"/>
                <a:cs typeface="Times New Roman"/>
              </a:rPr>
              <a:t>ion</a:t>
            </a:r>
            <a:r>
              <a:rPr sz="1300" spc="-4" dirty="0">
                <a:latin typeface="Times New Roman"/>
                <a:cs typeface="Times New Roman"/>
              </a:rPr>
              <a:t>s</a:t>
            </a:r>
            <a:r>
              <a:rPr sz="1300" spc="0" dirty="0">
                <a:latin typeface="Times New Roman"/>
                <a:cs typeface="Times New Roman"/>
              </a:rPr>
              <a:t>, clicks</a:t>
            </a:r>
            <a:r>
              <a:rPr sz="1300" spc="-4" dirty="0">
                <a:latin typeface="Times New Roman"/>
                <a:cs typeface="Times New Roman"/>
              </a:rPr>
              <a:t> </a:t>
            </a:r>
            <a:r>
              <a:rPr sz="1300" spc="4" dirty="0">
                <a:latin typeface="Times New Roman"/>
                <a:cs typeface="Times New Roman"/>
              </a:rPr>
              <a:t>(</a:t>
            </a:r>
            <a:r>
              <a:rPr sz="1300" spc="0" dirty="0">
                <a:latin typeface="Times New Roman"/>
                <a:cs typeface="Times New Roman"/>
              </a:rPr>
              <a:t>di</a:t>
            </a:r>
            <a:r>
              <a:rPr sz="1300" spc="-4" dirty="0">
                <a:latin typeface="Times New Roman"/>
                <a:cs typeface="Times New Roman"/>
              </a:rPr>
              <a:t>s</a:t>
            </a:r>
            <a:r>
              <a:rPr sz="1300" spc="0" dirty="0">
                <a:latin typeface="Times New Roman"/>
                <a:cs typeface="Times New Roman"/>
              </a:rPr>
              <a:t>play &amp; </a:t>
            </a:r>
            <a:r>
              <a:rPr sz="1300" spc="-4" dirty="0">
                <a:latin typeface="Times New Roman"/>
                <a:cs typeface="Times New Roman"/>
              </a:rPr>
              <a:t>s</a:t>
            </a:r>
            <a:r>
              <a:rPr sz="1300" spc="0" dirty="0">
                <a:latin typeface="Times New Roman"/>
                <a:cs typeface="Times New Roman"/>
              </a:rPr>
              <a:t>ea</a:t>
            </a:r>
            <a:r>
              <a:rPr sz="1300" spc="4" dirty="0">
                <a:latin typeface="Times New Roman"/>
                <a:cs typeface="Times New Roman"/>
              </a:rPr>
              <a:t>r</a:t>
            </a:r>
            <a:r>
              <a:rPr sz="1300" spc="0" dirty="0">
                <a:latin typeface="Times New Roman"/>
                <a:cs typeface="Times New Roman"/>
              </a:rPr>
              <a:t>ch</a:t>
            </a:r>
            <a:r>
              <a:rPr sz="1300" spc="4" dirty="0">
                <a:latin typeface="Times New Roman"/>
                <a:cs typeface="Times New Roman"/>
              </a:rPr>
              <a:t>)</a:t>
            </a:r>
            <a:r>
              <a:rPr sz="1300" spc="0" dirty="0">
                <a:latin typeface="Times New Roman"/>
                <a:cs typeface="Times New Roman"/>
              </a:rPr>
              <a:t>, and activity </a:t>
            </a:r>
            <a:r>
              <a:rPr sz="1300" spc="4" dirty="0">
                <a:latin typeface="Times New Roman"/>
                <a:cs typeface="Times New Roman"/>
              </a:rPr>
              <a:t>(</a:t>
            </a:r>
            <a:r>
              <a:rPr sz="1300" spc="-4" dirty="0">
                <a:latin typeface="Times New Roman"/>
                <a:cs typeface="Times New Roman"/>
              </a:rPr>
              <a:t>C</a:t>
            </a:r>
            <a:r>
              <a:rPr sz="1300" spc="4" dirty="0">
                <a:latin typeface="Times New Roman"/>
                <a:cs typeface="Times New Roman"/>
              </a:rPr>
              <a:t>T</a:t>
            </a:r>
            <a:r>
              <a:rPr sz="1300" spc="-4" dirty="0">
                <a:latin typeface="Times New Roman"/>
                <a:cs typeface="Times New Roman"/>
              </a:rPr>
              <a:t>C</a:t>
            </a:r>
            <a:r>
              <a:rPr sz="1300" spc="0" dirty="0">
                <a:latin typeface="Times New Roman"/>
                <a:cs typeface="Times New Roman"/>
              </a:rPr>
              <a:t>)</a:t>
            </a:r>
            <a:r>
              <a:rPr sz="1300" spc="4" dirty="0">
                <a:latin typeface="Times New Roman"/>
                <a:cs typeface="Times New Roman"/>
              </a:rPr>
              <a:t> </a:t>
            </a:r>
            <a:r>
              <a:rPr sz="1300" spc="0" dirty="0">
                <a:latin typeface="Times New Roman"/>
                <a:cs typeface="Times New Roman"/>
              </a:rPr>
              <a:t>log </a:t>
            </a:r>
            <a:r>
              <a:rPr sz="1300" spc="4" dirty="0">
                <a:latin typeface="Times New Roman"/>
                <a:cs typeface="Times New Roman"/>
              </a:rPr>
              <a:t>f</a:t>
            </a:r>
            <a:r>
              <a:rPr sz="1300" spc="0" dirty="0">
                <a:latin typeface="Times New Roman"/>
                <a:cs typeface="Times New Roman"/>
              </a:rPr>
              <a:t>iles</a:t>
            </a:r>
            <a:endParaRPr sz="1300">
              <a:latin typeface="Times New Roman"/>
              <a:cs typeface="Times New Roman"/>
            </a:endParaRPr>
          </a:p>
          <a:p>
            <a:pPr marL="12700" marR="24904">
              <a:lnSpc>
                <a:spcPct val="95825"/>
              </a:lnSpc>
              <a:spcBef>
                <a:spcPts val="398"/>
              </a:spcBef>
            </a:pPr>
            <a:r>
              <a:rPr sz="1400" i="1" u="heavy" spc="-29" dirty="0">
                <a:latin typeface="Times New Roman"/>
                <a:cs typeface="Times New Roman"/>
              </a:rPr>
              <a:t>Ad</a:t>
            </a:r>
            <a:r>
              <a:rPr sz="1400" i="1" u="heavy" spc="-4" dirty="0">
                <a:latin typeface="Times New Roman"/>
                <a:cs typeface="Times New Roman"/>
              </a:rPr>
              <a:t> </a:t>
            </a:r>
            <a:r>
              <a:rPr sz="1300" i="1" u="heavy" spc="-134" dirty="0">
                <a:latin typeface="Times New Roman"/>
                <a:cs typeface="Times New Roman"/>
              </a:rPr>
              <a:t>V</a:t>
            </a:r>
            <a:r>
              <a:rPr sz="1300" i="1" u="heavy" spc="0" dirty="0">
                <a:latin typeface="Times New Roman"/>
                <a:cs typeface="Times New Roman"/>
              </a:rPr>
              <a:t>e</a:t>
            </a:r>
            <a:r>
              <a:rPr sz="1300" i="1" u="heavy" spc="-4" dirty="0">
                <a:latin typeface="Times New Roman"/>
                <a:cs typeface="Times New Roman"/>
              </a:rPr>
              <a:t>r</a:t>
            </a:r>
            <a:r>
              <a:rPr sz="1300" i="1" u="heavy" spc="0" dirty="0">
                <a:latin typeface="Times New Roman"/>
                <a:cs typeface="Times New Roman"/>
              </a:rPr>
              <a:t>ification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7571" y="2249076"/>
            <a:ext cx="5854643" cy="19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5"/>
              </a:lnSpc>
              <a:spcBef>
                <a:spcPts val="71"/>
              </a:spcBef>
            </a:pPr>
            <a:r>
              <a:rPr sz="1300" spc="0" dirty="0">
                <a:latin typeface="Arial"/>
                <a:cs typeface="Arial"/>
              </a:rPr>
              <a:t>• </a:t>
            </a:r>
            <a:r>
              <a:rPr sz="1300" spc="265" dirty="0">
                <a:latin typeface="Arial"/>
                <a:cs typeface="Arial"/>
              </a:rPr>
              <a:t> </a:t>
            </a:r>
            <a:r>
              <a:rPr sz="1300" spc="4" dirty="0">
                <a:latin typeface="Times New Roman"/>
                <a:cs typeface="Times New Roman"/>
              </a:rPr>
              <a:t>I</a:t>
            </a:r>
            <a:r>
              <a:rPr sz="1300" spc="0" dirty="0">
                <a:latin typeface="Times New Roman"/>
                <a:cs typeface="Times New Roman"/>
              </a:rPr>
              <a:t>nteg</a:t>
            </a:r>
            <a:r>
              <a:rPr sz="1300" spc="4" dirty="0">
                <a:latin typeface="Times New Roman"/>
                <a:cs typeface="Times New Roman"/>
              </a:rPr>
              <a:t>r</a:t>
            </a:r>
            <a:r>
              <a:rPr sz="1300" spc="0" dirty="0">
                <a:latin typeface="Times New Roman"/>
                <a:cs typeface="Times New Roman"/>
              </a:rPr>
              <a:t>al</a:t>
            </a:r>
            <a:r>
              <a:rPr sz="1300" spc="-69" dirty="0">
                <a:latin typeface="Times New Roman"/>
                <a:cs typeface="Times New Roman"/>
              </a:rPr>
              <a:t> </a:t>
            </a:r>
            <a:r>
              <a:rPr sz="1300" spc="0" dirty="0">
                <a:latin typeface="Times New Roman"/>
                <a:cs typeface="Times New Roman"/>
              </a:rPr>
              <a:t>Ad Science </a:t>
            </a:r>
            <a:r>
              <a:rPr sz="1300" spc="4" dirty="0">
                <a:latin typeface="Times New Roman"/>
                <a:cs typeface="Times New Roman"/>
              </a:rPr>
              <a:t>(I</a:t>
            </a:r>
            <a:r>
              <a:rPr sz="1300" spc="0" dirty="0">
                <a:latin typeface="Times New Roman"/>
                <a:cs typeface="Times New Roman"/>
              </a:rPr>
              <a:t>AS)</a:t>
            </a:r>
            <a:r>
              <a:rPr sz="1300" spc="4" dirty="0">
                <a:latin typeface="Times New Roman"/>
                <a:cs typeface="Times New Roman"/>
              </a:rPr>
              <a:t> </a:t>
            </a:r>
            <a:r>
              <a:rPr sz="1300" spc="0" dirty="0">
                <a:latin typeface="Times New Roman"/>
                <a:cs typeface="Times New Roman"/>
              </a:rPr>
              <a:t>u</a:t>
            </a:r>
            <a:r>
              <a:rPr sz="1300" spc="-4" dirty="0">
                <a:latin typeface="Times New Roman"/>
                <a:cs typeface="Times New Roman"/>
              </a:rPr>
              <a:t>s</a:t>
            </a:r>
            <a:r>
              <a:rPr sz="1300" spc="0" dirty="0">
                <a:latin typeface="Times New Roman"/>
                <a:cs typeface="Times New Roman"/>
              </a:rPr>
              <a:t>er</a:t>
            </a:r>
            <a:r>
              <a:rPr sz="1300" spc="4" dirty="0">
                <a:latin typeface="Times New Roman"/>
                <a:cs typeface="Times New Roman"/>
              </a:rPr>
              <a:t> </a:t>
            </a:r>
            <a:r>
              <a:rPr sz="1300" spc="0" dirty="0">
                <a:latin typeface="Times New Roman"/>
                <a:cs typeface="Times New Roman"/>
              </a:rPr>
              <a:t>level cookie enablement </a:t>
            </a:r>
            <a:r>
              <a:rPr sz="1300" spc="4" dirty="0">
                <a:latin typeface="Times New Roman"/>
                <a:cs typeface="Times New Roman"/>
              </a:rPr>
              <a:t>f</a:t>
            </a:r>
            <a:r>
              <a:rPr sz="1300" spc="0" dirty="0">
                <a:latin typeface="Times New Roman"/>
                <a:cs typeface="Times New Roman"/>
              </a:rPr>
              <a:t>or</a:t>
            </a:r>
            <a:r>
              <a:rPr sz="1300" spc="4" dirty="0">
                <a:latin typeface="Times New Roman"/>
                <a:cs typeface="Times New Roman"/>
              </a:rPr>
              <a:t> </a:t>
            </a:r>
            <a:r>
              <a:rPr sz="1300" spc="0" dirty="0">
                <a:latin typeface="Times New Roman"/>
                <a:cs typeface="Times New Roman"/>
              </a:rPr>
              <a:t>viewability mea</a:t>
            </a:r>
            <a:r>
              <a:rPr sz="1300" spc="-4" dirty="0">
                <a:latin typeface="Times New Roman"/>
                <a:cs typeface="Times New Roman"/>
              </a:rPr>
              <a:t>s</a:t>
            </a:r>
            <a:r>
              <a:rPr sz="1300" spc="0" dirty="0">
                <a:latin typeface="Times New Roman"/>
                <a:cs typeface="Times New Roman"/>
              </a:rPr>
              <a:t>u</a:t>
            </a:r>
            <a:r>
              <a:rPr sz="1300" spc="4" dirty="0">
                <a:latin typeface="Times New Roman"/>
                <a:cs typeface="Times New Roman"/>
              </a:rPr>
              <a:t>r</a:t>
            </a:r>
            <a:r>
              <a:rPr sz="1300" spc="0" dirty="0">
                <a:latin typeface="Times New Roman"/>
                <a:cs typeface="Times New Roman"/>
              </a:rPr>
              <a:t>ement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4131" y="2993816"/>
            <a:ext cx="1009985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b="1" spc="0" dirty="0">
                <a:latin typeface="Times New Roman"/>
                <a:cs typeface="Times New Roman"/>
              </a:rPr>
              <a:t>Med</a:t>
            </a:r>
            <a:r>
              <a:rPr sz="1600" b="1" spc="4" dirty="0">
                <a:latin typeface="Times New Roman"/>
                <a:cs typeface="Times New Roman"/>
              </a:rPr>
              <a:t>i</a:t>
            </a:r>
            <a:r>
              <a:rPr sz="1600" b="1" spc="0" dirty="0">
                <a:latin typeface="Times New Roman"/>
                <a:cs typeface="Times New Roman"/>
              </a:rPr>
              <a:t>a </a:t>
            </a:r>
            <a:r>
              <a:rPr sz="1600" b="1" spc="-4" dirty="0">
                <a:latin typeface="Times New Roman"/>
                <a:cs typeface="Times New Roman"/>
              </a:rPr>
              <a:t>B</a:t>
            </a:r>
            <a:r>
              <a:rPr sz="1600" b="1" spc="0" dirty="0">
                <a:latin typeface="Times New Roman"/>
                <a:cs typeface="Times New Roman"/>
              </a:rPr>
              <a:t>uy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39440" y="3328133"/>
            <a:ext cx="6578064" cy="77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904">
              <a:lnSpc>
                <a:spcPts val="1425"/>
              </a:lnSpc>
              <a:spcBef>
                <a:spcPts val="71"/>
              </a:spcBef>
            </a:pPr>
            <a:r>
              <a:rPr sz="1300" i="1" u="heavy" spc="-4" dirty="0">
                <a:latin typeface="Times New Roman"/>
                <a:cs typeface="Times New Roman"/>
              </a:rPr>
              <a:t>C</a:t>
            </a:r>
            <a:r>
              <a:rPr sz="1300" i="1" u="heavy" spc="0" dirty="0">
                <a:latin typeface="Times New Roman"/>
                <a:cs typeface="Times New Roman"/>
              </a:rPr>
              <a:t>hannels</a:t>
            </a:r>
            <a:endParaRPr sz="1300">
              <a:latin typeface="Times New Roman"/>
              <a:cs typeface="Times New Roman"/>
            </a:endParaRPr>
          </a:p>
          <a:p>
            <a:pPr marL="290831">
              <a:lnSpc>
                <a:spcPct val="95825"/>
              </a:lnSpc>
              <a:spcBef>
                <a:spcPts val="528"/>
              </a:spcBef>
            </a:pPr>
            <a:r>
              <a:rPr sz="1300" spc="0" dirty="0">
                <a:latin typeface="Arial"/>
                <a:cs typeface="Arial"/>
              </a:rPr>
              <a:t>• </a:t>
            </a:r>
            <a:r>
              <a:rPr sz="1300" spc="265" dirty="0">
                <a:latin typeface="Arial"/>
                <a:cs typeface="Arial"/>
              </a:rPr>
              <a:t> </a:t>
            </a:r>
            <a:r>
              <a:rPr sz="1300" spc="4" dirty="0">
                <a:latin typeface="Times New Roman"/>
                <a:cs typeface="Times New Roman"/>
              </a:rPr>
              <a:t>I</a:t>
            </a:r>
            <a:r>
              <a:rPr sz="1300" spc="0" dirty="0">
                <a:latin typeface="Times New Roman"/>
                <a:cs typeface="Times New Roman"/>
              </a:rPr>
              <a:t>ncludes</a:t>
            </a:r>
            <a:r>
              <a:rPr sz="1300" spc="-4" dirty="0">
                <a:latin typeface="Times New Roman"/>
                <a:cs typeface="Times New Roman"/>
              </a:rPr>
              <a:t> s</a:t>
            </a:r>
            <a:r>
              <a:rPr sz="1300" spc="0" dirty="0">
                <a:latin typeface="Times New Roman"/>
                <a:cs typeface="Times New Roman"/>
              </a:rPr>
              <a:t>tanda</a:t>
            </a:r>
            <a:r>
              <a:rPr sz="1300" spc="4" dirty="0">
                <a:latin typeface="Times New Roman"/>
                <a:cs typeface="Times New Roman"/>
              </a:rPr>
              <a:t>r</a:t>
            </a:r>
            <a:r>
              <a:rPr sz="1300" spc="0" dirty="0">
                <a:latin typeface="Times New Roman"/>
                <a:cs typeface="Times New Roman"/>
              </a:rPr>
              <a:t>d and high impact units</a:t>
            </a:r>
            <a:r>
              <a:rPr sz="1300" spc="-4" dirty="0">
                <a:latin typeface="Times New Roman"/>
                <a:cs typeface="Times New Roman"/>
              </a:rPr>
              <a:t> </a:t>
            </a:r>
            <a:r>
              <a:rPr sz="1300" spc="0" dirty="0">
                <a:latin typeface="Times New Roman"/>
                <a:cs typeface="Times New Roman"/>
              </a:rPr>
              <a:t>ac</a:t>
            </a:r>
            <a:r>
              <a:rPr sz="1300" spc="4" dirty="0">
                <a:latin typeface="Times New Roman"/>
                <a:cs typeface="Times New Roman"/>
              </a:rPr>
              <a:t>r</a:t>
            </a:r>
            <a:r>
              <a:rPr sz="1300" spc="0" dirty="0">
                <a:latin typeface="Times New Roman"/>
                <a:cs typeface="Times New Roman"/>
              </a:rPr>
              <a:t>o</a:t>
            </a:r>
            <a:r>
              <a:rPr sz="1300" spc="-4" dirty="0">
                <a:latin typeface="Times New Roman"/>
                <a:cs typeface="Times New Roman"/>
              </a:rPr>
              <a:t>s</a:t>
            </a:r>
            <a:r>
              <a:rPr sz="1300" spc="0" dirty="0">
                <a:latin typeface="Times New Roman"/>
                <a:cs typeface="Times New Roman"/>
              </a:rPr>
              <a:t>s</a:t>
            </a:r>
            <a:r>
              <a:rPr sz="1300" spc="-4" dirty="0">
                <a:latin typeface="Times New Roman"/>
                <a:cs typeface="Times New Roman"/>
              </a:rPr>
              <a:t> </a:t>
            </a:r>
            <a:r>
              <a:rPr sz="1300" spc="0" dirty="0">
                <a:latin typeface="Times New Roman"/>
                <a:cs typeface="Times New Roman"/>
              </a:rPr>
              <a:t>De</a:t>
            </a:r>
            <a:r>
              <a:rPr sz="1300" spc="-4" dirty="0">
                <a:latin typeface="Times New Roman"/>
                <a:cs typeface="Times New Roman"/>
              </a:rPr>
              <a:t>s</a:t>
            </a:r>
            <a:r>
              <a:rPr sz="1300" spc="0" dirty="0">
                <a:latin typeface="Times New Roman"/>
                <a:cs typeface="Times New Roman"/>
              </a:rPr>
              <a:t>ktop Di</a:t>
            </a:r>
            <a:r>
              <a:rPr sz="1300" spc="-4" dirty="0">
                <a:latin typeface="Times New Roman"/>
                <a:cs typeface="Times New Roman"/>
              </a:rPr>
              <a:t>s</a:t>
            </a:r>
            <a:r>
              <a:rPr sz="1300" spc="0" dirty="0">
                <a:latin typeface="Times New Roman"/>
                <a:cs typeface="Times New Roman"/>
              </a:rPr>
              <a:t>pla</a:t>
            </a:r>
            <a:r>
              <a:rPr sz="1300" spc="-84" dirty="0">
                <a:latin typeface="Times New Roman"/>
                <a:cs typeface="Times New Roman"/>
              </a:rPr>
              <a:t>y</a:t>
            </a:r>
            <a:r>
              <a:rPr sz="1300" spc="0" dirty="0">
                <a:latin typeface="Times New Roman"/>
                <a:cs typeface="Times New Roman"/>
              </a:rPr>
              <a:t>, </a:t>
            </a:r>
            <a:r>
              <a:rPr sz="1300" spc="-4" dirty="0">
                <a:latin typeface="Times New Roman"/>
                <a:cs typeface="Times New Roman"/>
              </a:rPr>
              <a:t>M</a:t>
            </a:r>
            <a:r>
              <a:rPr sz="1300" spc="0" dirty="0">
                <a:latin typeface="Times New Roman"/>
                <a:cs typeface="Times New Roman"/>
              </a:rPr>
              <a:t>obile Di</a:t>
            </a:r>
            <a:r>
              <a:rPr sz="1300" spc="-4" dirty="0">
                <a:latin typeface="Times New Roman"/>
                <a:cs typeface="Times New Roman"/>
              </a:rPr>
              <a:t>s</a:t>
            </a:r>
            <a:r>
              <a:rPr sz="1300" spc="0" dirty="0">
                <a:latin typeface="Times New Roman"/>
                <a:cs typeface="Times New Roman"/>
              </a:rPr>
              <a:t>pla</a:t>
            </a:r>
            <a:r>
              <a:rPr sz="1300" spc="-84" dirty="0">
                <a:latin typeface="Times New Roman"/>
                <a:cs typeface="Times New Roman"/>
              </a:rPr>
              <a:t>y</a:t>
            </a:r>
            <a:r>
              <a:rPr sz="1300" spc="0" dirty="0">
                <a:latin typeface="Times New Roman"/>
                <a:cs typeface="Times New Roman"/>
              </a:rPr>
              <a:t>, and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79" dirty="0">
                <a:latin typeface="Times New Roman"/>
                <a:cs typeface="Times New Roman"/>
              </a:rPr>
              <a:t>V</a:t>
            </a:r>
            <a:r>
              <a:rPr sz="1300" spc="0" dirty="0">
                <a:latin typeface="Times New Roman"/>
                <a:cs typeface="Times New Roman"/>
              </a:rPr>
              <a:t>ideo</a:t>
            </a:r>
            <a:endParaRPr sz="1300">
              <a:latin typeface="Times New Roman"/>
              <a:cs typeface="Times New Roman"/>
            </a:endParaRPr>
          </a:p>
          <a:p>
            <a:pPr marL="290831" marR="24904">
              <a:lnSpc>
                <a:spcPts val="1554"/>
              </a:lnSpc>
              <a:spcBef>
                <a:spcPts val="978"/>
              </a:spcBef>
            </a:pPr>
            <a:r>
              <a:rPr sz="1300" spc="0" dirty="0">
                <a:latin typeface="Arial"/>
                <a:cs typeface="Arial"/>
              </a:rPr>
              <a:t>• </a:t>
            </a:r>
            <a:r>
              <a:rPr sz="1300" spc="265" dirty="0">
                <a:latin typeface="Arial"/>
                <a:cs typeface="Arial"/>
              </a:rPr>
              <a:t> </a:t>
            </a:r>
            <a:r>
              <a:rPr sz="1300" spc="-4" dirty="0">
                <a:latin typeface="Times New Roman"/>
                <a:cs typeface="Times New Roman"/>
              </a:rPr>
              <a:t>R</a:t>
            </a:r>
            <a:r>
              <a:rPr sz="1300" spc="0" dirty="0">
                <a:latin typeface="Times New Roman"/>
                <a:cs typeface="Times New Roman"/>
              </a:rPr>
              <a:t>equi</a:t>
            </a:r>
            <a:r>
              <a:rPr sz="1300" spc="4" dirty="0">
                <a:latin typeface="Times New Roman"/>
                <a:cs typeface="Times New Roman"/>
              </a:rPr>
              <a:t>r</a:t>
            </a:r>
            <a:r>
              <a:rPr sz="1300" spc="0" dirty="0">
                <a:latin typeface="Times New Roman"/>
                <a:cs typeface="Times New Roman"/>
              </a:rPr>
              <a:t>es</a:t>
            </a:r>
            <a:r>
              <a:rPr sz="1300" spc="-4" dirty="0">
                <a:latin typeface="Times New Roman"/>
                <a:cs typeface="Times New Roman"/>
              </a:rPr>
              <a:t> </a:t>
            </a:r>
            <a:r>
              <a:rPr sz="1300" spc="0" dirty="0">
                <a:latin typeface="Times New Roman"/>
                <a:cs typeface="Times New Roman"/>
              </a:rPr>
              <a:t>a 3</a:t>
            </a:r>
            <a:r>
              <a:rPr sz="1350" spc="-9" baseline="25767" dirty="0">
                <a:latin typeface="Times New Roman"/>
                <a:cs typeface="Times New Roman"/>
              </a:rPr>
              <a:t>r</a:t>
            </a:r>
            <a:r>
              <a:rPr sz="1350" spc="0" baseline="25767" dirty="0">
                <a:latin typeface="Times New Roman"/>
                <a:cs typeface="Times New Roman"/>
              </a:rPr>
              <a:t>d</a:t>
            </a:r>
            <a:r>
              <a:rPr sz="1350" spc="89" baseline="25767" dirty="0">
                <a:latin typeface="Times New Roman"/>
                <a:cs typeface="Times New Roman"/>
              </a:rPr>
              <a:t> </a:t>
            </a:r>
            <a:r>
              <a:rPr sz="1300" spc="0" dirty="0">
                <a:latin typeface="Times New Roman"/>
                <a:cs typeface="Times New Roman"/>
              </a:rPr>
              <a:t>pa</a:t>
            </a:r>
            <a:r>
              <a:rPr sz="1300" spc="4" dirty="0">
                <a:latin typeface="Times New Roman"/>
                <a:cs typeface="Times New Roman"/>
              </a:rPr>
              <a:t>r</a:t>
            </a:r>
            <a:r>
              <a:rPr sz="1300" spc="0" dirty="0">
                <a:latin typeface="Times New Roman"/>
                <a:cs typeface="Times New Roman"/>
              </a:rPr>
              <a:t>ty vendor</a:t>
            </a:r>
            <a:r>
              <a:rPr sz="1300" spc="4" dirty="0">
                <a:latin typeface="Times New Roman"/>
                <a:cs typeface="Times New Roman"/>
              </a:rPr>
              <a:t> f</a:t>
            </a:r>
            <a:r>
              <a:rPr sz="1300" spc="0" dirty="0">
                <a:latin typeface="Times New Roman"/>
                <a:cs typeface="Times New Roman"/>
              </a:rPr>
              <a:t>or</a:t>
            </a:r>
            <a:r>
              <a:rPr sz="1300" spc="4" dirty="0">
                <a:latin typeface="Times New Roman"/>
                <a:cs typeface="Times New Roman"/>
              </a:rPr>
              <a:t> </a:t>
            </a:r>
            <a:r>
              <a:rPr sz="1300" spc="0" dirty="0">
                <a:latin typeface="Times New Roman"/>
                <a:cs typeface="Times New Roman"/>
              </a:rPr>
              <a:t>c</a:t>
            </a:r>
            <a:r>
              <a:rPr sz="1300" spc="4" dirty="0">
                <a:latin typeface="Times New Roman"/>
                <a:cs typeface="Times New Roman"/>
              </a:rPr>
              <a:t>r</a:t>
            </a:r>
            <a:r>
              <a:rPr sz="1300" spc="0" dirty="0">
                <a:latin typeface="Times New Roman"/>
                <a:cs typeface="Times New Roman"/>
              </a:rPr>
              <a:t>o</a:t>
            </a:r>
            <a:r>
              <a:rPr sz="1300" spc="-4" dirty="0">
                <a:latin typeface="Times New Roman"/>
                <a:cs typeface="Times New Roman"/>
              </a:rPr>
              <a:t>ss</a:t>
            </a:r>
            <a:r>
              <a:rPr sz="1300" spc="4" dirty="0">
                <a:latin typeface="Times New Roman"/>
                <a:cs typeface="Times New Roman"/>
              </a:rPr>
              <a:t>-</a:t>
            </a:r>
            <a:r>
              <a:rPr sz="1300" spc="0" dirty="0">
                <a:latin typeface="Times New Roman"/>
                <a:cs typeface="Times New Roman"/>
              </a:rPr>
              <a:t>device mapping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23370" y="4815604"/>
            <a:ext cx="97145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endParaRPr sz="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noFill/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lang="en-US" dirty="0">
                <a:latin typeface="Times New Roman"/>
                <a:cs typeface="Times New Roman"/>
              </a:rPr>
              <a:t>                                                          </a:t>
            </a:r>
          </a:p>
        </p:txBody>
      </p:sp>
      <p:sp>
        <p:nvSpPr>
          <p:cNvPr id="13" name="object 13"/>
          <p:cNvSpPr/>
          <p:nvPr/>
        </p:nvSpPr>
        <p:spPr>
          <a:xfrm>
            <a:off x="206750" y="1020122"/>
            <a:ext cx="591488" cy="574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6723" y="1625610"/>
            <a:ext cx="658860" cy="5608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TextBox 19"/>
          <p:cNvSpPr txBox="1"/>
          <p:nvPr/>
        </p:nvSpPr>
        <p:spPr>
          <a:xfrm>
            <a:off x="759383" y="1175480"/>
            <a:ext cx="7932944" cy="3380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162242" marR="174372" algn="ctr">
              <a:lnSpc>
                <a:spcPts val="1425"/>
              </a:lnSpc>
              <a:spcBef>
                <a:spcPts val="71"/>
              </a:spcBef>
              <a:defRPr sz="1300" spc="-4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pPr algn="l"/>
            <a:r>
              <a:rPr lang="en-US" b="1" dirty="0">
                <a:solidFill>
                  <a:schemeClr val="tx1"/>
                </a:solidFill>
              </a:rPr>
              <a:t>Precision Testing: </a:t>
            </a:r>
            <a:r>
              <a:rPr lang="en-US" dirty="0">
                <a:solidFill>
                  <a:schemeClr val="tx1"/>
                </a:solidFill>
              </a:rPr>
              <a:t>Leverage the MTA results to run A/B and multivariate tests to reduce false positive conclusions and inflated partner rankings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2955" y="1743359"/>
            <a:ext cx="7876532" cy="3623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162242" marR="174372" algn="ctr">
              <a:lnSpc>
                <a:spcPts val="1425"/>
              </a:lnSpc>
              <a:spcBef>
                <a:spcPts val="71"/>
              </a:spcBef>
              <a:defRPr sz="1300" spc="-4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pPr algn="l"/>
            <a:r>
              <a:rPr lang="en-US" b="1" dirty="0">
                <a:solidFill>
                  <a:schemeClr val="tx1"/>
                </a:solidFill>
              </a:rPr>
              <a:t>Partner Bidding: </a:t>
            </a:r>
            <a:r>
              <a:rPr lang="en-US" dirty="0">
                <a:solidFill>
                  <a:schemeClr val="tx1"/>
                </a:solidFill>
              </a:rPr>
              <a:t>Evaluating DSP delivery with attributed conversions helps analyze true partner performance, giving insight into bidding process to optimize spend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65778" y="2323997"/>
            <a:ext cx="508256" cy="480001"/>
            <a:chOff x="192195" y="1851255"/>
            <a:chExt cx="508256" cy="480001"/>
          </a:xfrm>
        </p:grpSpPr>
        <p:sp>
          <p:nvSpPr>
            <p:cNvPr id="32" name="object 16"/>
            <p:cNvSpPr/>
            <p:nvPr/>
          </p:nvSpPr>
          <p:spPr>
            <a:xfrm>
              <a:off x="192195" y="1851255"/>
              <a:ext cx="493605" cy="3287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" name="object 16"/>
            <p:cNvSpPr/>
            <p:nvPr/>
          </p:nvSpPr>
          <p:spPr>
            <a:xfrm>
              <a:off x="206846" y="2002485"/>
              <a:ext cx="493605" cy="3287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34" name="object 7"/>
          <p:cNvSpPr txBox="1"/>
          <p:nvPr/>
        </p:nvSpPr>
        <p:spPr>
          <a:xfrm>
            <a:off x="835583" y="2400136"/>
            <a:ext cx="7855453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342" marR="81614">
              <a:lnSpc>
                <a:spcPts val="1425"/>
              </a:lnSpc>
              <a:spcBef>
                <a:spcPts val="71"/>
              </a:spcBef>
            </a:pPr>
            <a:r>
              <a:rPr lang="en-US" sz="1300" b="1" spc="-4" dirty="0">
                <a:latin typeface="Times New Roman"/>
                <a:cs typeface="Times New Roman"/>
              </a:rPr>
              <a:t>Frequency </a:t>
            </a:r>
            <a:r>
              <a:rPr sz="1300" b="1" spc="-4" dirty="0">
                <a:latin typeface="Times New Roman"/>
                <a:cs typeface="Times New Roman"/>
              </a:rPr>
              <a:t>M</a:t>
            </a:r>
            <a:r>
              <a:rPr sz="1300" b="1" spc="0" dirty="0">
                <a:latin typeface="Times New Roman"/>
                <a:cs typeface="Times New Roman"/>
              </a:rPr>
              <a:t>anagement</a:t>
            </a:r>
            <a:r>
              <a:rPr lang="en-US" sz="1300" b="1" spc="0" dirty="0">
                <a:latin typeface="Times New Roman"/>
                <a:cs typeface="Times New Roman"/>
              </a:rPr>
              <a:t>: </a:t>
            </a:r>
            <a:r>
              <a:rPr lang="en-US" sz="1300" spc="0" dirty="0">
                <a:latin typeface="Times New Roman"/>
                <a:cs typeface="Times New Roman"/>
              </a:rPr>
              <a:t>Analyzing ad engagement  and setting an exposure threshold to improve campaign performance and reduce over-spending 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35" name="object 11"/>
          <p:cNvSpPr/>
          <p:nvPr/>
        </p:nvSpPr>
        <p:spPr>
          <a:xfrm>
            <a:off x="206751" y="2910326"/>
            <a:ext cx="591487" cy="5518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12"/>
          <p:cNvSpPr/>
          <p:nvPr/>
        </p:nvSpPr>
        <p:spPr>
          <a:xfrm>
            <a:off x="264276" y="3560692"/>
            <a:ext cx="465691" cy="5262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14"/>
          <p:cNvSpPr/>
          <p:nvPr/>
        </p:nvSpPr>
        <p:spPr>
          <a:xfrm>
            <a:off x="174215" y="4156597"/>
            <a:ext cx="664911" cy="6781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7"/>
          <p:cNvSpPr txBox="1"/>
          <p:nvPr/>
        </p:nvSpPr>
        <p:spPr>
          <a:xfrm>
            <a:off x="716043" y="3677675"/>
            <a:ext cx="7860031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2242" marR="174372">
              <a:lnSpc>
                <a:spcPts val="1425"/>
              </a:lnSpc>
              <a:spcBef>
                <a:spcPts val="71"/>
              </a:spcBef>
            </a:pPr>
            <a:r>
              <a:rPr sz="1300" b="1" spc="-4" dirty="0">
                <a:latin typeface="Times New Roman"/>
                <a:cs typeface="Times New Roman"/>
              </a:rPr>
              <a:t>M</a:t>
            </a:r>
            <a:r>
              <a:rPr sz="1300" b="1" spc="0" dirty="0">
                <a:latin typeface="Times New Roman"/>
                <a:cs typeface="Times New Roman"/>
              </a:rPr>
              <a:t>edia</a:t>
            </a:r>
            <a:r>
              <a:rPr lang="en-US" sz="1300" b="1" spc="0" dirty="0">
                <a:latin typeface="Times New Roman"/>
                <a:cs typeface="Times New Roman"/>
              </a:rPr>
              <a:t> </a:t>
            </a:r>
            <a:r>
              <a:rPr sz="1300" b="1" spc="0" dirty="0">
                <a:latin typeface="Times New Roman"/>
                <a:cs typeface="Times New Roman"/>
              </a:rPr>
              <a:t>Sequencing</a:t>
            </a:r>
            <a:r>
              <a:rPr lang="en-US" sz="1300" b="1" spc="0" dirty="0">
                <a:latin typeface="Times New Roman"/>
                <a:cs typeface="Times New Roman"/>
              </a:rPr>
              <a:t>: </a:t>
            </a:r>
            <a:r>
              <a:rPr lang="en-US" sz="1300" spc="0" dirty="0">
                <a:latin typeface="Times New Roman"/>
                <a:cs typeface="Times New Roman"/>
              </a:rPr>
              <a:t>Identify top user paths to optimize sequencing along campaigns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40" name="object 4"/>
          <p:cNvSpPr txBox="1"/>
          <p:nvPr/>
        </p:nvSpPr>
        <p:spPr>
          <a:xfrm>
            <a:off x="912548" y="4333171"/>
            <a:ext cx="7280744" cy="4215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sz="1300" b="1" spc="-4" dirty="0">
                <a:latin typeface="Times New Roman"/>
                <a:cs typeface="Times New Roman"/>
              </a:rPr>
              <a:t>M</a:t>
            </a:r>
            <a:r>
              <a:rPr sz="1300" b="1" spc="0" dirty="0">
                <a:latin typeface="Times New Roman"/>
                <a:cs typeface="Times New Roman"/>
              </a:rPr>
              <a:t>edia</a:t>
            </a:r>
            <a:r>
              <a:rPr lang="en-US" sz="1300" b="1" spc="0" dirty="0">
                <a:latin typeface="Times New Roman"/>
                <a:cs typeface="Times New Roman"/>
              </a:rPr>
              <a:t> </a:t>
            </a:r>
            <a:r>
              <a:rPr sz="1300" b="1" spc="-4" dirty="0">
                <a:latin typeface="Times New Roman"/>
                <a:cs typeface="Times New Roman"/>
              </a:rPr>
              <a:t>B</a:t>
            </a:r>
            <a:r>
              <a:rPr sz="1300" b="1" spc="0" dirty="0">
                <a:latin typeface="Times New Roman"/>
                <a:cs typeface="Times New Roman"/>
              </a:rPr>
              <a:t>uying</a:t>
            </a:r>
            <a:r>
              <a:rPr lang="en-US" sz="1300" b="1" spc="0" dirty="0">
                <a:latin typeface="Times New Roman"/>
                <a:cs typeface="Times New Roman"/>
              </a:rPr>
              <a:t>: </a:t>
            </a:r>
            <a:r>
              <a:rPr lang="en-US" sz="1300" spc="0" dirty="0" err="1">
                <a:latin typeface="Times New Roman"/>
                <a:cs typeface="Times New Roman"/>
              </a:rPr>
              <a:t>Dayparting</a:t>
            </a:r>
            <a:r>
              <a:rPr lang="en-US" sz="1300" spc="0" dirty="0">
                <a:latin typeface="Times New Roman"/>
                <a:cs typeface="Times New Roman"/>
              </a:rPr>
              <a:t>/</a:t>
            </a:r>
            <a:r>
              <a:rPr lang="en-US" sz="1300" spc="0" dirty="0" err="1">
                <a:latin typeface="Times New Roman"/>
                <a:cs typeface="Times New Roman"/>
              </a:rPr>
              <a:t>Weekparting</a:t>
            </a:r>
            <a:r>
              <a:rPr lang="en-US" sz="1300" spc="0" dirty="0">
                <a:latin typeface="Times New Roman"/>
                <a:cs typeface="Times New Roman"/>
              </a:rPr>
              <a:t> (timing campaigns) for key holidays and events to improve media efficiency by analyzing historical data 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41" name="object 4"/>
          <p:cNvSpPr txBox="1"/>
          <p:nvPr/>
        </p:nvSpPr>
        <p:spPr>
          <a:xfrm>
            <a:off x="884269" y="3102695"/>
            <a:ext cx="779505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25"/>
              </a:lnSpc>
              <a:spcBef>
                <a:spcPts val="71"/>
              </a:spcBef>
            </a:pPr>
            <a:r>
              <a:rPr sz="1300" b="1" spc="-79" dirty="0" err="1">
                <a:latin typeface="Times New Roman"/>
                <a:cs typeface="Times New Roman"/>
              </a:rPr>
              <a:t>V</a:t>
            </a:r>
            <a:r>
              <a:rPr sz="1300" b="1" spc="0" dirty="0" err="1">
                <a:latin typeface="Times New Roman"/>
                <a:cs typeface="Times New Roman"/>
              </a:rPr>
              <a:t>iewability</a:t>
            </a:r>
            <a:r>
              <a:rPr lang="en-US" sz="1300" b="1" spc="0" dirty="0">
                <a:latin typeface="Times New Roman"/>
                <a:cs typeface="Times New Roman"/>
              </a:rPr>
              <a:t> </a:t>
            </a:r>
            <a:r>
              <a:rPr sz="1300" b="1" spc="-39" dirty="0">
                <a:latin typeface="Times New Roman"/>
                <a:cs typeface="Times New Roman"/>
              </a:rPr>
              <a:t>T</a:t>
            </a:r>
            <a:r>
              <a:rPr sz="1300" b="1" spc="4" dirty="0">
                <a:latin typeface="Times New Roman"/>
                <a:cs typeface="Times New Roman"/>
              </a:rPr>
              <a:t>r</a:t>
            </a:r>
            <a:r>
              <a:rPr sz="1300" b="1" spc="0" dirty="0">
                <a:latin typeface="Times New Roman"/>
                <a:cs typeface="Times New Roman"/>
              </a:rPr>
              <a:t>acking</a:t>
            </a:r>
            <a:r>
              <a:rPr lang="en-US" sz="1300" b="1" spc="0" dirty="0">
                <a:latin typeface="Times New Roman"/>
                <a:cs typeface="Times New Roman"/>
              </a:rPr>
              <a:t>: </a:t>
            </a:r>
            <a:r>
              <a:rPr lang="en-US" sz="1300" spc="0" dirty="0">
                <a:latin typeface="Times New Roman"/>
                <a:cs typeface="Times New Roman"/>
              </a:rPr>
              <a:t>Improved partner accountability and analysis by attributing only “Viewable” impressions 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19" name="object 16"/>
          <p:cNvSpPr txBox="1"/>
          <p:nvPr/>
        </p:nvSpPr>
        <p:spPr>
          <a:xfrm>
            <a:off x="645674" y="176251"/>
            <a:ext cx="8107429" cy="5268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581" marR="26670">
              <a:lnSpc>
                <a:spcPts val="3775"/>
              </a:lnSpc>
              <a:spcBef>
                <a:spcPts val="188"/>
              </a:spcBef>
            </a:pPr>
            <a:r>
              <a:rPr lang="en-US" sz="3600" dirty="0">
                <a:latin typeface="Times New Roman"/>
                <a:cs typeface="Times New Roman"/>
              </a:rPr>
              <a:t>Deep – Dive Analysis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2" name="object 103"/>
          <p:cNvSpPr/>
          <p:nvPr/>
        </p:nvSpPr>
        <p:spPr>
          <a:xfrm>
            <a:off x="457200" y="771102"/>
            <a:ext cx="8686800" cy="1"/>
          </a:xfrm>
          <a:custGeom>
            <a:avLst/>
            <a:gdLst/>
            <a:ahLst/>
            <a:cxnLst/>
            <a:rect l="l" t="t" r="r" b="b"/>
            <a:pathLst>
              <a:path w="8686800" h="1">
                <a:moveTo>
                  <a:pt x="8686800" y="1"/>
                </a:moveTo>
                <a:lnTo>
                  <a:pt x="0" y="0"/>
                </a:lnTo>
              </a:path>
              <a:path w="8686800" h="1">
                <a:moveTo>
                  <a:pt x="0" y="1"/>
                </a:moveTo>
                <a:lnTo>
                  <a:pt x="8686800" y="1"/>
                </a:lnTo>
              </a:path>
            </a:pathLst>
          </a:custGeom>
          <a:ln w="12700">
            <a:solidFill>
              <a:srgbClr val="004D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1446</TotalTime>
  <Words>459</Words>
  <Application>Microsoft Macintosh PowerPoint</Application>
  <PresentationFormat>On-screen Show (16:9)</PresentationFormat>
  <Paragraphs>76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Segoe UI Light</vt:lpstr>
      <vt:lpstr>Times New Roman</vt:lpstr>
      <vt:lpstr>Webdings</vt:lpstr>
      <vt:lpstr>Wingdings</vt:lpstr>
      <vt:lpstr>Office Theme</vt:lpstr>
      <vt:lpstr>PowerPoint Presentation</vt:lpstr>
      <vt:lpstr>PowerPoint Presentation</vt:lpstr>
      <vt:lpstr>PowerPoint Presentation</vt:lpstr>
      <vt:lpstr>MTA Process Overview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 Dhankar</dc:creator>
  <cp:lastModifiedBy>Microsoft Office User</cp:lastModifiedBy>
  <cp:revision>19</cp:revision>
  <dcterms:modified xsi:type="dcterms:W3CDTF">2021-08-05T06:23:31Z</dcterms:modified>
</cp:coreProperties>
</file>