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emf" ContentType="image/x-emf"/>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0"/>
  </p:notesMasterIdLst>
  <p:sldIdLst>
    <p:sldId id="257"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72" r:id="rId31"/>
    <p:sldId id="373" r:id="rId32"/>
    <p:sldId id="374" r:id="rId33"/>
    <p:sldId id="378" r:id="rId34"/>
    <p:sldId id="379" r:id="rId35"/>
    <p:sldId id="375" r:id="rId36"/>
    <p:sldId id="376" r:id="rId37"/>
    <p:sldId id="377" r:id="rId38"/>
    <p:sldId id="336" r:id="rId39"/>
    <p:sldId id="340" r:id="rId40"/>
    <p:sldId id="337" r:id="rId41"/>
    <p:sldId id="338" r:id="rId42"/>
    <p:sldId id="339" r:id="rId43"/>
    <p:sldId id="342" r:id="rId44"/>
    <p:sldId id="343" r:id="rId45"/>
    <p:sldId id="344" r:id="rId46"/>
    <p:sldId id="345" r:id="rId47"/>
    <p:sldId id="346" r:id="rId48"/>
    <p:sldId id="348" r:id="rId49"/>
    <p:sldId id="347"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CC"/>
    <a:srgbClr val="99FF66"/>
    <a:srgbClr val="FFFF66"/>
    <a:srgbClr val="00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97" d="100"/>
          <a:sy n="97" d="100"/>
        </p:scale>
        <p:origin x="1176" y="96"/>
      </p:cViewPr>
      <p:guideLst>
        <p:guide orient="horz" pos="2159"/>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2.wmf"/><Relationship Id="rId8" Type="http://schemas.openxmlformats.org/officeDocument/2006/relationships/image" Target="../media/image71.w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4" Type="http://schemas.openxmlformats.org/officeDocument/2006/relationships/image" Target="../media/image77.wmf"/><Relationship Id="rId13" Type="http://schemas.openxmlformats.org/officeDocument/2006/relationships/image" Target="../media/image76.wmf"/><Relationship Id="rId12" Type="http://schemas.openxmlformats.org/officeDocument/2006/relationships/image" Target="../media/image75.emf"/><Relationship Id="rId11" Type="http://schemas.openxmlformats.org/officeDocument/2006/relationships/image" Target="../media/image74.emf"/><Relationship Id="rId10" Type="http://schemas.openxmlformats.org/officeDocument/2006/relationships/image" Target="../media/image73.e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image" Target="../media/image85.wmf"/><Relationship Id="rId7" Type="http://schemas.openxmlformats.org/officeDocument/2006/relationships/image" Target="../media/image84.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96.wmf"/><Relationship Id="rId8" Type="http://schemas.openxmlformats.org/officeDocument/2006/relationships/image" Target="../media/image95.wmf"/><Relationship Id="rId7" Type="http://schemas.openxmlformats.org/officeDocument/2006/relationships/image" Target="../media/image94.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emf"/><Relationship Id="rId2" Type="http://schemas.openxmlformats.org/officeDocument/2006/relationships/image" Target="../media/image98.wmf"/><Relationship Id="rId1" Type="http://schemas.openxmlformats.org/officeDocument/2006/relationships/image" Target="../media/image9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2.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image" Target="../media/image113.emf"/><Relationship Id="rId7" Type="http://schemas.openxmlformats.org/officeDocument/2006/relationships/image" Target="../media/image112.emf"/><Relationship Id="rId6" Type="http://schemas.openxmlformats.org/officeDocument/2006/relationships/image" Target="../media/image111.wmf"/><Relationship Id="rId5" Type="http://schemas.openxmlformats.org/officeDocument/2006/relationships/image" Target="../media/image110.e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0" Type="http://schemas.openxmlformats.org/officeDocument/2006/relationships/image" Target="../media/image115.emf"/><Relationship Id="rId1" Type="http://schemas.openxmlformats.org/officeDocument/2006/relationships/image" Target="../media/image10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6.wmf"/><Relationship Id="rId8" Type="http://schemas.openxmlformats.org/officeDocument/2006/relationships/image" Target="../media/image125.wmf"/><Relationship Id="rId7" Type="http://schemas.openxmlformats.org/officeDocument/2006/relationships/image" Target="../media/image124.wmf"/><Relationship Id="rId6" Type="http://schemas.openxmlformats.org/officeDocument/2006/relationships/image" Target="../media/image123.wmf"/><Relationship Id="rId5" Type="http://schemas.openxmlformats.org/officeDocument/2006/relationships/image" Target="../media/image122.e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0" Type="http://schemas.openxmlformats.org/officeDocument/2006/relationships/image" Target="../media/image127.wmf"/><Relationship Id="rId1" Type="http://schemas.openxmlformats.org/officeDocument/2006/relationships/image" Target="../media/image118.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image" Target="../media/image15.wmf"/><Relationship Id="rId7"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0.wmf"/><Relationship Id="rId7" Type="http://schemas.openxmlformats.org/officeDocument/2006/relationships/image" Target="../media/image139.emf"/><Relationship Id="rId6" Type="http://schemas.openxmlformats.org/officeDocument/2006/relationships/image" Target="../media/image138.emf"/><Relationship Id="rId5" Type="http://schemas.openxmlformats.org/officeDocument/2006/relationships/image" Target="../media/image137.emf"/><Relationship Id="rId4" Type="http://schemas.openxmlformats.org/officeDocument/2006/relationships/image" Target="../media/image136.e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6.wmf"/><Relationship Id="rId7" Type="http://schemas.openxmlformats.org/officeDocument/2006/relationships/image" Target="../media/image155.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69.emf"/><Relationship Id="rId8" Type="http://schemas.openxmlformats.org/officeDocument/2006/relationships/image" Target="../media/image168.wmf"/><Relationship Id="rId7" Type="http://schemas.openxmlformats.org/officeDocument/2006/relationships/image" Target="../media/image167.emf"/><Relationship Id="rId6" Type="http://schemas.openxmlformats.org/officeDocument/2006/relationships/image" Target="../media/image166.emf"/><Relationship Id="rId5" Type="http://schemas.openxmlformats.org/officeDocument/2006/relationships/image" Target="../media/image165.wmf"/><Relationship Id="rId4" Type="http://schemas.openxmlformats.org/officeDocument/2006/relationships/image" Target="../media/image164.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76.emf"/><Relationship Id="rId7" Type="http://schemas.openxmlformats.org/officeDocument/2006/relationships/image" Target="../media/image175.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e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8.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88.wmf"/><Relationship Id="rId8" Type="http://schemas.openxmlformats.org/officeDocument/2006/relationships/image" Target="../media/image187.wmf"/><Relationship Id="rId7" Type="http://schemas.openxmlformats.org/officeDocument/2006/relationships/image" Target="../media/image186.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 Id="rId3" Type="http://schemas.openxmlformats.org/officeDocument/2006/relationships/image" Target="../media/image182.wmf"/><Relationship Id="rId2" Type="http://schemas.openxmlformats.org/officeDocument/2006/relationships/image" Target="../media/image181.wmf"/><Relationship Id="rId17" Type="http://schemas.openxmlformats.org/officeDocument/2006/relationships/image" Target="../media/image196.wmf"/><Relationship Id="rId16" Type="http://schemas.openxmlformats.org/officeDocument/2006/relationships/image" Target="../media/image195.wmf"/><Relationship Id="rId15" Type="http://schemas.openxmlformats.org/officeDocument/2006/relationships/image" Target="../media/image194.wmf"/><Relationship Id="rId14" Type="http://schemas.openxmlformats.org/officeDocument/2006/relationships/image" Target="../media/image193.wmf"/><Relationship Id="rId13" Type="http://schemas.openxmlformats.org/officeDocument/2006/relationships/image" Target="../media/image192.wmf"/><Relationship Id="rId12" Type="http://schemas.openxmlformats.org/officeDocument/2006/relationships/image" Target="../media/image191.wmf"/><Relationship Id="rId11" Type="http://schemas.openxmlformats.org/officeDocument/2006/relationships/image" Target="../media/image190.wmf"/><Relationship Id="rId10" Type="http://schemas.openxmlformats.org/officeDocument/2006/relationships/image" Target="../media/image189.wmf"/><Relationship Id="rId1" Type="http://schemas.openxmlformats.org/officeDocument/2006/relationships/image" Target="../media/image180.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200.wmf"/><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210.wmf"/><Relationship Id="rId8" Type="http://schemas.openxmlformats.org/officeDocument/2006/relationships/image" Target="../media/image209.wmf"/><Relationship Id="rId7" Type="http://schemas.openxmlformats.org/officeDocument/2006/relationships/image" Target="../media/image208.wmf"/><Relationship Id="rId6" Type="http://schemas.openxmlformats.org/officeDocument/2006/relationships/image" Target="../media/image207.emf"/><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219.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emf"/><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image" Target="../media/image213.e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233.wmf"/><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249.wmf"/><Relationship Id="rId8" Type="http://schemas.openxmlformats.org/officeDocument/2006/relationships/image" Target="../media/image248.wmf"/><Relationship Id="rId7" Type="http://schemas.openxmlformats.org/officeDocument/2006/relationships/image" Target="../media/image247.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 Id="rId3" Type="http://schemas.openxmlformats.org/officeDocument/2006/relationships/image" Target="../media/image243.wmf"/><Relationship Id="rId2" Type="http://schemas.openxmlformats.org/officeDocument/2006/relationships/image" Target="../media/image242.wmf"/><Relationship Id="rId13" Type="http://schemas.openxmlformats.org/officeDocument/2006/relationships/image" Target="../media/image253.wmf"/><Relationship Id="rId12" Type="http://schemas.openxmlformats.org/officeDocument/2006/relationships/image" Target="../media/image252.wmf"/><Relationship Id="rId11" Type="http://schemas.openxmlformats.org/officeDocument/2006/relationships/image" Target="../media/image251.wmf"/><Relationship Id="rId10" Type="http://schemas.openxmlformats.org/officeDocument/2006/relationships/image" Target="../media/image250.wmf"/><Relationship Id="rId1" Type="http://schemas.openxmlformats.org/officeDocument/2006/relationships/image" Target="../media/image241.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emf"/></Relationships>
</file>

<file path=ppt/drawings/_rels/vmlDrawing39.vml.rels><?xml version="1.0" encoding="UTF-8" standalone="yes"?>
<Relationships xmlns="http://schemas.openxmlformats.org/package/2006/relationships"><Relationship Id="rId7" Type="http://schemas.openxmlformats.org/officeDocument/2006/relationships/image" Target="../media/image274.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279.wmf"/><Relationship Id="rId4" Type="http://schemas.openxmlformats.org/officeDocument/2006/relationships/image" Target="../media/image278.wmf"/><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87.emf"/><Relationship Id="rId7" Type="http://schemas.openxmlformats.org/officeDocument/2006/relationships/image" Target="../media/image286.emf"/><Relationship Id="rId6" Type="http://schemas.openxmlformats.org/officeDocument/2006/relationships/image" Target="../media/image285.wmf"/><Relationship Id="rId5" Type="http://schemas.openxmlformats.org/officeDocument/2006/relationships/image" Target="../media/image284.emf"/><Relationship Id="rId4" Type="http://schemas.openxmlformats.org/officeDocument/2006/relationships/image" Target="../media/image283.wmf"/><Relationship Id="rId3" Type="http://schemas.openxmlformats.org/officeDocument/2006/relationships/image" Target="../media/image282.wmf"/><Relationship Id="rId2" Type="http://schemas.openxmlformats.org/officeDocument/2006/relationships/image" Target="../media/image281.wmf"/><Relationship Id="rId1" Type="http://schemas.openxmlformats.org/officeDocument/2006/relationships/image" Target="../media/image280.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292.wmf"/><Relationship Id="rId4" Type="http://schemas.openxmlformats.org/officeDocument/2006/relationships/image" Target="../media/image291.wmf"/><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302.wmf"/><Relationship Id="rId8" Type="http://schemas.openxmlformats.org/officeDocument/2006/relationships/image" Target="../media/image300.emf"/><Relationship Id="rId7" Type="http://schemas.openxmlformats.org/officeDocument/2006/relationships/image" Target="../media/image299.wmf"/><Relationship Id="rId6" Type="http://schemas.openxmlformats.org/officeDocument/2006/relationships/image" Target="../media/image298.wmf"/><Relationship Id="rId5" Type="http://schemas.openxmlformats.org/officeDocument/2006/relationships/image" Target="../media/image297.wmf"/><Relationship Id="rId4" Type="http://schemas.openxmlformats.org/officeDocument/2006/relationships/image" Target="../media/image296.wmf"/><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11.wmf"/><Relationship Id="rId7" Type="http://schemas.openxmlformats.org/officeDocument/2006/relationships/image" Target="../media/image310.wmf"/><Relationship Id="rId6" Type="http://schemas.openxmlformats.org/officeDocument/2006/relationships/image" Target="../media/image309.wmf"/><Relationship Id="rId5" Type="http://schemas.openxmlformats.org/officeDocument/2006/relationships/image" Target="../media/image308.wmf"/><Relationship Id="rId4" Type="http://schemas.openxmlformats.org/officeDocument/2006/relationships/image" Target="../media/image307.wmf"/><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314.wmf"/><Relationship Id="rId1" Type="http://schemas.openxmlformats.org/officeDocument/2006/relationships/image" Target="../media/image313.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326.wmf"/><Relationship Id="rId8" Type="http://schemas.openxmlformats.org/officeDocument/2006/relationships/image" Target="../media/image325.wmf"/><Relationship Id="rId7" Type="http://schemas.openxmlformats.org/officeDocument/2006/relationships/image" Target="../media/image324.wmf"/><Relationship Id="rId6" Type="http://schemas.openxmlformats.org/officeDocument/2006/relationships/image" Target="../media/image323.wmf"/><Relationship Id="rId5" Type="http://schemas.openxmlformats.org/officeDocument/2006/relationships/image" Target="../media/image322.wmf"/><Relationship Id="rId4" Type="http://schemas.openxmlformats.org/officeDocument/2006/relationships/image" Target="../media/image321.wmf"/><Relationship Id="rId3" Type="http://schemas.openxmlformats.org/officeDocument/2006/relationships/image" Target="../media/image320.wmf"/><Relationship Id="rId2" Type="http://schemas.openxmlformats.org/officeDocument/2006/relationships/image" Target="../media/image319.wmf"/><Relationship Id="rId18" Type="http://schemas.openxmlformats.org/officeDocument/2006/relationships/image" Target="../media/image335.wmf"/><Relationship Id="rId17" Type="http://schemas.openxmlformats.org/officeDocument/2006/relationships/image" Target="../media/image334.wmf"/><Relationship Id="rId16" Type="http://schemas.openxmlformats.org/officeDocument/2006/relationships/image" Target="../media/image333.wmf"/><Relationship Id="rId15" Type="http://schemas.openxmlformats.org/officeDocument/2006/relationships/image" Target="../media/image332.wmf"/><Relationship Id="rId14" Type="http://schemas.openxmlformats.org/officeDocument/2006/relationships/image" Target="../media/image331.wmf"/><Relationship Id="rId13" Type="http://schemas.openxmlformats.org/officeDocument/2006/relationships/image" Target="../media/image330.wmf"/><Relationship Id="rId12" Type="http://schemas.openxmlformats.org/officeDocument/2006/relationships/image" Target="../media/image329.wmf"/><Relationship Id="rId11" Type="http://schemas.openxmlformats.org/officeDocument/2006/relationships/image" Target="../media/image328.wmf"/><Relationship Id="rId10" Type="http://schemas.openxmlformats.org/officeDocument/2006/relationships/image" Target="../media/image327.wmf"/><Relationship Id="rId1" Type="http://schemas.openxmlformats.org/officeDocument/2006/relationships/image" Target="../media/image318.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340.wmf"/><Relationship Id="rId3" Type="http://schemas.openxmlformats.org/officeDocument/2006/relationships/image" Target="../media/image339.wmf"/><Relationship Id="rId2" Type="http://schemas.openxmlformats.org/officeDocument/2006/relationships/image" Target="../media/image337.emf"/><Relationship Id="rId1" Type="http://schemas.openxmlformats.org/officeDocument/2006/relationships/image" Target="../media/image336.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image" Target="../media/image26.emf"/></Relationships>
</file>

<file path=ppt/drawings/_rels/vmlDrawing50.vml.rels><?xml version="1.0" encoding="UTF-8" standalone="yes"?>
<Relationships xmlns="http://schemas.openxmlformats.org/package/2006/relationships"><Relationship Id="rId6" Type="http://schemas.openxmlformats.org/officeDocument/2006/relationships/image" Target="../media/image346.wmf"/><Relationship Id="rId5" Type="http://schemas.openxmlformats.org/officeDocument/2006/relationships/image" Target="../media/image345.wmf"/><Relationship Id="rId4" Type="http://schemas.openxmlformats.org/officeDocument/2006/relationships/image" Target="../media/image344.wmf"/><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4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348.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image" Target="../media/image45.wmf"/><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49C35E5-756A-4AD2-A468-44AE6B5AE55D}"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Rot="1" noTextEdit="1"/>
          </p:cNvSpPr>
          <p:nvPr>
            <p:ph type="sldImg"/>
          </p:nvPr>
        </p:nvSpPr>
        <p:spPr/>
      </p:sp>
      <p:sp>
        <p:nvSpPr>
          <p:cNvPr id="118787" name="文本占位符 2"/>
          <p:cNvSpPr>
            <a:spLocks noGrp="1"/>
          </p:cNvSpPr>
          <p:nvPr>
            <p:ph type="body"/>
          </p:nvPr>
        </p:nvSpPr>
        <p:spPr/>
        <p:txBody>
          <a:bodyPr wrap="square" lIns="91440" tIns="45720" rIns="91440" bIns="45720" anchor="t"/>
          <a:p>
            <a:pPr lvl="0" eaLnBrk="1" hangingPunct="1"/>
            <a:endParaRPr lang="zh-CN" altLang="en-US" dirty="0"/>
          </a:p>
        </p:txBody>
      </p:sp>
      <p:sp>
        <p:nvSpPr>
          <p:cNvPr id="118788" name="日期占位符 3"/>
          <p:cNvSpPr txBox="1">
            <a:spLocks noGrp="1"/>
          </p:cNvSpPr>
          <p:nvPr>
            <p:ph type="dt" sz="half"/>
          </p:nvPr>
        </p:nvSpPr>
        <p:spPr>
          <a:xfrm>
            <a:off x="3884613" y="0"/>
            <a:ext cx="2971800" cy="457200"/>
          </a:xfrm>
          <a:prstGeom prst="rect">
            <a:avLst/>
          </a:prstGeom>
          <a:noFill/>
          <a:ln w="9525">
            <a:noFill/>
          </a:ln>
        </p:spPr>
        <p:txBody>
          <a:bodyPr/>
          <a:p>
            <a:pPr lvl="0" algn="r" eaLnBrk="1" hangingPunct="1"/>
            <a:r>
              <a:rPr lang="en-US" altLang="en-US" sz="1200" dirty="0">
                <a:latin typeface="Times New Roman" panose="02020603050405020304" pitchFamily="18" charset="0"/>
              </a:rPr>
              <a:t>郑采星《大学物理》教案</a:t>
            </a:r>
            <a:endParaRPr lang="en-US" altLang="zh-CN" sz="12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600200"/>
            <a:ext cx="4038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600200"/>
            <a:ext cx="4038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6C0DAF31-CD4C-4DF2-A870-497EDB17704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 Type="http://schemas.openxmlformats.org/officeDocument/2006/relationships/oleObject" Target="../embeddings/oleObject48.bin"/><Relationship Id="rId2" Type="http://schemas.openxmlformats.org/officeDocument/2006/relationships/image" Target="../media/image47.wmf"/><Relationship Id="rId16" Type="http://schemas.openxmlformats.org/officeDocument/2006/relationships/vmlDrawing" Target="../drawings/vmlDrawing8.vml"/><Relationship Id="rId15" Type="http://schemas.openxmlformats.org/officeDocument/2006/relationships/slideLayout" Target="../slideLayouts/slideLayout1.xml"/><Relationship Id="rId14" Type="http://schemas.openxmlformats.org/officeDocument/2006/relationships/image" Target="../media/image53.wmf"/><Relationship Id="rId13" Type="http://schemas.openxmlformats.org/officeDocument/2006/relationships/oleObject" Target="../embeddings/oleObject53.bin"/><Relationship Id="rId12" Type="http://schemas.openxmlformats.org/officeDocument/2006/relationships/image" Target="../media/image52.wmf"/><Relationship Id="rId11" Type="http://schemas.openxmlformats.org/officeDocument/2006/relationships/oleObject" Target="../embeddings/oleObject52.bin"/><Relationship Id="rId10" Type="http://schemas.openxmlformats.org/officeDocument/2006/relationships/image" Target="../media/image51.wmf"/><Relationship Id="rId1" Type="http://schemas.openxmlformats.org/officeDocument/2006/relationships/oleObject" Target="../embeddings/oleObject47.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7.wmf"/><Relationship Id="rId7" Type="http://schemas.openxmlformats.org/officeDocument/2006/relationships/oleObject" Target="../embeddings/oleObject57.bin"/><Relationship Id="rId6" Type="http://schemas.openxmlformats.org/officeDocument/2006/relationships/image" Target="../media/image56.wmf"/><Relationship Id="rId5" Type="http://schemas.openxmlformats.org/officeDocument/2006/relationships/oleObject" Target="../embeddings/oleObject56.bin"/><Relationship Id="rId4" Type="http://schemas.openxmlformats.org/officeDocument/2006/relationships/image" Target="../media/image55.wmf"/><Relationship Id="rId3" Type="http://schemas.openxmlformats.org/officeDocument/2006/relationships/oleObject" Target="../embeddings/oleObject55.bin"/><Relationship Id="rId2" Type="http://schemas.openxmlformats.org/officeDocument/2006/relationships/image" Target="../media/image54.wmf"/><Relationship Id="rId12" Type="http://schemas.openxmlformats.org/officeDocument/2006/relationships/vmlDrawing" Target="../drawings/vmlDrawing9.vml"/><Relationship Id="rId11" Type="http://schemas.openxmlformats.org/officeDocument/2006/relationships/slideLayout" Target="../slideLayouts/slideLayout1.xml"/><Relationship Id="rId10" Type="http://schemas.openxmlformats.org/officeDocument/2006/relationships/image" Target="../media/image58.wmf"/><Relationship Id="rId1"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62.wmf"/><Relationship Id="rId7" Type="http://schemas.openxmlformats.org/officeDocument/2006/relationships/oleObject" Target="../embeddings/oleObject62.bin"/><Relationship Id="rId6" Type="http://schemas.openxmlformats.org/officeDocument/2006/relationships/image" Target="../media/image61.wmf"/><Relationship Id="rId5" Type="http://schemas.openxmlformats.org/officeDocument/2006/relationships/oleObject" Target="../embeddings/oleObject61.bin"/><Relationship Id="rId4" Type="http://schemas.openxmlformats.org/officeDocument/2006/relationships/image" Target="../media/image60.wmf"/><Relationship Id="rId3" Type="http://schemas.openxmlformats.org/officeDocument/2006/relationships/oleObject" Target="../embeddings/oleObject60.bin"/><Relationship Id="rId2" Type="http://schemas.openxmlformats.org/officeDocument/2006/relationships/image" Target="../media/image59.wmf"/><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63.wmf"/><Relationship Id="rId1"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67.wmf"/><Relationship Id="rId7" Type="http://schemas.openxmlformats.org/officeDocument/2006/relationships/oleObject" Target="../embeddings/oleObject67.bin"/><Relationship Id="rId6" Type="http://schemas.openxmlformats.org/officeDocument/2006/relationships/image" Target="../media/image66.wmf"/><Relationship Id="rId5" Type="http://schemas.openxmlformats.org/officeDocument/2006/relationships/oleObject" Target="../embeddings/oleObject66.bin"/><Relationship Id="rId4" Type="http://schemas.openxmlformats.org/officeDocument/2006/relationships/image" Target="../media/image65.wmf"/><Relationship Id="rId30" Type="http://schemas.openxmlformats.org/officeDocument/2006/relationships/vmlDrawing" Target="../drawings/vmlDrawing11.vml"/><Relationship Id="rId3" Type="http://schemas.openxmlformats.org/officeDocument/2006/relationships/oleObject" Target="../embeddings/oleObject65.bin"/><Relationship Id="rId29" Type="http://schemas.openxmlformats.org/officeDocument/2006/relationships/slideLayout" Target="../slideLayouts/slideLayout7.xml"/><Relationship Id="rId28" Type="http://schemas.openxmlformats.org/officeDocument/2006/relationships/image" Target="../media/image77.wmf"/><Relationship Id="rId27" Type="http://schemas.openxmlformats.org/officeDocument/2006/relationships/oleObject" Target="../embeddings/oleObject77.bin"/><Relationship Id="rId26" Type="http://schemas.openxmlformats.org/officeDocument/2006/relationships/image" Target="../media/image76.wmf"/><Relationship Id="rId25" Type="http://schemas.openxmlformats.org/officeDocument/2006/relationships/oleObject" Target="../embeddings/oleObject76.bin"/><Relationship Id="rId24" Type="http://schemas.openxmlformats.org/officeDocument/2006/relationships/image" Target="../media/image75.emf"/><Relationship Id="rId23" Type="http://schemas.openxmlformats.org/officeDocument/2006/relationships/oleObject" Target="../embeddings/oleObject75.bin"/><Relationship Id="rId22" Type="http://schemas.openxmlformats.org/officeDocument/2006/relationships/image" Target="../media/image74.emf"/><Relationship Id="rId21" Type="http://schemas.openxmlformats.org/officeDocument/2006/relationships/oleObject" Target="../embeddings/oleObject74.bin"/><Relationship Id="rId20" Type="http://schemas.openxmlformats.org/officeDocument/2006/relationships/image" Target="../media/image73.emf"/><Relationship Id="rId2" Type="http://schemas.openxmlformats.org/officeDocument/2006/relationships/image" Target="../media/image64.wmf"/><Relationship Id="rId19" Type="http://schemas.openxmlformats.org/officeDocument/2006/relationships/oleObject" Target="../embeddings/oleObject73.bin"/><Relationship Id="rId18" Type="http://schemas.openxmlformats.org/officeDocument/2006/relationships/image" Target="../media/image72.wmf"/><Relationship Id="rId17" Type="http://schemas.openxmlformats.org/officeDocument/2006/relationships/oleObject" Target="../embeddings/oleObject72.bin"/><Relationship Id="rId16" Type="http://schemas.openxmlformats.org/officeDocument/2006/relationships/image" Target="../media/image71.wmf"/><Relationship Id="rId15" Type="http://schemas.openxmlformats.org/officeDocument/2006/relationships/oleObject" Target="../embeddings/oleObject71.bin"/><Relationship Id="rId14" Type="http://schemas.openxmlformats.org/officeDocument/2006/relationships/image" Target="../media/image70.wmf"/><Relationship Id="rId13" Type="http://schemas.openxmlformats.org/officeDocument/2006/relationships/oleObject" Target="../embeddings/oleObject70.bin"/><Relationship Id="rId12" Type="http://schemas.openxmlformats.org/officeDocument/2006/relationships/image" Target="../media/image69.wmf"/><Relationship Id="rId11" Type="http://schemas.openxmlformats.org/officeDocument/2006/relationships/oleObject" Target="../embeddings/oleObject69.bin"/><Relationship Id="rId10" Type="http://schemas.openxmlformats.org/officeDocument/2006/relationships/image" Target="../media/image68.wmf"/><Relationship Id="rId1"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81.wmf"/><Relationship Id="rId7" Type="http://schemas.openxmlformats.org/officeDocument/2006/relationships/oleObject" Target="../embeddings/oleObject81.bin"/><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image" Target="../media/image79.wmf"/><Relationship Id="rId3" Type="http://schemas.openxmlformats.org/officeDocument/2006/relationships/oleObject" Target="../embeddings/oleObject79.bin"/><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image" Target="../media/image87.GIF"/><Relationship Id="rId21" Type="http://schemas.openxmlformats.org/officeDocument/2006/relationships/oleObject" Target="../embeddings/oleObject89.bin"/><Relationship Id="rId20" Type="http://schemas.openxmlformats.org/officeDocument/2006/relationships/oleObject" Target="../embeddings/oleObject88.bin"/><Relationship Id="rId2" Type="http://schemas.openxmlformats.org/officeDocument/2006/relationships/image" Target="../media/image78.wmf"/><Relationship Id="rId19" Type="http://schemas.openxmlformats.org/officeDocument/2006/relationships/oleObject" Target="../embeddings/oleObject87.bin"/><Relationship Id="rId18" Type="http://schemas.openxmlformats.org/officeDocument/2006/relationships/image" Target="../media/image86.wmf"/><Relationship Id="rId17" Type="http://schemas.openxmlformats.org/officeDocument/2006/relationships/oleObject" Target="../embeddings/oleObject86.bin"/><Relationship Id="rId16" Type="http://schemas.openxmlformats.org/officeDocument/2006/relationships/image" Target="../media/image85.wmf"/><Relationship Id="rId15" Type="http://schemas.openxmlformats.org/officeDocument/2006/relationships/oleObject" Target="../embeddings/oleObject85.bin"/><Relationship Id="rId14" Type="http://schemas.openxmlformats.org/officeDocument/2006/relationships/image" Target="../media/image84.wmf"/><Relationship Id="rId13" Type="http://schemas.openxmlformats.org/officeDocument/2006/relationships/oleObject" Target="../embeddings/oleObject84.bin"/><Relationship Id="rId12" Type="http://schemas.openxmlformats.org/officeDocument/2006/relationships/image" Target="../media/image83.wmf"/><Relationship Id="rId11" Type="http://schemas.openxmlformats.org/officeDocument/2006/relationships/oleObject" Target="../embeddings/oleObject83.bin"/><Relationship Id="rId10" Type="http://schemas.openxmlformats.org/officeDocument/2006/relationships/image" Target="../media/image82.wmf"/><Relationship Id="rId1"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1.wmf"/><Relationship Id="rId7" Type="http://schemas.openxmlformats.org/officeDocument/2006/relationships/oleObject" Target="../embeddings/oleObject93.bin"/><Relationship Id="rId6" Type="http://schemas.openxmlformats.org/officeDocument/2006/relationships/image" Target="../media/image90.wmf"/><Relationship Id="rId5" Type="http://schemas.openxmlformats.org/officeDocument/2006/relationships/oleObject" Target="../embeddings/oleObject92.bin"/><Relationship Id="rId4" Type="http://schemas.openxmlformats.org/officeDocument/2006/relationships/image" Target="../media/image89.wmf"/><Relationship Id="rId3" Type="http://schemas.openxmlformats.org/officeDocument/2006/relationships/oleObject" Target="../embeddings/oleObject91.bin"/><Relationship Id="rId20" Type="http://schemas.openxmlformats.org/officeDocument/2006/relationships/vmlDrawing" Target="../drawings/vmlDrawing13.vml"/><Relationship Id="rId2" Type="http://schemas.openxmlformats.org/officeDocument/2006/relationships/image" Target="../media/image88.wmf"/><Relationship Id="rId19" Type="http://schemas.openxmlformats.org/officeDocument/2006/relationships/slideLayout" Target="../slideLayouts/slideLayout7.xml"/><Relationship Id="rId18" Type="http://schemas.openxmlformats.org/officeDocument/2006/relationships/image" Target="../media/image96.wmf"/><Relationship Id="rId17" Type="http://schemas.openxmlformats.org/officeDocument/2006/relationships/oleObject" Target="../embeddings/oleObject98.bin"/><Relationship Id="rId16" Type="http://schemas.openxmlformats.org/officeDocument/2006/relationships/image" Target="../media/image95.wmf"/><Relationship Id="rId15" Type="http://schemas.openxmlformats.org/officeDocument/2006/relationships/oleObject" Target="../embeddings/oleObject97.bin"/><Relationship Id="rId14" Type="http://schemas.openxmlformats.org/officeDocument/2006/relationships/image" Target="../media/image94.wmf"/><Relationship Id="rId13" Type="http://schemas.openxmlformats.org/officeDocument/2006/relationships/oleObject" Target="../embeddings/oleObject96.bin"/><Relationship Id="rId12" Type="http://schemas.openxmlformats.org/officeDocument/2006/relationships/image" Target="../media/image93.wmf"/><Relationship Id="rId11" Type="http://schemas.openxmlformats.org/officeDocument/2006/relationships/oleObject" Target="../embeddings/oleObject95.bin"/><Relationship Id="rId10" Type="http://schemas.openxmlformats.org/officeDocument/2006/relationships/image" Target="../media/image92.wmf"/><Relationship Id="rId1" Type="http://schemas.openxmlformats.org/officeDocument/2006/relationships/oleObject" Target="../embeddings/oleObject90.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0.wmf"/><Relationship Id="rId7" Type="http://schemas.openxmlformats.org/officeDocument/2006/relationships/oleObject" Target="../embeddings/oleObject102.bin"/><Relationship Id="rId6" Type="http://schemas.openxmlformats.org/officeDocument/2006/relationships/image" Target="../media/image99.emf"/><Relationship Id="rId5" Type="http://schemas.openxmlformats.org/officeDocument/2006/relationships/oleObject" Target="../embeddings/oleObject101.bin"/><Relationship Id="rId4" Type="http://schemas.openxmlformats.org/officeDocument/2006/relationships/image" Target="../media/image98.wmf"/><Relationship Id="rId3" Type="http://schemas.openxmlformats.org/officeDocument/2006/relationships/oleObject" Target="../embeddings/oleObject100.bin"/><Relationship Id="rId2" Type="http://schemas.openxmlformats.org/officeDocument/2006/relationships/image" Target="../media/image97.wmf"/><Relationship Id="rId10" Type="http://schemas.openxmlformats.org/officeDocument/2006/relationships/vmlDrawing" Target="../drawings/vmlDrawing14.vml"/><Relationship Id="rId1" Type="http://schemas.openxmlformats.org/officeDocument/2006/relationships/oleObject" Target="../embeddings/oleObject99.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101.wmf"/><Relationship Id="rId1" Type="http://schemas.openxmlformats.org/officeDocument/2006/relationships/oleObject" Target="../embeddings/oleObject103.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wmf"/><Relationship Id="rId4" Type="http://schemas.openxmlformats.org/officeDocument/2006/relationships/oleObject" Target="../embeddings/oleObject105.bin"/><Relationship Id="rId3" Type="http://schemas.openxmlformats.org/officeDocument/2006/relationships/image" Target="../media/image103.png"/><Relationship Id="rId2" Type="http://schemas.openxmlformats.org/officeDocument/2006/relationships/image" Target="../media/image102.wmf"/><Relationship Id="rId1" Type="http://schemas.openxmlformats.org/officeDocument/2006/relationships/oleObject" Target="../embeddings/oleObject104.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09.wmf"/><Relationship Id="rId7" Type="http://schemas.openxmlformats.org/officeDocument/2006/relationships/oleObject" Target="../embeddings/oleObject109.bin"/><Relationship Id="rId6" Type="http://schemas.openxmlformats.org/officeDocument/2006/relationships/image" Target="../media/image108.wmf"/><Relationship Id="rId5" Type="http://schemas.openxmlformats.org/officeDocument/2006/relationships/oleObject" Target="../embeddings/oleObject108.bin"/><Relationship Id="rId4" Type="http://schemas.openxmlformats.org/officeDocument/2006/relationships/image" Target="../media/image107.wmf"/><Relationship Id="rId3" Type="http://schemas.openxmlformats.org/officeDocument/2006/relationships/oleObject" Target="../embeddings/oleObject107.bin"/><Relationship Id="rId22" Type="http://schemas.openxmlformats.org/officeDocument/2006/relationships/vmlDrawing" Target="../drawings/vmlDrawing17.vml"/><Relationship Id="rId21" Type="http://schemas.openxmlformats.org/officeDocument/2006/relationships/slideLayout" Target="../slideLayouts/slideLayout7.xml"/><Relationship Id="rId20" Type="http://schemas.openxmlformats.org/officeDocument/2006/relationships/image" Target="../media/image115.emf"/><Relationship Id="rId2" Type="http://schemas.openxmlformats.org/officeDocument/2006/relationships/image" Target="../media/image106.wmf"/><Relationship Id="rId19" Type="http://schemas.openxmlformats.org/officeDocument/2006/relationships/oleObject" Target="../embeddings/oleObject115.bin"/><Relationship Id="rId18" Type="http://schemas.openxmlformats.org/officeDocument/2006/relationships/image" Target="../media/image114.wmf"/><Relationship Id="rId17" Type="http://schemas.openxmlformats.org/officeDocument/2006/relationships/oleObject" Target="../embeddings/oleObject114.bin"/><Relationship Id="rId16" Type="http://schemas.openxmlformats.org/officeDocument/2006/relationships/image" Target="../media/image113.emf"/><Relationship Id="rId15" Type="http://schemas.openxmlformats.org/officeDocument/2006/relationships/oleObject" Target="../embeddings/oleObject113.bin"/><Relationship Id="rId14" Type="http://schemas.openxmlformats.org/officeDocument/2006/relationships/image" Target="../media/image112.emf"/><Relationship Id="rId13" Type="http://schemas.openxmlformats.org/officeDocument/2006/relationships/oleObject" Target="../embeddings/oleObject112.bin"/><Relationship Id="rId12" Type="http://schemas.openxmlformats.org/officeDocument/2006/relationships/image" Target="../media/image111.wmf"/><Relationship Id="rId11" Type="http://schemas.openxmlformats.org/officeDocument/2006/relationships/oleObject" Target="../embeddings/oleObject111.bin"/><Relationship Id="rId10" Type="http://schemas.openxmlformats.org/officeDocument/2006/relationships/image" Target="../media/image110.emf"/><Relationship Id="rId1" Type="http://schemas.openxmlformats.org/officeDocument/2006/relationships/oleObject" Target="../embeddings/oleObject106.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emf"/><Relationship Id="rId16" Type="http://schemas.openxmlformats.org/officeDocument/2006/relationships/vmlDrawing" Target="../drawings/vmlDrawing1.vml"/><Relationship Id="rId15" Type="http://schemas.openxmlformats.org/officeDocument/2006/relationships/slideLayout" Target="../slideLayouts/slideLayout1.xml"/><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117.wmf"/><Relationship Id="rId3" Type="http://schemas.openxmlformats.org/officeDocument/2006/relationships/oleObject" Target="../embeddings/oleObject117.bin"/><Relationship Id="rId2" Type="http://schemas.openxmlformats.org/officeDocument/2006/relationships/image" Target="../media/image116.wmf"/><Relationship Id="rId1" Type="http://schemas.openxmlformats.org/officeDocument/2006/relationships/oleObject" Target="../embeddings/oleObject116.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121.wmf"/><Relationship Id="rId7" Type="http://schemas.openxmlformats.org/officeDocument/2006/relationships/oleObject" Target="../embeddings/oleObject121.bin"/><Relationship Id="rId6" Type="http://schemas.openxmlformats.org/officeDocument/2006/relationships/image" Target="../media/image120.wmf"/><Relationship Id="rId5" Type="http://schemas.openxmlformats.org/officeDocument/2006/relationships/oleObject" Target="../embeddings/oleObject120.bin"/><Relationship Id="rId4" Type="http://schemas.openxmlformats.org/officeDocument/2006/relationships/image" Target="../media/image119.wmf"/><Relationship Id="rId3" Type="http://schemas.openxmlformats.org/officeDocument/2006/relationships/oleObject" Target="../embeddings/oleObject119.bin"/><Relationship Id="rId22" Type="http://schemas.openxmlformats.org/officeDocument/2006/relationships/vmlDrawing" Target="../drawings/vmlDrawing19.vml"/><Relationship Id="rId21" Type="http://schemas.openxmlformats.org/officeDocument/2006/relationships/slideLayout" Target="../slideLayouts/slideLayout7.xml"/><Relationship Id="rId20" Type="http://schemas.openxmlformats.org/officeDocument/2006/relationships/image" Target="../media/image127.wmf"/><Relationship Id="rId2" Type="http://schemas.openxmlformats.org/officeDocument/2006/relationships/image" Target="../media/image118.wmf"/><Relationship Id="rId19" Type="http://schemas.openxmlformats.org/officeDocument/2006/relationships/oleObject" Target="../embeddings/oleObject127.bin"/><Relationship Id="rId18" Type="http://schemas.openxmlformats.org/officeDocument/2006/relationships/image" Target="../media/image126.wmf"/><Relationship Id="rId17" Type="http://schemas.openxmlformats.org/officeDocument/2006/relationships/oleObject" Target="../embeddings/oleObject126.bin"/><Relationship Id="rId16" Type="http://schemas.openxmlformats.org/officeDocument/2006/relationships/image" Target="../media/image125.wmf"/><Relationship Id="rId15" Type="http://schemas.openxmlformats.org/officeDocument/2006/relationships/oleObject" Target="../embeddings/oleObject125.bin"/><Relationship Id="rId14" Type="http://schemas.openxmlformats.org/officeDocument/2006/relationships/image" Target="../media/image124.wmf"/><Relationship Id="rId13" Type="http://schemas.openxmlformats.org/officeDocument/2006/relationships/oleObject" Target="../embeddings/oleObject124.bin"/><Relationship Id="rId12" Type="http://schemas.openxmlformats.org/officeDocument/2006/relationships/image" Target="../media/image123.wmf"/><Relationship Id="rId11" Type="http://schemas.openxmlformats.org/officeDocument/2006/relationships/oleObject" Target="../embeddings/oleObject123.bin"/><Relationship Id="rId10" Type="http://schemas.openxmlformats.org/officeDocument/2006/relationships/image" Target="../media/image122.emf"/><Relationship Id="rId1" Type="http://schemas.openxmlformats.org/officeDocument/2006/relationships/oleObject" Target="../embeddings/oleObject118.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1.wmf"/><Relationship Id="rId7" Type="http://schemas.openxmlformats.org/officeDocument/2006/relationships/oleObject" Target="../embeddings/oleObject131.bin"/><Relationship Id="rId6" Type="http://schemas.openxmlformats.org/officeDocument/2006/relationships/image" Target="../media/image130.wmf"/><Relationship Id="rId5" Type="http://schemas.openxmlformats.org/officeDocument/2006/relationships/oleObject" Target="../embeddings/oleObject130.bin"/><Relationship Id="rId4" Type="http://schemas.openxmlformats.org/officeDocument/2006/relationships/image" Target="../media/image129.wmf"/><Relationship Id="rId3" Type="http://schemas.openxmlformats.org/officeDocument/2006/relationships/oleObject" Target="../embeddings/oleObject129.bin"/><Relationship Id="rId2" Type="http://schemas.openxmlformats.org/officeDocument/2006/relationships/image" Target="../media/image128.wmf"/><Relationship Id="rId10" Type="http://schemas.openxmlformats.org/officeDocument/2006/relationships/vmlDrawing" Target="../drawings/vmlDrawing20.vml"/><Relationship Id="rId1" Type="http://schemas.openxmlformats.org/officeDocument/2006/relationships/oleObject" Target="../embeddings/oleObject12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9" Type="http://schemas.openxmlformats.org/officeDocument/2006/relationships/image" Target="../media/image136.emf"/><Relationship Id="rId8" Type="http://schemas.openxmlformats.org/officeDocument/2006/relationships/oleObject" Target="../embeddings/oleObject135.bin"/><Relationship Id="rId7" Type="http://schemas.openxmlformats.org/officeDocument/2006/relationships/image" Target="../media/image135.wmf"/><Relationship Id="rId6" Type="http://schemas.openxmlformats.org/officeDocument/2006/relationships/oleObject" Target="../embeddings/oleObject134.bin"/><Relationship Id="rId5" Type="http://schemas.openxmlformats.org/officeDocument/2006/relationships/image" Target="../media/image134.wmf"/><Relationship Id="rId4" Type="http://schemas.openxmlformats.org/officeDocument/2006/relationships/oleObject" Target="../embeddings/oleObject133.bin"/><Relationship Id="rId3" Type="http://schemas.openxmlformats.org/officeDocument/2006/relationships/image" Target="../media/image133.wmf"/><Relationship Id="rId2" Type="http://schemas.openxmlformats.org/officeDocument/2006/relationships/oleObject" Target="../embeddings/oleObject132.bin"/><Relationship Id="rId19" Type="http://schemas.openxmlformats.org/officeDocument/2006/relationships/vmlDrawing" Target="../drawings/vmlDrawing21.vml"/><Relationship Id="rId18" Type="http://schemas.openxmlformats.org/officeDocument/2006/relationships/slideLayout" Target="../slideLayouts/slideLayout7.xml"/><Relationship Id="rId17" Type="http://schemas.openxmlformats.org/officeDocument/2006/relationships/image" Target="../media/image140.wmf"/><Relationship Id="rId16" Type="http://schemas.openxmlformats.org/officeDocument/2006/relationships/oleObject" Target="../embeddings/oleObject139.bin"/><Relationship Id="rId15" Type="http://schemas.openxmlformats.org/officeDocument/2006/relationships/image" Target="../media/image139.emf"/><Relationship Id="rId14" Type="http://schemas.openxmlformats.org/officeDocument/2006/relationships/oleObject" Target="../embeddings/oleObject138.bin"/><Relationship Id="rId13" Type="http://schemas.openxmlformats.org/officeDocument/2006/relationships/image" Target="../media/image138.emf"/><Relationship Id="rId12" Type="http://schemas.openxmlformats.org/officeDocument/2006/relationships/oleObject" Target="../embeddings/oleObject137.bin"/><Relationship Id="rId11" Type="http://schemas.openxmlformats.org/officeDocument/2006/relationships/image" Target="../media/image137.emf"/><Relationship Id="rId10" Type="http://schemas.openxmlformats.org/officeDocument/2006/relationships/oleObject" Target="../embeddings/oleObject136.bin"/><Relationship Id="rId1" Type="http://schemas.openxmlformats.org/officeDocument/2006/relationships/image" Target="../media/image132.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144.wmf"/><Relationship Id="rId7" Type="http://schemas.openxmlformats.org/officeDocument/2006/relationships/oleObject" Target="../embeddings/oleObject143.bin"/><Relationship Id="rId6" Type="http://schemas.openxmlformats.org/officeDocument/2006/relationships/image" Target="../media/image143.wmf"/><Relationship Id="rId5" Type="http://schemas.openxmlformats.org/officeDocument/2006/relationships/oleObject" Target="../embeddings/oleObject142.bin"/><Relationship Id="rId4" Type="http://schemas.openxmlformats.org/officeDocument/2006/relationships/image" Target="../media/image142.wmf"/><Relationship Id="rId3" Type="http://schemas.openxmlformats.org/officeDocument/2006/relationships/oleObject" Target="../embeddings/oleObject141.bin"/><Relationship Id="rId2" Type="http://schemas.openxmlformats.org/officeDocument/2006/relationships/image" Target="../media/image141.wmf"/><Relationship Id="rId18" Type="http://schemas.openxmlformats.org/officeDocument/2006/relationships/vmlDrawing" Target="../drawings/vmlDrawing22.vml"/><Relationship Id="rId17" Type="http://schemas.openxmlformats.org/officeDocument/2006/relationships/slideLayout" Target="../slideLayouts/slideLayout7.xml"/><Relationship Id="rId16" Type="http://schemas.openxmlformats.org/officeDocument/2006/relationships/image" Target="../media/image148.wmf"/><Relationship Id="rId15" Type="http://schemas.openxmlformats.org/officeDocument/2006/relationships/oleObject" Target="../embeddings/oleObject147.bin"/><Relationship Id="rId14" Type="http://schemas.openxmlformats.org/officeDocument/2006/relationships/image" Target="../media/image147.wmf"/><Relationship Id="rId13" Type="http://schemas.openxmlformats.org/officeDocument/2006/relationships/oleObject" Target="../embeddings/oleObject146.bin"/><Relationship Id="rId12" Type="http://schemas.openxmlformats.org/officeDocument/2006/relationships/image" Target="../media/image146.wmf"/><Relationship Id="rId11" Type="http://schemas.openxmlformats.org/officeDocument/2006/relationships/oleObject" Target="../embeddings/oleObject145.bin"/><Relationship Id="rId10" Type="http://schemas.openxmlformats.org/officeDocument/2006/relationships/image" Target="../media/image145.wmf"/><Relationship Id="rId1" Type="http://schemas.openxmlformats.org/officeDocument/2006/relationships/oleObject" Target="../embeddings/oleObject140.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52.wmf"/><Relationship Id="rId7" Type="http://schemas.openxmlformats.org/officeDocument/2006/relationships/oleObject" Target="../embeddings/oleObject151.bin"/><Relationship Id="rId6" Type="http://schemas.openxmlformats.org/officeDocument/2006/relationships/image" Target="../media/image151.emf"/><Relationship Id="rId5" Type="http://schemas.openxmlformats.org/officeDocument/2006/relationships/oleObject" Target="../embeddings/oleObject150.bin"/><Relationship Id="rId4" Type="http://schemas.openxmlformats.org/officeDocument/2006/relationships/image" Target="../media/image150.emf"/><Relationship Id="rId3" Type="http://schemas.openxmlformats.org/officeDocument/2006/relationships/oleObject" Target="../embeddings/oleObject149.bin"/><Relationship Id="rId20" Type="http://schemas.openxmlformats.org/officeDocument/2006/relationships/notesSlide" Target="../notesSlides/notesSlide1.xml"/><Relationship Id="rId2" Type="http://schemas.openxmlformats.org/officeDocument/2006/relationships/image" Target="../media/image149.wmf"/><Relationship Id="rId19" Type="http://schemas.openxmlformats.org/officeDocument/2006/relationships/vmlDrawing" Target="../drawings/vmlDrawing23.vml"/><Relationship Id="rId18" Type="http://schemas.openxmlformats.org/officeDocument/2006/relationships/slideLayout" Target="../slideLayouts/slideLayout7.xml"/><Relationship Id="rId17" Type="http://schemas.openxmlformats.org/officeDocument/2006/relationships/oleObject" Target="../embeddings/oleObject156.bin"/><Relationship Id="rId16" Type="http://schemas.openxmlformats.org/officeDocument/2006/relationships/image" Target="../media/image156.wmf"/><Relationship Id="rId15" Type="http://schemas.openxmlformats.org/officeDocument/2006/relationships/oleObject" Target="../embeddings/oleObject155.bin"/><Relationship Id="rId14" Type="http://schemas.openxmlformats.org/officeDocument/2006/relationships/image" Target="../media/image155.wmf"/><Relationship Id="rId13" Type="http://schemas.openxmlformats.org/officeDocument/2006/relationships/oleObject" Target="../embeddings/oleObject154.bin"/><Relationship Id="rId12" Type="http://schemas.openxmlformats.org/officeDocument/2006/relationships/image" Target="../media/image154.wmf"/><Relationship Id="rId11" Type="http://schemas.openxmlformats.org/officeDocument/2006/relationships/oleObject" Target="../embeddings/oleObject153.bin"/><Relationship Id="rId10" Type="http://schemas.openxmlformats.org/officeDocument/2006/relationships/image" Target="../media/image153.wmf"/><Relationship Id="rId1" Type="http://schemas.openxmlformats.org/officeDocument/2006/relationships/oleObject" Target="../embeddings/oleObject148.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9.png"/></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0" Type="http://schemas.openxmlformats.org/officeDocument/2006/relationships/vmlDrawing" Target="../drawings/vmlDrawing2.vml"/><Relationship Id="rId2" Type="http://schemas.openxmlformats.org/officeDocument/2006/relationships/image" Target="../media/image8.wmf"/><Relationship Id="rId19" Type="http://schemas.openxmlformats.org/officeDocument/2006/relationships/slideLayout" Target="../slideLayouts/slideLayout1.xml"/><Relationship Id="rId18" Type="http://schemas.openxmlformats.org/officeDocument/2006/relationships/image" Target="../media/image16.wmf"/><Relationship Id="rId17" Type="http://schemas.openxmlformats.org/officeDocument/2006/relationships/oleObject" Target="../embeddings/oleObject16.bin"/><Relationship Id="rId16" Type="http://schemas.openxmlformats.org/officeDocument/2006/relationships/image" Target="../media/image15.wmf"/><Relationship Id="rId15" Type="http://schemas.openxmlformats.org/officeDocument/2006/relationships/oleObject" Target="../embeddings/oleObject15.bin"/><Relationship Id="rId14" Type="http://schemas.openxmlformats.org/officeDocument/2006/relationships/image" Target="../media/image14.wmf"/><Relationship Id="rId13" Type="http://schemas.openxmlformats.org/officeDocument/2006/relationships/oleObject" Target="../embeddings/oleObject14.bin"/><Relationship Id="rId12" Type="http://schemas.openxmlformats.org/officeDocument/2006/relationships/image" Target="../media/image13.wmf"/><Relationship Id="rId11" Type="http://schemas.openxmlformats.org/officeDocument/2006/relationships/oleObject" Target="../embeddings/oleObject13.bin"/><Relationship Id="rId10" Type="http://schemas.openxmlformats.org/officeDocument/2006/relationships/image" Target="../media/image12.wmf"/><Relationship Id="rId1"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9" Type="http://schemas.openxmlformats.org/officeDocument/2006/relationships/image" Target="../media/image164.wmf"/><Relationship Id="rId8" Type="http://schemas.openxmlformats.org/officeDocument/2006/relationships/oleObject" Target="../embeddings/oleObject160.bin"/><Relationship Id="rId7" Type="http://schemas.openxmlformats.org/officeDocument/2006/relationships/image" Target="../media/image163.wmf"/><Relationship Id="rId6" Type="http://schemas.openxmlformats.org/officeDocument/2006/relationships/oleObject" Target="../embeddings/oleObject159.bin"/><Relationship Id="rId5" Type="http://schemas.openxmlformats.org/officeDocument/2006/relationships/image" Target="../media/image162.wmf"/><Relationship Id="rId4" Type="http://schemas.openxmlformats.org/officeDocument/2006/relationships/oleObject" Target="../embeddings/oleObject158.bin"/><Relationship Id="rId3" Type="http://schemas.openxmlformats.org/officeDocument/2006/relationships/image" Target="../media/image161.wmf"/><Relationship Id="rId21" Type="http://schemas.openxmlformats.org/officeDocument/2006/relationships/vmlDrawing" Target="../drawings/vmlDrawing24.vml"/><Relationship Id="rId20" Type="http://schemas.openxmlformats.org/officeDocument/2006/relationships/slideLayout" Target="../slideLayouts/slideLayout19.xml"/><Relationship Id="rId2" Type="http://schemas.openxmlformats.org/officeDocument/2006/relationships/oleObject" Target="../embeddings/oleObject157.bin"/><Relationship Id="rId19" Type="http://schemas.openxmlformats.org/officeDocument/2006/relationships/image" Target="../media/image169.emf"/><Relationship Id="rId18" Type="http://schemas.openxmlformats.org/officeDocument/2006/relationships/oleObject" Target="../embeddings/oleObject165.bin"/><Relationship Id="rId17" Type="http://schemas.openxmlformats.org/officeDocument/2006/relationships/image" Target="../media/image168.wmf"/><Relationship Id="rId16" Type="http://schemas.openxmlformats.org/officeDocument/2006/relationships/oleObject" Target="../embeddings/oleObject164.bin"/><Relationship Id="rId15" Type="http://schemas.openxmlformats.org/officeDocument/2006/relationships/image" Target="../media/image167.emf"/><Relationship Id="rId14" Type="http://schemas.openxmlformats.org/officeDocument/2006/relationships/oleObject" Target="../embeddings/oleObject163.bin"/><Relationship Id="rId13" Type="http://schemas.openxmlformats.org/officeDocument/2006/relationships/image" Target="../media/image166.emf"/><Relationship Id="rId12" Type="http://schemas.openxmlformats.org/officeDocument/2006/relationships/oleObject" Target="../embeddings/oleObject162.bin"/><Relationship Id="rId11" Type="http://schemas.openxmlformats.org/officeDocument/2006/relationships/image" Target="../media/image165.wmf"/><Relationship Id="rId10" Type="http://schemas.openxmlformats.org/officeDocument/2006/relationships/oleObject" Target="../embeddings/oleObject161.bin"/><Relationship Id="rId1" Type="http://schemas.openxmlformats.org/officeDocument/2006/relationships/image" Target="../media/image160.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72.emf"/><Relationship Id="rId7" Type="http://schemas.openxmlformats.org/officeDocument/2006/relationships/oleObject" Target="../embeddings/oleObject169.bin"/><Relationship Id="rId6" Type="http://schemas.openxmlformats.org/officeDocument/2006/relationships/image" Target="../media/image171.wmf"/><Relationship Id="rId5" Type="http://schemas.openxmlformats.org/officeDocument/2006/relationships/oleObject" Target="../embeddings/oleObject168.bin"/><Relationship Id="rId4" Type="http://schemas.openxmlformats.org/officeDocument/2006/relationships/image" Target="../media/image170.wmf"/><Relationship Id="rId3" Type="http://schemas.openxmlformats.org/officeDocument/2006/relationships/oleObject" Target="../embeddings/oleObject167.bin"/><Relationship Id="rId2" Type="http://schemas.openxmlformats.org/officeDocument/2006/relationships/image" Target="../media/image168.wmf"/><Relationship Id="rId18" Type="http://schemas.openxmlformats.org/officeDocument/2006/relationships/vmlDrawing" Target="../drawings/vmlDrawing25.vml"/><Relationship Id="rId17" Type="http://schemas.openxmlformats.org/officeDocument/2006/relationships/slideLayout" Target="../slideLayouts/slideLayout19.xml"/><Relationship Id="rId16" Type="http://schemas.openxmlformats.org/officeDocument/2006/relationships/image" Target="../media/image176.emf"/><Relationship Id="rId15" Type="http://schemas.openxmlformats.org/officeDocument/2006/relationships/oleObject" Target="../embeddings/oleObject173.bin"/><Relationship Id="rId14" Type="http://schemas.openxmlformats.org/officeDocument/2006/relationships/image" Target="../media/image175.wmf"/><Relationship Id="rId13" Type="http://schemas.openxmlformats.org/officeDocument/2006/relationships/oleObject" Target="../embeddings/oleObject172.bin"/><Relationship Id="rId12" Type="http://schemas.openxmlformats.org/officeDocument/2006/relationships/image" Target="../media/image174.wmf"/><Relationship Id="rId11" Type="http://schemas.openxmlformats.org/officeDocument/2006/relationships/oleObject" Target="../embeddings/oleObject171.bin"/><Relationship Id="rId10" Type="http://schemas.openxmlformats.org/officeDocument/2006/relationships/image" Target="../media/image173.wmf"/><Relationship Id="rId1" Type="http://schemas.openxmlformats.org/officeDocument/2006/relationships/oleObject" Target="../embeddings/oleObject166.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9.png"/></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79.bin"/><Relationship Id="rId8" Type="http://schemas.openxmlformats.org/officeDocument/2006/relationships/image" Target="../media/image182.wmf"/><Relationship Id="rId7" Type="http://schemas.openxmlformats.org/officeDocument/2006/relationships/oleObject" Target="../embeddings/oleObject178.bin"/><Relationship Id="rId6" Type="http://schemas.openxmlformats.org/officeDocument/2006/relationships/image" Target="../media/image181.wmf"/><Relationship Id="rId5" Type="http://schemas.openxmlformats.org/officeDocument/2006/relationships/oleObject" Target="../embeddings/oleObject177.bin"/><Relationship Id="rId4" Type="http://schemas.openxmlformats.org/officeDocument/2006/relationships/oleObject" Target="../embeddings/oleObject176.bin"/><Relationship Id="rId38" Type="http://schemas.openxmlformats.org/officeDocument/2006/relationships/vmlDrawing" Target="../drawings/vmlDrawing26.vml"/><Relationship Id="rId37" Type="http://schemas.openxmlformats.org/officeDocument/2006/relationships/slideLayout" Target="../slideLayouts/slideLayout7.xml"/><Relationship Id="rId36" Type="http://schemas.openxmlformats.org/officeDocument/2006/relationships/image" Target="../media/image196.wmf"/><Relationship Id="rId35" Type="http://schemas.openxmlformats.org/officeDocument/2006/relationships/oleObject" Target="../embeddings/oleObject192.bin"/><Relationship Id="rId34" Type="http://schemas.openxmlformats.org/officeDocument/2006/relationships/image" Target="../media/image195.wmf"/><Relationship Id="rId33" Type="http://schemas.openxmlformats.org/officeDocument/2006/relationships/oleObject" Target="../embeddings/oleObject191.bin"/><Relationship Id="rId32" Type="http://schemas.openxmlformats.org/officeDocument/2006/relationships/image" Target="../media/image194.wmf"/><Relationship Id="rId31" Type="http://schemas.openxmlformats.org/officeDocument/2006/relationships/oleObject" Target="../embeddings/oleObject190.bin"/><Relationship Id="rId30" Type="http://schemas.openxmlformats.org/officeDocument/2006/relationships/image" Target="../media/image193.wmf"/><Relationship Id="rId3" Type="http://schemas.openxmlformats.org/officeDocument/2006/relationships/oleObject" Target="../embeddings/oleObject175.bin"/><Relationship Id="rId29" Type="http://schemas.openxmlformats.org/officeDocument/2006/relationships/oleObject" Target="../embeddings/oleObject189.bin"/><Relationship Id="rId28" Type="http://schemas.openxmlformats.org/officeDocument/2006/relationships/image" Target="../media/image192.wmf"/><Relationship Id="rId27" Type="http://schemas.openxmlformats.org/officeDocument/2006/relationships/oleObject" Target="../embeddings/oleObject188.bin"/><Relationship Id="rId26" Type="http://schemas.openxmlformats.org/officeDocument/2006/relationships/image" Target="../media/image191.wmf"/><Relationship Id="rId25" Type="http://schemas.openxmlformats.org/officeDocument/2006/relationships/oleObject" Target="../embeddings/oleObject187.bin"/><Relationship Id="rId24" Type="http://schemas.openxmlformats.org/officeDocument/2006/relationships/image" Target="../media/image190.wmf"/><Relationship Id="rId23" Type="http://schemas.openxmlformats.org/officeDocument/2006/relationships/oleObject" Target="../embeddings/oleObject186.bin"/><Relationship Id="rId22" Type="http://schemas.openxmlformats.org/officeDocument/2006/relationships/image" Target="../media/image189.wmf"/><Relationship Id="rId21" Type="http://schemas.openxmlformats.org/officeDocument/2006/relationships/oleObject" Target="../embeddings/oleObject185.bin"/><Relationship Id="rId20" Type="http://schemas.openxmlformats.org/officeDocument/2006/relationships/image" Target="../media/image188.wmf"/><Relationship Id="rId2" Type="http://schemas.openxmlformats.org/officeDocument/2006/relationships/image" Target="../media/image180.wmf"/><Relationship Id="rId19" Type="http://schemas.openxmlformats.org/officeDocument/2006/relationships/oleObject" Target="../embeddings/oleObject184.bin"/><Relationship Id="rId18" Type="http://schemas.openxmlformats.org/officeDocument/2006/relationships/image" Target="../media/image187.wmf"/><Relationship Id="rId17" Type="http://schemas.openxmlformats.org/officeDocument/2006/relationships/oleObject" Target="../embeddings/oleObject183.bin"/><Relationship Id="rId16" Type="http://schemas.openxmlformats.org/officeDocument/2006/relationships/image" Target="../media/image186.wmf"/><Relationship Id="rId15" Type="http://schemas.openxmlformats.org/officeDocument/2006/relationships/oleObject" Target="../embeddings/oleObject182.bin"/><Relationship Id="rId14" Type="http://schemas.openxmlformats.org/officeDocument/2006/relationships/image" Target="../media/image185.wmf"/><Relationship Id="rId13" Type="http://schemas.openxmlformats.org/officeDocument/2006/relationships/oleObject" Target="../embeddings/oleObject181.bin"/><Relationship Id="rId12" Type="http://schemas.openxmlformats.org/officeDocument/2006/relationships/image" Target="../media/image184.wmf"/><Relationship Id="rId11" Type="http://schemas.openxmlformats.org/officeDocument/2006/relationships/oleObject" Target="../embeddings/oleObject180.bin"/><Relationship Id="rId10" Type="http://schemas.openxmlformats.org/officeDocument/2006/relationships/image" Target="../media/image183.wmf"/><Relationship Id="rId1" Type="http://schemas.openxmlformats.org/officeDocument/2006/relationships/oleObject" Target="../embeddings/oleObject174.bin"/></Relationships>
</file>

<file path=ppt/slides/_rels/slide36.xml.rels><?xml version="1.0" encoding="UTF-8" standalone="yes"?>
<Relationships xmlns="http://schemas.openxmlformats.org/package/2006/relationships"><Relationship Id="rId9" Type="http://schemas.openxmlformats.org/officeDocument/2006/relationships/image" Target="../media/image201.png"/><Relationship Id="rId8" Type="http://schemas.openxmlformats.org/officeDocument/2006/relationships/image" Target="../media/image200.wmf"/><Relationship Id="rId7" Type="http://schemas.openxmlformats.org/officeDocument/2006/relationships/oleObject" Target="../embeddings/oleObject196.bin"/><Relationship Id="rId6" Type="http://schemas.openxmlformats.org/officeDocument/2006/relationships/image" Target="../media/image199.wmf"/><Relationship Id="rId5" Type="http://schemas.openxmlformats.org/officeDocument/2006/relationships/oleObject" Target="../embeddings/oleObject195.bin"/><Relationship Id="rId4" Type="http://schemas.openxmlformats.org/officeDocument/2006/relationships/image" Target="../media/image198.wmf"/><Relationship Id="rId3" Type="http://schemas.openxmlformats.org/officeDocument/2006/relationships/oleObject" Target="../embeddings/oleObject194.bin"/><Relationship Id="rId2" Type="http://schemas.openxmlformats.org/officeDocument/2006/relationships/image" Target="../media/image197.wmf"/><Relationship Id="rId11" Type="http://schemas.openxmlformats.org/officeDocument/2006/relationships/vmlDrawing" Target="../drawings/vmlDrawing27.vml"/><Relationship Id="rId10" Type="http://schemas.openxmlformats.org/officeDocument/2006/relationships/slideLayout" Target="../slideLayouts/slideLayout7.xml"/><Relationship Id="rId1" Type="http://schemas.openxmlformats.org/officeDocument/2006/relationships/oleObject" Target="../embeddings/oleObject193.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205.wmf"/><Relationship Id="rId7" Type="http://schemas.openxmlformats.org/officeDocument/2006/relationships/oleObject" Target="../embeddings/oleObject200.bin"/><Relationship Id="rId6" Type="http://schemas.openxmlformats.org/officeDocument/2006/relationships/image" Target="../media/image204.wmf"/><Relationship Id="rId5" Type="http://schemas.openxmlformats.org/officeDocument/2006/relationships/oleObject" Target="../embeddings/oleObject199.bin"/><Relationship Id="rId4" Type="http://schemas.openxmlformats.org/officeDocument/2006/relationships/image" Target="../media/image203.wmf"/><Relationship Id="rId3" Type="http://schemas.openxmlformats.org/officeDocument/2006/relationships/oleObject" Target="../embeddings/oleObject198.bin"/><Relationship Id="rId20" Type="http://schemas.openxmlformats.org/officeDocument/2006/relationships/vmlDrawing" Target="../drawings/vmlDrawing28.vml"/><Relationship Id="rId2" Type="http://schemas.openxmlformats.org/officeDocument/2006/relationships/image" Target="../media/image202.wmf"/><Relationship Id="rId19" Type="http://schemas.openxmlformats.org/officeDocument/2006/relationships/slideLayout" Target="../slideLayouts/slideLayout7.xml"/><Relationship Id="rId18" Type="http://schemas.openxmlformats.org/officeDocument/2006/relationships/image" Target="../media/image210.wmf"/><Relationship Id="rId17" Type="http://schemas.openxmlformats.org/officeDocument/2006/relationships/oleObject" Target="../embeddings/oleObject205.bin"/><Relationship Id="rId16" Type="http://schemas.openxmlformats.org/officeDocument/2006/relationships/image" Target="../media/image209.wmf"/><Relationship Id="rId15" Type="http://schemas.openxmlformats.org/officeDocument/2006/relationships/oleObject" Target="../embeddings/oleObject204.bin"/><Relationship Id="rId14" Type="http://schemas.openxmlformats.org/officeDocument/2006/relationships/image" Target="../media/image208.wmf"/><Relationship Id="rId13" Type="http://schemas.openxmlformats.org/officeDocument/2006/relationships/oleObject" Target="../embeddings/oleObject203.bin"/><Relationship Id="rId12" Type="http://schemas.openxmlformats.org/officeDocument/2006/relationships/image" Target="../media/image207.emf"/><Relationship Id="rId11" Type="http://schemas.openxmlformats.org/officeDocument/2006/relationships/oleObject" Target="../embeddings/oleObject202.bin"/><Relationship Id="rId10" Type="http://schemas.openxmlformats.org/officeDocument/2006/relationships/image" Target="../media/image206.wmf"/><Relationship Id="rId1" Type="http://schemas.openxmlformats.org/officeDocument/2006/relationships/oleObject" Target="../embeddings/oleObject197.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215.emf"/><Relationship Id="rId7" Type="http://schemas.openxmlformats.org/officeDocument/2006/relationships/oleObject" Target="../embeddings/oleObject208.bin"/><Relationship Id="rId6" Type="http://schemas.openxmlformats.org/officeDocument/2006/relationships/image" Target="../media/image214.emf"/><Relationship Id="rId5" Type="http://schemas.openxmlformats.org/officeDocument/2006/relationships/oleObject" Target="../embeddings/oleObject207.bin"/><Relationship Id="rId4" Type="http://schemas.openxmlformats.org/officeDocument/2006/relationships/image" Target="../media/image213.emf"/><Relationship Id="rId3" Type="http://schemas.openxmlformats.org/officeDocument/2006/relationships/oleObject" Target="../embeddings/oleObject206.bin"/><Relationship Id="rId2" Type="http://schemas.openxmlformats.org/officeDocument/2006/relationships/image" Target="../media/image212.png"/><Relationship Id="rId18" Type="http://schemas.openxmlformats.org/officeDocument/2006/relationships/vmlDrawing" Target="../drawings/vmlDrawing29.vml"/><Relationship Id="rId17" Type="http://schemas.openxmlformats.org/officeDocument/2006/relationships/slideLayout" Target="../slideLayouts/slideLayout7.xml"/><Relationship Id="rId16" Type="http://schemas.openxmlformats.org/officeDocument/2006/relationships/image" Target="../media/image219.wmf"/><Relationship Id="rId15" Type="http://schemas.openxmlformats.org/officeDocument/2006/relationships/oleObject" Target="../embeddings/oleObject212.bin"/><Relationship Id="rId14" Type="http://schemas.openxmlformats.org/officeDocument/2006/relationships/image" Target="../media/image218.wmf"/><Relationship Id="rId13" Type="http://schemas.openxmlformats.org/officeDocument/2006/relationships/oleObject" Target="../embeddings/oleObject211.bin"/><Relationship Id="rId12" Type="http://schemas.openxmlformats.org/officeDocument/2006/relationships/image" Target="../media/image217.wmf"/><Relationship Id="rId11" Type="http://schemas.openxmlformats.org/officeDocument/2006/relationships/oleObject" Target="../embeddings/oleObject210.bin"/><Relationship Id="rId10" Type="http://schemas.openxmlformats.org/officeDocument/2006/relationships/image" Target="../media/image216.emf"/><Relationship Id="rId1" Type="http://schemas.openxmlformats.org/officeDocument/2006/relationships/image" Target="../media/image211.png"/></Relationships>
</file>

<file path=ppt/slides/_rels/slide39.xml.rels><?xml version="1.0" encoding="UTF-8" standalone="yes"?>
<Relationships xmlns="http://schemas.openxmlformats.org/package/2006/relationships"><Relationship Id="rId9" Type="http://schemas.openxmlformats.org/officeDocument/2006/relationships/image" Target="../media/image225.png"/><Relationship Id="rId8" Type="http://schemas.openxmlformats.org/officeDocument/2006/relationships/image" Target="../media/image224.wmf"/><Relationship Id="rId7" Type="http://schemas.openxmlformats.org/officeDocument/2006/relationships/oleObject" Target="../embeddings/oleObject215.bin"/><Relationship Id="rId6" Type="http://schemas.openxmlformats.org/officeDocument/2006/relationships/image" Target="../media/image223.wmf"/><Relationship Id="rId5" Type="http://schemas.openxmlformats.org/officeDocument/2006/relationships/oleObject" Target="../embeddings/oleObject214.bin"/><Relationship Id="rId4" Type="http://schemas.openxmlformats.org/officeDocument/2006/relationships/image" Target="../media/image222.wmf"/><Relationship Id="rId3" Type="http://schemas.openxmlformats.org/officeDocument/2006/relationships/oleObject" Target="../embeddings/oleObject213.bin"/><Relationship Id="rId2" Type="http://schemas.openxmlformats.org/officeDocument/2006/relationships/image" Target="../media/image221.png"/><Relationship Id="rId11" Type="http://schemas.openxmlformats.org/officeDocument/2006/relationships/vmlDrawing" Target="../drawings/vmlDrawing30.vml"/><Relationship Id="rId10" Type="http://schemas.openxmlformats.org/officeDocument/2006/relationships/slideLayout" Target="../slideLayouts/slideLayout7.xml"/><Relationship Id="rId1" Type="http://schemas.openxmlformats.org/officeDocument/2006/relationships/image" Target="../media/image2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228.wmf"/><Relationship Id="rId5" Type="http://schemas.openxmlformats.org/officeDocument/2006/relationships/oleObject" Target="../embeddings/oleObject218.bin"/><Relationship Id="rId4" Type="http://schemas.openxmlformats.org/officeDocument/2006/relationships/image" Target="../media/image227.wmf"/><Relationship Id="rId3" Type="http://schemas.openxmlformats.org/officeDocument/2006/relationships/oleObject" Target="../embeddings/oleObject217.bin"/><Relationship Id="rId2" Type="http://schemas.openxmlformats.org/officeDocument/2006/relationships/image" Target="../media/image226.wmf"/><Relationship Id="rId1" Type="http://schemas.openxmlformats.org/officeDocument/2006/relationships/oleObject" Target="../embeddings/oleObject216.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9.png"/></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3.wmf"/><Relationship Id="rId7" Type="http://schemas.openxmlformats.org/officeDocument/2006/relationships/oleObject" Target="../embeddings/oleObject222.bin"/><Relationship Id="rId6" Type="http://schemas.openxmlformats.org/officeDocument/2006/relationships/image" Target="../media/image232.wmf"/><Relationship Id="rId5" Type="http://schemas.openxmlformats.org/officeDocument/2006/relationships/oleObject" Target="../embeddings/oleObject221.bin"/><Relationship Id="rId4" Type="http://schemas.openxmlformats.org/officeDocument/2006/relationships/image" Target="../media/image231.wmf"/><Relationship Id="rId3" Type="http://schemas.openxmlformats.org/officeDocument/2006/relationships/oleObject" Target="../embeddings/oleObject220.bin"/><Relationship Id="rId2" Type="http://schemas.openxmlformats.org/officeDocument/2006/relationships/image" Target="../media/image230.wmf"/><Relationship Id="rId10" Type="http://schemas.openxmlformats.org/officeDocument/2006/relationships/vmlDrawing" Target="../drawings/vmlDrawing32.vml"/><Relationship Id="rId1" Type="http://schemas.openxmlformats.org/officeDocument/2006/relationships/oleObject" Target="../embeddings/oleObject219.bin"/></Relationships>
</file>

<file path=ppt/slides/_rels/slide44.xml.rels><?xml version="1.0" encoding="UTF-8" standalone="yes"?>
<Relationships xmlns="http://schemas.openxmlformats.org/package/2006/relationships"><Relationship Id="rId9" Type="http://schemas.openxmlformats.org/officeDocument/2006/relationships/vmlDrawing" Target="../drawings/vmlDrawing33.vml"/><Relationship Id="rId8" Type="http://schemas.openxmlformats.org/officeDocument/2006/relationships/slideLayout" Target="../slideLayouts/slideLayout7.xml"/><Relationship Id="rId7" Type="http://schemas.openxmlformats.org/officeDocument/2006/relationships/image" Target="../media/image237.png"/><Relationship Id="rId6" Type="http://schemas.openxmlformats.org/officeDocument/2006/relationships/image" Target="../media/image236.wmf"/><Relationship Id="rId5" Type="http://schemas.openxmlformats.org/officeDocument/2006/relationships/oleObject" Target="../embeddings/oleObject224.bin"/><Relationship Id="rId4" Type="http://schemas.openxmlformats.org/officeDocument/2006/relationships/image" Target="../media/image235.emf"/><Relationship Id="rId3" Type="http://schemas.openxmlformats.org/officeDocument/2006/relationships/oleObject" Target="../embeddings/oleObject223.bin"/><Relationship Id="rId2" Type="http://schemas.openxmlformats.org/officeDocument/2006/relationships/image" Target="NULL" TargetMode="External"/><Relationship Id="rId1" Type="http://schemas.openxmlformats.org/officeDocument/2006/relationships/image" Target="../media/image234.jpeg"/></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2.xml"/><Relationship Id="rId6" Type="http://schemas.openxmlformats.org/officeDocument/2006/relationships/image" Target="../media/image240.wmf"/><Relationship Id="rId5" Type="http://schemas.openxmlformats.org/officeDocument/2006/relationships/oleObject" Target="../embeddings/oleObject227.bin"/><Relationship Id="rId4" Type="http://schemas.openxmlformats.org/officeDocument/2006/relationships/image" Target="../media/image239.wmf"/><Relationship Id="rId3" Type="http://schemas.openxmlformats.org/officeDocument/2006/relationships/oleObject" Target="../embeddings/oleObject226.bin"/><Relationship Id="rId2" Type="http://schemas.openxmlformats.org/officeDocument/2006/relationships/image" Target="../media/image238.wmf"/><Relationship Id="rId1" Type="http://schemas.openxmlformats.org/officeDocument/2006/relationships/oleObject" Target="../embeddings/oleObject22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32.bin"/><Relationship Id="rId8" Type="http://schemas.openxmlformats.org/officeDocument/2006/relationships/image" Target="../media/image244.wmf"/><Relationship Id="rId7" Type="http://schemas.openxmlformats.org/officeDocument/2006/relationships/oleObject" Target="../embeddings/oleObject231.bin"/><Relationship Id="rId6" Type="http://schemas.openxmlformats.org/officeDocument/2006/relationships/image" Target="../media/image243.wmf"/><Relationship Id="rId5" Type="http://schemas.openxmlformats.org/officeDocument/2006/relationships/oleObject" Target="../embeddings/oleObject230.bin"/><Relationship Id="rId4" Type="http://schemas.openxmlformats.org/officeDocument/2006/relationships/image" Target="../media/image242.wmf"/><Relationship Id="rId3" Type="http://schemas.openxmlformats.org/officeDocument/2006/relationships/oleObject" Target="../embeddings/oleObject229.bin"/><Relationship Id="rId28" Type="http://schemas.openxmlformats.org/officeDocument/2006/relationships/vmlDrawing" Target="../drawings/vmlDrawing35.vml"/><Relationship Id="rId27" Type="http://schemas.openxmlformats.org/officeDocument/2006/relationships/slideLayout" Target="../slideLayouts/slideLayout7.xml"/><Relationship Id="rId26" Type="http://schemas.openxmlformats.org/officeDocument/2006/relationships/image" Target="../media/image253.wmf"/><Relationship Id="rId25" Type="http://schemas.openxmlformats.org/officeDocument/2006/relationships/oleObject" Target="../embeddings/oleObject240.bin"/><Relationship Id="rId24" Type="http://schemas.openxmlformats.org/officeDocument/2006/relationships/image" Target="../media/image252.wmf"/><Relationship Id="rId23" Type="http://schemas.openxmlformats.org/officeDocument/2006/relationships/oleObject" Target="../embeddings/oleObject239.bin"/><Relationship Id="rId22" Type="http://schemas.openxmlformats.org/officeDocument/2006/relationships/image" Target="../media/image251.wmf"/><Relationship Id="rId21" Type="http://schemas.openxmlformats.org/officeDocument/2006/relationships/oleObject" Target="../embeddings/oleObject238.bin"/><Relationship Id="rId20" Type="http://schemas.openxmlformats.org/officeDocument/2006/relationships/image" Target="../media/image250.wmf"/><Relationship Id="rId2" Type="http://schemas.openxmlformats.org/officeDocument/2006/relationships/image" Target="../media/image241.wmf"/><Relationship Id="rId19" Type="http://schemas.openxmlformats.org/officeDocument/2006/relationships/oleObject" Target="../embeddings/oleObject237.bin"/><Relationship Id="rId18" Type="http://schemas.openxmlformats.org/officeDocument/2006/relationships/image" Target="../media/image249.wmf"/><Relationship Id="rId17" Type="http://schemas.openxmlformats.org/officeDocument/2006/relationships/oleObject" Target="../embeddings/oleObject236.bin"/><Relationship Id="rId16" Type="http://schemas.openxmlformats.org/officeDocument/2006/relationships/image" Target="../media/image248.wmf"/><Relationship Id="rId15" Type="http://schemas.openxmlformats.org/officeDocument/2006/relationships/oleObject" Target="../embeddings/oleObject235.bin"/><Relationship Id="rId14" Type="http://schemas.openxmlformats.org/officeDocument/2006/relationships/image" Target="../media/image247.wmf"/><Relationship Id="rId13" Type="http://schemas.openxmlformats.org/officeDocument/2006/relationships/oleObject" Target="../embeddings/oleObject234.bin"/><Relationship Id="rId12" Type="http://schemas.openxmlformats.org/officeDocument/2006/relationships/image" Target="../media/image246.wmf"/><Relationship Id="rId11" Type="http://schemas.openxmlformats.org/officeDocument/2006/relationships/oleObject" Target="../embeddings/oleObject233.bin"/><Relationship Id="rId10" Type="http://schemas.openxmlformats.org/officeDocument/2006/relationships/image" Target="../media/image245.wmf"/><Relationship Id="rId1" Type="http://schemas.openxmlformats.org/officeDocument/2006/relationships/oleObject" Target="../embeddings/oleObject228.bin"/></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7.wmf"/><Relationship Id="rId7" Type="http://schemas.openxmlformats.org/officeDocument/2006/relationships/oleObject" Target="../embeddings/oleObject244.bin"/><Relationship Id="rId6" Type="http://schemas.openxmlformats.org/officeDocument/2006/relationships/image" Target="../media/image256.wmf"/><Relationship Id="rId5" Type="http://schemas.openxmlformats.org/officeDocument/2006/relationships/oleObject" Target="../embeddings/oleObject243.bin"/><Relationship Id="rId4" Type="http://schemas.openxmlformats.org/officeDocument/2006/relationships/image" Target="../media/image255.wmf"/><Relationship Id="rId3" Type="http://schemas.openxmlformats.org/officeDocument/2006/relationships/oleObject" Target="../embeddings/oleObject242.bin"/><Relationship Id="rId2" Type="http://schemas.openxmlformats.org/officeDocument/2006/relationships/image" Target="../media/image254.wmf"/><Relationship Id="rId10" Type="http://schemas.openxmlformats.org/officeDocument/2006/relationships/vmlDrawing" Target="../drawings/vmlDrawing36.vml"/><Relationship Id="rId1" Type="http://schemas.openxmlformats.org/officeDocument/2006/relationships/oleObject" Target="../embeddings/oleObject241.bin"/></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1.wmf"/><Relationship Id="rId7" Type="http://schemas.openxmlformats.org/officeDocument/2006/relationships/oleObject" Target="../embeddings/oleObject248.bin"/><Relationship Id="rId6" Type="http://schemas.openxmlformats.org/officeDocument/2006/relationships/image" Target="../media/image260.wmf"/><Relationship Id="rId5" Type="http://schemas.openxmlformats.org/officeDocument/2006/relationships/oleObject" Target="../embeddings/oleObject247.bin"/><Relationship Id="rId4" Type="http://schemas.openxmlformats.org/officeDocument/2006/relationships/image" Target="../media/image259.wmf"/><Relationship Id="rId3" Type="http://schemas.openxmlformats.org/officeDocument/2006/relationships/oleObject" Target="../embeddings/oleObject246.bin"/><Relationship Id="rId2" Type="http://schemas.openxmlformats.org/officeDocument/2006/relationships/image" Target="../media/image258.wmf"/><Relationship Id="rId10" Type="http://schemas.openxmlformats.org/officeDocument/2006/relationships/vmlDrawing" Target="../drawings/vmlDrawing37.vml"/><Relationship Id="rId1" Type="http://schemas.openxmlformats.org/officeDocument/2006/relationships/oleObject" Target="../embeddings/oleObject245.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0.wmf"/><Relationship Id="rId7" Type="http://schemas.openxmlformats.org/officeDocument/2006/relationships/oleObject" Target="../embeddings/oleObject20.bin"/><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 Id="rId3" Type="http://schemas.openxmlformats.org/officeDocument/2006/relationships/oleObject" Target="../embeddings/oleObject18.bin"/><Relationship Id="rId2" Type="http://schemas.openxmlformats.org/officeDocument/2006/relationships/image" Target="../media/image17.wmf"/><Relationship Id="rId12" Type="http://schemas.openxmlformats.org/officeDocument/2006/relationships/vmlDrawing" Target="../drawings/vmlDrawing3.vml"/><Relationship Id="rId11" Type="http://schemas.openxmlformats.org/officeDocument/2006/relationships/slideLayout" Target="../slideLayouts/slideLayout1.xml"/><Relationship Id="rId10" Type="http://schemas.openxmlformats.org/officeDocument/2006/relationships/image" Target="../media/image21.wmf"/><Relationship Id="rId1" Type="http://schemas.openxmlformats.org/officeDocument/2006/relationships/oleObject" Target="../embeddings/oleObject17.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53.bin"/><Relationship Id="rId8" Type="http://schemas.openxmlformats.org/officeDocument/2006/relationships/image" Target="../media/image265.wmf"/><Relationship Id="rId7" Type="http://schemas.openxmlformats.org/officeDocument/2006/relationships/oleObject" Target="../embeddings/oleObject252.bin"/><Relationship Id="rId6" Type="http://schemas.openxmlformats.org/officeDocument/2006/relationships/image" Target="../media/image264.wmf"/><Relationship Id="rId5" Type="http://schemas.openxmlformats.org/officeDocument/2006/relationships/oleObject" Target="../embeddings/oleObject251.bin"/><Relationship Id="rId4" Type="http://schemas.openxmlformats.org/officeDocument/2006/relationships/image" Target="../media/image263.wmf"/><Relationship Id="rId3" Type="http://schemas.openxmlformats.org/officeDocument/2006/relationships/oleObject" Target="../embeddings/oleObject250.bin"/><Relationship Id="rId2" Type="http://schemas.openxmlformats.org/officeDocument/2006/relationships/image" Target="../media/image262.emf"/><Relationship Id="rId14" Type="http://schemas.openxmlformats.org/officeDocument/2006/relationships/vmlDrawing" Target="../drawings/vmlDrawing38.vml"/><Relationship Id="rId13" Type="http://schemas.openxmlformats.org/officeDocument/2006/relationships/slideLayout" Target="../slideLayouts/slideLayout7.xml"/><Relationship Id="rId12" Type="http://schemas.openxmlformats.org/officeDocument/2006/relationships/image" Target="../media/image267.wmf"/><Relationship Id="rId11" Type="http://schemas.openxmlformats.org/officeDocument/2006/relationships/oleObject" Target="../embeddings/oleObject254.bin"/><Relationship Id="rId10" Type="http://schemas.openxmlformats.org/officeDocument/2006/relationships/image" Target="../media/image266.wmf"/><Relationship Id="rId1" Type="http://schemas.openxmlformats.org/officeDocument/2006/relationships/oleObject" Target="../embeddings/oleObject249.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59.bin"/><Relationship Id="rId8" Type="http://schemas.openxmlformats.org/officeDocument/2006/relationships/image" Target="../media/image271.wmf"/><Relationship Id="rId7" Type="http://schemas.openxmlformats.org/officeDocument/2006/relationships/oleObject" Target="../embeddings/oleObject258.bin"/><Relationship Id="rId6" Type="http://schemas.openxmlformats.org/officeDocument/2006/relationships/image" Target="../media/image270.wmf"/><Relationship Id="rId5" Type="http://schemas.openxmlformats.org/officeDocument/2006/relationships/oleObject" Target="../embeddings/oleObject257.bin"/><Relationship Id="rId4" Type="http://schemas.openxmlformats.org/officeDocument/2006/relationships/image" Target="../media/image269.wmf"/><Relationship Id="rId3" Type="http://schemas.openxmlformats.org/officeDocument/2006/relationships/oleObject" Target="../embeddings/oleObject256.bin"/><Relationship Id="rId2" Type="http://schemas.openxmlformats.org/officeDocument/2006/relationships/image" Target="../media/image268.wmf"/><Relationship Id="rId16" Type="http://schemas.openxmlformats.org/officeDocument/2006/relationships/vmlDrawing" Target="../drawings/vmlDrawing39.vml"/><Relationship Id="rId15" Type="http://schemas.openxmlformats.org/officeDocument/2006/relationships/slideLayout" Target="../slideLayouts/slideLayout7.xml"/><Relationship Id="rId14" Type="http://schemas.openxmlformats.org/officeDocument/2006/relationships/image" Target="../media/image274.wmf"/><Relationship Id="rId13" Type="http://schemas.openxmlformats.org/officeDocument/2006/relationships/oleObject" Target="../embeddings/oleObject261.bin"/><Relationship Id="rId12" Type="http://schemas.openxmlformats.org/officeDocument/2006/relationships/image" Target="../media/image273.wmf"/><Relationship Id="rId11" Type="http://schemas.openxmlformats.org/officeDocument/2006/relationships/oleObject" Target="../embeddings/oleObject260.bin"/><Relationship Id="rId10" Type="http://schemas.openxmlformats.org/officeDocument/2006/relationships/image" Target="../media/image272.wmf"/><Relationship Id="rId1" Type="http://schemas.openxmlformats.org/officeDocument/2006/relationships/oleObject" Target="../embeddings/oleObject255.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266.bin"/><Relationship Id="rId8" Type="http://schemas.openxmlformats.org/officeDocument/2006/relationships/image" Target="../media/image278.wmf"/><Relationship Id="rId7" Type="http://schemas.openxmlformats.org/officeDocument/2006/relationships/oleObject" Target="../embeddings/oleObject265.bin"/><Relationship Id="rId6" Type="http://schemas.openxmlformats.org/officeDocument/2006/relationships/image" Target="../media/image277.wmf"/><Relationship Id="rId5" Type="http://schemas.openxmlformats.org/officeDocument/2006/relationships/oleObject" Target="../embeddings/oleObject264.bin"/><Relationship Id="rId4" Type="http://schemas.openxmlformats.org/officeDocument/2006/relationships/image" Target="../media/image276.wmf"/><Relationship Id="rId3" Type="http://schemas.openxmlformats.org/officeDocument/2006/relationships/oleObject" Target="../embeddings/oleObject263.bin"/><Relationship Id="rId2" Type="http://schemas.openxmlformats.org/officeDocument/2006/relationships/image" Target="../media/image275.wmf"/><Relationship Id="rId12" Type="http://schemas.openxmlformats.org/officeDocument/2006/relationships/vmlDrawing" Target="../drawings/vmlDrawing40.vml"/><Relationship Id="rId11" Type="http://schemas.openxmlformats.org/officeDocument/2006/relationships/slideLayout" Target="../slideLayouts/slideLayout7.xml"/><Relationship Id="rId10" Type="http://schemas.openxmlformats.org/officeDocument/2006/relationships/image" Target="../media/image279.wmf"/><Relationship Id="rId1" Type="http://schemas.openxmlformats.org/officeDocument/2006/relationships/oleObject" Target="../embeddings/oleObject262.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71.bin"/><Relationship Id="rId8" Type="http://schemas.openxmlformats.org/officeDocument/2006/relationships/image" Target="../media/image283.wmf"/><Relationship Id="rId7" Type="http://schemas.openxmlformats.org/officeDocument/2006/relationships/oleObject" Target="../embeddings/oleObject270.bin"/><Relationship Id="rId6" Type="http://schemas.openxmlformats.org/officeDocument/2006/relationships/image" Target="../media/image282.wmf"/><Relationship Id="rId5" Type="http://schemas.openxmlformats.org/officeDocument/2006/relationships/oleObject" Target="../embeddings/oleObject269.bin"/><Relationship Id="rId4" Type="http://schemas.openxmlformats.org/officeDocument/2006/relationships/image" Target="../media/image281.wmf"/><Relationship Id="rId3" Type="http://schemas.openxmlformats.org/officeDocument/2006/relationships/oleObject" Target="../embeddings/oleObject268.bin"/><Relationship Id="rId2" Type="http://schemas.openxmlformats.org/officeDocument/2006/relationships/image" Target="../media/image280.wmf"/><Relationship Id="rId18" Type="http://schemas.openxmlformats.org/officeDocument/2006/relationships/vmlDrawing" Target="../drawings/vmlDrawing41.vml"/><Relationship Id="rId17" Type="http://schemas.openxmlformats.org/officeDocument/2006/relationships/slideLayout" Target="../slideLayouts/slideLayout7.xml"/><Relationship Id="rId16" Type="http://schemas.openxmlformats.org/officeDocument/2006/relationships/image" Target="../media/image287.emf"/><Relationship Id="rId15" Type="http://schemas.openxmlformats.org/officeDocument/2006/relationships/oleObject" Target="../embeddings/oleObject274.bin"/><Relationship Id="rId14" Type="http://schemas.openxmlformats.org/officeDocument/2006/relationships/image" Target="../media/image286.emf"/><Relationship Id="rId13" Type="http://schemas.openxmlformats.org/officeDocument/2006/relationships/oleObject" Target="../embeddings/oleObject273.bin"/><Relationship Id="rId12" Type="http://schemas.openxmlformats.org/officeDocument/2006/relationships/image" Target="../media/image285.wmf"/><Relationship Id="rId11" Type="http://schemas.openxmlformats.org/officeDocument/2006/relationships/oleObject" Target="../embeddings/oleObject272.bin"/><Relationship Id="rId10" Type="http://schemas.openxmlformats.org/officeDocument/2006/relationships/image" Target="../media/image284.emf"/><Relationship Id="rId1" Type="http://schemas.openxmlformats.org/officeDocument/2006/relationships/oleObject" Target="../embeddings/oleObject267.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279.bin"/><Relationship Id="rId8" Type="http://schemas.openxmlformats.org/officeDocument/2006/relationships/image" Target="../media/image291.wmf"/><Relationship Id="rId7" Type="http://schemas.openxmlformats.org/officeDocument/2006/relationships/oleObject" Target="../embeddings/oleObject278.bin"/><Relationship Id="rId6" Type="http://schemas.openxmlformats.org/officeDocument/2006/relationships/image" Target="../media/image290.wmf"/><Relationship Id="rId5" Type="http://schemas.openxmlformats.org/officeDocument/2006/relationships/oleObject" Target="../embeddings/oleObject277.bin"/><Relationship Id="rId4" Type="http://schemas.openxmlformats.org/officeDocument/2006/relationships/image" Target="../media/image289.wmf"/><Relationship Id="rId3" Type="http://schemas.openxmlformats.org/officeDocument/2006/relationships/oleObject" Target="../embeddings/oleObject276.bin"/><Relationship Id="rId2" Type="http://schemas.openxmlformats.org/officeDocument/2006/relationships/image" Target="../media/image288.wmf"/><Relationship Id="rId12" Type="http://schemas.openxmlformats.org/officeDocument/2006/relationships/vmlDrawing" Target="../drawings/vmlDrawing42.vml"/><Relationship Id="rId11" Type="http://schemas.openxmlformats.org/officeDocument/2006/relationships/slideLayout" Target="../slideLayouts/slideLayout7.xml"/><Relationship Id="rId10" Type="http://schemas.openxmlformats.org/officeDocument/2006/relationships/image" Target="../media/image292.wmf"/><Relationship Id="rId1" Type="http://schemas.openxmlformats.org/officeDocument/2006/relationships/oleObject" Target="../embeddings/oleObject275.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284.bin"/><Relationship Id="rId8" Type="http://schemas.openxmlformats.org/officeDocument/2006/relationships/image" Target="../media/image296.wmf"/><Relationship Id="rId7" Type="http://schemas.openxmlformats.org/officeDocument/2006/relationships/oleObject" Target="../embeddings/oleObject283.bin"/><Relationship Id="rId6" Type="http://schemas.openxmlformats.org/officeDocument/2006/relationships/image" Target="../media/image295.wmf"/><Relationship Id="rId5" Type="http://schemas.openxmlformats.org/officeDocument/2006/relationships/oleObject" Target="../embeddings/oleObject282.bin"/><Relationship Id="rId4" Type="http://schemas.openxmlformats.org/officeDocument/2006/relationships/image" Target="../media/image294.wmf"/><Relationship Id="rId3" Type="http://schemas.openxmlformats.org/officeDocument/2006/relationships/oleObject" Target="../embeddings/oleObject281.bin"/><Relationship Id="rId22" Type="http://schemas.openxmlformats.org/officeDocument/2006/relationships/vmlDrawing" Target="../drawings/vmlDrawing43.vml"/><Relationship Id="rId21" Type="http://schemas.openxmlformats.org/officeDocument/2006/relationships/slideLayout" Target="../slideLayouts/slideLayout7.xml"/><Relationship Id="rId20" Type="http://schemas.openxmlformats.org/officeDocument/2006/relationships/audio" Target="../media/audio1.wav"/><Relationship Id="rId2" Type="http://schemas.openxmlformats.org/officeDocument/2006/relationships/image" Target="../media/image293.wmf"/><Relationship Id="rId19" Type="http://schemas.openxmlformats.org/officeDocument/2006/relationships/image" Target="../media/image302.wmf"/><Relationship Id="rId18" Type="http://schemas.openxmlformats.org/officeDocument/2006/relationships/oleObject" Target="../embeddings/oleObject288.bin"/><Relationship Id="rId17" Type="http://schemas.openxmlformats.org/officeDocument/2006/relationships/image" Target="../media/image301.png"/><Relationship Id="rId16" Type="http://schemas.openxmlformats.org/officeDocument/2006/relationships/image" Target="../media/image300.emf"/><Relationship Id="rId15" Type="http://schemas.openxmlformats.org/officeDocument/2006/relationships/oleObject" Target="../embeddings/oleObject287.bin"/><Relationship Id="rId14" Type="http://schemas.openxmlformats.org/officeDocument/2006/relationships/image" Target="../media/image299.wmf"/><Relationship Id="rId13" Type="http://schemas.openxmlformats.org/officeDocument/2006/relationships/oleObject" Target="../embeddings/oleObject286.bin"/><Relationship Id="rId12" Type="http://schemas.openxmlformats.org/officeDocument/2006/relationships/image" Target="../media/image298.wmf"/><Relationship Id="rId11" Type="http://schemas.openxmlformats.org/officeDocument/2006/relationships/oleObject" Target="../embeddings/oleObject285.bin"/><Relationship Id="rId10" Type="http://schemas.openxmlformats.org/officeDocument/2006/relationships/image" Target="../media/image297.wmf"/><Relationship Id="rId1" Type="http://schemas.openxmlformats.org/officeDocument/2006/relationships/oleObject" Target="../embeddings/oleObject280.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7.xml"/><Relationship Id="rId2" Type="http://schemas.openxmlformats.org/officeDocument/2006/relationships/image" Target="../media/image303.wmf"/><Relationship Id="rId1" Type="http://schemas.openxmlformats.org/officeDocument/2006/relationships/oleObject" Target="../embeddings/oleObject289.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294.bin"/><Relationship Id="rId8" Type="http://schemas.openxmlformats.org/officeDocument/2006/relationships/image" Target="../media/image307.wmf"/><Relationship Id="rId7" Type="http://schemas.openxmlformats.org/officeDocument/2006/relationships/oleObject" Target="../embeddings/oleObject293.bin"/><Relationship Id="rId6" Type="http://schemas.openxmlformats.org/officeDocument/2006/relationships/image" Target="../media/image306.wmf"/><Relationship Id="rId5" Type="http://schemas.openxmlformats.org/officeDocument/2006/relationships/oleObject" Target="../embeddings/oleObject292.bin"/><Relationship Id="rId4" Type="http://schemas.openxmlformats.org/officeDocument/2006/relationships/image" Target="../media/image305.wmf"/><Relationship Id="rId3" Type="http://schemas.openxmlformats.org/officeDocument/2006/relationships/oleObject" Target="../embeddings/oleObject291.bin"/><Relationship Id="rId2" Type="http://schemas.openxmlformats.org/officeDocument/2006/relationships/image" Target="../media/image304.emf"/><Relationship Id="rId18" Type="http://schemas.openxmlformats.org/officeDocument/2006/relationships/vmlDrawing" Target="../drawings/vmlDrawing45.vml"/><Relationship Id="rId17" Type="http://schemas.openxmlformats.org/officeDocument/2006/relationships/slideLayout" Target="../slideLayouts/slideLayout7.xml"/><Relationship Id="rId16" Type="http://schemas.openxmlformats.org/officeDocument/2006/relationships/image" Target="../media/image311.wmf"/><Relationship Id="rId15" Type="http://schemas.openxmlformats.org/officeDocument/2006/relationships/oleObject" Target="../embeddings/oleObject297.bin"/><Relationship Id="rId14" Type="http://schemas.openxmlformats.org/officeDocument/2006/relationships/image" Target="../media/image310.wmf"/><Relationship Id="rId13" Type="http://schemas.openxmlformats.org/officeDocument/2006/relationships/oleObject" Target="../embeddings/oleObject296.bin"/><Relationship Id="rId12" Type="http://schemas.openxmlformats.org/officeDocument/2006/relationships/image" Target="../media/image309.wmf"/><Relationship Id="rId11" Type="http://schemas.openxmlformats.org/officeDocument/2006/relationships/oleObject" Target="../embeddings/oleObject295.bin"/><Relationship Id="rId10" Type="http://schemas.openxmlformats.org/officeDocument/2006/relationships/image" Target="../media/image308.wmf"/><Relationship Id="rId1" Type="http://schemas.openxmlformats.org/officeDocument/2006/relationships/oleObject" Target="../embeddings/oleObject290.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46.vml"/><Relationship Id="rId7"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314.wmf"/><Relationship Id="rId4" Type="http://schemas.openxmlformats.org/officeDocument/2006/relationships/oleObject" Target="../embeddings/oleObject299.bin"/><Relationship Id="rId3" Type="http://schemas.openxmlformats.org/officeDocument/2006/relationships/image" Target="../media/image313.emf"/><Relationship Id="rId2" Type="http://schemas.openxmlformats.org/officeDocument/2006/relationships/oleObject" Target="../embeddings/oleObject298.bin"/><Relationship Id="rId1" Type="http://schemas.openxmlformats.org/officeDocument/2006/relationships/image" Target="../media/image31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5.wmf"/><Relationship Id="rId7" Type="http://schemas.openxmlformats.org/officeDocument/2006/relationships/oleObject" Target="../embeddings/oleObject25.bin"/><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wmf"/><Relationship Id="rId10" Type="http://schemas.openxmlformats.org/officeDocument/2006/relationships/vmlDrawing" Target="../drawings/vmlDrawing4.vml"/><Relationship Id="rId1" Type="http://schemas.openxmlformats.org/officeDocument/2006/relationships/oleObject" Target="../embeddings/oleObject2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7.xml"/><Relationship Id="rId6" Type="http://schemas.openxmlformats.org/officeDocument/2006/relationships/image" Target="../media/image317.wmf"/><Relationship Id="rId5" Type="http://schemas.openxmlformats.org/officeDocument/2006/relationships/oleObject" Target="../embeddings/oleObject302.bin"/><Relationship Id="rId4" Type="http://schemas.openxmlformats.org/officeDocument/2006/relationships/image" Target="../media/image316.wmf"/><Relationship Id="rId3" Type="http://schemas.openxmlformats.org/officeDocument/2006/relationships/oleObject" Target="../embeddings/oleObject301.bin"/><Relationship Id="rId2" Type="http://schemas.openxmlformats.org/officeDocument/2006/relationships/image" Target="../media/image315.wmf"/><Relationship Id="rId1" Type="http://schemas.openxmlformats.org/officeDocument/2006/relationships/oleObject" Target="../embeddings/oleObject300.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307.bin"/><Relationship Id="rId8" Type="http://schemas.openxmlformats.org/officeDocument/2006/relationships/image" Target="../media/image321.wmf"/><Relationship Id="rId7" Type="http://schemas.openxmlformats.org/officeDocument/2006/relationships/oleObject" Target="../embeddings/oleObject306.bin"/><Relationship Id="rId6" Type="http://schemas.openxmlformats.org/officeDocument/2006/relationships/image" Target="../media/image320.wmf"/><Relationship Id="rId5" Type="http://schemas.openxmlformats.org/officeDocument/2006/relationships/oleObject" Target="../embeddings/oleObject305.bin"/><Relationship Id="rId4" Type="http://schemas.openxmlformats.org/officeDocument/2006/relationships/image" Target="../media/image319.wmf"/><Relationship Id="rId38" Type="http://schemas.openxmlformats.org/officeDocument/2006/relationships/vmlDrawing" Target="../drawings/vmlDrawing48.vml"/><Relationship Id="rId37" Type="http://schemas.openxmlformats.org/officeDocument/2006/relationships/slideLayout" Target="../slideLayouts/slideLayout7.xml"/><Relationship Id="rId36" Type="http://schemas.openxmlformats.org/officeDocument/2006/relationships/image" Target="../media/image335.wmf"/><Relationship Id="rId35" Type="http://schemas.openxmlformats.org/officeDocument/2006/relationships/oleObject" Target="../embeddings/oleObject320.bin"/><Relationship Id="rId34" Type="http://schemas.openxmlformats.org/officeDocument/2006/relationships/image" Target="../media/image334.wmf"/><Relationship Id="rId33" Type="http://schemas.openxmlformats.org/officeDocument/2006/relationships/oleObject" Target="../embeddings/oleObject319.bin"/><Relationship Id="rId32" Type="http://schemas.openxmlformats.org/officeDocument/2006/relationships/image" Target="../media/image333.wmf"/><Relationship Id="rId31" Type="http://schemas.openxmlformats.org/officeDocument/2006/relationships/oleObject" Target="../embeddings/oleObject318.bin"/><Relationship Id="rId30" Type="http://schemas.openxmlformats.org/officeDocument/2006/relationships/image" Target="../media/image332.wmf"/><Relationship Id="rId3" Type="http://schemas.openxmlformats.org/officeDocument/2006/relationships/oleObject" Target="../embeddings/oleObject304.bin"/><Relationship Id="rId29" Type="http://schemas.openxmlformats.org/officeDocument/2006/relationships/oleObject" Target="../embeddings/oleObject317.bin"/><Relationship Id="rId28" Type="http://schemas.openxmlformats.org/officeDocument/2006/relationships/image" Target="../media/image331.wmf"/><Relationship Id="rId27" Type="http://schemas.openxmlformats.org/officeDocument/2006/relationships/oleObject" Target="../embeddings/oleObject316.bin"/><Relationship Id="rId26" Type="http://schemas.openxmlformats.org/officeDocument/2006/relationships/image" Target="../media/image330.wmf"/><Relationship Id="rId25" Type="http://schemas.openxmlformats.org/officeDocument/2006/relationships/oleObject" Target="../embeddings/oleObject315.bin"/><Relationship Id="rId24" Type="http://schemas.openxmlformats.org/officeDocument/2006/relationships/image" Target="../media/image329.wmf"/><Relationship Id="rId23" Type="http://schemas.openxmlformats.org/officeDocument/2006/relationships/oleObject" Target="../embeddings/oleObject314.bin"/><Relationship Id="rId22" Type="http://schemas.openxmlformats.org/officeDocument/2006/relationships/image" Target="../media/image328.wmf"/><Relationship Id="rId21" Type="http://schemas.openxmlformats.org/officeDocument/2006/relationships/oleObject" Target="../embeddings/oleObject313.bin"/><Relationship Id="rId20" Type="http://schemas.openxmlformats.org/officeDocument/2006/relationships/image" Target="../media/image327.wmf"/><Relationship Id="rId2" Type="http://schemas.openxmlformats.org/officeDocument/2006/relationships/image" Target="../media/image318.wmf"/><Relationship Id="rId19" Type="http://schemas.openxmlformats.org/officeDocument/2006/relationships/oleObject" Target="../embeddings/oleObject312.bin"/><Relationship Id="rId18" Type="http://schemas.openxmlformats.org/officeDocument/2006/relationships/image" Target="../media/image326.wmf"/><Relationship Id="rId17" Type="http://schemas.openxmlformats.org/officeDocument/2006/relationships/oleObject" Target="../embeddings/oleObject311.bin"/><Relationship Id="rId16" Type="http://schemas.openxmlformats.org/officeDocument/2006/relationships/image" Target="../media/image325.wmf"/><Relationship Id="rId15" Type="http://schemas.openxmlformats.org/officeDocument/2006/relationships/oleObject" Target="../embeddings/oleObject310.bin"/><Relationship Id="rId14" Type="http://schemas.openxmlformats.org/officeDocument/2006/relationships/image" Target="../media/image324.wmf"/><Relationship Id="rId13" Type="http://schemas.openxmlformats.org/officeDocument/2006/relationships/oleObject" Target="../embeddings/oleObject309.bin"/><Relationship Id="rId12" Type="http://schemas.openxmlformats.org/officeDocument/2006/relationships/image" Target="../media/image323.wmf"/><Relationship Id="rId11" Type="http://schemas.openxmlformats.org/officeDocument/2006/relationships/oleObject" Target="../embeddings/oleObject308.bin"/><Relationship Id="rId10" Type="http://schemas.openxmlformats.org/officeDocument/2006/relationships/image" Target="../media/image322.wmf"/><Relationship Id="rId1" Type="http://schemas.openxmlformats.org/officeDocument/2006/relationships/oleObject" Target="../embeddings/oleObject303.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324.bin"/><Relationship Id="rId8" Type="http://schemas.openxmlformats.org/officeDocument/2006/relationships/image" Target="../media/image339.wmf"/><Relationship Id="rId7" Type="http://schemas.openxmlformats.org/officeDocument/2006/relationships/oleObject" Target="../embeddings/oleObject323.bin"/><Relationship Id="rId6" Type="http://schemas.openxmlformats.org/officeDocument/2006/relationships/image" Target="../media/image338.png"/><Relationship Id="rId5" Type="http://schemas.openxmlformats.org/officeDocument/2006/relationships/hyperlink" Target="11/11-6%20&#21046;&#20919;&#26426;&#21407;&#29702;2.swf" TargetMode="External"/><Relationship Id="rId4" Type="http://schemas.openxmlformats.org/officeDocument/2006/relationships/image" Target="../media/image337.emf"/><Relationship Id="rId3" Type="http://schemas.openxmlformats.org/officeDocument/2006/relationships/oleObject" Target="../embeddings/oleObject322.bin"/><Relationship Id="rId2" Type="http://schemas.openxmlformats.org/officeDocument/2006/relationships/image" Target="../media/image336.wmf"/><Relationship Id="rId12" Type="http://schemas.openxmlformats.org/officeDocument/2006/relationships/vmlDrawing" Target="../drawings/vmlDrawing49.vml"/><Relationship Id="rId11" Type="http://schemas.openxmlformats.org/officeDocument/2006/relationships/slideLayout" Target="../slideLayouts/slideLayout7.xml"/><Relationship Id="rId10" Type="http://schemas.openxmlformats.org/officeDocument/2006/relationships/image" Target="../media/image340.wmf"/><Relationship Id="rId1" Type="http://schemas.openxmlformats.org/officeDocument/2006/relationships/oleObject" Target="../embeddings/oleObject321.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329.bin"/><Relationship Id="rId8" Type="http://schemas.openxmlformats.org/officeDocument/2006/relationships/image" Target="../media/image344.wmf"/><Relationship Id="rId7" Type="http://schemas.openxmlformats.org/officeDocument/2006/relationships/oleObject" Target="../embeddings/oleObject328.bin"/><Relationship Id="rId6" Type="http://schemas.openxmlformats.org/officeDocument/2006/relationships/image" Target="../media/image343.wmf"/><Relationship Id="rId5" Type="http://schemas.openxmlformats.org/officeDocument/2006/relationships/oleObject" Target="../embeddings/oleObject327.bin"/><Relationship Id="rId4" Type="http://schemas.openxmlformats.org/officeDocument/2006/relationships/image" Target="../media/image342.wmf"/><Relationship Id="rId3" Type="http://schemas.openxmlformats.org/officeDocument/2006/relationships/oleObject" Target="../embeddings/oleObject326.bin"/><Relationship Id="rId2" Type="http://schemas.openxmlformats.org/officeDocument/2006/relationships/image" Target="../media/image341.wmf"/><Relationship Id="rId14" Type="http://schemas.openxmlformats.org/officeDocument/2006/relationships/vmlDrawing" Target="../drawings/vmlDrawing50.vml"/><Relationship Id="rId13" Type="http://schemas.openxmlformats.org/officeDocument/2006/relationships/slideLayout" Target="../slideLayouts/slideLayout7.xml"/><Relationship Id="rId12" Type="http://schemas.openxmlformats.org/officeDocument/2006/relationships/image" Target="../media/image346.wmf"/><Relationship Id="rId11" Type="http://schemas.openxmlformats.org/officeDocument/2006/relationships/oleObject" Target="../embeddings/oleObject330.bin"/><Relationship Id="rId10" Type="http://schemas.openxmlformats.org/officeDocument/2006/relationships/image" Target="../media/image345.wmf"/><Relationship Id="rId1" Type="http://schemas.openxmlformats.org/officeDocument/2006/relationships/oleObject" Target="../embeddings/oleObject32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7.xml"/><Relationship Id="rId2" Type="http://schemas.openxmlformats.org/officeDocument/2006/relationships/image" Target="../media/image347.wmf"/><Relationship Id="rId1" Type="http://schemas.openxmlformats.org/officeDocument/2006/relationships/oleObject" Target="../embeddings/oleObject331.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7.xml"/><Relationship Id="rId6" Type="http://schemas.openxmlformats.org/officeDocument/2006/relationships/image" Target="../media/image350.wmf"/><Relationship Id="rId5" Type="http://schemas.openxmlformats.org/officeDocument/2006/relationships/oleObject" Target="../embeddings/oleObject334.bin"/><Relationship Id="rId4" Type="http://schemas.openxmlformats.org/officeDocument/2006/relationships/image" Target="../media/image349.wmf"/><Relationship Id="rId3" Type="http://schemas.openxmlformats.org/officeDocument/2006/relationships/oleObject" Target="../embeddings/oleObject333.bin"/><Relationship Id="rId2" Type="http://schemas.openxmlformats.org/officeDocument/2006/relationships/image" Target="../media/image348.wmf"/><Relationship Id="rId1" Type="http://schemas.openxmlformats.org/officeDocument/2006/relationships/oleObject" Target="../embeddings/oleObject332.bin"/></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11/11-10%20&#29627;&#32819;&#20857;&#26364;.wmv" TargetMode="Externa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9.wmf"/><Relationship Id="rId7" Type="http://schemas.openxmlformats.org/officeDocument/2006/relationships/oleObject" Target="../embeddings/oleObject29.bin"/><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emf"/><Relationship Id="rId3" Type="http://schemas.openxmlformats.org/officeDocument/2006/relationships/oleObject" Target="../embeddings/oleObject27.bin"/><Relationship Id="rId2" Type="http://schemas.openxmlformats.org/officeDocument/2006/relationships/image" Target="../media/image26.emf"/><Relationship Id="rId12" Type="http://schemas.openxmlformats.org/officeDocument/2006/relationships/vmlDrawing" Target="../drawings/vmlDrawing5.vml"/><Relationship Id="rId11" Type="http://schemas.openxmlformats.org/officeDocument/2006/relationships/slideLayout" Target="../slideLayouts/slideLayout1.xml"/><Relationship Id="rId10" Type="http://schemas.openxmlformats.org/officeDocument/2006/relationships/image" Target="../media/image30.wmf"/><Relationship Id="rId1"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34.wmf"/><Relationship Id="rId7" Type="http://schemas.openxmlformats.org/officeDocument/2006/relationships/oleObject" Target="../embeddings/oleObject34.bin"/><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 Id="rId3" Type="http://schemas.openxmlformats.org/officeDocument/2006/relationships/oleObject" Target="../embeddings/oleObject32.bin"/><Relationship Id="rId2" Type="http://schemas.openxmlformats.org/officeDocument/2006/relationships/image" Target="../media/image31.wmf"/><Relationship Id="rId16" Type="http://schemas.openxmlformats.org/officeDocument/2006/relationships/vmlDrawing" Target="../drawings/vmlDrawing6.vml"/><Relationship Id="rId15" Type="http://schemas.openxmlformats.org/officeDocument/2006/relationships/slideLayout" Target="../slideLayouts/slideLayout1.xml"/><Relationship Id="rId14" Type="http://schemas.openxmlformats.org/officeDocument/2006/relationships/image" Target="../media/image37.wmf"/><Relationship Id="rId13" Type="http://schemas.openxmlformats.org/officeDocument/2006/relationships/oleObject" Target="../embeddings/oleObject37.bin"/><Relationship Id="rId12" Type="http://schemas.openxmlformats.org/officeDocument/2006/relationships/image" Target="../media/image36.wmf"/><Relationship Id="rId11" Type="http://schemas.openxmlformats.org/officeDocument/2006/relationships/oleObject" Target="../embeddings/oleObject36.bin"/><Relationship Id="rId10" Type="http://schemas.openxmlformats.org/officeDocument/2006/relationships/image" Target="../media/image35.wmf"/><Relationship Id="rId1"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1.wmf"/><Relationship Id="rId7" Type="http://schemas.openxmlformats.org/officeDocument/2006/relationships/oleObject" Target="../embeddings/oleObject41.bin"/><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 Id="rId3" Type="http://schemas.openxmlformats.org/officeDocument/2006/relationships/oleObject" Target="../embeddings/oleObject39.bin"/><Relationship Id="rId20" Type="http://schemas.openxmlformats.org/officeDocument/2006/relationships/vmlDrawing" Target="../drawings/vmlDrawing7.vml"/><Relationship Id="rId2" Type="http://schemas.openxmlformats.org/officeDocument/2006/relationships/image" Target="../media/image38.wmf"/><Relationship Id="rId19" Type="http://schemas.openxmlformats.org/officeDocument/2006/relationships/slideLayout" Target="../slideLayouts/slideLayout1.xml"/><Relationship Id="rId18" Type="http://schemas.openxmlformats.org/officeDocument/2006/relationships/image" Target="../media/image46.wmf"/><Relationship Id="rId17" Type="http://schemas.openxmlformats.org/officeDocument/2006/relationships/oleObject" Target="../embeddings/oleObject46.bin"/><Relationship Id="rId16" Type="http://schemas.openxmlformats.org/officeDocument/2006/relationships/image" Target="../media/image45.wmf"/><Relationship Id="rId15" Type="http://schemas.openxmlformats.org/officeDocument/2006/relationships/oleObject" Target="../embeddings/oleObject45.bin"/><Relationship Id="rId14" Type="http://schemas.openxmlformats.org/officeDocument/2006/relationships/image" Target="../media/image44.wmf"/><Relationship Id="rId13" Type="http://schemas.openxmlformats.org/officeDocument/2006/relationships/oleObject" Target="../embeddings/oleObject44.bin"/><Relationship Id="rId12" Type="http://schemas.openxmlformats.org/officeDocument/2006/relationships/image" Target="../media/image43.wmf"/><Relationship Id="rId11" Type="http://schemas.openxmlformats.org/officeDocument/2006/relationships/oleObject" Target="../embeddings/oleObject43.bin"/><Relationship Id="rId10" Type="http://schemas.openxmlformats.org/officeDocument/2006/relationships/image" Target="../media/image42.wmf"/><Relationship Id="rId1"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灯片编号占位符 6"/>
          <p:cNvSpPr>
            <a:spLocks noGrp="1"/>
          </p:cNvSpPr>
          <p:nvPr>
            <p:ph type="sldNum" sz="quarter" idx="12"/>
          </p:nvPr>
        </p:nvSpPr>
        <p:spPr>
          <a:ln/>
        </p:spPr>
        <p:txBody>
          <a:bodyPr wrap="square" lIns="91440" tIns="45720" rIns="91440" bIns="45720" anchor="t"/>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075" name="Rectangle 3"/>
          <p:cNvSpPr/>
          <p:nvPr/>
        </p:nvSpPr>
        <p:spPr>
          <a:xfrm>
            <a:off x="457200" y="381000"/>
            <a:ext cx="8305800" cy="6172200"/>
          </a:xfrm>
          <a:prstGeom prst="rect">
            <a:avLst/>
          </a:prstGeom>
          <a:noFill/>
          <a:ln w="57150" cap="flat" cmpd="sng">
            <a:pattFill prst="sphere">
              <a:fgClr>
                <a:srgbClr val="FF33CC"/>
              </a:fgClr>
              <a:bgClr>
                <a:srgbClr val="FFFFFF"/>
              </a:bgClr>
            </a:patt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53" name="Text Box 4"/>
          <p:cNvSpPr txBox="1"/>
          <p:nvPr/>
        </p:nvSpPr>
        <p:spPr>
          <a:xfrm>
            <a:off x="3188970" y="2491105"/>
            <a:ext cx="3429000" cy="2820035"/>
          </a:xfrm>
          <a:prstGeom prst="rect">
            <a:avLst/>
          </a:prstGeom>
          <a:noFill/>
          <a:ln w="9525">
            <a:noFill/>
          </a:ln>
        </p:spPr>
        <p:txBody>
          <a:bodyPr anchor="t">
            <a:spAutoFit/>
          </a:bodyPr>
          <a:p>
            <a:pPr>
              <a:spcBef>
                <a:spcPct val="20000"/>
              </a:spcBef>
            </a:pPr>
            <a:r>
              <a:rPr lang="zh-CN" altLang="en-US" sz="2800" b="1" dirty="0">
                <a:latin typeface="Arial" panose="020B0604020202020204" pitchFamily="34" charset="0"/>
                <a:ea typeface="宋体" panose="02010600030101010101" pitchFamily="2" charset="-122"/>
              </a:rPr>
              <a:t>总复习</a:t>
            </a:r>
            <a:endParaRPr lang="zh-CN" altLang="en-US" sz="2800" b="1" dirty="0">
              <a:latin typeface="Arial" panose="020B0604020202020204" pitchFamily="34" charset="0"/>
              <a:ea typeface="宋体" panose="02010600030101010101" pitchFamily="2" charset="-122"/>
            </a:endParaRPr>
          </a:p>
          <a:p>
            <a:pPr>
              <a:lnSpc>
                <a:spcPct val="135000"/>
              </a:lnSpc>
              <a:spcBef>
                <a:spcPct val="20000"/>
              </a:spcBef>
            </a:pPr>
            <a:r>
              <a:rPr lang="zh-CN" altLang="en-US" b="1" dirty="0">
                <a:solidFill>
                  <a:srgbClr val="FF0000"/>
                </a:solidFill>
                <a:latin typeface="Arial" panose="020B0604020202020204" pitchFamily="34" charset="0"/>
                <a:ea typeface="宋体" panose="02010600030101010101" pitchFamily="2" charset="-122"/>
              </a:rPr>
              <a:t>第一章  质点运动学</a:t>
            </a:r>
            <a:endParaRPr lang="zh-CN" altLang="en-US" b="1" dirty="0">
              <a:solidFill>
                <a:srgbClr val="FF0000"/>
              </a:solidFill>
              <a:latin typeface="Arial" panose="020B0604020202020204" pitchFamily="34" charset="0"/>
              <a:ea typeface="宋体" panose="02010600030101010101" pitchFamily="2" charset="-122"/>
            </a:endParaRPr>
          </a:p>
          <a:p>
            <a:pPr>
              <a:lnSpc>
                <a:spcPct val="135000"/>
              </a:lnSpc>
            </a:pPr>
            <a:r>
              <a:rPr lang="zh-CN" altLang="zh-CN" b="1" dirty="0">
                <a:solidFill>
                  <a:srgbClr val="000000"/>
                </a:solidFill>
                <a:latin typeface="Arial" panose="020B0604020202020204" pitchFamily="34" charset="0"/>
                <a:ea typeface="宋体" panose="02010600030101010101" pitchFamily="2" charset="-122"/>
              </a:rPr>
              <a:t>§1</a:t>
            </a:r>
            <a:r>
              <a:rPr lang="en-US" altLang="zh-CN" b="1" dirty="0">
                <a:solidFill>
                  <a:srgbClr val="000000"/>
                </a:solidFill>
                <a:latin typeface="Arial" panose="020B0604020202020204" pitchFamily="34" charset="0"/>
                <a:ea typeface="宋体" panose="02010600030101010101" pitchFamily="2" charset="-122"/>
              </a:rPr>
              <a:t> </a:t>
            </a:r>
            <a:r>
              <a:rPr lang="zh-CN" altLang="en-US" b="1" dirty="0">
                <a:solidFill>
                  <a:srgbClr val="000000"/>
                </a:solidFill>
                <a:latin typeface="Arial" panose="020B0604020202020204" pitchFamily="34" charset="0"/>
                <a:ea typeface="宋体" panose="02010600030101010101" pitchFamily="2" charset="-122"/>
              </a:rPr>
              <a:t>参照系、坐标系、质点</a:t>
            </a:r>
            <a:endParaRPr lang="zh-CN" altLang="en-US" b="1" dirty="0">
              <a:solidFill>
                <a:srgbClr val="000000"/>
              </a:solidFill>
              <a:latin typeface="Arial" panose="020B0604020202020204" pitchFamily="34" charset="0"/>
              <a:ea typeface="宋体" panose="02010600030101010101" pitchFamily="2" charset="-122"/>
            </a:endParaRPr>
          </a:p>
          <a:p>
            <a:pPr>
              <a:lnSpc>
                <a:spcPct val="135000"/>
              </a:lnSpc>
            </a:pPr>
            <a:r>
              <a:rPr lang="zh-CN" altLang="zh-CN" b="1" dirty="0">
                <a:solidFill>
                  <a:srgbClr val="000000"/>
                </a:solidFill>
                <a:latin typeface="Arial" panose="020B0604020202020204" pitchFamily="34" charset="0"/>
                <a:ea typeface="宋体" panose="02010600030101010101" pitchFamily="2" charset="-122"/>
              </a:rPr>
              <a:t>§</a:t>
            </a:r>
            <a:r>
              <a:rPr lang="en-US" altLang="zh-CN" b="1" dirty="0">
                <a:solidFill>
                  <a:srgbClr val="000000"/>
                </a:solidFill>
                <a:latin typeface="Arial" panose="020B0604020202020204" pitchFamily="34" charset="0"/>
                <a:ea typeface="宋体" panose="02010600030101010101" pitchFamily="2" charset="-122"/>
              </a:rPr>
              <a:t>2 </a:t>
            </a:r>
            <a:r>
              <a:rPr lang="zh-CN" altLang="en-US" b="1" dirty="0">
                <a:solidFill>
                  <a:srgbClr val="000000"/>
                </a:solidFill>
                <a:latin typeface="Arial" panose="020B0604020202020204" pitchFamily="34" charset="0"/>
                <a:ea typeface="宋体" panose="02010600030101010101" pitchFamily="2" charset="-122"/>
              </a:rPr>
              <a:t>质点运动的描述</a:t>
            </a:r>
            <a:endParaRPr lang="zh-CN" altLang="en-US" b="1" dirty="0">
              <a:solidFill>
                <a:srgbClr val="000000"/>
              </a:solidFill>
              <a:latin typeface="Arial" panose="020B0604020202020204" pitchFamily="34" charset="0"/>
              <a:ea typeface="宋体" panose="02010600030101010101" pitchFamily="2" charset="-122"/>
            </a:endParaRPr>
          </a:p>
          <a:p>
            <a:pPr>
              <a:lnSpc>
                <a:spcPct val="135000"/>
              </a:lnSpc>
            </a:pPr>
            <a:r>
              <a:rPr lang="zh-CN" altLang="zh-CN" b="1" dirty="0">
                <a:solidFill>
                  <a:srgbClr val="000000"/>
                </a:solidFill>
                <a:latin typeface="Arial" panose="020B0604020202020204" pitchFamily="34" charset="0"/>
                <a:ea typeface="宋体" panose="02010600030101010101" pitchFamily="2" charset="-122"/>
              </a:rPr>
              <a:t>§</a:t>
            </a:r>
            <a:r>
              <a:rPr lang="en-US" altLang="zh-CN" b="1" dirty="0">
                <a:solidFill>
                  <a:srgbClr val="000000"/>
                </a:solidFill>
                <a:latin typeface="Arial" panose="020B0604020202020204" pitchFamily="34" charset="0"/>
                <a:ea typeface="宋体" panose="02010600030101010101" pitchFamily="2" charset="-122"/>
              </a:rPr>
              <a:t>3 </a:t>
            </a:r>
            <a:r>
              <a:rPr lang="zh-CN" altLang="en-US" b="1" dirty="0">
                <a:solidFill>
                  <a:srgbClr val="000000"/>
                </a:solidFill>
                <a:latin typeface="Arial" panose="020B0604020202020204" pitchFamily="34" charset="0"/>
                <a:ea typeface="宋体" panose="02010600030101010101" pitchFamily="2" charset="-122"/>
              </a:rPr>
              <a:t>切向加速度和法向加速度</a:t>
            </a:r>
            <a:endParaRPr lang="zh-CN" altLang="en-US" b="1" dirty="0">
              <a:solidFill>
                <a:srgbClr val="000000"/>
              </a:solidFill>
              <a:latin typeface="Arial" panose="020B0604020202020204" pitchFamily="34" charset="0"/>
              <a:ea typeface="宋体" panose="02010600030101010101" pitchFamily="2" charset="-122"/>
            </a:endParaRPr>
          </a:p>
          <a:p>
            <a:pPr>
              <a:lnSpc>
                <a:spcPct val="135000"/>
              </a:lnSpc>
            </a:pPr>
            <a:r>
              <a:rPr lang="zh-CN" altLang="zh-CN" b="1" dirty="0">
                <a:solidFill>
                  <a:srgbClr val="000000"/>
                </a:solidFill>
                <a:latin typeface="Arial" panose="020B0604020202020204" pitchFamily="34" charset="0"/>
                <a:ea typeface="宋体" panose="02010600030101010101" pitchFamily="2" charset="-122"/>
              </a:rPr>
              <a:t>§</a:t>
            </a:r>
            <a:r>
              <a:rPr lang="en-US" altLang="zh-CN" b="1" dirty="0">
                <a:solidFill>
                  <a:srgbClr val="000000"/>
                </a:solidFill>
                <a:latin typeface="Arial" panose="020B0604020202020204" pitchFamily="34" charset="0"/>
                <a:ea typeface="宋体" panose="02010600030101010101" pitchFamily="2" charset="-122"/>
              </a:rPr>
              <a:t>4 </a:t>
            </a:r>
            <a:r>
              <a:rPr lang="zh-CN" altLang="en-US" b="1" dirty="0">
                <a:solidFill>
                  <a:srgbClr val="000000"/>
                </a:solidFill>
                <a:latin typeface="Arial" panose="020B0604020202020204" pitchFamily="34" charset="0"/>
                <a:ea typeface="宋体" panose="02010600030101010101" pitchFamily="2" charset="-122"/>
              </a:rPr>
              <a:t>几种典型的质点运动</a:t>
            </a:r>
            <a:endParaRPr lang="zh-CN" altLang="en-US" b="1" dirty="0">
              <a:solidFill>
                <a:srgbClr val="000000"/>
              </a:solidFill>
              <a:latin typeface="Arial" panose="020B0604020202020204" pitchFamily="34" charset="0"/>
              <a:ea typeface="宋体" panose="02010600030101010101" pitchFamily="2" charset="-122"/>
            </a:endParaRPr>
          </a:p>
          <a:p>
            <a:pPr>
              <a:lnSpc>
                <a:spcPct val="135000"/>
              </a:lnSpc>
            </a:pPr>
            <a:r>
              <a:rPr lang="zh-CN" altLang="zh-CN" b="1" dirty="0">
                <a:solidFill>
                  <a:srgbClr val="000000"/>
                </a:solidFill>
                <a:latin typeface="Arial" panose="020B0604020202020204" pitchFamily="34" charset="0"/>
                <a:ea typeface="宋体" panose="02010600030101010101" pitchFamily="2" charset="-122"/>
              </a:rPr>
              <a:t>§</a:t>
            </a:r>
            <a:r>
              <a:rPr lang="en-US" altLang="zh-CN" b="1" dirty="0">
                <a:solidFill>
                  <a:srgbClr val="000000"/>
                </a:solidFill>
                <a:latin typeface="Arial" panose="020B0604020202020204" pitchFamily="34" charset="0"/>
                <a:ea typeface="宋体" panose="02010600030101010101" pitchFamily="2" charset="-122"/>
              </a:rPr>
              <a:t>5 </a:t>
            </a:r>
            <a:r>
              <a:rPr lang="zh-CN" altLang="en-US" b="1" dirty="0">
                <a:solidFill>
                  <a:srgbClr val="000000"/>
                </a:solidFill>
                <a:latin typeface="Arial" panose="020B0604020202020204" pitchFamily="34" charset="0"/>
                <a:ea typeface="宋体" panose="02010600030101010101" pitchFamily="2" charset="-122"/>
              </a:rPr>
              <a:t>相对运动</a:t>
            </a:r>
            <a:endParaRPr lang="zh-CN" altLang="en-US" b="1" dirty="0">
              <a:solidFill>
                <a:srgbClr val="000000"/>
              </a:solidFill>
              <a:latin typeface="Arial" panose="020B0604020202020204" pitchFamily="34" charset="0"/>
              <a:ea typeface="宋体" panose="02010600030101010101" pitchFamily="2" charset="-122"/>
            </a:endParaRPr>
          </a:p>
        </p:txBody>
      </p:sp>
      <p:sp>
        <p:nvSpPr>
          <p:cNvPr id="3077" name="Text Box 6"/>
          <p:cNvSpPr txBox="1"/>
          <p:nvPr/>
        </p:nvSpPr>
        <p:spPr>
          <a:xfrm>
            <a:off x="2566988" y="938213"/>
            <a:ext cx="4086225" cy="933450"/>
          </a:xfrm>
          <a:prstGeom prst="rect">
            <a:avLst/>
          </a:prstGeom>
          <a:noFill/>
          <a:ln w="19050" cap="flat" cmpd="sng">
            <a:pattFill prst="lgCheck">
              <a:fgClr>
                <a:schemeClr val="accent1"/>
              </a:fgClr>
              <a:bgClr>
                <a:schemeClr val="bg1"/>
              </a:bgClr>
            </a:pattFill>
            <a:prstDash val="solid"/>
            <a:miter/>
            <a:headEnd type="none" w="med" len="med"/>
            <a:tailEnd type="none" w="med" len="med"/>
          </a:ln>
        </p:spPr>
        <p:txBody>
          <a:bodyPr anchor="t">
            <a:spAutoFit/>
          </a:bodyPr>
          <a:p>
            <a:pPr algn="ctr">
              <a:spcBef>
                <a:spcPct val="50000"/>
              </a:spcBef>
            </a:pPr>
            <a:r>
              <a:rPr lang="zh-CN" altLang="en-US" sz="5400" b="1" dirty="0">
                <a:solidFill>
                  <a:srgbClr val="FF3300"/>
                </a:solidFill>
                <a:latin typeface="Times New Roman" panose="02020603050405020304" pitchFamily="18" charset="0"/>
                <a:ea typeface="楷体_GB2312" pitchFamily="49" charset="-122"/>
              </a:rPr>
              <a:t>普通物理</a:t>
            </a:r>
            <a:endParaRPr lang="zh-CN" altLang="en-US" sz="5400" b="1" dirty="0">
              <a:solidFill>
                <a:srgbClr val="FF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242191" y="6321627"/>
            <a:ext cx="2057400" cy="365125"/>
          </a:xfrm>
        </p:spPr>
        <p:txBody>
          <a:bodyPr/>
          <a:lstStyle/>
          <a:p>
            <a:fld id="{EAD62599-7C05-4232-9A8F-EBE28C992F7F}" type="slidenum">
              <a:rPr lang="zh-CN" altLang="en-US" smtClean="0"/>
            </a:fld>
            <a:endParaRPr lang="zh-CN" altLang="en-US"/>
          </a:p>
        </p:txBody>
      </p:sp>
      <p:sp>
        <p:nvSpPr>
          <p:cNvPr id="3" name="Text Box 5"/>
          <p:cNvSpPr txBox="1">
            <a:spLocks noChangeArrowheads="1"/>
          </p:cNvSpPr>
          <p:nvPr/>
        </p:nvSpPr>
        <p:spPr bwMode="auto">
          <a:xfrm>
            <a:off x="490652" y="876403"/>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11. </a:t>
            </a:r>
            <a:r>
              <a:rPr lang="zh-CN" altLang="en-US" sz="2000" dirty="0">
                <a:latin typeface="Times New Roman" panose="02020603050405020304" pitchFamily="18" charset="0"/>
                <a:ea typeface="微软雅黑" panose="020B0503020204020204" charset="-122"/>
                <a:cs typeface="Times New Roman" panose="02020603050405020304" pitchFamily="18" charset="0"/>
              </a:rPr>
              <a:t>刚体的定轴转动</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4" name="Object 11"/>
          <p:cNvGraphicFramePr>
            <a:graphicFrameLocks noChangeAspect="1"/>
          </p:cNvGraphicFramePr>
          <p:nvPr/>
        </p:nvGraphicFramePr>
        <p:xfrm>
          <a:off x="2819718" y="1725930"/>
          <a:ext cx="828675" cy="322263"/>
        </p:xfrm>
        <a:graphic>
          <a:graphicData uri="http://schemas.openxmlformats.org/presentationml/2006/ole">
            <mc:AlternateContent xmlns:mc="http://schemas.openxmlformats.org/markup-compatibility/2006">
              <mc:Choice xmlns:v="urn:schemas-microsoft-com:vml" Requires="v">
                <p:oleObj spid="_x0000_s46322" name="Equation" r:id="rId1" imgW="12801600" imgH="4876800" progId="Equation.DSMT4">
                  <p:embed/>
                </p:oleObj>
              </mc:Choice>
              <mc:Fallback>
                <p:oleObj name="Equation" r:id="rId1" imgW="12801600" imgH="4876800" progId="Equation.DSMT4">
                  <p:embed/>
                  <p:pic>
                    <p:nvPicPr>
                      <p:cNvPr id="0" name="Object 11"/>
                      <p:cNvPicPr>
                        <a:picLocks noChangeAspect="1" noChangeArrowheads="1"/>
                      </p:cNvPicPr>
                      <p:nvPr/>
                    </p:nvPicPr>
                    <p:blipFill>
                      <a:blip r:embed="rId2"/>
                      <a:srcRect/>
                      <a:stretch>
                        <a:fillRect/>
                      </a:stretch>
                    </p:blipFill>
                    <p:spPr bwMode="auto">
                      <a:xfrm>
                        <a:off x="2819718" y="1725930"/>
                        <a:ext cx="828675"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3"/>
          <p:cNvSpPr txBox="1">
            <a:spLocks noChangeArrowheads="1"/>
          </p:cNvSpPr>
          <p:nvPr/>
        </p:nvSpPr>
        <p:spPr bwMode="auto">
          <a:xfrm>
            <a:off x="845108" y="1648834"/>
            <a:ext cx="2097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定轴转动定律</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7" name="对象 6"/>
          <p:cNvGraphicFramePr>
            <a:graphicFrameLocks noChangeAspect="1"/>
          </p:cNvGraphicFramePr>
          <p:nvPr/>
        </p:nvGraphicFramePr>
        <p:xfrm>
          <a:off x="3642043" y="2373630"/>
          <a:ext cx="1419225" cy="598488"/>
        </p:xfrm>
        <a:graphic>
          <a:graphicData uri="http://schemas.openxmlformats.org/presentationml/2006/ole">
            <mc:AlternateContent xmlns:mc="http://schemas.openxmlformats.org/markup-compatibility/2006">
              <mc:Choice xmlns:v="urn:schemas-microsoft-com:vml" Requires="v">
                <p:oleObj spid="_x0000_s46323" name="Equation" r:id="rId3" imgW="19507200" imgH="8229600" progId="Equation.DSMT4">
                  <p:embed/>
                </p:oleObj>
              </mc:Choice>
              <mc:Fallback>
                <p:oleObj name="Equation" r:id="rId3" imgW="19507200" imgH="8229600" progId="Equation.DSMT4">
                  <p:embed/>
                  <p:pic>
                    <p:nvPicPr>
                      <p:cNvPr id="0" name="对象 8"/>
                      <p:cNvPicPr/>
                      <p:nvPr/>
                    </p:nvPicPr>
                    <p:blipFill>
                      <a:blip r:embed="rId4"/>
                      <a:stretch>
                        <a:fillRect/>
                      </a:stretch>
                    </p:blipFill>
                    <p:spPr>
                      <a:xfrm>
                        <a:off x="3642043" y="2373630"/>
                        <a:ext cx="1419225" cy="598488"/>
                      </a:xfrm>
                      <a:prstGeom prst="rect">
                        <a:avLst/>
                      </a:prstGeom>
                    </p:spPr>
                  </p:pic>
                </p:oleObj>
              </mc:Fallback>
            </mc:AlternateContent>
          </a:graphicData>
        </a:graphic>
      </p:graphicFrame>
      <p:sp>
        <p:nvSpPr>
          <p:cNvPr id="10" name="Text Box 13"/>
          <p:cNvSpPr txBox="1">
            <a:spLocks noChangeArrowheads="1"/>
          </p:cNvSpPr>
          <p:nvPr/>
        </p:nvSpPr>
        <p:spPr bwMode="auto">
          <a:xfrm>
            <a:off x="845108" y="2373387"/>
            <a:ext cx="3197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刚体对轴的转动惯量：</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1" name="对象 10"/>
          <p:cNvGraphicFramePr>
            <a:graphicFrameLocks noChangeAspect="1"/>
          </p:cNvGraphicFramePr>
          <p:nvPr/>
        </p:nvGraphicFramePr>
        <p:xfrm>
          <a:off x="5523230" y="2340293"/>
          <a:ext cx="2333625" cy="631825"/>
        </p:xfrm>
        <a:graphic>
          <a:graphicData uri="http://schemas.openxmlformats.org/presentationml/2006/ole">
            <mc:AlternateContent xmlns:mc="http://schemas.openxmlformats.org/markup-compatibility/2006">
              <mc:Choice xmlns:v="urn:schemas-microsoft-com:vml" Requires="v">
                <p:oleObj spid="_x0000_s46324" name="Equation" r:id="rId5" imgW="33832800" imgH="9144000" progId="Equation.DSMT4">
                  <p:embed/>
                </p:oleObj>
              </mc:Choice>
              <mc:Fallback>
                <p:oleObj name="Equation" r:id="rId5" imgW="33832800" imgH="9144000" progId="Equation.DSMT4">
                  <p:embed/>
                  <p:pic>
                    <p:nvPicPr>
                      <p:cNvPr id="0" name="图片 46323"/>
                      <p:cNvPicPr/>
                      <p:nvPr/>
                    </p:nvPicPr>
                    <p:blipFill>
                      <a:blip r:embed="rId6"/>
                      <a:stretch>
                        <a:fillRect/>
                      </a:stretch>
                    </p:blipFill>
                    <p:spPr>
                      <a:xfrm>
                        <a:off x="5523230" y="2340293"/>
                        <a:ext cx="2333625" cy="631825"/>
                      </a:xfrm>
                      <a:prstGeom prst="rect">
                        <a:avLst/>
                      </a:prstGeom>
                    </p:spPr>
                  </p:pic>
                </p:oleObj>
              </mc:Fallback>
            </mc:AlternateContent>
          </a:graphicData>
        </a:graphic>
      </p:graphicFrame>
      <p:sp>
        <p:nvSpPr>
          <p:cNvPr id="12" name="Text Box 13"/>
          <p:cNvSpPr txBox="1">
            <a:spLocks noChangeArrowheads="1"/>
          </p:cNvSpPr>
          <p:nvPr/>
        </p:nvSpPr>
        <p:spPr bwMode="auto">
          <a:xfrm>
            <a:off x="845108" y="3097940"/>
            <a:ext cx="23291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平行轴定理量：</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3" name="对象 12"/>
          <p:cNvGraphicFramePr>
            <a:graphicFrameLocks noChangeAspect="1"/>
          </p:cNvGraphicFramePr>
          <p:nvPr/>
        </p:nvGraphicFramePr>
        <p:xfrm>
          <a:off x="2983230" y="3099118"/>
          <a:ext cx="1374775" cy="422275"/>
        </p:xfrm>
        <a:graphic>
          <a:graphicData uri="http://schemas.openxmlformats.org/presentationml/2006/ole">
            <mc:AlternateContent xmlns:mc="http://schemas.openxmlformats.org/markup-compatibility/2006">
              <mc:Choice xmlns:v="urn:schemas-microsoft-com:vml" Requires="v">
                <p:oleObj spid="_x0000_s46325" name="Equation" r:id="rId7" imgW="18897600" imgH="5791200" progId="Equation.DSMT4">
                  <p:embed/>
                </p:oleObj>
              </mc:Choice>
              <mc:Fallback>
                <p:oleObj name="Equation" r:id="rId7" imgW="18897600" imgH="5791200" progId="Equation.DSMT4">
                  <p:embed/>
                  <p:pic>
                    <p:nvPicPr>
                      <p:cNvPr id="0" name="对象 6"/>
                      <p:cNvPicPr/>
                      <p:nvPr/>
                    </p:nvPicPr>
                    <p:blipFill>
                      <a:blip r:embed="rId8"/>
                      <a:stretch>
                        <a:fillRect/>
                      </a:stretch>
                    </p:blipFill>
                    <p:spPr>
                      <a:xfrm>
                        <a:off x="2983230" y="3099118"/>
                        <a:ext cx="1374775" cy="422275"/>
                      </a:xfrm>
                      <a:prstGeom prst="rect">
                        <a:avLst/>
                      </a:prstGeom>
                    </p:spPr>
                  </p:pic>
                </p:oleObj>
              </mc:Fallback>
            </mc:AlternateContent>
          </a:graphicData>
        </a:graphic>
      </p:graphicFrame>
      <p:grpSp>
        <p:nvGrpSpPr>
          <p:cNvPr id="17" name="组合 16"/>
          <p:cNvGrpSpPr/>
          <p:nvPr/>
        </p:nvGrpSpPr>
        <p:grpSpPr>
          <a:xfrm>
            <a:off x="4618355" y="3103006"/>
            <a:ext cx="3660916" cy="410449"/>
            <a:chOff x="3710993" y="3218744"/>
            <a:chExt cx="3660916" cy="410449"/>
          </a:xfrm>
        </p:grpSpPr>
        <p:graphicFrame>
          <p:nvGraphicFramePr>
            <p:cNvPr id="15" name="对象 14"/>
            <p:cNvGraphicFramePr>
              <a:graphicFrameLocks noChangeAspect="1"/>
            </p:cNvGraphicFramePr>
            <p:nvPr/>
          </p:nvGraphicFramePr>
          <p:xfrm>
            <a:off x="3710993" y="3229143"/>
            <a:ext cx="265113" cy="400050"/>
          </p:xfrm>
          <a:graphic>
            <a:graphicData uri="http://schemas.openxmlformats.org/presentationml/2006/ole">
              <mc:AlternateContent xmlns:mc="http://schemas.openxmlformats.org/markup-compatibility/2006">
                <mc:Choice xmlns:v="urn:schemas-microsoft-com:vml" Requires="v">
                  <p:oleObj spid="_x0000_s46326" name="Equation" r:id="rId9" imgW="3657600" imgH="5486400" progId="Equation.DSMT4">
                    <p:embed/>
                  </p:oleObj>
                </mc:Choice>
                <mc:Fallback>
                  <p:oleObj name="Equation" r:id="rId9" imgW="3657600" imgH="5486400" progId="Equation.DSMT4">
                    <p:embed/>
                    <p:pic>
                      <p:nvPicPr>
                        <p:cNvPr id="0" name="对象 12"/>
                        <p:cNvPicPr/>
                        <p:nvPr/>
                      </p:nvPicPr>
                      <p:blipFill>
                        <a:blip r:embed="rId10"/>
                        <a:stretch>
                          <a:fillRect/>
                        </a:stretch>
                      </p:blipFill>
                      <p:spPr>
                        <a:xfrm>
                          <a:off x="3710993" y="3229143"/>
                          <a:ext cx="265113" cy="400050"/>
                        </a:xfrm>
                        <a:prstGeom prst="rect">
                          <a:avLst/>
                        </a:prstGeom>
                      </p:spPr>
                    </p:pic>
                  </p:oleObj>
                </mc:Fallback>
              </mc:AlternateContent>
            </a:graphicData>
          </a:graphic>
        </p:graphicFrame>
        <p:sp>
          <p:nvSpPr>
            <p:cNvPr id="16" name="Text Box 13"/>
            <p:cNvSpPr txBox="1">
              <a:spLocks noChangeArrowheads="1"/>
            </p:cNvSpPr>
            <p:nvPr/>
          </p:nvSpPr>
          <p:spPr bwMode="auto">
            <a:xfrm>
              <a:off x="3912856" y="3218744"/>
              <a:ext cx="34590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：刚体对质心轴的转动惯量</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4595989" y="3528524"/>
            <a:ext cx="3865562" cy="400110"/>
            <a:chOff x="3722106" y="3218744"/>
            <a:chExt cx="3865562" cy="400110"/>
          </a:xfrm>
        </p:grpSpPr>
        <p:graphicFrame>
          <p:nvGraphicFramePr>
            <p:cNvPr id="19" name="对象 18"/>
            <p:cNvGraphicFramePr>
              <a:graphicFrameLocks noChangeAspect="1"/>
            </p:cNvGraphicFramePr>
            <p:nvPr/>
          </p:nvGraphicFramePr>
          <p:xfrm>
            <a:off x="3722106" y="3273073"/>
            <a:ext cx="242887" cy="311150"/>
          </p:xfrm>
          <a:graphic>
            <a:graphicData uri="http://schemas.openxmlformats.org/presentationml/2006/ole">
              <mc:AlternateContent xmlns:mc="http://schemas.openxmlformats.org/markup-compatibility/2006">
                <mc:Choice xmlns:v="urn:schemas-microsoft-com:vml" Requires="v">
                  <p:oleObj spid="_x0000_s46327" name="Equation" r:id="rId11" imgW="3352800" imgH="4267200" progId="Equation.DSMT4">
                    <p:embed/>
                  </p:oleObj>
                </mc:Choice>
                <mc:Fallback>
                  <p:oleObj name="Equation" r:id="rId11" imgW="3352800" imgH="4267200" progId="Equation.DSMT4">
                    <p:embed/>
                    <p:pic>
                      <p:nvPicPr>
                        <p:cNvPr id="0" name="对象 14"/>
                        <p:cNvPicPr/>
                        <p:nvPr/>
                      </p:nvPicPr>
                      <p:blipFill>
                        <a:blip r:embed="rId12"/>
                        <a:stretch>
                          <a:fillRect/>
                        </a:stretch>
                      </p:blipFill>
                      <p:spPr>
                        <a:xfrm>
                          <a:off x="3722106" y="3273073"/>
                          <a:ext cx="242887" cy="311150"/>
                        </a:xfrm>
                        <a:prstGeom prst="rect">
                          <a:avLst/>
                        </a:prstGeom>
                      </p:spPr>
                    </p:pic>
                  </p:oleObj>
                </mc:Fallback>
              </mc:AlternateContent>
            </a:graphicData>
          </a:graphic>
        </p:graphicFrame>
        <p:sp>
          <p:nvSpPr>
            <p:cNvPr id="20" name="Text Box 13"/>
            <p:cNvSpPr txBox="1">
              <a:spLocks noChangeArrowheads="1"/>
            </p:cNvSpPr>
            <p:nvPr/>
          </p:nvSpPr>
          <p:spPr bwMode="auto">
            <a:xfrm>
              <a:off x="3912856" y="3218744"/>
              <a:ext cx="36748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：质心轴与平行轴之间的距离</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pSp>
      <p:sp>
        <p:nvSpPr>
          <p:cNvPr id="25" name="Text Box 13"/>
          <p:cNvSpPr txBox="1">
            <a:spLocks noChangeArrowheads="1"/>
          </p:cNvSpPr>
          <p:nvPr/>
        </p:nvSpPr>
        <p:spPr bwMode="auto">
          <a:xfrm>
            <a:off x="906690" y="4316719"/>
            <a:ext cx="31493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力矩的功和动能定理：</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26" name="Object 23"/>
          <p:cNvGraphicFramePr>
            <a:graphicFrameLocks noChangeAspect="1"/>
          </p:cNvGraphicFramePr>
          <p:nvPr/>
        </p:nvGraphicFramePr>
        <p:xfrm>
          <a:off x="3642537" y="4188554"/>
          <a:ext cx="2946400" cy="657225"/>
        </p:xfrm>
        <a:graphic>
          <a:graphicData uri="http://schemas.openxmlformats.org/presentationml/2006/ole">
            <mc:AlternateContent xmlns:mc="http://schemas.openxmlformats.org/markup-compatibility/2006">
              <mc:Choice xmlns:v="urn:schemas-microsoft-com:vml" Requires="v">
                <p:oleObj spid="_x0000_s46329" name="Equation" r:id="rId13" imgW="44196000" imgH="9448800" progId="Equation.DSMT4">
                  <p:embed/>
                </p:oleObj>
              </mc:Choice>
              <mc:Fallback>
                <p:oleObj name="Equation" r:id="rId13" imgW="44196000" imgH="9448800" progId="Equation.DSMT4">
                  <p:embed/>
                  <p:pic>
                    <p:nvPicPr>
                      <p:cNvPr id="0" name="Object 23"/>
                      <p:cNvPicPr>
                        <a:picLocks noChangeAspect="1" noChangeArrowheads="1"/>
                      </p:cNvPicPr>
                      <p:nvPr/>
                    </p:nvPicPr>
                    <p:blipFill>
                      <a:blip r:embed="rId14"/>
                      <a:srcRect/>
                      <a:stretch>
                        <a:fillRect/>
                      </a:stretch>
                    </p:blipFill>
                    <p:spPr bwMode="auto">
                      <a:xfrm>
                        <a:off x="3642537" y="4188554"/>
                        <a:ext cx="29464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1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13"/>
          <p:cNvSpPr txBox="1">
            <a:spLocks noChangeArrowheads="1"/>
          </p:cNvSpPr>
          <p:nvPr/>
        </p:nvSpPr>
        <p:spPr bwMode="auto">
          <a:xfrm>
            <a:off x="682102" y="719500"/>
            <a:ext cx="24151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刚体的重力势能：</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4" name="Object 23"/>
          <p:cNvGraphicFramePr>
            <a:graphicFrameLocks noChangeAspect="1"/>
          </p:cNvGraphicFramePr>
          <p:nvPr/>
        </p:nvGraphicFramePr>
        <p:xfrm>
          <a:off x="2862303" y="719500"/>
          <a:ext cx="1117600" cy="381000"/>
        </p:xfrm>
        <a:graphic>
          <a:graphicData uri="http://schemas.openxmlformats.org/presentationml/2006/ole">
            <mc:AlternateContent xmlns:mc="http://schemas.openxmlformats.org/markup-compatibility/2006">
              <mc:Choice xmlns:v="urn:schemas-microsoft-com:vml" Requires="v">
                <p:oleObj spid="_x0000_s47256" name="Equation" r:id="rId1" imgW="16764000" imgH="5486400" progId="Equation.DSMT4">
                  <p:embed/>
                </p:oleObj>
              </mc:Choice>
              <mc:Fallback>
                <p:oleObj name="Equation" r:id="rId1" imgW="16764000" imgH="5486400" progId="Equation.DSMT4">
                  <p:embed/>
                  <p:pic>
                    <p:nvPicPr>
                      <p:cNvPr id="0" name="Object 23"/>
                      <p:cNvPicPr>
                        <a:picLocks noChangeAspect="1" noChangeArrowheads="1"/>
                      </p:cNvPicPr>
                      <p:nvPr/>
                    </p:nvPicPr>
                    <p:blipFill>
                      <a:blip r:embed="rId2"/>
                      <a:srcRect/>
                      <a:stretch>
                        <a:fillRect/>
                      </a:stretch>
                    </p:blipFill>
                    <p:spPr bwMode="auto">
                      <a:xfrm>
                        <a:off x="2862303" y="719500"/>
                        <a:ext cx="1117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25"/>
          <p:cNvSpPr txBox="1">
            <a:spLocks noChangeArrowheads="1"/>
          </p:cNvSpPr>
          <p:nvPr/>
        </p:nvSpPr>
        <p:spPr bwMode="auto">
          <a:xfrm>
            <a:off x="3213355" y="1309707"/>
            <a:ext cx="50397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Times New Roman" panose="02020603050405020304" pitchFamily="18" charset="0"/>
                <a:ea typeface="微软雅黑" panose="020B0503020204020204" charset="-122"/>
                <a:cs typeface="Times New Roman" panose="02020603050405020304" pitchFamily="18" charset="0"/>
              </a:rPr>
              <a:t>对于包含有刚体在内的系统，若运动过程中只有保守力作功（或 </a:t>
            </a:r>
            <a:r>
              <a:rPr lang="en-US" altLang="zh-CN" sz="2000" i="1" dirty="0">
                <a:latin typeface="Times New Roman" panose="02020603050405020304" pitchFamily="18" charset="0"/>
                <a:ea typeface="微软雅黑" panose="020B0503020204020204" charset="-122"/>
                <a:cs typeface="Times New Roman" panose="02020603050405020304" pitchFamily="18" charset="0"/>
              </a:rPr>
              <a:t>A</a:t>
            </a:r>
            <a:r>
              <a:rPr lang="zh-CN" altLang="en-US" sz="2000" baseline="-25000" dirty="0">
                <a:latin typeface="Times New Roman" panose="02020603050405020304" pitchFamily="18" charset="0"/>
                <a:ea typeface="微软雅黑" panose="020B0503020204020204" charset="-122"/>
                <a:cs typeface="Times New Roman" panose="02020603050405020304" pitchFamily="18" charset="0"/>
              </a:rPr>
              <a:t>外力</a:t>
            </a:r>
            <a:r>
              <a:rPr lang="en-US" altLang="zh-CN" sz="2000" dirty="0">
                <a:latin typeface="Times New Roman" panose="02020603050405020304" pitchFamily="18" charset="0"/>
                <a:ea typeface="微软雅黑" panose="020B050302020402020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charset="-122"/>
                <a:cs typeface="Times New Roman" panose="02020603050405020304" pitchFamily="18" charset="0"/>
              </a:rPr>
              <a:t>A</a:t>
            </a:r>
            <a:r>
              <a:rPr lang="zh-CN" altLang="en-US" sz="2000" baseline="-25000" dirty="0">
                <a:latin typeface="Times New Roman" panose="02020603050405020304" pitchFamily="18" charset="0"/>
                <a:ea typeface="微软雅黑" panose="020B0503020204020204" charset="-122"/>
                <a:cs typeface="Times New Roman" panose="02020603050405020304" pitchFamily="18" charset="0"/>
              </a:rPr>
              <a:t>非保守内力</a:t>
            </a:r>
            <a:r>
              <a:rPr lang="en-US" altLang="zh-CN" sz="2000" dirty="0">
                <a:latin typeface="Times New Roman" panose="02020603050405020304" pitchFamily="18" charset="0"/>
                <a:ea typeface="微软雅黑" panose="020B0503020204020204" charset="-122"/>
                <a:cs typeface="Times New Roman" panose="02020603050405020304" pitchFamily="18" charset="0"/>
              </a:rPr>
              <a:t>= 0</a:t>
            </a:r>
            <a:r>
              <a:rPr lang="zh-CN" altLang="en-US" sz="2000" dirty="0">
                <a:latin typeface="Times New Roman" panose="02020603050405020304" pitchFamily="18" charset="0"/>
                <a:ea typeface="微软雅黑" panose="020B0503020204020204" charset="-122"/>
                <a:cs typeface="Times New Roman" panose="02020603050405020304" pitchFamily="18" charset="0"/>
              </a:rPr>
              <a:t>），则系统的总体械能守恒。</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 name="Object 27"/>
          <p:cNvGraphicFramePr>
            <a:graphicFrameLocks noChangeAspect="1"/>
          </p:cNvGraphicFramePr>
          <p:nvPr/>
        </p:nvGraphicFramePr>
        <p:xfrm>
          <a:off x="2406650" y="2460625"/>
          <a:ext cx="4332288" cy="674688"/>
        </p:xfrm>
        <a:graphic>
          <a:graphicData uri="http://schemas.openxmlformats.org/presentationml/2006/ole">
            <mc:AlternateContent xmlns:mc="http://schemas.openxmlformats.org/markup-compatibility/2006">
              <mc:Choice xmlns:v="urn:schemas-microsoft-com:vml" Requires="v">
                <p:oleObj spid="_x0000_s47257" name="Equation" r:id="rId3" imgW="60045600" imgH="9448800" progId="Equation.DSMT4">
                  <p:embed/>
                </p:oleObj>
              </mc:Choice>
              <mc:Fallback>
                <p:oleObj name="Equation" r:id="rId3" imgW="60045600" imgH="9448800" progId="Equation.DSMT4">
                  <p:embed/>
                  <p:pic>
                    <p:nvPicPr>
                      <p:cNvPr id="0" name="Object 27"/>
                      <p:cNvPicPr>
                        <a:picLocks noChangeAspect="1" noChangeArrowheads="1"/>
                      </p:cNvPicPr>
                      <p:nvPr/>
                    </p:nvPicPr>
                    <p:blipFill>
                      <a:blip r:embed="rId4"/>
                      <a:srcRect/>
                      <a:stretch>
                        <a:fillRect/>
                      </a:stretch>
                    </p:blipFill>
                    <p:spPr bwMode="auto">
                      <a:xfrm>
                        <a:off x="2406650" y="2460625"/>
                        <a:ext cx="4332288"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5"/>
          <p:cNvSpPr txBox="1">
            <a:spLocks noChangeArrowheads="1"/>
          </p:cNvSpPr>
          <p:nvPr/>
        </p:nvSpPr>
        <p:spPr bwMode="auto">
          <a:xfrm>
            <a:off x="682102" y="1291400"/>
            <a:ext cx="2755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Times New Roman" panose="02020603050405020304" pitchFamily="18" charset="0"/>
                <a:ea typeface="微软雅黑" panose="020B0503020204020204" charset="-122"/>
                <a:cs typeface="Times New Roman" panose="02020603050405020304" pitchFamily="18" charset="0"/>
              </a:rPr>
              <a:t>刚体机械能守恒定律：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8" name="Object 5"/>
          <p:cNvGraphicFramePr>
            <a:graphicFrameLocks noChangeAspect="1"/>
          </p:cNvGraphicFramePr>
          <p:nvPr/>
        </p:nvGraphicFramePr>
        <p:xfrm>
          <a:off x="3254375" y="3243263"/>
          <a:ext cx="3792538" cy="631825"/>
        </p:xfrm>
        <a:graphic>
          <a:graphicData uri="http://schemas.openxmlformats.org/presentationml/2006/ole">
            <mc:AlternateContent xmlns:mc="http://schemas.openxmlformats.org/markup-compatibility/2006">
              <mc:Choice xmlns:v="urn:schemas-microsoft-com:vml" Requires="v">
                <p:oleObj spid="_x0000_s47258" name="Equation" r:id="rId5" imgW="49377600" imgH="8229600" progId="Equation.DSMT4">
                  <p:embed/>
                </p:oleObj>
              </mc:Choice>
              <mc:Fallback>
                <p:oleObj name="Equation" r:id="rId5" imgW="49377600" imgH="8229600" progId="Equation.DSMT4">
                  <p:embed/>
                  <p:pic>
                    <p:nvPicPr>
                      <p:cNvPr id="0" name="Object 5"/>
                      <p:cNvPicPr>
                        <a:picLocks noChangeAspect="1" noChangeArrowheads="1"/>
                      </p:cNvPicPr>
                      <p:nvPr/>
                    </p:nvPicPr>
                    <p:blipFill>
                      <a:blip r:embed="rId6"/>
                      <a:srcRect/>
                      <a:stretch>
                        <a:fillRect/>
                      </a:stretch>
                    </p:blipFill>
                    <p:spPr bwMode="auto">
                      <a:xfrm>
                        <a:off x="3254375" y="3243263"/>
                        <a:ext cx="3792538"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7"/>
          <p:cNvSpPr txBox="1">
            <a:spLocks noChangeArrowheads="1"/>
          </p:cNvSpPr>
          <p:nvPr/>
        </p:nvSpPr>
        <p:spPr bwMode="auto">
          <a:xfrm>
            <a:off x="612043" y="3275345"/>
            <a:ext cx="301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Times New Roman" panose="02020603050405020304" pitchFamily="18" charset="0"/>
                <a:ea typeface="微软雅黑" panose="020B0503020204020204" charset="-122"/>
                <a:cs typeface="Times New Roman" panose="02020603050405020304" pitchFamily="18" charset="0"/>
              </a:rPr>
              <a:t>刚体对转轴的角动量：</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10" name="Text Box 8"/>
          <p:cNvSpPr txBox="1">
            <a:spLocks noChangeArrowheads="1"/>
          </p:cNvSpPr>
          <p:nvPr/>
        </p:nvSpPr>
        <p:spPr bwMode="auto">
          <a:xfrm>
            <a:off x="658952" y="4080794"/>
            <a:ext cx="2415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Times New Roman" panose="02020603050405020304" pitchFamily="18" charset="0"/>
                <a:ea typeface="微软雅黑" panose="020B0503020204020204" charset="-122"/>
                <a:cs typeface="Times New Roman" panose="02020603050405020304" pitchFamily="18" charset="0"/>
              </a:rPr>
              <a:t>角动量定理：</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11" name="Object 9"/>
          <p:cNvGraphicFramePr>
            <a:graphicFrameLocks noChangeAspect="1"/>
          </p:cNvGraphicFramePr>
          <p:nvPr/>
        </p:nvGraphicFramePr>
        <p:xfrm>
          <a:off x="2263775" y="4040106"/>
          <a:ext cx="2163082" cy="506721"/>
        </p:xfrm>
        <a:graphic>
          <a:graphicData uri="http://schemas.openxmlformats.org/presentationml/2006/ole">
            <mc:AlternateContent xmlns:mc="http://schemas.openxmlformats.org/markup-compatibility/2006">
              <mc:Choice xmlns:v="urn:schemas-microsoft-com:vml" Requires="v">
                <p:oleObj spid="_x0000_s47259" name="Equation" r:id="rId7" imgW="27127200" imgH="6705600" progId="Equation.DSMT4">
                  <p:embed/>
                </p:oleObj>
              </mc:Choice>
              <mc:Fallback>
                <p:oleObj name="Equation" r:id="rId7" imgW="27127200" imgH="6705600" progId="Equation.DSMT4">
                  <p:embed/>
                  <p:pic>
                    <p:nvPicPr>
                      <p:cNvPr id="0" name="Object 9"/>
                      <p:cNvPicPr>
                        <a:picLocks noChangeAspect="1" noChangeArrowheads="1"/>
                      </p:cNvPicPr>
                      <p:nvPr/>
                    </p:nvPicPr>
                    <p:blipFill>
                      <a:blip r:embed="rId8"/>
                      <a:srcRect/>
                      <a:stretch>
                        <a:fillRect/>
                      </a:stretch>
                    </p:blipFill>
                    <p:spPr bwMode="auto">
                      <a:xfrm>
                        <a:off x="2263775" y="4040106"/>
                        <a:ext cx="2163082" cy="506721"/>
                      </a:xfrm>
                      <a:prstGeom prst="rect">
                        <a:avLst/>
                      </a:prstGeom>
                      <a:noFill/>
                      <a:ln>
                        <a:noFill/>
                      </a:ln>
                      <a:effectLst/>
                    </p:spPr>
                  </p:pic>
                </p:oleObj>
              </mc:Fallback>
            </mc:AlternateContent>
          </a:graphicData>
        </a:graphic>
      </p:graphicFrame>
      <p:sp>
        <p:nvSpPr>
          <p:cNvPr id="13" name="Text Box 11"/>
          <p:cNvSpPr txBox="1">
            <a:spLocks noChangeArrowheads="1"/>
          </p:cNvSpPr>
          <p:nvPr/>
        </p:nvSpPr>
        <p:spPr bwMode="auto">
          <a:xfrm>
            <a:off x="669918" y="4886243"/>
            <a:ext cx="28256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Times New Roman" panose="02020603050405020304" pitchFamily="18" charset="0"/>
                <a:ea typeface="微软雅黑" panose="020B0503020204020204" charset="-122"/>
                <a:cs typeface="Times New Roman" panose="02020603050405020304" pitchFamily="18" charset="0"/>
              </a:rPr>
              <a:t>角动量守恒定律：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15" name="Object 13"/>
          <p:cNvGraphicFramePr>
            <a:graphicFrameLocks noChangeAspect="1"/>
          </p:cNvGraphicFramePr>
          <p:nvPr/>
        </p:nvGraphicFramePr>
        <p:xfrm>
          <a:off x="2969533" y="4844369"/>
          <a:ext cx="3095625" cy="430212"/>
        </p:xfrm>
        <a:graphic>
          <a:graphicData uri="http://schemas.openxmlformats.org/presentationml/2006/ole">
            <mc:AlternateContent xmlns:mc="http://schemas.openxmlformats.org/markup-compatibility/2006">
              <mc:Choice xmlns:v="urn:schemas-microsoft-com:vml" Requires="v">
                <p:oleObj spid="_x0000_s47260" name="Equation" r:id="rId9" imgW="41757600" imgH="6096000" progId="Equation.DSMT4">
                  <p:embed/>
                </p:oleObj>
              </mc:Choice>
              <mc:Fallback>
                <p:oleObj name="Equation" r:id="rId9" imgW="41757600" imgH="6096000" progId="Equation.DSMT4">
                  <p:embed/>
                  <p:pic>
                    <p:nvPicPr>
                      <p:cNvPr id="0" name="Object 13"/>
                      <p:cNvPicPr>
                        <a:picLocks noChangeAspect="1" noChangeArrowheads="1"/>
                      </p:cNvPicPr>
                      <p:nvPr/>
                    </p:nvPicPr>
                    <p:blipFill>
                      <a:blip r:embed="rId10"/>
                      <a:srcRect/>
                      <a:stretch>
                        <a:fillRect/>
                      </a:stretch>
                    </p:blipFill>
                    <p:spPr bwMode="auto">
                      <a:xfrm>
                        <a:off x="2969533" y="4844369"/>
                        <a:ext cx="309562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1"/>
          <p:cNvSpPr txBox="1">
            <a:spLocks noGrp="1"/>
          </p:cNvSpPr>
          <p:nvPr>
            <p:ph type="sldNum" sz="quarter" idx="4"/>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90115" name="文本框 92164"/>
          <p:cNvSpPr txBox="1"/>
          <p:nvPr/>
        </p:nvSpPr>
        <p:spPr>
          <a:xfrm>
            <a:off x="914400" y="306388"/>
            <a:ext cx="5334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黑体" panose="02010609060101010101" pitchFamily="2" charset="-122"/>
              </a:rPr>
              <a:t>振动部分</a:t>
            </a:r>
            <a:r>
              <a:rPr lang="zh-CN" altLang="en-US" sz="2400" b="1" dirty="0">
                <a:ea typeface="黑体" panose="02010609060101010101" pitchFamily="2" charset="-122"/>
              </a:rPr>
              <a:t>教学基本内容、基本公式</a:t>
            </a:r>
            <a:endParaRPr lang="zh-CN" altLang="en-US" sz="2400" b="1" dirty="0">
              <a:ea typeface="黑体" panose="02010609060101010101" pitchFamily="2" charset="-122"/>
            </a:endParaRPr>
          </a:p>
        </p:txBody>
      </p:sp>
      <p:sp>
        <p:nvSpPr>
          <p:cNvPr id="92168" name="文本框 92167"/>
          <p:cNvSpPr txBox="1"/>
          <p:nvPr/>
        </p:nvSpPr>
        <p:spPr>
          <a:xfrm>
            <a:off x="919163" y="879475"/>
            <a:ext cx="3657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1. </a:t>
            </a:r>
            <a:r>
              <a:rPr lang="zh-CN" altLang="en-US" sz="2400" b="1" dirty="0"/>
              <a:t>振动、</a:t>
            </a:r>
            <a:r>
              <a:rPr lang="zh-CN" altLang="en-US" sz="2400" b="1" dirty="0">
                <a:solidFill>
                  <a:srgbClr val="000000"/>
                </a:solidFill>
              </a:rPr>
              <a:t>简谐振动</a:t>
            </a:r>
            <a:endParaRPr lang="zh-CN" altLang="en-US" sz="2400" b="1" dirty="0">
              <a:solidFill>
                <a:srgbClr val="000000"/>
              </a:solidFill>
            </a:endParaRPr>
          </a:p>
        </p:txBody>
      </p:sp>
      <p:sp>
        <p:nvSpPr>
          <p:cNvPr id="92169" name="文本框 92168"/>
          <p:cNvSpPr txBox="1"/>
          <p:nvPr/>
        </p:nvSpPr>
        <p:spPr>
          <a:xfrm>
            <a:off x="927100" y="1379538"/>
            <a:ext cx="7239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任何物理量在某值附近变化都称</a:t>
            </a:r>
            <a:r>
              <a:rPr lang="zh-CN" altLang="en-US" sz="2400" b="1" dirty="0">
                <a:solidFill>
                  <a:srgbClr val="0000CC"/>
                </a:solidFill>
              </a:rPr>
              <a:t>振动</a:t>
            </a:r>
            <a:r>
              <a:rPr lang="zh-CN" altLang="en-US" sz="2400" b="1" dirty="0"/>
              <a:t>。</a:t>
            </a:r>
            <a:endParaRPr lang="zh-CN" altLang="en-US" sz="2400" b="1" dirty="0"/>
          </a:p>
        </p:txBody>
      </p:sp>
      <p:sp>
        <p:nvSpPr>
          <p:cNvPr id="92170" name="文本框 92169"/>
          <p:cNvSpPr txBox="1"/>
          <p:nvPr/>
        </p:nvSpPr>
        <p:spPr>
          <a:xfrm>
            <a:off x="838200" y="1944688"/>
            <a:ext cx="6985000" cy="977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20000"/>
              </a:lnSpc>
              <a:spcBef>
                <a:spcPct val="0"/>
              </a:spcBef>
              <a:buNone/>
            </a:pPr>
            <a:r>
              <a:rPr lang="zh-CN" altLang="en-US" sz="2400" b="1" dirty="0">
                <a:solidFill>
                  <a:srgbClr val="CC0000"/>
                </a:solidFill>
                <a:latin typeface="宋体" panose="02010600030101010101" pitchFamily="2" charset="-122"/>
              </a:rPr>
              <a:t>简谐振动</a:t>
            </a:r>
            <a:r>
              <a:rPr lang="zh-CN" altLang="en-US" sz="2400" b="1" dirty="0">
                <a:solidFill>
                  <a:srgbClr val="000000"/>
                </a:solidFill>
                <a:latin typeface="宋体" panose="02010600030101010101" pitchFamily="2" charset="-122"/>
              </a:rPr>
              <a:t>：物体运动时，离开平衡位置的位移</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或角位移</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按余弦</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或正弦</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规律随时间变化。</a:t>
            </a:r>
            <a:endParaRPr lang="zh-CN" altLang="en-US" sz="2400" b="1" dirty="0">
              <a:solidFill>
                <a:srgbClr val="000000"/>
              </a:solidFill>
              <a:latin typeface="宋体" panose="02010600030101010101" pitchFamily="2" charset="-122"/>
            </a:endParaRPr>
          </a:p>
        </p:txBody>
      </p:sp>
      <p:graphicFrame>
        <p:nvGraphicFramePr>
          <p:cNvPr id="92171" name="对象 92170"/>
          <p:cNvGraphicFramePr/>
          <p:nvPr/>
        </p:nvGraphicFramePr>
        <p:xfrm>
          <a:off x="2809875" y="3127375"/>
          <a:ext cx="3041650" cy="615950"/>
        </p:xfrm>
        <a:graphic>
          <a:graphicData uri="http://schemas.openxmlformats.org/presentationml/2006/ole">
            <mc:AlternateContent xmlns:mc="http://schemas.openxmlformats.org/markup-compatibility/2006">
              <mc:Choice xmlns:v="urn:schemas-microsoft-com:vml" Requires="v">
                <p:oleObj spid="_x0000_s3087" name="" r:id="rId1" imgW="1117600" imgH="228600" progId="Equation.3">
                  <p:embed/>
                </p:oleObj>
              </mc:Choice>
              <mc:Fallback>
                <p:oleObj name="" r:id="rId1" imgW="1117600" imgH="228600" progId="Equation.3">
                  <p:embed/>
                  <p:pic>
                    <p:nvPicPr>
                      <p:cNvPr id="0" name="图片 3086"/>
                      <p:cNvPicPr/>
                      <p:nvPr/>
                    </p:nvPicPr>
                    <p:blipFill>
                      <a:blip r:embed="rId2"/>
                      <a:stretch>
                        <a:fillRect/>
                      </a:stretch>
                    </p:blipFill>
                    <p:spPr>
                      <a:xfrm>
                        <a:off x="2809875" y="3127375"/>
                        <a:ext cx="3041650" cy="615950"/>
                      </a:xfrm>
                      <a:prstGeom prst="rect">
                        <a:avLst/>
                      </a:prstGeom>
                      <a:noFill/>
                      <a:ln w="38100">
                        <a:noFill/>
                        <a:miter/>
                      </a:ln>
                    </p:spPr>
                  </p:pic>
                </p:oleObj>
              </mc:Fallback>
            </mc:AlternateContent>
          </a:graphicData>
        </a:graphic>
      </p:graphicFrame>
      <p:sp>
        <p:nvSpPr>
          <p:cNvPr id="92182" name="文本框 92181"/>
          <p:cNvSpPr txBox="1"/>
          <p:nvPr/>
        </p:nvSpPr>
        <p:spPr>
          <a:xfrm>
            <a:off x="762000" y="3886200"/>
            <a:ext cx="76327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solidFill>
                  <a:srgbClr val="CC0000"/>
                </a:solidFill>
                <a:latin typeface="Times New Roman" panose="02020603050405020304" pitchFamily="18" charset="0"/>
              </a:rPr>
              <a:t>简谐振动的特征量（振幅、周期、频率和相位）</a:t>
            </a:r>
            <a:endParaRPr lang="zh-CN" altLang="en-US" sz="2400" b="1" dirty="0">
              <a:solidFill>
                <a:srgbClr val="CC0000"/>
              </a:solidFill>
              <a:latin typeface="Times New Roman" panose="02020603050405020304" pitchFamily="18" charset="0"/>
            </a:endParaRPr>
          </a:p>
        </p:txBody>
      </p:sp>
      <p:sp>
        <p:nvSpPr>
          <p:cNvPr id="92183" name="文本框 92182"/>
          <p:cNvSpPr txBox="1"/>
          <p:nvPr/>
        </p:nvSpPr>
        <p:spPr>
          <a:xfrm>
            <a:off x="849313" y="4475163"/>
            <a:ext cx="20574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000000"/>
                </a:solidFill>
                <a:latin typeface="宋体" panose="02010600030101010101" pitchFamily="2" charset="-122"/>
              </a:rPr>
              <a:t>振幅 </a:t>
            </a:r>
            <a:r>
              <a:rPr lang="en-US" altLang="zh-CN" sz="2400" b="1" i="1" dirty="0">
                <a:solidFill>
                  <a:srgbClr val="000000"/>
                </a:solidFill>
                <a:latin typeface="Times New Roman" panose="02020603050405020304" pitchFamily="18" charset="0"/>
              </a:rPr>
              <a:t>A</a:t>
            </a:r>
            <a:endParaRPr lang="en-US" altLang="zh-CN" sz="2400" b="1" i="1" dirty="0">
              <a:solidFill>
                <a:srgbClr val="000000"/>
              </a:solidFill>
              <a:latin typeface="Times New Roman" panose="02020603050405020304" pitchFamily="18" charset="0"/>
            </a:endParaRPr>
          </a:p>
        </p:txBody>
      </p:sp>
      <p:sp>
        <p:nvSpPr>
          <p:cNvPr id="92184" name="文本框 92183"/>
          <p:cNvSpPr txBox="1"/>
          <p:nvPr/>
        </p:nvSpPr>
        <p:spPr>
          <a:xfrm>
            <a:off x="846138" y="5008563"/>
            <a:ext cx="29527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000000"/>
                </a:solidFill>
                <a:latin typeface="宋体" panose="02010600030101010101" pitchFamily="2" charset="-122"/>
              </a:rPr>
              <a:t>周期</a:t>
            </a:r>
            <a:r>
              <a:rPr lang="en-US" altLang="zh-CN" sz="2400" b="1" i="1" dirty="0">
                <a:solidFill>
                  <a:srgbClr val="000000"/>
                </a:solidFill>
                <a:latin typeface="Times New Roman" panose="02020603050405020304" pitchFamily="18" charset="0"/>
              </a:rPr>
              <a:t>T</a:t>
            </a:r>
            <a:r>
              <a:rPr lang="en-US" altLang="zh-CN" sz="2400" b="1" i="1"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和频率</a:t>
            </a:r>
            <a:r>
              <a:rPr lang="en-US" altLang="zh-CN" sz="2400" b="1" i="1" dirty="0">
                <a:solidFill>
                  <a:srgbClr val="000000"/>
                </a:solidFill>
                <a:latin typeface="Times New Roman" panose="02020603050405020304" pitchFamily="18" charset="0"/>
                <a:sym typeface="Symbol" panose="05050102010706020507" pitchFamily="18" charset="2"/>
              </a:rPr>
              <a:t></a:t>
            </a:r>
            <a:endParaRPr lang="en-US" altLang="zh-CN" sz="2400" b="1" dirty="0">
              <a:solidFill>
                <a:srgbClr val="000000"/>
              </a:solidFill>
              <a:latin typeface="Times New Roman" panose="02020603050405020304" pitchFamily="18" charset="0"/>
            </a:endParaRPr>
          </a:p>
        </p:txBody>
      </p:sp>
      <p:graphicFrame>
        <p:nvGraphicFramePr>
          <p:cNvPr id="92185" name="对象 92184"/>
          <p:cNvGraphicFramePr/>
          <p:nvPr/>
        </p:nvGraphicFramePr>
        <p:xfrm>
          <a:off x="985838" y="5559425"/>
          <a:ext cx="900112" cy="774700"/>
        </p:xfrm>
        <a:graphic>
          <a:graphicData uri="http://schemas.openxmlformats.org/presentationml/2006/ole">
            <mc:AlternateContent xmlns:mc="http://schemas.openxmlformats.org/markup-compatibility/2006">
              <mc:Choice xmlns:v="urn:schemas-microsoft-com:vml" Requires="v">
                <p:oleObj spid="_x0000_s3089" name="" r:id="rId3" imgW="495300" imgH="393700" progId="Equation.3">
                  <p:embed/>
                </p:oleObj>
              </mc:Choice>
              <mc:Fallback>
                <p:oleObj name="" r:id="rId3" imgW="495300" imgH="393700" progId="Equation.3">
                  <p:embed/>
                  <p:pic>
                    <p:nvPicPr>
                      <p:cNvPr id="0" name="图片 3088"/>
                      <p:cNvPicPr/>
                      <p:nvPr/>
                    </p:nvPicPr>
                    <p:blipFill>
                      <a:blip r:embed="rId4"/>
                      <a:stretch>
                        <a:fillRect/>
                      </a:stretch>
                    </p:blipFill>
                    <p:spPr>
                      <a:xfrm>
                        <a:off x="985838" y="5559425"/>
                        <a:ext cx="900112" cy="774700"/>
                      </a:xfrm>
                      <a:prstGeom prst="rect">
                        <a:avLst/>
                      </a:prstGeom>
                      <a:noFill/>
                      <a:ln w="38100">
                        <a:noFill/>
                        <a:miter/>
                      </a:ln>
                    </p:spPr>
                  </p:pic>
                </p:oleObj>
              </mc:Fallback>
            </mc:AlternateContent>
          </a:graphicData>
        </a:graphic>
      </p:graphicFrame>
      <p:graphicFrame>
        <p:nvGraphicFramePr>
          <p:cNvPr id="92186" name="对象 92185"/>
          <p:cNvGraphicFramePr/>
          <p:nvPr/>
        </p:nvGraphicFramePr>
        <p:xfrm>
          <a:off x="2308225" y="5554663"/>
          <a:ext cx="920750" cy="763587"/>
        </p:xfrm>
        <a:graphic>
          <a:graphicData uri="http://schemas.openxmlformats.org/presentationml/2006/ole">
            <mc:AlternateContent xmlns:mc="http://schemas.openxmlformats.org/markup-compatibility/2006">
              <mc:Choice xmlns:v="urn:schemas-microsoft-com:vml" Requires="v">
                <p:oleObj spid="_x0000_s3090" name="" r:id="rId5" imgW="405765" imgH="393065" progId="Equation.3">
                  <p:embed/>
                </p:oleObj>
              </mc:Choice>
              <mc:Fallback>
                <p:oleObj name="" r:id="rId5" imgW="405765" imgH="393065" progId="Equation.3">
                  <p:embed/>
                  <p:pic>
                    <p:nvPicPr>
                      <p:cNvPr id="0" name="图片 3089"/>
                      <p:cNvPicPr/>
                      <p:nvPr/>
                    </p:nvPicPr>
                    <p:blipFill>
                      <a:blip r:embed="rId6"/>
                      <a:stretch>
                        <a:fillRect/>
                      </a:stretch>
                    </p:blipFill>
                    <p:spPr>
                      <a:xfrm>
                        <a:off x="2308225" y="5554663"/>
                        <a:ext cx="920750" cy="763587"/>
                      </a:xfrm>
                      <a:prstGeom prst="rect">
                        <a:avLst/>
                      </a:prstGeom>
                      <a:noFill/>
                      <a:ln w="38100">
                        <a:noFill/>
                        <a:miter/>
                      </a:ln>
                    </p:spPr>
                  </p:pic>
                </p:oleObj>
              </mc:Fallback>
            </mc:AlternateContent>
          </a:graphicData>
        </a:graphic>
      </p:graphicFrame>
      <p:sp>
        <p:nvSpPr>
          <p:cNvPr id="92187" name="文本框 92186"/>
          <p:cNvSpPr txBox="1"/>
          <p:nvPr/>
        </p:nvSpPr>
        <p:spPr>
          <a:xfrm>
            <a:off x="5105400" y="4475163"/>
            <a:ext cx="1447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000000"/>
                </a:solidFill>
                <a:latin typeface="Times New Roman" panose="02020603050405020304" pitchFamily="18" charset="0"/>
              </a:rPr>
              <a:t>相位</a:t>
            </a:r>
            <a:endParaRPr lang="zh-CN" altLang="en-US" sz="2400" b="1" dirty="0">
              <a:solidFill>
                <a:srgbClr val="000000"/>
              </a:solidFill>
              <a:latin typeface="Times New Roman" panose="02020603050405020304" pitchFamily="18" charset="0"/>
            </a:endParaRPr>
          </a:p>
        </p:txBody>
      </p:sp>
      <p:graphicFrame>
        <p:nvGraphicFramePr>
          <p:cNvPr id="92188" name="对象 92187"/>
          <p:cNvGraphicFramePr/>
          <p:nvPr/>
        </p:nvGraphicFramePr>
        <p:xfrm>
          <a:off x="5943600" y="4440238"/>
          <a:ext cx="1281113" cy="538162"/>
        </p:xfrm>
        <a:graphic>
          <a:graphicData uri="http://schemas.openxmlformats.org/presentationml/2006/ole">
            <mc:AlternateContent xmlns:mc="http://schemas.openxmlformats.org/markup-compatibility/2006">
              <mc:Choice xmlns:v="urn:schemas-microsoft-com:vml" Requires="v">
                <p:oleObj spid="_x0000_s3088" name="" r:id="rId7" imgW="558800" imgH="228600" progId="Equation.3">
                  <p:embed/>
                </p:oleObj>
              </mc:Choice>
              <mc:Fallback>
                <p:oleObj name="" r:id="rId7" imgW="558800" imgH="228600" progId="Equation.3">
                  <p:embed/>
                  <p:pic>
                    <p:nvPicPr>
                      <p:cNvPr id="0" name="图片 3087"/>
                      <p:cNvPicPr/>
                      <p:nvPr/>
                    </p:nvPicPr>
                    <p:blipFill>
                      <a:blip r:embed="rId8"/>
                      <a:stretch>
                        <a:fillRect/>
                      </a:stretch>
                    </p:blipFill>
                    <p:spPr>
                      <a:xfrm>
                        <a:off x="5943600" y="4440238"/>
                        <a:ext cx="1281113" cy="538162"/>
                      </a:xfrm>
                      <a:prstGeom prst="rect">
                        <a:avLst/>
                      </a:prstGeom>
                      <a:noFill/>
                      <a:ln w="38100">
                        <a:noFill/>
                        <a:miter/>
                      </a:ln>
                    </p:spPr>
                  </p:pic>
                </p:oleObj>
              </mc:Fallback>
            </mc:AlternateContent>
          </a:graphicData>
        </a:graphic>
      </p:graphicFrame>
      <p:sp>
        <p:nvSpPr>
          <p:cNvPr id="92189" name="文本框 92188"/>
          <p:cNvSpPr txBox="1"/>
          <p:nvPr/>
        </p:nvSpPr>
        <p:spPr>
          <a:xfrm>
            <a:off x="5105400" y="5008563"/>
            <a:ext cx="1447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000000"/>
                </a:solidFill>
                <a:latin typeface="Times New Roman" panose="02020603050405020304" pitchFamily="18" charset="0"/>
              </a:rPr>
              <a:t>初相位</a:t>
            </a:r>
            <a:endParaRPr lang="zh-CN" altLang="en-US" sz="2400" b="1" dirty="0">
              <a:solidFill>
                <a:srgbClr val="000000"/>
              </a:solidFill>
              <a:latin typeface="Times New Roman" panose="02020603050405020304" pitchFamily="18" charset="0"/>
            </a:endParaRPr>
          </a:p>
        </p:txBody>
      </p:sp>
      <p:graphicFrame>
        <p:nvGraphicFramePr>
          <p:cNvPr id="92190" name="对象 92189"/>
          <p:cNvGraphicFramePr/>
          <p:nvPr/>
        </p:nvGraphicFramePr>
        <p:xfrm>
          <a:off x="6249988" y="4946650"/>
          <a:ext cx="417512" cy="517525"/>
        </p:xfrm>
        <a:graphic>
          <a:graphicData uri="http://schemas.openxmlformats.org/presentationml/2006/ole">
            <mc:AlternateContent xmlns:mc="http://schemas.openxmlformats.org/markup-compatibility/2006">
              <mc:Choice xmlns:v="urn:schemas-microsoft-com:vml" Requires="v">
                <p:oleObj spid="_x0000_s3091" name="" r:id="rId9" imgW="165100" imgH="228600" progId="Equation.3">
                  <p:embed/>
                </p:oleObj>
              </mc:Choice>
              <mc:Fallback>
                <p:oleObj name="" r:id="rId9" imgW="165100" imgH="228600" progId="Equation.3">
                  <p:embed/>
                  <p:pic>
                    <p:nvPicPr>
                      <p:cNvPr id="0" name="图片 3090"/>
                      <p:cNvPicPr/>
                      <p:nvPr/>
                    </p:nvPicPr>
                    <p:blipFill>
                      <a:blip r:embed="rId10"/>
                      <a:stretch>
                        <a:fillRect/>
                      </a:stretch>
                    </p:blipFill>
                    <p:spPr>
                      <a:xfrm>
                        <a:off x="6249988" y="4946650"/>
                        <a:ext cx="417512" cy="5175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8"/>
                                        </p:tgtEl>
                                        <p:attrNameLst>
                                          <p:attrName>style.visibility</p:attrName>
                                        </p:attrNameLst>
                                      </p:cBhvr>
                                      <p:to>
                                        <p:strVal val="visible"/>
                                      </p:to>
                                    </p:set>
                                    <p:animEffect transition="in" filter="wipe(left)">
                                      <p:cBhvr>
                                        <p:cTn id="7" dur="500"/>
                                        <p:tgtEl>
                                          <p:spTgt spid="921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69"/>
                                        </p:tgtEl>
                                        <p:attrNameLst>
                                          <p:attrName>style.visibility</p:attrName>
                                        </p:attrNameLst>
                                      </p:cBhvr>
                                      <p:to>
                                        <p:strVal val="visible"/>
                                      </p:to>
                                    </p:set>
                                    <p:animEffect transition="in" filter="wipe(left)">
                                      <p:cBhvr>
                                        <p:cTn id="11" dur="500"/>
                                        <p:tgtEl>
                                          <p:spTgt spid="921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170"/>
                                        </p:tgtEl>
                                        <p:attrNameLst>
                                          <p:attrName>style.visibility</p:attrName>
                                        </p:attrNameLst>
                                      </p:cBhvr>
                                      <p:to>
                                        <p:strVal val="visible"/>
                                      </p:to>
                                    </p:set>
                                    <p:animEffect transition="in" filter="wipe(left)">
                                      <p:cBhvr>
                                        <p:cTn id="15" dur="500"/>
                                        <p:tgtEl>
                                          <p:spTgt spid="9217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2171"/>
                                        </p:tgtEl>
                                        <p:attrNameLst>
                                          <p:attrName>style.visibility</p:attrName>
                                        </p:attrNameLst>
                                      </p:cBhvr>
                                      <p:to>
                                        <p:strVal val="visible"/>
                                      </p:to>
                                    </p:set>
                                    <p:animEffect transition="in" filter="wipe(left)">
                                      <p:cBhvr>
                                        <p:cTn id="19" dur="500"/>
                                        <p:tgtEl>
                                          <p:spTgt spid="9217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2182"/>
                                        </p:tgtEl>
                                        <p:attrNameLst>
                                          <p:attrName>style.visibility</p:attrName>
                                        </p:attrNameLst>
                                      </p:cBhvr>
                                      <p:to>
                                        <p:strVal val="visible"/>
                                      </p:to>
                                    </p:set>
                                    <p:animEffect transition="in" filter="wipe(left)">
                                      <p:cBhvr>
                                        <p:cTn id="24" dur="500"/>
                                        <p:tgtEl>
                                          <p:spTgt spid="92182"/>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92183"/>
                                        </p:tgtEl>
                                        <p:attrNameLst>
                                          <p:attrName>style.visibility</p:attrName>
                                        </p:attrNameLst>
                                      </p:cBhvr>
                                      <p:to>
                                        <p:strVal val="visible"/>
                                      </p:to>
                                    </p:set>
                                    <p:animEffect transition="in" filter="wipe(left)">
                                      <p:cBhvr>
                                        <p:cTn id="28" dur="500"/>
                                        <p:tgtEl>
                                          <p:spTgt spid="92183"/>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92184"/>
                                        </p:tgtEl>
                                        <p:attrNameLst>
                                          <p:attrName>style.visibility</p:attrName>
                                        </p:attrNameLst>
                                      </p:cBhvr>
                                      <p:to>
                                        <p:strVal val="visible"/>
                                      </p:to>
                                    </p:set>
                                    <p:animEffect transition="in" filter="wipe(left)">
                                      <p:cBhvr>
                                        <p:cTn id="32" dur="500"/>
                                        <p:tgtEl>
                                          <p:spTgt spid="92184"/>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92185"/>
                                        </p:tgtEl>
                                        <p:attrNameLst>
                                          <p:attrName>style.visibility</p:attrName>
                                        </p:attrNameLst>
                                      </p:cBhvr>
                                      <p:to>
                                        <p:strVal val="visible"/>
                                      </p:to>
                                    </p:set>
                                    <p:animEffect transition="in" filter="wipe(left)">
                                      <p:cBhvr>
                                        <p:cTn id="36" dur="500"/>
                                        <p:tgtEl>
                                          <p:spTgt spid="92185"/>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92186"/>
                                        </p:tgtEl>
                                        <p:attrNameLst>
                                          <p:attrName>style.visibility</p:attrName>
                                        </p:attrNameLst>
                                      </p:cBhvr>
                                      <p:to>
                                        <p:strVal val="visible"/>
                                      </p:to>
                                    </p:set>
                                    <p:animEffect transition="in" filter="wipe(left)">
                                      <p:cBhvr>
                                        <p:cTn id="40" dur="500"/>
                                        <p:tgtEl>
                                          <p:spTgt spid="92186"/>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92187"/>
                                        </p:tgtEl>
                                        <p:attrNameLst>
                                          <p:attrName>style.visibility</p:attrName>
                                        </p:attrNameLst>
                                      </p:cBhvr>
                                      <p:to>
                                        <p:strVal val="visible"/>
                                      </p:to>
                                    </p:set>
                                    <p:animEffect transition="in" filter="wipe(left)">
                                      <p:cBhvr>
                                        <p:cTn id="44" dur="500"/>
                                        <p:tgtEl>
                                          <p:spTgt spid="92187"/>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92188"/>
                                        </p:tgtEl>
                                        <p:attrNameLst>
                                          <p:attrName>style.visibility</p:attrName>
                                        </p:attrNameLst>
                                      </p:cBhvr>
                                      <p:to>
                                        <p:strVal val="visible"/>
                                      </p:to>
                                    </p:set>
                                    <p:animEffect transition="in" filter="wipe(left)">
                                      <p:cBhvr>
                                        <p:cTn id="48" dur="500"/>
                                        <p:tgtEl>
                                          <p:spTgt spid="92188"/>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92189"/>
                                        </p:tgtEl>
                                        <p:attrNameLst>
                                          <p:attrName>style.visibility</p:attrName>
                                        </p:attrNameLst>
                                      </p:cBhvr>
                                      <p:to>
                                        <p:strVal val="visible"/>
                                      </p:to>
                                    </p:set>
                                    <p:animEffect transition="in" filter="wipe(left)">
                                      <p:cBhvr>
                                        <p:cTn id="52" dur="500"/>
                                        <p:tgtEl>
                                          <p:spTgt spid="92189"/>
                                        </p:tgtEl>
                                      </p:cBhvr>
                                    </p:animEffect>
                                  </p:childTnLst>
                                </p:cTn>
                              </p:par>
                            </p:childTnLst>
                          </p:cTn>
                        </p:par>
                        <p:par>
                          <p:cTn id="53" fill="hold">
                            <p:stCondLst>
                              <p:cond delay="4000"/>
                            </p:stCondLst>
                            <p:childTnLst>
                              <p:par>
                                <p:cTn id="54" presetID="22" presetClass="entr" presetSubtype="8" fill="hold" nodeType="afterEffect">
                                  <p:stCondLst>
                                    <p:cond delay="0"/>
                                  </p:stCondLst>
                                  <p:childTnLst>
                                    <p:set>
                                      <p:cBhvr>
                                        <p:cTn id="55" dur="1" fill="hold">
                                          <p:stCondLst>
                                            <p:cond delay="0"/>
                                          </p:stCondLst>
                                        </p:cTn>
                                        <p:tgtEl>
                                          <p:spTgt spid="92190"/>
                                        </p:tgtEl>
                                        <p:attrNameLst>
                                          <p:attrName>style.visibility</p:attrName>
                                        </p:attrNameLst>
                                      </p:cBhvr>
                                      <p:to>
                                        <p:strVal val="visible"/>
                                      </p:to>
                                    </p:set>
                                    <p:animEffect transition="in" filter="wipe(left)">
                                      <p:cBhvr>
                                        <p:cTn id="56" dur="500"/>
                                        <p:tgtEl>
                                          <p:spTgt spid="92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P spid="92169" grpId="0"/>
      <p:bldP spid="92170" grpId="0"/>
      <p:bldP spid="92182" grpId="0"/>
      <p:bldP spid="92183" grpId="0"/>
      <p:bldP spid="92184" grpId="0"/>
      <p:bldP spid="92187" grpId="0"/>
      <p:bldP spid="921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文本框 16"/>
          <p:cNvSpPr txBox="1"/>
          <p:nvPr/>
        </p:nvSpPr>
        <p:spPr>
          <a:xfrm>
            <a:off x="715963" y="479425"/>
            <a:ext cx="326390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等线" panose="02010600030101010101" pitchFamily="2" charset="-122"/>
                <a:ea typeface="等线" panose="02010600030101010101" pitchFamily="2" charset="-122"/>
              </a:rPr>
              <a:t>2</a:t>
            </a:r>
            <a:r>
              <a:rPr lang="zh-CN" altLang="en-US" sz="2400" b="1" dirty="0">
                <a:latin typeface="等线" panose="02010600030101010101" pitchFamily="2" charset="-122"/>
                <a:ea typeface="等线" panose="02010600030101010101" pitchFamily="2" charset="-122"/>
              </a:rPr>
              <a:t>、简谐振动的</a:t>
            </a:r>
            <a:r>
              <a:rPr lang="en-US" altLang="zh-CN" sz="2400" b="1" dirty="0">
                <a:latin typeface="等线" panose="02010600030101010101" pitchFamily="2" charset="-122"/>
                <a:ea typeface="等线" panose="02010600030101010101" pitchFamily="2" charset="-122"/>
              </a:rPr>
              <a:t>3</a:t>
            </a:r>
            <a:r>
              <a:rPr lang="zh-CN" altLang="en-US" sz="2400" b="1" dirty="0">
                <a:latin typeface="等线" panose="02010600030101010101" pitchFamily="2" charset="-122"/>
                <a:ea typeface="等线" panose="02010600030101010101" pitchFamily="2" charset="-122"/>
              </a:rPr>
              <a:t>种描述</a:t>
            </a:r>
            <a:endParaRPr lang="zh-CN" altLang="en-US" sz="2400" b="1" dirty="0">
              <a:latin typeface="等线" panose="02010600030101010101" pitchFamily="2" charset="-122"/>
              <a:ea typeface="等线" panose="02010600030101010101" pitchFamily="2" charset="-122"/>
            </a:endParaRPr>
          </a:p>
        </p:txBody>
      </p:sp>
      <p:sp>
        <p:nvSpPr>
          <p:cNvPr id="114697" name="Text Box 9"/>
          <p:cNvSpPr txBox="1"/>
          <p:nvPr/>
        </p:nvSpPr>
        <p:spPr>
          <a:xfrm>
            <a:off x="715963" y="1068388"/>
            <a:ext cx="232251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solidFill>
                  <a:srgbClr val="000000"/>
                </a:solidFill>
                <a:latin typeface="Times New Roman" panose="02020603050405020304" pitchFamily="18" charset="0"/>
                <a:ea typeface="楷体_GB2312" pitchFamily="49" charset="-122"/>
                <a:sym typeface="Monotype Sorts" pitchFamily="2" charset="2"/>
              </a:rPr>
              <a:t>1</a:t>
            </a:r>
            <a:r>
              <a:rPr lang="zh-CN" altLang="en-US" sz="2400" b="1" dirty="0">
                <a:solidFill>
                  <a:srgbClr val="000000"/>
                </a:solidFill>
                <a:latin typeface="Times New Roman" panose="02020603050405020304" pitchFamily="18" charset="0"/>
                <a:ea typeface="楷体_GB2312" pitchFamily="49" charset="-122"/>
                <a:sym typeface="Monotype Sorts" pitchFamily="2" charset="2"/>
              </a:rPr>
              <a:t>）</a:t>
            </a:r>
            <a:r>
              <a:rPr lang="zh-CN" altLang="en-US" sz="2400" b="1" dirty="0">
                <a:solidFill>
                  <a:srgbClr val="000000"/>
                </a:solidFill>
                <a:latin typeface="Times New Roman" panose="02020603050405020304" pitchFamily="18" charset="0"/>
                <a:ea typeface="楷体_GB2312" pitchFamily="49" charset="-122"/>
              </a:rPr>
              <a:t>解析描述</a:t>
            </a:r>
            <a:endParaRPr lang="zh-CN" altLang="en-US" sz="2400" dirty="0">
              <a:solidFill>
                <a:srgbClr val="000000"/>
              </a:solidFill>
              <a:latin typeface="Times New Roman" panose="02020603050405020304" pitchFamily="18" charset="0"/>
            </a:endParaRPr>
          </a:p>
        </p:txBody>
      </p:sp>
      <p:graphicFrame>
        <p:nvGraphicFramePr>
          <p:cNvPr id="2" name="Object 3"/>
          <p:cNvGraphicFramePr>
            <a:graphicFrameLocks noChangeAspect="1"/>
          </p:cNvGraphicFramePr>
          <p:nvPr/>
        </p:nvGraphicFramePr>
        <p:xfrm>
          <a:off x="715963" y="1651000"/>
          <a:ext cx="2700337" cy="503238"/>
        </p:xfrm>
        <a:graphic>
          <a:graphicData uri="http://schemas.openxmlformats.org/presentationml/2006/ole">
            <mc:AlternateContent xmlns:mc="http://schemas.openxmlformats.org/markup-compatibility/2006">
              <mc:Choice xmlns:v="urn:schemas-microsoft-com:vml" Requires="v">
                <p:oleObj spid="_x0000_s3098" name="" r:id="rId1" imgW="1091565" imgH="215900" progId="Equation.3">
                  <p:embed/>
                </p:oleObj>
              </mc:Choice>
              <mc:Fallback>
                <p:oleObj name="" r:id="rId1" imgW="1091565" imgH="215900" progId="Equation.3">
                  <p:embed/>
                  <p:pic>
                    <p:nvPicPr>
                      <p:cNvPr id="0" name="图片 3097"/>
                      <p:cNvPicPr/>
                      <p:nvPr/>
                    </p:nvPicPr>
                    <p:blipFill>
                      <a:blip r:embed="rId2"/>
                      <a:stretch>
                        <a:fillRect/>
                      </a:stretch>
                    </p:blipFill>
                    <p:spPr>
                      <a:xfrm>
                        <a:off x="715963" y="1651000"/>
                        <a:ext cx="2700337" cy="503238"/>
                      </a:xfrm>
                      <a:prstGeom prst="rect">
                        <a:avLst/>
                      </a:prstGeom>
                      <a:noFill/>
                      <a:ln w="38100">
                        <a:noFill/>
                        <a:miter/>
                      </a:ln>
                    </p:spPr>
                  </p:pic>
                </p:oleObj>
              </mc:Fallback>
            </mc:AlternateContent>
          </a:graphicData>
        </a:graphic>
      </p:graphicFrame>
      <p:graphicFrame>
        <p:nvGraphicFramePr>
          <p:cNvPr id="114693" name="Object 5"/>
          <p:cNvGraphicFramePr>
            <a:graphicFrameLocks noChangeAspect="1"/>
          </p:cNvGraphicFramePr>
          <p:nvPr/>
        </p:nvGraphicFramePr>
        <p:xfrm>
          <a:off x="792163" y="2230438"/>
          <a:ext cx="2940050" cy="817562"/>
        </p:xfrm>
        <a:graphic>
          <a:graphicData uri="http://schemas.openxmlformats.org/presentationml/2006/ole">
            <mc:AlternateContent xmlns:mc="http://schemas.openxmlformats.org/markup-compatibility/2006">
              <mc:Choice xmlns:v="urn:schemas-microsoft-com:vml" Requires="v">
                <p:oleObj spid="_x0000_s3099" name="" r:id="rId3" imgW="1510665" imgH="431800" progId="Equation.3">
                  <p:embed/>
                </p:oleObj>
              </mc:Choice>
              <mc:Fallback>
                <p:oleObj name="" r:id="rId3" imgW="1510665" imgH="431800" progId="Equation.3">
                  <p:embed/>
                  <p:pic>
                    <p:nvPicPr>
                      <p:cNvPr id="0" name="图片 3098"/>
                      <p:cNvPicPr/>
                      <p:nvPr/>
                    </p:nvPicPr>
                    <p:blipFill>
                      <a:blip r:embed="rId4"/>
                      <a:stretch>
                        <a:fillRect/>
                      </a:stretch>
                    </p:blipFill>
                    <p:spPr>
                      <a:xfrm>
                        <a:off x="792163" y="2230438"/>
                        <a:ext cx="2940050" cy="817562"/>
                      </a:xfrm>
                      <a:prstGeom prst="rect">
                        <a:avLst/>
                      </a:prstGeom>
                      <a:noFill/>
                      <a:ln w="38100">
                        <a:noFill/>
                        <a:miter/>
                      </a:ln>
                    </p:spPr>
                  </p:pic>
                </p:oleObj>
              </mc:Fallback>
            </mc:AlternateContent>
          </a:graphicData>
        </a:graphic>
      </p:graphicFrame>
      <p:graphicFrame>
        <p:nvGraphicFramePr>
          <p:cNvPr id="114695" name="Object 7"/>
          <p:cNvGraphicFramePr>
            <a:graphicFrameLocks noChangeAspect="1"/>
          </p:cNvGraphicFramePr>
          <p:nvPr/>
        </p:nvGraphicFramePr>
        <p:xfrm>
          <a:off x="814388" y="3160713"/>
          <a:ext cx="3025775" cy="477837"/>
        </p:xfrm>
        <a:graphic>
          <a:graphicData uri="http://schemas.openxmlformats.org/presentationml/2006/ole">
            <mc:AlternateContent xmlns:mc="http://schemas.openxmlformats.org/markup-compatibility/2006">
              <mc:Choice xmlns:v="urn:schemas-microsoft-com:vml" Requires="v">
                <p:oleObj spid="_x0000_s3094" name="" r:id="rId5" imgW="1498600" imgH="228600" progId="Equation.3">
                  <p:embed/>
                </p:oleObj>
              </mc:Choice>
              <mc:Fallback>
                <p:oleObj name="" r:id="rId5" imgW="1498600" imgH="228600" progId="Equation.3">
                  <p:embed/>
                  <p:pic>
                    <p:nvPicPr>
                      <p:cNvPr id="0" name="图片 3093"/>
                      <p:cNvPicPr/>
                      <p:nvPr/>
                    </p:nvPicPr>
                    <p:blipFill>
                      <a:blip r:embed="rId6"/>
                      <a:stretch>
                        <a:fillRect/>
                      </a:stretch>
                    </p:blipFill>
                    <p:spPr>
                      <a:xfrm>
                        <a:off x="814388" y="3160713"/>
                        <a:ext cx="3025775" cy="477837"/>
                      </a:xfrm>
                      <a:prstGeom prst="rect">
                        <a:avLst/>
                      </a:prstGeom>
                      <a:noFill/>
                      <a:ln w="38100">
                        <a:noFill/>
                        <a:miter/>
                      </a:ln>
                    </p:spPr>
                  </p:pic>
                </p:oleObj>
              </mc:Fallback>
            </mc:AlternateContent>
          </a:graphicData>
        </a:graphic>
      </p:graphicFrame>
      <p:sp>
        <p:nvSpPr>
          <p:cNvPr id="114698" name="Text Box 10"/>
          <p:cNvSpPr txBox="1"/>
          <p:nvPr/>
        </p:nvSpPr>
        <p:spPr>
          <a:xfrm>
            <a:off x="815975" y="3854450"/>
            <a:ext cx="53340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solidFill>
                  <a:srgbClr val="000000"/>
                </a:solidFill>
                <a:latin typeface="Times New Roman" panose="02020603050405020304" pitchFamily="18" charset="0"/>
                <a:ea typeface="楷体_GB2312" pitchFamily="49" charset="-122"/>
              </a:rPr>
              <a:t>x</a:t>
            </a:r>
            <a:r>
              <a:rPr lang="en-US" altLang="zh-CN" sz="2800" b="1" dirty="0">
                <a:solidFill>
                  <a:srgbClr val="000000"/>
                </a:solidFill>
                <a:latin typeface="Times New Roman" panose="02020603050405020304" pitchFamily="18" charset="0"/>
                <a:ea typeface="楷体_GB2312" pitchFamily="49" charset="-122"/>
              </a:rPr>
              <a:t>,  </a:t>
            </a:r>
            <a:r>
              <a:rPr lang="en-US" altLang="zh-CN" sz="2800" b="1" i="1" dirty="0">
                <a:solidFill>
                  <a:srgbClr val="000000"/>
                </a:solidFill>
                <a:latin typeface="Times New Roman" panose="02020603050405020304" pitchFamily="18" charset="0"/>
                <a:ea typeface="楷体_GB2312" pitchFamily="49" charset="-122"/>
              </a:rPr>
              <a:t>v</a:t>
            </a:r>
            <a:r>
              <a:rPr lang="en-US" altLang="zh-CN" sz="2800" b="1" dirty="0">
                <a:solidFill>
                  <a:srgbClr val="000000"/>
                </a:solidFill>
                <a:latin typeface="Times New Roman" panose="02020603050405020304" pitchFamily="18" charset="0"/>
                <a:ea typeface="楷体_GB2312" pitchFamily="49" charset="-122"/>
              </a:rPr>
              <a:t>,  </a:t>
            </a:r>
            <a:r>
              <a:rPr lang="en-US" altLang="zh-CN" sz="2800" b="1" i="1" dirty="0">
                <a:solidFill>
                  <a:srgbClr val="000000"/>
                </a:solidFill>
                <a:latin typeface="Times New Roman" panose="02020603050405020304" pitchFamily="18" charset="0"/>
                <a:ea typeface="楷体_GB2312" pitchFamily="49" charset="-122"/>
              </a:rPr>
              <a:t>a  </a:t>
            </a:r>
            <a:r>
              <a:rPr lang="zh-CN" altLang="en-US" sz="2400" b="1" dirty="0">
                <a:solidFill>
                  <a:srgbClr val="000000"/>
                </a:solidFill>
                <a:latin typeface="Times New Roman" panose="02020603050405020304" pitchFamily="18" charset="0"/>
                <a:ea typeface="楷体_GB2312" pitchFamily="49" charset="-122"/>
              </a:rPr>
              <a:t>均是作简谐振动的物理量</a:t>
            </a:r>
            <a:endParaRPr lang="zh-CN" altLang="en-US" sz="2400" b="1" dirty="0">
              <a:solidFill>
                <a:srgbClr val="000000"/>
              </a:solidFill>
              <a:latin typeface="Times New Roman" panose="02020603050405020304" pitchFamily="18" charset="0"/>
              <a:ea typeface="楷体_GB2312" pitchFamily="49" charset="-122"/>
            </a:endParaRPr>
          </a:p>
        </p:txBody>
      </p:sp>
      <p:sp>
        <p:nvSpPr>
          <p:cNvPr id="114699" name="Text Box 11"/>
          <p:cNvSpPr txBox="1"/>
          <p:nvPr/>
        </p:nvSpPr>
        <p:spPr>
          <a:xfrm>
            <a:off x="1374775" y="4492625"/>
            <a:ext cx="15938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00"/>
                </a:solidFill>
                <a:latin typeface="Times New Roman" panose="02020603050405020304" pitchFamily="18" charset="0"/>
                <a:ea typeface="楷体_GB2312" pitchFamily="49" charset="-122"/>
              </a:rPr>
              <a:t>频率相同</a:t>
            </a:r>
            <a:endParaRPr lang="zh-CN" altLang="en-US" sz="2400" b="1" dirty="0">
              <a:solidFill>
                <a:srgbClr val="000000"/>
              </a:solidFill>
              <a:latin typeface="Times New Roman" panose="02020603050405020304" pitchFamily="18" charset="0"/>
              <a:ea typeface="楷体_GB2312" pitchFamily="49" charset="-122"/>
            </a:endParaRPr>
          </a:p>
        </p:txBody>
      </p:sp>
      <p:sp>
        <p:nvSpPr>
          <p:cNvPr id="114700" name="Text Box 12"/>
          <p:cNvSpPr txBox="1"/>
          <p:nvPr/>
        </p:nvSpPr>
        <p:spPr>
          <a:xfrm>
            <a:off x="1374775" y="5102225"/>
            <a:ext cx="20431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00"/>
                </a:solidFill>
                <a:latin typeface="Times New Roman" panose="02020603050405020304" pitchFamily="18" charset="0"/>
                <a:ea typeface="楷体_GB2312" pitchFamily="49" charset="-122"/>
              </a:rPr>
              <a:t>振幅的关系</a:t>
            </a:r>
            <a:endParaRPr lang="zh-CN" altLang="en-US" sz="2400" b="1" dirty="0">
              <a:solidFill>
                <a:srgbClr val="000000"/>
              </a:solidFill>
              <a:latin typeface="Times New Roman" panose="02020603050405020304" pitchFamily="18" charset="0"/>
              <a:ea typeface="楷体_GB2312" pitchFamily="49" charset="-122"/>
            </a:endParaRPr>
          </a:p>
        </p:txBody>
      </p:sp>
      <p:graphicFrame>
        <p:nvGraphicFramePr>
          <p:cNvPr id="114701" name="Object 13"/>
          <p:cNvGraphicFramePr>
            <a:graphicFrameLocks noChangeAspect="1"/>
          </p:cNvGraphicFramePr>
          <p:nvPr/>
        </p:nvGraphicFramePr>
        <p:xfrm>
          <a:off x="3190875" y="5072063"/>
          <a:ext cx="1308100" cy="488950"/>
        </p:xfrm>
        <a:graphic>
          <a:graphicData uri="http://schemas.openxmlformats.org/presentationml/2006/ole">
            <mc:AlternateContent xmlns:mc="http://schemas.openxmlformats.org/markup-compatibility/2006">
              <mc:Choice xmlns:v="urn:schemas-microsoft-com:vml" Requires="v">
                <p:oleObj spid="_x0000_s3101" name="" r:id="rId7" imgW="622300" imgH="228600" progId="Equation.3">
                  <p:embed/>
                </p:oleObj>
              </mc:Choice>
              <mc:Fallback>
                <p:oleObj name="" r:id="rId7" imgW="622300" imgH="228600" progId="Equation.3">
                  <p:embed/>
                  <p:pic>
                    <p:nvPicPr>
                      <p:cNvPr id="0" name="图片 3100"/>
                      <p:cNvPicPr/>
                      <p:nvPr/>
                    </p:nvPicPr>
                    <p:blipFill>
                      <a:blip r:embed="rId8"/>
                      <a:stretch>
                        <a:fillRect/>
                      </a:stretch>
                    </p:blipFill>
                    <p:spPr>
                      <a:xfrm>
                        <a:off x="3190875" y="5072063"/>
                        <a:ext cx="1308100" cy="488950"/>
                      </a:xfrm>
                      <a:prstGeom prst="rect">
                        <a:avLst/>
                      </a:prstGeom>
                      <a:noFill/>
                      <a:ln w="38100">
                        <a:noFill/>
                        <a:miter/>
                      </a:ln>
                    </p:spPr>
                  </p:pic>
                </p:oleObj>
              </mc:Fallback>
            </mc:AlternateContent>
          </a:graphicData>
        </a:graphic>
      </p:graphicFrame>
      <p:graphicFrame>
        <p:nvGraphicFramePr>
          <p:cNvPr id="114702" name="Object 14"/>
          <p:cNvGraphicFramePr>
            <a:graphicFrameLocks noChangeAspect="1"/>
          </p:cNvGraphicFramePr>
          <p:nvPr/>
        </p:nvGraphicFramePr>
        <p:xfrm>
          <a:off x="4584700" y="5056188"/>
          <a:ext cx="1470025" cy="552450"/>
        </p:xfrm>
        <a:graphic>
          <a:graphicData uri="http://schemas.openxmlformats.org/presentationml/2006/ole">
            <mc:AlternateContent xmlns:mc="http://schemas.openxmlformats.org/markup-compatibility/2006">
              <mc:Choice xmlns:v="urn:schemas-microsoft-com:vml" Requires="v">
                <p:oleObj spid="_x0000_s3100" name="" r:id="rId9" imgW="660400" imgH="241300" progId="Equation.3">
                  <p:embed/>
                </p:oleObj>
              </mc:Choice>
              <mc:Fallback>
                <p:oleObj name="" r:id="rId9" imgW="660400" imgH="241300" progId="Equation.3">
                  <p:embed/>
                  <p:pic>
                    <p:nvPicPr>
                      <p:cNvPr id="0" name="图片 3099"/>
                      <p:cNvPicPr/>
                      <p:nvPr/>
                    </p:nvPicPr>
                    <p:blipFill>
                      <a:blip r:embed="rId10"/>
                      <a:stretch>
                        <a:fillRect/>
                      </a:stretch>
                    </p:blipFill>
                    <p:spPr>
                      <a:xfrm>
                        <a:off x="4584700" y="5056188"/>
                        <a:ext cx="1470025" cy="552450"/>
                      </a:xfrm>
                      <a:prstGeom prst="rect">
                        <a:avLst/>
                      </a:prstGeom>
                      <a:noFill/>
                      <a:ln w="38100">
                        <a:noFill/>
                        <a:miter/>
                      </a:ln>
                    </p:spPr>
                  </p:pic>
                </p:oleObj>
              </mc:Fallback>
            </mc:AlternateContent>
          </a:graphicData>
        </a:graphic>
      </p:graphicFrame>
      <p:sp>
        <p:nvSpPr>
          <p:cNvPr id="114703" name="Text Box 15"/>
          <p:cNvSpPr txBox="1"/>
          <p:nvPr/>
        </p:nvSpPr>
        <p:spPr>
          <a:xfrm>
            <a:off x="1374775" y="5788025"/>
            <a:ext cx="12874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00"/>
                </a:solidFill>
                <a:latin typeface="Times New Roman" panose="02020603050405020304" pitchFamily="18" charset="0"/>
                <a:ea typeface="楷体_GB2312" pitchFamily="49" charset="-122"/>
              </a:rPr>
              <a:t>相位差</a:t>
            </a:r>
            <a:endParaRPr lang="zh-CN" altLang="en-US" sz="2400" b="1" dirty="0">
              <a:solidFill>
                <a:srgbClr val="000000"/>
              </a:solidFill>
              <a:latin typeface="Times New Roman" panose="02020603050405020304" pitchFamily="18" charset="0"/>
              <a:ea typeface="楷体_GB2312" pitchFamily="49" charset="-122"/>
            </a:endParaRPr>
          </a:p>
        </p:txBody>
      </p:sp>
      <p:sp>
        <p:nvSpPr>
          <p:cNvPr id="114704" name="Text Box 16"/>
          <p:cNvSpPr txBox="1"/>
          <p:nvPr/>
        </p:nvSpPr>
        <p:spPr>
          <a:xfrm>
            <a:off x="3136900" y="5772150"/>
            <a:ext cx="28797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rgbClr val="000000"/>
                </a:solidFill>
                <a:latin typeface="Bookman Old Style" panose="02050604050505020204" pitchFamily="18" charset="0"/>
                <a:ea typeface="楷体_GB2312" pitchFamily="49" charset="-122"/>
              </a:rPr>
              <a:t>v </a:t>
            </a:r>
            <a:r>
              <a:rPr lang="zh-CN" altLang="en-US" sz="2400" b="1" dirty="0">
                <a:solidFill>
                  <a:srgbClr val="000000"/>
                </a:solidFill>
                <a:latin typeface="Times New Roman" panose="02020603050405020304" pitchFamily="18" charset="0"/>
                <a:ea typeface="楷体_GB2312" pitchFamily="49" charset="-122"/>
              </a:rPr>
              <a:t>超前</a:t>
            </a:r>
            <a:r>
              <a:rPr lang="en-US" altLang="zh-CN" sz="2400" b="1" i="1" dirty="0">
                <a:solidFill>
                  <a:srgbClr val="000000"/>
                </a:solidFill>
                <a:latin typeface="Times New Roman" panose="02020603050405020304" pitchFamily="18" charset="0"/>
                <a:ea typeface="楷体_GB2312" pitchFamily="49" charset="-122"/>
              </a:rPr>
              <a:t>x</a:t>
            </a:r>
            <a:r>
              <a:rPr lang="zh-CN" altLang="en-US" sz="2400" b="1" dirty="0">
                <a:solidFill>
                  <a:srgbClr val="000000"/>
                </a:solidFill>
                <a:latin typeface="Times New Roman" panose="02020603050405020304" pitchFamily="18" charset="0"/>
                <a:ea typeface="楷体_GB2312" pitchFamily="49" charset="-122"/>
              </a:rPr>
              <a:t>，但落后</a:t>
            </a:r>
            <a:r>
              <a:rPr lang="en-US" altLang="zh-CN" sz="2400" b="1" i="1" dirty="0">
                <a:solidFill>
                  <a:srgbClr val="000000"/>
                </a:solidFill>
                <a:latin typeface="Times New Roman" panose="02020603050405020304" pitchFamily="18" charset="0"/>
                <a:ea typeface="楷体_GB2312" pitchFamily="49" charset="-122"/>
              </a:rPr>
              <a:t>a</a:t>
            </a:r>
            <a:endParaRPr lang="en-US" altLang="zh-CN" sz="2400" b="1" i="1" dirty="0">
              <a:solidFill>
                <a:srgbClr val="000000"/>
              </a:solidFill>
              <a:latin typeface="Times New Roman" panose="02020603050405020304" pitchFamily="18" charset="0"/>
              <a:ea typeface="楷体_GB2312" pitchFamily="49" charset="-122"/>
            </a:endParaRPr>
          </a:p>
        </p:txBody>
      </p:sp>
      <p:sp>
        <p:nvSpPr>
          <p:cNvPr id="114705" name="AutoShape 17"/>
          <p:cNvSpPr/>
          <p:nvPr/>
        </p:nvSpPr>
        <p:spPr>
          <a:xfrm>
            <a:off x="1222375" y="4645025"/>
            <a:ext cx="228600" cy="1447800"/>
          </a:xfrm>
          <a:prstGeom prst="leftBrace">
            <a:avLst>
              <a:gd name="adj1" fmla="val 52074"/>
              <a:gd name="adj2" fmla="val 50000"/>
            </a:avLst>
          </a:prstGeom>
          <a:noFill/>
          <a:ln w="38100" cap="flat" cmpd="sng">
            <a:solidFill>
              <a:srgbClr val="00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114706" name="Object 18"/>
          <p:cNvGraphicFramePr>
            <a:graphicFrameLocks noChangeAspect="1"/>
          </p:cNvGraphicFramePr>
          <p:nvPr/>
        </p:nvGraphicFramePr>
        <p:xfrm>
          <a:off x="3230563" y="4559300"/>
          <a:ext cx="381000" cy="352425"/>
        </p:xfrm>
        <a:graphic>
          <a:graphicData uri="http://schemas.openxmlformats.org/presentationml/2006/ole">
            <mc:AlternateContent xmlns:mc="http://schemas.openxmlformats.org/markup-compatibility/2006">
              <mc:Choice xmlns:v="urn:schemas-microsoft-com:vml" Requires="v">
                <p:oleObj spid="_x0000_s3095" name="" r:id="rId11" imgW="152400" imgH="139700" progId="Equation.3">
                  <p:embed/>
                </p:oleObj>
              </mc:Choice>
              <mc:Fallback>
                <p:oleObj name="" r:id="rId11" imgW="152400" imgH="139700" progId="Equation.3">
                  <p:embed/>
                  <p:pic>
                    <p:nvPicPr>
                      <p:cNvPr id="0" name="图片 3094"/>
                      <p:cNvPicPr/>
                      <p:nvPr/>
                    </p:nvPicPr>
                    <p:blipFill>
                      <a:blip r:embed="rId12"/>
                      <a:stretch>
                        <a:fillRect/>
                      </a:stretch>
                    </p:blipFill>
                    <p:spPr>
                      <a:xfrm>
                        <a:off x="3230563" y="4559300"/>
                        <a:ext cx="381000" cy="352425"/>
                      </a:xfrm>
                      <a:prstGeom prst="rect">
                        <a:avLst/>
                      </a:prstGeom>
                      <a:noFill/>
                      <a:ln w="38100">
                        <a:noFill/>
                        <a:miter/>
                      </a:ln>
                    </p:spPr>
                  </p:pic>
                </p:oleObj>
              </mc:Fallback>
            </mc:AlternateContent>
          </a:graphicData>
        </a:graphic>
      </p:graphicFrame>
      <p:sp>
        <p:nvSpPr>
          <p:cNvPr id="116738" name="Text Box 2"/>
          <p:cNvSpPr txBox="1"/>
          <p:nvPr/>
        </p:nvSpPr>
        <p:spPr>
          <a:xfrm>
            <a:off x="4587875" y="1068388"/>
            <a:ext cx="2971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00"/>
                </a:solidFill>
                <a:latin typeface="Times New Roman" panose="02020603050405020304" pitchFamily="18" charset="0"/>
                <a:ea typeface="楷体_GB2312" pitchFamily="49" charset="-122"/>
                <a:sym typeface="Monotype Sorts" pitchFamily="2" charset="2"/>
              </a:rPr>
              <a:t>2</a:t>
            </a:r>
            <a:r>
              <a:rPr lang="zh-CN" altLang="en-US" sz="2400" b="1" dirty="0">
                <a:solidFill>
                  <a:srgbClr val="000000"/>
                </a:solidFill>
                <a:latin typeface="Times New Roman" panose="02020603050405020304" pitchFamily="18" charset="0"/>
                <a:ea typeface="楷体_GB2312" pitchFamily="49" charset="-122"/>
                <a:sym typeface="Monotype Sorts" pitchFamily="2" charset="2"/>
              </a:rPr>
              <a:t>）</a:t>
            </a:r>
            <a:r>
              <a:rPr lang="zh-CN" altLang="en-US" sz="2400" b="1" dirty="0">
                <a:solidFill>
                  <a:srgbClr val="000000"/>
                </a:solidFill>
                <a:latin typeface="Times New Roman" panose="02020603050405020304" pitchFamily="18" charset="0"/>
                <a:ea typeface="楷体_GB2312" pitchFamily="49" charset="-122"/>
              </a:rPr>
              <a:t>曲线描述</a:t>
            </a:r>
            <a:endParaRPr lang="zh-CN" altLang="en-US" sz="2400" b="1" dirty="0">
              <a:solidFill>
                <a:srgbClr val="000000"/>
              </a:solidFill>
              <a:latin typeface="Times New Roman" panose="02020603050405020304" pitchFamily="18" charset="0"/>
              <a:ea typeface="楷体_GB2312" pitchFamily="49" charset="-122"/>
            </a:endParaRPr>
          </a:p>
        </p:txBody>
      </p:sp>
      <p:grpSp>
        <p:nvGrpSpPr>
          <p:cNvPr id="116739" name="Group 3"/>
          <p:cNvGrpSpPr/>
          <p:nvPr/>
        </p:nvGrpSpPr>
        <p:grpSpPr>
          <a:xfrm>
            <a:off x="5238750" y="2924175"/>
            <a:ext cx="1371600" cy="762000"/>
            <a:chOff x="1728" y="1200"/>
            <a:chExt cx="864" cy="480"/>
          </a:xfrm>
        </p:grpSpPr>
        <p:sp>
          <p:nvSpPr>
            <p:cNvPr id="91193" name="Line 4"/>
            <p:cNvSpPr/>
            <p:nvPr/>
          </p:nvSpPr>
          <p:spPr>
            <a:xfrm>
              <a:off x="1728" y="1200"/>
              <a:ext cx="0" cy="480"/>
            </a:xfrm>
            <a:prstGeom prst="line">
              <a:avLst/>
            </a:prstGeom>
            <a:ln w="9525" cap="flat" cmpd="sng">
              <a:solidFill>
                <a:schemeClr val="tx1"/>
              </a:solidFill>
              <a:prstDash val="sysDot"/>
              <a:headEnd type="none" w="med" len="med"/>
              <a:tailEnd type="none" w="med" len="med"/>
            </a:ln>
          </p:spPr>
        </p:sp>
        <p:sp>
          <p:nvSpPr>
            <p:cNvPr id="91194" name="Line 5"/>
            <p:cNvSpPr/>
            <p:nvPr/>
          </p:nvSpPr>
          <p:spPr>
            <a:xfrm>
              <a:off x="2592" y="1200"/>
              <a:ext cx="0" cy="480"/>
            </a:xfrm>
            <a:prstGeom prst="line">
              <a:avLst/>
            </a:prstGeom>
            <a:ln w="9525" cap="flat" cmpd="sng">
              <a:solidFill>
                <a:schemeClr val="tx1"/>
              </a:solidFill>
              <a:prstDash val="sysDot"/>
              <a:headEnd type="none" w="med" len="med"/>
              <a:tailEnd type="none" w="med" len="med"/>
            </a:ln>
          </p:spPr>
        </p:sp>
        <p:sp>
          <p:nvSpPr>
            <p:cNvPr id="91195" name="Line 6"/>
            <p:cNvSpPr/>
            <p:nvPr/>
          </p:nvSpPr>
          <p:spPr>
            <a:xfrm>
              <a:off x="2314" y="1584"/>
              <a:ext cx="278" cy="0"/>
            </a:xfrm>
            <a:prstGeom prst="line">
              <a:avLst/>
            </a:prstGeom>
            <a:ln w="38100" cap="flat" cmpd="sng">
              <a:solidFill>
                <a:schemeClr val="tx1"/>
              </a:solidFill>
              <a:prstDash val="solid"/>
              <a:headEnd type="none" w="med" len="med"/>
              <a:tailEnd type="triangle" w="med" len="med"/>
            </a:ln>
          </p:spPr>
        </p:sp>
        <p:sp>
          <p:nvSpPr>
            <p:cNvPr id="91196" name="Line 7"/>
            <p:cNvSpPr/>
            <p:nvPr/>
          </p:nvSpPr>
          <p:spPr>
            <a:xfrm flipH="1">
              <a:off x="1728" y="1584"/>
              <a:ext cx="309" cy="0"/>
            </a:xfrm>
            <a:prstGeom prst="line">
              <a:avLst/>
            </a:prstGeom>
            <a:ln w="38100" cap="flat" cmpd="sng">
              <a:solidFill>
                <a:schemeClr val="tx1"/>
              </a:solidFill>
              <a:prstDash val="solid"/>
              <a:headEnd type="none" w="med" len="med"/>
              <a:tailEnd type="triangle" w="med" len="med"/>
            </a:ln>
          </p:spPr>
        </p:sp>
        <p:graphicFrame>
          <p:nvGraphicFramePr>
            <p:cNvPr id="91197" name="Object 8"/>
            <p:cNvGraphicFramePr>
              <a:graphicFrameLocks noChangeAspect="1"/>
            </p:cNvGraphicFramePr>
            <p:nvPr/>
          </p:nvGraphicFramePr>
          <p:xfrm>
            <a:off x="2064" y="1392"/>
            <a:ext cx="252" cy="288"/>
          </p:xfrm>
          <a:graphic>
            <a:graphicData uri="http://schemas.openxmlformats.org/presentationml/2006/ole">
              <mc:AlternateContent xmlns:mc="http://schemas.openxmlformats.org/markup-compatibility/2006">
                <mc:Choice xmlns:v="urn:schemas-microsoft-com:vml" Requires="v">
                  <p:oleObj spid="_x0000_s3096" name="" r:id="rId13" imgW="139700" imgH="165100" progId="Equation.3">
                    <p:embed/>
                  </p:oleObj>
                </mc:Choice>
                <mc:Fallback>
                  <p:oleObj name="" r:id="rId13" imgW="139700" imgH="165100" progId="Equation.3">
                    <p:embed/>
                    <p:pic>
                      <p:nvPicPr>
                        <p:cNvPr id="0" name="图片 3095"/>
                        <p:cNvPicPr/>
                        <p:nvPr/>
                      </p:nvPicPr>
                      <p:blipFill>
                        <a:blip r:embed="rId14"/>
                        <a:stretch>
                          <a:fillRect/>
                        </a:stretch>
                      </p:blipFill>
                      <p:spPr>
                        <a:xfrm>
                          <a:off x="2064" y="1392"/>
                          <a:ext cx="252" cy="288"/>
                        </a:xfrm>
                        <a:prstGeom prst="rect">
                          <a:avLst/>
                        </a:prstGeom>
                        <a:noFill/>
                        <a:ln w="38100">
                          <a:noFill/>
                          <a:miter/>
                        </a:ln>
                      </p:spPr>
                    </p:pic>
                  </p:oleObj>
                </mc:Fallback>
              </mc:AlternateContent>
            </a:graphicData>
          </a:graphic>
        </p:graphicFrame>
      </p:grpSp>
      <p:sp>
        <p:nvSpPr>
          <p:cNvPr id="91158" name="Line 10"/>
          <p:cNvSpPr/>
          <p:nvPr/>
        </p:nvSpPr>
        <p:spPr>
          <a:xfrm flipV="1">
            <a:off x="5245100" y="1501775"/>
            <a:ext cx="0" cy="1331913"/>
          </a:xfrm>
          <a:prstGeom prst="line">
            <a:avLst/>
          </a:prstGeom>
          <a:ln w="28575" cap="flat" cmpd="sng">
            <a:solidFill>
              <a:schemeClr val="tx1"/>
            </a:solidFill>
            <a:prstDash val="solid"/>
            <a:headEnd type="none" w="med" len="med"/>
            <a:tailEnd type="triangle" w="med" len="med"/>
          </a:ln>
        </p:spPr>
      </p:sp>
      <p:sp>
        <p:nvSpPr>
          <p:cNvPr id="91159" name="Line 11"/>
          <p:cNvSpPr/>
          <p:nvPr/>
        </p:nvSpPr>
        <p:spPr>
          <a:xfrm>
            <a:off x="5167313" y="2847975"/>
            <a:ext cx="3382962" cy="0"/>
          </a:xfrm>
          <a:prstGeom prst="line">
            <a:avLst/>
          </a:prstGeom>
          <a:ln w="28575" cap="flat" cmpd="sng">
            <a:solidFill>
              <a:schemeClr val="tx1"/>
            </a:solidFill>
            <a:prstDash val="solid"/>
            <a:headEnd type="none" w="med" len="med"/>
            <a:tailEnd type="triangle" w="med" len="med"/>
          </a:ln>
        </p:spPr>
      </p:sp>
      <p:graphicFrame>
        <p:nvGraphicFramePr>
          <p:cNvPr id="91160" name="Object 13"/>
          <p:cNvGraphicFramePr>
            <a:graphicFrameLocks noChangeAspect="1"/>
          </p:cNvGraphicFramePr>
          <p:nvPr/>
        </p:nvGraphicFramePr>
        <p:xfrm>
          <a:off x="5321300" y="1457325"/>
          <a:ext cx="404813" cy="457200"/>
        </p:xfrm>
        <a:graphic>
          <a:graphicData uri="http://schemas.openxmlformats.org/presentationml/2006/ole">
            <mc:AlternateContent xmlns:mc="http://schemas.openxmlformats.org/markup-compatibility/2006">
              <mc:Choice xmlns:v="urn:schemas-microsoft-com:vml" Requires="v">
                <p:oleObj spid="_x0000_s3093" name="" r:id="rId15" imgW="127000" imgH="139700" progId="Equation.3">
                  <p:embed/>
                </p:oleObj>
              </mc:Choice>
              <mc:Fallback>
                <p:oleObj name="" r:id="rId15" imgW="127000" imgH="139700" progId="Equation.3">
                  <p:embed/>
                  <p:pic>
                    <p:nvPicPr>
                      <p:cNvPr id="0" name="图片 3092"/>
                      <p:cNvPicPr/>
                      <p:nvPr/>
                    </p:nvPicPr>
                    <p:blipFill>
                      <a:blip r:embed="rId16"/>
                      <a:stretch>
                        <a:fillRect/>
                      </a:stretch>
                    </p:blipFill>
                    <p:spPr>
                      <a:xfrm>
                        <a:off x="5321300" y="1457325"/>
                        <a:ext cx="404813" cy="457200"/>
                      </a:xfrm>
                      <a:prstGeom prst="rect">
                        <a:avLst/>
                      </a:prstGeom>
                      <a:noFill/>
                      <a:ln w="38100">
                        <a:noFill/>
                        <a:miter/>
                      </a:ln>
                    </p:spPr>
                  </p:pic>
                </p:oleObj>
              </mc:Fallback>
            </mc:AlternateContent>
          </a:graphicData>
        </a:graphic>
      </p:graphicFrame>
      <p:graphicFrame>
        <p:nvGraphicFramePr>
          <p:cNvPr id="91161" name="Object 14"/>
          <p:cNvGraphicFramePr>
            <a:graphicFrameLocks noChangeAspect="1"/>
          </p:cNvGraphicFramePr>
          <p:nvPr/>
        </p:nvGraphicFramePr>
        <p:xfrm>
          <a:off x="8251825" y="2892425"/>
          <a:ext cx="303213" cy="533400"/>
        </p:xfrm>
        <a:graphic>
          <a:graphicData uri="http://schemas.openxmlformats.org/presentationml/2006/ole">
            <mc:AlternateContent xmlns:mc="http://schemas.openxmlformats.org/markup-compatibility/2006">
              <mc:Choice xmlns:v="urn:schemas-microsoft-com:vml" Requires="v">
                <p:oleObj spid="_x0000_s3097" name="" r:id="rId17" imgW="88265" imgH="151765" progId="Equation.3">
                  <p:embed/>
                </p:oleObj>
              </mc:Choice>
              <mc:Fallback>
                <p:oleObj name="" r:id="rId17" imgW="88265" imgH="151765" progId="Equation.3">
                  <p:embed/>
                  <p:pic>
                    <p:nvPicPr>
                      <p:cNvPr id="0" name="图片 3096"/>
                      <p:cNvPicPr/>
                      <p:nvPr/>
                    </p:nvPicPr>
                    <p:blipFill>
                      <a:blip r:embed="rId18"/>
                      <a:stretch>
                        <a:fillRect/>
                      </a:stretch>
                    </p:blipFill>
                    <p:spPr>
                      <a:xfrm>
                        <a:off x="8251825" y="2892425"/>
                        <a:ext cx="303213" cy="533400"/>
                      </a:xfrm>
                      <a:prstGeom prst="rect">
                        <a:avLst/>
                      </a:prstGeom>
                      <a:noFill/>
                      <a:ln w="38100">
                        <a:noFill/>
                        <a:miter/>
                      </a:ln>
                    </p:spPr>
                  </p:pic>
                </p:oleObj>
              </mc:Fallback>
            </mc:AlternateContent>
          </a:graphicData>
        </a:graphic>
      </p:graphicFrame>
      <p:grpSp>
        <p:nvGrpSpPr>
          <p:cNvPr id="116751" name="Group 15"/>
          <p:cNvGrpSpPr/>
          <p:nvPr/>
        </p:nvGrpSpPr>
        <p:grpSpPr>
          <a:xfrm>
            <a:off x="5238750" y="2466975"/>
            <a:ext cx="2743200" cy="715963"/>
            <a:chOff x="2784" y="576"/>
            <a:chExt cx="1728" cy="451"/>
          </a:xfrm>
        </p:grpSpPr>
        <p:grpSp>
          <p:nvGrpSpPr>
            <p:cNvPr id="91187" name="Group 16"/>
            <p:cNvGrpSpPr/>
            <p:nvPr/>
          </p:nvGrpSpPr>
          <p:grpSpPr>
            <a:xfrm>
              <a:off x="2784" y="576"/>
              <a:ext cx="864" cy="451"/>
              <a:chOff x="0" y="0"/>
              <a:chExt cx="20000" cy="20000"/>
            </a:xfrm>
          </p:grpSpPr>
          <p:sp>
            <p:nvSpPr>
              <p:cNvPr id="91191" name="Freeform 17"/>
              <p:cNvSpPr/>
              <p:nvPr/>
            </p:nvSpPr>
            <p:spPr>
              <a:xfrm>
                <a:off x="0" y="0"/>
                <a:ext cx="9732" cy="10374"/>
              </a:xfrm>
              <a:custGeom>
                <a:avLst/>
                <a:gdLst/>
                <a:ahLst/>
                <a:cxnLst>
                  <a:cxn ang="0">
                    <a:pos x="34" y="2581"/>
                  </a:cxn>
                  <a:cxn ang="0">
                    <a:pos x="84" y="2414"/>
                  </a:cxn>
                  <a:cxn ang="0">
                    <a:pos x="133" y="2241"/>
                  </a:cxn>
                  <a:cxn ang="0">
                    <a:pos x="184" y="2079"/>
                  </a:cxn>
                  <a:cxn ang="0">
                    <a:pos x="217" y="1912"/>
                  </a:cxn>
                  <a:cxn ang="0">
                    <a:pos x="284" y="1754"/>
                  </a:cxn>
                  <a:cxn ang="0">
                    <a:pos x="334" y="1601"/>
                  </a:cxn>
                  <a:cxn ang="0">
                    <a:pos x="384" y="1443"/>
                  </a:cxn>
                  <a:cxn ang="0">
                    <a:pos x="434" y="1295"/>
                  </a:cxn>
                  <a:cxn ang="0">
                    <a:pos x="484" y="1147"/>
                  </a:cxn>
                  <a:cxn ang="0">
                    <a:pos x="551" y="1013"/>
                  </a:cxn>
                  <a:cxn ang="0">
                    <a:pos x="584" y="884"/>
                  </a:cxn>
                  <a:cxn ang="0">
                    <a:pos x="635" y="760"/>
                  </a:cxn>
                  <a:cxn ang="0">
                    <a:pos x="668" y="636"/>
                  </a:cxn>
                  <a:cxn ang="0">
                    <a:pos x="751" y="526"/>
                  </a:cxn>
                  <a:cxn ang="0">
                    <a:pos x="801" y="425"/>
                  </a:cxn>
                  <a:cxn ang="0">
                    <a:pos x="835" y="339"/>
                  </a:cxn>
                  <a:cxn ang="0">
                    <a:pos x="885" y="253"/>
                  </a:cxn>
                  <a:cxn ang="0">
                    <a:pos x="935" y="182"/>
                  </a:cxn>
                  <a:cxn ang="0">
                    <a:pos x="985" y="119"/>
                  </a:cxn>
                  <a:cxn ang="0">
                    <a:pos x="1035" y="72"/>
                  </a:cxn>
                  <a:cxn ang="0">
                    <a:pos x="1102" y="33"/>
                  </a:cxn>
                  <a:cxn ang="0">
                    <a:pos x="1135" y="14"/>
                  </a:cxn>
                  <a:cxn ang="0">
                    <a:pos x="1185" y="0"/>
                  </a:cxn>
                  <a:cxn ang="0">
                    <a:pos x="1236" y="5"/>
                  </a:cxn>
                  <a:cxn ang="0">
                    <a:pos x="1286" y="29"/>
                  </a:cxn>
                  <a:cxn ang="0">
                    <a:pos x="1336" y="72"/>
                  </a:cxn>
                  <a:cxn ang="0">
                    <a:pos x="1386" y="138"/>
                  </a:cxn>
                  <a:cxn ang="0">
                    <a:pos x="1436" y="220"/>
                  </a:cxn>
                  <a:cxn ang="0">
                    <a:pos x="1486" y="315"/>
                  </a:cxn>
                  <a:cxn ang="0">
                    <a:pos x="1553" y="435"/>
                  </a:cxn>
                  <a:cxn ang="0">
                    <a:pos x="1586" y="559"/>
                  </a:cxn>
                  <a:cxn ang="0">
                    <a:pos x="1636" y="693"/>
                  </a:cxn>
                  <a:cxn ang="0">
                    <a:pos x="1703" y="837"/>
                  </a:cxn>
                  <a:cxn ang="0">
                    <a:pos x="1737" y="984"/>
                  </a:cxn>
                  <a:cxn ang="0">
                    <a:pos x="1803" y="1142"/>
                  </a:cxn>
                  <a:cxn ang="0">
                    <a:pos x="1853" y="1305"/>
                  </a:cxn>
                  <a:cxn ang="0">
                    <a:pos x="1904" y="1458"/>
                  </a:cxn>
                  <a:cxn ang="0">
                    <a:pos x="1954" y="1620"/>
                  </a:cxn>
                  <a:cxn ang="0">
                    <a:pos x="1987" y="1778"/>
                  </a:cxn>
                  <a:cxn ang="0">
                    <a:pos x="2037" y="1936"/>
                  </a:cxn>
                  <a:cxn ang="0">
                    <a:pos x="2087" y="2089"/>
                  </a:cxn>
                  <a:cxn ang="0">
                    <a:pos x="2121" y="2222"/>
                  </a:cxn>
                  <a:cxn ang="0">
                    <a:pos x="2171" y="2356"/>
                  </a:cxn>
                  <a:cxn ang="0">
                    <a:pos x="2204" y="2476"/>
                  </a:cxn>
                  <a:cxn ang="0">
                    <a:pos x="2237" y="2586"/>
                  </a:cxn>
                  <a:cxn ang="0">
                    <a:pos x="2254" y="2676"/>
                  </a:cxn>
                  <a:cxn ang="0">
                    <a:pos x="2288" y="2758"/>
                  </a:cxn>
                </a:cxnLst>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cmpd="sng">
                <a:solidFill>
                  <a:schemeClr val="tx1">
                    <a:alpha val="100000"/>
                  </a:schemeClr>
                </a:solidFill>
                <a:prstDash val="solid"/>
                <a:round/>
                <a:headEnd type="none" w="med" len="med"/>
                <a:tailEnd type="none" w="med" len="med"/>
              </a:ln>
            </p:spPr>
            <p:txBody>
              <a:bodyPr/>
              <a:p>
                <a:endParaRPr lang="zh-CN" altLang="en-US"/>
              </a:p>
            </p:txBody>
          </p:sp>
          <p:sp>
            <p:nvSpPr>
              <p:cNvPr id="91192" name="Freeform 18"/>
              <p:cNvSpPr/>
              <p:nvPr/>
            </p:nvSpPr>
            <p:spPr>
              <a:xfrm>
                <a:off x="9649" y="9981"/>
                <a:ext cx="10351" cy="10019"/>
              </a:xfrm>
              <a:custGeom>
                <a:avLst/>
                <a:gdLst/>
                <a:ahLst/>
                <a:cxnLst>
                  <a:cxn ang="0">
                    <a:pos x="38" y="80"/>
                  </a:cxn>
                  <a:cxn ang="0">
                    <a:pos x="76" y="236"/>
                  </a:cxn>
                  <a:cxn ang="0">
                    <a:pos x="132" y="392"/>
                  </a:cxn>
                  <a:cxn ang="0">
                    <a:pos x="188" y="544"/>
                  </a:cxn>
                  <a:cxn ang="0">
                    <a:pos x="245" y="700"/>
                  </a:cxn>
                  <a:cxn ang="0">
                    <a:pos x="302" y="847"/>
                  </a:cxn>
                  <a:cxn ang="0">
                    <a:pos x="358" y="994"/>
                  </a:cxn>
                  <a:cxn ang="0">
                    <a:pos x="415" y="1132"/>
                  </a:cxn>
                  <a:cxn ang="0">
                    <a:pos x="453" y="1275"/>
                  </a:cxn>
                  <a:cxn ang="0">
                    <a:pos x="528" y="1409"/>
                  </a:cxn>
                  <a:cxn ang="0">
                    <a:pos x="566" y="1533"/>
                  </a:cxn>
                  <a:cxn ang="0">
                    <a:pos x="641" y="1658"/>
                  </a:cxn>
                  <a:cxn ang="0">
                    <a:pos x="698" y="1774"/>
                  </a:cxn>
                  <a:cxn ang="0">
                    <a:pos x="735" y="1886"/>
                  </a:cxn>
                  <a:cxn ang="0">
                    <a:pos x="792" y="1993"/>
                  </a:cxn>
                  <a:cxn ang="0">
                    <a:pos x="849" y="2086"/>
                  </a:cxn>
                  <a:cxn ang="0">
                    <a:pos x="924" y="2171"/>
                  </a:cxn>
                  <a:cxn ang="0">
                    <a:pos x="962" y="2251"/>
                  </a:cxn>
                  <a:cxn ang="0">
                    <a:pos x="1037" y="2322"/>
                  </a:cxn>
                  <a:cxn ang="0">
                    <a:pos x="1094" y="2385"/>
                  </a:cxn>
                  <a:cxn ang="0">
                    <a:pos x="1132" y="2430"/>
                  </a:cxn>
                  <a:cxn ang="0">
                    <a:pos x="1188" y="2470"/>
                  </a:cxn>
                  <a:cxn ang="0">
                    <a:pos x="1245" y="2496"/>
                  </a:cxn>
                  <a:cxn ang="0">
                    <a:pos x="1320" y="2510"/>
                  </a:cxn>
                  <a:cxn ang="0">
                    <a:pos x="1377" y="2510"/>
                  </a:cxn>
                  <a:cxn ang="0">
                    <a:pos x="1433" y="2496"/>
                  </a:cxn>
                  <a:cxn ang="0">
                    <a:pos x="1490" y="2456"/>
                  </a:cxn>
                  <a:cxn ang="0">
                    <a:pos x="1566" y="2403"/>
                  </a:cxn>
                  <a:cxn ang="0">
                    <a:pos x="1641" y="2331"/>
                  </a:cxn>
                  <a:cxn ang="0">
                    <a:pos x="1678" y="2247"/>
                  </a:cxn>
                  <a:cxn ang="0">
                    <a:pos x="1754" y="2158"/>
                  </a:cxn>
                  <a:cxn ang="0">
                    <a:pos x="1830" y="2046"/>
                  </a:cxn>
                  <a:cxn ang="0">
                    <a:pos x="1905" y="1930"/>
                  </a:cxn>
                  <a:cxn ang="0">
                    <a:pos x="1962" y="1801"/>
                  </a:cxn>
                  <a:cxn ang="0">
                    <a:pos x="2037" y="1672"/>
                  </a:cxn>
                  <a:cxn ang="0">
                    <a:pos x="2112" y="1533"/>
                  </a:cxn>
                  <a:cxn ang="0">
                    <a:pos x="2169" y="1395"/>
                  </a:cxn>
                  <a:cxn ang="0">
                    <a:pos x="2225" y="1261"/>
                  </a:cxn>
                  <a:cxn ang="0">
                    <a:pos x="2301" y="1119"/>
                  </a:cxn>
                  <a:cxn ang="0">
                    <a:pos x="2357" y="981"/>
                  </a:cxn>
                  <a:cxn ang="0">
                    <a:pos x="2414" y="852"/>
                  </a:cxn>
                  <a:cxn ang="0">
                    <a:pos x="2471" y="718"/>
                  </a:cxn>
                  <a:cxn ang="0">
                    <a:pos x="2527" y="598"/>
                  </a:cxn>
                  <a:cxn ang="0">
                    <a:pos x="2603" y="486"/>
                  </a:cxn>
                  <a:cxn ang="0">
                    <a:pos x="2641" y="379"/>
                  </a:cxn>
                  <a:cxn ang="0">
                    <a:pos x="2678" y="281"/>
                  </a:cxn>
                  <a:cxn ang="0">
                    <a:pos x="2716" y="205"/>
                  </a:cxn>
                  <a:cxn ang="0">
                    <a:pos x="2735" y="129"/>
                  </a:cxn>
                </a:cxnLst>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91188" name="Group 19"/>
            <p:cNvGrpSpPr/>
            <p:nvPr/>
          </p:nvGrpSpPr>
          <p:grpSpPr>
            <a:xfrm>
              <a:off x="3648" y="576"/>
              <a:ext cx="864" cy="451"/>
              <a:chOff x="0" y="0"/>
              <a:chExt cx="20000" cy="20000"/>
            </a:xfrm>
          </p:grpSpPr>
          <p:sp>
            <p:nvSpPr>
              <p:cNvPr id="91189" name="Freeform 20"/>
              <p:cNvSpPr/>
              <p:nvPr/>
            </p:nvSpPr>
            <p:spPr>
              <a:xfrm>
                <a:off x="0" y="0"/>
                <a:ext cx="9732" cy="10374"/>
              </a:xfrm>
              <a:custGeom>
                <a:avLst/>
                <a:gdLst/>
                <a:ahLst/>
                <a:cxnLst>
                  <a:cxn ang="0">
                    <a:pos x="34" y="2581"/>
                  </a:cxn>
                  <a:cxn ang="0">
                    <a:pos x="84" y="2414"/>
                  </a:cxn>
                  <a:cxn ang="0">
                    <a:pos x="133" y="2241"/>
                  </a:cxn>
                  <a:cxn ang="0">
                    <a:pos x="184" y="2079"/>
                  </a:cxn>
                  <a:cxn ang="0">
                    <a:pos x="217" y="1912"/>
                  </a:cxn>
                  <a:cxn ang="0">
                    <a:pos x="284" y="1754"/>
                  </a:cxn>
                  <a:cxn ang="0">
                    <a:pos x="334" y="1601"/>
                  </a:cxn>
                  <a:cxn ang="0">
                    <a:pos x="384" y="1443"/>
                  </a:cxn>
                  <a:cxn ang="0">
                    <a:pos x="434" y="1295"/>
                  </a:cxn>
                  <a:cxn ang="0">
                    <a:pos x="484" y="1147"/>
                  </a:cxn>
                  <a:cxn ang="0">
                    <a:pos x="551" y="1013"/>
                  </a:cxn>
                  <a:cxn ang="0">
                    <a:pos x="584" y="884"/>
                  </a:cxn>
                  <a:cxn ang="0">
                    <a:pos x="635" y="760"/>
                  </a:cxn>
                  <a:cxn ang="0">
                    <a:pos x="668" y="636"/>
                  </a:cxn>
                  <a:cxn ang="0">
                    <a:pos x="751" y="526"/>
                  </a:cxn>
                  <a:cxn ang="0">
                    <a:pos x="801" y="425"/>
                  </a:cxn>
                  <a:cxn ang="0">
                    <a:pos x="835" y="339"/>
                  </a:cxn>
                  <a:cxn ang="0">
                    <a:pos x="885" y="253"/>
                  </a:cxn>
                  <a:cxn ang="0">
                    <a:pos x="935" y="182"/>
                  </a:cxn>
                  <a:cxn ang="0">
                    <a:pos x="985" y="119"/>
                  </a:cxn>
                  <a:cxn ang="0">
                    <a:pos x="1035" y="72"/>
                  </a:cxn>
                  <a:cxn ang="0">
                    <a:pos x="1102" y="33"/>
                  </a:cxn>
                  <a:cxn ang="0">
                    <a:pos x="1135" y="14"/>
                  </a:cxn>
                  <a:cxn ang="0">
                    <a:pos x="1185" y="0"/>
                  </a:cxn>
                  <a:cxn ang="0">
                    <a:pos x="1236" y="5"/>
                  </a:cxn>
                  <a:cxn ang="0">
                    <a:pos x="1286" y="29"/>
                  </a:cxn>
                  <a:cxn ang="0">
                    <a:pos x="1336" y="72"/>
                  </a:cxn>
                  <a:cxn ang="0">
                    <a:pos x="1386" y="138"/>
                  </a:cxn>
                  <a:cxn ang="0">
                    <a:pos x="1436" y="220"/>
                  </a:cxn>
                  <a:cxn ang="0">
                    <a:pos x="1486" y="315"/>
                  </a:cxn>
                  <a:cxn ang="0">
                    <a:pos x="1553" y="435"/>
                  </a:cxn>
                  <a:cxn ang="0">
                    <a:pos x="1586" y="559"/>
                  </a:cxn>
                  <a:cxn ang="0">
                    <a:pos x="1636" y="693"/>
                  </a:cxn>
                  <a:cxn ang="0">
                    <a:pos x="1703" y="837"/>
                  </a:cxn>
                  <a:cxn ang="0">
                    <a:pos x="1737" y="984"/>
                  </a:cxn>
                  <a:cxn ang="0">
                    <a:pos x="1803" y="1142"/>
                  </a:cxn>
                  <a:cxn ang="0">
                    <a:pos x="1853" y="1305"/>
                  </a:cxn>
                  <a:cxn ang="0">
                    <a:pos x="1904" y="1458"/>
                  </a:cxn>
                  <a:cxn ang="0">
                    <a:pos x="1954" y="1620"/>
                  </a:cxn>
                  <a:cxn ang="0">
                    <a:pos x="1987" y="1778"/>
                  </a:cxn>
                  <a:cxn ang="0">
                    <a:pos x="2037" y="1936"/>
                  </a:cxn>
                  <a:cxn ang="0">
                    <a:pos x="2087" y="2089"/>
                  </a:cxn>
                  <a:cxn ang="0">
                    <a:pos x="2121" y="2222"/>
                  </a:cxn>
                  <a:cxn ang="0">
                    <a:pos x="2171" y="2356"/>
                  </a:cxn>
                  <a:cxn ang="0">
                    <a:pos x="2204" y="2476"/>
                  </a:cxn>
                  <a:cxn ang="0">
                    <a:pos x="2237" y="2586"/>
                  </a:cxn>
                  <a:cxn ang="0">
                    <a:pos x="2254" y="2676"/>
                  </a:cxn>
                  <a:cxn ang="0">
                    <a:pos x="2288" y="2758"/>
                  </a:cxn>
                </a:cxnLst>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cmpd="sng">
                <a:solidFill>
                  <a:schemeClr val="tx1">
                    <a:alpha val="100000"/>
                  </a:schemeClr>
                </a:solidFill>
                <a:prstDash val="solid"/>
                <a:round/>
                <a:headEnd type="none" w="med" len="med"/>
                <a:tailEnd type="none" w="med" len="med"/>
              </a:ln>
            </p:spPr>
            <p:txBody>
              <a:bodyPr/>
              <a:p>
                <a:endParaRPr lang="zh-CN" altLang="en-US"/>
              </a:p>
            </p:txBody>
          </p:sp>
          <p:sp>
            <p:nvSpPr>
              <p:cNvPr id="91190" name="Freeform 21"/>
              <p:cNvSpPr/>
              <p:nvPr/>
            </p:nvSpPr>
            <p:spPr>
              <a:xfrm>
                <a:off x="9649" y="9981"/>
                <a:ext cx="10351" cy="10019"/>
              </a:xfrm>
              <a:custGeom>
                <a:avLst/>
                <a:gdLst/>
                <a:ahLst/>
                <a:cxnLst>
                  <a:cxn ang="0">
                    <a:pos x="38" y="80"/>
                  </a:cxn>
                  <a:cxn ang="0">
                    <a:pos x="76" y="236"/>
                  </a:cxn>
                  <a:cxn ang="0">
                    <a:pos x="132" y="392"/>
                  </a:cxn>
                  <a:cxn ang="0">
                    <a:pos x="188" y="544"/>
                  </a:cxn>
                  <a:cxn ang="0">
                    <a:pos x="245" y="700"/>
                  </a:cxn>
                  <a:cxn ang="0">
                    <a:pos x="302" y="847"/>
                  </a:cxn>
                  <a:cxn ang="0">
                    <a:pos x="358" y="994"/>
                  </a:cxn>
                  <a:cxn ang="0">
                    <a:pos x="415" y="1132"/>
                  </a:cxn>
                  <a:cxn ang="0">
                    <a:pos x="453" y="1275"/>
                  </a:cxn>
                  <a:cxn ang="0">
                    <a:pos x="528" y="1409"/>
                  </a:cxn>
                  <a:cxn ang="0">
                    <a:pos x="566" y="1533"/>
                  </a:cxn>
                  <a:cxn ang="0">
                    <a:pos x="641" y="1658"/>
                  </a:cxn>
                  <a:cxn ang="0">
                    <a:pos x="698" y="1774"/>
                  </a:cxn>
                  <a:cxn ang="0">
                    <a:pos x="735" y="1886"/>
                  </a:cxn>
                  <a:cxn ang="0">
                    <a:pos x="792" y="1993"/>
                  </a:cxn>
                  <a:cxn ang="0">
                    <a:pos x="849" y="2086"/>
                  </a:cxn>
                  <a:cxn ang="0">
                    <a:pos x="924" y="2171"/>
                  </a:cxn>
                  <a:cxn ang="0">
                    <a:pos x="962" y="2251"/>
                  </a:cxn>
                  <a:cxn ang="0">
                    <a:pos x="1037" y="2322"/>
                  </a:cxn>
                  <a:cxn ang="0">
                    <a:pos x="1094" y="2385"/>
                  </a:cxn>
                  <a:cxn ang="0">
                    <a:pos x="1132" y="2430"/>
                  </a:cxn>
                  <a:cxn ang="0">
                    <a:pos x="1188" y="2470"/>
                  </a:cxn>
                  <a:cxn ang="0">
                    <a:pos x="1245" y="2496"/>
                  </a:cxn>
                  <a:cxn ang="0">
                    <a:pos x="1320" y="2510"/>
                  </a:cxn>
                  <a:cxn ang="0">
                    <a:pos x="1377" y="2510"/>
                  </a:cxn>
                  <a:cxn ang="0">
                    <a:pos x="1433" y="2496"/>
                  </a:cxn>
                  <a:cxn ang="0">
                    <a:pos x="1490" y="2456"/>
                  </a:cxn>
                  <a:cxn ang="0">
                    <a:pos x="1566" y="2403"/>
                  </a:cxn>
                  <a:cxn ang="0">
                    <a:pos x="1641" y="2331"/>
                  </a:cxn>
                  <a:cxn ang="0">
                    <a:pos x="1678" y="2247"/>
                  </a:cxn>
                  <a:cxn ang="0">
                    <a:pos x="1754" y="2158"/>
                  </a:cxn>
                  <a:cxn ang="0">
                    <a:pos x="1830" y="2046"/>
                  </a:cxn>
                  <a:cxn ang="0">
                    <a:pos x="1905" y="1930"/>
                  </a:cxn>
                  <a:cxn ang="0">
                    <a:pos x="1962" y="1801"/>
                  </a:cxn>
                  <a:cxn ang="0">
                    <a:pos x="2037" y="1672"/>
                  </a:cxn>
                  <a:cxn ang="0">
                    <a:pos x="2112" y="1533"/>
                  </a:cxn>
                  <a:cxn ang="0">
                    <a:pos x="2169" y="1395"/>
                  </a:cxn>
                  <a:cxn ang="0">
                    <a:pos x="2225" y="1261"/>
                  </a:cxn>
                  <a:cxn ang="0">
                    <a:pos x="2301" y="1119"/>
                  </a:cxn>
                  <a:cxn ang="0">
                    <a:pos x="2357" y="981"/>
                  </a:cxn>
                  <a:cxn ang="0">
                    <a:pos x="2414" y="852"/>
                  </a:cxn>
                  <a:cxn ang="0">
                    <a:pos x="2471" y="718"/>
                  </a:cxn>
                  <a:cxn ang="0">
                    <a:pos x="2527" y="598"/>
                  </a:cxn>
                  <a:cxn ang="0">
                    <a:pos x="2603" y="486"/>
                  </a:cxn>
                  <a:cxn ang="0">
                    <a:pos x="2641" y="379"/>
                  </a:cxn>
                  <a:cxn ang="0">
                    <a:pos x="2678" y="281"/>
                  </a:cxn>
                  <a:cxn ang="0">
                    <a:pos x="2716" y="205"/>
                  </a:cxn>
                  <a:cxn ang="0">
                    <a:pos x="2735" y="129"/>
                  </a:cxn>
                </a:cxnLst>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cmpd="sng">
                <a:solidFill>
                  <a:schemeClr val="tx1">
                    <a:alpha val="100000"/>
                  </a:schemeClr>
                </a:solidFill>
                <a:prstDash val="solid"/>
                <a:round/>
                <a:headEnd type="none" w="med" len="med"/>
                <a:tailEnd type="none" w="med" len="med"/>
              </a:ln>
            </p:spPr>
            <p:txBody>
              <a:bodyPr/>
              <a:p>
                <a:endParaRPr lang="zh-CN" altLang="en-US"/>
              </a:p>
            </p:txBody>
          </p:sp>
        </p:grpSp>
      </p:grpSp>
      <p:graphicFrame>
        <p:nvGraphicFramePr>
          <p:cNvPr id="116758" name="Object 22"/>
          <p:cNvGraphicFramePr>
            <a:graphicFrameLocks noChangeAspect="1"/>
          </p:cNvGraphicFramePr>
          <p:nvPr/>
        </p:nvGraphicFramePr>
        <p:xfrm>
          <a:off x="5621338" y="1501775"/>
          <a:ext cx="341312" cy="374650"/>
        </p:xfrm>
        <a:graphic>
          <a:graphicData uri="http://schemas.openxmlformats.org/presentationml/2006/ole">
            <mc:AlternateContent xmlns:mc="http://schemas.openxmlformats.org/markup-compatibility/2006">
              <mc:Choice xmlns:v="urn:schemas-microsoft-com:vml" Requires="v">
                <p:oleObj spid="_x0000_s3092" name="" r:id="rId19" imgW="102870" imgH="109220" progId="Equation.3">
                  <p:embed/>
                </p:oleObj>
              </mc:Choice>
              <mc:Fallback>
                <p:oleObj name="" r:id="rId19" imgW="102870" imgH="109220" progId="Equation.3">
                  <p:embed/>
                  <p:pic>
                    <p:nvPicPr>
                      <p:cNvPr id="0" name="图片 3091"/>
                      <p:cNvPicPr/>
                      <p:nvPr/>
                    </p:nvPicPr>
                    <p:blipFill>
                      <a:blip r:embed="rId20">
                        <a:clrChange>
                          <a:clrFrom>
                            <a:srgbClr val="000000"/>
                          </a:clrFrom>
                          <a:clrTo>
                            <a:srgbClr val="000000">
                              <a:alpha val="0"/>
                            </a:srgbClr>
                          </a:clrTo>
                        </a:clrChange>
                      </a:blip>
                      <a:stretch>
                        <a:fillRect/>
                      </a:stretch>
                    </p:blipFill>
                    <p:spPr>
                      <a:xfrm>
                        <a:off x="5621338" y="1501775"/>
                        <a:ext cx="341312" cy="374650"/>
                      </a:xfrm>
                      <a:prstGeom prst="rect">
                        <a:avLst/>
                      </a:prstGeom>
                      <a:noFill/>
                      <a:ln w="38100">
                        <a:noFill/>
                        <a:miter/>
                      </a:ln>
                    </p:spPr>
                  </p:pic>
                </p:oleObj>
              </mc:Fallback>
            </mc:AlternateContent>
          </a:graphicData>
        </a:graphic>
      </p:graphicFrame>
      <p:sp>
        <p:nvSpPr>
          <p:cNvPr id="91170" name="Line 26"/>
          <p:cNvSpPr/>
          <p:nvPr/>
        </p:nvSpPr>
        <p:spPr>
          <a:xfrm>
            <a:off x="5254625" y="2466975"/>
            <a:ext cx="369888" cy="0"/>
          </a:xfrm>
          <a:prstGeom prst="line">
            <a:avLst/>
          </a:prstGeom>
          <a:ln w="38100" cap="flat" cmpd="sng">
            <a:solidFill>
              <a:schemeClr val="tx1"/>
            </a:solidFill>
            <a:prstDash val="dash"/>
            <a:headEnd type="none" w="med" len="med"/>
            <a:tailEnd type="none" w="med" len="med"/>
          </a:ln>
        </p:spPr>
      </p:sp>
      <p:grpSp>
        <p:nvGrpSpPr>
          <p:cNvPr id="91171" name="Group 27"/>
          <p:cNvGrpSpPr/>
          <p:nvPr/>
        </p:nvGrpSpPr>
        <p:grpSpPr>
          <a:xfrm>
            <a:off x="4900613" y="2162175"/>
            <a:ext cx="2741612" cy="1295400"/>
            <a:chOff x="2784" y="576"/>
            <a:chExt cx="1728" cy="451"/>
          </a:xfrm>
        </p:grpSpPr>
        <p:grpSp>
          <p:nvGrpSpPr>
            <p:cNvPr id="91181" name="Group 28"/>
            <p:cNvGrpSpPr/>
            <p:nvPr/>
          </p:nvGrpSpPr>
          <p:grpSpPr>
            <a:xfrm>
              <a:off x="2784" y="576"/>
              <a:ext cx="864" cy="451"/>
              <a:chOff x="0" y="0"/>
              <a:chExt cx="20000" cy="20000"/>
            </a:xfrm>
          </p:grpSpPr>
          <p:sp>
            <p:nvSpPr>
              <p:cNvPr id="91185" name="Freeform 29"/>
              <p:cNvSpPr/>
              <p:nvPr/>
            </p:nvSpPr>
            <p:spPr>
              <a:xfrm>
                <a:off x="0" y="0"/>
                <a:ext cx="9732" cy="10374"/>
              </a:xfrm>
              <a:custGeom>
                <a:avLst/>
                <a:gdLst/>
                <a:ahLst/>
                <a:cxnLst>
                  <a:cxn ang="0">
                    <a:pos x="34" y="2581"/>
                  </a:cxn>
                  <a:cxn ang="0">
                    <a:pos x="84" y="2414"/>
                  </a:cxn>
                  <a:cxn ang="0">
                    <a:pos x="133" y="2241"/>
                  </a:cxn>
                  <a:cxn ang="0">
                    <a:pos x="184" y="2079"/>
                  </a:cxn>
                  <a:cxn ang="0">
                    <a:pos x="217" y="1912"/>
                  </a:cxn>
                  <a:cxn ang="0">
                    <a:pos x="284" y="1754"/>
                  </a:cxn>
                  <a:cxn ang="0">
                    <a:pos x="334" y="1601"/>
                  </a:cxn>
                  <a:cxn ang="0">
                    <a:pos x="384" y="1443"/>
                  </a:cxn>
                  <a:cxn ang="0">
                    <a:pos x="434" y="1295"/>
                  </a:cxn>
                  <a:cxn ang="0">
                    <a:pos x="484" y="1147"/>
                  </a:cxn>
                  <a:cxn ang="0">
                    <a:pos x="551" y="1013"/>
                  </a:cxn>
                  <a:cxn ang="0">
                    <a:pos x="584" y="884"/>
                  </a:cxn>
                  <a:cxn ang="0">
                    <a:pos x="635" y="760"/>
                  </a:cxn>
                  <a:cxn ang="0">
                    <a:pos x="668" y="636"/>
                  </a:cxn>
                  <a:cxn ang="0">
                    <a:pos x="751" y="526"/>
                  </a:cxn>
                  <a:cxn ang="0">
                    <a:pos x="801" y="425"/>
                  </a:cxn>
                  <a:cxn ang="0">
                    <a:pos x="835" y="339"/>
                  </a:cxn>
                  <a:cxn ang="0">
                    <a:pos x="885" y="253"/>
                  </a:cxn>
                  <a:cxn ang="0">
                    <a:pos x="935" y="182"/>
                  </a:cxn>
                  <a:cxn ang="0">
                    <a:pos x="985" y="119"/>
                  </a:cxn>
                  <a:cxn ang="0">
                    <a:pos x="1035" y="72"/>
                  </a:cxn>
                  <a:cxn ang="0">
                    <a:pos x="1102" y="33"/>
                  </a:cxn>
                  <a:cxn ang="0">
                    <a:pos x="1135" y="14"/>
                  </a:cxn>
                  <a:cxn ang="0">
                    <a:pos x="1185" y="0"/>
                  </a:cxn>
                  <a:cxn ang="0">
                    <a:pos x="1236" y="5"/>
                  </a:cxn>
                  <a:cxn ang="0">
                    <a:pos x="1286" y="29"/>
                  </a:cxn>
                  <a:cxn ang="0">
                    <a:pos x="1336" y="72"/>
                  </a:cxn>
                  <a:cxn ang="0">
                    <a:pos x="1386" y="138"/>
                  </a:cxn>
                  <a:cxn ang="0">
                    <a:pos x="1436" y="220"/>
                  </a:cxn>
                  <a:cxn ang="0">
                    <a:pos x="1486" y="315"/>
                  </a:cxn>
                  <a:cxn ang="0">
                    <a:pos x="1553" y="435"/>
                  </a:cxn>
                  <a:cxn ang="0">
                    <a:pos x="1586" y="559"/>
                  </a:cxn>
                  <a:cxn ang="0">
                    <a:pos x="1636" y="693"/>
                  </a:cxn>
                  <a:cxn ang="0">
                    <a:pos x="1703" y="837"/>
                  </a:cxn>
                  <a:cxn ang="0">
                    <a:pos x="1737" y="984"/>
                  </a:cxn>
                  <a:cxn ang="0">
                    <a:pos x="1803" y="1142"/>
                  </a:cxn>
                  <a:cxn ang="0">
                    <a:pos x="1853" y="1305"/>
                  </a:cxn>
                  <a:cxn ang="0">
                    <a:pos x="1904" y="1458"/>
                  </a:cxn>
                  <a:cxn ang="0">
                    <a:pos x="1954" y="1620"/>
                  </a:cxn>
                  <a:cxn ang="0">
                    <a:pos x="1987" y="1778"/>
                  </a:cxn>
                  <a:cxn ang="0">
                    <a:pos x="2037" y="1936"/>
                  </a:cxn>
                  <a:cxn ang="0">
                    <a:pos x="2087" y="2089"/>
                  </a:cxn>
                  <a:cxn ang="0">
                    <a:pos x="2121" y="2222"/>
                  </a:cxn>
                  <a:cxn ang="0">
                    <a:pos x="2171" y="2356"/>
                  </a:cxn>
                  <a:cxn ang="0">
                    <a:pos x="2204" y="2476"/>
                  </a:cxn>
                  <a:cxn ang="0">
                    <a:pos x="2237" y="2586"/>
                  </a:cxn>
                  <a:cxn ang="0">
                    <a:pos x="2254" y="2676"/>
                  </a:cxn>
                  <a:cxn ang="0">
                    <a:pos x="2288" y="2758"/>
                  </a:cxn>
                </a:cxnLst>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cmpd="sng">
                <a:solidFill>
                  <a:srgbClr val="FF0000">
                    <a:alpha val="100000"/>
                  </a:srgbClr>
                </a:solidFill>
                <a:prstDash val="solid"/>
                <a:round/>
                <a:headEnd type="none" w="med" len="med"/>
                <a:tailEnd type="none" w="med" len="med"/>
              </a:ln>
            </p:spPr>
            <p:txBody>
              <a:bodyPr/>
              <a:p>
                <a:endParaRPr lang="zh-CN" altLang="en-US"/>
              </a:p>
            </p:txBody>
          </p:sp>
          <p:sp>
            <p:nvSpPr>
              <p:cNvPr id="91186" name="Freeform 30"/>
              <p:cNvSpPr/>
              <p:nvPr/>
            </p:nvSpPr>
            <p:spPr>
              <a:xfrm>
                <a:off x="9649" y="9981"/>
                <a:ext cx="10351" cy="10019"/>
              </a:xfrm>
              <a:custGeom>
                <a:avLst/>
                <a:gdLst/>
                <a:ahLst/>
                <a:cxnLst>
                  <a:cxn ang="0">
                    <a:pos x="38" y="80"/>
                  </a:cxn>
                  <a:cxn ang="0">
                    <a:pos x="76" y="236"/>
                  </a:cxn>
                  <a:cxn ang="0">
                    <a:pos x="132" y="392"/>
                  </a:cxn>
                  <a:cxn ang="0">
                    <a:pos x="188" y="544"/>
                  </a:cxn>
                  <a:cxn ang="0">
                    <a:pos x="245" y="700"/>
                  </a:cxn>
                  <a:cxn ang="0">
                    <a:pos x="302" y="847"/>
                  </a:cxn>
                  <a:cxn ang="0">
                    <a:pos x="358" y="994"/>
                  </a:cxn>
                  <a:cxn ang="0">
                    <a:pos x="415" y="1132"/>
                  </a:cxn>
                  <a:cxn ang="0">
                    <a:pos x="453" y="1275"/>
                  </a:cxn>
                  <a:cxn ang="0">
                    <a:pos x="528" y="1409"/>
                  </a:cxn>
                  <a:cxn ang="0">
                    <a:pos x="566" y="1533"/>
                  </a:cxn>
                  <a:cxn ang="0">
                    <a:pos x="641" y="1658"/>
                  </a:cxn>
                  <a:cxn ang="0">
                    <a:pos x="698" y="1774"/>
                  </a:cxn>
                  <a:cxn ang="0">
                    <a:pos x="735" y="1886"/>
                  </a:cxn>
                  <a:cxn ang="0">
                    <a:pos x="792" y="1993"/>
                  </a:cxn>
                  <a:cxn ang="0">
                    <a:pos x="849" y="2086"/>
                  </a:cxn>
                  <a:cxn ang="0">
                    <a:pos x="924" y="2171"/>
                  </a:cxn>
                  <a:cxn ang="0">
                    <a:pos x="962" y="2251"/>
                  </a:cxn>
                  <a:cxn ang="0">
                    <a:pos x="1037" y="2322"/>
                  </a:cxn>
                  <a:cxn ang="0">
                    <a:pos x="1094" y="2385"/>
                  </a:cxn>
                  <a:cxn ang="0">
                    <a:pos x="1132" y="2430"/>
                  </a:cxn>
                  <a:cxn ang="0">
                    <a:pos x="1188" y="2470"/>
                  </a:cxn>
                  <a:cxn ang="0">
                    <a:pos x="1245" y="2496"/>
                  </a:cxn>
                  <a:cxn ang="0">
                    <a:pos x="1320" y="2510"/>
                  </a:cxn>
                  <a:cxn ang="0">
                    <a:pos x="1377" y="2510"/>
                  </a:cxn>
                  <a:cxn ang="0">
                    <a:pos x="1433" y="2496"/>
                  </a:cxn>
                  <a:cxn ang="0">
                    <a:pos x="1490" y="2456"/>
                  </a:cxn>
                  <a:cxn ang="0">
                    <a:pos x="1566" y="2403"/>
                  </a:cxn>
                  <a:cxn ang="0">
                    <a:pos x="1641" y="2331"/>
                  </a:cxn>
                  <a:cxn ang="0">
                    <a:pos x="1678" y="2247"/>
                  </a:cxn>
                  <a:cxn ang="0">
                    <a:pos x="1754" y="2158"/>
                  </a:cxn>
                  <a:cxn ang="0">
                    <a:pos x="1830" y="2046"/>
                  </a:cxn>
                  <a:cxn ang="0">
                    <a:pos x="1905" y="1930"/>
                  </a:cxn>
                  <a:cxn ang="0">
                    <a:pos x="1962" y="1801"/>
                  </a:cxn>
                  <a:cxn ang="0">
                    <a:pos x="2037" y="1672"/>
                  </a:cxn>
                  <a:cxn ang="0">
                    <a:pos x="2112" y="1533"/>
                  </a:cxn>
                  <a:cxn ang="0">
                    <a:pos x="2169" y="1395"/>
                  </a:cxn>
                  <a:cxn ang="0">
                    <a:pos x="2225" y="1261"/>
                  </a:cxn>
                  <a:cxn ang="0">
                    <a:pos x="2301" y="1119"/>
                  </a:cxn>
                  <a:cxn ang="0">
                    <a:pos x="2357" y="981"/>
                  </a:cxn>
                  <a:cxn ang="0">
                    <a:pos x="2414" y="852"/>
                  </a:cxn>
                  <a:cxn ang="0">
                    <a:pos x="2471" y="718"/>
                  </a:cxn>
                  <a:cxn ang="0">
                    <a:pos x="2527" y="598"/>
                  </a:cxn>
                  <a:cxn ang="0">
                    <a:pos x="2603" y="486"/>
                  </a:cxn>
                  <a:cxn ang="0">
                    <a:pos x="2641" y="379"/>
                  </a:cxn>
                  <a:cxn ang="0">
                    <a:pos x="2678" y="281"/>
                  </a:cxn>
                  <a:cxn ang="0">
                    <a:pos x="2716" y="205"/>
                  </a:cxn>
                  <a:cxn ang="0">
                    <a:pos x="2735" y="129"/>
                  </a:cxn>
                </a:cxnLst>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cmpd="sng">
                <a:solidFill>
                  <a:srgbClr val="FF0000">
                    <a:alpha val="100000"/>
                  </a:srgbClr>
                </a:solidFill>
                <a:prstDash val="solid"/>
                <a:round/>
                <a:headEnd type="none" w="med" len="med"/>
                <a:tailEnd type="none" w="med" len="med"/>
              </a:ln>
            </p:spPr>
            <p:txBody>
              <a:bodyPr/>
              <a:p>
                <a:endParaRPr lang="zh-CN" altLang="en-US"/>
              </a:p>
            </p:txBody>
          </p:sp>
        </p:grpSp>
        <p:grpSp>
          <p:nvGrpSpPr>
            <p:cNvPr id="91182" name="Group 31"/>
            <p:cNvGrpSpPr/>
            <p:nvPr/>
          </p:nvGrpSpPr>
          <p:grpSpPr>
            <a:xfrm>
              <a:off x="3648" y="576"/>
              <a:ext cx="864" cy="451"/>
              <a:chOff x="0" y="0"/>
              <a:chExt cx="20000" cy="20000"/>
            </a:xfrm>
          </p:grpSpPr>
          <p:sp>
            <p:nvSpPr>
              <p:cNvPr id="91183" name="Freeform 32"/>
              <p:cNvSpPr/>
              <p:nvPr/>
            </p:nvSpPr>
            <p:spPr>
              <a:xfrm>
                <a:off x="0" y="0"/>
                <a:ext cx="9732" cy="10374"/>
              </a:xfrm>
              <a:custGeom>
                <a:avLst/>
                <a:gdLst/>
                <a:ahLst/>
                <a:cxnLst>
                  <a:cxn ang="0">
                    <a:pos x="34" y="2581"/>
                  </a:cxn>
                  <a:cxn ang="0">
                    <a:pos x="84" y="2414"/>
                  </a:cxn>
                  <a:cxn ang="0">
                    <a:pos x="133" y="2241"/>
                  </a:cxn>
                  <a:cxn ang="0">
                    <a:pos x="184" y="2079"/>
                  </a:cxn>
                  <a:cxn ang="0">
                    <a:pos x="217" y="1912"/>
                  </a:cxn>
                  <a:cxn ang="0">
                    <a:pos x="284" y="1754"/>
                  </a:cxn>
                  <a:cxn ang="0">
                    <a:pos x="334" y="1601"/>
                  </a:cxn>
                  <a:cxn ang="0">
                    <a:pos x="384" y="1443"/>
                  </a:cxn>
                  <a:cxn ang="0">
                    <a:pos x="434" y="1295"/>
                  </a:cxn>
                  <a:cxn ang="0">
                    <a:pos x="484" y="1147"/>
                  </a:cxn>
                  <a:cxn ang="0">
                    <a:pos x="551" y="1013"/>
                  </a:cxn>
                  <a:cxn ang="0">
                    <a:pos x="584" y="884"/>
                  </a:cxn>
                  <a:cxn ang="0">
                    <a:pos x="635" y="760"/>
                  </a:cxn>
                  <a:cxn ang="0">
                    <a:pos x="668" y="636"/>
                  </a:cxn>
                  <a:cxn ang="0">
                    <a:pos x="751" y="526"/>
                  </a:cxn>
                  <a:cxn ang="0">
                    <a:pos x="801" y="425"/>
                  </a:cxn>
                  <a:cxn ang="0">
                    <a:pos x="835" y="339"/>
                  </a:cxn>
                  <a:cxn ang="0">
                    <a:pos x="885" y="253"/>
                  </a:cxn>
                  <a:cxn ang="0">
                    <a:pos x="935" y="182"/>
                  </a:cxn>
                  <a:cxn ang="0">
                    <a:pos x="985" y="119"/>
                  </a:cxn>
                  <a:cxn ang="0">
                    <a:pos x="1035" y="72"/>
                  </a:cxn>
                  <a:cxn ang="0">
                    <a:pos x="1102" y="33"/>
                  </a:cxn>
                  <a:cxn ang="0">
                    <a:pos x="1135" y="14"/>
                  </a:cxn>
                  <a:cxn ang="0">
                    <a:pos x="1185" y="0"/>
                  </a:cxn>
                  <a:cxn ang="0">
                    <a:pos x="1236" y="5"/>
                  </a:cxn>
                  <a:cxn ang="0">
                    <a:pos x="1286" y="29"/>
                  </a:cxn>
                  <a:cxn ang="0">
                    <a:pos x="1336" y="72"/>
                  </a:cxn>
                  <a:cxn ang="0">
                    <a:pos x="1386" y="138"/>
                  </a:cxn>
                  <a:cxn ang="0">
                    <a:pos x="1436" y="220"/>
                  </a:cxn>
                  <a:cxn ang="0">
                    <a:pos x="1486" y="315"/>
                  </a:cxn>
                  <a:cxn ang="0">
                    <a:pos x="1553" y="435"/>
                  </a:cxn>
                  <a:cxn ang="0">
                    <a:pos x="1586" y="559"/>
                  </a:cxn>
                  <a:cxn ang="0">
                    <a:pos x="1636" y="693"/>
                  </a:cxn>
                  <a:cxn ang="0">
                    <a:pos x="1703" y="837"/>
                  </a:cxn>
                  <a:cxn ang="0">
                    <a:pos x="1737" y="984"/>
                  </a:cxn>
                  <a:cxn ang="0">
                    <a:pos x="1803" y="1142"/>
                  </a:cxn>
                  <a:cxn ang="0">
                    <a:pos x="1853" y="1305"/>
                  </a:cxn>
                  <a:cxn ang="0">
                    <a:pos x="1904" y="1458"/>
                  </a:cxn>
                  <a:cxn ang="0">
                    <a:pos x="1954" y="1620"/>
                  </a:cxn>
                  <a:cxn ang="0">
                    <a:pos x="1987" y="1778"/>
                  </a:cxn>
                  <a:cxn ang="0">
                    <a:pos x="2037" y="1936"/>
                  </a:cxn>
                  <a:cxn ang="0">
                    <a:pos x="2087" y="2089"/>
                  </a:cxn>
                  <a:cxn ang="0">
                    <a:pos x="2121" y="2222"/>
                  </a:cxn>
                  <a:cxn ang="0">
                    <a:pos x="2171" y="2356"/>
                  </a:cxn>
                  <a:cxn ang="0">
                    <a:pos x="2204" y="2476"/>
                  </a:cxn>
                  <a:cxn ang="0">
                    <a:pos x="2237" y="2586"/>
                  </a:cxn>
                  <a:cxn ang="0">
                    <a:pos x="2254" y="2676"/>
                  </a:cxn>
                  <a:cxn ang="0">
                    <a:pos x="2288" y="2758"/>
                  </a:cxn>
                </a:cxnLst>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cmpd="sng">
                <a:solidFill>
                  <a:srgbClr val="FF0000">
                    <a:alpha val="100000"/>
                  </a:srgbClr>
                </a:solidFill>
                <a:prstDash val="solid"/>
                <a:round/>
                <a:headEnd type="none" w="med" len="med"/>
                <a:tailEnd type="none" w="med" len="med"/>
              </a:ln>
            </p:spPr>
            <p:txBody>
              <a:bodyPr/>
              <a:p>
                <a:endParaRPr lang="zh-CN" altLang="en-US"/>
              </a:p>
            </p:txBody>
          </p:sp>
          <p:sp>
            <p:nvSpPr>
              <p:cNvPr id="91184" name="Freeform 33"/>
              <p:cNvSpPr/>
              <p:nvPr/>
            </p:nvSpPr>
            <p:spPr>
              <a:xfrm>
                <a:off x="9649" y="9981"/>
                <a:ext cx="10351" cy="10019"/>
              </a:xfrm>
              <a:custGeom>
                <a:avLst/>
                <a:gdLst/>
                <a:ahLst/>
                <a:cxnLst>
                  <a:cxn ang="0">
                    <a:pos x="38" y="80"/>
                  </a:cxn>
                  <a:cxn ang="0">
                    <a:pos x="76" y="236"/>
                  </a:cxn>
                  <a:cxn ang="0">
                    <a:pos x="132" y="392"/>
                  </a:cxn>
                  <a:cxn ang="0">
                    <a:pos x="188" y="544"/>
                  </a:cxn>
                  <a:cxn ang="0">
                    <a:pos x="245" y="700"/>
                  </a:cxn>
                  <a:cxn ang="0">
                    <a:pos x="302" y="847"/>
                  </a:cxn>
                  <a:cxn ang="0">
                    <a:pos x="358" y="994"/>
                  </a:cxn>
                  <a:cxn ang="0">
                    <a:pos x="415" y="1132"/>
                  </a:cxn>
                  <a:cxn ang="0">
                    <a:pos x="453" y="1275"/>
                  </a:cxn>
                  <a:cxn ang="0">
                    <a:pos x="528" y="1409"/>
                  </a:cxn>
                  <a:cxn ang="0">
                    <a:pos x="566" y="1533"/>
                  </a:cxn>
                  <a:cxn ang="0">
                    <a:pos x="641" y="1658"/>
                  </a:cxn>
                  <a:cxn ang="0">
                    <a:pos x="698" y="1774"/>
                  </a:cxn>
                  <a:cxn ang="0">
                    <a:pos x="735" y="1886"/>
                  </a:cxn>
                  <a:cxn ang="0">
                    <a:pos x="792" y="1993"/>
                  </a:cxn>
                  <a:cxn ang="0">
                    <a:pos x="849" y="2086"/>
                  </a:cxn>
                  <a:cxn ang="0">
                    <a:pos x="924" y="2171"/>
                  </a:cxn>
                  <a:cxn ang="0">
                    <a:pos x="962" y="2251"/>
                  </a:cxn>
                  <a:cxn ang="0">
                    <a:pos x="1037" y="2322"/>
                  </a:cxn>
                  <a:cxn ang="0">
                    <a:pos x="1094" y="2385"/>
                  </a:cxn>
                  <a:cxn ang="0">
                    <a:pos x="1132" y="2430"/>
                  </a:cxn>
                  <a:cxn ang="0">
                    <a:pos x="1188" y="2470"/>
                  </a:cxn>
                  <a:cxn ang="0">
                    <a:pos x="1245" y="2496"/>
                  </a:cxn>
                  <a:cxn ang="0">
                    <a:pos x="1320" y="2510"/>
                  </a:cxn>
                  <a:cxn ang="0">
                    <a:pos x="1377" y="2510"/>
                  </a:cxn>
                  <a:cxn ang="0">
                    <a:pos x="1433" y="2496"/>
                  </a:cxn>
                  <a:cxn ang="0">
                    <a:pos x="1490" y="2456"/>
                  </a:cxn>
                  <a:cxn ang="0">
                    <a:pos x="1566" y="2403"/>
                  </a:cxn>
                  <a:cxn ang="0">
                    <a:pos x="1641" y="2331"/>
                  </a:cxn>
                  <a:cxn ang="0">
                    <a:pos x="1678" y="2247"/>
                  </a:cxn>
                  <a:cxn ang="0">
                    <a:pos x="1754" y="2158"/>
                  </a:cxn>
                  <a:cxn ang="0">
                    <a:pos x="1830" y="2046"/>
                  </a:cxn>
                  <a:cxn ang="0">
                    <a:pos x="1905" y="1930"/>
                  </a:cxn>
                  <a:cxn ang="0">
                    <a:pos x="1962" y="1801"/>
                  </a:cxn>
                  <a:cxn ang="0">
                    <a:pos x="2037" y="1672"/>
                  </a:cxn>
                  <a:cxn ang="0">
                    <a:pos x="2112" y="1533"/>
                  </a:cxn>
                  <a:cxn ang="0">
                    <a:pos x="2169" y="1395"/>
                  </a:cxn>
                  <a:cxn ang="0">
                    <a:pos x="2225" y="1261"/>
                  </a:cxn>
                  <a:cxn ang="0">
                    <a:pos x="2301" y="1119"/>
                  </a:cxn>
                  <a:cxn ang="0">
                    <a:pos x="2357" y="981"/>
                  </a:cxn>
                  <a:cxn ang="0">
                    <a:pos x="2414" y="852"/>
                  </a:cxn>
                  <a:cxn ang="0">
                    <a:pos x="2471" y="718"/>
                  </a:cxn>
                  <a:cxn ang="0">
                    <a:pos x="2527" y="598"/>
                  </a:cxn>
                  <a:cxn ang="0">
                    <a:pos x="2603" y="486"/>
                  </a:cxn>
                  <a:cxn ang="0">
                    <a:pos x="2641" y="379"/>
                  </a:cxn>
                  <a:cxn ang="0">
                    <a:pos x="2678" y="281"/>
                  </a:cxn>
                  <a:cxn ang="0">
                    <a:pos x="2716" y="205"/>
                  </a:cxn>
                  <a:cxn ang="0">
                    <a:pos x="2735" y="129"/>
                  </a:cxn>
                </a:cxnLst>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cmpd="sng">
                <a:solidFill>
                  <a:srgbClr val="FF0000">
                    <a:alpha val="100000"/>
                  </a:srgbClr>
                </a:solidFill>
                <a:prstDash val="solid"/>
                <a:round/>
                <a:headEnd type="none" w="med" len="med"/>
                <a:tailEnd type="none" w="med" len="med"/>
              </a:ln>
            </p:spPr>
            <p:txBody>
              <a:bodyPr/>
              <a:p>
                <a:endParaRPr lang="zh-CN" altLang="en-US"/>
              </a:p>
            </p:txBody>
          </p:sp>
        </p:grpSp>
      </p:grpSp>
      <p:sp>
        <p:nvSpPr>
          <p:cNvPr id="91178" name="Line 34"/>
          <p:cNvSpPr/>
          <p:nvPr/>
        </p:nvSpPr>
        <p:spPr>
          <a:xfrm>
            <a:off x="5789613" y="2924175"/>
            <a:ext cx="1555750" cy="0"/>
          </a:xfrm>
          <a:prstGeom prst="line">
            <a:avLst/>
          </a:prstGeom>
          <a:ln w="9525" cap="flat" cmpd="sng">
            <a:solidFill>
              <a:schemeClr val="tx1"/>
            </a:solidFill>
            <a:prstDash val="solid"/>
            <a:headEnd type="none" w="med" len="med"/>
            <a:tailEnd type="none" w="med" len="med"/>
          </a:ln>
        </p:spPr>
      </p:sp>
      <p:grpSp>
        <p:nvGrpSpPr>
          <p:cNvPr id="116774" name="Group 38"/>
          <p:cNvGrpSpPr/>
          <p:nvPr/>
        </p:nvGrpSpPr>
        <p:grpSpPr>
          <a:xfrm>
            <a:off x="4705350" y="2009775"/>
            <a:ext cx="3276600" cy="1762125"/>
            <a:chOff x="0" y="2640"/>
            <a:chExt cx="2064" cy="1110"/>
          </a:xfrm>
        </p:grpSpPr>
        <p:grpSp>
          <p:nvGrpSpPr>
            <p:cNvPr id="3" name="Group 39"/>
            <p:cNvGrpSpPr/>
            <p:nvPr/>
          </p:nvGrpSpPr>
          <p:grpSpPr>
            <a:xfrm flipV="1">
              <a:off x="336" y="2640"/>
              <a:ext cx="1728" cy="1056"/>
              <a:chOff x="2784" y="576"/>
              <a:chExt cx="1728" cy="451"/>
            </a:xfrm>
          </p:grpSpPr>
          <p:grpSp>
            <p:nvGrpSpPr>
              <p:cNvPr id="91175" name="Group 40"/>
              <p:cNvGrpSpPr/>
              <p:nvPr/>
            </p:nvGrpSpPr>
            <p:grpSpPr>
              <a:xfrm>
                <a:off x="2784" y="576"/>
                <a:ext cx="864" cy="451"/>
                <a:chOff x="0" y="0"/>
                <a:chExt cx="20000" cy="20000"/>
              </a:xfrm>
            </p:grpSpPr>
            <p:sp>
              <p:nvSpPr>
                <p:cNvPr id="91179" name="Freeform 41"/>
                <p:cNvSpPr/>
                <p:nvPr/>
              </p:nvSpPr>
              <p:spPr>
                <a:xfrm>
                  <a:off x="0" y="0"/>
                  <a:ext cx="9732" cy="10374"/>
                </a:xfrm>
                <a:custGeom>
                  <a:avLst/>
                  <a:gdLst/>
                  <a:ahLst/>
                  <a:cxnLst>
                    <a:cxn ang="0">
                      <a:pos x="34" y="2581"/>
                    </a:cxn>
                    <a:cxn ang="0">
                      <a:pos x="84" y="2414"/>
                    </a:cxn>
                    <a:cxn ang="0">
                      <a:pos x="133" y="2241"/>
                    </a:cxn>
                    <a:cxn ang="0">
                      <a:pos x="184" y="2079"/>
                    </a:cxn>
                    <a:cxn ang="0">
                      <a:pos x="217" y="1912"/>
                    </a:cxn>
                    <a:cxn ang="0">
                      <a:pos x="284" y="1754"/>
                    </a:cxn>
                    <a:cxn ang="0">
                      <a:pos x="334" y="1601"/>
                    </a:cxn>
                    <a:cxn ang="0">
                      <a:pos x="384" y="1443"/>
                    </a:cxn>
                    <a:cxn ang="0">
                      <a:pos x="434" y="1295"/>
                    </a:cxn>
                    <a:cxn ang="0">
                      <a:pos x="484" y="1147"/>
                    </a:cxn>
                    <a:cxn ang="0">
                      <a:pos x="551" y="1013"/>
                    </a:cxn>
                    <a:cxn ang="0">
                      <a:pos x="584" y="884"/>
                    </a:cxn>
                    <a:cxn ang="0">
                      <a:pos x="635" y="760"/>
                    </a:cxn>
                    <a:cxn ang="0">
                      <a:pos x="668" y="636"/>
                    </a:cxn>
                    <a:cxn ang="0">
                      <a:pos x="751" y="526"/>
                    </a:cxn>
                    <a:cxn ang="0">
                      <a:pos x="801" y="425"/>
                    </a:cxn>
                    <a:cxn ang="0">
                      <a:pos x="835" y="339"/>
                    </a:cxn>
                    <a:cxn ang="0">
                      <a:pos x="885" y="253"/>
                    </a:cxn>
                    <a:cxn ang="0">
                      <a:pos x="935" y="182"/>
                    </a:cxn>
                    <a:cxn ang="0">
                      <a:pos x="985" y="119"/>
                    </a:cxn>
                    <a:cxn ang="0">
                      <a:pos x="1035" y="72"/>
                    </a:cxn>
                    <a:cxn ang="0">
                      <a:pos x="1102" y="33"/>
                    </a:cxn>
                    <a:cxn ang="0">
                      <a:pos x="1135" y="14"/>
                    </a:cxn>
                    <a:cxn ang="0">
                      <a:pos x="1185" y="0"/>
                    </a:cxn>
                    <a:cxn ang="0">
                      <a:pos x="1236" y="5"/>
                    </a:cxn>
                    <a:cxn ang="0">
                      <a:pos x="1286" y="29"/>
                    </a:cxn>
                    <a:cxn ang="0">
                      <a:pos x="1336" y="72"/>
                    </a:cxn>
                    <a:cxn ang="0">
                      <a:pos x="1386" y="138"/>
                    </a:cxn>
                    <a:cxn ang="0">
                      <a:pos x="1436" y="220"/>
                    </a:cxn>
                    <a:cxn ang="0">
                      <a:pos x="1486" y="315"/>
                    </a:cxn>
                    <a:cxn ang="0">
                      <a:pos x="1553" y="435"/>
                    </a:cxn>
                    <a:cxn ang="0">
                      <a:pos x="1586" y="559"/>
                    </a:cxn>
                    <a:cxn ang="0">
                      <a:pos x="1636" y="693"/>
                    </a:cxn>
                    <a:cxn ang="0">
                      <a:pos x="1703" y="837"/>
                    </a:cxn>
                    <a:cxn ang="0">
                      <a:pos x="1737" y="984"/>
                    </a:cxn>
                    <a:cxn ang="0">
                      <a:pos x="1803" y="1142"/>
                    </a:cxn>
                    <a:cxn ang="0">
                      <a:pos x="1853" y="1305"/>
                    </a:cxn>
                    <a:cxn ang="0">
                      <a:pos x="1904" y="1458"/>
                    </a:cxn>
                    <a:cxn ang="0">
                      <a:pos x="1954" y="1620"/>
                    </a:cxn>
                    <a:cxn ang="0">
                      <a:pos x="1987" y="1778"/>
                    </a:cxn>
                    <a:cxn ang="0">
                      <a:pos x="2037" y="1936"/>
                    </a:cxn>
                    <a:cxn ang="0">
                      <a:pos x="2087" y="2089"/>
                    </a:cxn>
                    <a:cxn ang="0">
                      <a:pos x="2121" y="2222"/>
                    </a:cxn>
                    <a:cxn ang="0">
                      <a:pos x="2171" y="2356"/>
                    </a:cxn>
                    <a:cxn ang="0">
                      <a:pos x="2204" y="2476"/>
                    </a:cxn>
                    <a:cxn ang="0">
                      <a:pos x="2237" y="2586"/>
                    </a:cxn>
                    <a:cxn ang="0">
                      <a:pos x="2254" y="2676"/>
                    </a:cxn>
                    <a:cxn ang="0">
                      <a:pos x="2288" y="2758"/>
                    </a:cxn>
                  </a:cxnLst>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cmpd="sng">
                  <a:solidFill>
                    <a:srgbClr val="0000FF">
                      <a:alpha val="100000"/>
                    </a:srgbClr>
                  </a:solidFill>
                  <a:prstDash val="sysDot"/>
                  <a:round/>
                  <a:headEnd type="none" w="med" len="med"/>
                  <a:tailEnd type="none" w="med" len="med"/>
                </a:ln>
              </p:spPr>
              <p:txBody>
                <a:bodyPr/>
                <a:p>
                  <a:endParaRPr lang="zh-CN" altLang="en-US"/>
                </a:p>
              </p:txBody>
            </p:sp>
            <p:sp>
              <p:nvSpPr>
                <p:cNvPr id="91180" name="Freeform 42"/>
                <p:cNvSpPr/>
                <p:nvPr/>
              </p:nvSpPr>
              <p:spPr>
                <a:xfrm>
                  <a:off x="9649" y="9981"/>
                  <a:ext cx="10351" cy="10019"/>
                </a:xfrm>
                <a:custGeom>
                  <a:avLst/>
                  <a:gdLst/>
                  <a:ahLst/>
                  <a:cxnLst>
                    <a:cxn ang="0">
                      <a:pos x="38" y="80"/>
                    </a:cxn>
                    <a:cxn ang="0">
                      <a:pos x="76" y="236"/>
                    </a:cxn>
                    <a:cxn ang="0">
                      <a:pos x="132" y="392"/>
                    </a:cxn>
                    <a:cxn ang="0">
                      <a:pos x="188" y="544"/>
                    </a:cxn>
                    <a:cxn ang="0">
                      <a:pos x="245" y="700"/>
                    </a:cxn>
                    <a:cxn ang="0">
                      <a:pos x="302" y="847"/>
                    </a:cxn>
                    <a:cxn ang="0">
                      <a:pos x="358" y="994"/>
                    </a:cxn>
                    <a:cxn ang="0">
                      <a:pos x="415" y="1132"/>
                    </a:cxn>
                    <a:cxn ang="0">
                      <a:pos x="453" y="1275"/>
                    </a:cxn>
                    <a:cxn ang="0">
                      <a:pos x="528" y="1409"/>
                    </a:cxn>
                    <a:cxn ang="0">
                      <a:pos x="566" y="1533"/>
                    </a:cxn>
                    <a:cxn ang="0">
                      <a:pos x="641" y="1658"/>
                    </a:cxn>
                    <a:cxn ang="0">
                      <a:pos x="698" y="1774"/>
                    </a:cxn>
                    <a:cxn ang="0">
                      <a:pos x="735" y="1886"/>
                    </a:cxn>
                    <a:cxn ang="0">
                      <a:pos x="792" y="1993"/>
                    </a:cxn>
                    <a:cxn ang="0">
                      <a:pos x="849" y="2086"/>
                    </a:cxn>
                    <a:cxn ang="0">
                      <a:pos x="924" y="2171"/>
                    </a:cxn>
                    <a:cxn ang="0">
                      <a:pos x="962" y="2251"/>
                    </a:cxn>
                    <a:cxn ang="0">
                      <a:pos x="1037" y="2322"/>
                    </a:cxn>
                    <a:cxn ang="0">
                      <a:pos x="1094" y="2385"/>
                    </a:cxn>
                    <a:cxn ang="0">
                      <a:pos x="1132" y="2430"/>
                    </a:cxn>
                    <a:cxn ang="0">
                      <a:pos x="1188" y="2470"/>
                    </a:cxn>
                    <a:cxn ang="0">
                      <a:pos x="1245" y="2496"/>
                    </a:cxn>
                    <a:cxn ang="0">
                      <a:pos x="1320" y="2510"/>
                    </a:cxn>
                    <a:cxn ang="0">
                      <a:pos x="1377" y="2510"/>
                    </a:cxn>
                    <a:cxn ang="0">
                      <a:pos x="1433" y="2496"/>
                    </a:cxn>
                    <a:cxn ang="0">
                      <a:pos x="1490" y="2456"/>
                    </a:cxn>
                    <a:cxn ang="0">
                      <a:pos x="1566" y="2403"/>
                    </a:cxn>
                    <a:cxn ang="0">
                      <a:pos x="1641" y="2331"/>
                    </a:cxn>
                    <a:cxn ang="0">
                      <a:pos x="1678" y="2247"/>
                    </a:cxn>
                    <a:cxn ang="0">
                      <a:pos x="1754" y="2158"/>
                    </a:cxn>
                    <a:cxn ang="0">
                      <a:pos x="1830" y="2046"/>
                    </a:cxn>
                    <a:cxn ang="0">
                      <a:pos x="1905" y="1930"/>
                    </a:cxn>
                    <a:cxn ang="0">
                      <a:pos x="1962" y="1801"/>
                    </a:cxn>
                    <a:cxn ang="0">
                      <a:pos x="2037" y="1672"/>
                    </a:cxn>
                    <a:cxn ang="0">
                      <a:pos x="2112" y="1533"/>
                    </a:cxn>
                    <a:cxn ang="0">
                      <a:pos x="2169" y="1395"/>
                    </a:cxn>
                    <a:cxn ang="0">
                      <a:pos x="2225" y="1261"/>
                    </a:cxn>
                    <a:cxn ang="0">
                      <a:pos x="2301" y="1119"/>
                    </a:cxn>
                    <a:cxn ang="0">
                      <a:pos x="2357" y="981"/>
                    </a:cxn>
                    <a:cxn ang="0">
                      <a:pos x="2414" y="852"/>
                    </a:cxn>
                    <a:cxn ang="0">
                      <a:pos x="2471" y="718"/>
                    </a:cxn>
                    <a:cxn ang="0">
                      <a:pos x="2527" y="598"/>
                    </a:cxn>
                    <a:cxn ang="0">
                      <a:pos x="2603" y="486"/>
                    </a:cxn>
                    <a:cxn ang="0">
                      <a:pos x="2641" y="379"/>
                    </a:cxn>
                    <a:cxn ang="0">
                      <a:pos x="2678" y="281"/>
                    </a:cxn>
                    <a:cxn ang="0">
                      <a:pos x="2716" y="205"/>
                    </a:cxn>
                    <a:cxn ang="0">
                      <a:pos x="2735" y="129"/>
                    </a:cxn>
                  </a:cxnLst>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cmpd="sng">
                  <a:solidFill>
                    <a:srgbClr val="0000FF">
                      <a:alpha val="100000"/>
                    </a:srgbClr>
                  </a:solidFill>
                  <a:prstDash val="sysDot"/>
                  <a:round/>
                  <a:headEnd type="none" w="med" len="med"/>
                  <a:tailEnd type="none" w="med" len="med"/>
                </a:ln>
              </p:spPr>
              <p:txBody>
                <a:bodyPr/>
                <a:p>
                  <a:endParaRPr lang="zh-CN" altLang="en-US"/>
                </a:p>
              </p:txBody>
            </p:sp>
          </p:grpSp>
          <p:grpSp>
            <p:nvGrpSpPr>
              <p:cNvPr id="91176" name="Group 43"/>
              <p:cNvGrpSpPr/>
              <p:nvPr/>
            </p:nvGrpSpPr>
            <p:grpSpPr>
              <a:xfrm>
                <a:off x="3648" y="576"/>
                <a:ext cx="864" cy="451"/>
                <a:chOff x="0" y="0"/>
                <a:chExt cx="20000" cy="20000"/>
              </a:xfrm>
            </p:grpSpPr>
            <p:sp>
              <p:nvSpPr>
                <p:cNvPr id="91177" name="Freeform 44"/>
                <p:cNvSpPr/>
                <p:nvPr/>
              </p:nvSpPr>
              <p:spPr>
                <a:xfrm>
                  <a:off x="0" y="0"/>
                  <a:ext cx="9732" cy="10374"/>
                </a:xfrm>
                <a:custGeom>
                  <a:avLst/>
                  <a:gdLst/>
                  <a:ahLst/>
                  <a:cxnLst>
                    <a:cxn ang="0">
                      <a:pos x="34" y="2581"/>
                    </a:cxn>
                    <a:cxn ang="0">
                      <a:pos x="84" y="2414"/>
                    </a:cxn>
                    <a:cxn ang="0">
                      <a:pos x="133" y="2241"/>
                    </a:cxn>
                    <a:cxn ang="0">
                      <a:pos x="184" y="2079"/>
                    </a:cxn>
                    <a:cxn ang="0">
                      <a:pos x="217" y="1912"/>
                    </a:cxn>
                    <a:cxn ang="0">
                      <a:pos x="284" y="1754"/>
                    </a:cxn>
                    <a:cxn ang="0">
                      <a:pos x="334" y="1601"/>
                    </a:cxn>
                    <a:cxn ang="0">
                      <a:pos x="384" y="1443"/>
                    </a:cxn>
                    <a:cxn ang="0">
                      <a:pos x="434" y="1295"/>
                    </a:cxn>
                    <a:cxn ang="0">
                      <a:pos x="484" y="1147"/>
                    </a:cxn>
                    <a:cxn ang="0">
                      <a:pos x="551" y="1013"/>
                    </a:cxn>
                    <a:cxn ang="0">
                      <a:pos x="584" y="884"/>
                    </a:cxn>
                    <a:cxn ang="0">
                      <a:pos x="635" y="760"/>
                    </a:cxn>
                    <a:cxn ang="0">
                      <a:pos x="668" y="636"/>
                    </a:cxn>
                    <a:cxn ang="0">
                      <a:pos x="751" y="526"/>
                    </a:cxn>
                    <a:cxn ang="0">
                      <a:pos x="801" y="425"/>
                    </a:cxn>
                    <a:cxn ang="0">
                      <a:pos x="835" y="339"/>
                    </a:cxn>
                    <a:cxn ang="0">
                      <a:pos x="885" y="253"/>
                    </a:cxn>
                    <a:cxn ang="0">
                      <a:pos x="935" y="182"/>
                    </a:cxn>
                    <a:cxn ang="0">
                      <a:pos x="985" y="119"/>
                    </a:cxn>
                    <a:cxn ang="0">
                      <a:pos x="1035" y="72"/>
                    </a:cxn>
                    <a:cxn ang="0">
                      <a:pos x="1102" y="33"/>
                    </a:cxn>
                    <a:cxn ang="0">
                      <a:pos x="1135" y="14"/>
                    </a:cxn>
                    <a:cxn ang="0">
                      <a:pos x="1185" y="0"/>
                    </a:cxn>
                    <a:cxn ang="0">
                      <a:pos x="1236" y="5"/>
                    </a:cxn>
                    <a:cxn ang="0">
                      <a:pos x="1286" y="29"/>
                    </a:cxn>
                    <a:cxn ang="0">
                      <a:pos x="1336" y="72"/>
                    </a:cxn>
                    <a:cxn ang="0">
                      <a:pos x="1386" y="138"/>
                    </a:cxn>
                    <a:cxn ang="0">
                      <a:pos x="1436" y="220"/>
                    </a:cxn>
                    <a:cxn ang="0">
                      <a:pos x="1486" y="315"/>
                    </a:cxn>
                    <a:cxn ang="0">
                      <a:pos x="1553" y="435"/>
                    </a:cxn>
                    <a:cxn ang="0">
                      <a:pos x="1586" y="559"/>
                    </a:cxn>
                    <a:cxn ang="0">
                      <a:pos x="1636" y="693"/>
                    </a:cxn>
                    <a:cxn ang="0">
                      <a:pos x="1703" y="837"/>
                    </a:cxn>
                    <a:cxn ang="0">
                      <a:pos x="1737" y="984"/>
                    </a:cxn>
                    <a:cxn ang="0">
                      <a:pos x="1803" y="1142"/>
                    </a:cxn>
                    <a:cxn ang="0">
                      <a:pos x="1853" y="1305"/>
                    </a:cxn>
                    <a:cxn ang="0">
                      <a:pos x="1904" y="1458"/>
                    </a:cxn>
                    <a:cxn ang="0">
                      <a:pos x="1954" y="1620"/>
                    </a:cxn>
                    <a:cxn ang="0">
                      <a:pos x="1987" y="1778"/>
                    </a:cxn>
                    <a:cxn ang="0">
                      <a:pos x="2037" y="1936"/>
                    </a:cxn>
                    <a:cxn ang="0">
                      <a:pos x="2087" y="2089"/>
                    </a:cxn>
                    <a:cxn ang="0">
                      <a:pos x="2121" y="2222"/>
                    </a:cxn>
                    <a:cxn ang="0">
                      <a:pos x="2171" y="2356"/>
                    </a:cxn>
                    <a:cxn ang="0">
                      <a:pos x="2204" y="2476"/>
                    </a:cxn>
                    <a:cxn ang="0">
                      <a:pos x="2237" y="2586"/>
                    </a:cxn>
                    <a:cxn ang="0">
                      <a:pos x="2254" y="2676"/>
                    </a:cxn>
                    <a:cxn ang="0">
                      <a:pos x="2288" y="2758"/>
                    </a:cxn>
                  </a:cxnLst>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cmpd="sng">
                  <a:solidFill>
                    <a:srgbClr val="0000FF">
                      <a:alpha val="100000"/>
                    </a:srgbClr>
                  </a:solidFill>
                  <a:prstDash val="sysDot"/>
                  <a:round/>
                  <a:headEnd type="none" w="med" len="med"/>
                  <a:tailEnd type="none" w="med" len="med"/>
                </a:ln>
              </p:spPr>
              <p:txBody>
                <a:bodyPr/>
                <a:p>
                  <a:endParaRPr lang="zh-CN" altLang="en-US"/>
                </a:p>
              </p:txBody>
            </p:sp>
            <p:sp>
              <p:nvSpPr>
                <p:cNvPr id="4" name="Freeform 45"/>
                <p:cNvSpPr/>
                <p:nvPr/>
              </p:nvSpPr>
              <p:spPr>
                <a:xfrm>
                  <a:off x="9649" y="9981"/>
                  <a:ext cx="10351" cy="10019"/>
                </a:xfrm>
                <a:custGeom>
                  <a:avLst/>
                  <a:gdLst/>
                  <a:ahLst/>
                  <a:cxnLst>
                    <a:cxn ang="0">
                      <a:pos x="38" y="80"/>
                    </a:cxn>
                    <a:cxn ang="0">
                      <a:pos x="76" y="236"/>
                    </a:cxn>
                    <a:cxn ang="0">
                      <a:pos x="132" y="392"/>
                    </a:cxn>
                    <a:cxn ang="0">
                      <a:pos x="188" y="544"/>
                    </a:cxn>
                    <a:cxn ang="0">
                      <a:pos x="245" y="700"/>
                    </a:cxn>
                    <a:cxn ang="0">
                      <a:pos x="302" y="847"/>
                    </a:cxn>
                    <a:cxn ang="0">
                      <a:pos x="358" y="994"/>
                    </a:cxn>
                    <a:cxn ang="0">
                      <a:pos x="415" y="1132"/>
                    </a:cxn>
                    <a:cxn ang="0">
                      <a:pos x="453" y="1275"/>
                    </a:cxn>
                    <a:cxn ang="0">
                      <a:pos x="528" y="1409"/>
                    </a:cxn>
                    <a:cxn ang="0">
                      <a:pos x="566" y="1533"/>
                    </a:cxn>
                    <a:cxn ang="0">
                      <a:pos x="641" y="1658"/>
                    </a:cxn>
                    <a:cxn ang="0">
                      <a:pos x="698" y="1774"/>
                    </a:cxn>
                    <a:cxn ang="0">
                      <a:pos x="735" y="1886"/>
                    </a:cxn>
                    <a:cxn ang="0">
                      <a:pos x="792" y="1993"/>
                    </a:cxn>
                    <a:cxn ang="0">
                      <a:pos x="849" y="2086"/>
                    </a:cxn>
                    <a:cxn ang="0">
                      <a:pos x="924" y="2171"/>
                    </a:cxn>
                    <a:cxn ang="0">
                      <a:pos x="962" y="2251"/>
                    </a:cxn>
                    <a:cxn ang="0">
                      <a:pos x="1037" y="2322"/>
                    </a:cxn>
                    <a:cxn ang="0">
                      <a:pos x="1094" y="2385"/>
                    </a:cxn>
                    <a:cxn ang="0">
                      <a:pos x="1132" y="2430"/>
                    </a:cxn>
                    <a:cxn ang="0">
                      <a:pos x="1188" y="2470"/>
                    </a:cxn>
                    <a:cxn ang="0">
                      <a:pos x="1245" y="2496"/>
                    </a:cxn>
                    <a:cxn ang="0">
                      <a:pos x="1320" y="2510"/>
                    </a:cxn>
                    <a:cxn ang="0">
                      <a:pos x="1377" y="2510"/>
                    </a:cxn>
                    <a:cxn ang="0">
                      <a:pos x="1433" y="2496"/>
                    </a:cxn>
                    <a:cxn ang="0">
                      <a:pos x="1490" y="2456"/>
                    </a:cxn>
                    <a:cxn ang="0">
                      <a:pos x="1566" y="2403"/>
                    </a:cxn>
                    <a:cxn ang="0">
                      <a:pos x="1641" y="2331"/>
                    </a:cxn>
                    <a:cxn ang="0">
                      <a:pos x="1678" y="2247"/>
                    </a:cxn>
                    <a:cxn ang="0">
                      <a:pos x="1754" y="2158"/>
                    </a:cxn>
                    <a:cxn ang="0">
                      <a:pos x="1830" y="2046"/>
                    </a:cxn>
                    <a:cxn ang="0">
                      <a:pos x="1905" y="1930"/>
                    </a:cxn>
                    <a:cxn ang="0">
                      <a:pos x="1962" y="1801"/>
                    </a:cxn>
                    <a:cxn ang="0">
                      <a:pos x="2037" y="1672"/>
                    </a:cxn>
                    <a:cxn ang="0">
                      <a:pos x="2112" y="1533"/>
                    </a:cxn>
                    <a:cxn ang="0">
                      <a:pos x="2169" y="1395"/>
                    </a:cxn>
                    <a:cxn ang="0">
                      <a:pos x="2225" y="1261"/>
                    </a:cxn>
                    <a:cxn ang="0">
                      <a:pos x="2301" y="1119"/>
                    </a:cxn>
                    <a:cxn ang="0">
                      <a:pos x="2357" y="981"/>
                    </a:cxn>
                    <a:cxn ang="0">
                      <a:pos x="2414" y="852"/>
                    </a:cxn>
                    <a:cxn ang="0">
                      <a:pos x="2471" y="718"/>
                    </a:cxn>
                    <a:cxn ang="0">
                      <a:pos x="2527" y="598"/>
                    </a:cxn>
                    <a:cxn ang="0">
                      <a:pos x="2603" y="486"/>
                    </a:cxn>
                    <a:cxn ang="0">
                      <a:pos x="2641" y="379"/>
                    </a:cxn>
                    <a:cxn ang="0">
                      <a:pos x="2678" y="281"/>
                    </a:cxn>
                    <a:cxn ang="0">
                      <a:pos x="2716" y="205"/>
                    </a:cxn>
                    <a:cxn ang="0">
                      <a:pos x="2735" y="129"/>
                    </a:cxn>
                  </a:cxnLst>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cmpd="sng">
                  <a:solidFill>
                    <a:srgbClr val="0000CC">
                      <a:alpha val="100000"/>
                    </a:srgbClr>
                  </a:solidFill>
                  <a:prstDash val="sysDot"/>
                  <a:round/>
                  <a:headEnd type="none" w="med" len="med"/>
                  <a:tailEnd type="none" w="med" len="med"/>
                </a:ln>
              </p:spPr>
              <p:txBody>
                <a:bodyPr/>
                <a:p>
                  <a:endParaRPr lang="zh-CN" altLang="en-US"/>
                </a:p>
              </p:txBody>
            </p:sp>
          </p:grpSp>
        </p:grpSp>
        <p:grpSp>
          <p:nvGrpSpPr>
            <p:cNvPr id="91172" name="Group 46"/>
            <p:cNvGrpSpPr/>
            <p:nvPr/>
          </p:nvGrpSpPr>
          <p:grpSpPr>
            <a:xfrm>
              <a:off x="0" y="3504"/>
              <a:ext cx="624" cy="246"/>
              <a:chOff x="1632" y="3648"/>
              <a:chExt cx="624" cy="246"/>
            </a:xfrm>
          </p:grpSpPr>
          <p:sp>
            <p:nvSpPr>
              <p:cNvPr id="91173" name="Line 47"/>
              <p:cNvSpPr/>
              <p:nvPr/>
            </p:nvSpPr>
            <p:spPr>
              <a:xfrm>
                <a:off x="1872" y="3840"/>
                <a:ext cx="384" cy="0"/>
              </a:xfrm>
              <a:prstGeom prst="line">
                <a:avLst/>
              </a:prstGeom>
              <a:ln w="9525" cap="flat" cmpd="sng">
                <a:solidFill>
                  <a:schemeClr val="accent2"/>
                </a:solidFill>
                <a:prstDash val="dash"/>
                <a:headEnd type="none" w="med" len="med"/>
                <a:tailEnd type="none" w="med" len="med"/>
              </a:ln>
            </p:spPr>
          </p:sp>
          <p:graphicFrame>
            <p:nvGraphicFramePr>
              <p:cNvPr id="91174" name="Object 48"/>
              <p:cNvGraphicFramePr>
                <a:graphicFrameLocks noChangeAspect="1"/>
              </p:cNvGraphicFramePr>
              <p:nvPr/>
            </p:nvGraphicFramePr>
            <p:xfrm>
              <a:off x="1632" y="3648"/>
              <a:ext cx="384" cy="246"/>
            </p:xfrm>
            <a:graphic>
              <a:graphicData uri="http://schemas.openxmlformats.org/presentationml/2006/ole">
                <mc:AlternateContent xmlns:mc="http://schemas.openxmlformats.org/markup-compatibility/2006">
                  <mc:Choice xmlns:v="urn:schemas-microsoft-com:vml" Requires="v">
                    <p:oleObj spid="_x0000_s3104" name="" r:id="rId21" imgW="264160" imgH="167640" progId="Equation.3">
                      <p:embed/>
                    </p:oleObj>
                  </mc:Choice>
                  <mc:Fallback>
                    <p:oleObj name="" r:id="rId21" imgW="264160" imgH="167640" progId="Equation.3">
                      <p:embed/>
                      <p:pic>
                        <p:nvPicPr>
                          <p:cNvPr id="0" name="图片 3103"/>
                          <p:cNvPicPr/>
                          <p:nvPr/>
                        </p:nvPicPr>
                        <p:blipFill>
                          <a:blip r:embed="rId22">
                            <a:clrChange>
                              <a:clrFrom>
                                <a:srgbClr val="000000"/>
                              </a:clrFrom>
                              <a:clrTo>
                                <a:srgbClr val="000000">
                                  <a:alpha val="0"/>
                                </a:srgbClr>
                              </a:clrTo>
                            </a:clrChange>
                          </a:blip>
                          <a:stretch>
                            <a:fillRect/>
                          </a:stretch>
                        </p:blipFill>
                        <p:spPr>
                          <a:xfrm>
                            <a:off x="1632" y="3648"/>
                            <a:ext cx="384" cy="246"/>
                          </a:xfrm>
                          <a:prstGeom prst="rect">
                            <a:avLst/>
                          </a:prstGeom>
                          <a:noFill/>
                          <a:ln w="38100">
                            <a:noFill/>
                            <a:miter/>
                          </a:ln>
                        </p:spPr>
                      </p:pic>
                    </p:oleObj>
                  </mc:Fallback>
                </mc:AlternateContent>
              </a:graphicData>
            </a:graphic>
          </p:graphicFrame>
        </p:grpSp>
      </p:grpSp>
      <p:sp>
        <p:nvSpPr>
          <p:cNvPr id="116790" name="Text Box 54"/>
          <p:cNvSpPr txBox="1"/>
          <p:nvPr/>
        </p:nvSpPr>
        <p:spPr>
          <a:xfrm>
            <a:off x="5826125" y="1344613"/>
            <a:ext cx="492125" cy="5826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i="1" dirty="0">
                <a:solidFill>
                  <a:srgbClr val="0000CC"/>
                </a:solidFill>
                <a:latin typeface="Times New Roman" panose="02020603050405020304" pitchFamily="18" charset="0"/>
              </a:rPr>
              <a:t>a</a:t>
            </a:r>
            <a:endParaRPr lang="en-US" altLang="zh-CN" i="1" dirty="0">
              <a:solidFill>
                <a:srgbClr val="0000CC"/>
              </a:solidFill>
              <a:latin typeface="Times New Roman" panose="02020603050405020304" pitchFamily="18" charset="0"/>
            </a:endParaRPr>
          </a:p>
        </p:txBody>
      </p:sp>
      <p:sp>
        <p:nvSpPr>
          <p:cNvPr id="5" name="矩形 3"/>
          <p:cNvSpPr/>
          <p:nvPr/>
        </p:nvSpPr>
        <p:spPr>
          <a:xfrm>
            <a:off x="4686300" y="2154238"/>
            <a:ext cx="533400" cy="654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6" name="Group 35"/>
          <p:cNvGrpSpPr/>
          <p:nvPr/>
        </p:nvGrpSpPr>
        <p:grpSpPr>
          <a:xfrm>
            <a:off x="4530725" y="1857375"/>
            <a:ext cx="741363" cy="384175"/>
            <a:chOff x="1632" y="2688"/>
            <a:chExt cx="480" cy="242"/>
          </a:xfrm>
        </p:grpSpPr>
        <p:sp>
          <p:nvSpPr>
            <p:cNvPr id="91169" name="Line 36"/>
            <p:cNvSpPr/>
            <p:nvPr/>
          </p:nvSpPr>
          <p:spPr>
            <a:xfrm>
              <a:off x="1776" y="2880"/>
              <a:ext cx="336" cy="0"/>
            </a:xfrm>
            <a:prstGeom prst="line">
              <a:avLst/>
            </a:prstGeom>
            <a:ln w="9525" cap="flat" cmpd="sng">
              <a:solidFill>
                <a:srgbClr val="FF0000"/>
              </a:solidFill>
              <a:prstDash val="dash"/>
              <a:headEnd type="none" w="med" len="med"/>
              <a:tailEnd type="none" w="med" len="med"/>
            </a:ln>
          </p:spPr>
        </p:sp>
        <p:graphicFrame>
          <p:nvGraphicFramePr>
            <p:cNvPr id="7" name="Object 37"/>
            <p:cNvGraphicFramePr>
              <a:graphicFrameLocks noChangeAspect="1"/>
            </p:cNvGraphicFramePr>
            <p:nvPr/>
          </p:nvGraphicFramePr>
          <p:xfrm>
            <a:off x="1632" y="2688"/>
            <a:ext cx="312" cy="242"/>
          </p:xfrm>
          <a:graphic>
            <a:graphicData uri="http://schemas.openxmlformats.org/presentationml/2006/ole">
              <mc:AlternateContent xmlns:mc="http://schemas.openxmlformats.org/markup-compatibility/2006">
                <mc:Choice xmlns:v="urn:schemas-microsoft-com:vml" Requires="v">
                  <p:oleObj spid="_x0000_s3102" name="" r:id="rId23" imgW="186690" imgH="141605" progId="Equation.3">
                    <p:embed/>
                  </p:oleObj>
                </mc:Choice>
                <mc:Fallback>
                  <p:oleObj name="" r:id="rId23" imgW="186690" imgH="141605" progId="Equation.3">
                    <p:embed/>
                    <p:pic>
                      <p:nvPicPr>
                        <p:cNvPr id="0" name="图片 3101"/>
                        <p:cNvPicPr/>
                        <p:nvPr/>
                      </p:nvPicPr>
                      <p:blipFill>
                        <a:blip r:embed="rId24">
                          <a:clrChange>
                            <a:clrFrom>
                              <a:srgbClr val="000000"/>
                            </a:clrFrom>
                            <a:clrTo>
                              <a:srgbClr val="000000">
                                <a:alpha val="0"/>
                              </a:srgbClr>
                            </a:clrTo>
                          </a:clrChange>
                        </a:blip>
                        <a:stretch>
                          <a:fillRect/>
                        </a:stretch>
                      </p:blipFill>
                      <p:spPr>
                        <a:xfrm>
                          <a:off x="1632" y="2688"/>
                          <a:ext cx="312" cy="242"/>
                        </a:xfrm>
                        <a:prstGeom prst="rect">
                          <a:avLst/>
                        </a:prstGeom>
                        <a:noFill/>
                        <a:ln w="38100">
                          <a:noFill/>
                          <a:miter/>
                        </a:ln>
                      </p:spPr>
                    </p:pic>
                  </p:oleObj>
                </mc:Fallback>
              </mc:AlternateContent>
            </a:graphicData>
          </a:graphic>
        </p:graphicFrame>
      </p:grpSp>
      <p:graphicFrame>
        <p:nvGraphicFramePr>
          <p:cNvPr id="8" name="Object 12"/>
          <p:cNvGraphicFramePr>
            <a:graphicFrameLocks noChangeAspect="1"/>
          </p:cNvGraphicFramePr>
          <p:nvPr/>
        </p:nvGraphicFramePr>
        <p:xfrm>
          <a:off x="4933950" y="2695575"/>
          <a:ext cx="374650" cy="419100"/>
        </p:xfrm>
        <a:graphic>
          <a:graphicData uri="http://schemas.openxmlformats.org/presentationml/2006/ole">
            <mc:AlternateContent xmlns:mc="http://schemas.openxmlformats.org/markup-compatibility/2006">
              <mc:Choice xmlns:v="urn:schemas-microsoft-com:vml" Requires="v">
                <p:oleObj spid="_x0000_s3103" name="" r:id="rId25" imgW="127000" imgH="139700" progId="Equation.3">
                  <p:embed/>
                </p:oleObj>
              </mc:Choice>
              <mc:Fallback>
                <p:oleObj name="" r:id="rId25" imgW="127000" imgH="139700" progId="Equation.3">
                  <p:embed/>
                  <p:pic>
                    <p:nvPicPr>
                      <p:cNvPr id="0" name="图片 3102"/>
                      <p:cNvPicPr/>
                      <p:nvPr/>
                    </p:nvPicPr>
                    <p:blipFill>
                      <a:blip r:embed="rId26"/>
                      <a:stretch>
                        <a:fillRect/>
                      </a:stretch>
                    </p:blipFill>
                    <p:spPr>
                      <a:xfrm>
                        <a:off x="4933950" y="2695575"/>
                        <a:ext cx="374650" cy="419100"/>
                      </a:xfrm>
                      <a:prstGeom prst="rect">
                        <a:avLst/>
                      </a:prstGeom>
                      <a:noFill/>
                      <a:ln w="38100">
                        <a:noFill/>
                        <a:miter/>
                      </a:ln>
                    </p:spPr>
                  </p:pic>
                </p:oleObj>
              </mc:Fallback>
            </mc:AlternateContent>
          </a:graphicData>
        </a:graphic>
      </p:graphicFrame>
      <p:graphicFrame>
        <p:nvGraphicFramePr>
          <p:cNvPr id="9" name="Object 25"/>
          <p:cNvGraphicFramePr>
            <a:graphicFrameLocks noChangeAspect="1"/>
          </p:cNvGraphicFramePr>
          <p:nvPr/>
        </p:nvGraphicFramePr>
        <p:xfrm>
          <a:off x="4872038" y="2236788"/>
          <a:ext cx="347662" cy="387350"/>
        </p:xfrm>
        <a:graphic>
          <a:graphicData uri="http://schemas.openxmlformats.org/presentationml/2006/ole">
            <mc:AlternateContent xmlns:mc="http://schemas.openxmlformats.org/markup-compatibility/2006">
              <mc:Choice xmlns:v="urn:schemas-microsoft-com:vml" Requires="v">
                <p:oleObj spid="_x0000_s3106" name="" r:id="rId27" imgW="152400" imgH="165100" progId="Equation.3">
                  <p:embed/>
                </p:oleObj>
              </mc:Choice>
              <mc:Fallback>
                <p:oleObj name="" r:id="rId27" imgW="152400" imgH="165100" progId="Equation.3">
                  <p:embed/>
                  <p:pic>
                    <p:nvPicPr>
                      <p:cNvPr id="0" name="图片 3105"/>
                      <p:cNvPicPr/>
                      <p:nvPr/>
                    </p:nvPicPr>
                    <p:blipFill>
                      <a:blip r:embed="rId28"/>
                      <a:stretch>
                        <a:fillRect/>
                      </a:stretch>
                    </p:blipFill>
                    <p:spPr>
                      <a:xfrm>
                        <a:off x="4872038" y="2236788"/>
                        <a:ext cx="347662" cy="38735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697"/>
                                        </p:tgtEl>
                                        <p:attrNameLst>
                                          <p:attrName>style.visibility</p:attrName>
                                        </p:attrNameLst>
                                      </p:cBhvr>
                                      <p:to>
                                        <p:strVal val="visible"/>
                                      </p:to>
                                    </p:set>
                                    <p:animEffect transition="in" filter="wipe(left)">
                                      <p:cBhvr>
                                        <p:cTn id="7" dur="500"/>
                                        <p:tgtEl>
                                          <p:spTgt spid="1146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4693"/>
                                        </p:tgtEl>
                                        <p:attrNameLst>
                                          <p:attrName>style.visibility</p:attrName>
                                        </p:attrNameLst>
                                      </p:cBhvr>
                                      <p:to>
                                        <p:strVal val="visible"/>
                                      </p:to>
                                    </p:set>
                                    <p:animEffect transition="in" filter="wipe(left)">
                                      <p:cBhvr>
                                        <p:cTn id="15" dur="500"/>
                                        <p:tgtEl>
                                          <p:spTgt spid="11469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4695"/>
                                        </p:tgtEl>
                                        <p:attrNameLst>
                                          <p:attrName>style.visibility</p:attrName>
                                        </p:attrNameLst>
                                      </p:cBhvr>
                                      <p:to>
                                        <p:strVal val="visible"/>
                                      </p:to>
                                    </p:set>
                                    <p:animEffect transition="in" filter="wipe(left)">
                                      <p:cBhvr>
                                        <p:cTn id="19" dur="500"/>
                                        <p:tgtEl>
                                          <p:spTgt spid="114695"/>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14698">
                                            <p:txEl>
                                              <p:charRg st="0" end="23"/>
                                            </p:txEl>
                                          </p:spTgt>
                                        </p:tgtEl>
                                        <p:attrNameLst>
                                          <p:attrName>style.visibility</p:attrName>
                                        </p:attrNameLst>
                                      </p:cBhvr>
                                      <p:to>
                                        <p:strVal val="visible"/>
                                      </p:to>
                                    </p:set>
                                    <p:animEffect transition="in" filter="blinds(horizontal)">
                                      <p:cBhvr>
                                        <p:cTn id="23" dur="500"/>
                                        <p:tgtEl>
                                          <p:spTgt spid="114698">
                                            <p:txEl>
                                              <p:charRg st="0" end="2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4705"/>
                                        </p:tgtEl>
                                        <p:attrNameLst>
                                          <p:attrName>style.visibility</p:attrName>
                                        </p:attrNameLst>
                                      </p:cBhvr>
                                      <p:to>
                                        <p:strVal val="visible"/>
                                      </p:to>
                                    </p:set>
                                    <p:animEffect transition="in" filter="wipe(left)">
                                      <p:cBhvr>
                                        <p:cTn id="27" dur="500"/>
                                        <p:tgtEl>
                                          <p:spTgt spid="11470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14699"/>
                                        </p:tgtEl>
                                        <p:attrNameLst>
                                          <p:attrName>style.visibility</p:attrName>
                                        </p:attrNameLst>
                                      </p:cBhvr>
                                      <p:to>
                                        <p:strVal val="visible"/>
                                      </p:to>
                                    </p:set>
                                    <p:animEffect transition="in" filter="wipe(left)">
                                      <p:cBhvr>
                                        <p:cTn id="31" dur="500"/>
                                        <p:tgtEl>
                                          <p:spTgt spid="114699"/>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14706"/>
                                        </p:tgtEl>
                                        <p:attrNameLst>
                                          <p:attrName>style.visibility</p:attrName>
                                        </p:attrNameLst>
                                      </p:cBhvr>
                                      <p:to>
                                        <p:strVal val="visible"/>
                                      </p:to>
                                    </p:set>
                                    <p:animEffect transition="in" filter="wipe(left)">
                                      <p:cBhvr>
                                        <p:cTn id="35" dur="500"/>
                                        <p:tgtEl>
                                          <p:spTgt spid="11470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4700"/>
                                        </p:tgtEl>
                                        <p:attrNameLst>
                                          <p:attrName>style.visibility</p:attrName>
                                        </p:attrNameLst>
                                      </p:cBhvr>
                                      <p:to>
                                        <p:strVal val="visible"/>
                                      </p:to>
                                    </p:set>
                                    <p:animEffect transition="in" filter="wipe(left)">
                                      <p:cBhvr>
                                        <p:cTn id="39" dur="500"/>
                                        <p:tgtEl>
                                          <p:spTgt spid="114700"/>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14701"/>
                                        </p:tgtEl>
                                        <p:attrNameLst>
                                          <p:attrName>style.visibility</p:attrName>
                                        </p:attrNameLst>
                                      </p:cBhvr>
                                      <p:to>
                                        <p:strVal val="visible"/>
                                      </p:to>
                                    </p:set>
                                    <p:animEffect transition="in" filter="wipe(left)">
                                      <p:cBhvr>
                                        <p:cTn id="43" dur="500"/>
                                        <p:tgtEl>
                                          <p:spTgt spid="114701"/>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114702"/>
                                        </p:tgtEl>
                                        <p:attrNameLst>
                                          <p:attrName>style.visibility</p:attrName>
                                        </p:attrNameLst>
                                      </p:cBhvr>
                                      <p:to>
                                        <p:strVal val="visible"/>
                                      </p:to>
                                    </p:set>
                                    <p:animEffect transition="in" filter="wipe(left)">
                                      <p:cBhvr>
                                        <p:cTn id="47" dur="500"/>
                                        <p:tgtEl>
                                          <p:spTgt spid="11470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14703"/>
                                        </p:tgtEl>
                                        <p:attrNameLst>
                                          <p:attrName>style.visibility</p:attrName>
                                        </p:attrNameLst>
                                      </p:cBhvr>
                                      <p:to>
                                        <p:strVal val="visible"/>
                                      </p:to>
                                    </p:set>
                                    <p:animEffect transition="in" filter="wipe(left)">
                                      <p:cBhvr>
                                        <p:cTn id="51" dur="500"/>
                                        <p:tgtEl>
                                          <p:spTgt spid="114703"/>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14704"/>
                                        </p:tgtEl>
                                        <p:attrNameLst>
                                          <p:attrName>style.visibility</p:attrName>
                                        </p:attrNameLst>
                                      </p:cBhvr>
                                      <p:to>
                                        <p:strVal val="visible"/>
                                      </p:to>
                                    </p:set>
                                    <p:animEffect transition="in" filter="wipe(left)">
                                      <p:cBhvr>
                                        <p:cTn id="55" dur="500"/>
                                        <p:tgtEl>
                                          <p:spTgt spid="11470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6738"/>
                                        </p:tgtEl>
                                        <p:attrNameLst>
                                          <p:attrName>style.visibility</p:attrName>
                                        </p:attrNameLst>
                                      </p:cBhvr>
                                      <p:to>
                                        <p:strVal val="visible"/>
                                      </p:to>
                                    </p:set>
                                    <p:animEffect transition="in" filter="wipe(left)">
                                      <p:cBhvr>
                                        <p:cTn id="60" dur="500"/>
                                        <p:tgtEl>
                                          <p:spTgt spid="116738"/>
                                        </p:tgtEl>
                                      </p:cBhvr>
                                    </p:animEffect>
                                  </p:childTnLst>
                                </p:cTn>
                              </p:par>
                              <p:par>
                                <p:cTn id="61" presetID="22" presetClass="entr" presetSubtype="8" fill="hold" nodeType="withEffect">
                                  <p:stCondLst>
                                    <p:cond delay="0"/>
                                  </p:stCondLst>
                                  <p:childTnLst>
                                    <p:set>
                                      <p:cBhvr>
                                        <p:cTn id="62" dur="1" fill="hold">
                                          <p:stCondLst>
                                            <p:cond delay="0"/>
                                          </p:stCondLst>
                                        </p:cTn>
                                        <p:tgtEl>
                                          <p:spTgt spid="116751"/>
                                        </p:tgtEl>
                                        <p:attrNameLst>
                                          <p:attrName>style.visibility</p:attrName>
                                        </p:attrNameLst>
                                      </p:cBhvr>
                                      <p:to>
                                        <p:strVal val="visible"/>
                                      </p:to>
                                    </p:set>
                                    <p:animEffect transition="in" filter="wipe(left)">
                                      <p:cBhvr>
                                        <p:cTn id="63" dur="500"/>
                                        <p:tgtEl>
                                          <p:spTgt spid="116751"/>
                                        </p:tgtEl>
                                      </p:cBhvr>
                                    </p:animEffect>
                                  </p:childTnLst>
                                </p:cTn>
                              </p:par>
                              <p:par>
                                <p:cTn id="64" presetID="22" presetClass="entr" presetSubtype="8" fill="hold" nodeType="withEffect">
                                  <p:stCondLst>
                                    <p:cond delay="0"/>
                                  </p:stCondLst>
                                  <p:childTnLst>
                                    <p:set>
                                      <p:cBhvr>
                                        <p:cTn id="65" dur="1" fill="hold">
                                          <p:stCondLst>
                                            <p:cond delay="0"/>
                                          </p:stCondLst>
                                        </p:cTn>
                                        <p:tgtEl>
                                          <p:spTgt spid="116739"/>
                                        </p:tgtEl>
                                        <p:attrNameLst>
                                          <p:attrName>style.visibility</p:attrName>
                                        </p:attrNameLst>
                                      </p:cBhvr>
                                      <p:to>
                                        <p:strVal val="visible"/>
                                      </p:to>
                                    </p:set>
                                    <p:animEffect transition="in" filter="wipe(left)">
                                      <p:cBhvr>
                                        <p:cTn id="66" dur="500"/>
                                        <p:tgtEl>
                                          <p:spTgt spid="116739"/>
                                        </p:tgtEl>
                                      </p:cBhvr>
                                    </p:animEffect>
                                  </p:childTnLst>
                                </p:cTn>
                              </p:par>
                              <p:par>
                                <p:cTn id="67" presetID="22" presetClass="entr" presetSubtype="8" fill="hold" nodeType="withEffect">
                                  <p:stCondLst>
                                    <p:cond delay="0"/>
                                  </p:stCondLst>
                                  <p:childTnLst>
                                    <p:set>
                                      <p:cBhvr>
                                        <p:cTn id="68" dur="1" fill="hold">
                                          <p:stCondLst>
                                            <p:cond delay="0"/>
                                          </p:stCondLst>
                                        </p:cTn>
                                        <p:tgtEl>
                                          <p:spTgt spid="116758"/>
                                        </p:tgtEl>
                                        <p:attrNameLst>
                                          <p:attrName>style.visibility</p:attrName>
                                        </p:attrNameLst>
                                      </p:cBhvr>
                                      <p:to>
                                        <p:strVal val="visible"/>
                                      </p:to>
                                    </p:set>
                                    <p:animEffect transition="in" filter="wipe(left)">
                                      <p:cBhvr>
                                        <p:cTn id="69" dur="500"/>
                                        <p:tgtEl>
                                          <p:spTgt spid="116758"/>
                                        </p:tgtEl>
                                      </p:cBhvr>
                                    </p:animEffect>
                                  </p:childTnLst>
                                </p:cTn>
                              </p:par>
                              <p:par>
                                <p:cTn id="70" presetID="22" presetClass="entr" presetSubtype="8" fill="hold" nodeType="withEffect">
                                  <p:stCondLst>
                                    <p:cond delay="0"/>
                                  </p:stCondLst>
                                  <p:childTnLst>
                                    <p:set>
                                      <p:cBhvr>
                                        <p:cTn id="71" dur="1" fill="hold">
                                          <p:stCondLst>
                                            <p:cond delay="0"/>
                                          </p:stCondLst>
                                        </p:cTn>
                                        <p:tgtEl>
                                          <p:spTgt spid="116774"/>
                                        </p:tgtEl>
                                        <p:attrNameLst>
                                          <p:attrName>style.visibility</p:attrName>
                                        </p:attrNameLst>
                                      </p:cBhvr>
                                      <p:to>
                                        <p:strVal val="visible"/>
                                      </p:to>
                                    </p:set>
                                    <p:animEffect transition="in" filter="wipe(left)">
                                      <p:cBhvr>
                                        <p:cTn id="72" dur="500"/>
                                        <p:tgtEl>
                                          <p:spTgt spid="11677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16790"/>
                                        </p:tgtEl>
                                        <p:attrNameLst>
                                          <p:attrName>style.visibility</p:attrName>
                                        </p:attrNameLst>
                                      </p:cBhvr>
                                      <p:to>
                                        <p:strVal val="visible"/>
                                      </p:to>
                                    </p:set>
                                    <p:animEffect transition="in" filter="wipe(left)">
                                      <p:cBhvr>
                                        <p:cTn id="75" dur="500"/>
                                        <p:tgtEl>
                                          <p:spTgt spid="116790"/>
                                        </p:tgtEl>
                                      </p:cBhvr>
                                    </p:animEffect>
                                  </p:childTnLst>
                                </p:cTn>
                              </p:par>
                              <p:par>
                                <p:cTn id="76" presetID="22" presetClass="entr" presetSubtype="8" fill="hold" nodeType="withEffect">
                                  <p:stCondLst>
                                    <p:cond delay="0"/>
                                  </p:stCondLst>
                                  <p:childTnLst>
                                    <p:set>
                                      <p:cBhvr>
                                        <p:cTn id="77" dur="1" fill="hold">
                                          <p:stCondLst>
                                            <p:cond delay="0"/>
                                          </p:stCondLst>
                                        </p:cTn>
                                        <p:tgtEl>
                                          <p:spTgt spid="91158"/>
                                        </p:tgtEl>
                                        <p:attrNameLst>
                                          <p:attrName>style.visibility</p:attrName>
                                        </p:attrNameLst>
                                      </p:cBhvr>
                                      <p:to>
                                        <p:strVal val="visible"/>
                                      </p:to>
                                    </p:set>
                                    <p:animEffect transition="in" filter="wipe(left)">
                                      <p:cBhvr>
                                        <p:cTn id="78" dur="500"/>
                                        <p:tgtEl>
                                          <p:spTgt spid="91158"/>
                                        </p:tgtEl>
                                      </p:cBhvr>
                                    </p:animEffect>
                                  </p:childTnLst>
                                </p:cTn>
                              </p:par>
                              <p:par>
                                <p:cTn id="79" presetID="22" presetClass="entr" presetSubtype="8" fill="hold" nodeType="withEffect">
                                  <p:stCondLst>
                                    <p:cond delay="0"/>
                                  </p:stCondLst>
                                  <p:childTnLst>
                                    <p:set>
                                      <p:cBhvr>
                                        <p:cTn id="80" dur="1" fill="hold">
                                          <p:stCondLst>
                                            <p:cond delay="0"/>
                                          </p:stCondLst>
                                        </p:cTn>
                                        <p:tgtEl>
                                          <p:spTgt spid="91159"/>
                                        </p:tgtEl>
                                        <p:attrNameLst>
                                          <p:attrName>style.visibility</p:attrName>
                                        </p:attrNameLst>
                                      </p:cBhvr>
                                      <p:to>
                                        <p:strVal val="visible"/>
                                      </p:to>
                                    </p:set>
                                    <p:animEffect transition="in" filter="wipe(left)">
                                      <p:cBhvr>
                                        <p:cTn id="81" dur="500"/>
                                        <p:tgtEl>
                                          <p:spTgt spid="91159"/>
                                        </p:tgtEl>
                                      </p:cBhvr>
                                    </p:animEffect>
                                  </p:childTnLst>
                                </p:cTn>
                              </p:par>
                              <p:par>
                                <p:cTn id="82" presetID="22" presetClass="entr" presetSubtype="8" fill="hold" nodeType="withEffect">
                                  <p:stCondLst>
                                    <p:cond delay="0"/>
                                  </p:stCondLst>
                                  <p:childTnLst>
                                    <p:set>
                                      <p:cBhvr>
                                        <p:cTn id="83" dur="1" fill="hold">
                                          <p:stCondLst>
                                            <p:cond delay="0"/>
                                          </p:stCondLst>
                                        </p:cTn>
                                        <p:tgtEl>
                                          <p:spTgt spid="91160"/>
                                        </p:tgtEl>
                                        <p:attrNameLst>
                                          <p:attrName>style.visibility</p:attrName>
                                        </p:attrNameLst>
                                      </p:cBhvr>
                                      <p:to>
                                        <p:strVal val="visible"/>
                                      </p:to>
                                    </p:set>
                                    <p:animEffect transition="in" filter="wipe(left)">
                                      <p:cBhvr>
                                        <p:cTn id="84" dur="500"/>
                                        <p:tgtEl>
                                          <p:spTgt spid="91160"/>
                                        </p:tgtEl>
                                      </p:cBhvr>
                                    </p:animEffect>
                                  </p:childTnLst>
                                </p:cTn>
                              </p:par>
                              <p:par>
                                <p:cTn id="85" presetID="22" presetClass="entr" presetSubtype="8" fill="hold" nodeType="withEffect">
                                  <p:stCondLst>
                                    <p:cond delay="0"/>
                                  </p:stCondLst>
                                  <p:childTnLst>
                                    <p:set>
                                      <p:cBhvr>
                                        <p:cTn id="86" dur="1" fill="hold">
                                          <p:stCondLst>
                                            <p:cond delay="0"/>
                                          </p:stCondLst>
                                        </p:cTn>
                                        <p:tgtEl>
                                          <p:spTgt spid="91161"/>
                                        </p:tgtEl>
                                        <p:attrNameLst>
                                          <p:attrName>style.visibility</p:attrName>
                                        </p:attrNameLst>
                                      </p:cBhvr>
                                      <p:to>
                                        <p:strVal val="visible"/>
                                      </p:to>
                                    </p:set>
                                    <p:animEffect transition="in" filter="wipe(left)">
                                      <p:cBhvr>
                                        <p:cTn id="87" dur="500"/>
                                        <p:tgtEl>
                                          <p:spTgt spid="91161"/>
                                        </p:tgtEl>
                                      </p:cBhvr>
                                    </p:animEffect>
                                  </p:childTnLst>
                                </p:cTn>
                              </p:par>
                              <p:par>
                                <p:cTn id="88" presetID="22" presetClass="entr" presetSubtype="8" fill="hold" nodeType="withEffect">
                                  <p:stCondLst>
                                    <p:cond delay="0"/>
                                  </p:stCondLst>
                                  <p:childTnLst>
                                    <p:set>
                                      <p:cBhvr>
                                        <p:cTn id="89" dur="1" fill="hold">
                                          <p:stCondLst>
                                            <p:cond delay="0"/>
                                          </p:stCondLst>
                                        </p:cTn>
                                        <p:tgtEl>
                                          <p:spTgt spid="91170"/>
                                        </p:tgtEl>
                                        <p:attrNameLst>
                                          <p:attrName>style.visibility</p:attrName>
                                        </p:attrNameLst>
                                      </p:cBhvr>
                                      <p:to>
                                        <p:strVal val="visible"/>
                                      </p:to>
                                    </p:set>
                                    <p:animEffect transition="in" filter="wipe(left)">
                                      <p:cBhvr>
                                        <p:cTn id="90" dur="500"/>
                                        <p:tgtEl>
                                          <p:spTgt spid="91170"/>
                                        </p:tgtEl>
                                      </p:cBhvr>
                                    </p:animEffect>
                                  </p:childTnLst>
                                </p:cTn>
                              </p:par>
                              <p:par>
                                <p:cTn id="91" presetID="22" presetClass="entr" presetSubtype="8" fill="hold" nodeType="withEffect">
                                  <p:stCondLst>
                                    <p:cond delay="0"/>
                                  </p:stCondLst>
                                  <p:childTnLst>
                                    <p:set>
                                      <p:cBhvr>
                                        <p:cTn id="92" dur="1" fill="hold">
                                          <p:stCondLst>
                                            <p:cond delay="0"/>
                                          </p:stCondLst>
                                        </p:cTn>
                                        <p:tgtEl>
                                          <p:spTgt spid="91171"/>
                                        </p:tgtEl>
                                        <p:attrNameLst>
                                          <p:attrName>style.visibility</p:attrName>
                                        </p:attrNameLst>
                                      </p:cBhvr>
                                      <p:to>
                                        <p:strVal val="visible"/>
                                      </p:to>
                                    </p:set>
                                    <p:animEffect transition="in" filter="wipe(left)">
                                      <p:cBhvr>
                                        <p:cTn id="93" dur="500"/>
                                        <p:tgtEl>
                                          <p:spTgt spid="91171"/>
                                        </p:tgtEl>
                                      </p:cBhvr>
                                    </p:animEffect>
                                  </p:childTnLst>
                                </p:cTn>
                              </p:par>
                              <p:par>
                                <p:cTn id="94" presetID="22" presetClass="entr" presetSubtype="8" fill="hold" nodeType="withEffect">
                                  <p:stCondLst>
                                    <p:cond delay="0"/>
                                  </p:stCondLst>
                                  <p:childTnLst>
                                    <p:set>
                                      <p:cBhvr>
                                        <p:cTn id="95" dur="1" fill="hold">
                                          <p:stCondLst>
                                            <p:cond delay="0"/>
                                          </p:stCondLst>
                                        </p:cTn>
                                        <p:tgtEl>
                                          <p:spTgt spid="91178"/>
                                        </p:tgtEl>
                                        <p:attrNameLst>
                                          <p:attrName>style.visibility</p:attrName>
                                        </p:attrNameLst>
                                      </p:cBhvr>
                                      <p:to>
                                        <p:strVal val="visible"/>
                                      </p:to>
                                    </p:set>
                                    <p:animEffect transition="in" filter="wipe(left)">
                                      <p:cBhvr>
                                        <p:cTn id="96" dur="500"/>
                                        <p:tgtEl>
                                          <p:spTgt spid="9117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par>
                                <p:cTn id="100" presetID="22" presetClass="entr" presetSubtype="8" fill="hold" nodeType="with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wipe(left)">
                                      <p:cBhvr>
                                        <p:cTn id="102" dur="500"/>
                                        <p:tgtEl>
                                          <p:spTgt spid="6"/>
                                        </p:tgtEl>
                                      </p:cBhvr>
                                    </p:animEffect>
                                  </p:childTnLst>
                                </p:cTn>
                              </p:par>
                              <p:par>
                                <p:cTn id="103" presetID="22" presetClass="entr" presetSubtype="8" fill="hold" nodeType="withEffect">
                                  <p:stCondLst>
                                    <p:cond delay="0"/>
                                  </p:stCondLst>
                                  <p:childTnLst>
                                    <p:set>
                                      <p:cBhvr>
                                        <p:cTn id="104" dur="1" fill="hold">
                                          <p:stCondLst>
                                            <p:cond delay="0"/>
                                          </p:stCondLst>
                                        </p:cTn>
                                        <p:tgtEl>
                                          <p:spTgt spid="8"/>
                                        </p:tgtEl>
                                        <p:attrNameLst>
                                          <p:attrName>style.visibility</p:attrName>
                                        </p:attrNameLst>
                                      </p:cBhvr>
                                      <p:to>
                                        <p:strVal val="visible"/>
                                      </p:to>
                                    </p:set>
                                    <p:animEffect transition="in" filter="wipe(left)">
                                      <p:cBhvr>
                                        <p:cTn id="105" dur="500"/>
                                        <p:tgtEl>
                                          <p:spTgt spid="8"/>
                                        </p:tgtEl>
                                      </p:cBhvr>
                                    </p:animEffect>
                                  </p:childTnLst>
                                </p:cTn>
                              </p:par>
                              <p:par>
                                <p:cTn id="106" presetID="22" presetClass="entr" presetSubtype="8" fill="hold" nodeType="with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left)">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p:bldP spid="114698" grpId="0" build="p"/>
      <p:bldP spid="114699" grpId="0"/>
      <p:bldP spid="114700" grpId="0"/>
      <p:bldP spid="114703" grpId="0"/>
      <p:bldP spid="114704" grpId="0"/>
      <p:bldP spid="114705" grpId="0" bldLvl="0" animBg="1"/>
      <p:bldP spid="116738" grpId="0"/>
      <p:bldP spid="116790" grpId="0"/>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ph type="sldNum" sz="quarter" idx="4"/>
          </p:nvPr>
        </p:nvSpPr>
        <p:spPr/>
        <p:txBody>
          <a:bodyPr/>
          <a:p>
            <a:pPr marL="0" indent="0" algn="r" eaLnBrk="1" hangingPunct="1">
              <a:spcBef>
                <a:spcPct val="0"/>
              </a:spcBef>
              <a:buNone/>
            </a:pPr>
            <a:fld id="{9A0DB2DC-4C9A-4742-B13C-FB6460FD3503}" type="slidenum">
              <a:rPr lang="en-US" altLang="zh-CN" sz="1400" dirty="0"/>
            </a:fld>
            <a:endParaRPr lang="en-US" altLang="zh-CN" sz="1400" dirty="0"/>
          </a:p>
        </p:txBody>
      </p:sp>
      <p:graphicFrame>
        <p:nvGraphicFramePr>
          <p:cNvPr id="118853" name="Object 69"/>
          <p:cNvGraphicFramePr>
            <a:graphicFrameLocks noChangeAspect="1"/>
          </p:cNvGraphicFramePr>
          <p:nvPr/>
        </p:nvGraphicFramePr>
        <p:xfrm>
          <a:off x="863600" y="1008063"/>
          <a:ext cx="3438525" cy="671512"/>
        </p:xfrm>
        <a:graphic>
          <a:graphicData uri="http://schemas.openxmlformats.org/presentationml/2006/ole">
            <mc:AlternateContent xmlns:mc="http://schemas.openxmlformats.org/markup-compatibility/2006">
              <mc:Choice xmlns:v="urn:schemas-microsoft-com:vml" Requires="v">
                <p:oleObj spid="_x0000_s3105" name="" r:id="rId1" imgW="774065" imgH="152400" progId="Equation.3">
                  <p:embed/>
                </p:oleObj>
              </mc:Choice>
              <mc:Fallback>
                <p:oleObj name="" r:id="rId1" imgW="774065" imgH="152400" progId="Equation.3">
                  <p:embed/>
                  <p:pic>
                    <p:nvPicPr>
                      <p:cNvPr id="0" name="图片 3104"/>
                      <p:cNvPicPr/>
                      <p:nvPr/>
                    </p:nvPicPr>
                    <p:blipFill>
                      <a:blip r:embed="rId2"/>
                      <a:stretch>
                        <a:fillRect/>
                      </a:stretch>
                    </p:blipFill>
                    <p:spPr>
                      <a:xfrm>
                        <a:off x="863600" y="1008063"/>
                        <a:ext cx="3438525" cy="671512"/>
                      </a:xfrm>
                      <a:prstGeom prst="rect">
                        <a:avLst/>
                      </a:prstGeom>
                      <a:noFill/>
                      <a:ln w="38100">
                        <a:noFill/>
                        <a:miter/>
                      </a:ln>
                    </p:spPr>
                  </p:pic>
                </p:oleObj>
              </mc:Fallback>
            </mc:AlternateContent>
          </a:graphicData>
        </a:graphic>
      </p:graphicFrame>
      <p:grpSp>
        <p:nvGrpSpPr>
          <p:cNvPr id="118854" name="Group 70"/>
          <p:cNvGrpSpPr/>
          <p:nvPr/>
        </p:nvGrpSpPr>
        <p:grpSpPr>
          <a:xfrm>
            <a:off x="719138" y="3224213"/>
            <a:ext cx="3133725" cy="533400"/>
            <a:chOff x="3504" y="3120"/>
            <a:chExt cx="1974" cy="336"/>
          </a:xfrm>
        </p:grpSpPr>
        <p:sp>
          <p:nvSpPr>
            <p:cNvPr id="92206" name="Line 71"/>
            <p:cNvSpPr/>
            <p:nvPr/>
          </p:nvSpPr>
          <p:spPr>
            <a:xfrm>
              <a:off x="3696" y="3264"/>
              <a:ext cx="1536" cy="0"/>
            </a:xfrm>
            <a:prstGeom prst="line">
              <a:avLst/>
            </a:prstGeom>
            <a:ln w="9525" cap="flat" cmpd="sng">
              <a:solidFill>
                <a:schemeClr val="tx1"/>
              </a:solidFill>
              <a:prstDash val="solid"/>
              <a:headEnd type="none" w="med" len="med"/>
              <a:tailEnd type="triangle" w="med" len="med"/>
            </a:ln>
          </p:spPr>
        </p:sp>
        <p:sp>
          <p:nvSpPr>
            <p:cNvPr id="92207" name="Text Box 72"/>
            <p:cNvSpPr txBox="1"/>
            <p:nvPr/>
          </p:nvSpPr>
          <p:spPr>
            <a:xfrm>
              <a:off x="3504" y="316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Times New Roman" panose="02020603050405020304" pitchFamily="18" charset="0"/>
                </a:rPr>
                <a:t>o</a:t>
              </a:r>
              <a:endParaRPr lang="en-US" altLang="zh-CN" sz="2400" dirty="0">
                <a:latin typeface="Times New Roman" panose="02020603050405020304" pitchFamily="18" charset="0"/>
              </a:endParaRPr>
            </a:p>
          </p:txBody>
        </p:sp>
        <p:graphicFrame>
          <p:nvGraphicFramePr>
            <p:cNvPr id="92208" name="Object 73"/>
            <p:cNvGraphicFramePr>
              <a:graphicFrameLocks noChangeAspect="1"/>
            </p:cNvGraphicFramePr>
            <p:nvPr/>
          </p:nvGraphicFramePr>
          <p:xfrm>
            <a:off x="5233" y="3120"/>
            <a:ext cx="245" cy="276"/>
          </p:xfrm>
          <a:graphic>
            <a:graphicData uri="http://schemas.openxmlformats.org/presentationml/2006/ole">
              <mc:AlternateContent xmlns:mc="http://schemas.openxmlformats.org/markup-compatibility/2006">
                <mc:Choice xmlns:v="urn:schemas-microsoft-com:vml" Requires="v">
                  <p:oleObj spid="_x0000_s3078" name="" r:id="rId3" imgW="101600" imgH="114300" progId="Equation.3">
                    <p:embed/>
                  </p:oleObj>
                </mc:Choice>
                <mc:Fallback>
                  <p:oleObj name="" r:id="rId3" imgW="101600" imgH="114300" progId="Equation.3">
                    <p:embed/>
                    <p:pic>
                      <p:nvPicPr>
                        <p:cNvPr id="0" name="图片 3077"/>
                        <p:cNvPicPr/>
                        <p:nvPr/>
                      </p:nvPicPr>
                      <p:blipFill>
                        <a:blip r:embed="rId4"/>
                        <a:stretch>
                          <a:fillRect/>
                        </a:stretch>
                      </p:blipFill>
                      <p:spPr>
                        <a:xfrm>
                          <a:off x="5233" y="3120"/>
                          <a:ext cx="245" cy="276"/>
                        </a:xfrm>
                        <a:prstGeom prst="rect">
                          <a:avLst/>
                        </a:prstGeom>
                        <a:noFill/>
                        <a:ln w="38100">
                          <a:noFill/>
                          <a:miter/>
                        </a:ln>
                      </p:spPr>
                    </p:pic>
                  </p:oleObj>
                </mc:Fallback>
              </mc:AlternateContent>
            </a:graphicData>
          </a:graphic>
        </p:graphicFrame>
      </p:grpSp>
      <p:grpSp>
        <p:nvGrpSpPr>
          <p:cNvPr id="118858" name="Group 74"/>
          <p:cNvGrpSpPr/>
          <p:nvPr/>
        </p:nvGrpSpPr>
        <p:grpSpPr>
          <a:xfrm>
            <a:off x="1023938" y="1928813"/>
            <a:ext cx="1066800" cy="1524000"/>
            <a:chOff x="3696" y="2304"/>
            <a:chExt cx="672" cy="960"/>
          </a:xfrm>
        </p:grpSpPr>
        <p:sp>
          <p:nvSpPr>
            <p:cNvPr id="92204" name="Line 75"/>
            <p:cNvSpPr/>
            <p:nvPr/>
          </p:nvSpPr>
          <p:spPr>
            <a:xfrm flipV="1">
              <a:off x="3696" y="2592"/>
              <a:ext cx="672" cy="672"/>
            </a:xfrm>
            <a:prstGeom prst="line">
              <a:avLst/>
            </a:prstGeom>
            <a:ln w="9525" cap="flat" cmpd="sng">
              <a:solidFill>
                <a:schemeClr val="tx1"/>
              </a:solidFill>
              <a:prstDash val="solid"/>
              <a:headEnd type="none" w="med" len="med"/>
              <a:tailEnd type="triangle" w="med" len="med"/>
            </a:ln>
          </p:spPr>
        </p:sp>
        <p:graphicFrame>
          <p:nvGraphicFramePr>
            <p:cNvPr id="92205" name="Object 76"/>
            <p:cNvGraphicFramePr>
              <a:graphicFrameLocks noChangeAspect="1"/>
            </p:cNvGraphicFramePr>
            <p:nvPr/>
          </p:nvGraphicFramePr>
          <p:xfrm>
            <a:off x="4033" y="2304"/>
            <a:ext cx="245" cy="273"/>
          </p:xfrm>
          <a:graphic>
            <a:graphicData uri="http://schemas.openxmlformats.org/presentationml/2006/ole">
              <mc:AlternateContent xmlns:mc="http://schemas.openxmlformats.org/markup-compatibility/2006">
                <mc:Choice xmlns:v="urn:schemas-microsoft-com:vml" Requires="v">
                  <p:oleObj spid="_x0000_s3079" name="" r:id="rId5" imgW="114300" imgH="127000" progId="Equation.3">
                    <p:embed/>
                  </p:oleObj>
                </mc:Choice>
                <mc:Fallback>
                  <p:oleObj name="" r:id="rId5" imgW="114300" imgH="127000" progId="Equation.3">
                    <p:embed/>
                    <p:pic>
                      <p:nvPicPr>
                        <p:cNvPr id="0" name="图片 3078"/>
                        <p:cNvPicPr/>
                        <p:nvPr/>
                      </p:nvPicPr>
                      <p:blipFill>
                        <a:blip r:embed="rId6"/>
                        <a:stretch>
                          <a:fillRect/>
                        </a:stretch>
                      </p:blipFill>
                      <p:spPr>
                        <a:xfrm>
                          <a:off x="4033" y="2304"/>
                          <a:ext cx="245" cy="273"/>
                        </a:xfrm>
                        <a:prstGeom prst="rect">
                          <a:avLst/>
                        </a:prstGeom>
                        <a:noFill/>
                        <a:ln w="38100">
                          <a:noFill/>
                          <a:miter/>
                        </a:ln>
                      </p:spPr>
                    </p:pic>
                  </p:oleObj>
                </mc:Fallback>
              </mc:AlternateContent>
            </a:graphicData>
          </a:graphic>
        </p:graphicFrame>
      </p:grpSp>
      <p:grpSp>
        <p:nvGrpSpPr>
          <p:cNvPr id="118861" name="Group 77"/>
          <p:cNvGrpSpPr/>
          <p:nvPr/>
        </p:nvGrpSpPr>
        <p:grpSpPr>
          <a:xfrm>
            <a:off x="1252538" y="2614613"/>
            <a:ext cx="1311275" cy="1066800"/>
            <a:chOff x="3840" y="2736"/>
            <a:chExt cx="826" cy="672"/>
          </a:xfrm>
        </p:grpSpPr>
        <p:sp>
          <p:nvSpPr>
            <p:cNvPr id="92202" name="Line 78"/>
            <p:cNvSpPr/>
            <p:nvPr/>
          </p:nvSpPr>
          <p:spPr>
            <a:xfrm rot="1350134" flipV="1">
              <a:off x="3840" y="2736"/>
              <a:ext cx="672" cy="672"/>
            </a:xfrm>
            <a:prstGeom prst="line">
              <a:avLst/>
            </a:prstGeom>
            <a:ln w="9525" cap="flat" cmpd="sng">
              <a:solidFill>
                <a:schemeClr val="tx1"/>
              </a:solidFill>
              <a:prstDash val="solid"/>
              <a:headEnd type="none" w="med" len="med"/>
              <a:tailEnd type="triangle" w="med" len="med"/>
            </a:ln>
          </p:spPr>
        </p:sp>
        <p:graphicFrame>
          <p:nvGraphicFramePr>
            <p:cNvPr id="92203" name="Object 79"/>
            <p:cNvGraphicFramePr>
              <a:graphicFrameLocks noChangeAspect="1"/>
            </p:cNvGraphicFramePr>
            <p:nvPr/>
          </p:nvGraphicFramePr>
          <p:xfrm>
            <a:off x="4464" y="2976"/>
            <a:ext cx="202" cy="225"/>
          </p:xfrm>
          <a:graphic>
            <a:graphicData uri="http://schemas.openxmlformats.org/presentationml/2006/ole">
              <mc:AlternateContent xmlns:mc="http://schemas.openxmlformats.org/markup-compatibility/2006">
                <mc:Choice xmlns:v="urn:schemas-microsoft-com:vml" Requires="v">
                  <p:oleObj spid="_x0000_s3076" name="" r:id="rId7" imgW="114300" imgH="127000" progId="Equation.3">
                    <p:embed/>
                  </p:oleObj>
                </mc:Choice>
                <mc:Fallback>
                  <p:oleObj name="" r:id="rId7" imgW="114300" imgH="127000" progId="Equation.3">
                    <p:embed/>
                    <p:pic>
                      <p:nvPicPr>
                        <p:cNvPr id="0" name="图片 3075"/>
                        <p:cNvPicPr/>
                        <p:nvPr/>
                      </p:nvPicPr>
                      <p:blipFill>
                        <a:blip r:embed="rId8"/>
                        <a:stretch>
                          <a:fillRect/>
                        </a:stretch>
                      </p:blipFill>
                      <p:spPr>
                        <a:xfrm>
                          <a:off x="4464" y="2976"/>
                          <a:ext cx="202" cy="225"/>
                        </a:xfrm>
                        <a:prstGeom prst="rect">
                          <a:avLst/>
                        </a:prstGeom>
                        <a:noFill/>
                        <a:ln w="38100">
                          <a:noFill/>
                          <a:miter/>
                        </a:ln>
                      </p:spPr>
                    </p:pic>
                  </p:oleObj>
                </mc:Fallback>
              </mc:AlternateContent>
            </a:graphicData>
          </a:graphic>
        </p:graphicFrame>
      </p:grpSp>
      <p:grpSp>
        <p:nvGrpSpPr>
          <p:cNvPr id="118864" name="Group 80"/>
          <p:cNvGrpSpPr/>
          <p:nvPr/>
        </p:nvGrpSpPr>
        <p:grpSpPr>
          <a:xfrm>
            <a:off x="1404938" y="3146425"/>
            <a:ext cx="488950" cy="457200"/>
            <a:chOff x="3936" y="3071"/>
            <a:chExt cx="308" cy="288"/>
          </a:xfrm>
        </p:grpSpPr>
        <p:sp>
          <p:nvSpPr>
            <p:cNvPr id="92200" name="Arc 81"/>
            <p:cNvSpPr/>
            <p:nvPr/>
          </p:nvSpPr>
          <p:spPr>
            <a:xfrm>
              <a:off x="3936" y="3168"/>
              <a:ext cx="48" cy="9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graphicFrame>
          <p:nvGraphicFramePr>
            <p:cNvPr id="92201" name="Object 82"/>
            <p:cNvGraphicFramePr>
              <a:graphicFrameLocks noChangeAspect="1"/>
            </p:cNvGraphicFramePr>
            <p:nvPr/>
          </p:nvGraphicFramePr>
          <p:xfrm>
            <a:off x="3985" y="3071"/>
            <a:ext cx="259" cy="288"/>
          </p:xfrm>
          <a:graphic>
            <a:graphicData uri="http://schemas.openxmlformats.org/presentationml/2006/ole">
              <mc:AlternateContent xmlns:mc="http://schemas.openxmlformats.org/markup-compatibility/2006">
                <mc:Choice xmlns:v="urn:schemas-microsoft-com:vml" Requires="v">
                  <p:oleObj spid="_x0000_s3081" name="" r:id="rId9" imgW="114300" imgH="127000" progId="Equation.3">
                    <p:embed/>
                  </p:oleObj>
                </mc:Choice>
                <mc:Fallback>
                  <p:oleObj name="" r:id="rId9" imgW="114300" imgH="127000" progId="Equation.3">
                    <p:embed/>
                    <p:pic>
                      <p:nvPicPr>
                        <p:cNvPr id="0" name="图片 3080"/>
                        <p:cNvPicPr/>
                        <p:nvPr/>
                      </p:nvPicPr>
                      <p:blipFill>
                        <a:blip r:embed="rId10"/>
                        <a:stretch>
                          <a:fillRect/>
                        </a:stretch>
                      </p:blipFill>
                      <p:spPr>
                        <a:xfrm>
                          <a:off x="3985" y="3071"/>
                          <a:ext cx="259" cy="288"/>
                        </a:xfrm>
                        <a:prstGeom prst="rect">
                          <a:avLst/>
                        </a:prstGeom>
                        <a:noFill/>
                        <a:ln w="38100">
                          <a:noFill/>
                          <a:miter/>
                        </a:ln>
                      </p:spPr>
                    </p:pic>
                  </p:oleObj>
                </mc:Fallback>
              </mc:AlternateContent>
            </a:graphicData>
          </a:graphic>
        </p:graphicFrame>
      </p:grpSp>
      <p:grpSp>
        <p:nvGrpSpPr>
          <p:cNvPr id="118867" name="Group 83"/>
          <p:cNvGrpSpPr/>
          <p:nvPr/>
        </p:nvGrpSpPr>
        <p:grpSpPr>
          <a:xfrm>
            <a:off x="1481138" y="1852613"/>
            <a:ext cx="1905000" cy="1752600"/>
            <a:chOff x="3984" y="2256"/>
            <a:chExt cx="1200" cy="1104"/>
          </a:xfrm>
        </p:grpSpPr>
        <p:sp>
          <p:nvSpPr>
            <p:cNvPr id="92197" name="Arc 84"/>
            <p:cNvSpPr/>
            <p:nvPr/>
          </p:nvSpPr>
          <p:spPr>
            <a:xfrm>
              <a:off x="3984" y="2976"/>
              <a:ext cx="233" cy="384"/>
            </a:xfrm>
            <a:custGeom>
              <a:avLst/>
              <a:gdLst>
                <a:gd name="txL" fmla="*/ 0 w 20953"/>
                <a:gd name="txT" fmla="*/ 0 h 21600"/>
                <a:gd name="txR" fmla="*/ 20953 w 20953"/>
                <a:gd name="txB" fmla="*/ 21600 h 21600"/>
              </a:gdLst>
              <a:ahLst/>
              <a:cxnLst>
                <a:cxn ang="0">
                  <a:pos x="0" y="0"/>
                </a:cxn>
                <a:cxn ang="0">
                  <a:pos x="0" y="0"/>
                </a:cxn>
                <a:cxn ang="0">
                  <a:pos x="0" y="0"/>
                </a:cxn>
              </a:cxnLst>
              <a:rect l="txL" t="txT" r="txR" b="txB"/>
              <a:pathLst>
                <a:path w="20953" h="21600" fill="none">
                  <a:moveTo>
                    <a:pt x="0" y="0"/>
                  </a:moveTo>
                  <a:cubicBezTo>
                    <a:pt x="9907" y="0"/>
                    <a:pt x="18544" y="6740"/>
                    <a:pt x="20952" y="16351"/>
                  </a:cubicBezTo>
                </a:path>
                <a:path w="20953" h="21600" stroke="0">
                  <a:moveTo>
                    <a:pt x="0" y="0"/>
                  </a:moveTo>
                  <a:cubicBezTo>
                    <a:pt x="9907" y="0"/>
                    <a:pt x="18544" y="6740"/>
                    <a:pt x="20952" y="16351"/>
                  </a:cubicBezTo>
                  <a:lnTo>
                    <a:pt x="0" y="21600"/>
                  </a:lnTo>
                  <a:lnTo>
                    <a:pt x="0" y="0"/>
                  </a:lnTo>
                  <a:close/>
                </a:path>
              </a:pathLst>
            </a:custGeom>
            <a:noFill/>
            <a:ln w="9525" cap="flat" cmpd="sng">
              <a:solidFill>
                <a:srgbClr val="FF0000">
                  <a:alpha val="100000"/>
                </a:srgbClr>
              </a:solidFill>
              <a:prstDash val="solid"/>
              <a:round/>
              <a:headEnd type="none" w="med" len="med"/>
              <a:tailEnd type="none" w="med" len="med"/>
            </a:ln>
          </p:spPr>
          <p:txBody>
            <a:bodyPr/>
            <a:p>
              <a:endParaRPr lang="zh-CN" altLang="en-US"/>
            </a:p>
          </p:txBody>
        </p:sp>
        <p:sp>
          <p:nvSpPr>
            <p:cNvPr id="92198" name="AutoShape 85"/>
            <p:cNvSpPr/>
            <p:nvPr/>
          </p:nvSpPr>
          <p:spPr>
            <a:xfrm>
              <a:off x="4464" y="2256"/>
              <a:ext cx="720" cy="336"/>
            </a:xfrm>
            <a:prstGeom prst="wedgeRectCallout">
              <a:avLst>
                <a:gd name="adj1" fmla="val -99306"/>
                <a:gd name="adj2" fmla="val 179764"/>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400" dirty="0">
                <a:latin typeface="Times New Roman" panose="02020603050405020304" pitchFamily="18" charset="0"/>
              </a:endParaRPr>
            </a:p>
          </p:txBody>
        </p:sp>
        <p:graphicFrame>
          <p:nvGraphicFramePr>
            <p:cNvPr id="92199" name="Object 86"/>
            <p:cNvGraphicFramePr>
              <a:graphicFrameLocks noChangeAspect="1"/>
            </p:cNvGraphicFramePr>
            <p:nvPr/>
          </p:nvGraphicFramePr>
          <p:xfrm>
            <a:off x="4513" y="2304"/>
            <a:ext cx="671" cy="284"/>
          </p:xfrm>
          <a:graphic>
            <a:graphicData uri="http://schemas.openxmlformats.org/presentationml/2006/ole">
              <mc:AlternateContent xmlns:mc="http://schemas.openxmlformats.org/markup-compatibility/2006">
                <mc:Choice xmlns:v="urn:schemas-microsoft-com:vml" Requires="v">
                  <p:oleObj spid="_x0000_s3080" name="" r:id="rId11" imgW="330200" imgH="139700" progId="Equation.3">
                    <p:embed/>
                  </p:oleObj>
                </mc:Choice>
                <mc:Fallback>
                  <p:oleObj name="" r:id="rId11" imgW="330200" imgH="139700" progId="Equation.3">
                    <p:embed/>
                    <p:pic>
                      <p:nvPicPr>
                        <p:cNvPr id="0" name="图片 3079"/>
                        <p:cNvPicPr/>
                        <p:nvPr/>
                      </p:nvPicPr>
                      <p:blipFill>
                        <a:blip r:embed="rId12"/>
                        <a:stretch>
                          <a:fillRect/>
                        </a:stretch>
                      </p:blipFill>
                      <p:spPr>
                        <a:xfrm>
                          <a:off x="4513" y="2304"/>
                          <a:ext cx="671" cy="284"/>
                        </a:xfrm>
                        <a:prstGeom prst="rect">
                          <a:avLst/>
                        </a:prstGeom>
                        <a:noFill/>
                        <a:ln w="38100">
                          <a:noFill/>
                          <a:miter/>
                        </a:ln>
                      </p:spPr>
                    </p:pic>
                  </p:oleObj>
                </mc:Fallback>
              </mc:AlternateContent>
            </a:graphicData>
          </a:graphic>
        </p:graphicFrame>
      </p:grpSp>
      <p:grpSp>
        <p:nvGrpSpPr>
          <p:cNvPr id="118871" name="Group 87"/>
          <p:cNvGrpSpPr/>
          <p:nvPr/>
        </p:nvGrpSpPr>
        <p:grpSpPr>
          <a:xfrm>
            <a:off x="2681288" y="2616200"/>
            <a:ext cx="685800" cy="609600"/>
            <a:chOff x="4752" y="2640"/>
            <a:chExt cx="432" cy="384"/>
          </a:xfrm>
        </p:grpSpPr>
        <p:graphicFrame>
          <p:nvGraphicFramePr>
            <p:cNvPr id="92195" name="Object 88"/>
            <p:cNvGraphicFramePr>
              <a:graphicFrameLocks noChangeAspect="1"/>
            </p:cNvGraphicFramePr>
            <p:nvPr/>
          </p:nvGraphicFramePr>
          <p:xfrm>
            <a:off x="4848" y="2640"/>
            <a:ext cx="336" cy="302"/>
          </p:xfrm>
          <a:graphic>
            <a:graphicData uri="http://schemas.openxmlformats.org/presentationml/2006/ole">
              <mc:AlternateContent xmlns:mc="http://schemas.openxmlformats.org/markup-compatibility/2006">
                <mc:Choice xmlns:v="urn:schemas-microsoft-com:vml" Requires="v">
                  <p:oleObj spid="_x0000_s3085" name="" r:id="rId13" imgW="127000" imgH="114300" progId="Equation.3">
                    <p:embed/>
                  </p:oleObj>
                </mc:Choice>
                <mc:Fallback>
                  <p:oleObj name="" r:id="rId13" imgW="127000" imgH="114300" progId="Equation.3">
                    <p:embed/>
                    <p:pic>
                      <p:nvPicPr>
                        <p:cNvPr id="0" name="图片 3084"/>
                        <p:cNvPicPr/>
                        <p:nvPr/>
                      </p:nvPicPr>
                      <p:blipFill>
                        <a:blip r:embed="rId14"/>
                        <a:stretch>
                          <a:fillRect/>
                        </a:stretch>
                      </p:blipFill>
                      <p:spPr>
                        <a:xfrm>
                          <a:off x="4848" y="2640"/>
                          <a:ext cx="336" cy="302"/>
                        </a:xfrm>
                        <a:prstGeom prst="rect">
                          <a:avLst/>
                        </a:prstGeom>
                        <a:noFill/>
                        <a:ln w="38100">
                          <a:noFill/>
                          <a:miter/>
                        </a:ln>
                      </p:spPr>
                    </p:pic>
                  </p:oleObj>
                </mc:Fallback>
              </mc:AlternateContent>
            </a:graphicData>
          </a:graphic>
        </p:graphicFrame>
        <p:sp>
          <p:nvSpPr>
            <p:cNvPr id="92196" name="Arc 89"/>
            <p:cNvSpPr/>
            <p:nvPr/>
          </p:nvSpPr>
          <p:spPr>
            <a:xfrm>
              <a:off x="4752" y="2784"/>
              <a:ext cx="96" cy="240"/>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chemeClr val="tx1">
                  <a:alpha val="100000"/>
                </a:schemeClr>
              </a:solidFill>
              <a:prstDash val="solid"/>
              <a:round/>
              <a:headEnd type="triangle" w="med" len="med"/>
              <a:tailEnd type="none" w="med" len="med"/>
            </a:ln>
          </p:spPr>
          <p:txBody>
            <a:bodyPr/>
            <a:p>
              <a:endParaRPr lang="zh-CN" altLang="en-US"/>
            </a:p>
          </p:txBody>
        </p:sp>
      </p:grpSp>
      <p:grpSp>
        <p:nvGrpSpPr>
          <p:cNvPr id="118874" name="Group 90"/>
          <p:cNvGrpSpPr/>
          <p:nvPr/>
        </p:nvGrpSpPr>
        <p:grpSpPr>
          <a:xfrm>
            <a:off x="1023938" y="2462213"/>
            <a:ext cx="1143000" cy="1504950"/>
            <a:chOff x="3696" y="2640"/>
            <a:chExt cx="720" cy="948"/>
          </a:xfrm>
        </p:grpSpPr>
        <p:grpSp>
          <p:nvGrpSpPr>
            <p:cNvPr id="92186" name="Group 91"/>
            <p:cNvGrpSpPr/>
            <p:nvPr/>
          </p:nvGrpSpPr>
          <p:grpSpPr>
            <a:xfrm>
              <a:off x="3696" y="2640"/>
              <a:ext cx="672" cy="948"/>
              <a:chOff x="3696" y="2592"/>
              <a:chExt cx="672" cy="948"/>
            </a:xfrm>
          </p:grpSpPr>
          <p:sp>
            <p:nvSpPr>
              <p:cNvPr id="92188" name="Line 92"/>
              <p:cNvSpPr/>
              <p:nvPr/>
            </p:nvSpPr>
            <p:spPr>
              <a:xfrm>
                <a:off x="3696" y="3264"/>
                <a:ext cx="0" cy="96"/>
              </a:xfrm>
              <a:prstGeom prst="line">
                <a:avLst/>
              </a:prstGeom>
              <a:ln w="9525" cap="flat" cmpd="sng">
                <a:solidFill>
                  <a:schemeClr val="tx1"/>
                </a:solidFill>
                <a:prstDash val="solid"/>
                <a:headEnd type="none" w="med" len="med"/>
                <a:tailEnd type="none" w="med" len="med"/>
              </a:ln>
            </p:spPr>
          </p:sp>
          <p:grpSp>
            <p:nvGrpSpPr>
              <p:cNvPr id="92189" name="Group 93"/>
              <p:cNvGrpSpPr/>
              <p:nvPr/>
            </p:nvGrpSpPr>
            <p:grpSpPr>
              <a:xfrm>
                <a:off x="3696" y="2592"/>
                <a:ext cx="672" cy="948"/>
                <a:chOff x="3696" y="2592"/>
                <a:chExt cx="672" cy="948"/>
              </a:xfrm>
            </p:grpSpPr>
            <p:sp>
              <p:nvSpPr>
                <p:cNvPr id="92190" name="Line 94"/>
                <p:cNvSpPr/>
                <p:nvPr/>
              </p:nvSpPr>
              <p:spPr>
                <a:xfrm>
                  <a:off x="3696" y="3360"/>
                  <a:ext cx="0" cy="96"/>
                </a:xfrm>
                <a:prstGeom prst="line">
                  <a:avLst/>
                </a:prstGeom>
                <a:ln w="9525" cap="flat" cmpd="sng">
                  <a:solidFill>
                    <a:schemeClr val="tx1"/>
                  </a:solidFill>
                  <a:prstDash val="solid"/>
                  <a:headEnd type="none" w="med" len="med"/>
                  <a:tailEnd type="none" w="med" len="med"/>
                </a:ln>
              </p:spPr>
            </p:sp>
            <p:sp>
              <p:nvSpPr>
                <p:cNvPr id="92191" name="Line 95"/>
                <p:cNvSpPr/>
                <p:nvPr/>
              </p:nvSpPr>
              <p:spPr>
                <a:xfrm>
                  <a:off x="4128" y="3360"/>
                  <a:ext cx="240" cy="0"/>
                </a:xfrm>
                <a:prstGeom prst="line">
                  <a:avLst/>
                </a:prstGeom>
                <a:ln w="9525" cap="flat" cmpd="sng">
                  <a:solidFill>
                    <a:schemeClr val="tx1"/>
                  </a:solidFill>
                  <a:prstDash val="solid"/>
                  <a:headEnd type="none" w="med" len="med"/>
                  <a:tailEnd type="triangle" w="med" len="med"/>
                </a:ln>
              </p:spPr>
            </p:sp>
            <p:sp>
              <p:nvSpPr>
                <p:cNvPr id="92192" name="Line 96"/>
                <p:cNvSpPr/>
                <p:nvPr/>
              </p:nvSpPr>
              <p:spPr>
                <a:xfrm flipH="1">
                  <a:off x="3696" y="3360"/>
                  <a:ext cx="192" cy="0"/>
                </a:xfrm>
                <a:prstGeom prst="line">
                  <a:avLst/>
                </a:prstGeom>
                <a:ln w="9525" cap="flat" cmpd="sng">
                  <a:solidFill>
                    <a:schemeClr val="tx1"/>
                  </a:solidFill>
                  <a:prstDash val="solid"/>
                  <a:headEnd type="none" w="med" len="med"/>
                  <a:tailEnd type="triangle" w="med" len="med"/>
                </a:ln>
              </p:spPr>
            </p:sp>
            <p:graphicFrame>
              <p:nvGraphicFramePr>
                <p:cNvPr id="92193" name="Object 97"/>
                <p:cNvGraphicFramePr>
                  <a:graphicFrameLocks noChangeAspect="1"/>
                </p:cNvGraphicFramePr>
                <p:nvPr/>
              </p:nvGraphicFramePr>
              <p:xfrm>
                <a:off x="3889" y="3264"/>
                <a:ext cx="245" cy="276"/>
              </p:xfrm>
              <a:graphic>
                <a:graphicData uri="http://schemas.openxmlformats.org/presentationml/2006/ole">
                  <mc:AlternateContent xmlns:mc="http://schemas.openxmlformats.org/markup-compatibility/2006">
                    <mc:Choice xmlns:v="urn:schemas-microsoft-com:vml" Requires="v">
                      <p:oleObj spid="_x0000_s3086" name="" r:id="rId15" imgW="101600" imgH="114300" progId="Equation.3">
                        <p:embed/>
                      </p:oleObj>
                    </mc:Choice>
                    <mc:Fallback>
                      <p:oleObj name="" r:id="rId15" imgW="101600" imgH="114300" progId="Equation.3">
                        <p:embed/>
                        <p:pic>
                          <p:nvPicPr>
                            <p:cNvPr id="0" name="图片 3085"/>
                            <p:cNvPicPr/>
                            <p:nvPr/>
                          </p:nvPicPr>
                          <p:blipFill>
                            <a:blip r:embed="rId16"/>
                            <a:stretch>
                              <a:fillRect/>
                            </a:stretch>
                          </p:blipFill>
                          <p:spPr>
                            <a:xfrm>
                              <a:off x="3889" y="3264"/>
                              <a:ext cx="245" cy="276"/>
                            </a:xfrm>
                            <a:prstGeom prst="rect">
                              <a:avLst/>
                            </a:prstGeom>
                            <a:noFill/>
                            <a:ln w="38100">
                              <a:noFill/>
                              <a:miter/>
                            </a:ln>
                          </p:spPr>
                        </p:pic>
                      </p:oleObj>
                    </mc:Fallback>
                  </mc:AlternateContent>
                </a:graphicData>
              </a:graphic>
            </p:graphicFrame>
            <p:sp>
              <p:nvSpPr>
                <p:cNvPr id="92194" name="Line 98"/>
                <p:cNvSpPr/>
                <p:nvPr/>
              </p:nvSpPr>
              <p:spPr>
                <a:xfrm>
                  <a:off x="4368" y="2592"/>
                  <a:ext cx="0" cy="864"/>
                </a:xfrm>
                <a:prstGeom prst="line">
                  <a:avLst/>
                </a:prstGeom>
                <a:ln w="9525" cap="flat" cmpd="sng">
                  <a:solidFill>
                    <a:schemeClr val="tx1"/>
                  </a:solidFill>
                  <a:prstDash val="dash"/>
                  <a:headEnd type="none" w="med" len="med"/>
                  <a:tailEnd type="none" w="med" len="med"/>
                </a:ln>
              </p:spPr>
            </p:sp>
          </p:grpSp>
        </p:grpSp>
        <p:sp>
          <p:nvSpPr>
            <p:cNvPr id="92187" name="Oval 99"/>
            <p:cNvSpPr/>
            <p:nvPr/>
          </p:nvSpPr>
          <p:spPr>
            <a:xfrm>
              <a:off x="4320" y="3216"/>
              <a:ext cx="96" cy="96"/>
            </a:xfrm>
            <a:prstGeom prst="ellipse">
              <a:avLst/>
            </a:prstGeom>
            <a:solidFill>
              <a:srgbClr val="FF0000"/>
            </a:solidFill>
            <a:ln w="9525" cap="flat" cmpd="sng">
              <a:solidFill>
                <a:schemeClr val="tx1"/>
              </a:solidFill>
              <a:prstDash val="solid"/>
              <a:headEnd type="none" w="med" len="med"/>
              <a:tailEnd type="none" w="med" len="med"/>
            </a:ln>
          </p:spPr>
          <p:txBody>
            <a:bodyPr lIns="90000" tIns="46800" rIns="90000" bIns="4680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sp>
        <p:nvSpPr>
          <p:cNvPr id="118884" name="AutoShape 100"/>
          <p:cNvSpPr/>
          <p:nvPr/>
        </p:nvSpPr>
        <p:spPr>
          <a:xfrm>
            <a:off x="3455988" y="2433638"/>
            <a:ext cx="1835150" cy="503237"/>
          </a:xfrm>
          <a:prstGeom prst="wedgeEllipseCallout">
            <a:avLst>
              <a:gd name="adj1" fmla="val -81227"/>
              <a:gd name="adj2" fmla="val 75551"/>
            </a:avLst>
          </a:prstGeom>
          <a:noFill/>
          <a:ln w="19050" cap="flat" cmpd="sng">
            <a:solidFill>
              <a:srgbClr val="FF00FF"/>
            </a:solidFill>
            <a:prstDash val="dash"/>
            <a:miter/>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t>逆时钟转</a:t>
            </a:r>
            <a:endParaRPr lang="zh-CN" altLang="en-US" sz="2400" b="1" dirty="0"/>
          </a:p>
        </p:txBody>
      </p:sp>
      <p:sp>
        <p:nvSpPr>
          <p:cNvPr id="92172" name="矩形 1"/>
          <p:cNvSpPr/>
          <p:nvPr/>
        </p:nvSpPr>
        <p:spPr>
          <a:xfrm>
            <a:off x="436563" y="327025"/>
            <a:ext cx="7481887"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2800" b="1" dirty="0">
                <a:solidFill>
                  <a:srgbClr val="FF0000"/>
                </a:solidFill>
                <a:latin typeface="楷体_GB2312" pitchFamily="49" charset="-122"/>
                <a:ea typeface="楷体_GB2312" pitchFamily="49" charset="-122"/>
              </a:rPr>
              <a:t>3</a:t>
            </a:r>
            <a:r>
              <a:rPr lang="zh-CN" altLang="en-US" sz="2800" b="1" dirty="0">
                <a:solidFill>
                  <a:srgbClr val="FF0000"/>
                </a:solidFill>
                <a:latin typeface="楷体_GB2312" pitchFamily="49" charset="-122"/>
                <a:ea typeface="楷体_GB2312" pitchFamily="49" charset="-122"/>
              </a:rPr>
              <a:t>）简谐振动的矢量图示法</a:t>
            </a:r>
            <a:endParaRPr lang="zh-CN" altLang="en-US" sz="2800" b="1" dirty="0">
              <a:solidFill>
                <a:srgbClr val="FF0000"/>
              </a:solidFill>
              <a:latin typeface="楷体_GB2312" pitchFamily="49" charset="-122"/>
              <a:ea typeface="楷体_GB2312" pitchFamily="49" charset="-122"/>
            </a:endParaRPr>
          </a:p>
        </p:txBody>
      </p:sp>
      <p:graphicFrame>
        <p:nvGraphicFramePr>
          <p:cNvPr id="41000" name="Object 105"/>
          <p:cNvGraphicFramePr>
            <a:graphicFrameLocks noChangeAspect="1"/>
          </p:cNvGraphicFramePr>
          <p:nvPr/>
        </p:nvGraphicFramePr>
        <p:xfrm>
          <a:off x="5532438" y="5659438"/>
          <a:ext cx="293687" cy="441325"/>
        </p:xfrm>
        <a:graphic>
          <a:graphicData uri="http://schemas.openxmlformats.org/presentationml/2006/ole">
            <mc:AlternateContent xmlns:mc="http://schemas.openxmlformats.org/markup-compatibility/2006">
              <mc:Choice xmlns:v="urn:schemas-microsoft-com:vml" Requires="v">
                <p:oleObj spid="_x0000_s3082" name="" r:id="rId17" imgW="152400" imgH="190500" progId="Equation.3">
                  <p:embed/>
                </p:oleObj>
              </mc:Choice>
              <mc:Fallback>
                <p:oleObj name="" r:id="rId17" imgW="152400" imgH="190500" progId="Equation.3">
                  <p:embed/>
                  <p:pic>
                    <p:nvPicPr>
                      <p:cNvPr id="0" name="图片 3081"/>
                      <p:cNvPicPr/>
                      <p:nvPr/>
                    </p:nvPicPr>
                    <p:blipFill>
                      <a:blip r:embed="rId18"/>
                      <a:stretch>
                        <a:fillRect/>
                      </a:stretch>
                    </p:blipFill>
                    <p:spPr>
                      <a:xfrm>
                        <a:off x="5532438" y="5659438"/>
                        <a:ext cx="293687" cy="441325"/>
                      </a:xfrm>
                      <a:prstGeom prst="rect">
                        <a:avLst/>
                      </a:prstGeom>
                      <a:noFill/>
                      <a:ln w="38100">
                        <a:noFill/>
                        <a:miter/>
                      </a:ln>
                    </p:spPr>
                  </p:pic>
                </p:oleObj>
              </mc:Fallback>
            </mc:AlternateContent>
          </a:graphicData>
        </a:graphic>
      </p:graphicFrame>
      <p:graphicFrame>
        <p:nvGraphicFramePr>
          <p:cNvPr id="41001" name="Object 107"/>
          <p:cNvGraphicFramePr>
            <a:graphicFrameLocks noChangeAspect="1"/>
          </p:cNvGraphicFramePr>
          <p:nvPr/>
        </p:nvGraphicFramePr>
        <p:xfrm>
          <a:off x="2112963" y="5684838"/>
          <a:ext cx="276225" cy="415925"/>
        </p:xfrm>
        <a:graphic>
          <a:graphicData uri="http://schemas.openxmlformats.org/presentationml/2006/ole">
            <mc:AlternateContent xmlns:mc="http://schemas.openxmlformats.org/markup-compatibility/2006">
              <mc:Choice xmlns:v="urn:schemas-microsoft-com:vml" Requires="v">
                <p:oleObj spid="_x0000_s3083" name="" r:id="rId19" imgW="152400" imgH="190500" progId="Equation.3">
                  <p:embed/>
                </p:oleObj>
              </mc:Choice>
              <mc:Fallback>
                <p:oleObj name="" r:id="rId19" imgW="152400" imgH="190500" progId="Equation.3">
                  <p:embed/>
                  <p:pic>
                    <p:nvPicPr>
                      <p:cNvPr id="0" name="图片 3082"/>
                      <p:cNvPicPr/>
                      <p:nvPr/>
                    </p:nvPicPr>
                    <p:blipFill>
                      <a:blip r:embed="rId18"/>
                      <a:stretch>
                        <a:fillRect/>
                      </a:stretch>
                    </p:blipFill>
                    <p:spPr>
                      <a:xfrm>
                        <a:off x="2112963" y="5684838"/>
                        <a:ext cx="276225" cy="415925"/>
                      </a:xfrm>
                      <a:prstGeom prst="rect">
                        <a:avLst/>
                      </a:prstGeom>
                      <a:noFill/>
                      <a:ln w="38100">
                        <a:noFill/>
                        <a:miter/>
                      </a:ln>
                    </p:spPr>
                  </p:pic>
                </p:oleObj>
              </mc:Fallback>
            </mc:AlternateContent>
          </a:graphicData>
        </a:graphic>
      </p:graphicFrame>
      <p:sp>
        <p:nvSpPr>
          <p:cNvPr id="41002" name="Rectangle 106"/>
          <p:cNvSpPr/>
          <p:nvPr/>
        </p:nvSpPr>
        <p:spPr>
          <a:xfrm>
            <a:off x="892175" y="5705475"/>
            <a:ext cx="68834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i="1" dirty="0">
                <a:latin typeface="Bookman Old Style" panose="02050604050505020204" pitchFamily="18" charset="0"/>
              </a:rPr>
              <a:t>v</a:t>
            </a:r>
            <a:r>
              <a:rPr lang="en-US" altLang="zh-CN" sz="2400" dirty="0">
                <a:latin typeface="Times New Roman" panose="02020603050405020304" pitchFamily="18" charset="0"/>
              </a:rPr>
              <a:t>&gt;0,</a:t>
            </a:r>
            <a:r>
              <a:rPr lang="zh-CN" altLang="en-US" sz="2400" b="1" dirty="0">
                <a:latin typeface="Times New Roman" panose="02020603050405020304" pitchFamily="18" charset="0"/>
              </a:rPr>
              <a:t>矢量     在</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象限，</a:t>
            </a:r>
            <a:r>
              <a:rPr lang="en-US" altLang="zh-CN" sz="2400" i="1" dirty="0">
                <a:latin typeface="Bookman Old Style" panose="02050604050505020204" pitchFamily="18" charset="0"/>
              </a:rPr>
              <a:t>v</a:t>
            </a:r>
            <a:r>
              <a:rPr lang="en-US" altLang="zh-CN" sz="2400" i="1" dirty="0">
                <a:latin typeface="Times New Roman" panose="02020603050405020304" pitchFamily="18" charset="0"/>
              </a:rPr>
              <a:t> </a:t>
            </a:r>
            <a:r>
              <a:rPr lang="en-US" altLang="zh-CN" sz="2400" dirty="0">
                <a:latin typeface="Times New Roman" panose="02020603050405020304" pitchFamily="18" charset="0"/>
              </a:rPr>
              <a:t>&lt;0,</a:t>
            </a:r>
            <a:r>
              <a:rPr lang="zh-CN" altLang="en-US" sz="2400" b="1" dirty="0">
                <a:latin typeface="Times New Roman" panose="02020603050405020304" pitchFamily="18" charset="0"/>
              </a:rPr>
              <a:t>矢量     在</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象限。</a:t>
            </a:r>
            <a:endParaRPr lang="zh-CN" altLang="en-US" sz="2400" b="1" dirty="0">
              <a:latin typeface="Times New Roman" panose="02020603050405020304" pitchFamily="18" charset="0"/>
            </a:endParaRPr>
          </a:p>
        </p:txBody>
      </p:sp>
      <p:sp>
        <p:nvSpPr>
          <p:cNvPr id="41003" name="Rectangle 112"/>
          <p:cNvSpPr/>
          <p:nvPr/>
        </p:nvSpPr>
        <p:spPr>
          <a:xfrm>
            <a:off x="782638" y="5130800"/>
            <a:ext cx="6992937" cy="1035050"/>
          </a:xfrm>
          <a:prstGeom prst="rect">
            <a:avLst/>
          </a:prstGeom>
          <a:noFill/>
          <a:ln w="1905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41004" name="Object 109"/>
          <p:cNvGraphicFramePr>
            <a:graphicFrameLocks noChangeAspect="1"/>
          </p:cNvGraphicFramePr>
          <p:nvPr/>
        </p:nvGraphicFramePr>
        <p:xfrm>
          <a:off x="2114550" y="5130800"/>
          <a:ext cx="323850" cy="463550"/>
        </p:xfrm>
        <a:graphic>
          <a:graphicData uri="http://schemas.openxmlformats.org/presentationml/2006/ole">
            <mc:AlternateContent xmlns:mc="http://schemas.openxmlformats.org/markup-compatibility/2006">
              <mc:Choice xmlns:v="urn:schemas-microsoft-com:vml" Requires="v">
                <p:oleObj spid="_x0000_s3077" name="" r:id="rId20" imgW="152400" imgH="190500" progId="Equation.3">
                  <p:embed/>
                </p:oleObj>
              </mc:Choice>
              <mc:Fallback>
                <p:oleObj name="" r:id="rId20" imgW="152400" imgH="190500" progId="Equation.3">
                  <p:embed/>
                  <p:pic>
                    <p:nvPicPr>
                      <p:cNvPr id="0" name="图片 3076"/>
                      <p:cNvPicPr/>
                      <p:nvPr/>
                    </p:nvPicPr>
                    <p:blipFill>
                      <a:blip r:embed="rId18"/>
                      <a:stretch>
                        <a:fillRect/>
                      </a:stretch>
                    </p:blipFill>
                    <p:spPr>
                      <a:xfrm>
                        <a:off x="2114550" y="5130800"/>
                        <a:ext cx="323850" cy="463550"/>
                      </a:xfrm>
                      <a:prstGeom prst="rect">
                        <a:avLst/>
                      </a:prstGeom>
                      <a:noFill/>
                      <a:ln w="38100">
                        <a:noFill/>
                        <a:miter/>
                      </a:ln>
                    </p:spPr>
                  </p:pic>
                </p:oleObj>
              </mc:Fallback>
            </mc:AlternateContent>
          </a:graphicData>
        </a:graphic>
      </p:graphicFrame>
      <p:sp>
        <p:nvSpPr>
          <p:cNvPr id="41005" name="Rectangle 110"/>
          <p:cNvSpPr/>
          <p:nvPr/>
        </p:nvSpPr>
        <p:spPr>
          <a:xfrm>
            <a:off x="896938" y="5178425"/>
            <a:ext cx="67849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i="1" dirty="0">
                <a:latin typeface="Times New Roman" panose="02020603050405020304" pitchFamily="18" charset="0"/>
              </a:rPr>
              <a:t>x</a:t>
            </a:r>
            <a:r>
              <a:rPr lang="en-US" altLang="zh-CN" sz="2400" dirty="0">
                <a:latin typeface="Times New Roman" panose="02020603050405020304" pitchFamily="18" charset="0"/>
              </a:rPr>
              <a:t>&gt;0,</a:t>
            </a:r>
            <a:r>
              <a:rPr lang="zh-CN" altLang="en-US" sz="2400" b="1" dirty="0">
                <a:latin typeface="Times New Roman" panose="02020603050405020304" pitchFamily="18" charset="0"/>
              </a:rPr>
              <a:t>矢量     在</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象限，</a:t>
            </a:r>
            <a:r>
              <a:rPr lang="en-US" altLang="zh-CN" sz="2400" i="1" dirty="0">
                <a:latin typeface="Times New Roman" panose="02020603050405020304" pitchFamily="18" charset="0"/>
              </a:rPr>
              <a:t>x</a:t>
            </a:r>
            <a:r>
              <a:rPr lang="en-US" altLang="zh-CN" sz="2400" dirty="0">
                <a:latin typeface="Times New Roman" panose="02020603050405020304" pitchFamily="18" charset="0"/>
              </a:rPr>
              <a:t>&lt;0,</a:t>
            </a:r>
            <a:r>
              <a:rPr lang="zh-CN" altLang="en-US" sz="2400" b="1" dirty="0">
                <a:latin typeface="Times New Roman" panose="02020603050405020304" pitchFamily="18" charset="0"/>
              </a:rPr>
              <a:t>矢量      在</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象限</a:t>
            </a:r>
            <a:r>
              <a:rPr lang="zh-CN" altLang="en-US" sz="2400" b="1" dirty="0">
                <a:latin typeface="Impact" panose="020B0806030902050204" pitchFamily="34" charset="0"/>
              </a:rPr>
              <a:t>；</a:t>
            </a:r>
            <a:endParaRPr lang="zh-CN" altLang="en-US" sz="2400" b="1" dirty="0">
              <a:latin typeface="Impact" panose="020B0806030902050204" pitchFamily="34" charset="0"/>
            </a:endParaRPr>
          </a:p>
        </p:txBody>
      </p:sp>
      <p:graphicFrame>
        <p:nvGraphicFramePr>
          <p:cNvPr id="41006" name="Object 111"/>
          <p:cNvGraphicFramePr>
            <a:graphicFrameLocks noChangeAspect="1"/>
          </p:cNvGraphicFramePr>
          <p:nvPr/>
        </p:nvGraphicFramePr>
        <p:xfrm>
          <a:off x="5510213" y="5186363"/>
          <a:ext cx="284162" cy="407987"/>
        </p:xfrm>
        <a:graphic>
          <a:graphicData uri="http://schemas.openxmlformats.org/presentationml/2006/ole">
            <mc:AlternateContent xmlns:mc="http://schemas.openxmlformats.org/markup-compatibility/2006">
              <mc:Choice xmlns:v="urn:schemas-microsoft-com:vml" Requires="v">
                <p:oleObj spid="_x0000_s3084" name="" r:id="rId21" imgW="152400" imgH="190500" progId="Equation.3">
                  <p:embed/>
                </p:oleObj>
              </mc:Choice>
              <mc:Fallback>
                <p:oleObj name="" r:id="rId21" imgW="152400" imgH="190500" progId="Equation.3">
                  <p:embed/>
                  <p:pic>
                    <p:nvPicPr>
                      <p:cNvPr id="0" name="图片 3083"/>
                      <p:cNvPicPr/>
                      <p:nvPr/>
                    </p:nvPicPr>
                    <p:blipFill>
                      <a:blip r:embed="rId18"/>
                      <a:stretch>
                        <a:fillRect/>
                      </a:stretch>
                    </p:blipFill>
                    <p:spPr>
                      <a:xfrm>
                        <a:off x="5510213" y="5186363"/>
                        <a:ext cx="284162" cy="407987"/>
                      </a:xfrm>
                      <a:prstGeom prst="rect">
                        <a:avLst/>
                      </a:prstGeom>
                      <a:noFill/>
                      <a:ln w="38100">
                        <a:noFill/>
                        <a:miter/>
                      </a:ln>
                    </p:spPr>
                  </p:pic>
                </p:oleObj>
              </mc:Fallback>
            </mc:AlternateContent>
          </a:graphicData>
        </a:graphic>
      </p:graphicFrame>
      <p:sp>
        <p:nvSpPr>
          <p:cNvPr id="41007" name="Text Box 4"/>
          <p:cNvSpPr txBox="1"/>
          <p:nvPr/>
        </p:nvSpPr>
        <p:spPr>
          <a:xfrm>
            <a:off x="896938" y="4546600"/>
            <a:ext cx="4953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400" b="1" dirty="0">
                <a:solidFill>
                  <a:srgbClr val="FF0000"/>
                </a:solidFill>
                <a:latin typeface="等线" panose="02010600030101010101" pitchFamily="2" charset="-122"/>
                <a:ea typeface="等线" panose="02010600030101010101" pitchFamily="2" charset="-122"/>
              </a:rPr>
              <a:t>注意：旋转矢量状态的确定</a:t>
            </a:r>
            <a:endParaRPr lang="zh-CN" altLang="en-US" sz="2400" b="1" dirty="0">
              <a:solidFill>
                <a:srgbClr val="FF0000"/>
              </a:solidFill>
              <a:latin typeface="等线" panose="02010600030101010101" pitchFamily="2" charset="-122"/>
              <a:ea typeface="等线" panose="02010600030101010101" pitchFamily="2" charset="-122"/>
            </a:endParaRPr>
          </a:p>
        </p:txBody>
      </p:sp>
      <p:cxnSp>
        <p:nvCxnSpPr>
          <p:cNvPr id="6" name="直接箭头连接符 5"/>
          <p:cNvCxnSpPr/>
          <p:nvPr/>
        </p:nvCxnSpPr>
        <p:spPr>
          <a:xfrm flipH="1">
            <a:off x="5969000" y="992188"/>
            <a:ext cx="2103438" cy="0"/>
          </a:xfrm>
          <a:prstGeom prst="straightConnector1">
            <a:avLst/>
          </a:prstGeom>
          <a:ln w="158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41011" name="Text Box 4"/>
          <p:cNvSpPr txBox="1"/>
          <p:nvPr/>
        </p:nvSpPr>
        <p:spPr>
          <a:xfrm>
            <a:off x="8016875" y="736600"/>
            <a:ext cx="9175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400" b="1" i="1" dirty="0">
                <a:solidFill>
                  <a:srgbClr val="0000CC"/>
                </a:solidFill>
                <a:latin typeface="Bookman Old Style" panose="02050604050505020204" pitchFamily="18" charset="0"/>
                <a:ea typeface="楷体_GB2312" pitchFamily="49" charset="-122"/>
              </a:rPr>
              <a:t>v</a:t>
            </a:r>
            <a:r>
              <a:rPr lang="zh-CN" altLang="en-US" sz="2400" b="1" dirty="0">
                <a:solidFill>
                  <a:srgbClr val="0000CC"/>
                </a:solidFill>
                <a:latin typeface="楷体_GB2312" pitchFamily="49" charset="-122"/>
                <a:ea typeface="楷体_GB2312" pitchFamily="49" charset="-122"/>
              </a:rPr>
              <a:t>＜</a:t>
            </a:r>
            <a:r>
              <a:rPr lang="en-US" altLang="zh-CN" sz="2400" b="1" dirty="0">
                <a:solidFill>
                  <a:srgbClr val="0000CC"/>
                </a:solidFill>
                <a:latin typeface="楷体_GB2312" pitchFamily="49" charset="-122"/>
                <a:ea typeface="楷体_GB2312" pitchFamily="49" charset="-122"/>
              </a:rPr>
              <a:t>0</a:t>
            </a:r>
            <a:endParaRPr lang="en-US" altLang="zh-CN" sz="2400" b="1" dirty="0">
              <a:solidFill>
                <a:srgbClr val="0000CC"/>
              </a:solidFill>
              <a:latin typeface="楷体_GB2312" pitchFamily="49" charset="-122"/>
              <a:ea typeface="楷体_GB2312" pitchFamily="49" charset="-122"/>
            </a:endParaRPr>
          </a:p>
        </p:txBody>
      </p:sp>
      <p:cxnSp>
        <p:nvCxnSpPr>
          <p:cNvPr id="7" name="直接箭头连接符 6"/>
          <p:cNvCxnSpPr/>
          <p:nvPr/>
        </p:nvCxnSpPr>
        <p:spPr>
          <a:xfrm flipH="1">
            <a:off x="5913438" y="4343400"/>
            <a:ext cx="2103438" cy="0"/>
          </a:xfrm>
          <a:prstGeom prst="straightConnector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010" name="Text Box 4"/>
          <p:cNvSpPr txBox="1"/>
          <p:nvPr/>
        </p:nvSpPr>
        <p:spPr>
          <a:xfrm>
            <a:off x="8016875" y="4059238"/>
            <a:ext cx="9175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400" b="1" i="1" dirty="0">
                <a:solidFill>
                  <a:srgbClr val="FF0000"/>
                </a:solidFill>
                <a:latin typeface="Bookman Old Style" panose="02050604050505020204" pitchFamily="18" charset="0"/>
                <a:ea typeface="楷体_GB2312" pitchFamily="49" charset="-122"/>
              </a:rPr>
              <a:t>v</a:t>
            </a:r>
            <a:r>
              <a:rPr lang="zh-CN" altLang="en-US" sz="2400" b="1" dirty="0">
                <a:solidFill>
                  <a:srgbClr val="FF0000"/>
                </a:solidFill>
                <a:latin typeface="楷体_GB2312" pitchFamily="49" charset="-122"/>
                <a:ea typeface="楷体_GB2312" pitchFamily="49" charset="-122"/>
              </a:rPr>
              <a:t>＞</a:t>
            </a:r>
            <a:r>
              <a:rPr lang="en-US" altLang="zh-CN" sz="2400" b="1" dirty="0">
                <a:solidFill>
                  <a:srgbClr val="FF0000"/>
                </a:solidFill>
                <a:latin typeface="楷体_GB2312" pitchFamily="49" charset="-122"/>
                <a:ea typeface="楷体_GB2312" pitchFamily="49" charset="-122"/>
              </a:rPr>
              <a:t>0</a:t>
            </a:r>
            <a:endParaRPr lang="en-US" altLang="zh-CN" sz="2400" b="1" dirty="0">
              <a:solidFill>
                <a:srgbClr val="FF0000"/>
              </a:solidFill>
              <a:latin typeface="楷体_GB2312" pitchFamily="49" charset="-122"/>
              <a:ea typeface="楷体_GB2312" pitchFamily="49" charset="-122"/>
            </a:endParaRPr>
          </a:p>
        </p:txBody>
      </p:sp>
      <p:pic>
        <p:nvPicPr>
          <p:cNvPr id="92185" name="图片 7"/>
          <p:cNvPicPr>
            <a:picLocks noChangeAspect="1"/>
          </p:cNvPicPr>
          <p:nvPr/>
        </p:nvPicPr>
        <p:blipFill>
          <a:blip r:embed="rId22"/>
          <a:stretch>
            <a:fillRect/>
          </a:stretch>
        </p:blipFill>
        <p:spPr>
          <a:xfrm>
            <a:off x="5653088" y="1136650"/>
            <a:ext cx="2933700" cy="2855913"/>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853"/>
                                        </p:tgtEl>
                                        <p:attrNameLst>
                                          <p:attrName>style.visibility</p:attrName>
                                        </p:attrNameLst>
                                      </p:cBhvr>
                                      <p:to>
                                        <p:strVal val="visible"/>
                                      </p:to>
                                    </p:set>
                                    <p:animEffect transition="in" filter="wipe(left)">
                                      <p:cBhvr>
                                        <p:cTn id="7" dur="500"/>
                                        <p:tgtEl>
                                          <p:spTgt spid="1188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8854"/>
                                        </p:tgtEl>
                                        <p:attrNameLst>
                                          <p:attrName>style.visibility</p:attrName>
                                        </p:attrNameLst>
                                      </p:cBhvr>
                                      <p:to>
                                        <p:strVal val="visible"/>
                                      </p:to>
                                    </p:set>
                                    <p:animEffect transition="in" filter="wipe(left)">
                                      <p:cBhvr>
                                        <p:cTn id="11" dur="500"/>
                                        <p:tgtEl>
                                          <p:spTgt spid="11885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18861"/>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118864"/>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499"/>
                                          </p:stCondLst>
                                        </p:cTn>
                                        <p:tgtEl>
                                          <p:spTgt spid="118871"/>
                                        </p:tgtEl>
                                        <p:attrNameLst>
                                          <p:attrName>style.visibility</p:attrName>
                                        </p:attrNameLst>
                                      </p:cBhvr>
                                      <p:to>
                                        <p:strVal val="visible"/>
                                      </p:to>
                                    </p:set>
                                  </p:childTnLst>
                                </p:cTn>
                              </p:par>
                            </p:childTnLst>
                          </p:cTn>
                        </p:par>
                        <p:par>
                          <p:cTn id="21" fill="hold">
                            <p:stCondLst>
                              <p:cond delay="2500"/>
                            </p:stCondLst>
                            <p:childTnLst>
                              <p:par>
                                <p:cTn id="22" presetID="22" presetClass="entr" presetSubtype="4" fill="hold" grpId="0" nodeType="afterEffect">
                                  <p:stCondLst>
                                    <p:cond delay="0"/>
                                  </p:stCondLst>
                                  <p:childTnLst>
                                    <p:set>
                                      <p:cBhvr>
                                        <p:cTn id="23" dur="1" fill="hold">
                                          <p:stCondLst>
                                            <p:cond delay="0"/>
                                          </p:stCondLst>
                                        </p:cTn>
                                        <p:tgtEl>
                                          <p:spTgt spid="118884"/>
                                        </p:tgtEl>
                                        <p:attrNameLst>
                                          <p:attrName>style.visibility</p:attrName>
                                        </p:attrNameLst>
                                      </p:cBhvr>
                                      <p:to>
                                        <p:strVal val="visible"/>
                                      </p:to>
                                    </p:set>
                                    <p:animEffect transition="in" filter="wipe(down)">
                                      <p:cBhvr>
                                        <p:cTn id="24" dur="500"/>
                                        <p:tgtEl>
                                          <p:spTgt spid="118884"/>
                                        </p:tgtEl>
                                      </p:cBhvr>
                                    </p:animEffect>
                                  </p:childTnLst>
                                </p:cTn>
                              </p:par>
                            </p:childTnLst>
                          </p:cTn>
                        </p:par>
                        <p:par>
                          <p:cTn id="25" fill="hold">
                            <p:stCondLst>
                              <p:cond delay="3000"/>
                            </p:stCondLst>
                            <p:childTnLst>
                              <p:par>
                                <p:cTn id="26" presetID="1" presetClass="entr" presetSubtype="0" fill="hold" nodeType="afterEffect">
                                  <p:stCondLst>
                                    <p:cond delay="0"/>
                                  </p:stCondLst>
                                  <p:childTnLst>
                                    <p:set>
                                      <p:cBhvr>
                                        <p:cTn id="27" dur="1" fill="hold">
                                          <p:stCondLst>
                                            <p:cond delay="499"/>
                                          </p:stCondLst>
                                        </p:cTn>
                                        <p:tgtEl>
                                          <p:spTgt spid="118858"/>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0"/>
                                  </p:stCondLst>
                                  <p:childTnLst>
                                    <p:set>
                                      <p:cBhvr>
                                        <p:cTn id="30" dur="1" fill="hold">
                                          <p:stCondLst>
                                            <p:cond delay="499"/>
                                          </p:stCondLst>
                                        </p:cTn>
                                        <p:tgtEl>
                                          <p:spTgt spid="118867"/>
                                        </p:tgtEl>
                                        <p:attrNameLst>
                                          <p:attrName>style.visibility</p:attrName>
                                        </p:attrNameLst>
                                      </p:cBhvr>
                                      <p:to>
                                        <p:strVal val="visible"/>
                                      </p:to>
                                    </p:set>
                                  </p:childTnLst>
                                </p:cTn>
                              </p:par>
                            </p:childTnLst>
                          </p:cTn>
                        </p:par>
                        <p:par>
                          <p:cTn id="31" fill="hold">
                            <p:stCondLst>
                              <p:cond delay="4000"/>
                            </p:stCondLst>
                            <p:childTnLst>
                              <p:par>
                                <p:cTn id="32" presetID="16" presetClass="entr" presetSubtype="37" fill="hold" nodeType="afterEffect">
                                  <p:stCondLst>
                                    <p:cond delay="0"/>
                                  </p:stCondLst>
                                  <p:childTnLst>
                                    <p:set>
                                      <p:cBhvr>
                                        <p:cTn id="33" dur="1" fill="hold">
                                          <p:stCondLst>
                                            <p:cond delay="0"/>
                                          </p:stCondLst>
                                        </p:cTn>
                                        <p:tgtEl>
                                          <p:spTgt spid="118874"/>
                                        </p:tgtEl>
                                        <p:attrNameLst>
                                          <p:attrName>style.visibility</p:attrName>
                                        </p:attrNameLst>
                                      </p:cBhvr>
                                      <p:to>
                                        <p:strVal val="visible"/>
                                      </p:to>
                                    </p:set>
                                    <p:animEffect transition="in" filter="barn(outVertical)">
                                      <p:cBhvr>
                                        <p:cTn id="34" dur="500"/>
                                        <p:tgtEl>
                                          <p:spTgt spid="118874"/>
                                        </p:tgtEl>
                                      </p:cBhvr>
                                    </p:animEffect>
                                  </p:childTnLst>
                                </p:cTn>
                              </p:par>
                            </p:childTnLst>
                          </p:cTn>
                        </p:par>
                        <p:par>
                          <p:cTn id="35" fill="hold">
                            <p:stCondLst>
                              <p:cond delay="4500"/>
                            </p:stCondLst>
                            <p:childTnLst>
                              <p:par>
                                <p:cTn id="36" presetID="22" presetClass="entr" presetSubtype="8" fill="hold" grpId="0" nodeType="afterEffect">
                                  <p:stCondLst>
                                    <p:cond delay="0"/>
                                  </p:stCondLst>
                                  <p:childTnLst>
                                    <p:set>
                                      <p:cBhvr>
                                        <p:cTn id="37" dur="1" fill="hold">
                                          <p:stCondLst>
                                            <p:cond delay="0"/>
                                          </p:stCondLst>
                                        </p:cTn>
                                        <p:tgtEl>
                                          <p:spTgt spid="41007"/>
                                        </p:tgtEl>
                                        <p:attrNameLst>
                                          <p:attrName>style.visibility</p:attrName>
                                        </p:attrNameLst>
                                      </p:cBhvr>
                                      <p:to>
                                        <p:strVal val="visible"/>
                                      </p:to>
                                    </p:set>
                                    <p:animEffect transition="in" filter="wipe(left)">
                                      <p:cBhvr>
                                        <p:cTn id="38" dur="500"/>
                                        <p:tgtEl>
                                          <p:spTgt spid="41007"/>
                                        </p:tgtEl>
                                      </p:cBhvr>
                                    </p:animEffect>
                                  </p:childTnLst>
                                </p:cTn>
                              </p:par>
                            </p:childTnLst>
                          </p:cTn>
                        </p:par>
                        <p:par>
                          <p:cTn id="39" fill="hold">
                            <p:stCondLst>
                              <p:cond delay="5000"/>
                            </p:stCondLst>
                            <p:childTnLst>
                              <p:par>
                                <p:cTn id="40" presetID="22" presetClass="entr" presetSubtype="2"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par>
                          <p:cTn id="43" fill="hold">
                            <p:stCondLst>
                              <p:cond delay="5500"/>
                            </p:stCondLst>
                            <p:childTnLst>
                              <p:par>
                                <p:cTn id="44" presetID="22" presetClass="entr" presetSubtype="2" fill="hold" grpId="0" nodeType="afterEffect">
                                  <p:stCondLst>
                                    <p:cond delay="0"/>
                                  </p:stCondLst>
                                  <p:childTnLst>
                                    <p:set>
                                      <p:cBhvr>
                                        <p:cTn id="45" dur="1" fill="hold">
                                          <p:stCondLst>
                                            <p:cond delay="0"/>
                                          </p:stCondLst>
                                        </p:cTn>
                                        <p:tgtEl>
                                          <p:spTgt spid="41011"/>
                                        </p:tgtEl>
                                        <p:attrNameLst>
                                          <p:attrName>style.visibility</p:attrName>
                                        </p:attrNameLst>
                                      </p:cBhvr>
                                      <p:to>
                                        <p:strVal val="visible"/>
                                      </p:to>
                                    </p:set>
                                    <p:animEffect transition="in" filter="wipe(right)">
                                      <p:cBhvr>
                                        <p:cTn id="46" dur="500"/>
                                        <p:tgtEl>
                                          <p:spTgt spid="41011"/>
                                        </p:tgtEl>
                                      </p:cBhvr>
                                    </p:animEffect>
                                  </p:childTnLst>
                                </p:cTn>
                              </p:par>
                            </p:childTnLst>
                          </p:cTn>
                        </p:par>
                        <p:par>
                          <p:cTn id="47" fill="hold">
                            <p:stCondLst>
                              <p:cond delay="60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par>
                          <p:cTn id="51" fill="hold">
                            <p:stCondLst>
                              <p:cond delay="6500"/>
                            </p:stCondLst>
                            <p:childTnLst>
                              <p:par>
                                <p:cTn id="52" presetID="22" presetClass="entr" presetSubtype="8" fill="hold" grpId="0" nodeType="afterEffect">
                                  <p:stCondLst>
                                    <p:cond delay="0"/>
                                  </p:stCondLst>
                                  <p:childTnLst>
                                    <p:set>
                                      <p:cBhvr>
                                        <p:cTn id="53" dur="1" fill="hold">
                                          <p:stCondLst>
                                            <p:cond delay="0"/>
                                          </p:stCondLst>
                                        </p:cTn>
                                        <p:tgtEl>
                                          <p:spTgt spid="41010"/>
                                        </p:tgtEl>
                                        <p:attrNameLst>
                                          <p:attrName>style.visibility</p:attrName>
                                        </p:attrNameLst>
                                      </p:cBhvr>
                                      <p:to>
                                        <p:strVal val="visible"/>
                                      </p:to>
                                    </p:set>
                                    <p:animEffect transition="in" filter="wipe(left)">
                                      <p:cBhvr>
                                        <p:cTn id="54" dur="500"/>
                                        <p:tgtEl>
                                          <p:spTgt spid="41010"/>
                                        </p:tgtEl>
                                      </p:cBhvr>
                                    </p:animEffect>
                                  </p:childTnLst>
                                </p:cTn>
                              </p:par>
                            </p:childTnLst>
                          </p:cTn>
                        </p:par>
                        <p:par>
                          <p:cTn id="55" fill="hold">
                            <p:stCondLst>
                              <p:cond delay="7000"/>
                            </p:stCondLst>
                            <p:childTnLst>
                              <p:par>
                                <p:cTn id="56" presetID="22" presetClass="entr" presetSubtype="4" fill="hold" nodeType="afterEffect">
                                  <p:stCondLst>
                                    <p:cond delay="0"/>
                                  </p:stCondLst>
                                  <p:childTnLst>
                                    <p:set>
                                      <p:cBhvr>
                                        <p:cTn id="57" dur="1" fill="hold">
                                          <p:stCondLst>
                                            <p:cond delay="0"/>
                                          </p:stCondLst>
                                        </p:cTn>
                                        <p:tgtEl>
                                          <p:spTgt spid="41000"/>
                                        </p:tgtEl>
                                        <p:attrNameLst>
                                          <p:attrName>style.visibility</p:attrName>
                                        </p:attrNameLst>
                                      </p:cBhvr>
                                      <p:to>
                                        <p:strVal val="visible"/>
                                      </p:to>
                                    </p:set>
                                    <p:animEffect transition="in" filter="wipe(down)">
                                      <p:cBhvr>
                                        <p:cTn id="58" dur="500"/>
                                        <p:tgtEl>
                                          <p:spTgt spid="41000"/>
                                        </p:tgtEl>
                                      </p:cBhvr>
                                    </p:animEffect>
                                  </p:childTnLst>
                                </p:cTn>
                              </p:par>
                              <p:par>
                                <p:cTn id="59" presetID="22" presetClass="entr" presetSubtype="4" fill="hold" nodeType="withEffect">
                                  <p:stCondLst>
                                    <p:cond delay="0"/>
                                  </p:stCondLst>
                                  <p:childTnLst>
                                    <p:set>
                                      <p:cBhvr>
                                        <p:cTn id="60" dur="1" fill="hold">
                                          <p:stCondLst>
                                            <p:cond delay="0"/>
                                          </p:stCondLst>
                                        </p:cTn>
                                        <p:tgtEl>
                                          <p:spTgt spid="41001"/>
                                        </p:tgtEl>
                                        <p:attrNameLst>
                                          <p:attrName>style.visibility</p:attrName>
                                        </p:attrNameLst>
                                      </p:cBhvr>
                                      <p:to>
                                        <p:strVal val="visible"/>
                                      </p:to>
                                    </p:set>
                                    <p:animEffect transition="in" filter="wipe(down)">
                                      <p:cBhvr>
                                        <p:cTn id="61" dur="500"/>
                                        <p:tgtEl>
                                          <p:spTgt spid="4100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1002"/>
                                        </p:tgtEl>
                                        <p:attrNameLst>
                                          <p:attrName>style.visibility</p:attrName>
                                        </p:attrNameLst>
                                      </p:cBhvr>
                                      <p:to>
                                        <p:strVal val="visible"/>
                                      </p:to>
                                    </p:set>
                                    <p:animEffect transition="in" filter="wipe(down)">
                                      <p:cBhvr>
                                        <p:cTn id="64" dur="500"/>
                                        <p:tgtEl>
                                          <p:spTgt spid="4100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1003"/>
                                        </p:tgtEl>
                                        <p:attrNameLst>
                                          <p:attrName>style.visibility</p:attrName>
                                        </p:attrNameLst>
                                      </p:cBhvr>
                                      <p:to>
                                        <p:strVal val="visible"/>
                                      </p:to>
                                    </p:set>
                                    <p:animEffect transition="in" filter="wipe(down)">
                                      <p:cBhvr>
                                        <p:cTn id="67" dur="500"/>
                                        <p:tgtEl>
                                          <p:spTgt spid="41003"/>
                                        </p:tgtEl>
                                      </p:cBhvr>
                                    </p:animEffect>
                                  </p:childTnLst>
                                </p:cTn>
                              </p:par>
                              <p:par>
                                <p:cTn id="68" presetID="22" presetClass="entr" presetSubtype="4" fill="hold" nodeType="withEffect">
                                  <p:stCondLst>
                                    <p:cond delay="0"/>
                                  </p:stCondLst>
                                  <p:childTnLst>
                                    <p:set>
                                      <p:cBhvr>
                                        <p:cTn id="69" dur="1" fill="hold">
                                          <p:stCondLst>
                                            <p:cond delay="0"/>
                                          </p:stCondLst>
                                        </p:cTn>
                                        <p:tgtEl>
                                          <p:spTgt spid="41004"/>
                                        </p:tgtEl>
                                        <p:attrNameLst>
                                          <p:attrName>style.visibility</p:attrName>
                                        </p:attrNameLst>
                                      </p:cBhvr>
                                      <p:to>
                                        <p:strVal val="visible"/>
                                      </p:to>
                                    </p:set>
                                    <p:animEffect transition="in" filter="wipe(down)">
                                      <p:cBhvr>
                                        <p:cTn id="70" dur="500"/>
                                        <p:tgtEl>
                                          <p:spTgt spid="4100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1005"/>
                                        </p:tgtEl>
                                        <p:attrNameLst>
                                          <p:attrName>style.visibility</p:attrName>
                                        </p:attrNameLst>
                                      </p:cBhvr>
                                      <p:to>
                                        <p:strVal val="visible"/>
                                      </p:to>
                                    </p:set>
                                    <p:animEffect transition="in" filter="wipe(down)">
                                      <p:cBhvr>
                                        <p:cTn id="73" dur="500"/>
                                        <p:tgtEl>
                                          <p:spTgt spid="41005"/>
                                        </p:tgtEl>
                                      </p:cBhvr>
                                    </p:animEffect>
                                  </p:childTnLst>
                                </p:cTn>
                              </p:par>
                              <p:par>
                                <p:cTn id="74" presetID="22" presetClass="entr" presetSubtype="4" fill="hold" nodeType="withEffect">
                                  <p:stCondLst>
                                    <p:cond delay="0"/>
                                  </p:stCondLst>
                                  <p:childTnLst>
                                    <p:set>
                                      <p:cBhvr>
                                        <p:cTn id="75" dur="1" fill="hold">
                                          <p:stCondLst>
                                            <p:cond delay="0"/>
                                          </p:stCondLst>
                                        </p:cTn>
                                        <p:tgtEl>
                                          <p:spTgt spid="41006"/>
                                        </p:tgtEl>
                                        <p:attrNameLst>
                                          <p:attrName>style.visibility</p:attrName>
                                        </p:attrNameLst>
                                      </p:cBhvr>
                                      <p:to>
                                        <p:strVal val="visible"/>
                                      </p:to>
                                    </p:set>
                                    <p:animEffect transition="in" filter="wipe(down)">
                                      <p:cBhvr>
                                        <p:cTn id="76" dur="500"/>
                                        <p:tgtEl>
                                          <p:spTgt spid="41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4" grpId="0" bldLvl="0" animBg="1"/>
      <p:bldP spid="41002" grpId="0"/>
      <p:bldP spid="41003" grpId="0" bldLvl="0" animBg="1"/>
      <p:bldP spid="41005" grpId="0"/>
      <p:bldP spid="41007" grpId="0"/>
      <p:bldP spid="41011" grpId="0"/>
      <p:bldP spid="410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5"/>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94214" name="Object 6"/>
          <p:cNvGraphicFramePr>
            <a:graphicFrameLocks noChangeAspect="1"/>
          </p:cNvGraphicFramePr>
          <p:nvPr/>
        </p:nvGraphicFramePr>
        <p:xfrm>
          <a:off x="1042988" y="2559050"/>
          <a:ext cx="2317750" cy="712788"/>
        </p:xfrm>
        <a:graphic>
          <a:graphicData uri="http://schemas.openxmlformats.org/presentationml/2006/ole">
            <mc:AlternateContent xmlns:mc="http://schemas.openxmlformats.org/markup-compatibility/2006">
              <mc:Choice xmlns:v="urn:schemas-microsoft-com:vml" Requires="v">
                <p:oleObj spid="_x0000_s3111" name="" r:id="rId1" imgW="1282700" imgH="393700" progId="Equation.3">
                  <p:embed/>
                </p:oleObj>
              </mc:Choice>
              <mc:Fallback>
                <p:oleObj name="" r:id="rId1" imgW="1282700" imgH="393700" progId="Equation.3">
                  <p:embed/>
                  <p:pic>
                    <p:nvPicPr>
                      <p:cNvPr id="0" name="图片 3110"/>
                      <p:cNvPicPr/>
                      <p:nvPr/>
                    </p:nvPicPr>
                    <p:blipFill>
                      <a:blip r:embed="rId2"/>
                      <a:stretch>
                        <a:fillRect/>
                      </a:stretch>
                    </p:blipFill>
                    <p:spPr>
                      <a:xfrm>
                        <a:off x="1042988" y="2559050"/>
                        <a:ext cx="2317750" cy="712788"/>
                      </a:xfrm>
                      <a:prstGeom prst="rect">
                        <a:avLst/>
                      </a:prstGeom>
                      <a:noFill/>
                      <a:ln w="38100">
                        <a:noFill/>
                        <a:miter/>
                      </a:ln>
                    </p:spPr>
                  </p:pic>
                </p:oleObj>
              </mc:Fallback>
            </mc:AlternateContent>
          </a:graphicData>
        </a:graphic>
      </p:graphicFrame>
      <p:sp>
        <p:nvSpPr>
          <p:cNvPr id="93188" name="Rectangle 8"/>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94217" name="Object 9"/>
          <p:cNvGraphicFramePr>
            <a:graphicFrameLocks noChangeAspect="1"/>
          </p:cNvGraphicFramePr>
          <p:nvPr/>
        </p:nvGraphicFramePr>
        <p:xfrm>
          <a:off x="3633788" y="2503488"/>
          <a:ext cx="1677987" cy="768350"/>
        </p:xfrm>
        <a:graphic>
          <a:graphicData uri="http://schemas.openxmlformats.org/presentationml/2006/ole">
            <mc:AlternateContent xmlns:mc="http://schemas.openxmlformats.org/markup-compatibility/2006">
              <mc:Choice xmlns:v="urn:schemas-microsoft-com:vml" Requires="v">
                <p:oleObj spid="_x0000_s3107" name="" r:id="rId3" imgW="914400" imgH="419100" progId="Equation.3">
                  <p:embed/>
                </p:oleObj>
              </mc:Choice>
              <mc:Fallback>
                <p:oleObj name="" r:id="rId3" imgW="914400" imgH="419100" progId="Equation.3">
                  <p:embed/>
                  <p:pic>
                    <p:nvPicPr>
                      <p:cNvPr id="0" name="图片 3106"/>
                      <p:cNvPicPr/>
                      <p:nvPr/>
                    </p:nvPicPr>
                    <p:blipFill>
                      <a:blip r:embed="rId4"/>
                      <a:stretch>
                        <a:fillRect/>
                      </a:stretch>
                    </p:blipFill>
                    <p:spPr>
                      <a:xfrm>
                        <a:off x="3633788" y="2503488"/>
                        <a:ext cx="1677987" cy="768350"/>
                      </a:xfrm>
                      <a:prstGeom prst="rect">
                        <a:avLst/>
                      </a:prstGeom>
                      <a:noFill/>
                      <a:ln w="38100">
                        <a:noFill/>
                        <a:miter/>
                      </a:ln>
                    </p:spPr>
                  </p:pic>
                </p:oleObj>
              </mc:Fallback>
            </mc:AlternateContent>
          </a:graphicData>
        </a:graphic>
      </p:graphicFrame>
      <p:sp>
        <p:nvSpPr>
          <p:cNvPr id="94218" name="Text Box 10"/>
          <p:cNvSpPr txBox="1"/>
          <p:nvPr/>
        </p:nvSpPr>
        <p:spPr>
          <a:xfrm>
            <a:off x="5462588" y="2663825"/>
            <a:ext cx="28194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rPr>
              <a:t>简谐振动微分方程 </a:t>
            </a:r>
            <a:endParaRPr lang="zh-CN" altLang="en-US" sz="2400" b="1" dirty="0">
              <a:solidFill>
                <a:srgbClr val="FF0000"/>
              </a:solidFill>
            </a:endParaRPr>
          </a:p>
        </p:txBody>
      </p:sp>
      <p:sp>
        <p:nvSpPr>
          <p:cNvPr id="94219" name="Text Box 11"/>
          <p:cNvSpPr txBox="1"/>
          <p:nvPr/>
        </p:nvSpPr>
        <p:spPr>
          <a:xfrm>
            <a:off x="974725" y="3713163"/>
            <a:ext cx="39624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00"/>
                </a:solidFill>
                <a:latin typeface="宋体" panose="02010600030101010101" pitchFamily="2" charset="-122"/>
              </a:rPr>
              <a:t>该方程的通解可写为：</a:t>
            </a:r>
            <a:endParaRPr lang="zh-CN" altLang="en-US" sz="2400" b="1" dirty="0">
              <a:solidFill>
                <a:srgbClr val="000000"/>
              </a:solidFill>
              <a:latin typeface="宋体" panose="02010600030101010101" pitchFamily="2" charset="-122"/>
            </a:endParaRPr>
          </a:p>
        </p:txBody>
      </p:sp>
      <p:sp>
        <p:nvSpPr>
          <p:cNvPr id="94222" name="Text Box 14"/>
          <p:cNvSpPr txBox="1"/>
          <p:nvPr/>
        </p:nvSpPr>
        <p:spPr>
          <a:xfrm>
            <a:off x="990600" y="5935663"/>
            <a:ext cx="5181600" cy="398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i="1" dirty="0">
                <a:solidFill>
                  <a:srgbClr val="000000"/>
                </a:solidFill>
                <a:latin typeface="Times New Roman" panose="02020603050405020304" pitchFamily="18" charset="0"/>
                <a:ea typeface="楷体_GB2312" pitchFamily="49" charset="-122"/>
              </a:rPr>
              <a:t>A</a:t>
            </a:r>
            <a:r>
              <a:rPr lang="zh-CN" altLang="en-US" sz="2000" b="1" dirty="0">
                <a:solidFill>
                  <a:srgbClr val="000000"/>
                </a:solidFill>
                <a:latin typeface="宋体" panose="02010600030101010101" pitchFamily="2" charset="-122"/>
              </a:rPr>
              <a:t>和</a:t>
            </a:r>
            <a:r>
              <a:rPr lang="en-US" altLang="zh-CN" sz="2000" b="1" i="1" dirty="0">
                <a:latin typeface="Times New Roman" panose="02020603050405020304" pitchFamily="18" charset="0"/>
                <a:sym typeface="Symbol" panose="05050102010706020507" pitchFamily="18" charset="2"/>
              </a:rPr>
              <a:t></a:t>
            </a:r>
            <a:r>
              <a:rPr lang="en-US" altLang="zh-CN" sz="2000" b="1" baseline="-25000" dirty="0">
                <a:latin typeface="Times New Roman" panose="02020603050405020304" pitchFamily="18" charset="0"/>
                <a:sym typeface="Symbol" panose="05050102010706020507" pitchFamily="18" charset="2"/>
              </a:rPr>
              <a:t>0</a:t>
            </a:r>
            <a:r>
              <a:rPr lang="zh-CN" altLang="en-US" sz="2000" b="1" dirty="0">
                <a:solidFill>
                  <a:srgbClr val="000000"/>
                </a:solidFill>
                <a:latin typeface="Times New Roman" panose="02020603050405020304" pitchFamily="18" charset="0"/>
                <a:sym typeface="Symbol" panose="05050102010706020507" pitchFamily="18" charset="2"/>
              </a:rPr>
              <a:t>由初始条件</a:t>
            </a:r>
            <a:r>
              <a:rPr lang="zh-CN" altLang="en-US" sz="2000" b="1" dirty="0">
                <a:solidFill>
                  <a:srgbClr val="000000"/>
                </a:solidFill>
                <a:latin typeface="楷体_GB2312" pitchFamily="49" charset="-122"/>
              </a:rPr>
              <a:t>确定</a:t>
            </a:r>
            <a:endParaRPr lang="zh-CN" altLang="en-US" sz="2000" b="1" dirty="0">
              <a:solidFill>
                <a:srgbClr val="000000"/>
              </a:solidFill>
              <a:latin typeface="楷体_GB2312" pitchFamily="49" charset="-122"/>
            </a:endParaRPr>
          </a:p>
        </p:txBody>
      </p:sp>
      <p:graphicFrame>
        <p:nvGraphicFramePr>
          <p:cNvPr id="94223" name="Object 15"/>
          <p:cNvGraphicFramePr>
            <a:graphicFrameLocks noChangeAspect="1"/>
          </p:cNvGraphicFramePr>
          <p:nvPr/>
        </p:nvGraphicFramePr>
        <p:xfrm>
          <a:off x="3863975" y="5765800"/>
          <a:ext cx="1587500" cy="773113"/>
        </p:xfrm>
        <a:graphic>
          <a:graphicData uri="http://schemas.openxmlformats.org/presentationml/2006/ole">
            <mc:AlternateContent xmlns:mc="http://schemas.openxmlformats.org/markup-compatibility/2006">
              <mc:Choice xmlns:v="urn:schemas-microsoft-com:vml" Requires="v">
                <p:oleObj spid="_x0000_s3115" name="" r:id="rId5" imgW="965200" imgH="469900" progId="Equation.3">
                  <p:embed/>
                </p:oleObj>
              </mc:Choice>
              <mc:Fallback>
                <p:oleObj name="" r:id="rId5" imgW="965200" imgH="469900" progId="Equation.3">
                  <p:embed/>
                  <p:pic>
                    <p:nvPicPr>
                      <p:cNvPr id="0" name="图片 3114"/>
                      <p:cNvPicPr/>
                      <p:nvPr/>
                    </p:nvPicPr>
                    <p:blipFill>
                      <a:blip r:embed="rId6"/>
                      <a:stretch>
                        <a:fillRect/>
                      </a:stretch>
                    </p:blipFill>
                    <p:spPr>
                      <a:xfrm>
                        <a:off x="3863975" y="5765800"/>
                        <a:ext cx="1587500" cy="773113"/>
                      </a:xfrm>
                      <a:prstGeom prst="rect">
                        <a:avLst/>
                      </a:prstGeom>
                      <a:noFill/>
                      <a:ln w="38100">
                        <a:noFill/>
                        <a:miter/>
                      </a:ln>
                    </p:spPr>
                  </p:pic>
                </p:oleObj>
              </mc:Fallback>
            </mc:AlternateContent>
          </a:graphicData>
        </a:graphic>
      </p:graphicFrame>
      <p:graphicFrame>
        <p:nvGraphicFramePr>
          <p:cNvPr id="94224" name="Object 16"/>
          <p:cNvGraphicFramePr>
            <a:graphicFrameLocks noChangeAspect="1"/>
          </p:cNvGraphicFramePr>
          <p:nvPr/>
        </p:nvGraphicFramePr>
        <p:xfrm>
          <a:off x="6078538" y="5842000"/>
          <a:ext cx="1546225" cy="709613"/>
        </p:xfrm>
        <a:graphic>
          <a:graphicData uri="http://schemas.openxmlformats.org/presentationml/2006/ole">
            <mc:AlternateContent xmlns:mc="http://schemas.openxmlformats.org/markup-compatibility/2006">
              <mc:Choice xmlns:v="urn:schemas-microsoft-com:vml" Requires="v">
                <p:oleObj spid="_x0000_s3108" name="" r:id="rId7" imgW="965200" imgH="431800" progId="Equation.3">
                  <p:embed/>
                </p:oleObj>
              </mc:Choice>
              <mc:Fallback>
                <p:oleObj name="" r:id="rId7" imgW="965200" imgH="431800" progId="Equation.3">
                  <p:embed/>
                  <p:pic>
                    <p:nvPicPr>
                      <p:cNvPr id="0" name="图片 3107"/>
                      <p:cNvPicPr/>
                      <p:nvPr/>
                    </p:nvPicPr>
                    <p:blipFill>
                      <a:blip r:embed="rId8"/>
                      <a:stretch>
                        <a:fillRect/>
                      </a:stretch>
                    </p:blipFill>
                    <p:spPr>
                      <a:xfrm>
                        <a:off x="6078538" y="5842000"/>
                        <a:ext cx="1546225" cy="709613"/>
                      </a:xfrm>
                      <a:prstGeom prst="rect">
                        <a:avLst/>
                      </a:prstGeom>
                      <a:noFill/>
                      <a:ln w="38100">
                        <a:noFill/>
                        <a:miter/>
                      </a:ln>
                    </p:spPr>
                  </p:pic>
                </p:oleObj>
              </mc:Fallback>
            </mc:AlternateContent>
          </a:graphicData>
        </a:graphic>
      </p:graphicFrame>
      <p:sp>
        <p:nvSpPr>
          <p:cNvPr id="93195" name="Rectangle 20"/>
          <p:cNvSpPr/>
          <p:nvPr/>
        </p:nvSpPr>
        <p:spPr>
          <a:xfrm>
            <a:off x="0" y="32337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3196" name="Text Box 25"/>
          <p:cNvSpPr txBox="1"/>
          <p:nvPr/>
        </p:nvSpPr>
        <p:spPr>
          <a:xfrm>
            <a:off x="915988" y="566738"/>
            <a:ext cx="33035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等线" panose="02010600030101010101" pitchFamily="2" charset="-122"/>
                <a:ea typeface="等线" panose="02010600030101010101" pitchFamily="2" charset="-122"/>
              </a:rPr>
              <a:t>3</a:t>
            </a:r>
            <a:r>
              <a:rPr lang="zh-CN" altLang="en-US" sz="2400" b="1" dirty="0">
                <a:latin typeface="等线" panose="02010600030101010101" pitchFamily="2" charset="-122"/>
                <a:ea typeface="等线" panose="02010600030101010101" pitchFamily="2" charset="-122"/>
              </a:rPr>
              <a:t>、动力学分析</a:t>
            </a:r>
            <a:r>
              <a:rPr lang="zh-CN" altLang="en-US" sz="2400" b="1" dirty="0">
                <a:latin typeface="等线" panose="02010600030101010101" pitchFamily="2" charset="-122"/>
                <a:ea typeface="等线" panose="02010600030101010101" pitchFamily="2" charset="-122"/>
                <a:sym typeface="Wingdings" panose="05000000000000000000" pitchFamily="2" charset="2"/>
              </a:rPr>
              <a:t>（</a:t>
            </a:r>
            <a:r>
              <a:rPr lang="zh-CN" altLang="en-US" sz="2400" b="1" dirty="0">
                <a:solidFill>
                  <a:srgbClr val="0000CC"/>
                </a:solidFill>
                <a:latin typeface="等线" panose="02010600030101010101" pitchFamily="2" charset="-122"/>
                <a:ea typeface="等线" panose="02010600030101010101" pitchFamily="2" charset="-122"/>
                <a:sym typeface="Wingdings" panose="05000000000000000000" pitchFamily="2" charset="2"/>
              </a:rPr>
              <a:t>判据</a:t>
            </a:r>
            <a:r>
              <a:rPr lang="zh-CN" altLang="en-US" sz="2400" b="1" dirty="0">
                <a:latin typeface="等线" panose="02010600030101010101" pitchFamily="2" charset="-122"/>
                <a:ea typeface="等线" panose="02010600030101010101" pitchFamily="2" charset="-122"/>
                <a:sym typeface="Wingdings" panose="05000000000000000000" pitchFamily="2" charset="2"/>
              </a:rPr>
              <a:t>）</a:t>
            </a:r>
            <a:endParaRPr lang="zh-CN" altLang="en-US" sz="2400" b="1" dirty="0">
              <a:latin typeface="等线" panose="02010600030101010101" pitchFamily="2" charset="-122"/>
              <a:ea typeface="等线" panose="02010600030101010101" pitchFamily="2" charset="-122"/>
            </a:endParaRPr>
          </a:p>
        </p:txBody>
      </p:sp>
      <p:sp>
        <p:nvSpPr>
          <p:cNvPr id="94234" name="Text Box 26"/>
          <p:cNvSpPr txBox="1"/>
          <p:nvPr/>
        </p:nvSpPr>
        <p:spPr>
          <a:xfrm>
            <a:off x="2117725" y="1281113"/>
            <a:ext cx="6313488" cy="398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rgbClr val="000000"/>
                </a:solidFill>
                <a:latin typeface="Times New Roman" panose="02020603050405020304" pitchFamily="18" charset="0"/>
              </a:rPr>
              <a:t>物体所受的力</a:t>
            </a:r>
            <a:r>
              <a:rPr lang="en-US" altLang="zh-CN" sz="2000" b="1" i="1" dirty="0">
                <a:solidFill>
                  <a:srgbClr val="000000"/>
                </a:solidFill>
                <a:latin typeface="Times New Roman" panose="02020603050405020304" pitchFamily="18" charset="0"/>
              </a:rPr>
              <a:t>F</a:t>
            </a:r>
            <a:r>
              <a:rPr lang="zh-CN" altLang="en-US" sz="2000" b="1" dirty="0">
                <a:solidFill>
                  <a:srgbClr val="000000"/>
                </a:solidFill>
                <a:latin typeface="Times New Roman" panose="02020603050405020304" pitchFamily="18" charset="0"/>
              </a:rPr>
              <a:t>跟位移</a:t>
            </a:r>
            <a:r>
              <a:rPr lang="en-US" altLang="zh-CN" sz="2000" b="1" i="1" dirty="0">
                <a:solidFill>
                  <a:srgbClr val="000000"/>
                </a:solidFill>
                <a:latin typeface="Times New Roman" panose="02020603050405020304" pitchFamily="18" charset="0"/>
              </a:rPr>
              <a:t>x</a:t>
            </a:r>
            <a:r>
              <a:rPr lang="zh-CN" altLang="en-US" sz="2000" b="1" dirty="0">
                <a:solidFill>
                  <a:srgbClr val="000000"/>
                </a:solidFill>
                <a:latin typeface="Times New Roman" panose="02020603050405020304" pitchFamily="18" charset="0"/>
              </a:rPr>
              <a:t>正比反向，物体作简谐振动。</a:t>
            </a:r>
            <a:r>
              <a:rPr lang="zh-CN" altLang="en-US" sz="2000" b="1" dirty="0"/>
              <a:t> </a:t>
            </a:r>
            <a:endParaRPr lang="zh-CN" altLang="en-US" sz="2000" b="1" dirty="0"/>
          </a:p>
        </p:txBody>
      </p:sp>
      <p:graphicFrame>
        <p:nvGraphicFramePr>
          <p:cNvPr id="94235" name="Object 27"/>
          <p:cNvGraphicFramePr>
            <a:graphicFrameLocks noChangeAspect="1"/>
          </p:cNvGraphicFramePr>
          <p:nvPr/>
        </p:nvGraphicFramePr>
        <p:xfrm>
          <a:off x="1031875" y="1757363"/>
          <a:ext cx="1970088" cy="679450"/>
        </p:xfrm>
        <a:graphic>
          <a:graphicData uri="http://schemas.openxmlformats.org/presentationml/2006/ole">
            <mc:AlternateContent xmlns:mc="http://schemas.openxmlformats.org/markup-compatibility/2006">
              <mc:Choice xmlns:v="urn:schemas-microsoft-com:vml" Requires="v">
                <p:oleObj spid="_x0000_s3109" name="" r:id="rId9" imgW="1143000" imgH="393700" progId="Equation.3">
                  <p:embed/>
                </p:oleObj>
              </mc:Choice>
              <mc:Fallback>
                <p:oleObj name="" r:id="rId9" imgW="1143000" imgH="393700" progId="Equation.3">
                  <p:embed/>
                  <p:pic>
                    <p:nvPicPr>
                      <p:cNvPr id="0" name="图片 3108"/>
                      <p:cNvPicPr/>
                      <p:nvPr/>
                    </p:nvPicPr>
                    <p:blipFill>
                      <a:blip r:embed="rId10"/>
                      <a:stretch>
                        <a:fillRect/>
                      </a:stretch>
                    </p:blipFill>
                    <p:spPr>
                      <a:xfrm>
                        <a:off x="1031875" y="1757363"/>
                        <a:ext cx="1970088" cy="679450"/>
                      </a:xfrm>
                      <a:prstGeom prst="rect">
                        <a:avLst/>
                      </a:prstGeom>
                      <a:noFill/>
                      <a:ln w="38100">
                        <a:noFill/>
                        <a:miter/>
                      </a:ln>
                    </p:spPr>
                  </p:pic>
                </p:oleObj>
              </mc:Fallback>
            </mc:AlternateContent>
          </a:graphicData>
        </a:graphic>
      </p:graphicFrame>
      <p:graphicFrame>
        <p:nvGraphicFramePr>
          <p:cNvPr id="94236" name="Object 28"/>
          <p:cNvGraphicFramePr>
            <a:graphicFrameLocks noChangeAspect="1"/>
          </p:cNvGraphicFramePr>
          <p:nvPr/>
        </p:nvGraphicFramePr>
        <p:xfrm>
          <a:off x="1035050" y="1308100"/>
          <a:ext cx="957263" cy="338138"/>
        </p:xfrm>
        <a:graphic>
          <a:graphicData uri="http://schemas.openxmlformats.org/presentationml/2006/ole">
            <mc:AlternateContent xmlns:mc="http://schemas.openxmlformats.org/markup-compatibility/2006">
              <mc:Choice xmlns:v="urn:schemas-microsoft-com:vml" Requires="v">
                <p:oleObj spid="_x0000_s3110" name="" r:id="rId11" imgW="571500" imgH="203200" progId="Equation.3">
                  <p:embed/>
                </p:oleObj>
              </mc:Choice>
              <mc:Fallback>
                <p:oleObj name="" r:id="rId11" imgW="571500" imgH="203200" progId="Equation.3">
                  <p:embed/>
                  <p:pic>
                    <p:nvPicPr>
                      <p:cNvPr id="0" name="图片 3109"/>
                      <p:cNvPicPr/>
                      <p:nvPr/>
                    </p:nvPicPr>
                    <p:blipFill>
                      <a:blip r:embed="rId12"/>
                      <a:stretch>
                        <a:fillRect/>
                      </a:stretch>
                    </p:blipFill>
                    <p:spPr>
                      <a:xfrm>
                        <a:off x="1035050" y="1308100"/>
                        <a:ext cx="957263" cy="338138"/>
                      </a:xfrm>
                      <a:prstGeom prst="rect">
                        <a:avLst/>
                      </a:prstGeom>
                      <a:noFill/>
                      <a:ln w="38100">
                        <a:noFill/>
                        <a:miter/>
                      </a:ln>
                    </p:spPr>
                  </p:pic>
                </p:oleObj>
              </mc:Fallback>
            </mc:AlternateContent>
          </a:graphicData>
        </a:graphic>
      </p:graphicFrame>
      <p:sp>
        <p:nvSpPr>
          <p:cNvPr id="94237" name="Text Box 29"/>
          <p:cNvSpPr txBox="1"/>
          <p:nvPr/>
        </p:nvSpPr>
        <p:spPr>
          <a:xfrm>
            <a:off x="3073400" y="1924050"/>
            <a:ext cx="5715000" cy="398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rgbClr val="000000"/>
                </a:solidFill>
                <a:latin typeface="Times New Roman" panose="02020603050405020304" pitchFamily="18" charset="0"/>
              </a:rPr>
              <a:t>物体的加速度跟位移正比反向，物体作简谐振动。</a:t>
            </a:r>
            <a:r>
              <a:rPr lang="zh-CN" altLang="en-US" sz="1800" b="1" dirty="0">
                <a:solidFill>
                  <a:srgbClr val="000000"/>
                </a:solidFill>
                <a:latin typeface="Times New Roman" panose="02020603050405020304" pitchFamily="18" charset="0"/>
              </a:rPr>
              <a:t> </a:t>
            </a:r>
            <a:endParaRPr lang="zh-CN" altLang="en-US" sz="1800" b="1" dirty="0">
              <a:solidFill>
                <a:srgbClr val="000000"/>
              </a:solidFill>
              <a:latin typeface="Times New Roman" panose="02020603050405020304" pitchFamily="18" charset="0"/>
              <a:ea typeface="Arial" panose="020B0604020202020204" pitchFamily="34" charset="0"/>
            </a:endParaRPr>
          </a:p>
        </p:txBody>
      </p:sp>
      <p:sp>
        <p:nvSpPr>
          <p:cNvPr id="94238" name="Text Box 30"/>
          <p:cNvSpPr txBox="1"/>
          <p:nvPr/>
        </p:nvSpPr>
        <p:spPr>
          <a:xfrm>
            <a:off x="3421063" y="4433888"/>
            <a:ext cx="21304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FF0000"/>
                </a:solidFill>
                <a:latin typeface="宋体" panose="02010600030101010101" pitchFamily="2" charset="-122"/>
              </a:rPr>
              <a:t>固有</a:t>
            </a:r>
            <a:r>
              <a:rPr lang="en-US" altLang="zh-CN" sz="2400" b="1" dirty="0">
                <a:solidFill>
                  <a:srgbClr val="FF0000"/>
                </a:solidFill>
                <a:latin typeface="宋体" panose="02010600030101010101" pitchFamily="2" charset="-122"/>
              </a:rPr>
              <a:t>(</a:t>
            </a:r>
            <a:r>
              <a:rPr lang="zh-CN" altLang="en-US" sz="2400" b="1" dirty="0">
                <a:solidFill>
                  <a:srgbClr val="FF0000"/>
                </a:solidFill>
                <a:latin typeface="宋体" panose="02010600030101010101" pitchFamily="2" charset="-122"/>
              </a:rPr>
              <a:t>圆</a:t>
            </a:r>
            <a:r>
              <a:rPr lang="en-US" altLang="zh-CN" sz="2400" b="1" dirty="0">
                <a:solidFill>
                  <a:srgbClr val="FF0000"/>
                </a:solidFill>
                <a:latin typeface="宋体" panose="02010600030101010101" pitchFamily="2" charset="-122"/>
              </a:rPr>
              <a:t>)</a:t>
            </a:r>
            <a:r>
              <a:rPr lang="zh-CN" altLang="en-US" sz="2400" b="1" dirty="0">
                <a:solidFill>
                  <a:srgbClr val="FF0000"/>
                </a:solidFill>
                <a:latin typeface="宋体" panose="02010600030101010101" pitchFamily="2" charset="-122"/>
              </a:rPr>
              <a:t>频率</a:t>
            </a:r>
            <a:endParaRPr lang="zh-CN" altLang="en-US" sz="2400" b="1" dirty="0">
              <a:solidFill>
                <a:srgbClr val="FF0000"/>
              </a:solidFill>
              <a:latin typeface="宋体" panose="02010600030101010101" pitchFamily="2" charset="-122"/>
            </a:endParaRPr>
          </a:p>
        </p:txBody>
      </p:sp>
      <p:graphicFrame>
        <p:nvGraphicFramePr>
          <p:cNvPr id="121921" name="Object 65"/>
          <p:cNvGraphicFramePr>
            <a:graphicFrameLocks noChangeAspect="1"/>
          </p:cNvGraphicFramePr>
          <p:nvPr/>
        </p:nvGraphicFramePr>
        <p:xfrm>
          <a:off x="3987800" y="3721100"/>
          <a:ext cx="2830513" cy="511175"/>
        </p:xfrm>
        <a:graphic>
          <a:graphicData uri="http://schemas.openxmlformats.org/presentationml/2006/ole">
            <mc:AlternateContent xmlns:mc="http://schemas.openxmlformats.org/markup-compatibility/2006">
              <mc:Choice xmlns:v="urn:schemas-microsoft-com:vml" Requires="v">
                <p:oleObj spid="_x0000_s3114" name="" r:id="rId13" imgW="1181100" imgH="228600" progId="Equation.3">
                  <p:embed/>
                </p:oleObj>
              </mc:Choice>
              <mc:Fallback>
                <p:oleObj name="" r:id="rId13" imgW="1181100" imgH="228600" progId="Equation.3">
                  <p:embed/>
                  <p:pic>
                    <p:nvPicPr>
                      <p:cNvPr id="0" name="图片 3113"/>
                      <p:cNvPicPr/>
                      <p:nvPr/>
                    </p:nvPicPr>
                    <p:blipFill>
                      <a:blip r:embed="rId14"/>
                      <a:stretch>
                        <a:fillRect/>
                      </a:stretch>
                    </p:blipFill>
                    <p:spPr>
                      <a:xfrm>
                        <a:off x="3987800" y="3721100"/>
                        <a:ext cx="2830513" cy="511175"/>
                      </a:xfrm>
                      <a:prstGeom prst="rect">
                        <a:avLst/>
                      </a:prstGeom>
                      <a:noFill/>
                      <a:ln w="38100">
                        <a:noFill/>
                        <a:miter/>
                      </a:ln>
                    </p:spPr>
                  </p:pic>
                </p:oleObj>
              </mc:Fallback>
            </mc:AlternateContent>
          </a:graphicData>
        </a:graphic>
      </p:graphicFrame>
      <p:graphicFrame>
        <p:nvGraphicFramePr>
          <p:cNvPr id="2" name="对象 1"/>
          <p:cNvGraphicFramePr/>
          <p:nvPr/>
        </p:nvGraphicFramePr>
        <p:xfrm>
          <a:off x="1804988" y="4141788"/>
          <a:ext cx="993775" cy="842962"/>
        </p:xfrm>
        <a:graphic>
          <a:graphicData uri="http://schemas.openxmlformats.org/presentationml/2006/ole">
            <mc:AlternateContent xmlns:mc="http://schemas.openxmlformats.org/markup-compatibility/2006">
              <mc:Choice xmlns:v="urn:schemas-microsoft-com:vml" Requires="v">
                <p:oleObj spid="_x0000_s3112" name="" r:id="rId15" imgW="533400" imgH="444500" progId="Equation.3">
                  <p:embed/>
                </p:oleObj>
              </mc:Choice>
              <mc:Fallback>
                <p:oleObj name="" r:id="rId15" imgW="533400" imgH="444500" progId="Equation.3">
                  <p:embed/>
                  <p:pic>
                    <p:nvPicPr>
                      <p:cNvPr id="0" name="图片 3111"/>
                      <p:cNvPicPr/>
                      <p:nvPr/>
                    </p:nvPicPr>
                    <p:blipFill>
                      <a:blip r:embed="rId16"/>
                      <a:stretch>
                        <a:fillRect/>
                      </a:stretch>
                    </p:blipFill>
                    <p:spPr>
                      <a:xfrm>
                        <a:off x="1804988" y="4141788"/>
                        <a:ext cx="993775" cy="842962"/>
                      </a:xfrm>
                      <a:prstGeom prst="rect">
                        <a:avLst/>
                      </a:prstGeom>
                      <a:noFill/>
                      <a:ln w="38100">
                        <a:noFill/>
                        <a:miter/>
                      </a:ln>
                    </p:spPr>
                  </p:pic>
                </p:oleObj>
              </mc:Fallback>
            </mc:AlternateContent>
          </a:graphicData>
        </a:graphic>
      </p:graphicFrame>
      <p:graphicFrame>
        <p:nvGraphicFramePr>
          <p:cNvPr id="184342" name="Object 22"/>
          <p:cNvGraphicFramePr>
            <a:graphicFrameLocks noChangeAspect="1"/>
          </p:cNvGraphicFramePr>
          <p:nvPr/>
        </p:nvGraphicFramePr>
        <p:xfrm>
          <a:off x="1804988" y="4932363"/>
          <a:ext cx="1574800" cy="731837"/>
        </p:xfrm>
        <a:graphic>
          <a:graphicData uri="http://schemas.openxmlformats.org/presentationml/2006/ole">
            <mc:AlternateContent xmlns:mc="http://schemas.openxmlformats.org/markup-compatibility/2006">
              <mc:Choice xmlns:v="urn:schemas-microsoft-com:vml" Requires="v">
                <p:oleObj spid="_x0000_s3113" name="" r:id="rId17" imgW="1104900" imgH="444500" progId="Equation.3">
                  <p:embed/>
                </p:oleObj>
              </mc:Choice>
              <mc:Fallback>
                <p:oleObj name="" r:id="rId17" imgW="1104900" imgH="444500" progId="Equation.3">
                  <p:embed/>
                  <p:pic>
                    <p:nvPicPr>
                      <p:cNvPr id="0" name="图片 3112"/>
                      <p:cNvPicPr/>
                      <p:nvPr/>
                    </p:nvPicPr>
                    <p:blipFill>
                      <a:blip r:embed="rId18"/>
                      <a:stretch>
                        <a:fillRect/>
                      </a:stretch>
                    </p:blipFill>
                    <p:spPr>
                      <a:xfrm>
                        <a:off x="1804988" y="4932363"/>
                        <a:ext cx="1574800" cy="731837"/>
                      </a:xfrm>
                      <a:prstGeom prst="rect">
                        <a:avLst/>
                      </a:prstGeom>
                      <a:noFill/>
                      <a:ln w="38100">
                        <a:noFill/>
                        <a:miter/>
                      </a:ln>
                    </p:spPr>
                  </p:pic>
                </p:oleObj>
              </mc:Fallback>
            </mc:AlternateContent>
          </a:graphicData>
        </a:graphic>
      </p:graphicFrame>
      <p:sp>
        <p:nvSpPr>
          <p:cNvPr id="184345" name="Text Box 25"/>
          <p:cNvSpPr txBox="1"/>
          <p:nvPr/>
        </p:nvSpPr>
        <p:spPr>
          <a:xfrm>
            <a:off x="3940175" y="5154613"/>
            <a:ext cx="19764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楷体_GB2312" pitchFamily="49" charset="-122"/>
              </a:rPr>
              <a:t>固有周期</a:t>
            </a:r>
            <a:endParaRPr lang="zh-CN" altLang="en-US" sz="2400" b="1" dirty="0">
              <a:solidFill>
                <a:srgbClr val="FF0000"/>
              </a:solidFill>
              <a:latin typeface="Times New Roman" panose="02020603050405020304" pitchFamily="18" charset="0"/>
              <a:ea typeface="楷体_GB2312" pitchFamily="49" charset="-122"/>
            </a:endParaRPr>
          </a:p>
        </p:txBody>
      </p:sp>
      <p:sp>
        <p:nvSpPr>
          <p:cNvPr id="184346" name="AutoShape 26"/>
          <p:cNvSpPr/>
          <p:nvPr/>
        </p:nvSpPr>
        <p:spPr>
          <a:xfrm>
            <a:off x="5408613" y="4564063"/>
            <a:ext cx="166687" cy="960437"/>
          </a:xfrm>
          <a:prstGeom prst="rightBrace">
            <a:avLst>
              <a:gd name="adj1" fmla="val 143647"/>
              <a:gd name="adj2" fmla="val 50000"/>
            </a:avLst>
          </a:prstGeom>
          <a:noFill/>
          <a:ln w="381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 name="Text Box 25"/>
          <p:cNvSpPr txBox="1"/>
          <p:nvPr/>
        </p:nvSpPr>
        <p:spPr>
          <a:xfrm>
            <a:off x="5611813" y="4845050"/>
            <a:ext cx="26765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accent2"/>
                </a:solidFill>
                <a:latin typeface="Times New Roman" panose="02020603050405020304" pitchFamily="18" charset="0"/>
                <a:ea typeface="楷体_GB2312" pitchFamily="49" charset="-122"/>
              </a:rPr>
              <a:t>系统内在性质决定</a:t>
            </a:r>
            <a:endParaRPr lang="zh-CN" altLang="en-US" sz="2400" b="1" dirty="0">
              <a:solidFill>
                <a:srgbClr val="FF0000"/>
              </a:solidFill>
              <a:latin typeface="Times New Roman" panose="02020603050405020304" pitchFamily="18" charset="0"/>
              <a:ea typeface="楷体_GB2312" pitchFamily="49" charset="-122"/>
            </a:endParaRPr>
          </a:p>
        </p:txBody>
      </p:sp>
      <p:sp>
        <p:nvSpPr>
          <p:cNvPr id="4" name="Text Box 67"/>
          <p:cNvSpPr txBox="1"/>
          <p:nvPr/>
        </p:nvSpPr>
        <p:spPr>
          <a:xfrm>
            <a:off x="4189413" y="601663"/>
            <a:ext cx="4673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FF0000"/>
                </a:solidFill>
                <a:latin typeface="等线" panose="02010600030101010101" pitchFamily="2" charset="-122"/>
                <a:ea typeface="等线" panose="02010600030101010101" pitchFamily="2" charset="-122"/>
              </a:rPr>
              <a:t>注意：设定平衡位置为坐标原点</a:t>
            </a:r>
            <a:r>
              <a:rPr lang="en-US" altLang="zh-CN" sz="2200" b="1" i="1" dirty="0">
                <a:solidFill>
                  <a:srgbClr val="FF0000"/>
                </a:solidFill>
                <a:latin typeface="Times New Roman" panose="02020603050405020304" pitchFamily="18" charset="0"/>
              </a:rPr>
              <a:t> </a:t>
            </a:r>
            <a:endParaRPr lang="en-US" altLang="zh-CN" sz="2200" b="1" i="1" dirty="0">
              <a:solidFill>
                <a:srgbClr val="FF0000"/>
              </a:solidFill>
              <a:latin typeface="Times New Roman" panose="02020603050405020304" pitchFamily="18" charset="0"/>
            </a:endParaRPr>
          </a:p>
        </p:txBody>
      </p:sp>
      <p:sp>
        <p:nvSpPr>
          <p:cNvPr id="5" name="矩形 4"/>
          <p:cNvSpPr/>
          <p:nvPr/>
        </p:nvSpPr>
        <p:spPr>
          <a:xfrm>
            <a:off x="3540125" y="2514600"/>
            <a:ext cx="18288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4236"/>
                                        </p:tgtEl>
                                        <p:attrNameLst>
                                          <p:attrName>style.visibility</p:attrName>
                                        </p:attrNameLst>
                                      </p:cBhvr>
                                      <p:to>
                                        <p:strVal val="visible"/>
                                      </p:to>
                                    </p:set>
                                    <p:animEffect transition="in" filter="wipe(left)">
                                      <p:cBhvr>
                                        <p:cTn id="7" dur="500"/>
                                        <p:tgtEl>
                                          <p:spTgt spid="942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234"/>
                                        </p:tgtEl>
                                        <p:attrNameLst>
                                          <p:attrName>style.visibility</p:attrName>
                                        </p:attrNameLst>
                                      </p:cBhvr>
                                      <p:to>
                                        <p:strVal val="visible"/>
                                      </p:to>
                                    </p:set>
                                    <p:animEffect transition="in" filter="wipe(left)">
                                      <p:cBhvr>
                                        <p:cTn id="11" dur="500"/>
                                        <p:tgtEl>
                                          <p:spTgt spid="942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4235"/>
                                        </p:tgtEl>
                                        <p:attrNameLst>
                                          <p:attrName>style.visibility</p:attrName>
                                        </p:attrNameLst>
                                      </p:cBhvr>
                                      <p:to>
                                        <p:strVal val="visible"/>
                                      </p:to>
                                    </p:set>
                                    <p:animEffect transition="in" filter="wipe(left)">
                                      <p:cBhvr>
                                        <p:cTn id="15" dur="500"/>
                                        <p:tgtEl>
                                          <p:spTgt spid="942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4237"/>
                                        </p:tgtEl>
                                        <p:attrNameLst>
                                          <p:attrName>style.visibility</p:attrName>
                                        </p:attrNameLst>
                                      </p:cBhvr>
                                      <p:to>
                                        <p:strVal val="visible"/>
                                      </p:to>
                                    </p:set>
                                    <p:animEffect transition="in" filter="wipe(left)">
                                      <p:cBhvr>
                                        <p:cTn id="19" dur="500"/>
                                        <p:tgtEl>
                                          <p:spTgt spid="9423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4214"/>
                                        </p:tgtEl>
                                        <p:attrNameLst>
                                          <p:attrName>style.visibility</p:attrName>
                                        </p:attrNameLst>
                                      </p:cBhvr>
                                      <p:to>
                                        <p:strVal val="visible"/>
                                      </p:to>
                                    </p:set>
                                    <p:animEffect transition="in" filter="wipe(left)">
                                      <p:cBhvr>
                                        <p:cTn id="23" dur="500"/>
                                        <p:tgtEl>
                                          <p:spTgt spid="9421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4217"/>
                                        </p:tgtEl>
                                        <p:attrNameLst>
                                          <p:attrName>style.visibility</p:attrName>
                                        </p:attrNameLst>
                                      </p:cBhvr>
                                      <p:to>
                                        <p:strVal val="visible"/>
                                      </p:to>
                                    </p:set>
                                    <p:animEffect transition="in" filter="wipe(left)">
                                      <p:cBhvr>
                                        <p:cTn id="27" dur="500"/>
                                        <p:tgtEl>
                                          <p:spTgt spid="942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4218"/>
                                        </p:tgtEl>
                                        <p:attrNameLst>
                                          <p:attrName>style.visibility</p:attrName>
                                        </p:attrNameLst>
                                      </p:cBhvr>
                                      <p:to>
                                        <p:strVal val="visible"/>
                                      </p:to>
                                    </p:set>
                                    <p:animEffect transition="in" filter="wipe(left)">
                                      <p:cBhvr>
                                        <p:cTn id="31" dur="500"/>
                                        <p:tgtEl>
                                          <p:spTgt spid="9421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4219"/>
                                        </p:tgtEl>
                                        <p:attrNameLst>
                                          <p:attrName>style.visibility</p:attrName>
                                        </p:attrNameLst>
                                      </p:cBhvr>
                                      <p:to>
                                        <p:strVal val="visible"/>
                                      </p:to>
                                    </p:set>
                                    <p:animEffect transition="in" filter="wipe(left)">
                                      <p:cBhvr>
                                        <p:cTn id="40" dur="500"/>
                                        <p:tgtEl>
                                          <p:spTgt spid="94219"/>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21921"/>
                                        </p:tgtEl>
                                        <p:attrNameLst>
                                          <p:attrName>style.visibility</p:attrName>
                                        </p:attrNameLst>
                                      </p:cBhvr>
                                      <p:to>
                                        <p:strVal val="visible"/>
                                      </p:to>
                                    </p:set>
                                    <p:animEffect transition="in" filter="wipe(left)">
                                      <p:cBhvr>
                                        <p:cTn id="44" dur="500"/>
                                        <p:tgtEl>
                                          <p:spTgt spid="121921"/>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94238"/>
                                        </p:tgtEl>
                                        <p:attrNameLst>
                                          <p:attrName>style.visibility</p:attrName>
                                        </p:attrNameLst>
                                      </p:cBhvr>
                                      <p:to>
                                        <p:strVal val="visible"/>
                                      </p:to>
                                    </p:set>
                                    <p:animEffect transition="in" filter="wipe(left)">
                                      <p:cBhvr>
                                        <p:cTn id="52" dur="500"/>
                                        <p:tgtEl>
                                          <p:spTgt spid="94238"/>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184342"/>
                                        </p:tgtEl>
                                        <p:attrNameLst>
                                          <p:attrName>style.visibility</p:attrName>
                                        </p:attrNameLst>
                                      </p:cBhvr>
                                      <p:to>
                                        <p:strVal val="visible"/>
                                      </p:to>
                                    </p:set>
                                    <p:animEffect transition="in" filter="wipe(left)">
                                      <p:cBhvr>
                                        <p:cTn id="56" dur="500"/>
                                        <p:tgtEl>
                                          <p:spTgt spid="184342"/>
                                        </p:tgtEl>
                                      </p:cBhvr>
                                    </p:animEffect>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184345"/>
                                        </p:tgtEl>
                                        <p:attrNameLst>
                                          <p:attrName>style.visibility</p:attrName>
                                        </p:attrNameLst>
                                      </p:cBhvr>
                                      <p:to>
                                        <p:strVal val="visible"/>
                                      </p:to>
                                    </p:set>
                                    <p:animEffect transition="in" filter="wipe(left)">
                                      <p:cBhvr>
                                        <p:cTn id="60" dur="500"/>
                                        <p:tgtEl>
                                          <p:spTgt spid="184345"/>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184346"/>
                                        </p:tgtEl>
                                        <p:attrNameLst>
                                          <p:attrName>style.visibility</p:attrName>
                                        </p:attrNameLst>
                                      </p:cBhvr>
                                      <p:to>
                                        <p:strVal val="visible"/>
                                      </p:to>
                                    </p:set>
                                    <p:animEffect transition="in" filter="wipe(left)">
                                      <p:cBhvr>
                                        <p:cTn id="64" dur="500"/>
                                        <p:tgtEl>
                                          <p:spTgt spid="184346"/>
                                        </p:tgtEl>
                                      </p:cBhvr>
                                    </p:animEffect>
                                  </p:childTnLst>
                                </p:cTn>
                              </p:par>
                            </p:childTnLst>
                          </p:cTn>
                        </p:par>
                        <p:par>
                          <p:cTn id="65" fill="hold">
                            <p:stCondLst>
                              <p:cond delay="3500"/>
                            </p:stCondLst>
                            <p:childTnLst>
                              <p:par>
                                <p:cTn id="66" presetID="22" presetClass="entr" presetSubtype="8"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childTnLst>
                          </p:cTn>
                        </p:par>
                        <p:par>
                          <p:cTn id="69" fill="hold">
                            <p:stCondLst>
                              <p:cond delay="4000"/>
                            </p:stCondLst>
                            <p:childTnLst>
                              <p:par>
                                <p:cTn id="70" presetID="22" presetClass="entr" presetSubtype="8" fill="hold" grpId="0" nodeType="afterEffect">
                                  <p:stCondLst>
                                    <p:cond delay="0"/>
                                  </p:stCondLst>
                                  <p:childTnLst>
                                    <p:set>
                                      <p:cBhvr>
                                        <p:cTn id="71" dur="1" fill="hold">
                                          <p:stCondLst>
                                            <p:cond delay="0"/>
                                          </p:stCondLst>
                                        </p:cTn>
                                        <p:tgtEl>
                                          <p:spTgt spid="94222"/>
                                        </p:tgtEl>
                                        <p:attrNameLst>
                                          <p:attrName>style.visibility</p:attrName>
                                        </p:attrNameLst>
                                      </p:cBhvr>
                                      <p:to>
                                        <p:strVal val="visible"/>
                                      </p:to>
                                    </p:set>
                                    <p:animEffect transition="in" filter="wipe(left)">
                                      <p:cBhvr>
                                        <p:cTn id="72" dur="500"/>
                                        <p:tgtEl>
                                          <p:spTgt spid="94222"/>
                                        </p:tgtEl>
                                      </p:cBhvr>
                                    </p:animEffect>
                                  </p:childTnLst>
                                </p:cTn>
                              </p:par>
                            </p:childTnLst>
                          </p:cTn>
                        </p:par>
                        <p:par>
                          <p:cTn id="73" fill="hold">
                            <p:stCondLst>
                              <p:cond delay="4500"/>
                            </p:stCondLst>
                            <p:childTnLst>
                              <p:par>
                                <p:cTn id="74" presetID="22" presetClass="entr" presetSubtype="8" fill="hold" nodeType="afterEffect">
                                  <p:stCondLst>
                                    <p:cond delay="0"/>
                                  </p:stCondLst>
                                  <p:childTnLst>
                                    <p:set>
                                      <p:cBhvr>
                                        <p:cTn id="75" dur="1" fill="hold">
                                          <p:stCondLst>
                                            <p:cond delay="0"/>
                                          </p:stCondLst>
                                        </p:cTn>
                                        <p:tgtEl>
                                          <p:spTgt spid="94223"/>
                                        </p:tgtEl>
                                        <p:attrNameLst>
                                          <p:attrName>style.visibility</p:attrName>
                                        </p:attrNameLst>
                                      </p:cBhvr>
                                      <p:to>
                                        <p:strVal val="visible"/>
                                      </p:to>
                                    </p:set>
                                    <p:animEffect transition="in" filter="wipe(left)">
                                      <p:cBhvr>
                                        <p:cTn id="76" dur="500"/>
                                        <p:tgtEl>
                                          <p:spTgt spid="94223"/>
                                        </p:tgtEl>
                                      </p:cBhvr>
                                    </p:animEffect>
                                  </p:childTnLst>
                                </p:cTn>
                              </p:par>
                            </p:childTnLst>
                          </p:cTn>
                        </p:par>
                        <p:par>
                          <p:cTn id="77" fill="hold">
                            <p:stCondLst>
                              <p:cond delay="5000"/>
                            </p:stCondLst>
                            <p:childTnLst>
                              <p:par>
                                <p:cTn id="78" presetID="22" presetClass="entr" presetSubtype="8" fill="hold" nodeType="afterEffect">
                                  <p:stCondLst>
                                    <p:cond delay="0"/>
                                  </p:stCondLst>
                                  <p:childTnLst>
                                    <p:set>
                                      <p:cBhvr>
                                        <p:cTn id="79" dur="1" fill="hold">
                                          <p:stCondLst>
                                            <p:cond delay="0"/>
                                          </p:stCondLst>
                                        </p:cTn>
                                        <p:tgtEl>
                                          <p:spTgt spid="94224"/>
                                        </p:tgtEl>
                                        <p:attrNameLst>
                                          <p:attrName>style.visibility</p:attrName>
                                        </p:attrNameLst>
                                      </p:cBhvr>
                                      <p:to>
                                        <p:strVal val="visible"/>
                                      </p:to>
                                    </p:set>
                                    <p:animEffect transition="in" filter="wipe(left)">
                                      <p:cBhvr>
                                        <p:cTn id="80" dur="500"/>
                                        <p:tgtEl>
                                          <p:spTgt spid="94224"/>
                                        </p:tgtEl>
                                      </p:cBhvr>
                                    </p:animEffect>
                                  </p:childTnLst>
                                </p:cTn>
                              </p:par>
                            </p:childTnLst>
                          </p:cTn>
                        </p:par>
                        <p:par>
                          <p:cTn id="81" fill="hold">
                            <p:stCondLst>
                              <p:cond delay="5500"/>
                            </p:stCondLst>
                            <p:childTnLst>
                              <p:par>
                                <p:cTn id="82" presetID="22" presetClass="entr" presetSubtype="8" fill="hold" grpId="0" nodeType="after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8" grpId="0"/>
      <p:bldP spid="94219" grpId="0"/>
      <p:bldP spid="94222" grpId="0"/>
      <p:bldP spid="94234" grpId="0"/>
      <p:bldP spid="94237" grpId="0"/>
      <p:bldP spid="94238" grpId="0"/>
      <p:bldP spid="184345" grpId="0"/>
      <p:bldP spid="184346" grpId="0" bldLvl="0" animBg="1"/>
      <p:bldP spid="3" grpId="0"/>
      <p:bldP spid="4" grpId="0"/>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67"/>
          <p:cNvSpPr txBox="1"/>
          <p:nvPr/>
        </p:nvSpPr>
        <p:spPr>
          <a:xfrm>
            <a:off x="1517650" y="5745163"/>
            <a:ext cx="47894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FF0000"/>
                </a:solidFill>
                <a:latin typeface="等线" panose="02010600030101010101" pitchFamily="2" charset="-122"/>
                <a:ea typeface="等线" panose="02010600030101010101" pitchFamily="2" charset="-122"/>
              </a:rPr>
              <a:t>注意：简谐振动系统机械能守恒</a:t>
            </a:r>
            <a:r>
              <a:rPr lang="en-US" altLang="zh-CN" sz="2200" b="1" i="1" dirty="0">
                <a:solidFill>
                  <a:srgbClr val="FF0000"/>
                </a:solidFill>
                <a:latin typeface="等线" panose="02010600030101010101" pitchFamily="2" charset="-122"/>
                <a:ea typeface="等线" panose="02010600030101010101" pitchFamily="2" charset="-122"/>
              </a:rPr>
              <a:t> </a:t>
            </a:r>
            <a:endParaRPr lang="en-US" altLang="zh-CN" sz="2200" b="1" i="1" dirty="0">
              <a:solidFill>
                <a:srgbClr val="FF0000"/>
              </a:solidFill>
              <a:latin typeface="等线" panose="02010600030101010101" pitchFamily="2" charset="-122"/>
              <a:ea typeface="等线" panose="02010600030101010101" pitchFamily="2" charset="-122"/>
            </a:endParaRPr>
          </a:p>
        </p:txBody>
      </p:sp>
      <p:graphicFrame>
        <p:nvGraphicFramePr>
          <p:cNvPr id="96266" name="对象 96265"/>
          <p:cNvGraphicFramePr/>
          <p:nvPr/>
        </p:nvGraphicFramePr>
        <p:xfrm>
          <a:off x="2035175" y="1208088"/>
          <a:ext cx="3633788" cy="887412"/>
        </p:xfrm>
        <a:graphic>
          <a:graphicData uri="http://schemas.openxmlformats.org/presentationml/2006/ole">
            <mc:AlternateContent xmlns:mc="http://schemas.openxmlformats.org/markup-compatibility/2006">
              <mc:Choice xmlns:v="urn:schemas-microsoft-com:vml" Requires="v">
                <p:oleObj spid="_x0000_s3119" name="" r:id="rId1" imgW="1497965" imgH="393700" progId="Equation.3">
                  <p:embed/>
                </p:oleObj>
              </mc:Choice>
              <mc:Fallback>
                <p:oleObj name="" r:id="rId1" imgW="1497965" imgH="393700" progId="Equation.3">
                  <p:embed/>
                  <p:pic>
                    <p:nvPicPr>
                      <p:cNvPr id="0" name="图片 3118"/>
                      <p:cNvPicPr/>
                      <p:nvPr/>
                    </p:nvPicPr>
                    <p:blipFill>
                      <a:blip r:embed="rId2"/>
                      <a:stretch>
                        <a:fillRect/>
                      </a:stretch>
                    </p:blipFill>
                    <p:spPr>
                      <a:xfrm>
                        <a:off x="2035175" y="1208088"/>
                        <a:ext cx="3633788" cy="887412"/>
                      </a:xfrm>
                      <a:prstGeom prst="rect">
                        <a:avLst/>
                      </a:prstGeom>
                      <a:noFill/>
                      <a:ln w="38100">
                        <a:noFill/>
                        <a:miter/>
                      </a:ln>
                    </p:spPr>
                  </p:pic>
                </p:oleObj>
              </mc:Fallback>
            </mc:AlternateContent>
          </a:graphicData>
        </a:graphic>
      </p:graphicFrame>
      <p:graphicFrame>
        <p:nvGraphicFramePr>
          <p:cNvPr id="96267" name="对象 96266"/>
          <p:cNvGraphicFramePr/>
          <p:nvPr/>
        </p:nvGraphicFramePr>
        <p:xfrm>
          <a:off x="2035175" y="2314575"/>
          <a:ext cx="3638550" cy="915988"/>
        </p:xfrm>
        <a:graphic>
          <a:graphicData uri="http://schemas.openxmlformats.org/presentationml/2006/ole">
            <mc:AlternateContent xmlns:mc="http://schemas.openxmlformats.org/markup-compatibility/2006">
              <mc:Choice xmlns:v="urn:schemas-microsoft-com:vml" Requires="v">
                <p:oleObj spid="_x0000_s3120" name="" r:id="rId3" imgW="1536065" imgH="393700" progId="Equation.3">
                  <p:embed/>
                </p:oleObj>
              </mc:Choice>
              <mc:Fallback>
                <p:oleObj name="" r:id="rId3" imgW="1536065" imgH="393700" progId="Equation.3">
                  <p:embed/>
                  <p:pic>
                    <p:nvPicPr>
                      <p:cNvPr id="0" name="图片 3119"/>
                      <p:cNvPicPr/>
                      <p:nvPr/>
                    </p:nvPicPr>
                    <p:blipFill>
                      <a:blip r:embed="rId4"/>
                      <a:stretch>
                        <a:fillRect/>
                      </a:stretch>
                    </p:blipFill>
                    <p:spPr>
                      <a:xfrm>
                        <a:off x="2035175" y="2314575"/>
                        <a:ext cx="3638550" cy="915988"/>
                      </a:xfrm>
                      <a:prstGeom prst="rect">
                        <a:avLst/>
                      </a:prstGeom>
                      <a:noFill/>
                      <a:ln w="38100">
                        <a:noFill/>
                        <a:miter/>
                      </a:ln>
                    </p:spPr>
                  </p:pic>
                </p:oleObj>
              </mc:Fallback>
            </mc:AlternateContent>
          </a:graphicData>
        </a:graphic>
      </p:graphicFrame>
      <p:graphicFrame>
        <p:nvGraphicFramePr>
          <p:cNvPr id="124963" name="Object 35"/>
          <p:cNvGraphicFramePr>
            <a:graphicFrameLocks noChangeAspect="1"/>
          </p:cNvGraphicFramePr>
          <p:nvPr/>
        </p:nvGraphicFramePr>
        <p:xfrm>
          <a:off x="2035175" y="3502025"/>
          <a:ext cx="3044825" cy="942975"/>
        </p:xfrm>
        <a:graphic>
          <a:graphicData uri="http://schemas.openxmlformats.org/presentationml/2006/ole">
            <mc:AlternateContent xmlns:mc="http://schemas.openxmlformats.org/markup-compatibility/2006">
              <mc:Choice xmlns:v="urn:schemas-microsoft-com:vml" Requires="v">
                <p:oleObj spid="_x0000_s3117" name="" r:id="rId5" imgW="1068705" imgH="328295" progId="Equation.3">
                  <p:embed/>
                </p:oleObj>
              </mc:Choice>
              <mc:Fallback>
                <p:oleObj name="" r:id="rId5" imgW="1068705" imgH="328295" progId="Equation.3">
                  <p:embed/>
                  <p:pic>
                    <p:nvPicPr>
                      <p:cNvPr id="0" name="图片 3116"/>
                      <p:cNvPicPr/>
                      <p:nvPr/>
                    </p:nvPicPr>
                    <p:blipFill>
                      <a:blip r:embed="rId6">
                        <a:clrChange>
                          <a:clrFrom>
                            <a:srgbClr val="000000"/>
                          </a:clrFrom>
                          <a:clrTo>
                            <a:srgbClr val="000000">
                              <a:alpha val="0"/>
                            </a:srgbClr>
                          </a:clrTo>
                        </a:clrChange>
                      </a:blip>
                      <a:stretch>
                        <a:fillRect/>
                      </a:stretch>
                    </p:blipFill>
                    <p:spPr>
                      <a:xfrm>
                        <a:off x="2035175" y="3502025"/>
                        <a:ext cx="3044825" cy="942975"/>
                      </a:xfrm>
                      <a:prstGeom prst="rect">
                        <a:avLst/>
                      </a:prstGeom>
                      <a:noFill/>
                      <a:ln w="38100">
                        <a:noFill/>
                        <a:miter/>
                      </a:ln>
                    </p:spPr>
                  </p:pic>
                </p:oleObj>
              </mc:Fallback>
            </mc:AlternateContent>
          </a:graphicData>
        </a:graphic>
      </p:graphicFrame>
      <p:graphicFrame>
        <p:nvGraphicFramePr>
          <p:cNvPr id="7" name="对象 6"/>
          <p:cNvGraphicFramePr/>
          <p:nvPr/>
        </p:nvGraphicFramePr>
        <p:xfrm>
          <a:off x="2035175" y="4598988"/>
          <a:ext cx="1984375" cy="869950"/>
        </p:xfrm>
        <a:graphic>
          <a:graphicData uri="http://schemas.openxmlformats.org/presentationml/2006/ole">
            <mc:AlternateContent xmlns:mc="http://schemas.openxmlformats.org/markup-compatibility/2006">
              <mc:Choice xmlns:v="urn:schemas-microsoft-com:vml" Requires="v">
                <p:oleObj spid="_x0000_s3118" name="" r:id="rId7" imgW="914400" imgH="393700" progId="Equation.3">
                  <p:embed/>
                </p:oleObj>
              </mc:Choice>
              <mc:Fallback>
                <p:oleObj name="" r:id="rId7" imgW="914400" imgH="393700" progId="Equation.3">
                  <p:embed/>
                  <p:pic>
                    <p:nvPicPr>
                      <p:cNvPr id="0" name="图片 3117"/>
                      <p:cNvPicPr/>
                      <p:nvPr/>
                    </p:nvPicPr>
                    <p:blipFill>
                      <a:blip r:embed="rId8"/>
                      <a:stretch>
                        <a:fillRect/>
                      </a:stretch>
                    </p:blipFill>
                    <p:spPr>
                      <a:xfrm>
                        <a:off x="2035175" y="4598988"/>
                        <a:ext cx="1984375" cy="869950"/>
                      </a:xfrm>
                      <a:prstGeom prst="rect">
                        <a:avLst/>
                      </a:prstGeom>
                      <a:noFill/>
                      <a:ln w="38100">
                        <a:noFill/>
                        <a:miter/>
                      </a:ln>
                    </p:spPr>
                  </p:pic>
                </p:oleObj>
              </mc:Fallback>
            </mc:AlternateContent>
          </a:graphicData>
        </a:graphic>
      </p:graphicFrame>
      <p:sp>
        <p:nvSpPr>
          <p:cNvPr id="94215" name="Text Box 25"/>
          <p:cNvSpPr txBox="1"/>
          <p:nvPr/>
        </p:nvSpPr>
        <p:spPr>
          <a:xfrm>
            <a:off x="915988" y="566738"/>
            <a:ext cx="33035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等线" panose="02010600030101010101" pitchFamily="2" charset="-122"/>
                <a:ea typeface="等线" panose="02010600030101010101" pitchFamily="2" charset="-122"/>
              </a:rPr>
              <a:t>4</a:t>
            </a:r>
            <a:r>
              <a:rPr lang="zh-CN" altLang="en-US" sz="2400" b="1" dirty="0">
                <a:latin typeface="等线" panose="02010600030101010101" pitchFamily="2" charset="-122"/>
                <a:ea typeface="等线" panose="02010600030101010101" pitchFamily="2" charset="-122"/>
              </a:rPr>
              <a:t>、简谐振动的能量</a:t>
            </a:r>
            <a:endParaRPr lang="zh-CN" altLang="en-US" sz="2400" b="1" dirty="0">
              <a:latin typeface="等线" panose="02010600030101010101" pitchFamily="2" charset="-122"/>
              <a:ea typeface="等线"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6266"/>
                                        </p:tgtEl>
                                        <p:attrNameLst>
                                          <p:attrName>style.visibility</p:attrName>
                                        </p:attrNameLst>
                                      </p:cBhvr>
                                      <p:to>
                                        <p:strVal val="visible"/>
                                      </p:to>
                                    </p:set>
                                    <p:animEffect transition="in" filter="wipe(up)">
                                      <p:cBhvr>
                                        <p:cTn id="7" dur="500"/>
                                        <p:tgtEl>
                                          <p:spTgt spid="9626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6267"/>
                                        </p:tgtEl>
                                        <p:attrNameLst>
                                          <p:attrName>style.visibility</p:attrName>
                                        </p:attrNameLst>
                                      </p:cBhvr>
                                      <p:to>
                                        <p:strVal val="visible"/>
                                      </p:to>
                                    </p:set>
                                    <p:animEffect transition="in" filter="wipe(up)">
                                      <p:cBhvr>
                                        <p:cTn id="11" dur="500"/>
                                        <p:tgtEl>
                                          <p:spTgt spid="9626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4963"/>
                                        </p:tgtEl>
                                        <p:attrNameLst>
                                          <p:attrName>style.visibility</p:attrName>
                                        </p:attrNameLst>
                                      </p:cBhvr>
                                      <p:to>
                                        <p:strVal val="visible"/>
                                      </p:to>
                                    </p:set>
                                    <p:animEffect transition="in" filter="wipe(up)">
                                      <p:cBhvr>
                                        <p:cTn id="15" dur="500"/>
                                        <p:tgtEl>
                                          <p:spTgt spid="12496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77" name="Text Box 21"/>
          <p:cNvSpPr txBox="1"/>
          <p:nvPr/>
        </p:nvSpPr>
        <p:spPr>
          <a:xfrm>
            <a:off x="1046163" y="809625"/>
            <a:ext cx="7388225" cy="86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sz="2000" b="1" dirty="0">
                <a:solidFill>
                  <a:srgbClr val="0000CC"/>
                </a:solidFill>
                <a:latin typeface="楷体_GB2312" pitchFamily="49" charset="-122"/>
                <a:ea typeface="楷体_GB2312" pitchFamily="49" charset="-122"/>
              </a:rPr>
              <a:t>(1)</a:t>
            </a:r>
            <a:r>
              <a:rPr lang="zh-CN" altLang="en-US" sz="2000" b="1" dirty="0">
                <a:solidFill>
                  <a:srgbClr val="0000CC"/>
                </a:solidFill>
                <a:latin typeface="宋体" panose="02010600030101010101" pitchFamily="2" charset="-122"/>
              </a:rPr>
              <a:t>两个同方向同频率简谐振动的合成</a:t>
            </a:r>
            <a:endParaRPr lang="zh-CN" altLang="en-US" sz="2000" b="1" dirty="0">
              <a:solidFill>
                <a:srgbClr val="0000CC"/>
              </a:solidFill>
              <a:latin typeface="宋体" panose="02010600030101010101" pitchFamily="2" charset="-122"/>
            </a:endParaRPr>
          </a:p>
          <a:p>
            <a:pPr marL="0" lvl="0" indent="0">
              <a:spcBef>
                <a:spcPct val="50000"/>
              </a:spcBef>
              <a:buNone/>
            </a:pPr>
            <a:r>
              <a:rPr lang="zh-CN" altLang="en-US" sz="2000" b="1" dirty="0"/>
              <a:t>合振动</a:t>
            </a:r>
            <a:r>
              <a:rPr lang="zh-CN" altLang="en-US" sz="2000" b="1" dirty="0">
                <a:latin typeface="宋体" panose="02010600030101010101" pitchFamily="2" charset="-122"/>
              </a:rPr>
              <a:t>仍是简谐振动</a:t>
            </a:r>
            <a:r>
              <a:rPr lang="en-US" altLang="zh-CN" sz="2000" b="1" dirty="0">
                <a:latin typeface="宋体" panose="02010600030101010101" pitchFamily="2" charset="-122"/>
              </a:rPr>
              <a:t>,</a:t>
            </a:r>
            <a:r>
              <a:rPr lang="zh-CN" altLang="en-US" sz="2000" b="1" dirty="0">
                <a:latin typeface="宋体" panose="02010600030101010101" pitchFamily="2" charset="-122"/>
              </a:rPr>
              <a:t>其频率与分振动的频率相同。</a:t>
            </a:r>
            <a:r>
              <a:rPr lang="zh-CN" altLang="en-US" sz="1800" dirty="0">
                <a:latin typeface="宋体" panose="02010600030101010101" pitchFamily="2" charset="-122"/>
              </a:rPr>
              <a:t> </a:t>
            </a:r>
            <a:endParaRPr lang="zh-CN" altLang="en-US" sz="1800" dirty="0">
              <a:latin typeface="宋体" panose="02010600030101010101" pitchFamily="2" charset="-122"/>
            </a:endParaRPr>
          </a:p>
        </p:txBody>
      </p:sp>
      <p:sp>
        <p:nvSpPr>
          <p:cNvPr id="95235" name="Text Box 25"/>
          <p:cNvSpPr txBox="1"/>
          <p:nvPr/>
        </p:nvSpPr>
        <p:spPr>
          <a:xfrm>
            <a:off x="711200" y="295275"/>
            <a:ext cx="33035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等线" panose="02010600030101010101" pitchFamily="2" charset="-122"/>
                <a:ea typeface="等线" panose="02010600030101010101" pitchFamily="2" charset="-122"/>
              </a:rPr>
              <a:t>5</a:t>
            </a:r>
            <a:r>
              <a:rPr lang="zh-CN" altLang="en-US" sz="2400" b="1" dirty="0">
                <a:latin typeface="等线" panose="02010600030101010101" pitchFamily="2" charset="-122"/>
                <a:ea typeface="等线" panose="02010600030101010101" pitchFamily="2" charset="-122"/>
              </a:rPr>
              <a:t>、简谐振动的合成</a:t>
            </a:r>
            <a:endParaRPr lang="zh-CN" altLang="en-US" sz="2400" b="1" dirty="0">
              <a:latin typeface="等线" panose="02010600030101010101" pitchFamily="2" charset="-122"/>
              <a:ea typeface="等线" panose="02010600030101010101" pitchFamily="2" charset="-122"/>
            </a:endParaRPr>
          </a:p>
        </p:txBody>
      </p:sp>
      <p:sp>
        <p:nvSpPr>
          <p:cNvPr id="4" name="Text Box 67"/>
          <p:cNvSpPr txBox="1"/>
          <p:nvPr/>
        </p:nvSpPr>
        <p:spPr>
          <a:xfrm>
            <a:off x="3675063" y="322263"/>
            <a:ext cx="47894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FF0000"/>
                </a:solidFill>
                <a:latin typeface="等线" panose="02010600030101010101" pitchFamily="2" charset="-122"/>
                <a:ea typeface="等线" panose="02010600030101010101" pitchFamily="2" charset="-122"/>
              </a:rPr>
              <a:t>注意：同相与反相两种特殊情况</a:t>
            </a:r>
            <a:r>
              <a:rPr lang="en-US" altLang="zh-CN" sz="2200" b="1" i="1" dirty="0">
                <a:solidFill>
                  <a:srgbClr val="FF0000"/>
                </a:solidFill>
                <a:latin typeface="等线" panose="02010600030101010101" pitchFamily="2" charset="-122"/>
                <a:ea typeface="等线" panose="02010600030101010101" pitchFamily="2" charset="-122"/>
              </a:rPr>
              <a:t> </a:t>
            </a:r>
            <a:endParaRPr lang="en-US" altLang="zh-CN" sz="2200" b="1" i="1" dirty="0">
              <a:solidFill>
                <a:srgbClr val="FF0000"/>
              </a:solidFill>
              <a:latin typeface="等线" panose="02010600030101010101" pitchFamily="2" charset="-122"/>
              <a:ea typeface="等线" panose="02010600030101010101" pitchFamily="2" charset="-122"/>
            </a:endParaRPr>
          </a:p>
        </p:txBody>
      </p:sp>
      <p:sp>
        <p:nvSpPr>
          <p:cNvPr id="95236" name="Text Box 5"/>
          <p:cNvSpPr txBox="1"/>
          <p:nvPr/>
        </p:nvSpPr>
        <p:spPr>
          <a:xfrm>
            <a:off x="1100138" y="1581150"/>
            <a:ext cx="3429000" cy="1050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sz="2400" b="1" i="1" dirty="0">
                <a:solidFill>
                  <a:srgbClr val="000000"/>
                </a:solidFill>
                <a:latin typeface="Times New Roman" panose="02020603050405020304" pitchFamily="18" charset="0"/>
              </a:rPr>
              <a:t>x</a:t>
            </a:r>
            <a:r>
              <a:rPr lang="en-US" altLang="zh-CN" sz="2400" b="1" baseline="-25000"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a:t>
            </a:r>
            <a:r>
              <a:rPr lang="en-US" altLang="zh-CN" sz="2400" b="1" baseline="-25000" dirty="0">
                <a:solidFill>
                  <a:srgbClr val="000000"/>
                </a:solidFill>
                <a:latin typeface="Times New Roman" panose="02020603050405020304" pitchFamily="18" charset="0"/>
              </a:rPr>
              <a:t>1</a:t>
            </a:r>
            <a:r>
              <a:rPr lang="en-US" altLang="zh-CN" sz="2400" b="1" dirty="0">
                <a:solidFill>
                  <a:srgbClr val="000000"/>
                </a:solidFill>
                <a:latin typeface="Times New Roman" panose="02020603050405020304" pitchFamily="18" charset="0"/>
              </a:rPr>
              <a:t>cos(</a:t>
            </a:r>
            <a:r>
              <a:rPr lang="en-US" altLang="zh-CN" sz="2400" b="1" i="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sym typeface="Symbol" panose="05050102010706020507" pitchFamily="18" charset="2"/>
              </a:rPr>
              <a:t></a:t>
            </a:r>
            <a:r>
              <a:rPr lang="en-US" altLang="zh-CN" sz="2400" b="1" baseline="-25000" dirty="0">
                <a:solidFill>
                  <a:srgbClr val="000000"/>
                </a:solidFill>
                <a:latin typeface="Times New Roman" panose="02020603050405020304" pitchFamily="18" charset="0"/>
              </a:rPr>
              <a:t>10</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marL="0" lvl="0" indent="0">
              <a:lnSpc>
                <a:spcPct val="130000"/>
              </a:lnSpc>
              <a:spcBef>
                <a:spcPct val="0"/>
              </a:spcBef>
              <a:buNone/>
            </a:pPr>
            <a:r>
              <a:rPr lang="en-US" altLang="zh-CN" sz="2400" b="1" i="1" dirty="0">
                <a:solidFill>
                  <a:srgbClr val="000000"/>
                </a:solidFill>
                <a:latin typeface="Times New Roman" panose="02020603050405020304" pitchFamily="18" charset="0"/>
              </a:rPr>
              <a:t>x</a:t>
            </a:r>
            <a:r>
              <a:rPr lang="en-US" altLang="zh-CN" sz="2400" b="1" baseline="-25000" dirty="0">
                <a:solidFill>
                  <a:srgbClr val="000000"/>
                </a:solidFill>
                <a:latin typeface="Times New Roman" panose="02020603050405020304" pitchFamily="18" charset="0"/>
              </a:rPr>
              <a:t>2</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a:t>
            </a:r>
            <a:r>
              <a:rPr lang="en-US" altLang="zh-CN" sz="2400" b="1" baseline="-25000" dirty="0">
                <a:solidFill>
                  <a:srgbClr val="000000"/>
                </a:solidFill>
                <a:latin typeface="Times New Roman" panose="02020603050405020304" pitchFamily="18" charset="0"/>
              </a:rPr>
              <a:t>2</a:t>
            </a:r>
            <a:r>
              <a:rPr lang="en-US" altLang="zh-CN" sz="2400" b="1" dirty="0">
                <a:solidFill>
                  <a:srgbClr val="000000"/>
                </a:solidFill>
                <a:latin typeface="Times New Roman" panose="02020603050405020304" pitchFamily="18" charset="0"/>
              </a:rPr>
              <a:t>cos(</a:t>
            </a:r>
            <a:r>
              <a:rPr lang="en-US" altLang="zh-CN" sz="2400" b="1" i="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sym typeface="Symbol" panose="05050102010706020507" pitchFamily="18" charset="2"/>
              </a:rPr>
              <a:t></a:t>
            </a:r>
            <a:r>
              <a:rPr lang="en-US" altLang="zh-CN" sz="2400" b="1" baseline="-25000" dirty="0">
                <a:solidFill>
                  <a:srgbClr val="000000"/>
                </a:solidFill>
                <a:latin typeface="Times New Roman" panose="02020603050405020304" pitchFamily="18" charset="0"/>
              </a:rPr>
              <a:t>20</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95237" name="Text Box 7"/>
          <p:cNvSpPr txBox="1"/>
          <p:nvPr/>
        </p:nvSpPr>
        <p:spPr>
          <a:xfrm>
            <a:off x="4454525" y="1703388"/>
            <a:ext cx="35591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2400" b="1" i="1" dirty="0">
                <a:solidFill>
                  <a:srgbClr val="000000"/>
                </a:solidFill>
                <a:latin typeface="Times New Roman" panose="02020603050405020304" pitchFamily="18" charset="0"/>
                <a:ea typeface="楷体_GB2312" pitchFamily="49" charset="-122"/>
              </a:rPr>
              <a:t>x </a:t>
            </a:r>
            <a:r>
              <a:rPr lang="en-US" altLang="zh-CN" sz="2400" b="1" dirty="0">
                <a:solidFill>
                  <a:srgbClr val="000000"/>
                </a:solidFill>
                <a:latin typeface="Times New Roman" panose="02020603050405020304" pitchFamily="18" charset="0"/>
                <a:ea typeface="楷体_GB2312" pitchFamily="49" charset="-122"/>
              </a:rPr>
              <a:t>= </a:t>
            </a:r>
            <a:r>
              <a:rPr lang="en-US" altLang="zh-CN" sz="2400" b="1" i="1" dirty="0">
                <a:solidFill>
                  <a:srgbClr val="000000"/>
                </a:solidFill>
                <a:latin typeface="Times New Roman" panose="02020603050405020304" pitchFamily="18" charset="0"/>
                <a:ea typeface="楷体_GB2312" pitchFamily="49" charset="-122"/>
              </a:rPr>
              <a:t>x</a:t>
            </a:r>
            <a:r>
              <a:rPr lang="en-US" altLang="zh-CN" sz="2400" b="1" baseline="-25000" dirty="0">
                <a:solidFill>
                  <a:srgbClr val="000000"/>
                </a:solidFill>
                <a:latin typeface="Times New Roman" panose="02020603050405020304" pitchFamily="18" charset="0"/>
                <a:ea typeface="楷体_GB2312" pitchFamily="49" charset="-122"/>
              </a:rPr>
              <a:t>1</a:t>
            </a:r>
            <a:r>
              <a:rPr lang="en-US" altLang="zh-CN" sz="2400" b="1" dirty="0">
                <a:solidFill>
                  <a:srgbClr val="000000"/>
                </a:solidFill>
                <a:latin typeface="Times New Roman" panose="02020603050405020304" pitchFamily="18" charset="0"/>
                <a:ea typeface="楷体_GB2312" pitchFamily="49" charset="-122"/>
              </a:rPr>
              <a:t>+ </a:t>
            </a:r>
            <a:r>
              <a:rPr lang="en-US" altLang="zh-CN" sz="2400" b="1" i="1" dirty="0">
                <a:solidFill>
                  <a:srgbClr val="000000"/>
                </a:solidFill>
                <a:latin typeface="Times New Roman" panose="02020603050405020304" pitchFamily="18" charset="0"/>
                <a:ea typeface="楷体_GB2312" pitchFamily="49" charset="-122"/>
              </a:rPr>
              <a:t>x</a:t>
            </a:r>
            <a:r>
              <a:rPr lang="en-US" altLang="zh-CN" sz="2400" b="1" baseline="-25000" dirty="0">
                <a:solidFill>
                  <a:srgbClr val="000000"/>
                </a:solidFill>
                <a:latin typeface="Times New Roman" panose="02020603050405020304" pitchFamily="18" charset="0"/>
                <a:ea typeface="楷体_GB2312" pitchFamily="49" charset="-122"/>
              </a:rPr>
              <a:t>2</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rPr>
              <a:t>A</a:t>
            </a:r>
            <a:r>
              <a:rPr lang="en-US" altLang="zh-CN" sz="2400" b="1" baseline="-25000"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cos(</a:t>
            </a:r>
            <a:r>
              <a:rPr lang="en-US" altLang="zh-CN" sz="2400" b="1" i="1" dirty="0">
                <a:solidFill>
                  <a:srgbClr val="000000"/>
                </a:solidFill>
                <a:latin typeface="Times New Roman" panose="02020603050405020304" pitchFamily="18" charset="0"/>
                <a:sym typeface="Symbol" panose="05050102010706020507" pitchFamily="18" charset="2"/>
              </a:rPr>
              <a:t></a:t>
            </a:r>
            <a:r>
              <a:rPr lang="en-US" altLang="zh-CN" sz="2400" b="1" i="1" dirty="0">
                <a:solidFill>
                  <a:srgbClr val="000000"/>
                </a:solidFill>
                <a:latin typeface="Times New Roman" panose="02020603050405020304" pitchFamily="18" charset="0"/>
              </a:rPr>
              <a:t>t</a:t>
            </a:r>
            <a:r>
              <a:rPr lang="en-US" altLang="zh-CN" sz="2400" b="1" dirty="0">
                <a:solidFill>
                  <a:srgbClr val="000000"/>
                </a:solidFill>
                <a:latin typeface="Times New Roman" panose="02020603050405020304" pitchFamily="18" charset="0"/>
              </a:rPr>
              <a:t>+</a:t>
            </a:r>
            <a:r>
              <a:rPr lang="en-US" altLang="zh-CN" sz="2400" b="1" i="1" dirty="0">
                <a:solidFill>
                  <a:srgbClr val="000000"/>
                </a:solidFill>
                <a:latin typeface="Times New Roman" panose="02020603050405020304" pitchFamily="18" charset="0"/>
                <a:sym typeface="Symbol" panose="05050102010706020507" pitchFamily="18" charset="2"/>
              </a:rPr>
              <a:t></a:t>
            </a:r>
            <a:r>
              <a:rPr lang="en-US" altLang="zh-CN" sz="2400" b="1" baseline="-25000" dirty="0">
                <a:solidFill>
                  <a:srgbClr val="000000"/>
                </a:solidFill>
                <a:latin typeface="Times New Roman" panose="02020603050405020304" pitchFamily="18" charset="0"/>
                <a:sym typeface="Symbol" panose="05050102010706020507" pitchFamily="18" charset="2"/>
              </a:rPr>
              <a:t>0</a:t>
            </a:r>
            <a:r>
              <a:rPr lang="en-US" altLang="zh-CN" sz="2400" b="1" i="1" dirty="0">
                <a:solidFill>
                  <a:srgbClr val="000000"/>
                </a:solidFill>
                <a:latin typeface="Times New Roman" panose="02020603050405020304" pitchFamily="18" charset="0"/>
                <a:sym typeface="Symbol" panose="05050102010706020507" pitchFamily="18" charset="2"/>
              </a:rPr>
              <a:t> </a:t>
            </a:r>
            <a:r>
              <a:rPr lang="en-US" altLang="zh-CN" sz="2400" b="1" dirty="0">
                <a:solidFill>
                  <a:srgbClr val="000000"/>
                </a:solidFill>
                <a:latin typeface="Times New Roman" panose="02020603050405020304" pitchFamily="18" charset="0"/>
              </a:rPr>
              <a:t>)</a:t>
            </a:r>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p:txBody>
      </p:sp>
      <p:graphicFrame>
        <p:nvGraphicFramePr>
          <p:cNvPr id="95238" name="Object 24"/>
          <p:cNvGraphicFramePr>
            <a:graphicFrameLocks noChangeAspect="1"/>
          </p:cNvGraphicFramePr>
          <p:nvPr/>
        </p:nvGraphicFramePr>
        <p:xfrm>
          <a:off x="4459288" y="2198688"/>
          <a:ext cx="3687762" cy="487362"/>
        </p:xfrm>
        <a:graphic>
          <a:graphicData uri="http://schemas.openxmlformats.org/presentationml/2006/ole">
            <mc:AlternateContent xmlns:mc="http://schemas.openxmlformats.org/markup-compatibility/2006">
              <mc:Choice xmlns:v="urn:schemas-microsoft-com:vml" Requires="v">
                <p:oleObj spid="_x0000_s3116" name="" r:id="rId1" imgW="2197100" imgH="292100" progId="Equation.3">
                  <p:embed/>
                </p:oleObj>
              </mc:Choice>
              <mc:Fallback>
                <p:oleObj name="" r:id="rId1" imgW="2197100" imgH="292100" progId="Equation.3">
                  <p:embed/>
                  <p:pic>
                    <p:nvPicPr>
                      <p:cNvPr id="0" name="图片 3115"/>
                      <p:cNvPicPr/>
                      <p:nvPr/>
                    </p:nvPicPr>
                    <p:blipFill>
                      <a:blip r:embed="rId2"/>
                      <a:stretch>
                        <a:fillRect/>
                      </a:stretch>
                    </p:blipFill>
                    <p:spPr>
                      <a:xfrm>
                        <a:off x="4459288" y="2198688"/>
                        <a:ext cx="3687762" cy="487362"/>
                      </a:xfrm>
                      <a:prstGeom prst="rect">
                        <a:avLst/>
                      </a:prstGeom>
                      <a:noFill/>
                      <a:ln w="38100">
                        <a:noFill/>
                        <a:miter/>
                      </a:ln>
                    </p:spPr>
                  </p:pic>
                </p:oleObj>
              </mc:Fallback>
            </mc:AlternateContent>
          </a:graphicData>
        </a:graphic>
      </p:graphicFrame>
      <p:sp>
        <p:nvSpPr>
          <p:cNvPr id="95239" name="Text Box 13"/>
          <p:cNvSpPr txBox="1"/>
          <p:nvPr/>
        </p:nvSpPr>
        <p:spPr>
          <a:xfrm>
            <a:off x="681038" y="2938463"/>
            <a:ext cx="5667375" cy="496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10000"/>
              </a:lnSpc>
              <a:spcBef>
                <a:spcPct val="0"/>
              </a:spcBef>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①</a:t>
            </a: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若</a:t>
            </a:r>
            <a:r>
              <a:rPr lang="zh-CN" altLang="en-US" sz="2400" b="1" dirty="0">
                <a:latin typeface="Times New Roman" panose="02020603050405020304" pitchFamily="18" charset="0"/>
                <a:sym typeface="Symbol" panose="05050102010706020507" pitchFamily="18" charset="2"/>
              </a:rPr>
              <a:t></a:t>
            </a:r>
            <a:r>
              <a:rPr lang="zh-CN" altLang="en-US"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rPr>
              <a:t>2</a:t>
            </a:r>
            <a:r>
              <a:rPr lang="en-US" altLang="zh-CN" sz="2400" b="1" i="1" dirty="0">
                <a:solidFill>
                  <a:srgbClr val="FF0000"/>
                </a:solidFill>
                <a:latin typeface="Times New Roman" panose="02020603050405020304" pitchFamily="18" charset="0"/>
              </a:rPr>
              <a:t>k</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k </a:t>
            </a:r>
            <a:r>
              <a:rPr lang="en-US" altLang="zh-CN" sz="2400" b="1" dirty="0">
                <a:latin typeface="Times New Roman" panose="02020603050405020304" pitchFamily="18" charset="0"/>
              </a:rPr>
              <a:t>= 0,1,2,… )</a:t>
            </a:r>
            <a:endParaRPr lang="en-US" altLang="zh-CN" sz="2400" b="1" dirty="0">
              <a:latin typeface="Times New Roman" panose="02020603050405020304" pitchFamily="18" charset="0"/>
            </a:endParaRPr>
          </a:p>
        </p:txBody>
      </p:sp>
      <p:sp>
        <p:nvSpPr>
          <p:cNvPr id="95240" name="Text Box 15"/>
          <p:cNvSpPr txBox="1"/>
          <p:nvPr/>
        </p:nvSpPr>
        <p:spPr>
          <a:xfrm>
            <a:off x="1190625" y="3489325"/>
            <a:ext cx="16716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sz="2400" b="1" i="1" dirty="0">
                <a:solidFill>
                  <a:srgbClr val="FF0000"/>
                </a:solidFill>
                <a:latin typeface="Times New Roman" panose="02020603050405020304" pitchFamily="18" charset="0"/>
                <a:ea typeface="微软雅黑" panose="020B0503020204020204" charset="-122"/>
              </a:rPr>
              <a:t>A</a:t>
            </a:r>
            <a:r>
              <a:rPr lang="en-US" altLang="zh-CN" sz="2400" b="1" dirty="0">
                <a:solidFill>
                  <a:srgbClr val="FF0000"/>
                </a:solidFill>
                <a:latin typeface="Times New Roman" panose="02020603050405020304" pitchFamily="18" charset="0"/>
                <a:ea typeface="微软雅黑" panose="020B0503020204020204" charset="-122"/>
              </a:rPr>
              <a:t>=</a:t>
            </a:r>
            <a:r>
              <a:rPr lang="en-US" altLang="zh-CN" sz="2400" b="1" i="1" dirty="0">
                <a:solidFill>
                  <a:srgbClr val="FF0000"/>
                </a:solidFill>
                <a:latin typeface="Times New Roman" panose="02020603050405020304" pitchFamily="18" charset="0"/>
                <a:ea typeface="微软雅黑" panose="020B0503020204020204" charset="-122"/>
              </a:rPr>
              <a:t>A</a:t>
            </a:r>
            <a:r>
              <a:rPr lang="en-US" altLang="zh-CN" sz="2400" b="1" baseline="-25000" dirty="0">
                <a:solidFill>
                  <a:srgbClr val="FF0000"/>
                </a:solidFill>
                <a:latin typeface="Times New Roman" panose="02020603050405020304" pitchFamily="18" charset="0"/>
                <a:ea typeface="微软雅黑" panose="020B0503020204020204" charset="-122"/>
              </a:rPr>
              <a:t>1</a:t>
            </a:r>
            <a:r>
              <a:rPr lang="en-US" altLang="zh-CN" sz="2400" b="1" dirty="0">
                <a:solidFill>
                  <a:srgbClr val="FF0000"/>
                </a:solidFill>
                <a:latin typeface="Times New Roman" panose="02020603050405020304" pitchFamily="18" charset="0"/>
                <a:ea typeface="微软雅黑" panose="020B0503020204020204" charset="-122"/>
              </a:rPr>
              <a:t>+</a:t>
            </a:r>
            <a:r>
              <a:rPr lang="en-US" altLang="zh-CN" sz="2400" b="1" i="1" dirty="0">
                <a:solidFill>
                  <a:srgbClr val="FF0000"/>
                </a:solidFill>
                <a:latin typeface="Times New Roman" panose="02020603050405020304" pitchFamily="18" charset="0"/>
                <a:ea typeface="微软雅黑" panose="020B0503020204020204" charset="-122"/>
              </a:rPr>
              <a:t>A</a:t>
            </a:r>
            <a:r>
              <a:rPr lang="en-US" altLang="zh-CN" sz="2400" b="1" baseline="-25000" dirty="0">
                <a:solidFill>
                  <a:srgbClr val="FF0000"/>
                </a:solidFill>
                <a:latin typeface="Times New Roman" panose="02020603050405020304" pitchFamily="18" charset="0"/>
                <a:ea typeface="微软雅黑" panose="020B0503020204020204" charset="-122"/>
              </a:rPr>
              <a:t>2</a:t>
            </a:r>
            <a:r>
              <a:rPr lang="en-US" altLang="zh-CN" sz="2400" baseline="-25000" dirty="0">
                <a:solidFill>
                  <a:srgbClr val="000000"/>
                </a:solidFill>
                <a:latin typeface="Times New Roman" panose="02020603050405020304" pitchFamily="18" charset="0"/>
                <a:ea typeface="微软雅黑" panose="020B0503020204020204" charset="-122"/>
              </a:rPr>
              <a:t> </a:t>
            </a:r>
            <a:r>
              <a:rPr lang="en-US" altLang="zh-CN" sz="2400" dirty="0">
                <a:solidFill>
                  <a:srgbClr val="000000"/>
                </a:solidFill>
                <a:latin typeface="微软雅黑" panose="020B0503020204020204" charset="-122"/>
                <a:ea typeface="微软雅黑" panose="020B0503020204020204" charset="-122"/>
              </a:rPr>
              <a:t>  </a:t>
            </a:r>
            <a:endParaRPr lang="zh-CN" altLang="en-US" sz="2400" dirty="0">
              <a:solidFill>
                <a:srgbClr val="000000"/>
              </a:solidFill>
              <a:latin typeface="微软雅黑" panose="020B0503020204020204" charset="-122"/>
              <a:ea typeface="微软雅黑" panose="020B0503020204020204" charset="-122"/>
            </a:endParaRPr>
          </a:p>
        </p:txBody>
      </p:sp>
      <p:sp>
        <p:nvSpPr>
          <p:cNvPr id="95241" name="文本框 48"/>
          <p:cNvSpPr txBox="1"/>
          <p:nvPr/>
        </p:nvSpPr>
        <p:spPr>
          <a:xfrm>
            <a:off x="6348413" y="2974975"/>
            <a:ext cx="1706562"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latin typeface="微软雅黑" panose="020B0503020204020204" charset="-122"/>
                <a:ea typeface="微软雅黑" panose="020B0503020204020204" charset="-122"/>
                <a:sym typeface="微软雅黑" panose="020B0503020204020204" charset="-122"/>
              </a:rPr>
              <a:t>两振动</a:t>
            </a:r>
            <a:r>
              <a:rPr lang="zh-CN" altLang="en-US" sz="2400" dirty="0">
                <a:solidFill>
                  <a:srgbClr val="FF0000"/>
                </a:solidFill>
                <a:latin typeface="微软雅黑" panose="020B0503020204020204" charset="-122"/>
                <a:ea typeface="微软雅黑" panose="020B0503020204020204" charset="-122"/>
                <a:sym typeface="微软雅黑" panose="020B0503020204020204" charset="-122"/>
              </a:rPr>
              <a:t>同相</a:t>
            </a:r>
            <a:endParaRPr lang="zh-CN" altLang="en-US" sz="2400" dirty="0">
              <a:solidFill>
                <a:srgbClr val="FF0000"/>
              </a:solidFill>
              <a:latin typeface="微软雅黑" panose="020B0503020204020204" charset="-122"/>
              <a:ea typeface="微软雅黑" panose="020B0503020204020204" charset="-122"/>
              <a:sym typeface="微软雅黑" panose="020B0503020204020204" charset="-122"/>
            </a:endParaRPr>
          </a:p>
        </p:txBody>
      </p:sp>
      <p:grpSp>
        <p:nvGrpSpPr>
          <p:cNvPr id="95242" name="组合 49"/>
          <p:cNvGrpSpPr/>
          <p:nvPr/>
        </p:nvGrpSpPr>
        <p:grpSpPr>
          <a:xfrm>
            <a:off x="6956425" y="3519488"/>
            <a:ext cx="606425" cy="962025"/>
            <a:chOff x="10176" y="2574"/>
            <a:chExt cx="955" cy="1515"/>
          </a:xfrm>
        </p:grpSpPr>
        <p:sp>
          <p:nvSpPr>
            <p:cNvPr id="95279" name="Line 10"/>
            <p:cNvSpPr/>
            <p:nvPr/>
          </p:nvSpPr>
          <p:spPr>
            <a:xfrm rot="2266530" flipV="1">
              <a:off x="10630" y="2672"/>
              <a:ext cx="1" cy="1417"/>
            </a:xfrm>
            <a:prstGeom prst="line">
              <a:avLst/>
            </a:prstGeom>
            <a:ln w="25400" cap="flat" cmpd="sng">
              <a:solidFill>
                <a:srgbClr val="FF0000"/>
              </a:solidFill>
              <a:prstDash val="solid"/>
              <a:headEnd type="none" w="med" len="med"/>
              <a:tailEnd type="triangle" w="med" len="lg"/>
            </a:ln>
          </p:spPr>
        </p:sp>
        <p:sp>
          <p:nvSpPr>
            <p:cNvPr id="95280" name="Text Box 11"/>
            <p:cNvSpPr txBox="1"/>
            <p:nvPr/>
          </p:nvSpPr>
          <p:spPr>
            <a:xfrm>
              <a:off x="10176" y="2574"/>
              <a:ext cx="955" cy="725"/>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solidFill>
                    <a:srgbClr val="FF0000"/>
                  </a:solidFill>
                  <a:latin typeface="Times New Roman" panose="02020603050405020304" pitchFamily="18" charset="0"/>
                </a:rPr>
                <a:t>A</a:t>
              </a:r>
              <a:endParaRPr lang="en-US" altLang="zh-CN" sz="2400" b="1" i="1" baseline="-25000" dirty="0">
                <a:solidFill>
                  <a:srgbClr val="FF0000"/>
                </a:solidFill>
                <a:latin typeface="Times New Roman" panose="02020603050405020304" pitchFamily="18" charset="0"/>
              </a:endParaRPr>
            </a:p>
          </p:txBody>
        </p:sp>
      </p:grpSp>
      <p:grpSp>
        <p:nvGrpSpPr>
          <p:cNvPr id="95245" name="组合 52"/>
          <p:cNvGrpSpPr/>
          <p:nvPr/>
        </p:nvGrpSpPr>
        <p:grpSpPr>
          <a:xfrm>
            <a:off x="6197600" y="3790950"/>
            <a:ext cx="1784350" cy="985838"/>
            <a:chOff x="9823" y="3023"/>
            <a:chExt cx="2810" cy="1552"/>
          </a:xfrm>
        </p:grpSpPr>
        <p:grpSp>
          <p:nvGrpSpPr>
            <p:cNvPr id="95269" name="Group 3"/>
            <p:cNvGrpSpPr/>
            <p:nvPr/>
          </p:nvGrpSpPr>
          <p:grpSpPr>
            <a:xfrm>
              <a:off x="9823" y="3795"/>
              <a:ext cx="2810" cy="781"/>
              <a:chOff x="2880" y="1467"/>
              <a:chExt cx="1986" cy="486"/>
            </a:xfrm>
          </p:grpSpPr>
          <p:sp>
            <p:nvSpPr>
              <p:cNvPr id="95276" name="Line 4"/>
              <p:cNvSpPr/>
              <p:nvPr/>
            </p:nvSpPr>
            <p:spPr>
              <a:xfrm flipV="1">
                <a:off x="2880" y="1572"/>
                <a:ext cx="1986" cy="5"/>
              </a:xfrm>
              <a:prstGeom prst="line">
                <a:avLst/>
              </a:prstGeom>
              <a:ln w="38100" cap="flat" cmpd="sng">
                <a:solidFill>
                  <a:schemeClr val="tx1"/>
                </a:solidFill>
                <a:prstDash val="solid"/>
                <a:headEnd type="none" w="med" len="med"/>
                <a:tailEnd type="triangle" w="med" len="lg"/>
              </a:ln>
            </p:spPr>
          </p:sp>
          <p:sp>
            <p:nvSpPr>
              <p:cNvPr id="95277" name="Text Box 5"/>
              <p:cNvSpPr txBox="1"/>
              <p:nvPr/>
            </p:nvSpPr>
            <p:spPr>
              <a:xfrm>
                <a:off x="3734" y="1467"/>
                <a:ext cx="331" cy="451"/>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latin typeface="Times New Roman" panose="02020603050405020304" pitchFamily="18" charset="0"/>
                  </a:rPr>
                  <a:t>o</a:t>
                </a:r>
                <a:endParaRPr lang="en-US" altLang="zh-CN" sz="2400" b="1" i="1" dirty="0">
                  <a:latin typeface="Times New Roman" panose="02020603050405020304" pitchFamily="18" charset="0"/>
                </a:endParaRPr>
              </a:p>
            </p:txBody>
          </p:sp>
          <p:sp>
            <p:nvSpPr>
              <p:cNvPr id="95278" name="Text Box 6"/>
              <p:cNvSpPr txBox="1"/>
              <p:nvPr/>
            </p:nvSpPr>
            <p:spPr>
              <a:xfrm>
                <a:off x="4557" y="1562"/>
                <a:ext cx="228" cy="391"/>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i="1" dirty="0">
                    <a:latin typeface="Times New Roman" panose="02020603050405020304" pitchFamily="18" charset="0"/>
                  </a:rPr>
                  <a:t>x</a:t>
                </a:r>
                <a:endParaRPr lang="en-US" altLang="zh-CN" sz="2000" b="1" i="1" dirty="0">
                  <a:latin typeface="Times New Roman" panose="02020603050405020304" pitchFamily="18" charset="0"/>
                </a:endParaRPr>
              </a:p>
            </p:txBody>
          </p:sp>
        </p:grpSp>
        <p:grpSp>
          <p:nvGrpSpPr>
            <p:cNvPr id="95270" name="组合 3"/>
            <p:cNvGrpSpPr/>
            <p:nvPr/>
          </p:nvGrpSpPr>
          <p:grpSpPr>
            <a:xfrm>
              <a:off x="11189" y="3391"/>
              <a:ext cx="955" cy="725"/>
              <a:chOff x="5529" y="6095"/>
              <a:chExt cx="955" cy="725"/>
            </a:xfrm>
          </p:grpSpPr>
          <p:sp>
            <p:nvSpPr>
              <p:cNvPr id="95274" name="Line 10"/>
              <p:cNvSpPr/>
              <p:nvPr/>
            </p:nvSpPr>
            <p:spPr>
              <a:xfrm rot="2266530" flipV="1">
                <a:off x="5626" y="6142"/>
                <a:ext cx="1" cy="567"/>
              </a:xfrm>
              <a:prstGeom prst="line">
                <a:avLst/>
              </a:prstGeom>
              <a:ln w="25400" cap="flat" cmpd="sng">
                <a:solidFill>
                  <a:schemeClr val="tx1"/>
                </a:solidFill>
                <a:prstDash val="solid"/>
                <a:headEnd type="none" w="med" len="med"/>
                <a:tailEnd type="triangle" w="med" len="lg"/>
              </a:ln>
            </p:spPr>
          </p:sp>
          <p:sp>
            <p:nvSpPr>
              <p:cNvPr id="95275" name="Text Box 11"/>
              <p:cNvSpPr txBox="1"/>
              <p:nvPr/>
            </p:nvSpPr>
            <p:spPr>
              <a:xfrm>
                <a:off x="5529" y="6095"/>
                <a:ext cx="955" cy="725"/>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a:t>
                </a:r>
                <a:endParaRPr lang="en-US" altLang="zh-CN" sz="2400" b="1" baseline="-25000" dirty="0">
                  <a:latin typeface="Times New Roman" panose="02020603050405020304" pitchFamily="18" charset="0"/>
                </a:endParaRPr>
              </a:p>
            </p:txBody>
          </p:sp>
        </p:grpSp>
        <p:grpSp>
          <p:nvGrpSpPr>
            <p:cNvPr id="95271" name="组合 28"/>
            <p:cNvGrpSpPr/>
            <p:nvPr/>
          </p:nvGrpSpPr>
          <p:grpSpPr>
            <a:xfrm>
              <a:off x="11314" y="3023"/>
              <a:ext cx="1140" cy="1008"/>
              <a:chOff x="12280" y="2799"/>
              <a:chExt cx="1140" cy="1008"/>
            </a:xfrm>
          </p:grpSpPr>
          <p:sp>
            <p:nvSpPr>
              <p:cNvPr id="95272" name="Line 13"/>
              <p:cNvSpPr/>
              <p:nvPr/>
            </p:nvSpPr>
            <p:spPr>
              <a:xfrm rot="-8654059">
                <a:off x="12358" y="2957"/>
                <a:ext cx="0" cy="850"/>
              </a:xfrm>
              <a:prstGeom prst="line">
                <a:avLst/>
              </a:prstGeom>
              <a:ln w="25400" cap="flat" cmpd="sng">
                <a:solidFill>
                  <a:srgbClr val="0000FF"/>
                </a:solidFill>
                <a:prstDash val="solid"/>
                <a:headEnd type="none" w="med" len="med"/>
                <a:tailEnd type="triangle" w="med" len="lg"/>
              </a:ln>
            </p:spPr>
          </p:sp>
          <p:sp>
            <p:nvSpPr>
              <p:cNvPr id="95273" name="Text Box 14"/>
              <p:cNvSpPr txBox="1"/>
              <p:nvPr/>
            </p:nvSpPr>
            <p:spPr>
              <a:xfrm>
                <a:off x="12280" y="2799"/>
                <a:ext cx="1140" cy="725"/>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solidFill>
                      <a:srgbClr val="0000FF"/>
                    </a:solidFill>
                    <a:latin typeface="Times New Roman" panose="02020603050405020304" pitchFamily="18" charset="0"/>
                  </a:rPr>
                  <a:t>A</a:t>
                </a:r>
                <a:r>
                  <a:rPr lang="en-US" altLang="zh-CN" sz="2400" b="1" baseline="-25000" dirty="0">
                    <a:solidFill>
                      <a:srgbClr val="0000FF"/>
                    </a:solidFill>
                    <a:latin typeface="Times New Roman" panose="02020603050405020304" pitchFamily="18" charset="0"/>
                  </a:rPr>
                  <a:t>2</a:t>
                </a:r>
                <a:endParaRPr lang="en-US" altLang="zh-CN" sz="2400" b="1" dirty="0">
                  <a:solidFill>
                    <a:srgbClr val="0000FF"/>
                  </a:solidFill>
                  <a:latin typeface="Times New Roman" panose="02020603050405020304" pitchFamily="18" charset="0"/>
                </a:endParaRPr>
              </a:p>
            </p:txBody>
          </p:sp>
        </p:grpSp>
      </p:grpSp>
      <p:sp>
        <p:nvSpPr>
          <p:cNvPr id="95256" name="Text Box 14"/>
          <p:cNvSpPr txBox="1"/>
          <p:nvPr/>
        </p:nvSpPr>
        <p:spPr>
          <a:xfrm>
            <a:off x="663575" y="4957763"/>
            <a:ext cx="6034088" cy="496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10000"/>
              </a:lnSpc>
              <a:spcBef>
                <a:spcPct val="0"/>
              </a:spcBef>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② </a:t>
            </a:r>
            <a:r>
              <a:rPr lang="zh-CN" altLang="en-US" sz="2400" dirty="0">
                <a:latin typeface="微软雅黑" panose="020B0503020204020204" charset="-122"/>
                <a:ea typeface="微软雅黑" panose="020B0503020204020204" charset="-122"/>
              </a:rPr>
              <a:t>若</a:t>
            </a:r>
            <a:r>
              <a:rPr lang="zh-CN" altLang="en-US" sz="2400" b="1" dirty="0">
                <a:latin typeface="Times New Roman" panose="02020603050405020304" pitchFamily="18" charset="0"/>
                <a:sym typeface="Symbol" panose="05050102010706020507" pitchFamily="18" charset="2"/>
              </a:rPr>
              <a:t></a:t>
            </a:r>
            <a:r>
              <a:rPr lang="zh-CN" altLang="en-US" sz="2400" b="1" i="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dirty="0">
                <a:solidFill>
                  <a:srgbClr val="00B0F0"/>
                </a:solidFill>
                <a:latin typeface="Times New Roman" panose="02020603050405020304" pitchFamily="18" charset="0"/>
              </a:rPr>
              <a:t>2</a:t>
            </a:r>
            <a:r>
              <a:rPr lang="en-US" altLang="zh-CN" sz="2400" b="1" i="1" dirty="0">
                <a:solidFill>
                  <a:srgbClr val="00B0F0"/>
                </a:solidFill>
                <a:latin typeface="Times New Roman" panose="02020603050405020304" pitchFamily="18" charset="0"/>
              </a:rPr>
              <a:t>k</a:t>
            </a:r>
            <a:r>
              <a:rPr lang="en-US" altLang="zh-CN" sz="2400" b="1" dirty="0">
                <a:solidFill>
                  <a:srgbClr val="00B0F0"/>
                </a:solidFill>
                <a:latin typeface="Times New Roman" panose="02020603050405020304" pitchFamily="18" charset="0"/>
              </a:rPr>
              <a:t>+1</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k</a:t>
            </a:r>
            <a:r>
              <a:rPr lang="en-US" altLang="zh-CN" sz="800" b="1" i="1" dirty="0">
                <a:latin typeface="Times New Roman" panose="02020603050405020304" pitchFamily="18" charset="0"/>
              </a:rPr>
              <a:t> </a:t>
            </a:r>
            <a:r>
              <a:rPr lang="en-US" altLang="zh-CN" sz="2400" b="1" dirty="0">
                <a:latin typeface="Times New Roman" panose="02020603050405020304" pitchFamily="18" charset="0"/>
              </a:rPr>
              <a:t>=</a:t>
            </a:r>
            <a:r>
              <a:rPr lang="en-US" altLang="zh-CN" sz="800" b="1" dirty="0">
                <a:latin typeface="Times New Roman" panose="02020603050405020304" pitchFamily="18" charset="0"/>
              </a:rPr>
              <a:t> </a:t>
            </a:r>
            <a:r>
              <a:rPr lang="en-US" altLang="zh-CN" sz="2400" b="1" dirty="0">
                <a:latin typeface="Times New Roman" panose="02020603050405020304" pitchFamily="18" charset="0"/>
              </a:rPr>
              <a:t>0,1,2,… )</a:t>
            </a:r>
            <a:endParaRPr lang="en-US" altLang="zh-CN" sz="2400" b="1" dirty="0">
              <a:latin typeface="Times New Roman" panose="02020603050405020304" pitchFamily="18" charset="0"/>
            </a:endParaRPr>
          </a:p>
        </p:txBody>
      </p:sp>
      <p:sp>
        <p:nvSpPr>
          <p:cNvPr id="95257" name="文本框 64"/>
          <p:cNvSpPr txBox="1"/>
          <p:nvPr/>
        </p:nvSpPr>
        <p:spPr>
          <a:xfrm>
            <a:off x="6389688" y="4994275"/>
            <a:ext cx="1706562"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latin typeface="微软雅黑" panose="020B0503020204020204" charset="-122"/>
                <a:ea typeface="微软雅黑" panose="020B0503020204020204" charset="-122"/>
                <a:sym typeface="微软雅黑" panose="020B0503020204020204" charset="-122"/>
              </a:rPr>
              <a:t>两振动</a:t>
            </a:r>
            <a:r>
              <a:rPr lang="zh-CN" altLang="en-US" sz="2400" dirty="0">
                <a:solidFill>
                  <a:srgbClr val="00B0F0"/>
                </a:solidFill>
                <a:latin typeface="微软雅黑" panose="020B0503020204020204" charset="-122"/>
                <a:ea typeface="微软雅黑" panose="020B0503020204020204" charset="-122"/>
                <a:sym typeface="微软雅黑" panose="020B0503020204020204" charset="-122"/>
              </a:rPr>
              <a:t>反相</a:t>
            </a:r>
            <a:endParaRPr lang="zh-CN" altLang="en-US" sz="2400" dirty="0">
              <a:solidFill>
                <a:srgbClr val="00B0F0"/>
              </a:solidFill>
              <a:latin typeface="微软雅黑" panose="020B0503020204020204" charset="-122"/>
              <a:ea typeface="微软雅黑" panose="020B0503020204020204" charset="-122"/>
              <a:sym typeface="微软雅黑" panose="020B0503020204020204" charset="-122"/>
            </a:endParaRPr>
          </a:p>
        </p:txBody>
      </p:sp>
      <p:grpSp>
        <p:nvGrpSpPr>
          <p:cNvPr id="95258" name="组合 65"/>
          <p:cNvGrpSpPr/>
          <p:nvPr/>
        </p:nvGrpSpPr>
        <p:grpSpPr>
          <a:xfrm>
            <a:off x="6396038" y="5429250"/>
            <a:ext cx="1784350" cy="1100138"/>
            <a:chOff x="9937" y="7399"/>
            <a:chExt cx="2810" cy="1730"/>
          </a:xfrm>
        </p:grpSpPr>
        <p:grpSp>
          <p:nvGrpSpPr>
            <p:cNvPr id="2" name="组合 39"/>
            <p:cNvGrpSpPr/>
            <p:nvPr/>
          </p:nvGrpSpPr>
          <p:grpSpPr>
            <a:xfrm>
              <a:off x="10549" y="8069"/>
              <a:ext cx="1140" cy="1060"/>
              <a:chOff x="10252" y="6031"/>
              <a:chExt cx="845" cy="930"/>
            </a:xfrm>
          </p:grpSpPr>
          <p:sp>
            <p:nvSpPr>
              <p:cNvPr id="95267" name="Line 13"/>
              <p:cNvSpPr/>
              <p:nvPr/>
            </p:nvSpPr>
            <p:spPr>
              <a:xfrm rot="2145941">
                <a:off x="10521" y="6031"/>
                <a:ext cx="0" cy="746"/>
              </a:xfrm>
              <a:prstGeom prst="line">
                <a:avLst/>
              </a:prstGeom>
              <a:ln w="25400" cap="flat" cmpd="sng">
                <a:solidFill>
                  <a:srgbClr val="0000FF"/>
                </a:solidFill>
                <a:prstDash val="solid"/>
                <a:headEnd type="none" w="med" len="med"/>
                <a:tailEnd type="triangle" w="med" len="lg"/>
              </a:ln>
            </p:spPr>
          </p:sp>
          <p:sp>
            <p:nvSpPr>
              <p:cNvPr id="95268" name="Text Box 14"/>
              <p:cNvSpPr txBox="1"/>
              <p:nvPr/>
            </p:nvSpPr>
            <p:spPr>
              <a:xfrm>
                <a:off x="10252" y="6325"/>
                <a:ext cx="845" cy="636"/>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solidFill>
                      <a:srgbClr val="0000FF"/>
                    </a:solidFill>
                    <a:latin typeface="Times New Roman" panose="02020603050405020304" pitchFamily="18" charset="0"/>
                  </a:rPr>
                  <a:t>A</a:t>
                </a:r>
                <a:r>
                  <a:rPr lang="en-US" altLang="zh-CN" sz="2400" b="1" baseline="-25000" dirty="0">
                    <a:solidFill>
                      <a:srgbClr val="0000FF"/>
                    </a:solidFill>
                    <a:latin typeface="Times New Roman" panose="02020603050405020304" pitchFamily="18" charset="0"/>
                  </a:rPr>
                  <a:t>2</a:t>
                </a:r>
                <a:endParaRPr lang="en-US" altLang="zh-CN" sz="2400" b="1" dirty="0">
                  <a:solidFill>
                    <a:srgbClr val="0000FF"/>
                  </a:solidFill>
                  <a:latin typeface="Times New Roman" panose="02020603050405020304" pitchFamily="18" charset="0"/>
                </a:endParaRPr>
              </a:p>
            </p:txBody>
          </p:sp>
        </p:grpSp>
        <p:grpSp>
          <p:nvGrpSpPr>
            <p:cNvPr id="95259" name="组合 42"/>
            <p:cNvGrpSpPr/>
            <p:nvPr/>
          </p:nvGrpSpPr>
          <p:grpSpPr>
            <a:xfrm>
              <a:off x="9937" y="7399"/>
              <a:ext cx="2810" cy="1361"/>
              <a:chOff x="4718" y="5922"/>
              <a:chExt cx="2810" cy="1361"/>
            </a:xfrm>
          </p:grpSpPr>
          <p:grpSp>
            <p:nvGrpSpPr>
              <p:cNvPr id="95260" name="Group 3"/>
              <p:cNvGrpSpPr/>
              <p:nvPr/>
            </p:nvGrpSpPr>
            <p:grpSpPr>
              <a:xfrm>
                <a:off x="4718" y="6475"/>
                <a:ext cx="2810" cy="808"/>
                <a:chOff x="2880" y="1449"/>
                <a:chExt cx="1986" cy="503"/>
              </a:xfrm>
            </p:grpSpPr>
            <p:sp>
              <p:nvSpPr>
                <p:cNvPr id="95264" name="Line 4"/>
                <p:cNvSpPr/>
                <p:nvPr/>
              </p:nvSpPr>
              <p:spPr>
                <a:xfrm flipV="1">
                  <a:off x="2880" y="1572"/>
                  <a:ext cx="1986" cy="5"/>
                </a:xfrm>
                <a:prstGeom prst="line">
                  <a:avLst/>
                </a:prstGeom>
                <a:ln w="38100" cap="flat" cmpd="sng">
                  <a:solidFill>
                    <a:schemeClr val="tx1"/>
                  </a:solidFill>
                  <a:prstDash val="solid"/>
                  <a:headEnd type="none" w="med" len="med"/>
                  <a:tailEnd type="triangle" w="med" len="lg"/>
                </a:ln>
              </p:spPr>
            </p:sp>
            <p:sp>
              <p:nvSpPr>
                <p:cNvPr id="95265" name="Text Box 5"/>
                <p:cNvSpPr txBox="1"/>
                <p:nvPr/>
              </p:nvSpPr>
              <p:spPr>
                <a:xfrm>
                  <a:off x="3755" y="1449"/>
                  <a:ext cx="267" cy="451"/>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latin typeface="Times New Roman" panose="02020603050405020304" pitchFamily="18" charset="0"/>
                    </a:rPr>
                    <a:t>o</a:t>
                  </a:r>
                  <a:endParaRPr lang="en-US" altLang="zh-CN" sz="2400" b="1" i="1" dirty="0">
                    <a:latin typeface="Times New Roman" panose="02020603050405020304" pitchFamily="18" charset="0"/>
                  </a:endParaRPr>
                </a:p>
              </p:txBody>
            </p:sp>
            <p:sp>
              <p:nvSpPr>
                <p:cNvPr id="95266" name="Text Box 6"/>
                <p:cNvSpPr txBox="1"/>
                <p:nvPr/>
              </p:nvSpPr>
              <p:spPr>
                <a:xfrm>
                  <a:off x="4557" y="1562"/>
                  <a:ext cx="228" cy="390"/>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i="1" dirty="0">
                      <a:latin typeface="Times New Roman" panose="02020603050405020304" pitchFamily="18" charset="0"/>
                    </a:rPr>
                    <a:t>x</a:t>
                  </a:r>
                  <a:endParaRPr lang="en-US" altLang="zh-CN" sz="2000" b="1" i="1" dirty="0">
                    <a:latin typeface="Times New Roman" panose="02020603050405020304" pitchFamily="18" charset="0"/>
                  </a:endParaRPr>
                </a:p>
              </p:txBody>
            </p:sp>
          </p:grpSp>
          <p:grpSp>
            <p:nvGrpSpPr>
              <p:cNvPr id="95261" name="组合 47"/>
              <p:cNvGrpSpPr/>
              <p:nvPr/>
            </p:nvGrpSpPr>
            <p:grpSpPr>
              <a:xfrm>
                <a:off x="6085" y="5922"/>
                <a:ext cx="955" cy="797"/>
                <a:chOff x="6085" y="5922"/>
                <a:chExt cx="955" cy="797"/>
              </a:xfrm>
            </p:grpSpPr>
            <p:sp>
              <p:nvSpPr>
                <p:cNvPr id="95262" name="Line 10"/>
                <p:cNvSpPr/>
                <p:nvPr/>
              </p:nvSpPr>
              <p:spPr>
                <a:xfrm rot="2266530" flipV="1">
                  <a:off x="6130" y="6152"/>
                  <a:ext cx="1" cy="567"/>
                </a:xfrm>
                <a:prstGeom prst="line">
                  <a:avLst/>
                </a:prstGeom>
                <a:ln w="25400" cap="flat" cmpd="sng">
                  <a:solidFill>
                    <a:schemeClr val="tx1"/>
                  </a:solidFill>
                  <a:prstDash val="solid"/>
                  <a:headEnd type="none" w="med" len="med"/>
                  <a:tailEnd type="triangle" w="med" len="lg"/>
                </a:ln>
              </p:spPr>
            </p:sp>
            <p:sp>
              <p:nvSpPr>
                <p:cNvPr id="95263" name="Text Box 11"/>
                <p:cNvSpPr txBox="1"/>
                <p:nvPr/>
              </p:nvSpPr>
              <p:spPr>
                <a:xfrm>
                  <a:off x="6085" y="5922"/>
                  <a:ext cx="955" cy="724"/>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a:t>
                  </a:r>
                  <a:endParaRPr lang="en-US" altLang="zh-CN" sz="2400" b="1" baseline="-25000" dirty="0">
                    <a:latin typeface="Times New Roman" panose="02020603050405020304" pitchFamily="18" charset="0"/>
                  </a:endParaRPr>
                </a:p>
              </p:txBody>
            </p:sp>
          </p:grpSp>
        </p:grpSp>
      </p:grpSp>
      <p:grpSp>
        <p:nvGrpSpPr>
          <p:cNvPr id="3" name="组合 86"/>
          <p:cNvGrpSpPr/>
          <p:nvPr/>
        </p:nvGrpSpPr>
        <p:grpSpPr>
          <a:xfrm>
            <a:off x="6565900" y="5846763"/>
            <a:ext cx="606425" cy="460375"/>
            <a:chOff x="9488" y="8404"/>
            <a:chExt cx="955" cy="725"/>
          </a:xfrm>
        </p:grpSpPr>
        <p:sp>
          <p:nvSpPr>
            <p:cNvPr id="5" name="Text Box 11"/>
            <p:cNvSpPr txBox="1"/>
            <p:nvPr/>
          </p:nvSpPr>
          <p:spPr>
            <a:xfrm>
              <a:off x="9488" y="8404"/>
              <a:ext cx="955" cy="725"/>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i="1" dirty="0">
                  <a:solidFill>
                    <a:srgbClr val="FF0000"/>
                  </a:solidFill>
                  <a:latin typeface="Times New Roman" panose="02020603050405020304" pitchFamily="18" charset="0"/>
                </a:rPr>
                <a:t>A</a:t>
              </a:r>
              <a:endParaRPr lang="en-US" altLang="zh-CN" sz="2400" b="1" i="1" baseline="-25000" dirty="0">
                <a:solidFill>
                  <a:srgbClr val="FF0000"/>
                </a:solidFill>
                <a:latin typeface="Times New Roman" panose="02020603050405020304" pitchFamily="18" charset="0"/>
              </a:endParaRPr>
            </a:p>
          </p:txBody>
        </p:sp>
        <p:sp>
          <p:nvSpPr>
            <p:cNvPr id="6" name="Line 13"/>
            <p:cNvSpPr/>
            <p:nvPr/>
          </p:nvSpPr>
          <p:spPr>
            <a:xfrm rot="2145941">
              <a:off x="10287" y="8505"/>
              <a:ext cx="0" cy="283"/>
            </a:xfrm>
            <a:prstGeom prst="line">
              <a:avLst/>
            </a:prstGeom>
            <a:ln w="25400" cap="flat" cmpd="sng">
              <a:solidFill>
                <a:srgbClr val="FF0000"/>
              </a:solidFill>
              <a:prstDash val="solid"/>
              <a:headEnd type="none" w="med" len="med"/>
              <a:tailEnd type="triangle" w="med" len="lg"/>
            </a:ln>
          </p:spPr>
        </p:sp>
      </p:grpSp>
      <p:sp>
        <p:nvSpPr>
          <p:cNvPr id="7" name="Text Box 16"/>
          <p:cNvSpPr txBox="1"/>
          <p:nvPr/>
        </p:nvSpPr>
        <p:spPr>
          <a:xfrm>
            <a:off x="1173163" y="5487988"/>
            <a:ext cx="159543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sz="2400" b="1" i="1" dirty="0">
                <a:solidFill>
                  <a:srgbClr val="00B0F0"/>
                </a:solidFill>
                <a:latin typeface="Times New Roman" panose="02020603050405020304" pitchFamily="18" charset="0"/>
                <a:ea typeface="微软雅黑" panose="020B0503020204020204" charset="-122"/>
              </a:rPr>
              <a:t>A</a:t>
            </a:r>
            <a:r>
              <a:rPr lang="en-US" altLang="zh-CN" sz="2400" b="1" dirty="0">
                <a:solidFill>
                  <a:srgbClr val="00B0F0"/>
                </a:solidFill>
                <a:latin typeface="Times New Roman" panose="02020603050405020304" pitchFamily="18" charset="0"/>
                <a:ea typeface="微软雅黑" panose="020B0503020204020204" charset="-122"/>
              </a:rPr>
              <a:t>=|</a:t>
            </a:r>
            <a:r>
              <a:rPr lang="en-US" altLang="zh-CN" sz="2400" b="1" i="1" dirty="0">
                <a:solidFill>
                  <a:srgbClr val="00B0F0"/>
                </a:solidFill>
                <a:latin typeface="Times New Roman" panose="02020603050405020304" pitchFamily="18" charset="0"/>
                <a:ea typeface="微软雅黑" panose="020B0503020204020204" charset="-122"/>
              </a:rPr>
              <a:t>A</a:t>
            </a:r>
            <a:r>
              <a:rPr lang="en-US" altLang="zh-CN" sz="2400" b="1" baseline="-25000" dirty="0">
                <a:solidFill>
                  <a:srgbClr val="00B0F0"/>
                </a:solidFill>
                <a:latin typeface="Times New Roman" panose="02020603050405020304" pitchFamily="18" charset="0"/>
                <a:ea typeface="微软雅黑" panose="020B0503020204020204" charset="-122"/>
              </a:rPr>
              <a:t>1</a:t>
            </a:r>
            <a:r>
              <a:rPr lang="en-US" altLang="zh-CN" sz="2400" b="1" dirty="0">
                <a:solidFill>
                  <a:srgbClr val="00B0F0"/>
                </a:solidFill>
                <a:latin typeface="Times New Roman" panose="02020603050405020304" pitchFamily="18" charset="0"/>
                <a:ea typeface="微软雅黑" panose="020B0503020204020204" charset="-122"/>
              </a:rPr>
              <a:t>-</a:t>
            </a:r>
            <a:r>
              <a:rPr lang="en-US" altLang="zh-CN" sz="2400" b="1" i="1" dirty="0">
                <a:solidFill>
                  <a:srgbClr val="00B0F0"/>
                </a:solidFill>
                <a:latin typeface="Times New Roman" panose="02020603050405020304" pitchFamily="18" charset="0"/>
                <a:ea typeface="微软雅黑" panose="020B0503020204020204" charset="-122"/>
              </a:rPr>
              <a:t>A</a:t>
            </a:r>
            <a:r>
              <a:rPr lang="en-US" altLang="zh-CN" sz="2400" b="1" baseline="-25000" dirty="0">
                <a:solidFill>
                  <a:srgbClr val="00B0F0"/>
                </a:solidFill>
                <a:latin typeface="Times New Roman" panose="02020603050405020304" pitchFamily="18" charset="0"/>
                <a:ea typeface="微软雅黑" panose="020B0503020204020204" charset="-122"/>
              </a:rPr>
              <a:t>2</a:t>
            </a:r>
            <a:r>
              <a:rPr lang="en-US" altLang="zh-CN" sz="2400" b="1" dirty="0">
                <a:solidFill>
                  <a:srgbClr val="00B0F0"/>
                </a:solidFill>
                <a:latin typeface="Times New Roman" panose="02020603050405020304" pitchFamily="18" charset="0"/>
                <a:ea typeface="微软雅黑" panose="020B0503020204020204" charset="-122"/>
              </a:rPr>
              <a:t>|</a:t>
            </a:r>
            <a:r>
              <a:rPr lang="en-US" altLang="zh-CN" sz="2400" dirty="0">
                <a:solidFill>
                  <a:srgbClr val="000000"/>
                </a:solidFill>
                <a:latin typeface="微软雅黑" panose="020B0503020204020204" charset="-122"/>
                <a:ea typeface="微软雅黑" panose="020B0503020204020204" charset="-122"/>
              </a:rPr>
              <a:t> </a:t>
            </a:r>
            <a:endParaRPr lang="zh-CN" altLang="en-US" sz="2400" dirty="0">
              <a:solidFill>
                <a:srgbClr val="00B0F0"/>
              </a:solidFill>
              <a:latin typeface="微软雅黑" panose="020B0503020204020204" charset="-122"/>
              <a:ea typeface="微软雅黑" panose="020B0503020204020204" charset="-122"/>
            </a:endParaRPr>
          </a:p>
        </p:txBody>
      </p:sp>
      <p:sp>
        <p:nvSpPr>
          <p:cNvPr id="8" name="Text Box 6"/>
          <p:cNvSpPr txBox="1"/>
          <p:nvPr/>
        </p:nvSpPr>
        <p:spPr>
          <a:xfrm>
            <a:off x="2706688" y="5526088"/>
            <a:ext cx="16938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000000"/>
                </a:solidFill>
                <a:latin typeface="微软雅黑" panose="020B0503020204020204" charset="-122"/>
                <a:ea typeface="微软雅黑" panose="020B0503020204020204" charset="-122"/>
                <a:sym typeface="Monotype Sorts" pitchFamily="2" charset="2"/>
              </a:rPr>
              <a:t>若</a:t>
            </a:r>
            <a:r>
              <a:rPr lang="en-US" altLang="zh-CN" sz="2400" b="1" i="1" dirty="0">
                <a:latin typeface="Times New Roman" panose="02020603050405020304" pitchFamily="18" charset="0"/>
                <a:ea typeface="微软雅黑" panose="020B0503020204020204" charset="-122"/>
                <a:sym typeface="微软雅黑" panose="020B0503020204020204" charset="-122"/>
              </a:rPr>
              <a:t>A</a:t>
            </a:r>
            <a:r>
              <a:rPr lang="en-US" altLang="zh-CN" sz="2400" b="1" baseline="-25000" dirty="0">
                <a:latin typeface="Times New Roman" panose="02020603050405020304" pitchFamily="18" charset="0"/>
                <a:ea typeface="微软雅黑" panose="020B0503020204020204" charset="-122"/>
                <a:sym typeface="微软雅黑" panose="020B0503020204020204" charset="-122"/>
              </a:rPr>
              <a:t>1</a:t>
            </a:r>
            <a:r>
              <a:rPr lang="en-US" altLang="zh-CN" sz="2400" b="1" dirty="0">
                <a:latin typeface="Times New Roman" panose="02020603050405020304" pitchFamily="18" charset="0"/>
                <a:ea typeface="微软雅黑" panose="020B0503020204020204" charset="-122"/>
                <a:sym typeface="微软雅黑" panose="020B0503020204020204" charset="-122"/>
              </a:rPr>
              <a:t>=</a:t>
            </a:r>
            <a:r>
              <a:rPr lang="en-US" altLang="zh-CN" sz="2400" b="1" i="1" dirty="0">
                <a:latin typeface="Times New Roman" panose="02020603050405020304" pitchFamily="18" charset="0"/>
                <a:ea typeface="微软雅黑" panose="020B0503020204020204" charset="-122"/>
                <a:sym typeface="微软雅黑" panose="020B0503020204020204" charset="-122"/>
              </a:rPr>
              <a:t>A</a:t>
            </a:r>
            <a:r>
              <a:rPr lang="en-US" altLang="zh-CN" sz="2400" b="1" baseline="-25000" dirty="0">
                <a:latin typeface="Times New Roman" panose="02020603050405020304" pitchFamily="18" charset="0"/>
                <a:ea typeface="微软雅黑" panose="020B0503020204020204" charset="-122"/>
                <a:sym typeface="微软雅黑" panose="020B0503020204020204" charset="-122"/>
              </a:rPr>
              <a:t>2 </a:t>
            </a:r>
            <a:r>
              <a:rPr lang="en-US" altLang="zh-CN" sz="2400" b="1" baseline="-25000" dirty="0">
                <a:solidFill>
                  <a:srgbClr val="FF0000"/>
                </a:solidFill>
                <a:latin typeface="Times New Roman" panose="02020603050405020304" pitchFamily="18" charset="0"/>
                <a:ea typeface="微软雅黑" panose="020B0503020204020204" charset="-122"/>
                <a:sym typeface="微软雅黑" panose="020B0503020204020204" charset="-122"/>
              </a:rPr>
              <a:t> </a:t>
            </a:r>
            <a:endParaRPr lang="en-US" altLang="zh-CN" sz="2400" b="1" i="1" dirty="0">
              <a:latin typeface="Times New Roman" panose="02020603050405020304" pitchFamily="18" charset="0"/>
              <a:ea typeface="微软雅黑" panose="020B0503020204020204" charset="-122"/>
              <a:sym typeface="微软雅黑" panose="020B0503020204020204" charset="-122"/>
            </a:endParaRPr>
          </a:p>
        </p:txBody>
      </p:sp>
      <p:sp>
        <p:nvSpPr>
          <p:cNvPr id="9" name="文本框 94"/>
          <p:cNvSpPr txBox="1"/>
          <p:nvPr/>
        </p:nvSpPr>
        <p:spPr>
          <a:xfrm>
            <a:off x="4198938" y="5526088"/>
            <a:ext cx="16446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imes New Roman" panose="02020603050405020304" pitchFamily="18" charset="0"/>
                <a:ea typeface="微软雅黑" panose="020B0503020204020204" charset="-122"/>
                <a:sym typeface="微软雅黑" panose="020B0503020204020204" charset="-122"/>
              </a:rPr>
              <a:t>则</a:t>
            </a:r>
            <a:r>
              <a:rPr lang="en-US" altLang="zh-CN" sz="2400" b="1" i="1" dirty="0">
                <a:solidFill>
                  <a:srgbClr val="00B0F0"/>
                </a:solidFill>
                <a:latin typeface="Times New Roman" panose="02020603050405020304" pitchFamily="18" charset="0"/>
                <a:ea typeface="微软雅黑" panose="020B0503020204020204" charset="-122"/>
                <a:sym typeface="微软雅黑" panose="020B0503020204020204" charset="-122"/>
              </a:rPr>
              <a:t>A</a:t>
            </a:r>
            <a:r>
              <a:rPr lang="en-US" altLang="zh-CN" sz="2400" b="1" dirty="0">
                <a:solidFill>
                  <a:srgbClr val="00B0F0"/>
                </a:solidFill>
                <a:latin typeface="Times New Roman" panose="02020603050405020304" pitchFamily="18" charset="0"/>
                <a:ea typeface="微软雅黑" panose="020B0503020204020204" charset="-122"/>
                <a:sym typeface="微软雅黑" panose="020B0503020204020204" charset="-122"/>
              </a:rPr>
              <a:t>=0</a:t>
            </a:r>
            <a:endParaRPr lang="zh-CN" altLang="en-US" sz="2400" dirty="0">
              <a:ea typeface="微软雅黑" panose="020B0503020204020204" charset="-122"/>
            </a:endParaRPr>
          </a:p>
        </p:txBody>
      </p:sp>
      <p:sp>
        <p:nvSpPr>
          <p:cNvPr id="10" name="Text Box 10"/>
          <p:cNvSpPr txBox="1"/>
          <p:nvPr/>
        </p:nvSpPr>
        <p:spPr>
          <a:xfrm>
            <a:off x="927100" y="5986463"/>
            <a:ext cx="35718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微软雅黑" panose="020B0503020204020204" charset="-122"/>
                <a:ea typeface="微软雅黑" panose="020B0503020204020204" charset="-122"/>
              </a:rPr>
              <a:t>“振动</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振动”</a:t>
            </a:r>
            <a:r>
              <a:rPr lang="zh-CN" altLang="en-US" sz="2400" dirty="0">
                <a:solidFill>
                  <a:srgbClr val="00B0F0"/>
                </a:solidFill>
                <a:latin typeface="微软雅黑" panose="020B0503020204020204" charset="-122"/>
                <a:ea typeface="微软雅黑" panose="020B0503020204020204" charset="-122"/>
              </a:rPr>
              <a:t>不振动</a:t>
            </a:r>
            <a:endParaRPr lang="zh-CN" altLang="en-US" sz="2400" dirty="0">
              <a:solidFill>
                <a:srgbClr val="00B0F0"/>
              </a:solidFill>
              <a:latin typeface="微软雅黑" panose="020B0503020204020204" charset="-122"/>
              <a:ea typeface="微软雅黑" panose="020B0503020204020204" charset="-122"/>
            </a:endParaRPr>
          </a:p>
        </p:txBody>
      </p:sp>
      <p:sp>
        <p:nvSpPr>
          <p:cNvPr id="11" name="Text Box 10"/>
          <p:cNvSpPr txBox="1"/>
          <p:nvPr/>
        </p:nvSpPr>
        <p:spPr>
          <a:xfrm>
            <a:off x="1116013" y="4121150"/>
            <a:ext cx="3622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微软雅黑" panose="020B0503020204020204" charset="-122"/>
                <a:ea typeface="微软雅黑" panose="020B0503020204020204" charset="-122"/>
              </a:rPr>
              <a:t>是所有</a:t>
            </a:r>
            <a:r>
              <a:rPr lang="zh-CN" altLang="en-US" sz="2400" dirty="0">
                <a:latin typeface="微软雅黑" panose="020B0503020204020204" charset="-122"/>
                <a:ea typeface="微软雅黑" panose="020B0503020204020204" charset="-122"/>
                <a:sym typeface="微软雅黑" panose="020B0503020204020204" charset="-122"/>
              </a:rPr>
              <a:t>可能</a:t>
            </a:r>
            <a:r>
              <a:rPr lang="zh-CN" altLang="en-US" sz="2400" dirty="0">
                <a:latin typeface="微软雅黑" panose="020B0503020204020204" charset="-122"/>
                <a:ea typeface="微软雅黑" panose="020B0503020204020204" charset="-122"/>
              </a:rPr>
              <a:t>中</a:t>
            </a:r>
            <a:r>
              <a:rPr lang="zh-CN" altLang="en-US" sz="2400" dirty="0">
                <a:latin typeface="微软雅黑" panose="020B0503020204020204" charset="-122"/>
                <a:ea typeface="微软雅黑" panose="020B0503020204020204" charset="-122"/>
                <a:sym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最强</a:t>
            </a:r>
            <a:r>
              <a:rPr lang="zh-CN" altLang="en-US" sz="2400" dirty="0">
                <a:latin typeface="微软雅黑" panose="020B0503020204020204" charset="-122"/>
                <a:ea typeface="微软雅黑" panose="020B0503020204020204" charset="-122"/>
              </a:rPr>
              <a:t>振动</a:t>
            </a:r>
            <a:endParaRPr lang="zh-CN" altLang="en-US" sz="2400" dirty="0">
              <a:latin typeface="微软雅黑" panose="020B0503020204020204" charset="-122"/>
              <a:ea typeface="微软雅黑" panose="020B0503020204020204" charset="-122"/>
            </a:endParaRPr>
          </a:p>
        </p:txBody>
      </p:sp>
      <p:sp>
        <p:nvSpPr>
          <p:cNvPr id="12" name="Text Box 6"/>
          <p:cNvSpPr txBox="1"/>
          <p:nvPr/>
        </p:nvSpPr>
        <p:spPr>
          <a:xfrm>
            <a:off x="2781300" y="3524250"/>
            <a:ext cx="16938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000000"/>
                </a:solidFill>
                <a:latin typeface="微软雅黑" panose="020B0503020204020204" charset="-122"/>
                <a:ea typeface="微软雅黑" panose="020B0503020204020204" charset="-122"/>
                <a:sym typeface="Monotype Sorts" pitchFamily="2" charset="2"/>
              </a:rPr>
              <a:t>若</a:t>
            </a:r>
            <a:r>
              <a:rPr lang="en-US" altLang="zh-CN" sz="2400" b="1" i="1" dirty="0">
                <a:latin typeface="Times New Roman" panose="02020603050405020304" pitchFamily="18" charset="0"/>
                <a:ea typeface="微软雅黑" panose="020B0503020204020204" charset="-122"/>
                <a:sym typeface="微软雅黑" panose="020B0503020204020204" charset="-122"/>
              </a:rPr>
              <a:t>A</a:t>
            </a:r>
            <a:r>
              <a:rPr lang="en-US" altLang="zh-CN" sz="2400" b="1" baseline="-25000" dirty="0">
                <a:latin typeface="Times New Roman" panose="02020603050405020304" pitchFamily="18" charset="0"/>
                <a:ea typeface="微软雅黑" panose="020B0503020204020204" charset="-122"/>
                <a:sym typeface="微软雅黑" panose="020B0503020204020204" charset="-122"/>
              </a:rPr>
              <a:t>1</a:t>
            </a:r>
            <a:r>
              <a:rPr lang="en-US" altLang="zh-CN" sz="2400" b="1" dirty="0">
                <a:latin typeface="Times New Roman" panose="02020603050405020304" pitchFamily="18" charset="0"/>
                <a:ea typeface="微软雅黑" panose="020B0503020204020204" charset="-122"/>
                <a:sym typeface="微软雅黑" panose="020B0503020204020204" charset="-122"/>
              </a:rPr>
              <a:t>=</a:t>
            </a:r>
            <a:r>
              <a:rPr lang="en-US" altLang="zh-CN" sz="2400" b="1" i="1" dirty="0">
                <a:latin typeface="Times New Roman" panose="02020603050405020304" pitchFamily="18" charset="0"/>
                <a:ea typeface="微软雅黑" panose="020B0503020204020204" charset="-122"/>
                <a:sym typeface="微软雅黑" panose="020B0503020204020204" charset="-122"/>
              </a:rPr>
              <a:t>A</a:t>
            </a:r>
            <a:r>
              <a:rPr lang="en-US" altLang="zh-CN" sz="2400" b="1" baseline="-25000" dirty="0">
                <a:latin typeface="Times New Roman" panose="02020603050405020304" pitchFamily="18" charset="0"/>
                <a:ea typeface="微软雅黑" panose="020B0503020204020204" charset="-122"/>
                <a:sym typeface="微软雅黑" panose="020B0503020204020204" charset="-122"/>
              </a:rPr>
              <a:t>2 </a:t>
            </a:r>
            <a:r>
              <a:rPr lang="en-US" altLang="zh-CN" sz="2400" b="1" baseline="-25000" dirty="0">
                <a:solidFill>
                  <a:srgbClr val="FF0000"/>
                </a:solidFill>
                <a:latin typeface="Times New Roman" panose="02020603050405020304" pitchFamily="18" charset="0"/>
                <a:ea typeface="微软雅黑" panose="020B0503020204020204" charset="-122"/>
                <a:sym typeface="微软雅黑" panose="020B0503020204020204" charset="-122"/>
              </a:rPr>
              <a:t> </a:t>
            </a:r>
            <a:endParaRPr lang="en-US" altLang="zh-CN" sz="2400" b="1" i="1" dirty="0">
              <a:latin typeface="Times New Roman" panose="02020603050405020304" pitchFamily="18" charset="0"/>
              <a:ea typeface="微软雅黑" panose="020B0503020204020204" charset="-122"/>
              <a:sym typeface="微软雅黑" panose="020B0503020204020204" charset="-122"/>
            </a:endParaRPr>
          </a:p>
        </p:txBody>
      </p:sp>
      <p:sp>
        <p:nvSpPr>
          <p:cNvPr id="13" name="文本框 5"/>
          <p:cNvSpPr txBox="1"/>
          <p:nvPr/>
        </p:nvSpPr>
        <p:spPr>
          <a:xfrm>
            <a:off x="4273550" y="3524250"/>
            <a:ext cx="16446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imes New Roman" panose="02020603050405020304" pitchFamily="18" charset="0"/>
                <a:ea typeface="微软雅黑" panose="020B0503020204020204" charset="-122"/>
                <a:sym typeface="微软雅黑" panose="020B0503020204020204" charset="-122"/>
              </a:rPr>
              <a:t>则</a:t>
            </a:r>
            <a:r>
              <a:rPr lang="en-US" altLang="zh-CN" sz="2400" b="1" i="1" dirty="0">
                <a:solidFill>
                  <a:srgbClr val="FF0000"/>
                </a:solidFill>
                <a:latin typeface="Times New Roman" panose="02020603050405020304" pitchFamily="18" charset="0"/>
                <a:ea typeface="微软雅黑" panose="020B0503020204020204" charset="-122"/>
                <a:sym typeface="微软雅黑" panose="020B0503020204020204" charset="-122"/>
              </a:rPr>
              <a:t>A</a:t>
            </a:r>
            <a:r>
              <a:rPr lang="en-US" altLang="zh-CN" sz="2400" b="1" dirty="0">
                <a:solidFill>
                  <a:srgbClr val="FF0000"/>
                </a:solidFill>
                <a:latin typeface="Times New Roman" panose="02020603050405020304" pitchFamily="18" charset="0"/>
                <a:ea typeface="微软雅黑" panose="020B0503020204020204" charset="-122"/>
                <a:sym typeface="微软雅黑" panose="020B0503020204020204" charset="-122"/>
              </a:rPr>
              <a:t>=2</a:t>
            </a:r>
            <a:r>
              <a:rPr lang="en-US" altLang="zh-CN" sz="2400" b="1" i="1" dirty="0">
                <a:solidFill>
                  <a:srgbClr val="FF0000"/>
                </a:solidFill>
                <a:latin typeface="Times New Roman" panose="02020603050405020304" pitchFamily="18" charset="0"/>
                <a:ea typeface="微软雅黑" panose="020B0503020204020204" charset="-122"/>
                <a:sym typeface="微软雅黑" panose="020B0503020204020204" charset="-122"/>
              </a:rPr>
              <a:t>A</a:t>
            </a:r>
            <a:r>
              <a:rPr lang="en-US" altLang="zh-CN" sz="2400" b="1" baseline="-25000" dirty="0">
                <a:solidFill>
                  <a:srgbClr val="FF0000"/>
                </a:solidFill>
                <a:latin typeface="Times New Roman" panose="02020603050405020304" pitchFamily="18" charset="0"/>
                <a:ea typeface="微软雅黑" panose="020B0503020204020204" charset="-122"/>
                <a:sym typeface="微软雅黑" panose="020B0503020204020204" charset="-122"/>
              </a:rPr>
              <a:t>1</a:t>
            </a:r>
            <a:endParaRPr lang="en-US" altLang="zh-CN" sz="2400" b="1" baseline="-25000" dirty="0">
              <a:solidFill>
                <a:srgbClr val="FF0000"/>
              </a:solidFill>
              <a:latin typeface="Times New Roman" panose="02020603050405020304" pitchFamily="18" charset="0"/>
              <a:ea typeface="微软雅黑" panose="020B0503020204020204" charset="-122"/>
              <a:sym typeface="微软雅黑" panose="020B050302020402020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6277"/>
                                        </p:tgtEl>
                                        <p:attrNameLst>
                                          <p:attrName>style.visibility</p:attrName>
                                        </p:attrNameLst>
                                      </p:cBhvr>
                                      <p:to>
                                        <p:strVal val="visible"/>
                                      </p:to>
                                    </p:set>
                                    <p:animEffect transition="in" filter="wipe(up)">
                                      <p:cBhvr>
                                        <p:cTn id="7" dur="500"/>
                                        <p:tgtEl>
                                          <p:spTgt spid="9627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5236"/>
                                        </p:tgtEl>
                                        <p:attrNameLst>
                                          <p:attrName>style.visibility</p:attrName>
                                        </p:attrNameLst>
                                      </p:cBhvr>
                                      <p:to>
                                        <p:strVal val="visible"/>
                                      </p:to>
                                    </p:set>
                                    <p:animEffect transition="in" filter="wipe(up)">
                                      <p:cBhvr>
                                        <p:cTn id="11" dur="500"/>
                                        <p:tgtEl>
                                          <p:spTgt spid="9523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5237"/>
                                        </p:tgtEl>
                                        <p:attrNameLst>
                                          <p:attrName>style.visibility</p:attrName>
                                        </p:attrNameLst>
                                      </p:cBhvr>
                                      <p:to>
                                        <p:strVal val="visible"/>
                                      </p:to>
                                    </p:set>
                                    <p:animEffect transition="in" filter="wipe(up)">
                                      <p:cBhvr>
                                        <p:cTn id="15" dur="500"/>
                                        <p:tgtEl>
                                          <p:spTgt spid="9523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5238"/>
                                        </p:tgtEl>
                                        <p:attrNameLst>
                                          <p:attrName>style.visibility</p:attrName>
                                        </p:attrNameLst>
                                      </p:cBhvr>
                                      <p:to>
                                        <p:strVal val="visible"/>
                                      </p:to>
                                    </p:set>
                                    <p:animEffect transition="in" filter="wipe(up)">
                                      <p:cBhvr>
                                        <p:cTn id="19" dur="500"/>
                                        <p:tgtEl>
                                          <p:spTgt spid="952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5239"/>
                                        </p:tgtEl>
                                        <p:attrNameLst>
                                          <p:attrName>style.visibility</p:attrName>
                                        </p:attrNameLst>
                                      </p:cBhvr>
                                      <p:to>
                                        <p:strVal val="visible"/>
                                      </p:to>
                                    </p:set>
                                    <p:animEffect transition="in" filter="wipe(left)">
                                      <p:cBhvr>
                                        <p:cTn id="24" dur="500"/>
                                        <p:tgtEl>
                                          <p:spTgt spid="9523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5240"/>
                                        </p:tgtEl>
                                        <p:attrNameLst>
                                          <p:attrName>style.visibility</p:attrName>
                                        </p:attrNameLst>
                                      </p:cBhvr>
                                      <p:to>
                                        <p:strVal val="visible"/>
                                      </p:to>
                                    </p:set>
                                    <p:animEffect transition="in" filter="wipe(left)">
                                      <p:cBhvr>
                                        <p:cTn id="27" dur="500"/>
                                        <p:tgtEl>
                                          <p:spTgt spid="9524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5241"/>
                                        </p:tgtEl>
                                        <p:attrNameLst>
                                          <p:attrName>style.visibility</p:attrName>
                                        </p:attrNameLst>
                                      </p:cBhvr>
                                      <p:to>
                                        <p:strVal val="visible"/>
                                      </p:to>
                                    </p:set>
                                    <p:animEffect transition="in" filter="wipe(left)">
                                      <p:cBhvr>
                                        <p:cTn id="30" dur="500"/>
                                        <p:tgtEl>
                                          <p:spTgt spid="95241"/>
                                        </p:tgtEl>
                                      </p:cBhvr>
                                    </p:animEffect>
                                  </p:childTnLst>
                                </p:cTn>
                              </p:par>
                              <p:par>
                                <p:cTn id="31" presetID="22" presetClass="entr" presetSubtype="8" fill="hold" nodeType="withEffect">
                                  <p:stCondLst>
                                    <p:cond delay="0"/>
                                  </p:stCondLst>
                                  <p:childTnLst>
                                    <p:set>
                                      <p:cBhvr>
                                        <p:cTn id="32" dur="1" fill="hold">
                                          <p:stCondLst>
                                            <p:cond delay="0"/>
                                          </p:stCondLst>
                                        </p:cTn>
                                        <p:tgtEl>
                                          <p:spTgt spid="95242"/>
                                        </p:tgtEl>
                                        <p:attrNameLst>
                                          <p:attrName>style.visibility</p:attrName>
                                        </p:attrNameLst>
                                      </p:cBhvr>
                                      <p:to>
                                        <p:strVal val="visible"/>
                                      </p:to>
                                    </p:set>
                                    <p:animEffect transition="in" filter="wipe(left)">
                                      <p:cBhvr>
                                        <p:cTn id="33" dur="500"/>
                                        <p:tgtEl>
                                          <p:spTgt spid="95242"/>
                                        </p:tgtEl>
                                      </p:cBhvr>
                                    </p:animEffect>
                                  </p:childTnLst>
                                </p:cTn>
                              </p:par>
                              <p:par>
                                <p:cTn id="34" presetID="22" presetClass="entr" presetSubtype="8" fill="hold" nodeType="withEffect">
                                  <p:stCondLst>
                                    <p:cond delay="0"/>
                                  </p:stCondLst>
                                  <p:childTnLst>
                                    <p:set>
                                      <p:cBhvr>
                                        <p:cTn id="35" dur="1" fill="hold">
                                          <p:stCondLst>
                                            <p:cond delay="0"/>
                                          </p:stCondLst>
                                        </p:cTn>
                                        <p:tgtEl>
                                          <p:spTgt spid="95245"/>
                                        </p:tgtEl>
                                        <p:attrNameLst>
                                          <p:attrName>style.visibility</p:attrName>
                                        </p:attrNameLst>
                                      </p:cBhvr>
                                      <p:to>
                                        <p:strVal val="visible"/>
                                      </p:to>
                                    </p:set>
                                    <p:animEffect transition="in" filter="wipe(left)">
                                      <p:cBhvr>
                                        <p:cTn id="36" dur="500"/>
                                        <p:tgtEl>
                                          <p:spTgt spid="9524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5256"/>
                                        </p:tgtEl>
                                        <p:attrNameLst>
                                          <p:attrName>style.visibility</p:attrName>
                                        </p:attrNameLst>
                                      </p:cBhvr>
                                      <p:to>
                                        <p:strVal val="visible"/>
                                      </p:to>
                                    </p:set>
                                    <p:animEffect transition="in" filter="wipe(left)">
                                      <p:cBhvr>
                                        <p:cTn id="50" dur="500"/>
                                        <p:tgtEl>
                                          <p:spTgt spid="9525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95257"/>
                                        </p:tgtEl>
                                        <p:attrNameLst>
                                          <p:attrName>style.visibility</p:attrName>
                                        </p:attrNameLst>
                                      </p:cBhvr>
                                      <p:to>
                                        <p:strVal val="visible"/>
                                      </p:to>
                                    </p:set>
                                    <p:animEffect transition="in" filter="wipe(left)">
                                      <p:cBhvr>
                                        <p:cTn id="53" dur="500"/>
                                        <p:tgtEl>
                                          <p:spTgt spid="95257"/>
                                        </p:tgtEl>
                                      </p:cBhvr>
                                    </p:animEffect>
                                  </p:childTnLst>
                                </p:cTn>
                              </p:par>
                              <p:par>
                                <p:cTn id="54" presetID="22" presetClass="entr" presetSubtype="8" fill="hold" nodeType="withEffect">
                                  <p:stCondLst>
                                    <p:cond delay="0"/>
                                  </p:stCondLst>
                                  <p:childTnLst>
                                    <p:set>
                                      <p:cBhvr>
                                        <p:cTn id="55" dur="1" fill="hold">
                                          <p:stCondLst>
                                            <p:cond delay="0"/>
                                          </p:stCondLst>
                                        </p:cTn>
                                        <p:tgtEl>
                                          <p:spTgt spid="95258"/>
                                        </p:tgtEl>
                                        <p:attrNameLst>
                                          <p:attrName>style.visibility</p:attrName>
                                        </p:attrNameLst>
                                      </p:cBhvr>
                                      <p:to>
                                        <p:strVal val="visible"/>
                                      </p:to>
                                    </p:set>
                                    <p:animEffect transition="in" filter="wipe(left)">
                                      <p:cBhvr>
                                        <p:cTn id="56" dur="500"/>
                                        <p:tgtEl>
                                          <p:spTgt spid="95258"/>
                                        </p:tgtEl>
                                      </p:cBhvr>
                                    </p:animEffect>
                                  </p:childTnLst>
                                </p:cTn>
                              </p:par>
                              <p:par>
                                <p:cTn id="57" presetID="22" presetClass="entr" presetSubtype="8"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barn(inVertical)">
                                      <p:cBhvr>
                                        <p:cTn id="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7" grpId="0"/>
      <p:bldP spid="4" grpId="0"/>
      <p:bldP spid="95236" grpId="0"/>
      <p:bldP spid="95237" grpId="0"/>
      <p:bldP spid="95239" grpId="0"/>
      <p:bldP spid="95240" grpId="0"/>
      <p:bldP spid="95241" grpId="0"/>
      <p:bldP spid="95256" grpId="0"/>
      <p:bldP spid="95257" grpId="0"/>
      <p:bldP spid="7" grpId="0"/>
      <p:bldP spid="8"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1"/>
          <p:cNvSpPr txBox="1">
            <a:spLocks noGrp="1"/>
          </p:cNvSpPr>
          <p:nvPr>
            <p:ph type="sldNum" sz="quarter" idx="4"/>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96259" name="文本框 98307"/>
          <p:cNvSpPr txBox="1"/>
          <p:nvPr/>
        </p:nvSpPr>
        <p:spPr>
          <a:xfrm>
            <a:off x="762000" y="533400"/>
            <a:ext cx="7721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sz="1800" b="1" dirty="0">
                <a:latin typeface="楷体_GB2312" pitchFamily="49" charset="-122"/>
                <a:ea typeface="楷体_GB2312" pitchFamily="49" charset="-122"/>
              </a:rPr>
              <a:t>(2)</a:t>
            </a:r>
            <a:r>
              <a:rPr lang="zh-CN" altLang="en-US" sz="1800" b="1" dirty="0">
                <a:latin typeface="宋体" panose="02010600030101010101" pitchFamily="2" charset="-122"/>
              </a:rPr>
              <a:t>同方向不同频率的两个简谐振动的合成</a:t>
            </a:r>
            <a:endParaRPr lang="zh-CN" altLang="en-US" sz="1800" b="1" dirty="0">
              <a:latin typeface="宋体" panose="02010600030101010101" pitchFamily="2" charset="-122"/>
            </a:endParaRPr>
          </a:p>
        </p:txBody>
      </p:sp>
      <p:sp>
        <p:nvSpPr>
          <p:cNvPr id="98309" name="矩形 98308"/>
          <p:cNvSpPr/>
          <p:nvPr/>
        </p:nvSpPr>
        <p:spPr>
          <a:xfrm>
            <a:off x="814388" y="930275"/>
            <a:ext cx="73453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b="1" dirty="0">
                <a:solidFill>
                  <a:srgbClr val="000000"/>
                </a:solidFill>
                <a:latin typeface="Times New Roman" panose="02020603050405020304" pitchFamily="18" charset="0"/>
              </a:rPr>
              <a:t>两个简谐振动的频率</a:t>
            </a:r>
            <a:r>
              <a:rPr lang="en-US" altLang="zh-CN" sz="1800" b="1" i="1" dirty="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1800" b="1" baseline="-25000" dirty="0">
                <a:solidFill>
                  <a:srgbClr val="000000"/>
                </a:solidFill>
                <a:latin typeface="Times New Roman" panose="02020603050405020304" pitchFamily="18" charset="0"/>
                <a:ea typeface="楷体_GB2312" pitchFamily="49" charset="-122"/>
                <a:sym typeface="Symbol" panose="05050102010706020507" pitchFamily="18" charset="2"/>
              </a:rPr>
              <a:t>1</a:t>
            </a:r>
            <a:r>
              <a:rPr lang="zh-CN" altLang="en-US" sz="1800" b="1" dirty="0">
                <a:solidFill>
                  <a:srgbClr val="000000"/>
                </a:solidFill>
                <a:latin typeface="Times New Roman" panose="02020603050405020304" pitchFamily="18" charset="0"/>
              </a:rPr>
              <a:t>和</a:t>
            </a:r>
            <a:r>
              <a:rPr lang="en-US" altLang="zh-CN" sz="1800" b="1" i="1" dirty="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1800" b="1" baseline="-25000" dirty="0">
                <a:solidFill>
                  <a:srgbClr val="000000"/>
                </a:solidFill>
                <a:latin typeface="Times New Roman" panose="02020603050405020304" pitchFamily="18" charset="0"/>
                <a:ea typeface="楷体_GB2312" pitchFamily="49" charset="-122"/>
                <a:sym typeface="Symbol" panose="05050102010706020507" pitchFamily="18" charset="2"/>
              </a:rPr>
              <a:t>2</a:t>
            </a:r>
            <a:r>
              <a:rPr lang="zh-CN" altLang="en-US" sz="1800" b="1" dirty="0">
                <a:solidFill>
                  <a:srgbClr val="000000"/>
                </a:solidFill>
                <a:latin typeface="Times New Roman" panose="02020603050405020304" pitchFamily="18" charset="0"/>
              </a:rPr>
              <a:t>很接近，</a:t>
            </a:r>
            <a:r>
              <a:rPr lang="zh-CN" altLang="en-US" sz="1800" b="1" dirty="0"/>
              <a:t>合成产生</a:t>
            </a:r>
            <a:r>
              <a:rPr lang="zh-CN" altLang="en-US" sz="1800" b="1" dirty="0">
                <a:solidFill>
                  <a:srgbClr val="CC0000"/>
                </a:solidFill>
              </a:rPr>
              <a:t>拍现象。</a:t>
            </a:r>
            <a:endParaRPr lang="zh-CN" altLang="en-US" sz="1800" b="1" dirty="0">
              <a:solidFill>
                <a:srgbClr val="CC0000"/>
              </a:solidFill>
            </a:endParaRPr>
          </a:p>
        </p:txBody>
      </p:sp>
      <p:sp>
        <p:nvSpPr>
          <p:cNvPr id="98327" name="文本框 98326"/>
          <p:cNvSpPr txBox="1"/>
          <p:nvPr/>
        </p:nvSpPr>
        <p:spPr>
          <a:xfrm>
            <a:off x="831850" y="3094038"/>
            <a:ext cx="4648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zh-CN" altLang="en-US" sz="1800" b="1" dirty="0">
                <a:solidFill>
                  <a:srgbClr val="CC0000"/>
                </a:solidFill>
                <a:latin typeface="宋体" panose="02010600030101010101" pitchFamily="2" charset="-122"/>
              </a:rPr>
              <a:t>拍频</a:t>
            </a:r>
            <a:r>
              <a:rPr lang="en-US" altLang="zh-CN" sz="1800" b="1" dirty="0">
                <a:solidFill>
                  <a:srgbClr val="CC0000"/>
                </a:solidFill>
                <a:latin typeface="宋体" panose="02010600030101010101" pitchFamily="2" charset="-122"/>
              </a:rPr>
              <a:t>: </a:t>
            </a:r>
            <a:r>
              <a:rPr lang="zh-CN" altLang="en-US" sz="1800" b="1" dirty="0">
                <a:solidFill>
                  <a:srgbClr val="CC0000"/>
                </a:solidFill>
                <a:latin typeface="宋体" panose="02010600030101010101" pitchFamily="2" charset="-122"/>
              </a:rPr>
              <a:t>单位时间内强弱变化的次数</a:t>
            </a:r>
            <a:endParaRPr lang="zh-CN" altLang="en-US" sz="1800" b="1" dirty="0">
              <a:solidFill>
                <a:srgbClr val="CC0000"/>
              </a:solidFill>
              <a:latin typeface="宋体" panose="02010600030101010101" pitchFamily="2" charset="-122"/>
            </a:endParaRPr>
          </a:p>
        </p:txBody>
      </p:sp>
      <p:graphicFrame>
        <p:nvGraphicFramePr>
          <p:cNvPr id="98333" name="对象 98332"/>
          <p:cNvGraphicFramePr/>
          <p:nvPr/>
        </p:nvGraphicFramePr>
        <p:xfrm>
          <a:off x="1066800" y="1447800"/>
          <a:ext cx="4419600" cy="388938"/>
        </p:xfrm>
        <a:graphic>
          <a:graphicData uri="http://schemas.openxmlformats.org/presentationml/2006/ole">
            <mc:AlternateContent xmlns:mc="http://schemas.openxmlformats.org/markup-compatibility/2006">
              <mc:Choice xmlns:v="urn:schemas-microsoft-com:vml" Requires="v">
                <p:oleObj spid="_x0000_s3121" name="" r:id="rId1" imgW="2603500" imgH="228600" progId="Equation.3">
                  <p:embed/>
                </p:oleObj>
              </mc:Choice>
              <mc:Fallback>
                <p:oleObj name="" r:id="rId1" imgW="2603500" imgH="228600" progId="Equation.3">
                  <p:embed/>
                  <p:pic>
                    <p:nvPicPr>
                      <p:cNvPr id="0" name="图片 3120"/>
                      <p:cNvPicPr/>
                      <p:nvPr/>
                    </p:nvPicPr>
                    <p:blipFill>
                      <a:blip r:embed="rId2"/>
                      <a:stretch>
                        <a:fillRect/>
                      </a:stretch>
                    </p:blipFill>
                    <p:spPr>
                      <a:xfrm>
                        <a:off x="1066800" y="1447800"/>
                        <a:ext cx="4419600" cy="388938"/>
                      </a:xfrm>
                      <a:prstGeom prst="rect">
                        <a:avLst/>
                      </a:prstGeom>
                      <a:noFill/>
                      <a:ln w="38100">
                        <a:noFill/>
                        <a:miter/>
                      </a:ln>
                    </p:spPr>
                  </p:pic>
                </p:oleObj>
              </mc:Fallback>
            </mc:AlternateContent>
          </a:graphicData>
        </a:graphic>
      </p:graphicFrame>
      <p:sp>
        <p:nvSpPr>
          <p:cNvPr id="98334" name="文本框 98333"/>
          <p:cNvSpPr txBox="1"/>
          <p:nvPr/>
        </p:nvSpPr>
        <p:spPr>
          <a:xfrm>
            <a:off x="827088" y="1908175"/>
            <a:ext cx="42481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b="1" dirty="0">
                <a:solidFill>
                  <a:srgbClr val="000000"/>
                </a:solidFill>
                <a:latin typeface="楷体_GB2312" pitchFamily="49" charset="-122"/>
              </a:rPr>
              <a:t>两个简谐振动合成得：</a:t>
            </a:r>
            <a:endParaRPr lang="zh-CN" altLang="en-US" sz="1800" b="1" dirty="0">
              <a:solidFill>
                <a:srgbClr val="000000"/>
              </a:solidFill>
              <a:latin typeface="楷体_GB2312" pitchFamily="49" charset="-122"/>
            </a:endParaRPr>
          </a:p>
        </p:txBody>
      </p:sp>
      <p:grpSp>
        <p:nvGrpSpPr>
          <p:cNvPr id="98336" name="组合 98335"/>
          <p:cNvGrpSpPr/>
          <p:nvPr/>
        </p:nvGrpSpPr>
        <p:grpSpPr>
          <a:xfrm>
            <a:off x="5410200" y="1828800"/>
            <a:ext cx="3276600" cy="2219325"/>
            <a:chOff x="196" y="210"/>
            <a:chExt cx="3946" cy="2903"/>
          </a:xfrm>
        </p:grpSpPr>
        <p:pic>
          <p:nvPicPr>
            <p:cNvPr id="96272" name="图片 98336"/>
            <p:cNvPicPr>
              <a:picLocks noChangeAspect="1"/>
            </p:cNvPicPr>
            <p:nvPr/>
          </p:nvPicPr>
          <p:blipFill>
            <a:blip r:embed="rId3"/>
            <a:stretch>
              <a:fillRect/>
            </a:stretch>
          </p:blipFill>
          <p:spPr>
            <a:xfrm>
              <a:off x="196" y="210"/>
              <a:ext cx="3946" cy="2903"/>
            </a:xfrm>
            <a:prstGeom prst="rect">
              <a:avLst/>
            </a:prstGeom>
            <a:noFill/>
            <a:ln w="9525" cap="flat" cmpd="sng">
              <a:solidFill>
                <a:srgbClr val="3333FF"/>
              </a:solidFill>
              <a:prstDash val="solid"/>
              <a:miter/>
              <a:headEnd type="none" w="med" len="med"/>
              <a:tailEnd type="none" w="med" len="med"/>
            </a:ln>
          </p:spPr>
        </p:pic>
        <p:grpSp>
          <p:nvGrpSpPr>
            <p:cNvPr id="96273" name="组合 98337"/>
            <p:cNvGrpSpPr/>
            <p:nvPr/>
          </p:nvGrpSpPr>
          <p:grpSpPr>
            <a:xfrm>
              <a:off x="604" y="460"/>
              <a:ext cx="872" cy="2370"/>
              <a:chOff x="604" y="460"/>
              <a:chExt cx="872" cy="2370"/>
            </a:xfrm>
          </p:grpSpPr>
          <p:sp>
            <p:nvSpPr>
              <p:cNvPr id="96274" name="直接连接符 98338"/>
              <p:cNvSpPr/>
              <p:nvPr/>
            </p:nvSpPr>
            <p:spPr>
              <a:xfrm>
                <a:off x="604" y="471"/>
                <a:ext cx="0" cy="2359"/>
              </a:xfrm>
              <a:prstGeom prst="line">
                <a:avLst/>
              </a:prstGeom>
              <a:ln w="19050" cap="flat" cmpd="sng">
                <a:solidFill>
                  <a:srgbClr val="FF0000"/>
                </a:solidFill>
                <a:prstDash val="solid"/>
                <a:headEnd type="none" w="med" len="med"/>
                <a:tailEnd type="none" w="lg" len="lg"/>
              </a:ln>
            </p:spPr>
          </p:sp>
          <p:sp>
            <p:nvSpPr>
              <p:cNvPr id="96275" name="直接连接符 98339"/>
              <p:cNvSpPr/>
              <p:nvPr/>
            </p:nvSpPr>
            <p:spPr>
              <a:xfrm>
                <a:off x="1476" y="460"/>
                <a:ext cx="0" cy="2359"/>
              </a:xfrm>
              <a:prstGeom prst="line">
                <a:avLst/>
              </a:prstGeom>
              <a:ln w="19050" cap="flat" cmpd="sng">
                <a:solidFill>
                  <a:srgbClr val="FF0000"/>
                </a:solidFill>
                <a:prstDash val="solid"/>
                <a:headEnd type="none" w="med" len="med"/>
                <a:tailEnd type="none" w="lg" len="lg"/>
              </a:ln>
            </p:spPr>
          </p:sp>
        </p:grpSp>
      </p:grpSp>
      <p:graphicFrame>
        <p:nvGraphicFramePr>
          <p:cNvPr id="2" name="Object 5"/>
          <p:cNvGraphicFramePr>
            <a:graphicFrameLocks noChangeAspect="1"/>
          </p:cNvGraphicFramePr>
          <p:nvPr/>
        </p:nvGraphicFramePr>
        <p:xfrm>
          <a:off x="1066800" y="2319338"/>
          <a:ext cx="3887788" cy="635000"/>
        </p:xfrm>
        <a:graphic>
          <a:graphicData uri="http://schemas.openxmlformats.org/presentationml/2006/ole">
            <mc:AlternateContent xmlns:mc="http://schemas.openxmlformats.org/markup-compatibility/2006">
              <mc:Choice xmlns:v="urn:schemas-microsoft-com:vml" Requires="v">
                <p:oleObj spid="_x0000_s3122" name="" r:id="rId4" imgW="2413000" imgH="393700" progId="Equation.3">
                  <p:embed/>
                </p:oleObj>
              </mc:Choice>
              <mc:Fallback>
                <p:oleObj name="" r:id="rId4" imgW="2413000" imgH="393700" progId="Equation.3">
                  <p:embed/>
                  <p:pic>
                    <p:nvPicPr>
                      <p:cNvPr id="0" name="图片 3121"/>
                      <p:cNvPicPr/>
                      <p:nvPr/>
                    </p:nvPicPr>
                    <p:blipFill>
                      <a:blip r:embed="rId5"/>
                      <a:stretch>
                        <a:fillRect/>
                      </a:stretch>
                    </p:blipFill>
                    <p:spPr>
                      <a:xfrm>
                        <a:off x="1066800" y="2319338"/>
                        <a:ext cx="3887788" cy="635000"/>
                      </a:xfrm>
                      <a:prstGeom prst="rect">
                        <a:avLst/>
                      </a:prstGeom>
                      <a:noFill/>
                      <a:ln w="38100">
                        <a:noFill/>
                        <a:miter/>
                      </a:ln>
                    </p:spPr>
                  </p:pic>
                </p:oleObj>
              </mc:Fallback>
            </mc:AlternateContent>
          </a:graphicData>
        </a:graphic>
      </p:graphicFrame>
      <p:sp>
        <p:nvSpPr>
          <p:cNvPr id="3" name="Text Box 62"/>
          <p:cNvSpPr txBox="1"/>
          <p:nvPr/>
        </p:nvSpPr>
        <p:spPr>
          <a:xfrm>
            <a:off x="1446213" y="3557588"/>
            <a:ext cx="23764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2400" b="1" i="1" dirty="0">
                <a:solidFill>
                  <a:srgbClr val="CC0000"/>
                </a:solidFill>
                <a:latin typeface="Times New Roman" panose="02020603050405020304" pitchFamily="18" charset="0"/>
                <a:ea typeface="楷体_GB2312" pitchFamily="49" charset="-122"/>
                <a:sym typeface="Symbol" panose="05050102010706020507" pitchFamily="18" charset="2"/>
              </a:rPr>
              <a:t> </a:t>
            </a:r>
            <a:r>
              <a:rPr lang="en-US" altLang="zh-CN" sz="2400" b="1" i="1" dirty="0">
                <a:solidFill>
                  <a:srgbClr val="CC0000"/>
                </a:solidFill>
                <a:latin typeface="Times New Roman" panose="02020603050405020304" pitchFamily="18" charset="0"/>
                <a:ea typeface="楷体_GB2312" pitchFamily="49" charset="-122"/>
              </a:rPr>
              <a:t>=|</a:t>
            </a:r>
            <a:r>
              <a:rPr lang="en-US" altLang="zh-CN" sz="2400" b="1" i="1" dirty="0">
                <a:solidFill>
                  <a:srgbClr val="CC0000"/>
                </a:solidFill>
                <a:latin typeface="Times New Roman" panose="02020603050405020304" pitchFamily="18" charset="0"/>
                <a:ea typeface="楷体_GB2312" pitchFamily="49" charset="-122"/>
                <a:sym typeface="Symbol" panose="05050102010706020507" pitchFamily="18" charset="2"/>
              </a:rPr>
              <a:t></a:t>
            </a:r>
            <a:r>
              <a:rPr lang="en-US" altLang="zh-CN" sz="2400" b="1" baseline="-25000" dirty="0">
                <a:solidFill>
                  <a:srgbClr val="CC0000"/>
                </a:solidFill>
                <a:latin typeface="Times New Roman" panose="02020603050405020304" pitchFamily="18" charset="0"/>
                <a:ea typeface="楷体_GB2312" pitchFamily="49" charset="-122"/>
              </a:rPr>
              <a:t>2</a:t>
            </a:r>
            <a:r>
              <a:rPr lang="en-US" altLang="zh-CN" sz="2400" b="1" dirty="0">
                <a:solidFill>
                  <a:srgbClr val="CC0000"/>
                </a:solidFill>
                <a:latin typeface="Times New Roman" panose="02020603050405020304" pitchFamily="18" charset="0"/>
                <a:ea typeface="楷体_GB2312" pitchFamily="49" charset="-122"/>
              </a:rPr>
              <a:t>-</a:t>
            </a:r>
            <a:r>
              <a:rPr lang="en-US" altLang="zh-CN" sz="2400" b="1" i="1" dirty="0">
                <a:solidFill>
                  <a:srgbClr val="CC0000"/>
                </a:solidFill>
                <a:latin typeface="Times New Roman" panose="02020603050405020304" pitchFamily="18" charset="0"/>
                <a:ea typeface="楷体_GB2312" pitchFamily="49" charset="-122"/>
                <a:sym typeface="Symbol" panose="05050102010706020507" pitchFamily="18" charset="2"/>
              </a:rPr>
              <a:t></a:t>
            </a:r>
            <a:r>
              <a:rPr lang="en-US" altLang="zh-CN" sz="2400" b="1" baseline="-25000" dirty="0">
                <a:solidFill>
                  <a:srgbClr val="CC0000"/>
                </a:solidFill>
                <a:latin typeface="Times New Roman" panose="02020603050405020304" pitchFamily="18" charset="0"/>
                <a:ea typeface="楷体_GB2312" pitchFamily="49" charset="-122"/>
              </a:rPr>
              <a:t>1</a:t>
            </a:r>
            <a:r>
              <a:rPr lang="en-US" altLang="zh-CN" sz="2400" b="1" dirty="0">
                <a:solidFill>
                  <a:srgbClr val="CC0000"/>
                </a:solidFill>
                <a:latin typeface="Times New Roman" panose="02020603050405020304" pitchFamily="18" charset="0"/>
                <a:ea typeface="楷体_GB2312" pitchFamily="49" charset="-122"/>
              </a:rPr>
              <a:t>|</a:t>
            </a:r>
            <a:r>
              <a:rPr lang="en-US" altLang="zh-CN" sz="2400" b="1" dirty="0">
                <a:solidFill>
                  <a:srgbClr val="CC0000"/>
                </a:solidFill>
                <a:latin typeface="楷体_GB2312" pitchFamily="49" charset="-122"/>
                <a:ea typeface="楷体_GB2312" pitchFamily="49" charset="-122"/>
              </a:rPr>
              <a:t> </a:t>
            </a:r>
            <a:endParaRPr lang="en-US" altLang="zh-CN" sz="2400" b="1" dirty="0">
              <a:solidFill>
                <a:srgbClr val="CC0000"/>
              </a:solidFill>
              <a:latin typeface="楷体_GB2312" pitchFamily="49" charset="-122"/>
              <a:ea typeface="楷体_GB2312" pitchFamily="49" charset="-122"/>
            </a:endParaRPr>
          </a:p>
        </p:txBody>
      </p:sp>
      <p:sp>
        <p:nvSpPr>
          <p:cNvPr id="20" name="文本框 19"/>
          <p:cNvSpPr txBox="1"/>
          <p:nvPr/>
        </p:nvSpPr>
        <p:spPr>
          <a:xfrm>
            <a:off x="784225" y="4160838"/>
            <a:ext cx="6840538"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1800" b="1" dirty="0">
                <a:latin typeface="楷体_GB2312" pitchFamily="49" charset="-122"/>
                <a:ea typeface="楷体_GB2312" pitchFamily="49" charset="-122"/>
              </a:rPr>
              <a:t>(3)</a:t>
            </a:r>
            <a:r>
              <a:rPr lang="zh-CN" altLang="en-US" sz="1800" b="1" dirty="0">
                <a:solidFill>
                  <a:srgbClr val="000000"/>
                </a:solidFill>
              </a:rPr>
              <a:t>两个同频率相互垂直的</a:t>
            </a:r>
            <a:r>
              <a:rPr lang="zh-CN" altLang="en-US" sz="1800" b="1" dirty="0">
                <a:latin typeface="宋体" panose="02010600030101010101" pitchFamily="2" charset="-122"/>
              </a:rPr>
              <a:t>简谐振动的合成</a:t>
            </a:r>
            <a:endParaRPr lang="zh-CN" altLang="en-US" sz="1800" b="1" dirty="0">
              <a:latin typeface="宋体" panose="02010600030101010101" pitchFamily="2" charset="-122"/>
            </a:endParaRPr>
          </a:p>
        </p:txBody>
      </p:sp>
      <p:sp>
        <p:nvSpPr>
          <p:cNvPr id="21" name="文本框 20"/>
          <p:cNvSpPr txBox="1"/>
          <p:nvPr/>
        </p:nvSpPr>
        <p:spPr>
          <a:xfrm>
            <a:off x="900113" y="4618038"/>
            <a:ext cx="3824287"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1800" b="1" dirty="0">
                <a:solidFill>
                  <a:srgbClr val="000000"/>
                </a:solidFill>
                <a:latin typeface="宋体" panose="02010600030101010101" pitchFamily="2" charset="-122"/>
              </a:rPr>
              <a:t>合运动一般一个椭圆。 </a:t>
            </a:r>
            <a:endParaRPr lang="zh-CN" altLang="en-US" sz="1800" b="1" dirty="0">
              <a:solidFill>
                <a:srgbClr val="000000"/>
              </a:solidFill>
              <a:latin typeface="宋体" panose="02010600030101010101" pitchFamily="2" charset="-122"/>
            </a:endParaRPr>
          </a:p>
        </p:txBody>
      </p:sp>
      <p:sp>
        <p:nvSpPr>
          <p:cNvPr id="22" name="文本框 21"/>
          <p:cNvSpPr txBox="1"/>
          <p:nvPr/>
        </p:nvSpPr>
        <p:spPr>
          <a:xfrm>
            <a:off x="787400" y="5127625"/>
            <a:ext cx="7207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rgbClr val="000000"/>
                </a:solidFill>
                <a:latin typeface="楷体_GB2312" pitchFamily="49" charset="-122"/>
                <a:ea typeface="楷体_GB2312" pitchFamily="49" charset="-122"/>
              </a:rPr>
              <a:t>(4)</a:t>
            </a:r>
            <a:r>
              <a:rPr lang="zh-CN" altLang="en-US" sz="1800" b="1" dirty="0">
                <a:solidFill>
                  <a:srgbClr val="000000"/>
                </a:solidFill>
                <a:latin typeface="宋体" panose="02010600030101010101" pitchFamily="2" charset="-122"/>
              </a:rPr>
              <a:t>方向垂直的不同频率的简谐振动的合成</a:t>
            </a:r>
            <a:endParaRPr lang="zh-CN" altLang="en-US" sz="1800" b="1" dirty="0">
              <a:solidFill>
                <a:srgbClr val="000000"/>
              </a:solidFill>
              <a:latin typeface="宋体" panose="02010600030101010101" pitchFamily="2" charset="-122"/>
            </a:endParaRPr>
          </a:p>
        </p:txBody>
      </p:sp>
      <p:sp>
        <p:nvSpPr>
          <p:cNvPr id="23" name="文本框 22"/>
          <p:cNvSpPr txBox="1"/>
          <p:nvPr/>
        </p:nvSpPr>
        <p:spPr>
          <a:xfrm>
            <a:off x="828675" y="5576888"/>
            <a:ext cx="70104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Clr>
                <a:srgbClr val="FF9933"/>
              </a:buClr>
              <a:buNone/>
            </a:pPr>
            <a:r>
              <a:rPr lang="zh-CN" altLang="en-US" sz="1800" b="1" dirty="0">
                <a:solidFill>
                  <a:srgbClr val="FF0000"/>
                </a:solidFill>
                <a:latin typeface="宋体" panose="02010600030101010101" pitchFamily="2" charset="-122"/>
              </a:rPr>
              <a:t>两振动的频率成整数比，</a:t>
            </a:r>
            <a:r>
              <a:rPr lang="zh-CN" altLang="en-US" sz="1800" b="1" dirty="0">
                <a:solidFill>
                  <a:srgbClr val="000000"/>
                </a:solidFill>
              </a:rPr>
              <a:t>合运动轨迹称为李萨如图形。</a:t>
            </a:r>
            <a:endParaRPr lang="zh-CN" altLang="en-US" sz="1800" b="1" dirty="0">
              <a:solidFill>
                <a:srgbClr val="FF0000"/>
              </a:solidFill>
              <a:latin typeface="宋体" panose="02010600030101010101" pitchFamily="2" charset="-122"/>
            </a:endParaRPr>
          </a:p>
        </p:txBody>
      </p:sp>
      <p:pic>
        <p:nvPicPr>
          <p:cNvPr id="24" name="图片 23"/>
          <p:cNvPicPr>
            <a:picLocks noChangeAspect="1"/>
          </p:cNvPicPr>
          <p:nvPr/>
        </p:nvPicPr>
        <p:blipFill>
          <a:blip r:embed="rId6">
            <a:lum bright="-23999" contrast="18000"/>
          </a:blip>
          <a:stretch>
            <a:fillRect/>
          </a:stretch>
        </p:blipFill>
        <p:spPr>
          <a:xfrm>
            <a:off x="6629400" y="4191000"/>
            <a:ext cx="1579563" cy="1909763"/>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ipe(left)">
                                      <p:cBhvr>
                                        <p:cTn id="7" dur="500"/>
                                        <p:tgtEl>
                                          <p:spTgt spid="9830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8333"/>
                                        </p:tgtEl>
                                        <p:attrNameLst>
                                          <p:attrName>style.visibility</p:attrName>
                                        </p:attrNameLst>
                                      </p:cBhvr>
                                      <p:to>
                                        <p:strVal val="visible"/>
                                      </p:to>
                                    </p:set>
                                    <p:animEffect transition="in" filter="wipe(left)">
                                      <p:cBhvr>
                                        <p:cTn id="11" dur="500"/>
                                        <p:tgtEl>
                                          <p:spTgt spid="9833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8334"/>
                                        </p:tgtEl>
                                        <p:attrNameLst>
                                          <p:attrName>style.visibility</p:attrName>
                                        </p:attrNameLst>
                                      </p:cBhvr>
                                      <p:to>
                                        <p:strVal val="visible"/>
                                      </p:to>
                                    </p:set>
                                    <p:animEffect transition="in" filter="wipe(left)">
                                      <p:cBhvr>
                                        <p:cTn id="15" dur="500"/>
                                        <p:tgtEl>
                                          <p:spTgt spid="9833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8327"/>
                                        </p:tgtEl>
                                        <p:attrNameLst>
                                          <p:attrName>style.visibility</p:attrName>
                                        </p:attrNameLst>
                                      </p:cBhvr>
                                      <p:to>
                                        <p:strVal val="visible"/>
                                      </p:to>
                                    </p:set>
                                    <p:animEffect transition="in" filter="wipe(left)">
                                      <p:cBhvr>
                                        <p:cTn id="23" dur="500"/>
                                        <p:tgtEl>
                                          <p:spTgt spid="9832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8336"/>
                                        </p:tgtEl>
                                        <p:attrNameLst>
                                          <p:attrName>style.visibility</p:attrName>
                                        </p:attrNameLst>
                                      </p:cBhvr>
                                      <p:to>
                                        <p:strVal val="visible"/>
                                      </p:to>
                                    </p:set>
                                    <p:animEffect transition="in" filter="wipe(left)">
                                      <p:cBhvr>
                                        <p:cTn id="27" dur="500"/>
                                        <p:tgtEl>
                                          <p:spTgt spid="9833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27" grpId="0"/>
      <p:bldP spid="98334" grpId="0"/>
      <p:bldP spid="3" grpId="0"/>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5"/>
          <p:cNvSpPr txBox="1"/>
          <p:nvPr/>
        </p:nvSpPr>
        <p:spPr>
          <a:xfrm>
            <a:off x="746125" y="344488"/>
            <a:ext cx="24415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等线" panose="02010600030101010101" pitchFamily="2" charset="-122"/>
                <a:ea typeface="等线" panose="02010600030101010101" pitchFamily="2" charset="-122"/>
              </a:rPr>
              <a:t>6</a:t>
            </a:r>
            <a:r>
              <a:rPr lang="zh-CN" altLang="en-US" sz="2400" b="1" dirty="0">
                <a:latin typeface="等线" panose="02010600030101010101" pitchFamily="2" charset="-122"/>
                <a:ea typeface="等线" panose="02010600030101010101" pitchFamily="2" charset="-122"/>
              </a:rPr>
              <a:t>、阻尼振动</a:t>
            </a:r>
            <a:endParaRPr lang="zh-CN" altLang="en-US" sz="2400" b="1" dirty="0">
              <a:latin typeface="等线" panose="02010600030101010101" pitchFamily="2" charset="-122"/>
              <a:ea typeface="等线" panose="02010600030101010101" pitchFamily="2" charset="-122"/>
            </a:endParaRPr>
          </a:p>
        </p:txBody>
      </p:sp>
      <p:graphicFrame>
        <p:nvGraphicFramePr>
          <p:cNvPr id="97283" name="Object 27"/>
          <p:cNvGraphicFramePr>
            <a:graphicFrameLocks noChangeAspect="1"/>
          </p:cNvGraphicFramePr>
          <p:nvPr/>
        </p:nvGraphicFramePr>
        <p:xfrm>
          <a:off x="1370013" y="804863"/>
          <a:ext cx="3144837" cy="1017587"/>
        </p:xfrm>
        <a:graphic>
          <a:graphicData uri="http://schemas.openxmlformats.org/presentationml/2006/ole">
            <mc:AlternateContent xmlns:mc="http://schemas.openxmlformats.org/markup-compatibility/2006">
              <mc:Choice xmlns:v="urn:schemas-microsoft-com:vml" Requires="v">
                <p:oleObj spid="_x0000_s3126" name="" r:id="rId1" imgW="1219200" imgH="419100" progId="Equation.3">
                  <p:embed/>
                </p:oleObj>
              </mc:Choice>
              <mc:Fallback>
                <p:oleObj name="" r:id="rId1" imgW="1219200" imgH="419100" progId="Equation.3">
                  <p:embed/>
                  <p:pic>
                    <p:nvPicPr>
                      <p:cNvPr id="0" name="图片 3125"/>
                      <p:cNvPicPr/>
                      <p:nvPr/>
                    </p:nvPicPr>
                    <p:blipFill>
                      <a:blip r:embed="rId2"/>
                      <a:stretch>
                        <a:fillRect/>
                      </a:stretch>
                    </p:blipFill>
                    <p:spPr>
                      <a:xfrm>
                        <a:off x="1370013" y="804863"/>
                        <a:ext cx="3144837" cy="1017587"/>
                      </a:xfrm>
                      <a:prstGeom prst="rect">
                        <a:avLst/>
                      </a:prstGeom>
                      <a:noFill/>
                      <a:ln w="38100">
                        <a:noFill/>
                        <a:miter/>
                      </a:ln>
                    </p:spPr>
                  </p:pic>
                </p:oleObj>
              </mc:Fallback>
            </mc:AlternateContent>
          </a:graphicData>
        </a:graphic>
      </p:graphicFrame>
      <p:sp>
        <p:nvSpPr>
          <p:cNvPr id="97284" name="文本框 239628"/>
          <p:cNvSpPr txBox="1"/>
          <p:nvPr/>
        </p:nvSpPr>
        <p:spPr>
          <a:xfrm>
            <a:off x="1117600" y="1947863"/>
            <a:ext cx="72088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0000"/>
                </a:solidFill>
                <a:latin typeface="微软雅黑" panose="020B0503020204020204" charset="-122"/>
                <a:ea typeface="微软雅黑" panose="020B0503020204020204" charset="-122"/>
              </a:rPr>
              <a:t>称</a:t>
            </a:r>
            <a:r>
              <a:rPr lang="en-US" altLang="zh-CN" sz="2400" i="1" dirty="0">
                <a:solidFill>
                  <a:srgbClr val="000000"/>
                </a:solidFill>
                <a:latin typeface="微软雅黑" panose="020B0503020204020204" charset="-122"/>
                <a:ea typeface="微软雅黑" panose="020B0503020204020204" charset="-122"/>
                <a:sym typeface="Symbol" panose="05050102010706020507" pitchFamily="18" charset="2"/>
              </a:rPr>
              <a:t></a:t>
            </a:r>
            <a:r>
              <a:rPr lang="en-US" altLang="zh-CN" sz="2400" baseline="-25000" dirty="0">
                <a:solidFill>
                  <a:srgbClr val="000000"/>
                </a:solidFill>
                <a:latin typeface="微软雅黑" panose="020B0503020204020204" charset="-122"/>
                <a:ea typeface="微软雅黑" panose="020B0503020204020204" charset="-122"/>
                <a:sym typeface="Symbol" panose="05050102010706020507" pitchFamily="18" charset="2"/>
              </a:rPr>
              <a:t>0</a:t>
            </a:r>
            <a:r>
              <a:rPr lang="zh-CN" altLang="en-US" sz="2400" dirty="0">
                <a:solidFill>
                  <a:srgbClr val="000000"/>
                </a:solidFill>
                <a:latin typeface="微软雅黑" panose="020B0503020204020204" charset="-122"/>
                <a:ea typeface="微软雅黑" panose="020B0503020204020204" charset="-122"/>
              </a:rPr>
              <a:t>为振动系统的固有角频率，称</a:t>
            </a:r>
            <a:r>
              <a:rPr lang="en-US" altLang="zh-CN" sz="2400" i="1" dirty="0">
                <a:solidFill>
                  <a:srgbClr val="000000"/>
                </a:solidFill>
                <a:latin typeface="微软雅黑" panose="020B0503020204020204" charset="-122"/>
                <a:ea typeface="微软雅黑" panose="020B0503020204020204" charset="-122"/>
                <a:sym typeface="Symbol" panose="05050102010706020507" pitchFamily="18" charset="2"/>
              </a:rPr>
              <a:t> </a:t>
            </a:r>
            <a:r>
              <a:rPr lang="zh-CN" altLang="en-US" sz="2400" dirty="0">
                <a:solidFill>
                  <a:srgbClr val="000000"/>
                </a:solidFill>
                <a:latin typeface="微软雅黑" panose="020B0503020204020204" charset="-122"/>
                <a:ea typeface="微软雅黑" panose="020B0503020204020204" charset="-122"/>
              </a:rPr>
              <a:t>为阻尼因子</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97285" name="Object 29"/>
          <p:cNvGraphicFramePr>
            <a:graphicFrameLocks noChangeAspect="1"/>
          </p:cNvGraphicFramePr>
          <p:nvPr/>
        </p:nvGraphicFramePr>
        <p:xfrm>
          <a:off x="7253288" y="946150"/>
          <a:ext cx="892175" cy="773113"/>
        </p:xfrm>
        <a:graphic>
          <a:graphicData uri="http://schemas.openxmlformats.org/presentationml/2006/ole">
            <mc:AlternateContent xmlns:mc="http://schemas.openxmlformats.org/markup-compatibility/2006">
              <mc:Choice xmlns:v="urn:schemas-microsoft-com:vml" Requires="v">
                <p:oleObj spid="_x0000_s3131" name="" r:id="rId3" imgW="520700" imgH="393700" progId="Equation.3">
                  <p:embed/>
                </p:oleObj>
              </mc:Choice>
              <mc:Fallback>
                <p:oleObj name="" r:id="rId3" imgW="520700" imgH="393700" progId="Equation.3">
                  <p:embed/>
                  <p:pic>
                    <p:nvPicPr>
                      <p:cNvPr id="0" name="图片 3130"/>
                      <p:cNvPicPr/>
                      <p:nvPr/>
                    </p:nvPicPr>
                    <p:blipFill>
                      <a:blip r:embed="rId4"/>
                      <a:stretch>
                        <a:fillRect/>
                      </a:stretch>
                    </p:blipFill>
                    <p:spPr>
                      <a:xfrm>
                        <a:off x="7253288" y="946150"/>
                        <a:ext cx="892175" cy="773113"/>
                      </a:xfrm>
                      <a:prstGeom prst="rect">
                        <a:avLst/>
                      </a:prstGeom>
                      <a:noFill/>
                      <a:ln w="38100">
                        <a:noFill/>
                        <a:miter/>
                      </a:ln>
                    </p:spPr>
                  </p:pic>
                </p:oleObj>
              </mc:Fallback>
            </mc:AlternateContent>
          </a:graphicData>
        </a:graphic>
      </p:graphicFrame>
      <p:sp>
        <p:nvSpPr>
          <p:cNvPr id="97286" name="Text Box 30"/>
          <p:cNvSpPr txBox="1"/>
          <p:nvPr/>
        </p:nvSpPr>
        <p:spPr>
          <a:xfrm>
            <a:off x="5051425" y="1103313"/>
            <a:ext cx="762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000000"/>
                </a:solidFill>
                <a:latin typeface="微软雅黑" panose="020B0503020204020204" charset="-122"/>
                <a:ea typeface="微软雅黑" panose="020B0503020204020204" charset="-122"/>
              </a:rPr>
              <a:t>令</a:t>
            </a:r>
            <a:endParaRPr lang="zh-CN" altLang="en-US" sz="2400" b="1" dirty="0">
              <a:latin typeface="Times New Roman" panose="02020603050405020304" pitchFamily="18" charset="0"/>
              <a:ea typeface="楷体_GB2312" pitchFamily="49" charset="-122"/>
            </a:endParaRPr>
          </a:p>
        </p:txBody>
      </p:sp>
      <p:graphicFrame>
        <p:nvGraphicFramePr>
          <p:cNvPr id="97287" name="Object 32"/>
          <p:cNvGraphicFramePr>
            <a:graphicFrameLocks noChangeAspect="1"/>
          </p:cNvGraphicFramePr>
          <p:nvPr/>
        </p:nvGraphicFramePr>
        <p:xfrm>
          <a:off x="5676900" y="946150"/>
          <a:ext cx="1122363" cy="819150"/>
        </p:xfrm>
        <a:graphic>
          <a:graphicData uri="http://schemas.openxmlformats.org/presentationml/2006/ole">
            <mc:AlternateContent xmlns:mc="http://schemas.openxmlformats.org/markup-compatibility/2006">
              <mc:Choice xmlns:v="urn:schemas-microsoft-com:vml" Requires="v">
                <p:oleObj spid="_x0000_s3124" name="" r:id="rId5" imgW="520700" imgH="406400" progId="Equation.3">
                  <p:embed/>
                </p:oleObj>
              </mc:Choice>
              <mc:Fallback>
                <p:oleObj name="" r:id="rId5" imgW="520700" imgH="406400" progId="Equation.3">
                  <p:embed/>
                  <p:pic>
                    <p:nvPicPr>
                      <p:cNvPr id="0" name="图片 3123"/>
                      <p:cNvPicPr/>
                      <p:nvPr/>
                    </p:nvPicPr>
                    <p:blipFill>
                      <a:blip r:embed="rId6"/>
                      <a:stretch>
                        <a:fillRect/>
                      </a:stretch>
                    </p:blipFill>
                    <p:spPr>
                      <a:xfrm>
                        <a:off x="5676900" y="946150"/>
                        <a:ext cx="1122363" cy="819150"/>
                      </a:xfrm>
                      <a:prstGeom prst="rect">
                        <a:avLst/>
                      </a:prstGeom>
                      <a:noFill/>
                      <a:ln w="38100">
                        <a:noFill/>
                        <a:miter/>
                      </a:ln>
                    </p:spPr>
                  </p:pic>
                </p:oleObj>
              </mc:Fallback>
            </mc:AlternateContent>
          </a:graphicData>
        </a:graphic>
      </p:graphicFrame>
      <p:graphicFrame>
        <p:nvGraphicFramePr>
          <p:cNvPr id="97288" name="Object 29"/>
          <p:cNvGraphicFramePr>
            <a:graphicFrameLocks noChangeAspect="1"/>
          </p:cNvGraphicFramePr>
          <p:nvPr/>
        </p:nvGraphicFramePr>
        <p:xfrm>
          <a:off x="1079500" y="2474913"/>
          <a:ext cx="1828800" cy="677862"/>
        </p:xfrm>
        <a:graphic>
          <a:graphicData uri="http://schemas.openxmlformats.org/presentationml/2006/ole">
            <mc:AlternateContent xmlns:mc="http://schemas.openxmlformats.org/markup-compatibility/2006">
              <mc:Choice xmlns:v="urn:schemas-microsoft-com:vml" Requires="v">
                <p:oleObj spid="_x0000_s3130" name="" r:id="rId7" imgW="901065" imgH="292100" progId="Equation.3">
                  <p:embed/>
                </p:oleObj>
              </mc:Choice>
              <mc:Fallback>
                <p:oleObj name="" r:id="rId7" imgW="901065" imgH="292100" progId="Equation.3">
                  <p:embed/>
                  <p:pic>
                    <p:nvPicPr>
                      <p:cNvPr id="0" name="图片 3129"/>
                      <p:cNvPicPr/>
                      <p:nvPr/>
                    </p:nvPicPr>
                    <p:blipFill>
                      <a:blip r:embed="rId8"/>
                      <a:stretch>
                        <a:fillRect/>
                      </a:stretch>
                    </p:blipFill>
                    <p:spPr>
                      <a:xfrm>
                        <a:off x="1079500" y="2474913"/>
                        <a:ext cx="1828800" cy="677862"/>
                      </a:xfrm>
                      <a:prstGeom prst="rect">
                        <a:avLst/>
                      </a:prstGeom>
                      <a:noFill/>
                      <a:ln w="38100">
                        <a:noFill/>
                        <a:miter/>
                      </a:ln>
                    </p:spPr>
                  </p:pic>
                </p:oleObj>
              </mc:Fallback>
            </mc:AlternateContent>
          </a:graphicData>
        </a:graphic>
      </p:graphicFrame>
      <p:sp>
        <p:nvSpPr>
          <p:cNvPr id="97289" name="Text Box 27"/>
          <p:cNvSpPr txBox="1"/>
          <p:nvPr/>
        </p:nvSpPr>
        <p:spPr>
          <a:xfrm>
            <a:off x="6072188" y="2540000"/>
            <a:ext cx="1828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FF"/>
                </a:solidFill>
                <a:latin typeface="Times New Roman" panose="02020603050405020304" pitchFamily="18" charset="0"/>
                <a:ea typeface="楷体_GB2312" pitchFamily="49" charset="-122"/>
              </a:rPr>
              <a:t>欠阻尼</a:t>
            </a:r>
            <a:endParaRPr lang="zh-CN" altLang="en-US" sz="2400" b="1" dirty="0">
              <a:solidFill>
                <a:srgbClr val="0000FF"/>
              </a:solidFill>
              <a:latin typeface="Times New Roman" panose="02020603050405020304" pitchFamily="18" charset="0"/>
              <a:ea typeface="楷体_GB2312" pitchFamily="49" charset="-122"/>
            </a:endParaRPr>
          </a:p>
        </p:txBody>
      </p:sp>
      <p:graphicFrame>
        <p:nvGraphicFramePr>
          <p:cNvPr id="97290" name="Object 28"/>
          <p:cNvGraphicFramePr>
            <a:graphicFrameLocks noChangeAspect="1"/>
          </p:cNvGraphicFramePr>
          <p:nvPr/>
        </p:nvGraphicFramePr>
        <p:xfrm>
          <a:off x="4676775" y="2516188"/>
          <a:ext cx="1060450" cy="511175"/>
        </p:xfrm>
        <a:graphic>
          <a:graphicData uri="http://schemas.openxmlformats.org/presentationml/2006/ole">
            <mc:AlternateContent xmlns:mc="http://schemas.openxmlformats.org/markup-compatibility/2006">
              <mc:Choice xmlns:v="urn:schemas-microsoft-com:vml" Requires="v">
                <p:oleObj spid="_x0000_s3123" name="" r:id="rId9" imgW="393065" imgH="186690" progId="Equation.3">
                  <p:embed/>
                </p:oleObj>
              </mc:Choice>
              <mc:Fallback>
                <p:oleObj name="" r:id="rId9" imgW="393065" imgH="186690" progId="Equation.3">
                  <p:embed/>
                  <p:pic>
                    <p:nvPicPr>
                      <p:cNvPr id="0" name="图片 3122"/>
                      <p:cNvPicPr/>
                      <p:nvPr/>
                    </p:nvPicPr>
                    <p:blipFill>
                      <a:blip r:embed="rId10">
                        <a:clrChange>
                          <a:clrFrom>
                            <a:srgbClr val="000000"/>
                          </a:clrFrom>
                          <a:clrTo>
                            <a:srgbClr val="000000">
                              <a:alpha val="0"/>
                            </a:srgbClr>
                          </a:clrTo>
                        </a:clrChange>
                      </a:blip>
                      <a:stretch>
                        <a:fillRect/>
                      </a:stretch>
                    </p:blipFill>
                    <p:spPr>
                      <a:xfrm>
                        <a:off x="4676775" y="2516188"/>
                        <a:ext cx="1060450" cy="511175"/>
                      </a:xfrm>
                      <a:prstGeom prst="rect">
                        <a:avLst/>
                      </a:prstGeom>
                      <a:noFill/>
                      <a:ln w="38100">
                        <a:noFill/>
                        <a:miter/>
                      </a:ln>
                    </p:spPr>
                  </p:pic>
                </p:oleObj>
              </mc:Fallback>
            </mc:AlternateContent>
          </a:graphicData>
        </a:graphic>
      </p:graphicFrame>
      <p:graphicFrame>
        <p:nvGraphicFramePr>
          <p:cNvPr id="97291" name="对象 245764"/>
          <p:cNvGraphicFramePr/>
          <p:nvPr/>
        </p:nvGraphicFramePr>
        <p:xfrm>
          <a:off x="4632325" y="3082925"/>
          <a:ext cx="3397250" cy="541338"/>
        </p:xfrm>
        <a:graphic>
          <a:graphicData uri="http://schemas.openxmlformats.org/presentationml/2006/ole">
            <mc:AlternateContent xmlns:mc="http://schemas.openxmlformats.org/markup-compatibility/2006">
              <mc:Choice xmlns:v="urn:schemas-microsoft-com:vml" Requires="v">
                <p:oleObj spid="_x0000_s3125" name="" r:id="rId11" imgW="1536065" imgH="241300" progId="Equation.3">
                  <p:embed/>
                </p:oleObj>
              </mc:Choice>
              <mc:Fallback>
                <p:oleObj name="" r:id="rId11" imgW="1536065" imgH="241300" progId="Equation.3">
                  <p:embed/>
                  <p:pic>
                    <p:nvPicPr>
                      <p:cNvPr id="0" name="图片 3124"/>
                      <p:cNvPicPr/>
                      <p:nvPr/>
                    </p:nvPicPr>
                    <p:blipFill>
                      <a:blip r:embed="rId12"/>
                      <a:stretch>
                        <a:fillRect/>
                      </a:stretch>
                    </p:blipFill>
                    <p:spPr>
                      <a:xfrm>
                        <a:off x="4632325" y="3082925"/>
                        <a:ext cx="3397250" cy="541338"/>
                      </a:xfrm>
                      <a:prstGeom prst="rect">
                        <a:avLst/>
                      </a:prstGeom>
                      <a:noFill/>
                      <a:ln w="38100">
                        <a:noFill/>
                        <a:miter/>
                      </a:ln>
                    </p:spPr>
                  </p:pic>
                </p:oleObj>
              </mc:Fallback>
            </mc:AlternateContent>
          </a:graphicData>
        </a:graphic>
      </p:graphicFrame>
      <p:sp>
        <p:nvSpPr>
          <p:cNvPr id="97292" name="文本框 245763"/>
          <p:cNvSpPr txBox="1"/>
          <p:nvPr/>
        </p:nvSpPr>
        <p:spPr>
          <a:xfrm>
            <a:off x="4592638" y="3646488"/>
            <a:ext cx="3368675" cy="5222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50000"/>
              </a:spcBef>
              <a:buNone/>
            </a:pPr>
            <a:r>
              <a:rPr lang="zh-CN" altLang="en-US" sz="2400" dirty="0">
                <a:solidFill>
                  <a:srgbClr val="000000"/>
                </a:solidFill>
                <a:latin typeface="微软雅黑" panose="020B0503020204020204" charset="-122"/>
                <a:ea typeface="微软雅黑" panose="020B0503020204020204" charset="-122"/>
              </a:rPr>
              <a:t>振幅：</a:t>
            </a:r>
            <a:r>
              <a:rPr lang="en-US" altLang="zh-CN" sz="2800" b="1" i="1" dirty="0">
                <a:solidFill>
                  <a:srgbClr val="000000"/>
                </a:solidFill>
                <a:latin typeface="Times New Roman" panose="02020603050405020304" pitchFamily="18" charset="0"/>
                <a:ea typeface="楷体_GB2312" pitchFamily="49" charset="-122"/>
              </a:rPr>
              <a:t>A</a:t>
            </a:r>
            <a:r>
              <a:rPr lang="en-US" altLang="zh-CN" sz="2800" b="1" dirty="0">
                <a:solidFill>
                  <a:srgbClr val="000000"/>
                </a:solidFill>
                <a:latin typeface="Times New Roman" panose="02020603050405020304" pitchFamily="18" charset="0"/>
                <a:ea typeface="楷体_GB2312" pitchFamily="49" charset="-122"/>
              </a:rPr>
              <a:t>(</a:t>
            </a:r>
            <a:r>
              <a:rPr lang="en-US" altLang="zh-CN" sz="2800" b="1" i="1" dirty="0">
                <a:solidFill>
                  <a:srgbClr val="000000"/>
                </a:solidFill>
                <a:latin typeface="Times New Roman" panose="02020603050405020304" pitchFamily="18" charset="0"/>
                <a:ea typeface="楷体_GB2312" pitchFamily="49" charset="-122"/>
              </a:rPr>
              <a:t>t</a:t>
            </a:r>
            <a:r>
              <a:rPr lang="en-US" altLang="zh-CN" sz="2800" b="1" dirty="0">
                <a:solidFill>
                  <a:srgbClr val="000000"/>
                </a:solidFill>
                <a:latin typeface="Times New Roman" panose="02020603050405020304" pitchFamily="18" charset="0"/>
                <a:ea typeface="楷体_GB2312" pitchFamily="49" charset="-122"/>
              </a:rPr>
              <a:t>) = </a:t>
            </a:r>
            <a:r>
              <a:rPr lang="en-US" altLang="zh-CN" sz="2800" b="1" i="1" dirty="0">
                <a:solidFill>
                  <a:srgbClr val="000000"/>
                </a:solidFill>
                <a:latin typeface="Times New Roman" panose="02020603050405020304" pitchFamily="18" charset="0"/>
                <a:ea typeface="楷体_GB2312" pitchFamily="49" charset="-122"/>
              </a:rPr>
              <a:t>A</a:t>
            </a:r>
            <a:r>
              <a:rPr lang="en-US" altLang="zh-CN" sz="2800" b="1" dirty="0">
                <a:solidFill>
                  <a:srgbClr val="000000"/>
                </a:solidFill>
                <a:latin typeface="Times New Roman" panose="02020603050405020304" pitchFamily="18" charset="0"/>
                <a:ea typeface="楷体_GB2312" pitchFamily="49" charset="-122"/>
              </a:rPr>
              <a:t>e</a:t>
            </a:r>
            <a:r>
              <a:rPr lang="en-US" altLang="zh-CN" sz="2800" b="1" baseline="30000" dirty="0">
                <a:solidFill>
                  <a:srgbClr val="000000"/>
                </a:solidFill>
                <a:latin typeface="Times New Roman" panose="02020603050405020304" pitchFamily="18" charset="0"/>
                <a:ea typeface="楷体_GB2312" pitchFamily="49" charset="-122"/>
              </a:rPr>
              <a:t>-</a:t>
            </a:r>
            <a:r>
              <a:rPr lang="en-US" altLang="zh-CN" sz="2800" b="1" i="1" baseline="30000" dirty="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2800" b="1" i="1" baseline="30000" dirty="0">
                <a:solidFill>
                  <a:srgbClr val="000000"/>
                </a:solidFill>
                <a:latin typeface="Times New Roman" panose="02020603050405020304" pitchFamily="18" charset="0"/>
                <a:ea typeface="楷体_GB2312" pitchFamily="49" charset="-122"/>
              </a:rPr>
              <a:t> t</a:t>
            </a:r>
            <a:endParaRPr lang="en-US" altLang="zh-CN" sz="2800" dirty="0">
              <a:solidFill>
                <a:srgbClr val="000000"/>
              </a:solidFill>
              <a:latin typeface="Times New Roman" panose="02020603050405020304" pitchFamily="18" charset="0"/>
              <a:ea typeface="楷体_GB2312" pitchFamily="49" charset="-122"/>
            </a:endParaRPr>
          </a:p>
        </p:txBody>
      </p:sp>
      <p:sp>
        <p:nvSpPr>
          <p:cNvPr id="97293" name="文本框 245766"/>
          <p:cNvSpPr txBox="1"/>
          <p:nvPr/>
        </p:nvSpPr>
        <p:spPr>
          <a:xfrm>
            <a:off x="4581525" y="4208463"/>
            <a:ext cx="27479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000000"/>
                </a:solidFill>
                <a:latin typeface="微软雅黑" panose="020B0503020204020204" charset="-122"/>
                <a:ea typeface="微软雅黑" panose="020B0503020204020204" charset="-122"/>
              </a:rPr>
              <a:t>振幅随</a:t>
            </a:r>
            <a:r>
              <a:rPr lang="zh-CN" altLang="en-US" sz="2400" i="1" dirty="0">
                <a:solidFill>
                  <a:srgbClr val="000000"/>
                </a:solidFill>
                <a:latin typeface="Times New Roman" panose="02020603050405020304" pitchFamily="18" charset="0"/>
                <a:ea typeface="微软雅黑" panose="020B0503020204020204" charset="-122"/>
              </a:rPr>
              <a:t>t</a:t>
            </a:r>
            <a:r>
              <a:rPr lang="zh-CN" altLang="en-US" sz="2400" dirty="0">
                <a:solidFill>
                  <a:srgbClr val="000000"/>
                </a:solidFill>
                <a:latin typeface="微软雅黑" panose="020B0503020204020204" charset="-122"/>
                <a:ea typeface="微软雅黑" panose="020B0503020204020204" charset="-122"/>
              </a:rPr>
              <a:t> 衰减。 </a:t>
            </a:r>
            <a:endParaRPr lang="zh-CN" altLang="en-US" sz="2200" dirty="0">
              <a:latin typeface="楷体_GB2312" pitchFamily="49" charset="-122"/>
              <a:ea typeface="楷体_GB2312" pitchFamily="49" charset="-122"/>
            </a:endParaRPr>
          </a:p>
        </p:txBody>
      </p:sp>
      <p:sp>
        <p:nvSpPr>
          <p:cNvPr id="97296" name="Text Box 25"/>
          <p:cNvSpPr txBox="1"/>
          <p:nvPr/>
        </p:nvSpPr>
        <p:spPr>
          <a:xfrm>
            <a:off x="2114550" y="3302000"/>
            <a:ext cx="16573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00"/>
                </a:solidFill>
                <a:latin typeface="Times New Roman" panose="02020603050405020304" pitchFamily="18" charset="0"/>
                <a:ea typeface="楷体_GB2312" pitchFamily="49" charset="-122"/>
              </a:rPr>
              <a:t>临界阻尼</a:t>
            </a:r>
            <a:endParaRPr lang="zh-CN" altLang="en-US" sz="2400" b="1" dirty="0">
              <a:solidFill>
                <a:srgbClr val="FF0000"/>
              </a:solidFill>
              <a:latin typeface="Times New Roman" panose="02020603050405020304" pitchFamily="18" charset="0"/>
              <a:ea typeface="楷体_GB2312" pitchFamily="49" charset="-122"/>
            </a:endParaRPr>
          </a:p>
        </p:txBody>
      </p:sp>
      <p:graphicFrame>
        <p:nvGraphicFramePr>
          <p:cNvPr id="97297" name="Object 26"/>
          <p:cNvGraphicFramePr>
            <a:graphicFrameLocks noChangeAspect="1"/>
          </p:cNvGraphicFramePr>
          <p:nvPr/>
        </p:nvGraphicFramePr>
        <p:xfrm>
          <a:off x="1038225" y="3286125"/>
          <a:ext cx="930275" cy="476250"/>
        </p:xfrm>
        <a:graphic>
          <a:graphicData uri="http://schemas.openxmlformats.org/presentationml/2006/ole">
            <mc:AlternateContent xmlns:mc="http://schemas.openxmlformats.org/markup-compatibility/2006">
              <mc:Choice xmlns:v="urn:schemas-microsoft-com:vml" Requires="v">
                <p:oleObj spid="_x0000_s3127" name="" r:id="rId13" imgW="393065" imgH="186690" progId="Equation.3">
                  <p:embed/>
                </p:oleObj>
              </mc:Choice>
              <mc:Fallback>
                <p:oleObj name="" r:id="rId13" imgW="393065" imgH="186690" progId="Equation.3">
                  <p:embed/>
                  <p:pic>
                    <p:nvPicPr>
                      <p:cNvPr id="0" name="图片 3126"/>
                      <p:cNvPicPr/>
                      <p:nvPr/>
                    </p:nvPicPr>
                    <p:blipFill>
                      <a:blip r:embed="rId14">
                        <a:clrChange>
                          <a:clrFrom>
                            <a:srgbClr val="000000"/>
                          </a:clrFrom>
                          <a:clrTo>
                            <a:srgbClr val="000000">
                              <a:alpha val="0"/>
                            </a:srgbClr>
                          </a:clrTo>
                        </a:clrChange>
                      </a:blip>
                      <a:stretch>
                        <a:fillRect/>
                      </a:stretch>
                    </p:blipFill>
                    <p:spPr>
                      <a:xfrm>
                        <a:off x="1038225" y="3286125"/>
                        <a:ext cx="930275" cy="476250"/>
                      </a:xfrm>
                      <a:prstGeom prst="rect">
                        <a:avLst/>
                      </a:prstGeom>
                      <a:noFill/>
                      <a:ln w="38100">
                        <a:noFill/>
                        <a:miter/>
                      </a:ln>
                    </p:spPr>
                  </p:pic>
                </p:oleObj>
              </mc:Fallback>
            </mc:AlternateContent>
          </a:graphicData>
        </a:graphic>
      </p:graphicFrame>
      <p:sp>
        <p:nvSpPr>
          <p:cNvPr id="97298" name="Text Box 25"/>
          <p:cNvSpPr txBox="1"/>
          <p:nvPr/>
        </p:nvSpPr>
        <p:spPr>
          <a:xfrm>
            <a:off x="773113" y="4748213"/>
            <a:ext cx="24415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等线" panose="02010600030101010101" pitchFamily="2" charset="-122"/>
                <a:ea typeface="等线" panose="02010600030101010101" pitchFamily="2" charset="-122"/>
              </a:rPr>
              <a:t>7</a:t>
            </a:r>
            <a:r>
              <a:rPr lang="zh-CN" altLang="en-US" sz="2400" b="1" dirty="0">
                <a:latin typeface="等线" panose="02010600030101010101" pitchFamily="2" charset="-122"/>
                <a:ea typeface="等线" panose="02010600030101010101" pitchFamily="2" charset="-122"/>
              </a:rPr>
              <a:t>、受迫振动</a:t>
            </a:r>
            <a:endParaRPr lang="zh-CN" altLang="en-US" sz="2400" b="1" dirty="0">
              <a:latin typeface="等线" panose="02010600030101010101" pitchFamily="2" charset="-122"/>
              <a:ea typeface="等线" panose="02010600030101010101" pitchFamily="2" charset="-122"/>
            </a:endParaRPr>
          </a:p>
        </p:txBody>
      </p:sp>
      <p:graphicFrame>
        <p:nvGraphicFramePr>
          <p:cNvPr id="97299" name="Object 6"/>
          <p:cNvGraphicFramePr>
            <a:graphicFrameLocks noChangeAspect="1"/>
          </p:cNvGraphicFramePr>
          <p:nvPr/>
        </p:nvGraphicFramePr>
        <p:xfrm>
          <a:off x="992188" y="5368925"/>
          <a:ext cx="3673475" cy="727075"/>
        </p:xfrm>
        <a:graphic>
          <a:graphicData uri="http://schemas.openxmlformats.org/presentationml/2006/ole">
            <mc:AlternateContent xmlns:mc="http://schemas.openxmlformats.org/markup-compatibility/2006">
              <mc:Choice xmlns:v="urn:schemas-microsoft-com:vml" Requires="v">
                <p:oleObj spid="_x0000_s3132" name="" r:id="rId15" imgW="4610735" imgH="908050" progId="Equation.3">
                  <p:embed/>
                </p:oleObj>
              </mc:Choice>
              <mc:Fallback>
                <p:oleObj name="" r:id="rId15" imgW="4610735" imgH="908050" progId="Equation.3">
                  <p:embed/>
                  <p:pic>
                    <p:nvPicPr>
                      <p:cNvPr id="0" name="图片 3131"/>
                      <p:cNvPicPr/>
                      <p:nvPr/>
                    </p:nvPicPr>
                    <p:blipFill>
                      <a:blip r:embed="rId16">
                        <a:clrChange>
                          <a:clrFrom>
                            <a:srgbClr val="000000"/>
                          </a:clrFrom>
                          <a:clrTo>
                            <a:srgbClr val="000000">
                              <a:alpha val="0"/>
                            </a:srgbClr>
                          </a:clrTo>
                        </a:clrChange>
                      </a:blip>
                      <a:stretch>
                        <a:fillRect/>
                      </a:stretch>
                    </p:blipFill>
                    <p:spPr>
                      <a:xfrm>
                        <a:off x="992188" y="5368925"/>
                        <a:ext cx="3673475" cy="727075"/>
                      </a:xfrm>
                      <a:prstGeom prst="rect">
                        <a:avLst/>
                      </a:prstGeom>
                      <a:noFill/>
                      <a:ln w="38100">
                        <a:noFill/>
                        <a:miter/>
                      </a:ln>
                    </p:spPr>
                  </p:pic>
                </p:oleObj>
              </mc:Fallback>
            </mc:AlternateContent>
          </a:graphicData>
        </a:graphic>
      </p:graphicFrame>
      <p:graphicFrame>
        <p:nvGraphicFramePr>
          <p:cNvPr id="97300" name="对象 266273"/>
          <p:cNvGraphicFramePr/>
          <p:nvPr/>
        </p:nvGraphicFramePr>
        <p:xfrm>
          <a:off x="5599113" y="5516563"/>
          <a:ext cx="2454275" cy="579437"/>
        </p:xfrm>
        <a:graphic>
          <a:graphicData uri="http://schemas.openxmlformats.org/presentationml/2006/ole">
            <mc:AlternateContent xmlns:mc="http://schemas.openxmlformats.org/markup-compatibility/2006">
              <mc:Choice xmlns:v="urn:schemas-microsoft-com:vml" Requires="v">
                <p:oleObj spid="_x0000_s3128" name="" r:id="rId17" imgW="1167765" imgH="292100" progId="Equation.3">
                  <p:embed/>
                </p:oleObj>
              </mc:Choice>
              <mc:Fallback>
                <p:oleObj name="" r:id="rId17" imgW="1167765" imgH="292100" progId="Equation.3">
                  <p:embed/>
                  <p:pic>
                    <p:nvPicPr>
                      <p:cNvPr id="0" name="图片 3127"/>
                      <p:cNvPicPr/>
                      <p:nvPr/>
                    </p:nvPicPr>
                    <p:blipFill>
                      <a:blip r:embed="rId18"/>
                      <a:stretch>
                        <a:fillRect/>
                      </a:stretch>
                    </p:blipFill>
                    <p:spPr>
                      <a:xfrm>
                        <a:off x="5599113" y="5516563"/>
                        <a:ext cx="2454275" cy="579437"/>
                      </a:xfrm>
                      <a:prstGeom prst="rect">
                        <a:avLst/>
                      </a:prstGeom>
                      <a:noFill/>
                      <a:ln w="38100">
                        <a:noFill/>
                        <a:miter/>
                      </a:ln>
                    </p:spPr>
                  </p:pic>
                </p:oleObj>
              </mc:Fallback>
            </mc:AlternateContent>
          </a:graphicData>
        </a:graphic>
      </p:graphicFrame>
      <p:sp>
        <p:nvSpPr>
          <p:cNvPr id="21" name="Text Box 23"/>
          <p:cNvSpPr txBox="1"/>
          <p:nvPr/>
        </p:nvSpPr>
        <p:spPr>
          <a:xfrm>
            <a:off x="2114550" y="3962400"/>
            <a:ext cx="12668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00FF"/>
                </a:solidFill>
                <a:latin typeface="Times New Roman" panose="02020603050405020304" pitchFamily="18" charset="0"/>
                <a:ea typeface="楷体_GB2312" pitchFamily="49" charset="-122"/>
              </a:rPr>
              <a:t>过阻尼</a:t>
            </a:r>
            <a:endParaRPr lang="zh-CN" altLang="en-US" sz="2400" b="1" dirty="0">
              <a:solidFill>
                <a:srgbClr val="FF00FF"/>
              </a:solidFill>
              <a:latin typeface="Times New Roman" panose="02020603050405020304" pitchFamily="18" charset="0"/>
              <a:ea typeface="楷体_GB2312" pitchFamily="49" charset="-122"/>
            </a:endParaRPr>
          </a:p>
        </p:txBody>
      </p:sp>
      <p:graphicFrame>
        <p:nvGraphicFramePr>
          <p:cNvPr id="22" name="Object 24"/>
          <p:cNvGraphicFramePr>
            <a:graphicFrameLocks noChangeAspect="1"/>
          </p:cNvGraphicFramePr>
          <p:nvPr/>
        </p:nvGraphicFramePr>
        <p:xfrm>
          <a:off x="947738" y="3905250"/>
          <a:ext cx="1020762" cy="517525"/>
        </p:xfrm>
        <a:graphic>
          <a:graphicData uri="http://schemas.openxmlformats.org/presentationml/2006/ole">
            <mc:AlternateContent xmlns:mc="http://schemas.openxmlformats.org/markup-compatibility/2006">
              <mc:Choice xmlns:v="urn:schemas-microsoft-com:vml" Requires="v">
                <p:oleObj spid="_x0000_s3129" name="" r:id="rId19" imgW="393065" imgH="186690" progId="Equation.3">
                  <p:embed/>
                </p:oleObj>
              </mc:Choice>
              <mc:Fallback>
                <p:oleObj name="" r:id="rId19" imgW="393065" imgH="186690" progId="Equation.3">
                  <p:embed/>
                  <p:pic>
                    <p:nvPicPr>
                      <p:cNvPr id="0" name="图片 3128"/>
                      <p:cNvPicPr/>
                      <p:nvPr/>
                    </p:nvPicPr>
                    <p:blipFill>
                      <a:blip r:embed="rId20">
                        <a:clrChange>
                          <a:clrFrom>
                            <a:srgbClr val="000000"/>
                          </a:clrFrom>
                          <a:clrTo>
                            <a:srgbClr val="000000">
                              <a:alpha val="0"/>
                            </a:srgbClr>
                          </a:clrTo>
                        </a:clrChange>
                      </a:blip>
                      <a:stretch>
                        <a:fillRect/>
                      </a:stretch>
                    </p:blipFill>
                    <p:spPr>
                      <a:xfrm>
                        <a:off x="947738" y="3905250"/>
                        <a:ext cx="1020762" cy="5175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284"/>
                                        </p:tgtEl>
                                        <p:attrNameLst>
                                          <p:attrName>style.visibility</p:attrName>
                                        </p:attrNameLst>
                                      </p:cBhvr>
                                      <p:to>
                                        <p:strVal val="visible"/>
                                      </p:to>
                                    </p:set>
                                    <p:animEffect transition="in" filter="wipe(left)">
                                      <p:cBhvr>
                                        <p:cTn id="10" dur="500"/>
                                        <p:tgtEl>
                                          <p:spTgt spid="97284"/>
                                        </p:tgtEl>
                                      </p:cBhvr>
                                    </p:animEffect>
                                  </p:childTnLst>
                                </p:cTn>
                              </p:par>
                              <p:par>
                                <p:cTn id="11" presetID="22" presetClass="entr" presetSubtype="8" fill="hold" nodeType="withEffect">
                                  <p:stCondLst>
                                    <p:cond delay="0"/>
                                  </p:stCondLst>
                                  <p:childTnLst>
                                    <p:set>
                                      <p:cBhvr>
                                        <p:cTn id="12" dur="1" fill="hold">
                                          <p:stCondLst>
                                            <p:cond delay="0"/>
                                          </p:stCondLst>
                                        </p:cTn>
                                        <p:tgtEl>
                                          <p:spTgt spid="97285"/>
                                        </p:tgtEl>
                                        <p:attrNameLst>
                                          <p:attrName>style.visibility</p:attrName>
                                        </p:attrNameLst>
                                      </p:cBhvr>
                                      <p:to>
                                        <p:strVal val="visible"/>
                                      </p:to>
                                    </p:set>
                                    <p:animEffect transition="in" filter="wipe(left)">
                                      <p:cBhvr>
                                        <p:cTn id="13" dur="500"/>
                                        <p:tgtEl>
                                          <p:spTgt spid="9728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7286"/>
                                        </p:tgtEl>
                                        <p:attrNameLst>
                                          <p:attrName>style.visibility</p:attrName>
                                        </p:attrNameLst>
                                      </p:cBhvr>
                                      <p:to>
                                        <p:strVal val="visible"/>
                                      </p:to>
                                    </p:set>
                                    <p:animEffect transition="in" filter="wipe(left)">
                                      <p:cBhvr>
                                        <p:cTn id="16" dur="500"/>
                                        <p:tgtEl>
                                          <p:spTgt spid="97286"/>
                                        </p:tgtEl>
                                      </p:cBhvr>
                                    </p:animEffect>
                                  </p:childTnLst>
                                </p:cTn>
                              </p:par>
                              <p:par>
                                <p:cTn id="17" presetID="22" presetClass="entr" presetSubtype="8" fill="hold" nodeType="withEffect">
                                  <p:stCondLst>
                                    <p:cond delay="0"/>
                                  </p:stCondLst>
                                  <p:childTnLst>
                                    <p:set>
                                      <p:cBhvr>
                                        <p:cTn id="18" dur="1" fill="hold">
                                          <p:stCondLst>
                                            <p:cond delay="0"/>
                                          </p:stCondLst>
                                        </p:cTn>
                                        <p:tgtEl>
                                          <p:spTgt spid="97287"/>
                                        </p:tgtEl>
                                        <p:attrNameLst>
                                          <p:attrName>style.visibility</p:attrName>
                                        </p:attrNameLst>
                                      </p:cBhvr>
                                      <p:to>
                                        <p:strVal val="visible"/>
                                      </p:to>
                                    </p:set>
                                    <p:animEffect transition="in" filter="wipe(left)">
                                      <p:cBhvr>
                                        <p:cTn id="19" dur="500"/>
                                        <p:tgtEl>
                                          <p:spTgt spid="97287"/>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97288"/>
                                        </p:tgtEl>
                                        <p:attrNameLst>
                                          <p:attrName>style.visibility</p:attrName>
                                        </p:attrNameLst>
                                      </p:cBhvr>
                                      <p:to>
                                        <p:strVal val="visible"/>
                                      </p:to>
                                    </p:set>
                                    <p:animEffect transition="in" filter="wipe(left)">
                                      <p:cBhvr>
                                        <p:cTn id="23" dur="500"/>
                                        <p:tgtEl>
                                          <p:spTgt spid="97288"/>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97297"/>
                                        </p:tgtEl>
                                        <p:attrNameLst>
                                          <p:attrName>style.visibility</p:attrName>
                                        </p:attrNameLst>
                                      </p:cBhvr>
                                      <p:to>
                                        <p:strVal val="visible"/>
                                      </p:to>
                                    </p:set>
                                    <p:animEffect transition="in" filter="wipe(left)">
                                      <p:cBhvr>
                                        <p:cTn id="27" dur="500"/>
                                        <p:tgtEl>
                                          <p:spTgt spid="9729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97296"/>
                                        </p:tgtEl>
                                        <p:attrNameLst>
                                          <p:attrName>style.visibility</p:attrName>
                                        </p:attrNameLst>
                                      </p:cBhvr>
                                      <p:to>
                                        <p:strVal val="visible"/>
                                      </p:to>
                                    </p:set>
                                    <p:animEffect transition="in" filter="wipe(left)">
                                      <p:cBhvr>
                                        <p:cTn id="31" dur="500"/>
                                        <p:tgtEl>
                                          <p:spTgt spid="97296"/>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par>
                                <p:cTn id="40" presetID="22" presetClass="entr" presetSubtype="1" fill="hold" nodeType="withEffect">
                                  <p:stCondLst>
                                    <p:cond delay="0"/>
                                  </p:stCondLst>
                                  <p:childTnLst>
                                    <p:set>
                                      <p:cBhvr>
                                        <p:cTn id="41" dur="1" fill="hold">
                                          <p:stCondLst>
                                            <p:cond delay="0"/>
                                          </p:stCondLst>
                                        </p:cTn>
                                        <p:tgtEl>
                                          <p:spTgt spid="97290"/>
                                        </p:tgtEl>
                                        <p:attrNameLst>
                                          <p:attrName>style.visibility</p:attrName>
                                        </p:attrNameLst>
                                      </p:cBhvr>
                                      <p:to>
                                        <p:strVal val="visible"/>
                                      </p:to>
                                    </p:set>
                                    <p:animEffect transition="in" filter="wipe(up)">
                                      <p:cBhvr>
                                        <p:cTn id="42" dur="500"/>
                                        <p:tgtEl>
                                          <p:spTgt spid="97290"/>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97289"/>
                                        </p:tgtEl>
                                        <p:attrNameLst>
                                          <p:attrName>style.visibility</p:attrName>
                                        </p:attrNameLst>
                                      </p:cBhvr>
                                      <p:to>
                                        <p:strVal val="visible"/>
                                      </p:to>
                                    </p:set>
                                    <p:animEffect transition="in" filter="wipe(up)">
                                      <p:cBhvr>
                                        <p:cTn id="46" dur="500"/>
                                        <p:tgtEl>
                                          <p:spTgt spid="97289"/>
                                        </p:tgtEl>
                                      </p:cBhvr>
                                    </p:animEffect>
                                  </p:childTnLst>
                                </p:cTn>
                              </p:par>
                            </p:childTnLst>
                          </p:cTn>
                        </p:par>
                        <p:par>
                          <p:cTn id="47" fill="hold">
                            <p:stCondLst>
                              <p:cond delay="3500"/>
                            </p:stCondLst>
                            <p:childTnLst>
                              <p:par>
                                <p:cTn id="48" presetID="22" presetClass="entr" presetSubtype="1" fill="hold" nodeType="afterEffect">
                                  <p:stCondLst>
                                    <p:cond delay="0"/>
                                  </p:stCondLst>
                                  <p:childTnLst>
                                    <p:set>
                                      <p:cBhvr>
                                        <p:cTn id="49" dur="1" fill="hold">
                                          <p:stCondLst>
                                            <p:cond delay="0"/>
                                          </p:stCondLst>
                                        </p:cTn>
                                        <p:tgtEl>
                                          <p:spTgt spid="97291"/>
                                        </p:tgtEl>
                                        <p:attrNameLst>
                                          <p:attrName>style.visibility</p:attrName>
                                        </p:attrNameLst>
                                      </p:cBhvr>
                                      <p:to>
                                        <p:strVal val="visible"/>
                                      </p:to>
                                    </p:set>
                                    <p:animEffect transition="in" filter="wipe(up)">
                                      <p:cBhvr>
                                        <p:cTn id="50" dur="500"/>
                                        <p:tgtEl>
                                          <p:spTgt spid="97291"/>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97292"/>
                                        </p:tgtEl>
                                        <p:attrNameLst>
                                          <p:attrName>style.visibility</p:attrName>
                                        </p:attrNameLst>
                                      </p:cBhvr>
                                      <p:to>
                                        <p:strVal val="visible"/>
                                      </p:to>
                                    </p:set>
                                    <p:animEffect transition="in" filter="wipe(up)">
                                      <p:cBhvr>
                                        <p:cTn id="54" dur="500"/>
                                        <p:tgtEl>
                                          <p:spTgt spid="97292"/>
                                        </p:tgtEl>
                                      </p:cBhvr>
                                    </p:animEffect>
                                  </p:childTnLst>
                                </p:cTn>
                              </p:par>
                            </p:childTnLst>
                          </p:cTn>
                        </p:par>
                        <p:par>
                          <p:cTn id="55" fill="hold">
                            <p:stCondLst>
                              <p:cond delay="4500"/>
                            </p:stCondLst>
                            <p:childTnLst>
                              <p:par>
                                <p:cTn id="56" presetID="22" presetClass="entr" presetSubtype="1" fill="hold" grpId="0" nodeType="afterEffect">
                                  <p:stCondLst>
                                    <p:cond delay="0"/>
                                  </p:stCondLst>
                                  <p:childTnLst>
                                    <p:set>
                                      <p:cBhvr>
                                        <p:cTn id="57" dur="1" fill="hold">
                                          <p:stCondLst>
                                            <p:cond delay="0"/>
                                          </p:stCondLst>
                                        </p:cTn>
                                        <p:tgtEl>
                                          <p:spTgt spid="97293"/>
                                        </p:tgtEl>
                                        <p:attrNameLst>
                                          <p:attrName>style.visibility</p:attrName>
                                        </p:attrNameLst>
                                      </p:cBhvr>
                                      <p:to>
                                        <p:strVal val="visible"/>
                                      </p:to>
                                    </p:set>
                                    <p:animEffect transition="in" filter="wipe(up)">
                                      <p:cBhvr>
                                        <p:cTn id="58" dur="500"/>
                                        <p:tgtEl>
                                          <p:spTgt spid="9729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7298"/>
                                        </p:tgtEl>
                                        <p:attrNameLst>
                                          <p:attrName>style.visibility</p:attrName>
                                        </p:attrNameLst>
                                      </p:cBhvr>
                                      <p:to>
                                        <p:strVal val="visible"/>
                                      </p:to>
                                    </p:set>
                                    <p:animEffect transition="in" filter="wipe(left)">
                                      <p:cBhvr>
                                        <p:cTn id="63" dur="500"/>
                                        <p:tgtEl>
                                          <p:spTgt spid="97298"/>
                                        </p:tgtEl>
                                      </p:cBhvr>
                                    </p:animEffect>
                                  </p:childTnLst>
                                </p:cTn>
                              </p:par>
                              <p:par>
                                <p:cTn id="64" presetID="22" presetClass="entr" presetSubtype="8" fill="hold" nodeType="withEffect">
                                  <p:stCondLst>
                                    <p:cond delay="0"/>
                                  </p:stCondLst>
                                  <p:childTnLst>
                                    <p:set>
                                      <p:cBhvr>
                                        <p:cTn id="65" dur="1" fill="hold">
                                          <p:stCondLst>
                                            <p:cond delay="0"/>
                                          </p:stCondLst>
                                        </p:cTn>
                                        <p:tgtEl>
                                          <p:spTgt spid="97299"/>
                                        </p:tgtEl>
                                        <p:attrNameLst>
                                          <p:attrName>style.visibility</p:attrName>
                                        </p:attrNameLst>
                                      </p:cBhvr>
                                      <p:to>
                                        <p:strVal val="visible"/>
                                      </p:to>
                                    </p:set>
                                    <p:animEffect transition="in" filter="wipe(left)">
                                      <p:cBhvr>
                                        <p:cTn id="66" dur="500"/>
                                        <p:tgtEl>
                                          <p:spTgt spid="97299"/>
                                        </p:tgtEl>
                                      </p:cBhvr>
                                    </p:animEffect>
                                  </p:childTnLst>
                                </p:cTn>
                              </p:par>
                              <p:par>
                                <p:cTn id="67" presetID="22" presetClass="entr" presetSubtype="8" fill="hold" nodeType="withEffect">
                                  <p:stCondLst>
                                    <p:cond delay="0"/>
                                  </p:stCondLst>
                                  <p:childTnLst>
                                    <p:set>
                                      <p:cBhvr>
                                        <p:cTn id="68" dur="1" fill="hold">
                                          <p:stCondLst>
                                            <p:cond delay="0"/>
                                          </p:stCondLst>
                                        </p:cTn>
                                        <p:tgtEl>
                                          <p:spTgt spid="97300"/>
                                        </p:tgtEl>
                                        <p:attrNameLst>
                                          <p:attrName>style.visibility</p:attrName>
                                        </p:attrNameLst>
                                      </p:cBhvr>
                                      <p:to>
                                        <p:strVal val="visible"/>
                                      </p:to>
                                    </p:set>
                                    <p:animEffect transition="in" filter="wipe(left)">
                                      <p:cBhvr>
                                        <p:cTn id="69" dur="500"/>
                                        <p:tgtEl>
                                          <p:spTgt spid="9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6" grpId="0"/>
      <p:bldP spid="97289" grpId="0"/>
      <p:bldP spid="97292" grpId="0"/>
      <p:bldP spid="97293" grpId="0"/>
      <p:bldP spid="97296" grpId="0"/>
      <p:bldP spid="97298"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dirty="0"/>
          </a:p>
        </p:txBody>
      </p:sp>
      <p:sp>
        <p:nvSpPr>
          <p:cNvPr id="3" name="Text Box 8"/>
          <p:cNvSpPr txBox="1">
            <a:spLocks noChangeArrowheads="1"/>
          </p:cNvSpPr>
          <p:nvPr/>
        </p:nvSpPr>
        <p:spPr bwMode="auto">
          <a:xfrm>
            <a:off x="495300" y="327025"/>
            <a:ext cx="5092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solidFill>
                  <a:srgbClr val="0070C0"/>
                </a:solidFill>
                <a:latin typeface="微软雅黑" panose="020B0503020204020204" charset="-122"/>
                <a:ea typeface="微软雅黑" panose="020B0503020204020204" charset="-122"/>
              </a:rPr>
              <a:t>力学部分</a:t>
            </a:r>
            <a:r>
              <a:rPr lang="zh-CN" altLang="en-US" sz="2400" dirty="0">
                <a:solidFill>
                  <a:srgbClr val="0070C0"/>
                </a:solidFill>
                <a:latin typeface="微软雅黑" panose="020B0503020204020204" charset="-122"/>
                <a:ea typeface="微软雅黑" panose="020B0503020204020204" charset="-122"/>
              </a:rPr>
              <a:t>教学基本内容、基本公式</a:t>
            </a:r>
            <a:endParaRPr lang="zh-CN" altLang="en-US" sz="2400" dirty="0">
              <a:solidFill>
                <a:srgbClr val="0070C0"/>
              </a:solidFill>
              <a:latin typeface="微软雅黑" panose="020B0503020204020204" charset="-122"/>
              <a:ea typeface="微软雅黑" panose="020B0503020204020204" charset="-122"/>
            </a:endParaRPr>
          </a:p>
        </p:txBody>
      </p:sp>
      <p:sp>
        <p:nvSpPr>
          <p:cNvPr id="4" name="Text Box 14"/>
          <p:cNvSpPr txBox="1">
            <a:spLocks noChangeArrowheads="1"/>
          </p:cNvSpPr>
          <p:nvPr/>
        </p:nvSpPr>
        <p:spPr bwMode="auto">
          <a:xfrm>
            <a:off x="255011" y="927244"/>
            <a:ext cx="716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a:latin typeface="微软雅黑" panose="020B0503020204020204" charset="-122"/>
                <a:ea typeface="微软雅黑" panose="020B0503020204020204" charset="-122"/>
              </a:rPr>
              <a:t>1. </a:t>
            </a:r>
            <a:r>
              <a:rPr lang="zh-CN" altLang="en-US" sz="2000" dirty="0">
                <a:latin typeface="微软雅黑" panose="020B0503020204020204" charset="-122"/>
                <a:ea typeface="微软雅黑" panose="020B0503020204020204" charset="-122"/>
              </a:rPr>
              <a:t>描述物体作平动的四个物理量：位矢、位移、速度、加速度。  </a:t>
            </a:r>
            <a:endParaRPr lang="zh-CN" altLang="en-US" sz="2000" dirty="0">
              <a:latin typeface="微软雅黑" panose="020B0503020204020204" charset="-122"/>
              <a:ea typeface="微软雅黑" panose="020B0503020204020204" charset="-122"/>
            </a:endParaRPr>
          </a:p>
        </p:txBody>
      </p:sp>
      <p:graphicFrame>
        <p:nvGraphicFramePr>
          <p:cNvPr id="5" name="Object 17"/>
          <p:cNvGraphicFramePr>
            <a:graphicFrameLocks noChangeAspect="1"/>
          </p:cNvGraphicFramePr>
          <p:nvPr/>
        </p:nvGraphicFramePr>
        <p:xfrm>
          <a:off x="529936" y="1551565"/>
          <a:ext cx="1752600" cy="404812"/>
        </p:xfrm>
        <a:graphic>
          <a:graphicData uri="http://schemas.openxmlformats.org/presentationml/2006/ole">
            <mc:AlternateContent xmlns:mc="http://schemas.openxmlformats.org/markup-compatibility/2006">
              <mc:Choice xmlns:v="urn:schemas-microsoft-com:vml" Requires="v">
                <p:oleObj spid="_x0000_s39094" name="公式" r:id="rId1" imgW="1022350" imgH="236220" progId="Equation.3">
                  <p:embed/>
                </p:oleObj>
              </mc:Choice>
              <mc:Fallback>
                <p:oleObj name="公式" r:id="rId1" imgW="1022350" imgH="23622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36" y="1551565"/>
                        <a:ext cx="1752600" cy="4048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7"/>
          <p:cNvGraphicFramePr>
            <a:graphicFrameLocks noChangeAspect="1"/>
          </p:cNvGraphicFramePr>
          <p:nvPr/>
        </p:nvGraphicFramePr>
        <p:xfrm>
          <a:off x="437862" y="2180588"/>
          <a:ext cx="4202113" cy="404813"/>
        </p:xfrm>
        <a:graphic>
          <a:graphicData uri="http://schemas.openxmlformats.org/presentationml/2006/ole">
            <mc:AlternateContent xmlns:mc="http://schemas.openxmlformats.org/markup-compatibility/2006">
              <mc:Choice xmlns:v="urn:schemas-microsoft-com:vml" Requires="v">
                <p:oleObj spid="_x0000_s39095" name="Equation" r:id="rId3" imgW="56997600" imgH="5486400" progId="Equation.DSMT4">
                  <p:embed/>
                </p:oleObj>
              </mc:Choice>
              <mc:Fallback>
                <p:oleObj name="Equation" r:id="rId3" imgW="56997600" imgH="5486400" progId="Equation.DSMT4">
                  <p:embed/>
                  <p:pic>
                    <p:nvPicPr>
                      <p:cNvPr id="0" name="Object 17"/>
                      <p:cNvPicPr>
                        <a:picLocks noChangeAspect="1" noChangeArrowheads="1"/>
                      </p:cNvPicPr>
                      <p:nvPr/>
                    </p:nvPicPr>
                    <p:blipFill>
                      <a:blip r:embed="rId4"/>
                      <a:srcRect/>
                      <a:stretch>
                        <a:fillRect/>
                      </a:stretch>
                    </p:blipFill>
                    <p:spPr bwMode="auto">
                      <a:xfrm>
                        <a:off x="437862" y="2180588"/>
                        <a:ext cx="4202113" cy="4048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495211" y="2766447"/>
          <a:ext cx="5296408" cy="723298"/>
        </p:xfrm>
        <a:graphic>
          <a:graphicData uri="http://schemas.openxmlformats.org/presentationml/2006/ole">
            <mc:AlternateContent xmlns:mc="http://schemas.openxmlformats.org/markup-compatibility/2006">
              <mc:Choice xmlns:v="urn:schemas-microsoft-com:vml" Requires="v">
                <p:oleObj spid="_x0000_s39096" name="Equation" r:id="rId5" imgW="69189600" imgH="9448800" progId="Equation.DSMT4">
                  <p:embed/>
                </p:oleObj>
              </mc:Choice>
              <mc:Fallback>
                <p:oleObj name="Equation" r:id="rId5" imgW="69189600" imgH="9448800" progId="Equation.DSMT4">
                  <p:embed/>
                  <p:pic>
                    <p:nvPicPr>
                      <p:cNvPr id="0" name="图片 39095"/>
                      <p:cNvPicPr/>
                      <p:nvPr/>
                    </p:nvPicPr>
                    <p:blipFill>
                      <a:blip r:embed="rId6"/>
                      <a:stretch>
                        <a:fillRect/>
                      </a:stretch>
                    </p:blipFill>
                    <p:spPr>
                      <a:xfrm>
                        <a:off x="495211" y="2766447"/>
                        <a:ext cx="5296408" cy="72329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95211" y="3769851"/>
          <a:ext cx="6438901" cy="769937"/>
        </p:xfrm>
        <a:graphic>
          <a:graphicData uri="http://schemas.openxmlformats.org/presentationml/2006/ole">
            <mc:AlternateContent xmlns:mc="http://schemas.openxmlformats.org/markup-compatibility/2006">
              <mc:Choice xmlns:v="urn:schemas-microsoft-com:vml" Requires="v">
                <p:oleObj spid="_x0000_s39097" name="Equation" r:id="rId7" imgW="84124800" imgH="10058400" progId="Equation.DSMT4">
                  <p:embed/>
                </p:oleObj>
              </mc:Choice>
              <mc:Fallback>
                <p:oleObj name="Equation" r:id="rId7" imgW="84124800" imgH="10058400" progId="Equation.DSMT4">
                  <p:embed/>
                  <p:pic>
                    <p:nvPicPr>
                      <p:cNvPr id="0" name="对象 7"/>
                      <p:cNvPicPr/>
                      <p:nvPr/>
                    </p:nvPicPr>
                    <p:blipFill>
                      <a:blip r:embed="rId8"/>
                      <a:stretch>
                        <a:fillRect/>
                      </a:stretch>
                    </p:blipFill>
                    <p:spPr>
                      <a:xfrm>
                        <a:off x="495211" y="3769851"/>
                        <a:ext cx="6438901" cy="769937"/>
                      </a:xfrm>
                      <a:prstGeom prst="rect">
                        <a:avLst/>
                      </a:prstGeom>
                    </p:spPr>
                  </p:pic>
                </p:oleObj>
              </mc:Fallback>
            </mc:AlternateContent>
          </a:graphicData>
        </a:graphic>
      </p:graphicFrame>
      <p:graphicFrame>
        <p:nvGraphicFramePr>
          <p:cNvPr id="10" name="对象 44"/>
          <p:cNvGraphicFramePr>
            <a:graphicFrameLocks noChangeAspect="1"/>
          </p:cNvGraphicFramePr>
          <p:nvPr/>
        </p:nvGraphicFramePr>
        <p:xfrm>
          <a:off x="3266954" y="5179835"/>
          <a:ext cx="1214549" cy="482346"/>
        </p:xfrm>
        <a:graphic>
          <a:graphicData uri="http://schemas.openxmlformats.org/presentationml/2006/ole">
            <mc:AlternateContent xmlns:mc="http://schemas.openxmlformats.org/markup-compatibility/2006">
              <mc:Choice xmlns:v="urn:schemas-microsoft-com:vml" Requires="v">
                <p:oleObj spid="_x0000_s39098" name="Equation" r:id="rId9" imgW="14325600" imgH="5486400" progId="Equation.DSMT4">
                  <p:embed/>
                </p:oleObj>
              </mc:Choice>
              <mc:Fallback>
                <p:oleObj name="Equation" r:id="rId9" imgW="14325600" imgH="5486400" progId="Equation.DSMT4">
                  <p:embed/>
                  <p:pic>
                    <p:nvPicPr>
                      <p:cNvPr id="0" name="对象 44"/>
                      <p:cNvPicPr>
                        <a:picLocks noChangeAspect="1" noChangeArrowheads="1"/>
                      </p:cNvPicPr>
                      <p:nvPr/>
                    </p:nvPicPr>
                    <p:blipFill>
                      <a:blip r:embed="rId10"/>
                      <a:srcRect/>
                      <a:stretch>
                        <a:fillRect/>
                      </a:stretch>
                    </p:blipFill>
                    <p:spPr bwMode="auto">
                      <a:xfrm>
                        <a:off x="3266954" y="5179835"/>
                        <a:ext cx="1214549" cy="482346"/>
                      </a:xfrm>
                      <a:prstGeom prst="rect">
                        <a:avLst/>
                      </a:prstGeom>
                      <a:noFill/>
                      <a:ln>
                        <a:noFill/>
                      </a:ln>
                    </p:spPr>
                  </p:pic>
                </p:oleObj>
              </mc:Fallback>
            </mc:AlternateContent>
          </a:graphicData>
        </a:graphic>
      </p:graphicFrame>
      <p:graphicFrame>
        <p:nvGraphicFramePr>
          <p:cNvPr id="11" name="对象 44"/>
          <p:cNvGraphicFramePr>
            <a:graphicFrameLocks noChangeAspect="1"/>
          </p:cNvGraphicFramePr>
          <p:nvPr/>
        </p:nvGraphicFramePr>
        <p:xfrm>
          <a:off x="4944198" y="5141136"/>
          <a:ext cx="1370877" cy="482346"/>
        </p:xfrm>
        <a:graphic>
          <a:graphicData uri="http://schemas.openxmlformats.org/presentationml/2006/ole">
            <mc:AlternateContent xmlns:mc="http://schemas.openxmlformats.org/markup-compatibility/2006">
              <mc:Choice xmlns:v="urn:schemas-microsoft-com:vml" Requires="v">
                <p:oleObj spid="_x0000_s39099" name="Equation" r:id="rId11" imgW="16154400" imgH="5486400" progId="Equation.DSMT4">
                  <p:embed/>
                </p:oleObj>
              </mc:Choice>
              <mc:Fallback>
                <p:oleObj name="Equation" r:id="rId11" imgW="16154400" imgH="5486400" progId="Equation.DSMT4">
                  <p:embed/>
                  <p:pic>
                    <p:nvPicPr>
                      <p:cNvPr id="0" name="对象 44"/>
                      <p:cNvPicPr>
                        <a:picLocks noChangeAspect="1" noChangeArrowheads="1"/>
                      </p:cNvPicPr>
                      <p:nvPr/>
                    </p:nvPicPr>
                    <p:blipFill>
                      <a:blip r:embed="rId12"/>
                      <a:srcRect/>
                      <a:stretch>
                        <a:fillRect/>
                      </a:stretch>
                    </p:blipFill>
                    <p:spPr bwMode="auto">
                      <a:xfrm>
                        <a:off x="4944198" y="5141136"/>
                        <a:ext cx="1370877" cy="482346"/>
                      </a:xfrm>
                      <a:prstGeom prst="rect">
                        <a:avLst/>
                      </a:prstGeom>
                      <a:noFill/>
                      <a:ln>
                        <a:noFill/>
                      </a:ln>
                    </p:spPr>
                  </p:pic>
                </p:oleObj>
              </mc:Fallback>
            </mc:AlternateContent>
          </a:graphicData>
        </a:graphic>
      </p:graphicFrame>
      <p:sp>
        <p:nvSpPr>
          <p:cNvPr id="12" name="Text Box 10"/>
          <p:cNvSpPr txBox="1">
            <a:spLocks noChangeArrowheads="1"/>
          </p:cNvSpPr>
          <p:nvPr/>
        </p:nvSpPr>
        <p:spPr bwMode="auto">
          <a:xfrm>
            <a:off x="454489" y="4821665"/>
            <a:ext cx="1658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相对运动</a:t>
            </a:r>
            <a:endParaRPr kumimoji="1" lang="zh-CN" altLang="en-US" sz="2000" dirty="0">
              <a:solidFill>
                <a:srgbClr val="000000"/>
              </a:solidFill>
              <a:latin typeface="微软雅黑" panose="020B0503020204020204" charset="-122"/>
              <a:ea typeface="微软雅黑" panose="020B0503020204020204" charset="-122"/>
            </a:endParaRPr>
          </a:p>
        </p:txBody>
      </p:sp>
      <p:graphicFrame>
        <p:nvGraphicFramePr>
          <p:cNvPr id="13" name="对象 44"/>
          <p:cNvGraphicFramePr>
            <a:graphicFrameLocks noChangeAspect="1"/>
          </p:cNvGraphicFramePr>
          <p:nvPr/>
        </p:nvGraphicFramePr>
        <p:xfrm>
          <a:off x="1638180" y="5153392"/>
          <a:ext cx="1173754" cy="547490"/>
        </p:xfrm>
        <a:graphic>
          <a:graphicData uri="http://schemas.openxmlformats.org/presentationml/2006/ole">
            <mc:AlternateContent xmlns:mc="http://schemas.openxmlformats.org/markup-compatibility/2006">
              <mc:Choice xmlns:v="urn:schemas-microsoft-com:vml" Requires="v">
                <p:oleObj spid="_x0000_s39100" name="Equation" r:id="rId13" imgW="12192000" imgH="5486400" progId="Equation.DSMT4">
                  <p:embed/>
                </p:oleObj>
              </mc:Choice>
              <mc:Fallback>
                <p:oleObj name="Equation" r:id="rId13" imgW="12192000" imgH="5486400" progId="Equation.DSMT4">
                  <p:embed/>
                  <p:pic>
                    <p:nvPicPr>
                      <p:cNvPr id="0" name="对象 44"/>
                      <p:cNvPicPr>
                        <a:picLocks noChangeAspect="1" noChangeArrowheads="1"/>
                      </p:cNvPicPr>
                      <p:nvPr/>
                    </p:nvPicPr>
                    <p:blipFill>
                      <a:blip r:embed="rId14"/>
                      <a:srcRect/>
                      <a:stretch>
                        <a:fillRect/>
                      </a:stretch>
                    </p:blipFill>
                    <p:spPr bwMode="auto">
                      <a:xfrm>
                        <a:off x="1638180" y="5153392"/>
                        <a:ext cx="1173754" cy="547490"/>
                      </a:xfrm>
                      <a:prstGeom prst="rect">
                        <a:avLst/>
                      </a:prstGeom>
                      <a:noFill/>
                      <a:ln>
                        <a:noFill/>
                      </a:ln>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灯片编号占位符 1"/>
          <p:cNvSpPr txBox="1">
            <a:spLocks noGrp="1"/>
          </p:cNvSpPr>
          <p:nvPr>
            <p:ph type="sldNum" sz="quarter" idx="4"/>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111619" name="文本框 186370"/>
          <p:cNvSpPr txBox="1"/>
          <p:nvPr/>
        </p:nvSpPr>
        <p:spPr>
          <a:xfrm>
            <a:off x="1147763" y="457200"/>
            <a:ext cx="53340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ea typeface="黑体" panose="02010609060101010101" pitchFamily="2" charset="-122"/>
              </a:rPr>
              <a:t>波动部分</a:t>
            </a:r>
            <a:r>
              <a:rPr lang="zh-CN" altLang="en-US" sz="2800" b="1" dirty="0">
                <a:ea typeface="黑体" panose="02010609060101010101" pitchFamily="2" charset="-122"/>
              </a:rPr>
              <a:t>基本内容、基本公式</a:t>
            </a:r>
            <a:endParaRPr lang="zh-CN" altLang="en-US" sz="2800" b="1" dirty="0">
              <a:ea typeface="黑体" panose="02010609060101010101" pitchFamily="2" charset="-122"/>
            </a:endParaRPr>
          </a:p>
        </p:txBody>
      </p:sp>
      <p:sp>
        <p:nvSpPr>
          <p:cNvPr id="186374" name="文本框 186373"/>
          <p:cNvSpPr txBox="1"/>
          <p:nvPr/>
        </p:nvSpPr>
        <p:spPr>
          <a:xfrm>
            <a:off x="749300" y="1366838"/>
            <a:ext cx="55181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CC"/>
                </a:solidFill>
              </a:rPr>
              <a:t>1. </a:t>
            </a:r>
            <a:r>
              <a:rPr lang="zh-CN" altLang="en-US" sz="2400" b="1" dirty="0">
                <a:solidFill>
                  <a:srgbClr val="0000CC"/>
                </a:solidFill>
              </a:rPr>
              <a:t>横波、纵波、简谐波、平面简谐波</a:t>
            </a:r>
            <a:r>
              <a:rPr lang="zh-CN" altLang="en-US" sz="1800" dirty="0">
                <a:solidFill>
                  <a:srgbClr val="0000CC"/>
                </a:solidFill>
              </a:rPr>
              <a:t> </a:t>
            </a:r>
            <a:endParaRPr lang="zh-CN" altLang="en-US" sz="1800" dirty="0">
              <a:solidFill>
                <a:srgbClr val="0000CC"/>
              </a:solidFill>
            </a:endParaRPr>
          </a:p>
        </p:txBody>
      </p:sp>
      <p:sp>
        <p:nvSpPr>
          <p:cNvPr id="186378" name="文本框 186377"/>
          <p:cNvSpPr txBox="1"/>
          <p:nvPr/>
        </p:nvSpPr>
        <p:spPr>
          <a:xfrm>
            <a:off x="1308100" y="1863725"/>
            <a:ext cx="5394325"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00"/>
                </a:solidFill>
              </a:rPr>
              <a:t>振动的传播过程称为波动</a:t>
            </a:r>
            <a:r>
              <a:rPr lang="en-US" altLang="zh-CN" sz="2400" b="1" dirty="0">
                <a:solidFill>
                  <a:srgbClr val="000000"/>
                </a:solidFill>
              </a:rPr>
              <a:t>.</a:t>
            </a:r>
            <a:endParaRPr lang="zh-CN" altLang="en-US" sz="2400" b="1" dirty="0">
              <a:solidFill>
                <a:srgbClr val="000000"/>
              </a:solidFill>
            </a:endParaRPr>
          </a:p>
          <a:p>
            <a:pPr marL="0" lvl="0" indent="0" eaLnBrk="1" hangingPunct="1">
              <a:spcBef>
                <a:spcPct val="50000"/>
              </a:spcBef>
              <a:buNone/>
            </a:pPr>
            <a:r>
              <a:rPr lang="zh-CN" altLang="en-US" sz="2400" b="1" dirty="0">
                <a:solidFill>
                  <a:srgbClr val="000000"/>
                </a:solidFill>
              </a:rPr>
              <a:t>产生条件</a:t>
            </a:r>
            <a:r>
              <a:rPr lang="en-US" altLang="zh-CN" sz="2400" b="1" dirty="0">
                <a:solidFill>
                  <a:srgbClr val="000000"/>
                </a:solidFill>
              </a:rPr>
              <a:t>: </a:t>
            </a:r>
            <a:r>
              <a:rPr lang="zh-CN" altLang="en-US" sz="2400" b="1" dirty="0">
                <a:solidFill>
                  <a:srgbClr val="000000"/>
                </a:solidFill>
              </a:rPr>
              <a:t>波源  弹性媒</a:t>
            </a:r>
            <a:r>
              <a:rPr lang="zh-CN" altLang="en-US" sz="2400" b="1" dirty="0">
                <a:solidFill>
                  <a:srgbClr val="000000"/>
                </a:solidFill>
                <a:latin typeface="Times New Roman" panose="02020603050405020304" pitchFamily="18" charset="0"/>
              </a:rPr>
              <a:t>（</a:t>
            </a:r>
            <a:r>
              <a:rPr lang="zh-CN" altLang="en-US" sz="2400" b="1" dirty="0">
                <a:solidFill>
                  <a:srgbClr val="000000"/>
                </a:solidFill>
              </a:rPr>
              <a:t>介</a:t>
            </a:r>
            <a:r>
              <a:rPr lang="zh-CN" altLang="en-US" sz="2400" b="1" dirty="0">
                <a:solidFill>
                  <a:srgbClr val="000000"/>
                </a:solidFill>
                <a:latin typeface="Times New Roman" panose="02020603050405020304" pitchFamily="18" charset="0"/>
              </a:rPr>
              <a:t>）</a:t>
            </a:r>
            <a:r>
              <a:rPr lang="zh-CN" altLang="en-US" sz="2400" b="1" dirty="0">
                <a:solidFill>
                  <a:srgbClr val="000000"/>
                </a:solidFill>
              </a:rPr>
              <a:t>质。</a:t>
            </a:r>
            <a:endParaRPr lang="zh-CN" altLang="en-US" sz="2400" b="1" dirty="0">
              <a:solidFill>
                <a:srgbClr val="000000"/>
              </a:solidFill>
            </a:endParaRPr>
          </a:p>
        </p:txBody>
      </p:sp>
      <p:sp>
        <p:nvSpPr>
          <p:cNvPr id="113670" name="Rectangle 28"/>
          <p:cNvSpPr/>
          <p:nvPr/>
        </p:nvSpPr>
        <p:spPr>
          <a:xfrm>
            <a:off x="682625" y="3138488"/>
            <a:ext cx="7416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、波的特征量</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波长</a:t>
            </a:r>
            <a:r>
              <a:rPr lang="zh-CN" altLang="en-US" sz="2400" i="1" dirty="0">
                <a:latin typeface="微软雅黑" panose="020B0503020204020204" charset="-122"/>
                <a:ea typeface="微软雅黑" panose="020B0503020204020204" charset="-122"/>
                <a:sym typeface="Symbol" panose="05050102010706020507" pitchFamily="18" charset="2"/>
              </a:rPr>
              <a:t></a:t>
            </a:r>
            <a:r>
              <a:rPr lang="zh-CN" altLang="en-US" sz="2400" dirty="0">
                <a:latin typeface="微软雅黑" panose="020B0503020204020204" charset="-122"/>
                <a:ea typeface="微软雅黑" panose="020B0503020204020204" charset="-122"/>
              </a:rPr>
              <a:t>、周期</a:t>
            </a:r>
            <a:r>
              <a:rPr lang="en-US" altLang="zh-CN" sz="2400" i="1" dirty="0">
                <a:latin typeface="微软雅黑" panose="020B0503020204020204" charset="-122"/>
                <a:ea typeface="微软雅黑" panose="020B0503020204020204" charset="-122"/>
              </a:rPr>
              <a:t>T</a:t>
            </a:r>
            <a:r>
              <a:rPr lang="zh-CN" altLang="en-US" sz="2400" dirty="0">
                <a:latin typeface="微软雅黑" panose="020B0503020204020204" charset="-122"/>
                <a:ea typeface="微软雅黑" panose="020B0503020204020204" charset="-122"/>
              </a:rPr>
              <a:t>、频率</a:t>
            </a:r>
            <a:r>
              <a:rPr lang="zh-CN" altLang="en-US" sz="2400" i="1" dirty="0">
                <a:latin typeface="微软雅黑" panose="020B0503020204020204" charset="-122"/>
                <a:ea typeface="微软雅黑" panose="020B0503020204020204" charset="-122"/>
                <a:sym typeface="Symbol" panose="05050102010706020507" pitchFamily="18" charset="2"/>
              </a:rPr>
              <a:t></a:t>
            </a:r>
            <a:r>
              <a:rPr lang="zh-CN" altLang="en-US" sz="2400" dirty="0">
                <a:latin typeface="微软雅黑" panose="020B0503020204020204" charset="-122"/>
                <a:ea typeface="微软雅黑" panose="020B0503020204020204" charset="-122"/>
              </a:rPr>
              <a:t>、波速</a:t>
            </a:r>
            <a:r>
              <a:rPr lang="en-US" altLang="zh-CN" sz="2400" i="1" dirty="0">
                <a:latin typeface="Times New Roman" panose="02020603050405020304" pitchFamily="18" charset="0"/>
                <a:ea typeface="微软雅黑" panose="020B0503020204020204" charset="-122"/>
              </a:rPr>
              <a:t>u</a:t>
            </a:r>
            <a:endParaRPr lang="en-US" altLang="zh-CN" sz="2400" i="1" dirty="0">
              <a:latin typeface="Times New Roman" panose="02020603050405020304" pitchFamily="18" charset="0"/>
              <a:ea typeface="微软雅黑" panose="020B0503020204020204" charset="-122"/>
            </a:endParaRPr>
          </a:p>
        </p:txBody>
      </p:sp>
      <p:graphicFrame>
        <p:nvGraphicFramePr>
          <p:cNvPr id="449567" name="Object 31"/>
          <p:cNvGraphicFramePr>
            <a:graphicFrameLocks noChangeAspect="1"/>
          </p:cNvGraphicFramePr>
          <p:nvPr/>
        </p:nvGraphicFramePr>
        <p:xfrm>
          <a:off x="3314700" y="3730625"/>
          <a:ext cx="1512888" cy="835025"/>
        </p:xfrm>
        <a:graphic>
          <a:graphicData uri="http://schemas.openxmlformats.org/presentationml/2006/ole">
            <mc:AlternateContent xmlns:mc="http://schemas.openxmlformats.org/markup-compatibility/2006">
              <mc:Choice xmlns:v="urn:schemas-microsoft-com:vml" Requires="v">
                <p:oleObj spid="_x0000_s3188" name="" r:id="rId1" imgW="735965" imgH="406400" progId="Equation.3">
                  <p:embed/>
                </p:oleObj>
              </mc:Choice>
              <mc:Fallback>
                <p:oleObj name="" r:id="rId1" imgW="735965" imgH="406400" progId="Equation.3">
                  <p:embed/>
                  <p:pic>
                    <p:nvPicPr>
                      <p:cNvPr id="0" name="图片 3187"/>
                      <p:cNvPicPr/>
                      <p:nvPr/>
                    </p:nvPicPr>
                    <p:blipFill>
                      <a:blip r:embed="rId2"/>
                      <a:stretch>
                        <a:fillRect/>
                      </a:stretch>
                    </p:blipFill>
                    <p:spPr>
                      <a:xfrm>
                        <a:off x="3314700" y="3730625"/>
                        <a:ext cx="1512888" cy="835025"/>
                      </a:xfrm>
                      <a:prstGeom prst="rect">
                        <a:avLst/>
                      </a:prstGeom>
                      <a:noFill/>
                      <a:ln w="38100">
                        <a:noFill/>
                        <a:miter/>
                      </a:ln>
                    </p:spPr>
                  </p:pic>
                </p:oleObj>
              </mc:Fallback>
            </mc:AlternateContent>
          </a:graphicData>
        </a:graphic>
      </p:graphicFrame>
      <p:sp>
        <p:nvSpPr>
          <p:cNvPr id="83" name="Text Box 14"/>
          <p:cNvSpPr txBox="1"/>
          <p:nvPr/>
        </p:nvSpPr>
        <p:spPr>
          <a:xfrm>
            <a:off x="914400" y="5110163"/>
            <a:ext cx="38322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ea typeface="楷体_GB2312" pitchFamily="49" charset="-122"/>
              </a:rPr>
              <a:t>柔绳中的横波，波速：</a:t>
            </a:r>
            <a:endParaRPr lang="zh-CN" altLang="en-US" sz="2400" b="1" dirty="0">
              <a:ea typeface="楷体_GB2312" pitchFamily="49" charset="-122"/>
            </a:endParaRPr>
          </a:p>
        </p:txBody>
      </p:sp>
      <p:sp>
        <p:nvSpPr>
          <p:cNvPr id="84" name="Text Box 16"/>
          <p:cNvSpPr txBox="1"/>
          <p:nvPr/>
        </p:nvSpPr>
        <p:spPr>
          <a:xfrm>
            <a:off x="5461000" y="4927600"/>
            <a:ext cx="1714500" cy="398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rgbClr val="0000CC"/>
                </a:solidFill>
                <a:ea typeface="楷体_GB2312" pitchFamily="49" charset="-122"/>
              </a:rPr>
              <a:t>绳中的张力</a:t>
            </a:r>
            <a:endParaRPr lang="zh-CN" altLang="en-US" sz="2000" b="1" dirty="0">
              <a:solidFill>
                <a:srgbClr val="0000CC"/>
              </a:solidFill>
              <a:ea typeface="楷体_GB2312" pitchFamily="49" charset="-122"/>
            </a:endParaRPr>
          </a:p>
        </p:txBody>
      </p:sp>
      <p:graphicFrame>
        <p:nvGraphicFramePr>
          <p:cNvPr id="85" name="对象 84"/>
          <p:cNvGraphicFramePr/>
          <p:nvPr/>
        </p:nvGraphicFramePr>
        <p:xfrm>
          <a:off x="4206875" y="4894263"/>
          <a:ext cx="849313" cy="811212"/>
        </p:xfrm>
        <a:graphic>
          <a:graphicData uri="http://schemas.openxmlformats.org/presentationml/2006/ole">
            <mc:AlternateContent xmlns:mc="http://schemas.openxmlformats.org/markup-compatibility/2006">
              <mc:Choice xmlns:v="urn:schemas-microsoft-com:vml" Requires="v">
                <p:oleObj spid="_x0000_s3191" name="" r:id="rId3" imgW="520700" imgH="469900" progId="Equation.3">
                  <p:embed/>
                </p:oleObj>
              </mc:Choice>
              <mc:Fallback>
                <p:oleObj name="" r:id="rId3" imgW="520700" imgH="469900" progId="Equation.3">
                  <p:embed/>
                  <p:pic>
                    <p:nvPicPr>
                      <p:cNvPr id="0" name="图片 3190"/>
                      <p:cNvPicPr/>
                      <p:nvPr/>
                    </p:nvPicPr>
                    <p:blipFill>
                      <a:blip r:embed="rId4"/>
                      <a:stretch>
                        <a:fillRect/>
                      </a:stretch>
                    </p:blipFill>
                    <p:spPr>
                      <a:xfrm>
                        <a:off x="4206875" y="4894263"/>
                        <a:ext cx="849313" cy="811212"/>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cxnSp>
        <p:nvCxnSpPr>
          <p:cNvPr id="87" name="直接连接符 86"/>
          <p:cNvCxnSpPr/>
          <p:nvPr/>
        </p:nvCxnSpPr>
        <p:spPr>
          <a:xfrm flipV="1">
            <a:off x="5041900" y="5126038"/>
            <a:ext cx="503238" cy="0"/>
          </a:xfrm>
          <a:prstGeom prst="line">
            <a:avLst/>
          </a:prstGeom>
          <a:ln w="25400" cap="flat" cmpd="sng">
            <a:solidFill>
              <a:schemeClr val="tx1"/>
            </a:solidFill>
            <a:prstDash val="solid"/>
            <a:headEnd type="none" w="med" len="med"/>
            <a:tailEnd type="none" w="med" len="med"/>
          </a:ln>
        </p:spPr>
      </p:cxnSp>
      <p:cxnSp>
        <p:nvCxnSpPr>
          <p:cNvPr id="88" name="直接连接符 87"/>
          <p:cNvCxnSpPr/>
          <p:nvPr/>
        </p:nvCxnSpPr>
        <p:spPr>
          <a:xfrm flipV="1">
            <a:off x="5057775" y="5508625"/>
            <a:ext cx="503238" cy="0"/>
          </a:xfrm>
          <a:prstGeom prst="line">
            <a:avLst/>
          </a:prstGeom>
          <a:ln w="25400" cap="flat" cmpd="sng">
            <a:solidFill>
              <a:schemeClr val="tx1"/>
            </a:solidFill>
            <a:prstDash val="solid"/>
            <a:headEnd type="none" w="med" len="med"/>
            <a:tailEnd type="none" w="med" len="med"/>
          </a:ln>
        </p:spPr>
      </p:cxnSp>
      <p:sp>
        <p:nvSpPr>
          <p:cNvPr id="89" name="Text Box 17"/>
          <p:cNvSpPr txBox="1"/>
          <p:nvPr/>
        </p:nvSpPr>
        <p:spPr>
          <a:xfrm>
            <a:off x="5461000" y="5310188"/>
            <a:ext cx="2005013" cy="398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ea typeface="楷体_GB2312" pitchFamily="49" charset="-122"/>
              </a:rPr>
              <a:t>质量线密度</a:t>
            </a:r>
            <a:endParaRPr lang="zh-CN" altLang="en-US" sz="2000" b="1" dirty="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6374"/>
                                        </p:tgtEl>
                                        <p:attrNameLst>
                                          <p:attrName>style.visibility</p:attrName>
                                        </p:attrNameLst>
                                      </p:cBhvr>
                                      <p:to>
                                        <p:strVal val="visible"/>
                                      </p:to>
                                    </p:set>
                                    <p:animEffect transition="in" filter="wipe(left)">
                                      <p:cBhvr>
                                        <p:cTn id="7" dur="500"/>
                                        <p:tgtEl>
                                          <p:spTgt spid="18637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6378"/>
                                        </p:tgtEl>
                                        <p:attrNameLst>
                                          <p:attrName>style.visibility</p:attrName>
                                        </p:attrNameLst>
                                      </p:cBhvr>
                                      <p:to>
                                        <p:strVal val="visible"/>
                                      </p:to>
                                    </p:set>
                                    <p:animEffect transition="in" filter="wipe(left)">
                                      <p:cBhvr>
                                        <p:cTn id="11" dur="500"/>
                                        <p:tgtEl>
                                          <p:spTgt spid="1863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3670"/>
                                        </p:tgtEl>
                                        <p:attrNameLst>
                                          <p:attrName>style.visibility</p:attrName>
                                        </p:attrNameLst>
                                      </p:cBhvr>
                                      <p:to>
                                        <p:strVal val="visible"/>
                                      </p:to>
                                    </p:set>
                                    <p:animEffect transition="in" filter="wipe(left)">
                                      <p:cBhvr>
                                        <p:cTn id="16" dur="500"/>
                                        <p:tgtEl>
                                          <p:spTgt spid="11367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49567"/>
                                        </p:tgtEl>
                                        <p:attrNameLst>
                                          <p:attrName>style.visibility</p:attrName>
                                        </p:attrNameLst>
                                      </p:cBhvr>
                                      <p:to>
                                        <p:strVal val="visible"/>
                                      </p:to>
                                    </p:set>
                                    <p:animEffect transition="in" filter="wipe(left)">
                                      <p:cBhvr>
                                        <p:cTn id="20" dur="500"/>
                                        <p:tgtEl>
                                          <p:spTgt spid="449567"/>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500"/>
                                        <p:tgtEl>
                                          <p:spTgt spid="83"/>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left)">
                                      <p:cBhvr>
                                        <p:cTn id="28" dur="500"/>
                                        <p:tgtEl>
                                          <p:spTgt spid="85"/>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left)">
                                      <p:cBhvr>
                                        <p:cTn id="32" dur="500"/>
                                        <p:tgtEl>
                                          <p:spTgt spid="87"/>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wipe(left)">
                                      <p:cBhvr>
                                        <p:cTn id="36" dur="500"/>
                                        <p:tgtEl>
                                          <p:spTgt spid="84"/>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wipe(left)">
                                      <p:cBhvr>
                                        <p:cTn id="40" dur="500"/>
                                        <p:tgtEl>
                                          <p:spTgt spid="88"/>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89"/>
                                        </p:tgtEl>
                                        <p:attrNameLst>
                                          <p:attrName>style.visibility</p:attrName>
                                        </p:attrNameLst>
                                      </p:cBhvr>
                                      <p:to>
                                        <p:strVal val="visible"/>
                                      </p:to>
                                    </p:set>
                                    <p:animEffect transition="in" filter="wipe(left)">
                                      <p:cBhvr>
                                        <p:cTn id="4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4" grpId="0"/>
      <p:bldP spid="186378" grpId="0"/>
      <p:bldP spid="113670" grpId="0"/>
      <p:bldP spid="83" grpId="0"/>
      <p:bldP spid="84" grpId="0"/>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1"/>
          <p:cNvSpPr txBox="1">
            <a:spLocks noGrp="1"/>
          </p:cNvSpPr>
          <p:nvPr>
            <p:ph type="sldNum" sz="quarter" idx="4"/>
          </p:nvPr>
        </p:nvSpPr>
        <p:spPr/>
        <p:txBody>
          <a:bodyPr/>
          <a:p>
            <a:pPr marL="0" indent="0" algn="r" eaLnBrk="1" hangingPunct="1">
              <a:spcBef>
                <a:spcPct val="0"/>
              </a:spcBef>
              <a:buNone/>
            </a:pPr>
            <a:fld id="{9A0DB2DC-4C9A-4742-B13C-FB6460FD3503}" type="slidenum">
              <a:rPr lang="zh-CN" altLang="en-US" sz="1400" dirty="0"/>
            </a:fld>
            <a:endParaRPr lang="zh-CN" altLang="en-US" sz="1400" dirty="0"/>
          </a:p>
        </p:txBody>
      </p:sp>
      <p:sp>
        <p:nvSpPr>
          <p:cNvPr id="112643" name="文本框 186373"/>
          <p:cNvSpPr txBox="1"/>
          <p:nvPr/>
        </p:nvSpPr>
        <p:spPr>
          <a:xfrm>
            <a:off x="762000" y="328613"/>
            <a:ext cx="55181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CC"/>
                </a:solidFill>
              </a:rPr>
              <a:t>3. </a:t>
            </a:r>
            <a:r>
              <a:rPr lang="zh-CN" altLang="en-US" sz="2400" b="1" dirty="0"/>
              <a:t>波动方程</a:t>
            </a:r>
            <a:r>
              <a:rPr lang="zh-CN" altLang="en-US" sz="1800" dirty="0">
                <a:solidFill>
                  <a:srgbClr val="0000CC"/>
                </a:solidFill>
              </a:rPr>
              <a:t> </a:t>
            </a:r>
            <a:endParaRPr lang="zh-CN" altLang="en-US" sz="1800" dirty="0">
              <a:solidFill>
                <a:srgbClr val="0000CC"/>
              </a:solidFill>
            </a:endParaRPr>
          </a:p>
        </p:txBody>
      </p:sp>
      <p:sp>
        <p:nvSpPr>
          <p:cNvPr id="423946" name="Text Box 10"/>
          <p:cNvSpPr txBox="1"/>
          <p:nvPr/>
        </p:nvSpPr>
        <p:spPr>
          <a:xfrm>
            <a:off x="1039813" y="1703388"/>
            <a:ext cx="19431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zh-CN" altLang="en-US" sz="2400" b="1" dirty="0">
                <a:solidFill>
                  <a:srgbClr val="FF0000"/>
                </a:solidFill>
                <a:latin typeface="Times New Roman" panose="02020603050405020304" pitchFamily="18" charset="0"/>
                <a:ea typeface="黑体" panose="02010609060101010101" pitchFamily="2" charset="-122"/>
              </a:rPr>
              <a:t>平面简谐波的波函数</a:t>
            </a:r>
            <a:endParaRPr lang="zh-CN" altLang="en-US" sz="2400" b="1" dirty="0">
              <a:solidFill>
                <a:srgbClr val="FF0000"/>
              </a:solidFill>
              <a:latin typeface="Times New Roman" panose="02020603050405020304" pitchFamily="18" charset="0"/>
              <a:ea typeface="黑体" panose="02010609060101010101" pitchFamily="2" charset="-122"/>
            </a:endParaRPr>
          </a:p>
        </p:txBody>
      </p:sp>
      <p:sp>
        <p:nvSpPr>
          <p:cNvPr id="423980" name="AutoShape 44"/>
          <p:cNvSpPr/>
          <p:nvPr/>
        </p:nvSpPr>
        <p:spPr>
          <a:xfrm>
            <a:off x="3054350" y="1320800"/>
            <a:ext cx="228600" cy="1568450"/>
          </a:xfrm>
          <a:prstGeom prst="leftBrace">
            <a:avLst>
              <a:gd name="adj1" fmla="val 56635"/>
              <a:gd name="adj2" fmla="val 50000"/>
            </a:avLst>
          </a:prstGeom>
          <a:noFill/>
          <a:ln w="1905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400" dirty="0">
              <a:latin typeface="Times New Roman" panose="02020603050405020304" pitchFamily="18" charset="0"/>
            </a:endParaRPr>
          </a:p>
        </p:txBody>
      </p:sp>
      <p:sp>
        <p:nvSpPr>
          <p:cNvPr id="423981" name="Rectangle 45"/>
          <p:cNvSpPr/>
          <p:nvPr/>
        </p:nvSpPr>
        <p:spPr>
          <a:xfrm>
            <a:off x="966788" y="944563"/>
            <a:ext cx="7056437" cy="2089150"/>
          </a:xfrm>
          <a:prstGeom prst="rect">
            <a:avLst/>
          </a:prstGeom>
          <a:noFill/>
          <a:ln w="25400" cap="flat" cmpd="sng">
            <a:solidFill>
              <a:srgbClr val="FF0000"/>
            </a:solidFill>
            <a:prstDash val="dash"/>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graphicFrame>
        <p:nvGraphicFramePr>
          <p:cNvPr id="424973" name="Object 13"/>
          <p:cNvGraphicFramePr>
            <a:graphicFrameLocks noChangeAspect="1"/>
          </p:cNvGraphicFramePr>
          <p:nvPr/>
        </p:nvGraphicFramePr>
        <p:xfrm>
          <a:off x="3509963" y="1546225"/>
          <a:ext cx="4043362" cy="833438"/>
        </p:xfrm>
        <a:graphic>
          <a:graphicData uri="http://schemas.openxmlformats.org/presentationml/2006/ole">
            <mc:AlternateContent xmlns:mc="http://schemas.openxmlformats.org/markup-compatibility/2006">
              <mc:Choice xmlns:v="urn:schemas-microsoft-com:vml" Requires="v">
                <p:oleObj spid="_x0000_s3195" name="" r:id="rId1" imgW="1790700" imgH="393700" progId="Equation.3">
                  <p:embed/>
                </p:oleObj>
              </mc:Choice>
              <mc:Fallback>
                <p:oleObj name="" r:id="rId1" imgW="1790700" imgH="393700" progId="Equation.3">
                  <p:embed/>
                  <p:pic>
                    <p:nvPicPr>
                      <p:cNvPr id="0" name="图片 3194"/>
                      <p:cNvPicPr/>
                      <p:nvPr/>
                    </p:nvPicPr>
                    <p:blipFill>
                      <a:blip r:embed="rId2"/>
                      <a:stretch>
                        <a:fillRect/>
                      </a:stretch>
                    </p:blipFill>
                    <p:spPr>
                      <a:xfrm>
                        <a:off x="3509963" y="1546225"/>
                        <a:ext cx="4043362" cy="833438"/>
                      </a:xfrm>
                      <a:prstGeom prst="rect">
                        <a:avLst/>
                      </a:prstGeom>
                      <a:noFill/>
                      <a:ln w="38100">
                        <a:noFill/>
                        <a:miter/>
                      </a:ln>
                    </p:spPr>
                  </p:pic>
                </p:oleObj>
              </mc:Fallback>
            </mc:AlternateContent>
          </a:graphicData>
        </a:graphic>
      </p:graphicFrame>
      <p:graphicFrame>
        <p:nvGraphicFramePr>
          <p:cNvPr id="12" name="Object 5"/>
          <p:cNvGraphicFramePr>
            <a:graphicFrameLocks noChangeAspect="1"/>
          </p:cNvGraphicFramePr>
          <p:nvPr/>
        </p:nvGraphicFramePr>
        <p:xfrm>
          <a:off x="3586163" y="935038"/>
          <a:ext cx="3905250" cy="842962"/>
        </p:xfrm>
        <a:graphic>
          <a:graphicData uri="http://schemas.openxmlformats.org/presentationml/2006/ole">
            <mc:AlternateContent xmlns:mc="http://schemas.openxmlformats.org/markup-compatibility/2006">
              <mc:Choice xmlns:v="urn:schemas-microsoft-com:vml" Requires="v">
                <p:oleObj spid="_x0000_s3194" name="" r:id="rId3" imgW="1968500" imgH="393700" progId="Equation.3">
                  <p:embed/>
                </p:oleObj>
              </mc:Choice>
              <mc:Fallback>
                <p:oleObj name="" r:id="rId3" imgW="1968500" imgH="393700" progId="Equation.3">
                  <p:embed/>
                  <p:pic>
                    <p:nvPicPr>
                      <p:cNvPr id="0" name="图片 3193"/>
                      <p:cNvPicPr/>
                      <p:nvPr/>
                    </p:nvPicPr>
                    <p:blipFill>
                      <a:blip r:embed="rId4"/>
                      <a:stretch>
                        <a:fillRect/>
                      </a:stretch>
                    </p:blipFill>
                    <p:spPr>
                      <a:xfrm>
                        <a:off x="3586163" y="935038"/>
                        <a:ext cx="3905250" cy="842962"/>
                      </a:xfrm>
                      <a:prstGeom prst="rect">
                        <a:avLst/>
                      </a:prstGeom>
                      <a:noFill/>
                      <a:ln w="38100">
                        <a:noFill/>
                        <a:miter/>
                      </a:ln>
                    </p:spPr>
                  </p:pic>
                </p:oleObj>
              </mc:Fallback>
            </mc:AlternateContent>
          </a:graphicData>
        </a:graphic>
      </p:graphicFrame>
      <p:graphicFrame>
        <p:nvGraphicFramePr>
          <p:cNvPr id="14" name="Object 5"/>
          <p:cNvGraphicFramePr>
            <a:graphicFrameLocks noChangeAspect="1"/>
          </p:cNvGraphicFramePr>
          <p:nvPr/>
        </p:nvGraphicFramePr>
        <p:xfrm>
          <a:off x="3586163" y="2263775"/>
          <a:ext cx="3678237" cy="809625"/>
        </p:xfrm>
        <a:graphic>
          <a:graphicData uri="http://schemas.openxmlformats.org/presentationml/2006/ole">
            <mc:AlternateContent xmlns:mc="http://schemas.openxmlformats.org/markup-compatibility/2006">
              <mc:Choice xmlns:v="urn:schemas-microsoft-com:vml" Requires="v">
                <p:oleObj spid="_x0000_s3192" name="" r:id="rId5" imgW="1930400" imgH="393700" progId="Equation.3">
                  <p:embed/>
                </p:oleObj>
              </mc:Choice>
              <mc:Fallback>
                <p:oleObj name="" r:id="rId5" imgW="1930400" imgH="393700" progId="Equation.3">
                  <p:embed/>
                  <p:pic>
                    <p:nvPicPr>
                      <p:cNvPr id="0" name="图片 3191"/>
                      <p:cNvPicPr/>
                      <p:nvPr/>
                    </p:nvPicPr>
                    <p:blipFill>
                      <a:blip r:embed="rId6"/>
                      <a:stretch>
                        <a:fillRect/>
                      </a:stretch>
                    </p:blipFill>
                    <p:spPr>
                      <a:xfrm>
                        <a:off x="3586163" y="2263775"/>
                        <a:ext cx="3678237" cy="809625"/>
                      </a:xfrm>
                      <a:prstGeom prst="rect">
                        <a:avLst/>
                      </a:prstGeom>
                      <a:noFill/>
                      <a:ln w="38100">
                        <a:noFill/>
                        <a:miter/>
                      </a:ln>
                    </p:spPr>
                  </p:pic>
                </p:oleObj>
              </mc:Fallback>
            </mc:AlternateContent>
          </a:graphicData>
        </a:graphic>
      </p:graphicFrame>
      <p:sp>
        <p:nvSpPr>
          <p:cNvPr id="281629" name="Text Box 29"/>
          <p:cNvSpPr txBox="1"/>
          <p:nvPr/>
        </p:nvSpPr>
        <p:spPr>
          <a:xfrm>
            <a:off x="1201738" y="3109913"/>
            <a:ext cx="6488112" cy="398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rgbClr val="000000"/>
                </a:solidFill>
                <a:latin typeface="楷体_GB2312" pitchFamily="49" charset="-122"/>
                <a:ea typeface="楷体_GB2312" pitchFamily="49" charset="-122"/>
              </a:rPr>
              <a:t>若沿 </a:t>
            </a:r>
            <a:r>
              <a:rPr lang="en-US" altLang="zh-CN" sz="2000" b="1" i="1" dirty="0">
                <a:solidFill>
                  <a:srgbClr val="000000"/>
                </a:solidFill>
                <a:latin typeface="Times New Roman" panose="02020603050405020304" pitchFamily="18" charset="0"/>
                <a:ea typeface="楷体_GB2312" pitchFamily="49" charset="-122"/>
              </a:rPr>
              <a:t>x </a:t>
            </a:r>
            <a:r>
              <a:rPr lang="zh-CN" altLang="en-US" sz="2000" b="1" dirty="0">
                <a:solidFill>
                  <a:srgbClr val="000000"/>
                </a:solidFill>
                <a:latin typeface="楷体_GB2312" pitchFamily="49" charset="-122"/>
                <a:ea typeface="楷体_GB2312" pitchFamily="49" charset="-122"/>
              </a:rPr>
              <a:t>轴负向传播，公式中 </a:t>
            </a:r>
            <a:r>
              <a:rPr lang="en-US" altLang="zh-CN" sz="2000" b="1" i="1" dirty="0">
                <a:solidFill>
                  <a:srgbClr val="000000"/>
                </a:solidFill>
                <a:latin typeface="Times New Roman" panose="02020603050405020304" pitchFamily="18" charset="0"/>
                <a:ea typeface="楷体_GB2312" pitchFamily="49" charset="-122"/>
              </a:rPr>
              <a:t>x</a:t>
            </a:r>
            <a:r>
              <a:rPr lang="zh-CN" altLang="en-US" sz="2000" b="1" dirty="0">
                <a:solidFill>
                  <a:srgbClr val="000000"/>
                </a:solidFill>
                <a:latin typeface="楷体_GB2312" pitchFamily="49" charset="-122"/>
                <a:ea typeface="楷体_GB2312" pitchFamily="49" charset="-122"/>
              </a:rPr>
              <a:t>前的</a:t>
            </a:r>
            <a:r>
              <a:rPr lang="en-US" altLang="zh-CN" sz="2000" b="1" dirty="0">
                <a:solidFill>
                  <a:srgbClr val="000000"/>
                </a:solidFill>
                <a:latin typeface="楷体_GB2312" pitchFamily="49" charset="-122"/>
                <a:ea typeface="楷体_GB2312" pitchFamily="49" charset="-122"/>
              </a:rPr>
              <a:t>“-”</a:t>
            </a:r>
            <a:r>
              <a:rPr lang="zh-CN" altLang="en-US" sz="2000" b="1" dirty="0">
                <a:solidFill>
                  <a:srgbClr val="000000"/>
                </a:solidFill>
                <a:latin typeface="楷体_GB2312" pitchFamily="49" charset="-122"/>
                <a:ea typeface="楷体_GB2312" pitchFamily="49" charset="-122"/>
              </a:rPr>
              <a:t>改为</a:t>
            </a:r>
            <a:r>
              <a:rPr lang="en-US" altLang="zh-CN" sz="2000" b="1" dirty="0">
                <a:solidFill>
                  <a:srgbClr val="000000"/>
                </a:solidFill>
                <a:latin typeface="楷体_GB2312" pitchFamily="49" charset="-122"/>
                <a:ea typeface="楷体_GB2312" pitchFamily="49" charset="-122"/>
              </a:rPr>
              <a:t>“+”</a:t>
            </a:r>
            <a:r>
              <a:rPr lang="zh-CN" altLang="en-US" sz="2000" b="1" dirty="0">
                <a:solidFill>
                  <a:srgbClr val="CC0000"/>
                </a:solidFill>
                <a:latin typeface="楷体_GB2312" pitchFamily="49" charset="-122"/>
                <a:ea typeface="楷体_GB2312" pitchFamily="49" charset="-122"/>
              </a:rPr>
              <a:t>。</a:t>
            </a:r>
            <a:endParaRPr lang="zh-CN" altLang="en-US" sz="2000" b="1" dirty="0">
              <a:solidFill>
                <a:srgbClr val="CC0000"/>
              </a:solidFill>
              <a:latin typeface="楷体_GB2312" pitchFamily="49" charset="-122"/>
              <a:ea typeface="楷体_GB2312" pitchFamily="49" charset="-122"/>
            </a:endParaRPr>
          </a:p>
        </p:txBody>
      </p:sp>
      <p:sp>
        <p:nvSpPr>
          <p:cNvPr id="46" name="文本框 45"/>
          <p:cNvSpPr txBox="1"/>
          <p:nvPr/>
        </p:nvSpPr>
        <p:spPr>
          <a:xfrm>
            <a:off x="838200" y="3727450"/>
            <a:ext cx="7315200" cy="752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1800" b="1" dirty="0">
                <a:solidFill>
                  <a:srgbClr val="000000"/>
                </a:solidFill>
                <a:latin typeface="宋体" panose="02010600030101010101" pitchFamily="2" charset="-122"/>
              </a:rPr>
              <a:t>波动方程</a:t>
            </a:r>
            <a:r>
              <a:rPr lang="zh-CN" altLang="en-US" sz="1800" b="1" dirty="0">
                <a:latin typeface="宋体" panose="02010600030101010101" pitchFamily="2" charset="-122"/>
              </a:rPr>
              <a:t>给出</a:t>
            </a:r>
            <a:r>
              <a:rPr lang="zh-CN" altLang="en-US" sz="1800" b="1" u="sng" dirty="0">
                <a:solidFill>
                  <a:srgbClr val="CC0000"/>
                </a:solidFill>
                <a:latin typeface="宋体" panose="02010600030101010101" pitchFamily="2" charset="-122"/>
              </a:rPr>
              <a:t>任意质元在任意时刻</a:t>
            </a:r>
            <a:r>
              <a:rPr lang="en-US" altLang="zh-CN" sz="1800" b="1" i="1" u="sng" dirty="0">
                <a:solidFill>
                  <a:srgbClr val="CC0000"/>
                </a:solidFill>
                <a:latin typeface="Times New Roman" panose="02020603050405020304" pitchFamily="18" charset="0"/>
              </a:rPr>
              <a:t>t</a:t>
            </a:r>
            <a:r>
              <a:rPr lang="zh-CN" altLang="en-US" sz="1800" b="1" dirty="0">
                <a:latin typeface="宋体" panose="02010600030101010101" pitchFamily="2" charset="-122"/>
              </a:rPr>
              <a:t>的位移。即表示振动状态的传播，给出波形随时间而变化的情况。</a:t>
            </a:r>
            <a:endParaRPr lang="zh-CN" altLang="en-US" sz="1800" b="1" dirty="0">
              <a:latin typeface="宋体" panose="02010600030101010101" pitchFamily="2" charset="-122"/>
            </a:endParaRPr>
          </a:p>
        </p:txBody>
      </p:sp>
      <p:grpSp>
        <p:nvGrpSpPr>
          <p:cNvPr id="47" name="组合 46"/>
          <p:cNvGrpSpPr/>
          <p:nvPr/>
        </p:nvGrpSpPr>
        <p:grpSpPr>
          <a:xfrm>
            <a:off x="5040313" y="5143500"/>
            <a:ext cx="1166812" cy="931863"/>
            <a:chOff x="3488" y="2925"/>
            <a:chExt cx="735" cy="587"/>
          </a:xfrm>
        </p:grpSpPr>
        <p:grpSp>
          <p:nvGrpSpPr>
            <p:cNvPr id="112680" name="组合 187403"/>
            <p:cNvGrpSpPr/>
            <p:nvPr/>
          </p:nvGrpSpPr>
          <p:grpSpPr>
            <a:xfrm>
              <a:off x="3488" y="2932"/>
              <a:ext cx="216" cy="531"/>
              <a:chOff x="3744" y="2880"/>
              <a:chExt cx="216" cy="531"/>
            </a:xfrm>
          </p:grpSpPr>
          <p:sp>
            <p:nvSpPr>
              <p:cNvPr id="112684" name="直接连接符 187404"/>
              <p:cNvSpPr/>
              <p:nvPr/>
            </p:nvSpPr>
            <p:spPr>
              <a:xfrm>
                <a:off x="3936" y="2880"/>
                <a:ext cx="0" cy="288"/>
              </a:xfrm>
              <a:prstGeom prst="line">
                <a:avLst/>
              </a:prstGeom>
              <a:ln w="9525" cap="flat" cmpd="sng">
                <a:solidFill>
                  <a:schemeClr val="tx1"/>
                </a:solidFill>
                <a:prstDash val="dash"/>
                <a:headEnd type="none" w="med" len="med"/>
                <a:tailEnd type="none" w="med" len="med"/>
              </a:ln>
            </p:spPr>
          </p:sp>
          <p:graphicFrame>
            <p:nvGraphicFramePr>
              <p:cNvPr id="112685" name="对象 187405"/>
              <p:cNvGraphicFramePr/>
              <p:nvPr/>
            </p:nvGraphicFramePr>
            <p:xfrm>
              <a:off x="3744" y="3168"/>
              <a:ext cx="216" cy="243"/>
            </p:xfrm>
            <a:graphic>
              <a:graphicData uri="http://schemas.openxmlformats.org/presentationml/2006/ole">
                <mc:AlternateContent xmlns:mc="http://schemas.openxmlformats.org/markup-compatibility/2006">
                  <mc:Choice xmlns:v="urn:schemas-microsoft-com:vml" Requires="v">
                    <p:oleObj spid="_x0000_s3200" name="" r:id="rId7" imgW="101600" imgH="114300" progId="Equation.3">
                      <p:embed/>
                    </p:oleObj>
                  </mc:Choice>
                  <mc:Fallback>
                    <p:oleObj name="" r:id="rId7" imgW="101600" imgH="114300" progId="Equation.3">
                      <p:embed/>
                      <p:pic>
                        <p:nvPicPr>
                          <p:cNvPr id="0" name="图片 3199"/>
                          <p:cNvPicPr/>
                          <p:nvPr/>
                        </p:nvPicPr>
                        <p:blipFill>
                          <a:blip r:embed="rId8"/>
                          <a:stretch>
                            <a:fillRect/>
                          </a:stretch>
                        </p:blipFill>
                        <p:spPr>
                          <a:xfrm>
                            <a:off x="3744" y="3168"/>
                            <a:ext cx="216" cy="243"/>
                          </a:xfrm>
                          <a:prstGeom prst="rect">
                            <a:avLst/>
                          </a:prstGeom>
                          <a:noFill/>
                          <a:ln w="38100">
                            <a:noFill/>
                            <a:miter/>
                          </a:ln>
                        </p:spPr>
                      </p:pic>
                    </p:oleObj>
                  </mc:Fallback>
                </mc:AlternateContent>
              </a:graphicData>
            </a:graphic>
          </p:graphicFrame>
        </p:grpSp>
        <p:grpSp>
          <p:nvGrpSpPr>
            <p:cNvPr id="112681" name="组合 187406"/>
            <p:cNvGrpSpPr/>
            <p:nvPr/>
          </p:nvGrpSpPr>
          <p:grpSpPr>
            <a:xfrm>
              <a:off x="3679" y="2925"/>
              <a:ext cx="544" cy="587"/>
              <a:chOff x="3515" y="1480"/>
              <a:chExt cx="544" cy="587"/>
            </a:xfrm>
          </p:grpSpPr>
          <p:sp>
            <p:nvSpPr>
              <p:cNvPr id="112682" name="直接连接符 187407"/>
              <p:cNvSpPr/>
              <p:nvPr/>
            </p:nvSpPr>
            <p:spPr>
              <a:xfrm>
                <a:off x="3707" y="1480"/>
                <a:ext cx="0" cy="288"/>
              </a:xfrm>
              <a:prstGeom prst="line">
                <a:avLst/>
              </a:prstGeom>
              <a:ln w="9525" cap="flat" cmpd="sng">
                <a:solidFill>
                  <a:srgbClr val="FF3300"/>
                </a:solidFill>
                <a:prstDash val="dash"/>
                <a:headEnd type="none" w="med" len="med"/>
                <a:tailEnd type="none" w="med" len="med"/>
              </a:ln>
            </p:spPr>
          </p:sp>
          <p:graphicFrame>
            <p:nvGraphicFramePr>
              <p:cNvPr id="112683" name="对象 187408"/>
              <p:cNvGraphicFramePr/>
              <p:nvPr/>
            </p:nvGraphicFramePr>
            <p:xfrm>
              <a:off x="3515" y="1816"/>
              <a:ext cx="544" cy="251"/>
            </p:xfrm>
            <a:graphic>
              <a:graphicData uri="http://schemas.openxmlformats.org/presentationml/2006/ole">
                <mc:AlternateContent xmlns:mc="http://schemas.openxmlformats.org/markup-compatibility/2006">
                  <mc:Choice xmlns:v="urn:schemas-microsoft-com:vml" Requires="v">
                    <p:oleObj spid="_x0000_s3201" name="" r:id="rId9" imgW="320675" imgH="142240" progId="Equation.3">
                      <p:embed/>
                    </p:oleObj>
                  </mc:Choice>
                  <mc:Fallback>
                    <p:oleObj name="" r:id="rId9" imgW="320675" imgH="142240" progId="Equation.3">
                      <p:embed/>
                      <p:pic>
                        <p:nvPicPr>
                          <p:cNvPr id="0" name="图片 3200"/>
                          <p:cNvPicPr/>
                          <p:nvPr/>
                        </p:nvPicPr>
                        <p:blipFill>
                          <a:blip r:embed="rId10">
                            <a:clrChange>
                              <a:clrFrom>
                                <a:srgbClr val="000000"/>
                              </a:clrFrom>
                              <a:clrTo>
                                <a:srgbClr val="FF3300"/>
                              </a:clrTo>
                            </a:clrChange>
                          </a:blip>
                          <a:stretch>
                            <a:fillRect/>
                          </a:stretch>
                        </p:blipFill>
                        <p:spPr>
                          <a:xfrm>
                            <a:off x="3515" y="1816"/>
                            <a:ext cx="544" cy="251"/>
                          </a:xfrm>
                          <a:prstGeom prst="rect">
                            <a:avLst/>
                          </a:prstGeom>
                          <a:noFill/>
                          <a:ln w="38100">
                            <a:noFill/>
                            <a:miter/>
                          </a:ln>
                        </p:spPr>
                      </p:pic>
                    </p:oleObj>
                  </mc:Fallback>
                </mc:AlternateContent>
              </a:graphicData>
            </a:graphic>
          </p:graphicFrame>
        </p:grpSp>
      </p:grpSp>
      <p:sp>
        <p:nvSpPr>
          <p:cNvPr id="54" name="文本框 53"/>
          <p:cNvSpPr txBox="1"/>
          <p:nvPr/>
        </p:nvSpPr>
        <p:spPr>
          <a:xfrm>
            <a:off x="5156200" y="6089650"/>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u</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t</a:t>
            </a:r>
            <a:endParaRPr lang="en-US" altLang="zh-CN" sz="2400" b="1" i="1" dirty="0">
              <a:latin typeface="Times New Roman" panose="02020603050405020304" pitchFamily="18" charset="0"/>
            </a:endParaRPr>
          </a:p>
        </p:txBody>
      </p:sp>
      <p:grpSp>
        <p:nvGrpSpPr>
          <p:cNvPr id="55" name="组合 54"/>
          <p:cNvGrpSpPr/>
          <p:nvPr/>
        </p:nvGrpSpPr>
        <p:grpSpPr>
          <a:xfrm>
            <a:off x="2635250" y="4506913"/>
            <a:ext cx="4222750" cy="2014537"/>
            <a:chOff x="1973" y="2524"/>
            <a:chExt cx="2660" cy="1269"/>
          </a:xfrm>
        </p:grpSpPr>
        <p:graphicFrame>
          <p:nvGraphicFramePr>
            <p:cNvPr id="112673" name="对象 187411"/>
            <p:cNvGraphicFramePr/>
            <p:nvPr/>
          </p:nvGraphicFramePr>
          <p:xfrm>
            <a:off x="4377" y="3203"/>
            <a:ext cx="256" cy="253"/>
          </p:xfrm>
          <a:graphic>
            <a:graphicData uri="http://schemas.openxmlformats.org/presentationml/2006/ole">
              <mc:AlternateContent xmlns:mc="http://schemas.openxmlformats.org/markup-compatibility/2006">
                <mc:Choice xmlns:v="urn:schemas-microsoft-com:vml" Requires="v">
                  <p:oleObj spid="_x0000_s3193" name="" r:id="rId11" imgW="127000" imgH="127000" progId="Equation.3">
                    <p:embed/>
                  </p:oleObj>
                </mc:Choice>
                <mc:Fallback>
                  <p:oleObj name="" r:id="rId11" imgW="127000" imgH="127000" progId="Equation.3">
                    <p:embed/>
                    <p:pic>
                      <p:nvPicPr>
                        <p:cNvPr id="0" name="图片 3192"/>
                        <p:cNvPicPr/>
                        <p:nvPr/>
                      </p:nvPicPr>
                      <p:blipFill>
                        <a:blip r:embed="rId12"/>
                        <a:stretch>
                          <a:fillRect/>
                        </a:stretch>
                      </p:blipFill>
                      <p:spPr>
                        <a:xfrm>
                          <a:off x="4377" y="3203"/>
                          <a:ext cx="256" cy="253"/>
                        </a:xfrm>
                        <a:prstGeom prst="rect">
                          <a:avLst/>
                        </a:prstGeom>
                        <a:noFill/>
                        <a:ln w="38100">
                          <a:noFill/>
                          <a:miter/>
                        </a:ln>
                      </p:spPr>
                    </p:pic>
                  </p:oleObj>
                </mc:Fallback>
              </mc:AlternateContent>
            </a:graphicData>
          </a:graphic>
        </p:graphicFrame>
        <p:sp>
          <p:nvSpPr>
            <p:cNvPr id="112674" name="直接连接符 187412"/>
            <p:cNvSpPr/>
            <p:nvPr/>
          </p:nvSpPr>
          <p:spPr>
            <a:xfrm>
              <a:off x="1973" y="3214"/>
              <a:ext cx="2510" cy="13"/>
            </a:xfrm>
            <a:prstGeom prst="line">
              <a:avLst/>
            </a:prstGeom>
            <a:ln w="31750" cap="flat" cmpd="sng">
              <a:solidFill>
                <a:srgbClr val="0033CC"/>
              </a:solidFill>
              <a:prstDash val="solid"/>
              <a:headEnd type="none" w="med" len="med"/>
              <a:tailEnd type="triangle" w="med" len="lg"/>
            </a:ln>
          </p:spPr>
        </p:sp>
        <p:sp>
          <p:nvSpPr>
            <p:cNvPr id="112675" name="直接连接符 187413"/>
            <p:cNvSpPr/>
            <p:nvPr/>
          </p:nvSpPr>
          <p:spPr>
            <a:xfrm flipH="1" flipV="1">
              <a:off x="2291" y="2616"/>
              <a:ext cx="0" cy="1177"/>
            </a:xfrm>
            <a:prstGeom prst="line">
              <a:avLst/>
            </a:prstGeom>
            <a:ln w="31750" cap="flat" cmpd="sng">
              <a:solidFill>
                <a:srgbClr val="0033CC"/>
              </a:solidFill>
              <a:prstDash val="solid"/>
              <a:headEnd type="none" w="med" len="med"/>
              <a:tailEnd type="triangle" w="med" len="lg"/>
            </a:ln>
          </p:spPr>
        </p:sp>
        <p:graphicFrame>
          <p:nvGraphicFramePr>
            <p:cNvPr id="112676" name="对象 187414"/>
            <p:cNvGraphicFramePr/>
            <p:nvPr/>
          </p:nvGraphicFramePr>
          <p:xfrm>
            <a:off x="2109" y="2524"/>
            <a:ext cx="194" cy="226"/>
          </p:xfrm>
          <a:graphic>
            <a:graphicData uri="http://schemas.openxmlformats.org/presentationml/2006/ole">
              <mc:AlternateContent xmlns:mc="http://schemas.openxmlformats.org/markup-compatibility/2006">
                <mc:Choice xmlns:v="urn:schemas-microsoft-com:vml" Requires="v">
                  <p:oleObj spid="_x0000_s3197" name="" r:id="rId13" imgW="139700" imgH="165100" progId="Equation.3">
                    <p:embed/>
                  </p:oleObj>
                </mc:Choice>
                <mc:Fallback>
                  <p:oleObj name="" r:id="rId13" imgW="139700" imgH="165100" progId="Equation.3">
                    <p:embed/>
                    <p:pic>
                      <p:nvPicPr>
                        <p:cNvPr id="0" name="图片 3196"/>
                        <p:cNvPicPr/>
                        <p:nvPr/>
                      </p:nvPicPr>
                      <p:blipFill>
                        <a:blip r:embed="rId14"/>
                        <a:stretch>
                          <a:fillRect/>
                        </a:stretch>
                      </p:blipFill>
                      <p:spPr>
                        <a:xfrm>
                          <a:off x="2109" y="2524"/>
                          <a:ext cx="194" cy="226"/>
                        </a:xfrm>
                        <a:prstGeom prst="rect">
                          <a:avLst/>
                        </a:prstGeom>
                        <a:noFill/>
                        <a:ln w="38100">
                          <a:noFill/>
                          <a:miter/>
                        </a:ln>
                      </p:spPr>
                    </p:pic>
                  </p:oleObj>
                </mc:Fallback>
              </mc:AlternateContent>
            </a:graphicData>
          </a:graphic>
        </p:graphicFrame>
        <p:sp>
          <p:nvSpPr>
            <p:cNvPr id="112677" name="直接连接符 187415"/>
            <p:cNvSpPr/>
            <p:nvPr/>
          </p:nvSpPr>
          <p:spPr>
            <a:xfrm flipH="1">
              <a:off x="2880" y="2750"/>
              <a:ext cx="698" cy="0"/>
            </a:xfrm>
            <a:prstGeom prst="line">
              <a:avLst/>
            </a:prstGeom>
            <a:ln w="28575" cap="flat" cmpd="sng">
              <a:solidFill>
                <a:srgbClr val="FF0000"/>
              </a:solidFill>
              <a:prstDash val="solid"/>
              <a:headEnd type="triangle" w="med" len="med"/>
              <a:tailEnd type="none" w="med" len="med"/>
            </a:ln>
          </p:spPr>
        </p:sp>
        <p:graphicFrame>
          <p:nvGraphicFramePr>
            <p:cNvPr id="112678" name="对象 187416"/>
            <p:cNvGraphicFramePr/>
            <p:nvPr/>
          </p:nvGraphicFramePr>
          <p:xfrm>
            <a:off x="3651" y="2568"/>
            <a:ext cx="208" cy="272"/>
          </p:xfrm>
          <a:graphic>
            <a:graphicData uri="http://schemas.openxmlformats.org/presentationml/2006/ole">
              <mc:AlternateContent xmlns:mc="http://schemas.openxmlformats.org/markup-compatibility/2006">
                <mc:Choice xmlns:v="urn:schemas-microsoft-com:vml" Requires="v">
                  <p:oleObj spid="_x0000_s3198" name="" r:id="rId15" imgW="127000" imgH="164465" progId="Equation.3">
                    <p:embed/>
                  </p:oleObj>
                </mc:Choice>
                <mc:Fallback>
                  <p:oleObj name="" r:id="rId15" imgW="127000" imgH="164465" progId="Equation.3">
                    <p:embed/>
                    <p:pic>
                      <p:nvPicPr>
                        <p:cNvPr id="0" name="图片 3197"/>
                        <p:cNvPicPr/>
                        <p:nvPr/>
                      </p:nvPicPr>
                      <p:blipFill>
                        <a:blip r:embed="rId16"/>
                        <a:stretch>
                          <a:fillRect/>
                        </a:stretch>
                      </p:blipFill>
                      <p:spPr>
                        <a:xfrm>
                          <a:off x="3651" y="2568"/>
                          <a:ext cx="208" cy="272"/>
                        </a:xfrm>
                        <a:prstGeom prst="rect">
                          <a:avLst/>
                        </a:prstGeom>
                        <a:noFill/>
                        <a:ln w="38100">
                          <a:noFill/>
                          <a:miter/>
                        </a:ln>
                      </p:spPr>
                    </p:pic>
                  </p:oleObj>
                </mc:Fallback>
              </mc:AlternateContent>
            </a:graphicData>
          </a:graphic>
        </p:graphicFrame>
        <p:graphicFrame>
          <p:nvGraphicFramePr>
            <p:cNvPr id="112679" name="对象 187417"/>
            <p:cNvGraphicFramePr/>
            <p:nvPr/>
          </p:nvGraphicFramePr>
          <p:xfrm>
            <a:off x="2118" y="3212"/>
            <a:ext cx="139" cy="210"/>
          </p:xfrm>
          <a:graphic>
            <a:graphicData uri="http://schemas.openxmlformats.org/presentationml/2006/ole">
              <mc:AlternateContent xmlns:mc="http://schemas.openxmlformats.org/markup-compatibility/2006">
                <mc:Choice xmlns:v="urn:schemas-microsoft-com:vml" Requires="v">
                  <p:oleObj spid="_x0000_s3196" name="" r:id="rId17" imgW="101600" imgH="152400" progId="Equation.3">
                    <p:embed/>
                  </p:oleObj>
                </mc:Choice>
                <mc:Fallback>
                  <p:oleObj name="" r:id="rId17" imgW="101600" imgH="152400" progId="Equation.3">
                    <p:embed/>
                    <p:pic>
                      <p:nvPicPr>
                        <p:cNvPr id="0" name="图片 3195"/>
                        <p:cNvPicPr/>
                        <p:nvPr/>
                      </p:nvPicPr>
                      <p:blipFill>
                        <a:blip r:embed="rId18"/>
                        <a:stretch>
                          <a:fillRect/>
                        </a:stretch>
                      </p:blipFill>
                      <p:spPr>
                        <a:xfrm>
                          <a:off x="2118" y="3212"/>
                          <a:ext cx="139" cy="210"/>
                        </a:xfrm>
                        <a:prstGeom prst="rect">
                          <a:avLst/>
                        </a:prstGeom>
                        <a:noFill/>
                        <a:ln w="38100">
                          <a:noFill/>
                          <a:miter/>
                        </a:ln>
                      </p:spPr>
                    </p:pic>
                  </p:oleObj>
                </mc:Fallback>
              </mc:AlternateContent>
            </a:graphicData>
          </a:graphic>
        </p:graphicFrame>
      </p:grpSp>
      <p:grpSp>
        <p:nvGrpSpPr>
          <p:cNvPr id="63" name="组合 62"/>
          <p:cNvGrpSpPr/>
          <p:nvPr/>
        </p:nvGrpSpPr>
        <p:grpSpPr>
          <a:xfrm>
            <a:off x="2779713" y="4938713"/>
            <a:ext cx="863600" cy="358775"/>
            <a:chOff x="2064" y="2796"/>
            <a:chExt cx="544" cy="226"/>
          </a:xfrm>
        </p:grpSpPr>
        <p:graphicFrame>
          <p:nvGraphicFramePr>
            <p:cNvPr id="112671" name="对象 187419"/>
            <p:cNvGraphicFramePr/>
            <p:nvPr/>
          </p:nvGraphicFramePr>
          <p:xfrm>
            <a:off x="2064" y="2796"/>
            <a:ext cx="179" cy="226"/>
          </p:xfrm>
          <a:graphic>
            <a:graphicData uri="http://schemas.openxmlformats.org/presentationml/2006/ole">
              <mc:AlternateContent xmlns:mc="http://schemas.openxmlformats.org/markup-compatibility/2006">
                <mc:Choice xmlns:v="urn:schemas-microsoft-com:vml" Requires="v">
                  <p:oleObj spid="_x0000_s3199" name="" r:id="rId19" imgW="114300" imgH="127000" progId="Equation.3">
                    <p:embed/>
                  </p:oleObj>
                </mc:Choice>
                <mc:Fallback>
                  <p:oleObj name="" r:id="rId19" imgW="114300" imgH="127000" progId="Equation.3">
                    <p:embed/>
                    <p:pic>
                      <p:nvPicPr>
                        <p:cNvPr id="0" name="图片 3198"/>
                        <p:cNvPicPr/>
                        <p:nvPr/>
                      </p:nvPicPr>
                      <p:blipFill>
                        <a:blip r:embed="rId20"/>
                        <a:stretch>
                          <a:fillRect/>
                        </a:stretch>
                      </p:blipFill>
                      <p:spPr>
                        <a:xfrm>
                          <a:off x="2064" y="2796"/>
                          <a:ext cx="179" cy="226"/>
                        </a:xfrm>
                        <a:prstGeom prst="rect">
                          <a:avLst/>
                        </a:prstGeom>
                        <a:noFill/>
                        <a:ln w="38100">
                          <a:noFill/>
                          <a:miter/>
                        </a:ln>
                      </p:spPr>
                    </p:pic>
                  </p:oleObj>
                </mc:Fallback>
              </mc:AlternateContent>
            </a:graphicData>
          </a:graphic>
        </p:graphicFrame>
        <p:sp>
          <p:nvSpPr>
            <p:cNvPr id="112672" name="直接连接符 187420"/>
            <p:cNvSpPr/>
            <p:nvPr/>
          </p:nvSpPr>
          <p:spPr>
            <a:xfrm>
              <a:off x="2291" y="2886"/>
              <a:ext cx="317" cy="0"/>
            </a:xfrm>
            <a:prstGeom prst="line">
              <a:avLst/>
            </a:prstGeom>
            <a:ln w="9525" cap="flat" cmpd="sng">
              <a:solidFill>
                <a:schemeClr val="tx1"/>
              </a:solidFill>
              <a:prstDash val="dash"/>
              <a:headEnd type="none" w="med" len="med"/>
              <a:tailEnd type="none" w="med" len="med"/>
            </a:ln>
          </p:spPr>
        </p:sp>
      </p:grpSp>
      <p:grpSp>
        <p:nvGrpSpPr>
          <p:cNvPr id="66" name="组合 65"/>
          <p:cNvGrpSpPr/>
          <p:nvPr/>
        </p:nvGrpSpPr>
        <p:grpSpPr>
          <a:xfrm>
            <a:off x="762000" y="5083175"/>
            <a:ext cx="5041900" cy="1079500"/>
            <a:chOff x="793" y="2887"/>
            <a:chExt cx="3176" cy="680"/>
          </a:xfrm>
        </p:grpSpPr>
        <p:grpSp>
          <p:nvGrpSpPr>
            <p:cNvPr id="112665" name="组合 187422"/>
            <p:cNvGrpSpPr/>
            <p:nvPr/>
          </p:nvGrpSpPr>
          <p:grpSpPr>
            <a:xfrm>
              <a:off x="2291" y="2887"/>
              <a:ext cx="1678" cy="680"/>
              <a:chOff x="2400" y="2640"/>
              <a:chExt cx="2087" cy="1008"/>
            </a:xfrm>
          </p:grpSpPr>
          <p:sp>
            <p:nvSpPr>
              <p:cNvPr id="112669" name="任意多边形 187423"/>
              <p:cNvSpPr/>
              <p:nvPr/>
            </p:nvSpPr>
            <p:spPr>
              <a:xfrm>
                <a:off x="2400" y="2640"/>
                <a:ext cx="1390" cy="1008"/>
              </a:xfrm>
              <a:custGeom>
                <a:avLst/>
                <a:gdLst/>
                <a:ahLst/>
                <a:cxnLst>
                  <a:cxn ang="0">
                    <a:pos x="0" y="4536"/>
                  </a:cxn>
                  <a:cxn ang="0">
                    <a:pos x="2206" y="0"/>
                  </a:cxn>
                  <a:cxn ang="0">
                    <a:pos x="4407" y="4536"/>
                  </a:cxn>
                  <a:cxn ang="0">
                    <a:pos x="6613" y="9072"/>
                  </a:cxn>
                  <a:cxn ang="0">
                    <a:pos x="8813" y="4536"/>
                  </a:cxn>
                </a:cxnLst>
                <a:pathLst>
                  <a:path w="552" h="336">
                    <a:moveTo>
                      <a:pt x="0" y="168"/>
                    </a:moveTo>
                    <a:cubicBezTo>
                      <a:pt x="27" y="115"/>
                      <a:pt x="92" y="0"/>
                      <a:pt x="138" y="0"/>
                    </a:cubicBezTo>
                    <a:cubicBezTo>
                      <a:pt x="184" y="0"/>
                      <a:pt x="231" y="98"/>
                      <a:pt x="276" y="168"/>
                    </a:cubicBezTo>
                    <a:cubicBezTo>
                      <a:pt x="321" y="238"/>
                      <a:pt x="368" y="336"/>
                      <a:pt x="414" y="336"/>
                    </a:cubicBezTo>
                    <a:cubicBezTo>
                      <a:pt x="460" y="336"/>
                      <a:pt x="529" y="196"/>
                      <a:pt x="552" y="168"/>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12670" name="任意多边形 187424"/>
              <p:cNvSpPr/>
              <p:nvPr/>
            </p:nvSpPr>
            <p:spPr>
              <a:xfrm>
                <a:off x="3792" y="2640"/>
                <a:ext cx="695" cy="504"/>
              </a:xfrm>
              <a:custGeom>
                <a:avLst/>
                <a:gdLst/>
                <a:ahLst/>
                <a:cxnLst>
                  <a:cxn ang="0">
                    <a:pos x="0" y="504"/>
                  </a:cxn>
                  <a:cxn ang="0">
                    <a:pos x="348" y="0"/>
                  </a:cxn>
                  <a:cxn ang="0">
                    <a:pos x="695" y="504"/>
                  </a:cxn>
                </a:cxnLst>
                <a:pathLst>
                  <a:path w="695" h="504">
                    <a:moveTo>
                      <a:pt x="0" y="504"/>
                    </a:moveTo>
                    <a:cubicBezTo>
                      <a:pt x="68" y="345"/>
                      <a:pt x="232" y="0"/>
                      <a:pt x="348" y="0"/>
                    </a:cubicBezTo>
                    <a:cubicBezTo>
                      <a:pt x="463" y="0"/>
                      <a:pt x="637" y="420"/>
                      <a:pt x="695" y="504"/>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112666" name="组合 187425"/>
            <p:cNvGrpSpPr/>
            <p:nvPr/>
          </p:nvGrpSpPr>
          <p:grpSpPr>
            <a:xfrm>
              <a:off x="793" y="2932"/>
              <a:ext cx="1361" cy="336"/>
              <a:chOff x="204" y="1117"/>
              <a:chExt cx="1361" cy="336"/>
            </a:xfrm>
          </p:grpSpPr>
          <p:sp>
            <p:nvSpPr>
              <p:cNvPr id="112667" name="圆角矩形标注 187426"/>
              <p:cNvSpPr/>
              <p:nvPr/>
            </p:nvSpPr>
            <p:spPr>
              <a:xfrm>
                <a:off x="392" y="1117"/>
                <a:ext cx="953" cy="336"/>
              </a:xfrm>
              <a:prstGeom prst="wedgeRoundRectCallout">
                <a:avLst>
                  <a:gd name="adj1" fmla="val 96486"/>
                  <a:gd name="adj2" fmla="val -9523"/>
                  <a:gd name="adj3" fmla="val 16667"/>
                </a:avLst>
              </a:prstGeom>
              <a:solidFill>
                <a:srgbClr val="FFFF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800" b="1" dirty="0">
                  <a:latin typeface="Times New Roman" panose="02020603050405020304" pitchFamily="18" charset="0"/>
                </a:endParaRPr>
              </a:p>
            </p:txBody>
          </p:sp>
          <p:sp>
            <p:nvSpPr>
              <p:cNvPr id="112668" name="文本框 187427"/>
              <p:cNvSpPr txBox="1"/>
              <p:nvPr/>
            </p:nvSpPr>
            <p:spPr>
              <a:xfrm>
                <a:off x="204" y="1160"/>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000" b="1" i="1" dirty="0">
                    <a:latin typeface="Times New Roman" panose="02020603050405020304" pitchFamily="18" charset="0"/>
                    <a:ea typeface="黑体" panose="02010609060101010101" pitchFamily="2" charset="-122"/>
                  </a:rPr>
                  <a:t>t</a:t>
                </a:r>
                <a:r>
                  <a:rPr lang="en-US" altLang="zh-CN" sz="2000" b="1" dirty="0">
                    <a:latin typeface="Times New Roman" panose="02020603050405020304" pitchFamily="18" charset="0"/>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时刻波形</a:t>
                </a:r>
                <a:endParaRPr lang="zh-CN" altLang="en-US" sz="2000" b="1" dirty="0">
                  <a:latin typeface="黑体" panose="02010609060101010101" pitchFamily="2" charset="-122"/>
                  <a:ea typeface="黑体" panose="02010609060101010101" pitchFamily="2" charset="-122"/>
                </a:endParaRPr>
              </a:p>
            </p:txBody>
          </p:sp>
        </p:grpSp>
      </p:grpSp>
      <p:grpSp>
        <p:nvGrpSpPr>
          <p:cNvPr id="73" name="组合 72"/>
          <p:cNvGrpSpPr/>
          <p:nvPr/>
        </p:nvGrpSpPr>
        <p:grpSpPr>
          <a:xfrm>
            <a:off x="1843088" y="5081588"/>
            <a:ext cx="4248150" cy="1254125"/>
            <a:chOff x="1474" y="2886"/>
            <a:chExt cx="2676" cy="790"/>
          </a:xfrm>
        </p:grpSpPr>
        <p:grpSp>
          <p:nvGrpSpPr>
            <p:cNvPr id="112659" name="组合 187429"/>
            <p:cNvGrpSpPr/>
            <p:nvPr/>
          </p:nvGrpSpPr>
          <p:grpSpPr>
            <a:xfrm>
              <a:off x="1474" y="3340"/>
              <a:ext cx="1361" cy="336"/>
              <a:chOff x="295" y="2205"/>
              <a:chExt cx="1361" cy="336"/>
            </a:xfrm>
          </p:grpSpPr>
          <p:sp>
            <p:nvSpPr>
              <p:cNvPr id="112663" name="圆角矩形标注 187430"/>
              <p:cNvSpPr/>
              <p:nvPr/>
            </p:nvSpPr>
            <p:spPr>
              <a:xfrm>
                <a:off x="385" y="2205"/>
                <a:ext cx="1180" cy="336"/>
              </a:xfrm>
              <a:prstGeom prst="wedgeRoundRectCallout">
                <a:avLst>
                  <a:gd name="adj1" fmla="val 84236"/>
                  <a:gd name="adj2" fmla="val -9523"/>
                  <a:gd name="adj3" fmla="val 16667"/>
                </a:avLst>
              </a:prstGeom>
              <a:solidFill>
                <a:schemeClr val="accent1"/>
              </a:solidFill>
              <a:ln w="9525"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800" b="1" dirty="0">
                  <a:latin typeface="Times New Roman" panose="02020603050405020304" pitchFamily="18" charset="0"/>
                </a:endParaRPr>
              </a:p>
            </p:txBody>
          </p:sp>
          <p:sp>
            <p:nvSpPr>
              <p:cNvPr id="112664" name="文本框 187431"/>
              <p:cNvSpPr txBox="1"/>
              <p:nvPr/>
            </p:nvSpPr>
            <p:spPr>
              <a:xfrm>
                <a:off x="295" y="2248"/>
                <a:ext cx="13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000" b="1" i="1" dirty="0">
                    <a:solidFill>
                      <a:srgbClr val="FF3300"/>
                    </a:solidFill>
                    <a:latin typeface="Times New Roman" panose="02020603050405020304" pitchFamily="18" charset="0"/>
                    <a:ea typeface="黑体" panose="02010609060101010101" pitchFamily="2" charset="-122"/>
                  </a:rPr>
                  <a:t>t+</a:t>
                </a:r>
                <a:r>
                  <a:rPr lang="en-US" altLang="zh-CN" sz="2000" b="1" dirty="0">
                    <a:solidFill>
                      <a:srgbClr val="FF3300"/>
                    </a:solidFill>
                    <a:latin typeface="Times New Roman" panose="02020603050405020304" pitchFamily="18" charset="0"/>
                    <a:ea typeface="黑体" panose="02010609060101010101" pitchFamily="2" charset="-122"/>
                    <a:sym typeface="Symbol" panose="05050102010706020507" pitchFamily="18" charset="2"/>
                  </a:rPr>
                  <a:t></a:t>
                </a:r>
                <a:r>
                  <a:rPr lang="en-US" altLang="zh-CN" sz="2000" b="1" i="1" dirty="0">
                    <a:solidFill>
                      <a:srgbClr val="FF3300"/>
                    </a:solidFill>
                    <a:latin typeface="Times New Roman" panose="02020603050405020304" pitchFamily="18" charset="0"/>
                    <a:ea typeface="黑体" panose="02010609060101010101" pitchFamily="2" charset="-122"/>
                    <a:sym typeface="Symbol" panose="05050102010706020507" pitchFamily="18" charset="2"/>
                  </a:rPr>
                  <a:t>t</a:t>
                </a:r>
                <a:r>
                  <a:rPr lang="en-US" altLang="zh-CN" sz="2000" b="1" dirty="0">
                    <a:solidFill>
                      <a:srgbClr val="FF3300"/>
                    </a:solidFill>
                    <a:latin typeface="Times New Roman" panose="02020603050405020304" pitchFamily="18" charset="0"/>
                    <a:ea typeface="黑体" panose="02010609060101010101" pitchFamily="2" charset="-122"/>
                  </a:rPr>
                  <a:t> </a:t>
                </a:r>
                <a:r>
                  <a:rPr lang="zh-CN" altLang="en-US" sz="2000" b="1" dirty="0">
                    <a:solidFill>
                      <a:srgbClr val="FF3300"/>
                    </a:solidFill>
                    <a:latin typeface="黑体" panose="02010609060101010101" pitchFamily="2" charset="-122"/>
                    <a:ea typeface="黑体" panose="02010609060101010101" pitchFamily="2" charset="-122"/>
                  </a:rPr>
                  <a:t>时刻波形</a:t>
                </a:r>
                <a:endParaRPr lang="zh-CN" altLang="en-US" sz="2000" b="1" dirty="0">
                  <a:solidFill>
                    <a:srgbClr val="FF3300"/>
                  </a:solidFill>
                  <a:latin typeface="黑体" panose="02010609060101010101" pitchFamily="2" charset="-122"/>
                  <a:ea typeface="黑体" panose="02010609060101010101" pitchFamily="2" charset="-122"/>
                </a:endParaRPr>
              </a:p>
            </p:txBody>
          </p:sp>
        </p:grpSp>
        <p:grpSp>
          <p:nvGrpSpPr>
            <p:cNvPr id="112660" name="组合 187432"/>
            <p:cNvGrpSpPr/>
            <p:nvPr/>
          </p:nvGrpSpPr>
          <p:grpSpPr>
            <a:xfrm>
              <a:off x="2472" y="2886"/>
              <a:ext cx="1678" cy="680"/>
              <a:chOff x="2400" y="2640"/>
              <a:chExt cx="2087" cy="1008"/>
            </a:xfrm>
          </p:grpSpPr>
          <p:sp>
            <p:nvSpPr>
              <p:cNvPr id="112661" name="任意多边形 187433"/>
              <p:cNvSpPr/>
              <p:nvPr/>
            </p:nvSpPr>
            <p:spPr>
              <a:xfrm>
                <a:off x="2400" y="2640"/>
                <a:ext cx="1390" cy="1008"/>
              </a:xfrm>
              <a:custGeom>
                <a:avLst/>
                <a:gdLst/>
                <a:ahLst/>
                <a:cxnLst>
                  <a:cxn ang="0">
                    <a:pos x="0" y="4536"/>
                  </a:cxn>
                  <a:cxn ang="0">
                    <a:pos x="2206" y="0"/>
                  </a:cxn>
                  <a:cxn ang="0">
                    <a:pos x="4407" y="4536"/>
                  </a:cxn>
                  <a:cxn ang="0">
                    <a:pos x="6613" y="9072"/>
                  </a:cxn>
                  <a:cxn ang="0">
                    <a:pos x="8813" y="4536"/>
                  </a:cxn>
                </a:cxnLst>
                <a:pathLst>
                  <a:path w="552" h="336">
                    <a:moveTo>
                      <a:pt x="0" y="168"/>
                    </a:moveTo>
                    <a:cubicBezTo>
                      <a:pt x="27" y="115"/>
                      <a:pt x="92" y="0"/>
                      <a:pt x="138" y="0"/>
                    </a:cubicBezTo>
                    <a:cubicBezTo>
                      <a:pt x="184" y="0"/>
                      <a:pt x="231" y="98"/>
                      <a:pt x="276" y="168"/>
                    </a:cubicBezTo>
                    <a:cubicBezTo>
                      <a:pt x="321" y="238"/>
                      <a:pt x="368" y="336"/>
                      <a:pt x="414" y="336"/>
                    </a:cubicBezTo>
                    <a:cubicBezTo>
                      <a:pt x="460" y="336"/>
                      <a:pt x="529" y="196"/>
                      <a:pt x="552" y="168"/>
                    </a:cubicBezTo>
                  </a:path>
                </a:pathLst>
              </a:custGeom>
              <a:noFill/>
              <a:ln w="28575" cap="flat" cmpd="sng">
                <a:solidFill>
                  <a:srgbClr val="FF3300">
                    <a:alpha val="100000"/>
                  </a:srgbClr>
                </a:solidFill>
                <a:prstDash val="solid"/>
                <a:round/>
                <a:headEnd type="none" w="med" len="med"/>
                <a:tailEnd type="none" w="med" len="med"/>
              </a:ln>
            </p:spPr>
            <p:txBody>
              <a:bodyPr/>
              <a:p>
                <a:endParaRPr lang="zh-CN" altLang="en-US"/>
              </a:p>
            </p:txBody>
          </p:sp>
          <p:sp>
            <p:nvSpPr>
              <p:cNvPr id="112662" name="任意多边形 187434"/>
              <p:cNvSpPr/>
              <p:nvPr/>
            </p:nvSpPr>
            <p:spPr>
              <a:xfrm>
                <a:off x="3792" y="2640"/>
                <a:ext cx="695" cy="504"/>
              </a:xfrm>
              <a:custGeom>
                <a:avLst/>
                <a:gdLst/>
                <a:ahLst/>
                <a:cxnLst>
                  <a:cxn ang="0">
                    <a:pos x="0" y="504"/>
                  </a:cxn>
                  <a:cxn ang="0">
                    <a:pos x="348" y="0"/>
                  </a:cxn>
                  <a:cxn ang="0">
                    <a:pos x="695" y="504"/>
                  </a:cxn>
                </a:cxnLst>
                <a:pathLst>
                  <a:path w="695" h="504">
                    <a:moveTo>
                      <a:pt x="0" y="504"/>
                    </a:moveTo>
                    <a:cubicBezTo>
                      <a:pt x="68" y="345"/>
                      <a:pt x="232" y="0"/>
                      <a:pt x="348" y="0"/>
                    </a:cubicBezTo>
                    <a:cubicBezTo>
                      <a:pt x="463" y="0"/>
                      <a:pt x="637" y="420"/>
                      <a:pt x="695" y="504"/>
                    </a:cubicBezTo>
                  </a:path>
                </a:pathLst>
              </a:custGeom>
              <a:noFill/>
              <a:ln w="28575" cap="flat" cmpd="sng">
                <a:solidFill>
                  <a:srgbClr val="FF3300">
                    <a:alpha val="100000"/>
                  </a:srgbClr>
                </a:solidFill>
                <a:prstDash val="solid"/>
                <a:round/>
                <a:headEnd type="none" w="med" len="med"/>
                <a:tailEnd type="none" w="med" len="med"/>
              </a:ln>
            </p:spPr>
            <p:txBody>
              <a:bodyPr/>
              <a:p>
                <a:endParaRPr lang="zh-CN" altLang="en-US"/>
              </a:p>
            </p:txBody>
          </p:sp>
        </p:grpSp>
      </p:grpSp>
      <p:sp>
        <p:nvSpPr>
          <p:cNvPr id="80" name="文本框 79"/>
          <p:cNvSpPr txBox="1"/>
          <p:nvPr/>
        </p:nvSpPr>
        <p:spPr>
          <a:xfrm>
            <a:off x="7232650" y="5083175"/>
            <a:ext cx="558800" cy="863600"/>
          </a:xfrm>
          <a:prstGeom prst="rect">
            <a:avLst/>
          </a:prstGeom>
          <a:solidFill>
            <a:srgbClr val="00FFCC"/>
          </a:solidFill>
          <a:ln w="9525" cap="flat" cmpd="sng">
            <a:solidFill>
              <a:srgbClr val="FF0000"/>
            </a:solidFill>
            <a:prstDash val="solid"/>
            <a:miter/>
            <a:headEnd type="none" w="med" len="med"/>
            <a:tailEnd type="none" w="med" len="med"/>
          </a:ln>
        </p:spPr>
        <p:txBody>
          <a:bodyPr vert="eaVert">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zh-CN" altLang="en-US" sz="2400" b="1" dirty="0">
                <a:latin typeface="Times New Roman" panose="02020603050405020304" pitchFamily="18" charset="0"/>
              </a:rPr>
              <a:t>行波</a:t>
            </a:r>
            <a:endParaRPr lang="zh-CN" altLang="en-US" sz="2400" b="1"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394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23980"/>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500"/>
                            </p:stCondLst>
                            <p:childTnLst>
                              <p:par>
                                <p:cTn id="15" presetID="16" presetClass="entr" presetSubtype="37" fill="hold" nodeType="afterEffect">
                                  <p:stCondLst>
                                    <p:cond delay="0"/>
                                  </p:stCondLst>
                                  <p:childTnLst>
                                    <p:set>
                                      <p:cBhvr>
                                        <p:cTn id="16" dur="1" fill="hold">
                                          <p:stCondLst>
                                            <p:cond delay="0"/>
                                          </p:stCondLst>
                                        </p:cTn>
                                        <p:tgtEl>
                                          <p:spTgt spid="424973"/>
                                        </p:tgtEl>
                                        <p:attrNameLst>
                                          <p:attrName>style.visibility</p:attrName>
                                        </p:attrNameLst>
                                      </p:cBhvr>
                                      <p:to>
                                        <p:strVal val="visible"/>
                                      </p:to>
                                    </p:set>
                                    <p:animEffect transition="in" filter="barn(outVertical)">
                                      <p:cBhvr>
                                        <p:cTn id="17" dur="500"/>
                                        <p:tgtEl>
                                          <p:spTgt spid="42497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423981"/>
                                        </p:tgtEl>
                                        <p:attrNameLst>
                                          <p:attrName>style.visibility</p:attrName>
                                        </p:attrNameLst>
                                      </p:cBhvr>
                                      <p:to>
                                        <p:strVal val="visible"/>
                                      </p:to>
                                    </p:set>
                                    <p:animEffect transition="in" filter="wipe(down)">
                                      <p:cBhvr>
                                        <p:cTn id="25" dur="500"/>
                                        <p:tgtEl>
                                          <p:spTgt spid="423981"/>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81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6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6" grpId="0"/>
      <p:bldP spid="423980" grpId="0" bldLvl="0" animBg="1"/>
      <p:bldP spid="423981" grpId="0" bldLvl="0" animBg="1"/>
      <p:bldP spid="281629" grpId="0"/>
      <p:bldP spid="46" grpId="0"/>
      <p:bldP spid="54" grpId="0"/>
      <p:bldP spid="8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3"/>
          <p:cNvSpPr txBox="1">
            <a:spLocks noGrp="1"/>
          </p:cNvSpPr>
          <p:nvPr>
            <p:ph type="sldNum" sz="quarter" idx="4"/>
          </p:nvPr>
        </p:nvSpPr>
        <p:spPr/>
        <p:txBody>
          <a:bodyPr/>
          <a:p>
            <a:pPr marL="0" indent="0" algn="r" eaLnBrk="1" hangingPunct="1">
              <a:spcBef>
                <a:spcPct val="0"/>
              </a:spcBef>
              <a:buNone/>
            </a:pPr>
            <a:fld id="{9A0DB2DC-4C9A-4742-B13C-FB6460FD3503}" type="slidenum">
              <a:rPr lang="en-US" altLang="zh-CN" sz="1400" dirty="0"/>
            </a:fld>
            <a:endParaRPr lang="en-US" altLang="zh-CN" sz="1400" dirty="0"/>
          </a:p>
        </p:txBody>
      </p:sp>
      <p:sp>
        <p:nvSpPr>
          <p:cNvPr id="113667" name="文本框 188417"/>
          <p:cNvSpPr txBox="1"/>
          <p:nvPr/>
        </p:nvSpPr>
        <p:spPr>
          <a:xfrm>
            <a:off x="611188" y="382588"/>
            <a:ext cx="727233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Times New Roman" panose="02020603050405020304" pitchFamily="18" charset="0"/>
              </a:rPr>
              <a:t>4. </a:t>
            </a:r>
            <a:r>
              <a:rPr lang="zh-CN" altLang="en-US" sz="2400" b="1" dirty="0">
                <a:latin typeface="Times New Roman" panose="02020603050405020304" pitchFamily="18" charset="0"/>
              </a:rPr>
              <a:t>波的能量</a:t>
            </a:r>
            <a:endParaRPr lang="zh-CN" altLang="en-US" sz="2400" dirty="0">
              <a:latin typeface="Times New Roman" panose="02020603050405020304" pitchFamily="18" charset="0"/>
            </a:endParaRPr>
          </a:p>
        </p:txBody>
      </p:sp>
      <p:graphicFrame>
        <p:nvGraphicFramePr>
          <p:cNvPr id="4" name="对象 3"/>
          <p:cNvGraphicFramePr/>
          <p:nvPr/>
        </p:nvGraphicFramePr>
        <p:xfrm>
          <a:off x="2433638" y="887413"/>
          <a:ext cx="4051300" cy="644525"/>
        </p:xfrm>
        <a:graphic>
          <a:graphicData uri="http://schemas.openxmlformats.org/presentationml/2006/ole">
            <mc:AlternateContent xmlns:mc="http://schemas.openxmlformats.org/markup-compatibility/2006">
              <mc:Choice xmlns:v="urn:schemas-microsoft-com:vml" Requires="v">
                <p:oleObj spid="_x0000_s3203" name="" r:id="rId1" imgW="2311400" imgH="368300" progId="Equation.3">
                  <p:embed/>
                </p:oleObj>
              </mc:Choice>
              <mc:Fallback>
                <p:oleObj name="" r:id="rId1" imgW="2311400" imgH="368300" progId="Equation.3">
                  <p:embed/>
                  <p:pic>
                    <p:nvPicPr>
                      <p:cNvPr id="0" name="图片 3202"/>
                      <p:cNvPicPr/>
                      <p:nvPr/>
                    </p:nvPicPr>
                    <p:blipFill>
                      <a:blip r:embed="rId2"/>
                      <a:stretch>
                        <a:fillRect/>
                      </a:stretch>
                    </p:blipFill>
                    <p:spPr>
                      <a:xfrm>
                        <a:off x="2433638" y="887413"/>
                        <a:ext cx="4051300" cy="644525"/>
                      </a:xfrm>
                      <a:prstGeom prst="rect">
                        <a:avLst/>
                      </a:prstGeom>
                      <a:noFill/>
                      <a:ln w="38100">
                        <a:noFill/>
                        <a:miter/>
                      </a:ln>
                    </p:spPr>
                  </p:pic>
                </p:oleObj>
              </mc:Fallback>
            </mc:AlternateContent>
          </a:graphicData>
        </a:graphic>
      </p:graphicFrame>
      <p:graphicFrame>
        <p:nvGraphicFramePr>
          <p:cNvPr id="10" name="对象 9"/>
          <p:cNvGraphicFramePr/>
          <p:nvPr/>
        </p:nvGraphicFramePr>
        <p:xfrm>
          <a:off x="2408238" y="1741488"/>
          <a:ext cx="5205412" cy="676275"/>
        </p:xfrm>
        <a:graphic>
          <a:graphicData uri="http://schemas.openxmlformats.org/presentationml/2006/ole">
            <mc:AlternateContent xmlns:mc="http://schemas.openxmlformats.org/markup-compatibility/2006">
              <mc:Choice xmlns:v="urn:schemas-microsoft-com:vml" Requires="v">
                <p:oleObj spid="_x0000_s3205" name="" r:id="rId3" imgW="2514600" imgH="368300" progId="Equation.3">
                  <p:embed/>
                </p:oleObj>
              </mc:Choice>
              <mc:Fallback>
                <p:oleObj name="" r:id="rId3" imgW="2514600" imgH="368300" progId="Equation.3">
                  <p:embed/>
                  <p:pic>
                    <p:nvPicPr>
                      <p:cNvPr id="0" name="图片 3204"/>
                      <p:cNvPicPr/>
                      <p:nvPr/>
                    </p:nvPicPr>
                    <p:blipFill>
                      <a:blip r:embed="rId4"/>
                      <a:stretch>
                        <a:fillRect/>
                      </a:stretch>
                    </p:blipFill>
                    <p:spPr>
                      <a:xfrm>
                        <a:off x="2408238" y="1741488"/>
                        <a:ext cx="5205412" cy="676275"/>
                      </a:xfrm>
                      <a:prstGeom prst="rect">
                        <a:avLst/>
                      </a:prstGeom>
                      <a:noFill/>
                      <a:ln w="38100">
                        <a:noFill/>
                        <a:miter/>
                      </a:ln>
                    </p:spPr>
                  </p:pic>
                </p:oleObj>
              </mc:Fallback>
            </mc:AlternateContent>
          </a:graphicData>
        </a:graphic>
      </p:graphicFrame>
      <p:sp>
        <p:nvSpPr>
          <p:cNvPr id="14" name="文本框 13"/>
          <p:cNvSpPr txBox="1"/>
          <p:nvPr/>
        </p:nvSpPr>
        <p:spPr>
          <a:xfrm>
            <a:off x="885825" y="4160838"/>
            <a:ext cx="4572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微软雅黑" panose="020B0503020204020204" charset="-122"/>
                <a:ea typeface="微软雅黑" panose="020B0503020204020204" charset="-122"/>
              </a:rPr>
              <a:t>平均能流密度（波的强度）</a:t>
            </a:r>
            <a:endParaRPr lang="zh-CN" altLang="en-US" sz="2400" dirty="0">
              <a:latin typeface="微软雅黑" panose="020B0503020204020204" charset="-122"/>
              <a:ea typeface="微软雅黑" panose="020B0503020204020204" charset="-122"/>
            </a:endParaRPr>
          </a:p>
        </p:txBody>
      </p:sp>
      <p:sp>
        <p:nvSpPr>
          <p:cNvPr id="17" name="文本框 16"/>
          <p:cNvSpPr txBox="1"/>
          <p:nvPr/>
        </p:nvSpPr>
        <p:spPr>
          <a:xfrm>
            <a:off x="658813" y="1870075"/>
            <a:ext cx="3733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质元机械能</a:t>
            </a:r>
            <a:endParaRPr lang="zh-CN" altLang="en-US" sz="2400" b="1" dirty="0"/>
          </a:p>
        </p:txBody>
      </p:sp>
      <p:sp>
        <p:nvSpPr>
          <p:cNvPr id="2" name="文本框 1"/>
          <p:cNvSpPr txBox="1"/>
          <p:nvPr/>
        </p:nvSpPr>
        <p:spPr>
          <a:xfrm>
            <a:off x="858838" y="2979738"/>
            <a:ext cx="24399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微软雅黑" panose="020B0503020204020204" charset="-122"/>
                <a:ea typeface="微软雅黑" panose="020B0503020204020204" charset="-122"/>
              </a:rPr>
              <a:t>平均能量密度</a:t>
            </a:r>
            <a:endParaRPr lang="zh-CN" altLang="en-US" sz="2400" dirty="0">
              <a:latin typeface="微软雅黑" panose="020B0503020204020204" charset="-122"/>
              <a:ea typeface="微软雅黑" panose="020B0503020204020204" charset="-122"/>
            </a:endParaRPr>
          </a:p>
        </p:txBody>
      </p:sp>
      <p:graphicFrame>
        <p:nvGraphicFramePr>
          <p:cNvPr id="3" name="Object 19"/>
          <p:cNvGraphicFramePr>
            <a:graphicFrameLocks noChangeAspect="1"/>
          </p:cNvGraphicFramePr>
          <p:nvPr/>
        </p:nvGraphicFramePr>
        <p:xfrm>
          <a:off x="3298825" y="2881313"/>
          <a:ext cx="2816225" cy="735012"/>
        </p:xfrm>
        <a:graphic>
          <a:graphicData uri="http://schemas.openxmlformats.org/presentationml/2006/ole">
            <mc:AlternateContent xmlns:mc="http://schemas.openxmlformats.org/markup-compatibility/2006">
              <mc:Choice xmlns:v="urn:schemas-microsoft-com:vml" Requires="v">
                <p:oleObj spid="_x0000_s3204" name="" r:id="rId5" imgW="1498600" imgH="393700" progId="Equation.3">
                  <p:embed/>
                </p:oleObj>
              </mc:Choice>
              <mc:Fallback>
                <p:oleObj name="" r:id="rId5" imgW="1498600" imgH="393700" progId="Equation.3">
                  <p:embed/>
                  <p:pic>
                    <p:nvPicPr>
                      <p:cNvPr id="0" name="图片 3203"/>
                      <p:cNvPicPr/>
                      <p:nvPr/>
                    </p:nvPicPr>
                    <p:blipFill>
                      <a:blip r:embed="rId6"/>
                      <a:stretch>
                        <a:fillRect/>
                      </a:stretch>
                    </p:blipFill>
                    <p:spPr>
                      <a:xfrm>
                        <a:off x="3298825" y="2881313"/>
                        <a:ext cx="2816225" cy="735012"/>
                      </a:xfrm>
                      <a:prstGeom prst="rect">
                        <a:avLst/>
                      </a:prstGeom>
                      <a:noFill/>
                      <a:ln w="12700" cap="flat" cmpd="sng">
                        <a:solidFill>
                          <a:srgbClr val="FF0000"/>
                        </a:solidFill>
                        <a:prstDash val="solid"/>
                        <a:miter/>
                        <a:headEnd type="none" w="med" len="med"/>
                        <a:tailEnd type="none" w="med" len="med"/>
                      </a:ln>
                    </p:spPr>
                  </p:pic>
                </p:oleObj>
              </mc:Fallback>
            </mc:AlternateContent>
          </a:graphicData>
        </a:graphic>
      </p:graphicFrame>
      <p:graphicFrame>
        <p:nvGraphicFramePr>
          <p:cNvPr id="6" name="对象 5"/>
          <p:cNvGraphicFramePr/>
          <p:nvPr/>
        </p:nvGraphicFramePr>
        <p:xfrm>
          <a:off x="1912938" y="4889500"/>
          <a:ext cx="3168650" cy="809625"/>
        </p:xfrm>
        <a:graphic>
          <a:graphicData uri="http://schemas.openxmlformats.org/presentationml/2006/ole">
            <mc:AlternateContent xmlns:mc="http://schemas.openxmlformats.org/markup-compatibility/2006">
              <mc:Choice xmlns:v="urn:schemas-microsoft-com:vml" Requires="v">
                <p:oleObj spid="_x0000_s3202" name="" r:id="rId7" imgW="1485265" imgH="381000" progId="Equation.3">
                  <p:embed/>
                </p:oleObj>
              </mc:Choice>
              <mc:Fallback>
                <p:oleObj name="" r:id="rId7" imgW="1485265" imgH="381000" progId="Equation.3">
                  <p:embed/>
                  <p:pic>
                    <p:nvPicPr>
                      <p:cNvPr id="0" name="图片 3201"/>
                      <p:cNvPicPr/>
                      <p:nvPr/>
                    </p:nvPicPr>
                    <p:blipFill>
                      <a:blip r:embed="rId8"/>
                      <a:stretch>
                        <a:fillRect/>
                      </a:stretch>
                    </p:blipFill>
                    <p:spPr>
                      <a:xfrm>
                        <a:off x="1912938" y="4889500"/>
                        <a:ext cx="3168650" cy="8096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1047750" y="638175"/>
            <a:ext cx="5715000" cy="565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0000"/>
              </a:lnSpc>
              <a:spcBef>
                <a:spcPct val="0"/>
              </a:spcBef>
              <a:buNone/>
            </a:pPr>
            <a:r>
              <a:rPr lang="en-US" altLang="zh-CN" sz="2800" b="1" dirty="0">
                <a:solidFill>
                  <a:srgbClr val="254265"/>
                </a:solidFill>
                <a:latin typeface="微软雅黑" panose="020B0503020204020204" charset="-122"/>
                <a:ea typeface="微软雅黑" panose="020B0503020204020204" charset="-122"/>
              </a:rPr>
              <a:t>5</a:t>
            </a:r>
            <a:r>
              <a:rPr lang="zh-CN" altLang="en-US" sz="2800" b="1" dirty="0">
                <a:solidFill>
                  <a:srgbClr val="254265"/>
                </a:solidFill>
                <a:latin typeface="微软雅黑" panose="020B0503020204020204" charset="-122"/>
                <a:ea typeface="微软雅黑" panose="020B0503020204020204" charset="-122"/>
              </a:rPr>
              <a:t>、惠更斯原理及波的衍射现象</a:t>
            </a:r>
            <a:endParaRPr lang="zh-CN" altLang="en-US" sz="2800" b="1" dirty="0">
              <a:solidFill>
                <a:srgbClr val="254265"/>
              </a:solidFill>
              <a:latin typeface="微软雅黑" panose="020B0503020204020204" charset="-122"/>
              <a:ea typeface="微软雅黑" panose="020B0503020204020204" charset="-122"/>
            </a:endParaRPr>
          </a:p>
        </p:txBody>
      </p:sp>
      <p:sp>
        <p:nvSpPr>
          <p:cNvPr id="522245" name="Line 5"/>
          <p:cNvSpPr/>
          <p:nvPr/>
        </p:nvSpPr>
        <p:spPr>
          <a:xfrm flipH="1">
            <a:off x="1530350" y="1824038"/>
            <a:ext cx="0" cy="2667000"/>
          </a:xfrm>
          <a:prstGeom prst="line">
            <a:avLst/>
          </a:prstGeom>
          <a:ln w="28575" cap="flat" cmpd="sng">
            <a:solidFill>
              <a:schemeClr val="tx1"/>
            </a:solidFill>
            <a:prstDash val="solid"/>
            <a:headEnd type="none" w="med" len="sm"/>
            <a:tailEnd type="none" w="med" len="sm"/>
          </a:ln>
        </p:spPr>
      </p:sp>
      <p:grpSp>
        <p:nvGrpSpPr>
          <p:cNvPr id="10" name="组合 9"/>
          <p:cNvGrpSpPr/>
          <p:nvPr/>
        </p:nvGrpSpPr>
        <p:grpSpPr>
          <a:xfrm>
            <a:off x="1103313" y="1908175"/>
            <a:ext cx="838200" cy="2509838"/>
            <a:chOff x="1805" y="4888"/>
            <a:chExt cx="1320" cy="3951"/>
          </a:xfrm>
        </p:grpSpPr>
        <p:sp>
          <p:nvSpPr>
            <p:cNvPr id="114752" name="Oval 8"/>
            <p:cNvSpPr/>
            <p:nvPr/>
          </p:nvSpPr>
          <p:spPr>
            <a:xfrm>
              <a:off x="1805" y="4888"/>
              <a:ext cx="1320" cy="1317"/>
            </a:xfrm>
            <a:prstGeom prst="ellipse">
              <a:avLst/>
            </a:prstGeom>
            <a:noFill/>
            <a:ln w="12700" cap="flat" cmpd="sng">
              <a:solidFill>
                <a:srgbClr val="2E75B6"/>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sp>
          <p:nvSpPr>
            <p:cNvPr id="114753" name="Oval 10"/>
            <p:cNvSpPr/>
            <p:nvPr/>
          </p:nvSpPr>
          <p:spPr>
            <a:xfrm>
              <a:off x="1805" y="6208"/>
              <a:ext cx="1320" cy="1317"/>
            </a:xfrm>
            <a:prstGeom prst="ellipse">
              <a:avLst/>
            </a:prstGeom>
            <a:noFill/>
            <a:ln w="12700" cap="flat" cmpd="sng">
              <a:solidFill>
                <a:srgbClr val="0070C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sp>
          <p:nvSpPr>
            <p:cNvPr id="114754" name="Oval 11"/>
            <p:cNvSpPr/>
            <p:nvPr/>
          </p:nvSpPr>
          <p:spPr>
            <a:xfrm>
              <a:off x="1805" y="5503"/>
              <a:ext cx="1320" cy="1317"/>
            </a:xfrm>
            <a:prstGeom prst="ellipse">
              <a:avLst/>
            </a:prstGeom>
            <a:noFill/>
            <a:ln w="12700" cap="flat" cmpd="sng">
              <a:solidFill>
                <a:srgbClr val="0070C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sp>
          <p:nvSpPr>
            <p:cNvPr id="114755" name="Oval 12"/>
            <p:cNvSpPr/>
            <p:nvPr/>
          </p:nvSpPr>
          <p:spPr>
            <a:xfrm>
              <a:off x="1805" y="6822"/>
              <a:ext cx="1320" cy="1317"/>
            </a:xfrm>
            <a:prstGeom prst="ellipse">
              <a:avLst/>
            </a:prstGeom>
            <a:noFill/>
            <a:ln w="12700" cap="flat" cmpd="sng">
              <a:solidFill>
                <a:srgbClr val="0070C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sp>
          <p:nvSpPr>
            <p:cNvPr id="114756" name="Oval 13"/>
            <p:cNvSpPr/>
            <p:nvPr/>
          </p:nvSpPr>
          <p:spPr>
            <a:xfrm>
              <a:off x="1805" y="7523"/>
              <a:ext cx="1320" cy="1317"/>
            </a:xfrm>
            <a:prstGeom prst="ellipse">
              <a:avLst/>
            </a:prstGeom>
            <a:noFill/>
            <a:ln w="12700" cap="flat" cmpd="sng">
              <a:solidFill>
                <a:srgbClr val="0070C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grpSp>
      <p:grpSp>
        <p:nvGrpSpPr>
          <p:cNvPr id="7" name="组合 6"/>
          <p:cNvGrpSpPr/>
          <p:nvPr/>
        </p:nvGrpSpPr>
        <p:grpSpPr>
          <a:xfrm>
            <a:off x="1439863" y="1971675"/>
            <a:ext cx="371475" cy="2138363"/>
            <a:chOff x="2350" y="5008"/>
            <a:chExt cx="585" cy="3367"/>
          </a:xfrm>
        </p:grpSpPr>
        <p:sp>
          <p:nvSpPr>
            <p:cNvPr id="114747" name="Rectangle 14"/>
            <p:cNvSpPr/>
            <p:nvPr/>
          </p:nvSpPr>
          <p:spPr>
            <a:xfrm>
              <a:off x="2350" y="5008"/>
              <a:ext cx="585" cy="615"/>
            </a:xfrm>
            <a:prstGeom prst="rect">
              <a:avLst/>
            </a:prstGeom>
            <a:noFill/>
            <a:ln w="25400">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0000FF"/>
                  </a:solidFill>
                  <a:latin typeface="Times New Roman" panose="02020603050405020304" pitchFamily="18" charset="0"/>
                </a:rPr>
                <a:t>·</a:t>
              </a:r>
              <a:endParaRPr lang="en-US" altLang="zh-CN" sz="4000" dirty="0">
                <a:latin typeface="Times New Roman" panose="02020603050405020304" pitchFamily="18" charset="0"/>
              </a:endParaRPr>
            </a:p>
          </p:txBody>
        </p:sp>
        <p:sp>
          <p:nvSpPr>
            <p:cNvPr id="114748" name="Rectangle 15"/>
            <p:cNvSpPr/>
            <p:nvPr/>
          </p:nvSpPr>
          <p:spPr>
            <a:xfrm>
              <a:off x="2350" y="5735"/>
              <a:ext cx="556" cy="613"/>
            </a:xfrm>
            <a:prstGeom prst="rect">
              <a:avLst/>
            </a:prstGeom>
            <a:noFill/>
            <a:ln w="25400">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0000FF"/>
                  </a:solidFill>
                  <a:latin typeface="Times New Roman" panose="02020603050405020304" pitchFamily="18" charset="0"/>
                </a:rPr>
                <a:t>·</a:t>
              </a:r>
              <a:endParaRPr lang="en-US" altLang="zh-CN" sz="4000" dirty="0">
                <a:latin typeface="Times New Roman" panose="02020603050405020304" pitchFamily="18" charset="0"/>
              </a:endParaRPr>
            </a:p>
          </p:txBody>
        </p:sp>
        <p:sp>
          <p:nvSpPr>
            <p:cNvPr id="114749" name="Rectangle 16"/>
            <p:cNvSpPr/>
            <p:nvPr/>
          </p:nvSpPr>
          <p:spPr>
            <a:xfrm>
              <a:off x="2350" y="6353"/>
              <a:ext cx="555" cy="705"/>
            </a:xfrm>
            <a:prstGeom prst="rect">
              <a:avLst/>
            </a:prstGeom>
            <a:noFill/>
            <a:ln w="25400">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0000FF"/>
                  </a:solidFill>
                  <a:latin typeface="Times New Roman" panose="02020603050405020304" pitchFamily="18" charset="0"/>
                </a:rPr>
                <a:t>·</a:t>
              </a:r>
              <a:endParaRPr lang="en-US" altLang="zh-CN" sz="4000" dirty="0">
                <a:latin typeface="Times New Roman" panose="02020603050405020304" pitchFamily="18" charset="0"/>
              </a:endParaRPr>
            </a:p>
          </p:txBody>
        </p:sp>
        <p:sp>
          <p:nvSpPr>
            <p:cNvPr id="114750" name="Rectangle 17"/>
            <p:cNvSpPr/>
            <p:nvPr/>
          </p:nvSpPr>
          <p:spPr>
            <a:xfrm>
              <a:off x="2350" y="7044"/>
              <a:ext cx="493" cy="705"/>
            </a:xfrm>
            <a:prstGeom prst="rect">
              <a:avLst/>
            </a:prstGeom>
            <a:noFill/>
            <a:ln w="25400">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0000FF"/>
                  </a:solidFill>
                  <a:latin typeface="Times New Roman" panose="02020603050405020304" pitchFamily="18" charset="0"/>
                </a:rPr>
                <a:t>·</a:t>
              </a:r>
              <a:endParaRPr lang="en-US" altLang="zh-CN" sz="4000" dirty="0">
                <a:latin typeface="Times New Roman" panose="02020603050405020304" pitchFamily="18" charset="0"/>
              </a:endParaRPr>
            </a:p>
          </p:txBody>
        </p:sp>
        <p:sp>
          <p:nvSpPr>
            <p:cNvPr id="114751" name="Rectangle 18"/>
            <p:cNvSpPr/>
            <p:nvPr/>
          </p:nvSpPr>
          <p:spPr>
            <a:xfrm>
              <a:off x="2350" y="7673"/>
              <a:ext cx="585" cy="702"/>
            </a:xfrm>
            <a:prstGeom prst="rect">
              <a:avLst/>
            </a:prstGeom>
            <a:noFill/>
            <a:ln w="25400">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4000" b="1" dirty="0">
                  <a:solidFill>
                    <a:srgbClr val="0000FF"/>
                  </a:solidFill>
                  <a:latin typeface="Times New Roman" panose="02020603050405020304" pitchFamily="18" charset="0"/>
                </a:rPr>
                <a:t>·</a:t>
              </a:r>
              <a:endParaRPr lang="en-US" altLang="zh-CN" sz="4000" dirty="0">
                <a:latin typeface="Times New Roman" panose="02020603050405020304" pitchFamily="18" charset="0"/>
              </a:endParaRPr>
            </a:p>
          </p:txBody>
        </p:sp>
      </p:grpSp>
      <p:sp>
        <p:nvSpPr>
          <p:cNvPr id="114694" name="Rectangle 52"/>
          <p:cNvSpPr/>
          <p:nvPr/>
        </p:nvSpPr>
        <p:spPr>
          <a:xfrm>
            <a:off x="922338" y="1846263"/>
            <a:ext cx="584200" cy="2684462"/>
          </a:xfrm>
          <a:prstGeom prst="rect">
            <a:avLst/>
          </a:prstGeom>
          <a:solidFill>
            <a:srgbClr val="FFFFFF"/>
          </a:solidFill>
          <a:ln w="25400">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grpSp>
        <p:nvGrpSpPr>
          <p:cNvPr id="5" name="Group 53"/>
          <p:cNvGrpSpPr/>
          <p:nvPr/>
        </p:nvGrpSpPr>
        <p:grpSpPr>
          <a:xfrm>
            <a:off x="592138" y="2668588"/>
            <a:ext cx="685800" cy="519112"/>
            <a:chOff x="480" y="2028"/>
            <a:chExt cx="432" cy="327"/>
          </a:xfrm>
        </p:grpSpPr>
        <p:sp>
          <p:nvSpPr>
            <p:cNvPr id="114745" name="Line 54"/>
            <p:cNvSpPr/>
            <p:nvPr/>
          </p:nvSpPr>
          <p:spPr>
            <a:xfrm>
              <a:off x="480" y="2352"/>
              <a:ext cx="432" cy="0"/>
            </a:xfrm>
            <a:prstGeom prst="line">
              <a:avLst/>
            </a:prstGeom>
            <a:ln w="38100" cap="flat" cmpd="sng">
              <a:solidFill>
                <a:schemeClr val="accent2"/>
              </a:solidFill>
              <a:prstDash val="solid"/>
              <a:headEnd type="none" w="med" len="med"/>
              <a:tailEnd type="stealth" w="med" len="lg"/>
            </a:ln>
          </p:spPr>
        </p:sp>
        <p:sp>
          <p:nvSpPr>
            <p:cNvPr id="114746" name="Text Box 55"/>
            <p:cNvSpPr txBox="1"/>
            <p:nvPr/>
          </p:nvSpPr>
          <p:spPr>
            <a:xfrm>
              <a:off x="552" y="2028"/>
              <a:ext cx="336"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i="1" dirty="0">
                  <a:solidFill>
                    <a:schemeClr val="accent2"/>
                  </a:solidFill>
                  <a:latin typeface="Times New Roman" panose="02020603050405020304" pitchFamily="18" charset="0"/>
                </a:rPr>
                <a:t>u</a:t>
              </a:r>
              <a:endParaRPr lang="en-US" altLang="zh-CN" sz="2800" b="1" i="1" dirty="0">
                <a:solidFill>
                  <a:schemeClr val="accent2"/>
                </a:solidFill>
                <a:latin typeface="Times New Roman" panose="02020603050405020304" pitchFamily="18" charset="0"/>
              </a:endParaRPr>
            </a:p>
          </p:txBody>
        </p:sp>
      </p:grpSp>
      <p:sp>
        <p:nvSpPr>
          <p:cNvPr id="13" name="Line 6"/>
          <p:cNvSpPr/>
          <p:nvPr/>
        </p:nvSpPr>
        <p:spPr>
          <a:xfrm>
            <a:off x="1941513" y="1846263"/>
            <a:ext cx="0" cy="2665412"/>
          </a:xfrm>
          <a:prstGeom prst="line">
            <a:avLst/>
          </a:prstGeom>
          <a:ln w="28575" cap="flat" cmpd="sng">
            <a:solidFill>
              <a:schemeClr val="tx1"/>
            </a:solidFill>
            <a:prstDash val="solid"/>
            <a:headEnd type="none" w="med" len="sm"/>
            <a:tailEnd type="none" w="med" len="sm"/>
          </a:ln>
        </p:spPr>
      </p:sp>
      <p:grpSp>
        <p:nvGrpSpPr>
          <p:cNvPr id="71" name="组合 70"/>
          <p:cNvGrpSpPr/>
          <p:nvPr/>
        </p:nvGrpSpPr>
        <p:grpSpPr>
          <a:xfrm>
            <a:off x="1552575" y="1560513"/>
            <a:ext cx="717550" cy="719137"/>
            <a:chOff x="3835" y="1033"/>
            <a:chExt cx="1128" cy="1166"/>
          </a:xfrm>
        </p:grpSpPr>
        <p:sp>
          <p:nvSpPr>
            <p:cNvPr id="114743" name="Line 9"/>
            <p:cNvSpPr/>
            <p:nvPr/>
          </p:nvSpPr>
          <p:spPr>
            <a:xfrm flipV="1">
              <a:off x="3835" y="1693"/>
              <a:ext cx="345" cy="507"/>
            </a:xfrm>
            <a:prstGeom prst="line">
              <a:avLst/>
            </a:prstGeom>
            <a:ln w="19050" cap="flat" cmpd="sng">
              <a:solidFill>
                <a:schemeClr val="accent2"/>
              </a:solidFill>
              <a:prstDash val="solid"/>
              <a:headEnd type="none" w="med" len="sm"/>
              <a:tailEnd type="triangle" w="sm" len="med"/>
            </a:ln>
          </p:spPr>
        </p:sp>
        <p:sp>
          <p:nvSpPr>
            <p:cNvPr id="114744" name="Rectangle 19"/>
            <p:cNvSpPr/>
            <p:nvPr/>
          </p:nvSpPr>
          <p:spPr>
            <a:xfrm>
              <a:off x="3835" y="1033"/>
              <a:ext cx="1128" cy="915"/>
            </a:xfrm>
            <a:prstGeom prst="rect">
              <a:avLst/>
            </a:prstGeom>
            <a:noFill/>
            <a:ln w="9525">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i="1" dirty="0">
                  <a:solidFill>
                    <a:schemeClr val="accent2"/>
                  </a:solidFill>
                  <a:latin typeface="Times New Roman" panose="02020603050405020304" pitchFamily="18" charset="0"/>
                </a:rPr>
                <a:t>u</a:t>
              </a:r>
              <a:r>
                <a:rPr lang="en-US" altLang="zh-CN" sz="2800" b="1" dirty="0">
                  <a:solidFill>
                    <a:schemeClr val="accent2"/>
                  </a:solidFill>
                  <a:latin typeface="Times New Roman" panose="02020603050405020304" pitchFamily="18" charset="0"/>
                  <a:sym typeface="Symbol" panose="05050102010706020507" pitchFamily="18" charset="2"/>
                </a:rPr>
                <a:t></a:t>
              </a:r>
              <a:r>
                <a:rPr lang="en-US" altLang="zh-CN" sz="2800" b="1" i="1" dirty="0">
                  <a:solidFill>
                    <a:schemeClr val="accent2"/>
                  </a:solidFill>
                  <a:latin typeface="Times New Roman" panose="02020603050405020304" pitchFamily="18" charset="0"/>
                </a:rPr>
                <a:t>t</a:t>
              </a:r>
              <a:endParaRPr lang="en-US" altLang="zh-CN" sz="2800" b="1" i="1" dirty="0">
                <a:solidFill>
                  <a:schemeClr val="accent2"/>
                </a:solidFill>
                <a:latin typeface="Times New Roman" panose="02020603050405020304" pitchFamily="18" charset="0"/>
              </a:endParaRPr>
            </a:p>
          </p:txBody>
        </p:sp>
      </p:grpSp>
      <p:grpSp>
        <p:nvGrpSpPr>
          <p:cNvPr id="16" name="Group 20"/>
          <p:cNvGrpSpPr/>
          <p:nvPr/>
        </p:nvGrpSpPr>
        <p:grpSpPr>
          <a:xfrm>
            <a:off x="1522413" y="2054225"/>
            <a:ext cx="3394075" cy="1927225"/>
            <a:chOff x="778" y="1654"/>
            <a:chExt cx="2138" cy="1214"/>
          </a:xfrm>
        </p:grpSpPr>
        <p:grpSp>
          <p:nvGrpSpPr>
            <p:cNvPr id="114736" name="Group 21"/>
            <p:cNvGrpSpPr/>
            <p:nvPr/>
          </p:nvGrpSpPr>
          <p:grpSpPr>
            <a:xfrm>
              <a:off x="778" y="1801"/>
              <a:ext cx="835" cy="1067"/>
              <a:chOff x="778" y="1801"/>
              <a:chExt cx="835" cy="1067"/>
            </a:xfrm>
          </p:grpSpPr>
          <p:sp>
            <p:nvSpPr>
              <p:cNvPr id="114738" name="Line 22"/>
              <p:cNvSpPr/>
              <p:nvPr/>
            </p:nvSpPr>
            <p:spPr>
              <a:xfrm>
                <a:off x="815" y="1801"/>
                <a:ext cx="798" cy="1"/>
              </a:xfrm>
              <a:prstGeom prst="line">
                <a:avLst/>
              </a:prstGeom>
              <a:ln w="19050" cap="flat" cmpd="sng">
                <a:solidFill>
                  <a:srgbClr val="FF0000"/>
                </a:solidFill>
                <a:prstDash val="solid"/>
                <a:headEnd type="none" w="med" len="sm"/>
                <a:tailEnd type="stealth" w="med" len="lg"/>
              </a:ln>
            </p:spPr>
          </p:sp>
          <p:sp>
            <p:nvSpPr>
              <p:cNvPr id="114739" name="Line 23"/>
              <p:cNvSpPr/>
              <p:nvPr/>
            </p:nvSpPr>
            <p:spPr>
              <a:xfrm>
                <a:off x="803" y="2083"/>
                <a:ext cx="797" cy="1"/>
              </a:xfrm>
              <a:prstGeom prst="line">
                <a:avLst/>
              </a:prstGeom>
              <a:ln w="19050" cap="flat" cmpd="sng">
                <a:solidFill>
                  <a:srgbClr val="FF0000"/>
                </a:solidFill>
                <a:prstDash val="solid"/>
                <a:headEnd type="none" w="med" len="sm"/>
                <a:tailEnd type="stealth" w="med" len="lg"/>
              </a:ln>
            </p:spPr>
          </p:sp>
          <p:sp>
            <p:nvSpPr>
              <p:cNvPr id="114740" name="Line 24"/>
              <p:cNvSpPr/>
              <p:nvPr/>
            </p:nvSpPr>
            <p:spPr>
              <a:xfrm>
                <a:off x="791" y="2340"/>
                <a:ext cx="797" cy="1"/>
              </a:xfrm>
              <a:prstGeom prst="line">
                <a:avLst/>
              </a:prstGeom>
              <a:ln w="19050" cap="flat" cmpd="sng">
                <a:solidFill>
                  <a:srgbClr val="FF0000"/>
                </a:solidFill>
                <a:prstDash val="solid"/>
                <a:headEnd type="none" w="med" len="sm"/>
                <a:tailEnd type="stealth" w="med" len="lg"/>
              </a:ln>
            </p:spPr>
          </p:sp>
          <p:sp>
            <p:nvSpPr>
              <p:cNvPr id="114741" name="Line 25"/>
              <p:cNvSpPr/>
              <p:nvPr/>
            </p:nvSpPr>
            <p:spPr>
              <a:xfrm>
                <a:off x="791" y="2610"/>
                <a:ext cx="797" cy="0"/>
              </a:xfrm>
              <a:prstGeom prst="line">
                <a:avLst/>
              </a:prstGeom>
              <a:ln w="19050" cap="flat" cmpd="sng">
                <a:solidFill>
                  <a:srgbClr val="FF0000"/>
                </a:solidFill>
                <a:prstDash val="solid"/>
                <a:headEnd type="none" w="med" len="sm"/>
                <a:tailEnd type="stealth" w="med" len="lg"/>
              </a:ln>
            </p:spPr>
          </p:sp>
          <p:sp>
            <p:nvSpPr>
              <p:cNvPr id="114742" name="Line 26"/>
              <p:cNvSpPr/>
              <p:nvPr/>
            </p:nvSpPr>
            <p:spPr>
              <a:xfrm>
                <a:off x="778" y="2867"/>
                <a:ext cx="798" cy="1"/>
              </a:xfrm>
              <a:prstGeom prst="line">
                <a:avLst/>
              </a:prstGeom>
              <a:ln w="19050" cap="flat" cmpd="sng">
                <a:solidFill>
                  <a:srgbClr val="FF0000"/>
                </a:solidFill>
                <a:prstDash val="solid"/>
                <a:headEnd type="none" w="med" len="sm"/>
                <a:tailEnd type="stealth" w="med" len="lg"/>
              </a:ln>
            </p:spPr>
          </p:sp>
        </p:grpSp>
        <p:sp>
          <p:nvSpPr>
            <p:cNvPr id="114737" name="Rectangle 27"/>
            <p:cNvSpPr/>
            <p:nvPr/>
          </p:nvSpPr>
          <p:spPr>
            <a:xfrm>
              <a:off x="1697" y="1654"/>
              <a:ext cx="1219" cy="270"/>
            </a:xfrm>
            <a:prstGeom prst="rect">
              <a:avLst/>
            </a:prstGeom>
            <a:noFill/>
            <a:ln w="9525">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zh-CN" altLang="en-US" sz="2800" dirty="0">
                  <a:solidFill>
                    <a:srgbClr val="0070C0"/>
                  </a:solidFill>
                  <a:latin typeface="微软雅黑" panose="020B0503020204020204" charset="-122"/>
                  <a:ea typeface="微软雅黑" panose="020B0503020204020204" charset="-122"/>
                </a:rPr>
                <a:t>波传播方向</a:t>
              </a:r>
              <a:endParaRPr lang="zh-CN" altLang="en-US" sz="2800" dirty="0">
                <a:solidFill>
                  <a:srgbClr val="0070C0"/>
                </a:solidFill>
                <a:latin typeface="微软雅黑" panose="020B0503020204020204" charset="-122"/>
                <a:ea typeface="微软雅黑" panose="020B0503020204020204" charset="-122"/>
              </a:endParaRPr>
            </a:p>
          </p:txBody>
        </p:sp>
      </p:grpSp>
      <p:grpSp>
        <p:nvGrpSpPr>
          <p:cNvPr id="6" name="Group 23"/>
          <p:cNvGrpSpPr/>
          <p:nvPr/>
        </p:nvGrpSpPr>
        <p:grpSpPr>
          <a:xfrm>
            <a:off x="6889750" y="1712913"/>
            <a:ext cx="0" cy="2617787"/>
            <a:chOff x="3793" y="527"/>
            <a:chExt cx="0" cy="1649"/>
          </a:xfrm>
        </p:grpSpPr>
        <p:sp>
          <p:nvSpPr>
            <p:cNvPr id="114734" name="Line 24"/>
            <p:cNvSpPr/>
            <p:nvPr/>
          </p:nvSpPr>
          <p:spPr>
            <a:xfrm>
              <a:off x="3793" y="527"/>
              <a:ext cx="0" cy="375"/>
            </a:xfrm>
            <a:prstGeom prst="line">
              <a:avLst/>
            </a:prstGeom>
            <a:ln w="76200" cap="flat" cmpd="tri">
              <a:solidFill>
                <a:srgbClr val="000066"/>
              </a:solidFill>
              <a:prstDash val="solid"/>
              <a:headEnd type="none" w="med" len="med"/>
              <a:tailEnd type="none" w="med" len="med"/>
            </a:ln>
          </p:spPr>
        </p:sp>
        <p:sp>
          <p:nvSpPr>
            <p:cNvPr id="114735" name="Line 25"/>
            <p:cNvSpPr/>
            <p:nvPr/>
          </p:nvSpPr>
          <p:spPr>
            <a:xfrm>
              <a:off x="3793" y="1801"/>
              <a:ext cx="0" cy="375"/>
            </a:xfrm>
            <a:prstGeom prst="line">
              <a:avLst/>
            </a:prstGeom>
            <a:ln w="76200" cap="flat" cmpd="tri">
              <a:solidFill>
                <a:srgbClr val="000066"/>
              </a:solidFill>
              <a:prstDash val="solid"/>
              <a:headEnd type="none" w="med" len="med"/>
              <a:tailEnd type="none" w="med" len="med"/>
            </a:ln>
          </p:spPr>
        </p:sp>
      </p:grpSp>
      <p:grpSp>
        <p:nvGrpSpPr>
          <p:cNvPr id="2" name="Group 26"/>
          <p:cNvGrpSpPr/>
          <p:nvPr/>
        </p:nvGrpSpPr>
        <p:grpSpPr>
          <a:xfrm>
            <a:off x="5938838" y="2255838"/>
            <a:ext cx="476250" cy="1558925"/>
            <a:chOff x="3194" y="869"/>
            <a:chExt cx="300" cy="982"/>
          </a:xfrm>
        </p:grpSpPr>
        <p:sp>
          <p:nvSpPr>
            <p:cNvPr id="114732" name="Line 27"/>
            <p:cNvSpPr/>
            <p:nvPr/>
          </p:nvSpPr>
          <p:spPr>
            <a:xfrm>
              <a:off x="3494" y="869"/>
              <a:ext cx="0" cy="982"/>
            </a:xfrm>
            <a:prstGeom prst="line">
              <a:avLst/>
            </a:prstGeom>
            <a:ln w="38100" cap="flat" cmpd="sng">
              <a:solidFill>
                <a:srgbClr val="993366"/>
              </a:solidFill>
              <a:prstDash val="solid"/>
              <a:headEnd type="none" w="med" len="med"/>
              <a:tailEnd type="none" w="med" len="med"/>
            </a:ln>
          </p:spPr>
        </p:sp>
        <p:sp>
          <p:nvSpPr>
            <p:cNvPr id="114733" name="Line 28"/>
            <p:cNvSpPr/>
            <p:nvPr/>
          </p:nvSpPr>
          <p:spPr>
            <a:xfrm>
              <a:off x="3194" y="869"/>
              <a:ext cx="0" cy="974"/>
            </a:xfrm>
            <a:prstGeom prst="line">
              <a:avLst/>
            </a:prstGeom>
            <a:ln w="38100" cap="flat" cmpd="sng">
              <a:solidFill>
                <a:srgbClr val="993366"/>
              </a:solidFill>
              <a:prstDash val="solid"/>
              <a:headEnd type="none" w="med" len="med"/>
              <a:tailEnd type="none" w="med" len="med"/>
            </a:ln>
          </p:spPr>
        </p:sp>
      </p:grpSp>
      <p:grpSp>
        <p:nvGrpSpPr>
          <p:cNvPr id="8" name="Group 29"/>
          <p:cNvGrpSpPr/>
          <p:nvPr/>
        </p:nvGrpSpPr>
        <p:grpSpPr>
          <a:xfrm>
            <a:off x="6889750" y="2308225"/>
            <a:ext cx="223838" cy="1427163"/>
            <a:chOff x="3793" y="902"/>
            <a:chExt cx="141" cy="899"/>
          </a:xfrm>
        </p:grpSpPr>
        <p:sp>
          <p:nvSpPr>
            <p:cNvPr id="114728" name="Arc 30"/>
            <p:cNvSpPr/>
            <p:nvPr/>
          </p:nvSpPr>
          <p:spPr>
            <a:xfrm>
              <a:off x="3793" y="902"/>
              <a:ext cx="141" cy="22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2947" h="43200" fill="none">
                  <a:moveTo>
                    <a:pt x="1346" y="0"/>
                  </a:moveTo>
                  <a:cubicBezTo>
                    <a:pt x="13276" y="0"/>
                    <a:pt x="22947" y="9670"/>
                    <a:pt x="22947" y="21600"/>
                  </a:cubicBezTo>
                  <a:cubicBezTo>
                    <a:pt x="22947" y="33529"/>
                    <a:pt x="13276" y="43200"/>
                    <a:pt x="1347" y="43200"/>
                  </a:cubicBezTo>
                  <a:cubicBezTo>
                    <a:pt x="897" y="43200"/>
                    <a:pt x="448" y="43185"/>
                    <a:pt x="0" y="43157"/>
                  </a:cubicBezTo>
                </a:path>
                <a:path w="22947" h="43200" stroke="0">
                  <a:moveTo>
                    <a:pt x="1346" y="0"/>
                  </a:moveTo>
                  <a:cubicBezTo>
                    <a:pt x="13276" y="0"/>
                    <a:pt x="22947" y="9670"/>
                    <a:pt x="22947" y="21600"/>
                  </a:cubicBezTo>
                  <a:cubicBezTo>
                    <a:pt x="22947" y="33529"/>
                    <a:pt x="13276" y="43200"/>
                    <a:pt x="1347" y="43200"/>
                  </a:cubicBezTo>
                  <a:cubicBezTo>
                    <a:pt x="897" y="43200"/>
                    <a:pt x="448" y="43185"/>
                    <a:pt x="0" y="43157"/>
                  </a:cubicBezTo>
                  <a:lnTo>
                    <a:pt x="1347" y="21600"/>
                  </a:lnTo>
                  <a:lnTo>
                    <a:pt x="1346" y="0"/>
                  </a:lnTo>
                  <a:close/>
                </a:path>
              </a:pathLst>
            </a:custGeom>
            <a:noFill/>
            <a:ln w="19050" cap="flat" cmpd="sng">
              <a:solidFill>
                <a:srgbClr val="FF3300">
                  <a:alpha val="100000"/>
                </a:srgbClr>
              </a:solidFill>
              <a:prstDash val="solid"/>
              <a:round/>
              <a:headEnd type="none" w="med" len="med"/>
              <a:tailEnd type="none" w="med" len="med"/>
            </a:ln>
          </p:spPr>
          <p:txBody>
            <a:bodyPr/>
            <a:p>
              <a:endParaRPr lang="zh-CN" altLang="en-US"/>
            </a:p>
          </p:txBody>
        </p:sp>
        <p:sp>
          <p:nvSpPr>
            <p:cNvPr id="114729" name="Arc 31"/>
            <p:cNvSpPr/>
            <p:nvPr/>
          </p:nvSpPr>
          <p:spPr>
            <a:xfrm>
              <a:off x="3793" y="1127"/>
              <a:ext cx="132" cy="22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2947" h="43200" fill="none">
                  <a:moveTo>
                    <a:pt x="1346" y="0"/>
                  </a:moveTo>
                  <a:cubicBezTo>
                    <a:pt x="13276" y="0"/>
                    <a:pt x="22947" y="9670"/>
                    <a:pt x="22947" y="21600"/>
                  </a:cubicBezTo>
                  <a:cubicBezTo>
                    <a:pt x="22947" y="33529"/>
                    <a:pt x="13276" y="43200"/>
                    <a:pt x="1347" y="43200"/>
                  </a:cubicBezTo>
                  <a:cubicBezTo>
                    <a:pt x="897" y="43200"/>
                    <a:pt x="448" y="43185"/>
                    <a:pt x="0" y="43157"/>
                  </a:cubicBezTo>
                </a:path>
                <a:path w="22947" h="43200" stroke="0">
                  <a:moveTo>
                    <a:pt x="1346" y="0"/>
                  </a:moveTo>
                  <a:cubicBezTo>
                    <a:pt x="13276" y="0"/>
                    <a:pt x="22947" y="9670"/>
                    <a:pt x="22947" y="21600"/>
                  </a:cubicBezTo>
                  <a:cubicBezTo>
                    <a:pt x="22947" y="33529"/>
                    <a:pt x="13276" y="43200"/>
                    <a:pt x="1347" y="43200"/>
                  </a:cubicBezTo>
                  <a:cubicBezTo>
                    <a:pt x="897" y="43200"/>
                    <a:pt x="448" y="43185"/>
                    <a:pt x="0" y="43157"/>
                  </a:cubicBezTo>
                  <a:lnTo>
                    <a:pt x="1347" y="21600"/>
                  </a:lnTo>
                  <a:lnTo>
                    <a:pt x="1346" y="0"/>
                  </a:lnTo>
                  <a:close/>
                </a:path>
              </a:pathLst>
            </a:custGeom>
            <a:noFill/>
            <a:ln w="19050" cap="flat" cmpd="sng">
              <a:solidFill>
                <a:srgbClr val="FF3300">
                  <a:alpha val="100000"/>
                </a:srgbClr>
              </a:solidFill>
              <a:prstDash val="solid"/>
              <a:round/>
              <a:headEnd type="none" w="med" len="med"/>
              <a:tailEnd type="none" w="med" len="med"/>
            </a:ln>
          </p:spPr>
          <p:txBody>
            <a:bodyPr/>
            <a:p>
              <a:endParaRPr lang="zh-CN" altLang="en-US"/>
            </a:p>
          </p:txBody>
        </p:sp>
        <p:sp>
          <p:nvSpPr>
            <p:cNvPr id="114730" name="Arc 32"/>
            <p:cNvSpPr/>
            <p:nvPr/>
          </p:nvSpPr>
          <p:spPr>
            <a:xfrm>
              <a:off x="3793" y="1352"/>
              <a:ext cx="132" cy="22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2947" h="43200" fill="none">
                  <a:moveTo>
                    <a:pt x="1346" y="0"/>
                  </a:moveTo>
                  <a:cubicBezTo>
                    <a:pt x="13276" y="0"/>
                    <a:pt x="22947" y="9670"/>
                    <a:pt x="22947" y="21600"/>
                  </a:cubicBezTo>
                  <a:cubicBezTo>
                    <a:pt x="22947" y="33529"/>
                    <a:pt x="13276" y="43200"/>
                    <a:pt x="1347" y="43200"/>
                  </a:cubicBezTo>
                  <a:cubicBezTo>
                    <a:pt x="897" y="43200"/>
                    <a:pt x="448" y="43185"/>
                    <a:pt x="0" y="43157"/>
                  </a:cubicBezTo>
                </a:path>
                <a:path w="22947" h="43200" stroke="0">
                  <a:moveTo>
                    <a:pt x="1346" y="0"/>
                  </a:moveTo>
                  <a:cubicBezTo>
                    <a:pt x="13276" y="0"/>
                    <a:pt x="22947" y="9670"/>
                    <a:pt x="22947" y="21600"/>
                  </a:cubicBezTo>
                  <a:cubicBezTo>
                    <a:pt x="22947" y="33529"/>
                    <a:pt x="13276" y="43200"/>
                    <a:pt x="1347" y="43200"/>
                  </a:cubicBezTo>
                  <a:cubicBezTo>
                    <a:pt x="897" y="43200"/>
                    <a:pt x="448" y="43185"/>
                    <a:pt x="0" y="43157"/>
                  </a:cubicBezTo>
                  <a:lnTo>
                    <a:pt x="1347" y="21600"/>
                  </a:lnTo>
                  <a:lnTo>
                    <a:pt x="1346" y="0"/>
                  </a:lnTo>
                  <a:close/>
                </a:path>
              </a:pathLst>
            </a:custGeom>
            <a:noFill/>
            <a:ln w="19050" cap="flat" cmpd="sng">
              <a:solidFill>
                <a:srgbClr val="FF3300">
                  <a:alpha val="100000"/>
                </a:srgbClr>
              </a:solidFill>
              <a:prstDash val="solid"/>
              <a:round/>
              <a:headEnd type="none" w="med" len="med"/>
              <a:tailEnd type="none" w="med" len="med"/>
            </a:ln>
          </p:spPr>
          <p:txBody>
            <a:bodyPr/>
            <a:p>
              <a:endParaRPr lang="zh-CN" altLang="en-US"/>
            </a:p>
          </p:txBody>
        </p:sp>
        <p:sp>
          <p:nvSpPr>
            <p:cNvPr id="114731" name="Arc 33"/>
            <p:cNvSpPr/>
            <p:nvPr/>
          </p:nvSpPr>
          <p:spPr>
            <a:xfrm>
              <a:off x="3793" y="1578"/>
              <a:ext cx="132" cy="22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2947" h="43200" fill="none">
                  <a:moveTo>
                    <a:pt x="1346" y="0"/>
                  </a:moveTo>
                  <a:cubicBezTo>
                    <a:pt x="13276" y="0"/>
                    <a:pt x="22947" y="9670"/>
                    <a:pt x="22947" y="21600"/>
                  </a:cubicBezTo>
                  <a:cubicBezTo>
                    <a:pt x="22947" y="33529"/>
                    <a:pt x="13276" y="43200"/>
                    <a:pt x="1347" y="43200"/>
                  </a:cubicBezTo>
                  <a:cubicBezTo>
                    <a:pt x="897" y="43200"/>
                    <a:pt x="448" y="43185"/>
                    <a:pt x="0" y="43157"/>
                  </a:cubicBezTo>
                </a:path>
                <a:path w="22947" h="43200" stroke="0">
                  <a:moveTo>
                    <a:pt x="1346" y="0"/>
                  </a:moveTo>
                  <a:cubicBezTo>
                    <a:pt x="13276" y="0"/>
                    <a:pt x="22947" y="9670"/>
                    <a:pt x="22947" y="21600"/>
                  </a:cubicBezTo>
                  <a:cubicBezTo>
                    <a:pt x="22947" y="33529"/>
                    <a:pt x="13276" y="43200"/>
                    <a:pt x="1347" y="43200"/>
                  </a:cubicBezTo>
                  <a:cubicBezTo>
                    <a:pt x="897" y="43200"/>
                    <a:pt x="448" y="43185"/>
                    <a:pt x="0" y="43157"/>
                  </a:cubicBezTo>
                  <a:lnTo>
                    <a:pt x="1347" y="21600"/>
                  </a:lnTo>
                  <a:lnTo>
                    <a:pt x="1346" y="0"/>
                  </a:lnTo>
                  <a:close/>
                </a:path>
              </a:pathLst>
            </a:custGeom>
            <a:noFill/>
            <a:ln w="19050" cap="flat" cmpd="sng">
              <a:solidFill>
                <a:srgbClr val="FF3300">
                  <a:alpha val="100000"/>
                </a:srgbClr>
              </a:solidFill>
              <a:prstDash val="solid"/>
              <a:round/>
              <a:headEnd type="none" w="med" len="med"/>
              <a:tailEnd type="none" w="med" len="med"/>
            </a:ln>
          </p:spPr>
          <p:txBody>
            <a:bodyPr/>
            <a:p>
              <a:endParaRPr lang="zh-CN" altLang="en-US"/>
            </a:p>
          </p:txBody>
        </p:sp>
      </p:grpSp>
      <p:grpSp>
        <p:nvGrpSpPr>
          <p:cNvPr id="9" name="Group 34"/>
          <p:cNvGrpSpPr/>
          <p:nvPr/>
        </p:nvGrpSpPr>
        <p:grpSpPr>
          <a:xfrm>
            <a:off x="7127875" y="1831975"/>
            <a:ext cx="979488" cy="2522538"/>
            <a:chOff x="3943" y="602"/>
            <a:chExt cx="617" cy="1589"/>
          </a:xfrm>
        </p:grpSpPr>
        <p:sp>
          <p:nvSpPr>
            <p:cNvPr id="114723" name="Line 35"/>
            <p:cNvSpPr>
              <a:spLocks noChangeAspect="1"/>
            </p:cNvSpPr>
            <p:nvPr/>
          </p:nvSpPr>
          <p:spPr>
            <a:xfrm>
              <a:off x="3943" y="1052"/>
              <a:ext cx="617" cy="1"/>
            </a:xfrm>
            <a:prstGeom prst="line">
              <a:avLst/>
            </a:prstGeom>
            <a:ln w="38100" cap="flat" cmpd="sng">
              <a:solidFill>
                <a:srgbClr val="006666"/>
              </a:solidFill>
              <a:prstDash val="solid"/>
              <a:headEnd type="none" w="med" len="med"/>
              <a:tailEnd type="triangle" w="sm" len="med"/>
            </a:ln>
          </p:spPr>
        </p:sp>
        <p:sp>
          <p:nvSpPr>
            <p:cNvPr id="114724" name="Line 36"/>
            <p:cNvSpPr>
              <a:spLocks noChangeAspect="1"/>
            </p:cNvSpPr>
            <p:nvPr/>
          </p:nvSpPr>
          <p:spPr>
            <a:xfrm>
              <a:off x="3943" y="1352"/>
              <a:ext cx="617" cy="1"/>
            </a:xfrm>
            <a:prstGeom prst="line">
              <a:avLst/>
            </a:prstGeom>
            <a:ln w="38100" cap="flat" cmpd="sng">
              <a:solidFill>
                <a:srgbClr val="006666"/>
              </a:solidFill>
              <a:prstDash val="solid"/>
              <a:headEnd type="none" w="med" len="med"/>
              <a:tailEnd type="triangle" w="sm" len="med"/>
            </a:ln>
          </p:spPr>
        </p:sp>
        <p:sp>
          <p:nvSpPr>
            <p:cNvPr id="114725" name="Line 37"/>
            <p:cNvSpPr>
              <a:spLocks noChangeAspect="1"/>
            </p:cNvSpPr>
            <p:nvPr/>
          </p:nvSpPr>
          <p:spPr>
            <a:xfrm>
              <a:off x="3943" y="1651"/>
              <a:ext cx="617" cy="1"/>
            </a:xfrm>
            <a:prstGeom prst="line">
              <a:avLst/>
            </a:prstGeom>
            <a:ln w="38100" cap="flat" cmpd="sng">
              <a:solidFill>
                <a:srgbClr val="006666"/>
              </a:solidFill>
              <a:prstDash val="solid"/>
              <a:headEnd type="none" w="med" len="med"/>
              <a:tailEnd type="triangle" w="sm" len="med"/>
            </a:ln>
          </p:spPr>
        </p:sp>
        <p:sp>
          <p:nvSpPr>
            <p:cNvPr id="114726" name="Line 38"/>
            <p:cNvSpPr>
              <a:spLocks noChangeAspect="1"/>
            </p:cNvSpPr>
            <p:nvPr/>
          </p:nvSpPr>
          <p:spPr>
            <a:xfrm flipV="1">
              <a:off x="3943" y="602"/>
              <a:ext cx="390" cy="390"/>
            </a:xfrm>
            <a:prstGeom prst="line">
              <a:avLst/>
            </a:prstGeom>
            <a:ln w="38100" cap="flat" cmpd="sng">
              <a:solidFill>
                <a:srgbClr val="006666"/>
              </a:solidFill>
              <a:prstDash val="solid"/>
              <a:headEnd type="none" w="med" len="med"/>
              <a:tailEnd type="triangle" w="sm" len="med"/>
            </a:ln>
          </p:spPr>
        </p:sp>
        <p:sp>
          <p:nvSpPr>
            <p:cNvPr id="114727" name="Line 39"/>
            <p:cNvSpPr>
              <a:spLocks noChangeAspect="1"/>
            </p:cNvSpPr>
            <p:nvPr/>
          </p:nvSpPr>
          <p:spPr>
            <a:xfrm>
              <a:off x="3943" y="1801"/>
              <a:ext cx="390" cy="390"/>
            </a:xfrm>
            <a:prstGeom prst="line">
              <a:avLst/>
            </a:prstGeom>
            <a:ln w="38100" cap="flat" cmpd="sng">
              <a:solidFill>
                <a:srgbClr val="006666"/>
              </a:solidFill>
              <a:prstDash val="solid"/>
              <a:headEnd type="none" w="med" len="med"/>
              <a:tailEnd type="triangle" w="sm" len="med"/>
            </a:ln>
          </p:spPr>
        </p:sp>
      </p:grpSp>
      <p:sp>
        <p:nvSpPr>
          <p:cNvPr id="524328" name="Freeform 40"/>
          <p:cNvSpPr/>
          <p:nvPr/>
        </p:nvSpPr>
        <p:spPr>
          <a:xfrm>
            <a:off x="6889750" y="2189163"/>
            <a:ext cx="277813" cy="1665287"/>
          </a:xfrm>
          <a:custGeom>
            <a:avLst/>
            <a:gdLst/>
            <a:ahLst/>
            <a:cxnLst>
              <a:cxn ang="0">
                <a:pos x="0" y="0"/>
              </a:cxn>
              <a:cxn ang="0">
                <a:pos x="2147483646" y="2147483646"/>
              </a:cxn>
              <a:cxn ang="0">
                <a:pos x="2147483646" y="2147483646"/>
              </a:cxn>
              <a:cxn ang="0">
                <a:pos x="2147483646" y="2147483646"/>
              </a:cxn>
              <a:cxn ang="0">
                <a:pos x="0" y="2147483646"/>
              </a:cxn>
            </a:cxnLst>
            <a:pathLst>
              <a:path w="112" h="672">
                <a:moveTo>
                  <a:pt x="0" y="0"/>
                </a:moveTo>
                <a:cubicBezTo>
                  <a:pt x="40" y="20"/>
                  <a:pt x="80" y="40"/>
                  <a:pt x="96" y="96"/>
                </a:cubicBezTo>
                <a:cubicBezTo>
                  <a:pt x="112" y="152"/>
                  <a:pt x="96" y="256"/>
                  <a:pt x="96" y="336"/>
                </a:cubicBezTo>
                <a:cubicBezTo>
                  <a:pt x="96" y="416"/>
                  <a:pt x="112" y="520"/>
                  <a:pt x="96" y="576"/>
                </a:cubicBezTo>
                <a:cubicBezTo>
                  <a:pt x="80" y="632"/>
                  <a:pt x="40" y="652"/>
                  <a:pt x="0" y="672"/>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nvGrpSpPr>
          <p:cNvPr id="3" name="Group 41"/>
          <p:cNvGrpSpPr/>
          <p:nvPr/>
        </p:nvGrpSpPr>
        <p:grpSpPr>
          <a:xfrm>
            <a:off x="7007225" y="1947863"/>
            <a:ext cx="377825" cy="2141537"/>
            <a:chOff x="3787" y="2432"/>
            <a:chExt cx="238" cy="1349"/>
          </a:xfrm>
        </p:grpSpPr>
        <p:grpSp>
          <p:nvGrpSpPr>
            <p:cNvPr id="114719" name="Group 42"/>
            <p:cNvGrpSpPr/>
            <p:nvPr/>
          </p:nvGrpSpPr>
          <p:grpSpPr>
            <a:xfrm>
              <a:off x="3787" y="2432"/>
              <a:ext cx="238" cy="1349"/>
              <a:chOff x="3868" y="677"/>
              <a:chExt cx="238" cy="1349"/>
            </a:xfrm>
          </p:grpSpPr>
          <p:sp>
            <p:nvSpPr>
              <p:cNvPr id="114721" name="Freeform 43"/>
              <p:cNvSpPr/>
              <p:nvPr/>
            </p:nvSpPr>
            <p:spPr>
              <a:xfrm>
                <a:off x="3868" y="1352"/>
                <a:ext cx="238" cy="674"/>
              </a:xfrm>
              <a:custGeom>
                <a:avLst/>
                <a:gdLst/>
                <a:ahLst/>
                <a:cxnLst>
                  <a:cxn ang="0">
                    <a:pos x="551" y="0"/>
                  </a:cxn>
                  <a:cxn ang="0">
                    <a:pos x="551" y="730"/>
                  </a:cxn>
                  <a:cxn ang="0">
                    <a:pos x="368" y="1276"/>
                  </a:cxn>
                  <a:cxn ang="0">
                    <a:pos x="0" y="1641"/>
                  </a:cxn>
                </a:cxnLst>
                <a:pathLst>
                  <a:path w="152" h="432">
                    <a:moveTo>
                      <a:pt x="144" y="0"/>
                    </a:moveTo>
                    <a:cubicBezTo>
                      <a:pt x="148" y="68"/>
                      <a:pt x="152" y="136"/>
                      <a:pt x="144" y="192"/>
                    </a:cubicBezTo>
                    <a:cubicBezTo>
                      <a:pt x="136" y="248"/>
                      <a:pt x="120" y="296"/>
                      <a:pt x="96" y="336"/>
                    </a:cubicBezTo>
                    <a:cubicBezTo>
                      <a:pt x="72" y="376"/>
                      <a:pt x="36" y="404"/>
                      <a:pt x="0" y="432"/>
                    </a:cubicBezTo>
                  </a:path>
                </a:pathLst>
              </a:custGeom>
              <a:noFill/>
              <a:ln w="38100" cap="flat" cmpd="sng">
                <a:solidFill>
                  <a:srgbClr val="FF3300">
                    <a:alpha val="100000"/>
                  </a:srgbClr>
                </a:solidFill>
                <a:prstDash val="solid"/>
                <a:round/>
                <a:headEnd type="none" w="med" len="med"/>
                <a:tailEnd type="none" w="med" len="med"/>
              </a:ln>
            </p:spPr>
            <p:txBody>
              <a:bodyPr/>
              <a:p>
                <a:endParaRPr lang="zh-CN" altLang="en-US"/>
              </a:p>
            </p:txBody>
          </p:sp>
          <p:sp>
            <p:nvSpPr>
              <p:cNvPr id="114722" name="Freeform 44"/>
              <p:cNvSpPr/>
              <p:nvPr/>
            </p:nvSpPr>
            <p:spPr>
              <a:xfrm flipV="1">
                <a:off x="3868" y="677"/>
                <a:ext cx="238" cy="675"/>
              </a:xfrm>
              <a:custGeom>
                <a:avLst/>
                <a:gdLst/>
                <a:ahLst/>
                <a:cxnLst>
                  <a:cxn ang="0">
                    <a:pos x="551" y="0"/>
                  </a:cxn>
                  <a:cxn ang="0">
                    <a:pos x="551" y="733"/>
                  </a:cxn>
                  <a:cxn ang="0">
                    <a:pos x="368" y="1281"/>
                  </a:cxn>
                  <a:cxn ang="0">
                    <a:pos x="0" y="1648"/>
                  </a:cxn>
                </a:cxnLst>
                <a:pathLst>
                  <a:path w="152" h="432">
                    <a:moveTo>
                      <a:pt x="144" y="0"/>
                    </a:moveTo>
                    <a:cubicBezTo>
                      <a:pt x="148" y="68"/>
                      <a:pt x="152" y="136"/>
                      <a:pt x="144" y="192"/>
                    </a:cubicBezTo>
                    <a:cubicBezTo>
                      <a:pt x="136" y="248"/>
                      <a:pt x="120" y="296"/>
                      <a:pt x="96" y="336"/>
                    </a:cubicBezTo>
                    <a:cubicBezTo>
                      <a:pt x="72" y="376"/>
                      <a:pt x="36" y="404"/>
                      <a:pt x="0" y="432"/>
                    </a:cubicBezTo>
                  </a:path>
                </a:pathLst>
              </a:custGeom>
              <a:noFill/>
              <a:ln w="38100" cap="flat" cmpd="sng">
                <a:solidFill>
                  <a:srgbClr val="FF3300">
                    <a:alpha val="100000"/>
                  </a:srgbClr>
                </a:solidFill>
                <a:prstDash val="solid"/>
                <a:round/>
                <a:headEnd type="none" w="med" len="med"/>
                <a:tailEnd type="none" w="med" len="med"/>
              </a:ln>
            </p:spPr>
            <p:txBody>
              <a:bodyPr/>
              <a:p>
                <a:endParaRPr lang="zh-CN" altLang="en-US"/>
              </a:p>
            </p:txBody>
          </p:sp>
        </p:grpSp>
        <p:sp>
          <p:nvSpPr>
            <p:cNvPr id="114720" name="Line 45"/>
            <p:cNvSpPr/>
            <p:nvPr/>
          </p:nvSpPr>
          <p:spPr>
            <a:xfrm>
              <a:off x="4024" y="2872"/>
              <a:ext cx="0" cy="499"/>
            </a:xfrm>
            <a:prstGeom prst="line">
              <a:avLst/>
            </a:prstGeom>
            <a:ln w="28575" cap="flat" cmpd="sng">
              <a:solidFill>
                <a:srgbClr val="FF3300"/>
              </a:solidFill>
              <a:prstDash val="solid"/>
              <a:headEnd type="none" w="med" len="med"/>
              <a:tailEnd type="none" w="med" len="med"/>
            </a:ln>
          </p:spPr>
        </p:sp>
      </p:grpSp>
      <p:grpSp>
        <p:nvGrpSpPr>
          <p:cNvPr id="12" name="Group 46"/>
          <p:cNvGrpSpPr/>
          <p:nvPr/>
        </p:nvGrpSpPr>
        <p:grpSpPr>
          <a:xfrm>
            <a:off x="7224713" y="1757363"/>
            <a:ext cx="436562" cy="2505075"/>
            <a:chOff x="2517" y="2341"/>
            <a:chExt cx="275" cy="1578"/>
          </a:xfrm>
        </p:grpSpPr>
        <p:sp>
          <p:nvSpPr>
            <p:cNvPr id="114716" name="Freeform 47"/>
            <p:cNvSpPr/>
            <p:nvPr/>
          </p:nvSpPr>
          <p:spPr>
            <a:xfrm>
              <a:off x="2517" y="2341"/>
              <a:ext cx="275" cy="557"/>
            </a:xfrm>
            <a:custGeom>
              <a:avLst/>
              <a:gdLst/>
              <a:ahLst/>
              <a:cxnLst>
                <a:cxn ang="0">
                  <a:pos x="0" y="0"/>
                </a:cxn>
                <a:cxn ang="0">
                  <a:pos x="666" y="225"/>
                </a:cxn>
                <a:cxn ang="0">
                  <a:pos x="1003" y="750"/>
                </a:cxn>
              </a:cxnLst>
              <a:pathLst>
                <a:path w="144" h="480">
                  <a:moveTo>
                    <a:pt x="0" y="0"/>
                  </a:moveTo>
                  <a:cubicBezTo>
                    <a:pt x="36" y="32"/>
                    <a:pt x="72" y="64"/>
                    <a:pt x="96" y="144"/>
                  </a:cubicBezTo>
                  <a:cubicBezTo>
                    <a:pt x="120" y="224"/>
                    <a:pt x="132" y="352"/>
                    <a:pt x="144" y="480"/>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14717" name="Freeform 48"/>
            <p:cNvSpPr/>
            <p:nvPr/>
          </p:nvSpPr>
          <p:spPr>
            <a:xfrm flipV="1">
              <a:off x="2520" y="3351"/>
              <a:ext cx="272" cy="568"/>
            </a:xfrm>
            <a:custGeom>
              <a:avLst/>
              <a:gdLst/>
              <a:ahLst/>
              <a:cxnLst>
                <a:cxn ang="0">
                  <a:pos x="0" y="0"/>
                </a:cxn>
                <a:cxn ang="0">
                  <a:pos x="646" y="238"/>
                </a:cxn>
                <a:cxn ang="0">
                  <a:pos x="971" y="795"/>
                </a:cxn>
              </a:cxnLst>
              <a:pathLst>
                <a:path w="144" h="480">
                  <a:moveTo>
                    <a:pt x="0" y="0"/>
                  </a:moveTo>
                  <a:cubicBezTo>
                    <a:pt x="36" y="32"/>
                    <a:pt x="72" y="64"/>
                    <a:pt x="96" y="144"/>
                  </a:cubicBezTo>
                  <a:cubicBezTo>
                    <a:pt x="120" y="224"/>
                    <a:pt x="132" y="352"/>
                    <a:pt x="144" y="480"/>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14718" name="Line 49"/>
            <p:cNvSpPr/>
            <p:nvPr/>
          </p:nvSpPr>
          <p:spPr>
            <a:xfrm>
              <a:off x="2792" y="2852"/>
              <a:ext cx="0" cy="545"/>
            </a:xfrm>
            <a:prstGeom prst="line">
              <a:avLst/>
            </a:prstGeom>
            <a:ln w="38100" cap="flat" cmpd="sng">
              <a:solidFill>
                <a:srgbClr val="FF3300"/>
              </a:solidFill>
              <a:prstDash val="solid"/>
              <a:headEnd type="none" w="med" len="med"/>
              <a:tailEnd type="none" w="med" len="med"/>
            </a:ln>
          </p:spPr>
        </p:sp>
      </p:grpSp>
      <p:grpSp>
        <p:nvGrpSpPr>
          <p:cNvPr id="4" name="Group 50"/>
          <p:cNvGrpSpPr/>
          <p:nvPr/>
        </p:nvGrpSpPr>
        <p:grpSpPr>
          <a:xfrm>
            <a:off x="5514975" y="2482850"/>
            <a:ext cx="1311275" cy="1066800"/>
            <a:chOff x="2969" y="1012"/>
            <a:chExt cx="826" cy="672"/>
          </a:xfrm>
        </p:grpSpPr>
        <p:sp>
          <p:nvSpPr>
            <p:cNvPr id="114712" name="Line 51"/>
            <p:cNvSpPr/>
            <p:nvPr/>
          </p:nvSpPr>
          <p:spPr>
            <a:xfrm>
              <a:off x="2969" y="1012"/>
              <a:ext cx="824" cy="0"/>
            </a:xfrm>
            <a:prstGeom prst="line">
              <a:avLst/>
            </a:prstGeom>
            <a:ln w="38100" cap="flat" cmpd="sng">
              <a:solidFill>
                <a:srgbClr val="000066"/>
              </a:solidFill>
              <a:prstDash val="solid"/>
              <a:headEnd type="none" w="med" len="med"/>
              <a:tailEnd type="triangle" w="sm" len="med"/>
            </a:ln>
          </p:spPr>
        </p:sp>
        <p:sp>
          <p:nvSpPr>
            <p:cNvPr id="114713" name="Line 52"/>
            <p:cNvSpPr/>
            <p:nvPr/>
          </p:nvSpPr>
          <p:spPr>
            <a:xfrm>
              <a:off x="2969" y="1684"/>
              <a:ext cx="824" cy="0"/>
            </a:xfrm>
            <a:prstGeom prst="line">
              <a:avLst/>
            </a:prstGeom>
            <a:ln w="38100" cap="flat" cmpd="sng">
              <a:solidFill>
                <a:srgbClr val="000066"/>
              </a:solidFill>
              <a:prstDash val="solid"/>
              <a:headEnd type="none" w="med" len="med"/>
              <a:tailEnd type="triangle" w="sm" len="med"/>
            </a:ln>
          </p:spPr>
        </p:sp>
        <p:sp>
          <p:nvSpPr>
            <p:cNvPr id="114714" name="Line 53"/>
            <p:cNvSpPr/>
            <p:nvPr/>
          </p:nvSpPr>
          <p:spPr>
            <a:xfrm>
              <a:off x="2969" y="1464"/>
              <a:ext cx="824" cy="0"/>
            </a:xfrm>
            <a:prstGeom prst="line">
              <a:avLst/>
            </a:prstGeom>
            <a:ln w="38100" cap="flat" cmpd="sng">
              <a:solidFill>
                <a:srgbClr val="000066"/>
              </a:solidFill>
              <a:prstDash val="solid"/>
              <a:headEnd type="none" w="med" len="med"/>
              <a:tailEnd type="triangle" w="sm" len="med"/>
            </a:ln>
          </p:spPr>
        </p:sp>
        <p:sp>
          <p:nvSpPr>
            <p:cNvPr id="114715" name="Line 54"/>
            <p:cNvSpPr/>
            <p:nvPr/>
          </p:nvSpPr>
          <p:spPr>
            <a:xfrm>
              <a:off x="2971" y="1246"/>
              <a:ext cx="824" cy="0"/>
            </a:xfrm>
            <a:prstGeom prst="line">
              <a:avLst/>
            </a:prstGeom>
            <a:ln w="38100" cap="flat" cmpd="sng">
              <a:solidFill>
                <a:srgbClr val="000066"/>
              </a:solidFill>
              <a:prstDash val="solid"/>
              <a:headEnd type="none" w="med" len="med"/>
              <a:tailEnd type="triangle" w="sm" len="med"/>
            </a:ln>
          </p:spPr>
        </p:sp>
      </p:grpSp>
      <p:grpSp>
        <p:nvGrpSpPr>
          <p:cNvPr id="14" name="Group 55"/>
          <p:cNvGrpSpPr/>
          <p:nvPr/>
        </p:nvGrpSpPr>
        <p:grpSpPr>
          <a:xfrm>
            <a:off x="6831013" y="2438400"/>
            <a:ext cx="71437" cy="1150938"/>
            <a:chOff x="3756" y="984"/>
            <a:chExt cx="45" cy="725"/>
          </a:xfrm>
        </p:grpSpPr>
        <p:sp>
          <p:nvSpPr>
            <p:cNvPr id="114708" name="Oval 56"/>
            <p:cNvSpPr>
              <a:spLocks noChangeAspect="1"/>
            </p:cNvSpPr>
            <p:nvPr/>
          </p:nvSpPr>
          <p:spPr>
            <a:xfrm>
              <a:off x="3756" y="984"/>
              <a:ext cx="41" cy="41"/>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p>
          </p:txBody>
        </p:sp>
        <p:sp>
          <p:nvSpPr>
            <p:cNvPr id="114709" name="Oval 57"/>
            <p:cNvSpPr>
              <a:spLocks noChangeAspect="1"/>
            </p:cNvSpPr>
            <p:nvPr/>
          </p:nvSpPr>
          <p:spPr>
            <a:xfrm>
              <a:off x="3760" y="1221"/>
              <a:ext cx="41" cy="41"/>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p>
          </p:txBody>
        </p:sp>
        <p:sp>
          <p:nvSpPr>
            <p:cNvPr id="114710" name="Oval 58"/>
            <p:cNvSpPr>
              <a:spLocks noChangeAspect="1"/>
            </p:cNvSpPr>
            <p:nvPr/>
          </p:nvSpPr>
          <p:spPr>
            <a:xfrm>
              <a:off x="3756" y="1441"/>
              <a:ext cx="41" cy="41"/>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p>
          </p:txBody>
        </p:sp>
        <p:sp>
          <p:nvSpPr>
            <p:cNvPr id="114711" name="Oval 59"/>
            <p:cNvSpPr>
              <a:spLocks noChangeAspect="1"/>
            </p:cNvSpPr>
            <p:nvPr/>
          </p:nvSpPr>
          <p:spPr>
            <a:xfrm>
              <a:off x="3756" y="1668"/>
              <a:ext cx="41" cy="41"/>
            </a:xfrm>
            <a:prstGeom prst="ellipse">
              <a:avLst/>
            </a:prstGeom>
            <a:solidFill>
              <a:srgbClr val="FF33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2000" dirty="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22245"/>
                                        </p:tgtEl>
                                        <p:attrNameLst>
                                          <p:attrName>style.visibility</p:attrName>
                                        </p:attrNameLst>
                                      </p:cBhvr>
                                      <p:to>
                                        <p:strVal val="visible"/>
                                      </p:to>
                                    </p:set>
                                    <p:animEffect transition="in" filter="wipe(up)">
                                      <p:cBhvr>
                                        <p:cTn id="14" dur="500"/>
                                        <p:tgtEl>
                                          <p:spTgt spid="522245"/>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down)">
                                      <p:cBhvr>
                                        <p:cTn id="26" dur="500"/>
                                        <p:tgtEl>
                                          <p:spTgt spid="71"/>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3500"/>
                            </p:stCondLst>
                            <p:childTnLst>
                              <p:par>
                                <p:cTn id="36" presetID="1"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par>
                          <p:cTn id="49" fill="hold">
                            <p:stCondLst>
                              <p:cond delay="4500"/>
                            </p:stCondLst>
                            <p:childTnLst>
                              <p:par>
                                <p:cTn id="50" presetID="23" presetClass="entr" presetSubtype="16"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000000"/>
                                          </p:val>
                                        </p:tav>
                                        <p:tav tm="100000">
                                          <p:val>
                                            <p:strVal val="#ppt_w"/>
                                          </p:val>
                                        </p:tav>
                                      </p:tavLst>
                                    </p:anim>
                                    <p:anim calcmode="lin" valueType="num">
                                      <p:cBhvr>
                                        <p:cTn id="53" dur="500" fill="hold"/>
                                        <p:tgtEl>
                                          <p:spTgt spid="8"/>
                                        </p:tgtEl>
                                        <p:attrNameLst>
                                          <p:attrName>ppt_h</p:attrName>
                                        </p:attrNameLst>
                                      </p:cBhvr>
                                      <p:tavLst>
                                        <p:tav tm="0">
                                          <p:val>
                                            <p:fltVal val="0.000000"/>
                                          </p:val>
                                        </p:tav>
                                        <p:tav tm="100000">
                                          <p:val>
                                            <p:strVal val="#ppt_h"/>
                                          </p:val>
                                        </p:tav>
                                      </p:tavLst>
                                    </p:anim>
                                  </p:childTnLst>
                                </p:cTn>
                              </p:par>
                            </p:childTnLst>
                          </p:cTn>
                        </p:par>
                        <p:par>
                          <p:cTn id="54" fill="hold">
                            <p:stCondLst>
                              <p:cond delay="5000"/>
                            </p:stCondLst>
                            <p:childTnLst>
                              <p:par>
                                <p:cTn id="55" presetID="23" presetClass="entr" presetSubtype="16" fill="hold" nodeType="afterEffect">
                                  <p:stCondLst>
                                    <p:cond delay="0"/>
                                  </p:stCondLst>
                                  <p:childTnLst>
                                    <p:set>
                                      <p:cBhvr>
                                        <p:cTn id="56" dur="1" fill="hold">
                                          <p:stCondLst>
                                            <p:cond delay="0"/>
                                          </p:stCondLst>
                                        </p:cTn>
                                        <p:tgtEl>
                                          <p:spTgt spid="524328"/>
                                        </p:tgtEl>
                                        <p:attrNameLst>
                                          <p:attrName>style.visibility</p:attrName>
                                        </p:attrNameLst>
                                      </p:cBhvr>
                                      <p:to>
                                        <p:strVal val="visible"/>
                                      </p:to>
                                    </p:set>
                                    <p:anim calcmode="lin" valueType="num">
                                      <p:cBhvr>
                                        <p:cTn id="57" dur="500" fill="hold"/>
                                        <p:tgtEl>
                                          <p:spTgt spid="524328"/>
                                        </p:tgtEl>
                                        <p:attrNameLst>
                                          <p:attrName>ppt_w</p:attrName>
                                        </p:attrNameLst>
                                      </p:cBhvr>
                                      <p:tavLst>
                                        <p:tav tm="0">
                                          <p:val>
                                            <p:fltVal val="0.000000"/>
                                          </p:val>
                                        </p:tav>
                                        <p:tav tm="100000">
                                          <p:val>
                                            <p:strVal val="#ppt_w"/>
                                          </p:val>
                                        </p:tav>
                                      </p:tavLst>
                                    </p:anim>
                                    <p:anim calcmode="lin" valueType="num">
                                      <p:cBhvr>
                                        <p:cTn id="58" dur="500" fill="hold"/>
                                        <p:tgtEl>
                                          <p:spTgt spid="524328"/>
                                        </p:tgtEl>
                                        <p:attrNameLst>
                                          <p:attrName>ppt_h</p:attrName>
                                        </p:attrNameLst>
                                      </p:cBhvr>
                                      <p:tavLst>
                                        <p:tav tm="0">
                                          <p:val>
                                            <p:fltVal val="0.000000"/>
                                          </p:val>
                                        </p:tav>
                                        <p:tav tm="100000">
                                          <p:val>
                                            <p:strVal val="#ppt_h"/>
                                          </p:val>
                                        </p:tav>
                                      </p:tavLst>
                                    </p:anim>
                                  </p:childTnLst>
                                </p:cTn>
                              </p:par>
                            </p:childTnLst>
                          </p:cTn>
                        </p:par>
                        <p:par>
                          <p:cTn id="59" fill="hold">
                            <p:stCondLst>
                              <p:cond delay="5500"/>
                            </p:stCondLst>
                            <p:childTnLst>
                              <p:par>
                                <p:cTn id="60" presetID="1" presetClass="entr" presetSubtype="0"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par>
                          <p:cTn id="62" fill="hold">
                            <p:stCondLst>
                              <p:cond delay="5500"/>
                            </p:stCondLst>
                            <p:childTnLst>
                              <p:par>
                                <p:cTn id="63" presetID="23" presetClass="entr" presetSubtype="16" fill="hold"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000000"/>
                                          </p:val>
                                        </p:tav>
                                        <p:tav tm="100000">
                                          <p:val>
                                            <p:strVal val="#ppt_w"/>
                                          </p:val>
                                        </p:tav>
                                      </p:tavLst>
                                    </p:anim>
                                    <p:anim calcmode="lin" valueType="num">
                                      <p:cBhvr>
                                        <p:cTn id="66" dur="500" fill="hold"/>
                                        <p:tgtEl>
                                          <p:spTgt spid="12"/>
                                        </p:tgtEl>
                                        <p:attrNameLst>
                                          <p:attrName>ppt_h</p:attrName>
                                        </p:attrNameLst>
                                      </p:cBhvr>
                                      <p:tavLst>
                                        <p:tav tm="0">
                                          <p:val>
                                            <p:fltVal val="0.000000"/>
                                          </p:val>
                                        </p:tav>
                                        <p:tav tm="100000">
                                          <p:val>
                                            <p:strVal val="#ppt_h"/>
                                          </p:val>
                                        </p:tav>
                                      </p:tavLst>
                                    </p:anim>
                                  </p:childTnLst>
                                </p:cTn>
                              </p:par>
                            </p:childTnLst>
                          </p:cTn>
                        </p:par>
                        <p:par>
                          <p:cTn id="67" fill="hold">
                            <p:stCondLst>
                              <p:cond delay="6000"/>
                            </p:stCondLst>
                            <p:childTnLst>
                              <p:par>
                                <p:cTn id="68" presetID="22" presetClass="entr" presetSubtype="8"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left)">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ext Box 11"/>
          <p:cNvSpPr txBox="1"/>
          <p:nvPr/>
        </p:nvSpPr>
        <p:spPr>
          <a:xfrm>
            <a:off x="685800" y="269875"/>
            <a:ext cx="43227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Times New Roman" panose="02020603050405020304" pitchFamily="18" charset="0"/>
              </a:rPr>
              <a:t>6</a:t>
            </a:r>
            <a:r>
              <a:rPr lang="zh-CN" altLang="en-US" sz="2400" b="1" dirty="0">
                <a:latin typeface="Times New Roman" panose="02020603050405020304" pitchFamily="18" charset="0"/>
              </a:rPr>
              <a:t>、</a:t>
            </a:r>
            <a:r>
              <a:rPr lang="zh-CN" altLang="en-US" sz="2400" b="1" dirty="0">
                <a:latin typeface="宋体" panose="02010600030101010101" pitchFamily="2" charset="-122"/>
              </a:rPr>
              <a:t>相干波叠加</a:t>
            </a:r>
            <a:r>
              <a:rPr lang="en-US" altLang="zh-CN" sz="2400" b="1" dirty="0">
                <a:latin typeface="宋体" panose="02010600030101010101" pitchFamily="2" charset="-122"/>
              </a:rPr>
              <a:t>——</a:t>
            </a:r>
            <a:r>
              <a:rPr lang="zh-CN" altLang="en-US" sz="2400" b="1" dirty="0">
                <a:latin typeface="宋体" panose="02010600030101010101" pitchFamily="2" charset="-122"/>
              </a:rPr>
              <a:t>干涉现象</a:t>
            </a:r>
            <a:r>
              <a:rPr lang="zh-CN" altLang="en-US" sz="1800" b="1" dirty="0">
                <a:latin typeface="宋体" panose="02010600030101010101" pitchFamily="2" charset="-122"/>
              </a:rPr>
              <a:t> </a:t>
            </a:r>
            <a:endParaRPr lang="zh-CN" altLang="en-US" sz="1800" b="1" dirty="0">
              <a:latin typeface="宋体" panose="02010600030101010101" pitchFamily="2" charset="-122"/>
            </a:endParaRPr>
          </a:p>
        </p:txBody>
      </p:sp>
      <p:sp>
        <p:nvSpPr>
          <p:cNvPr id="3" name="Rectangle 12"/>
          <p:cNvSpPr/>
          <p:nvPr/>
        </p:nvSpPr>
        <p:spPr>
          <a:xfrm>
            <a:off x="1246188" y="1924050"/>
            <a:ext cx="3022600" cy="1208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5000"/>
              </a:lnSpc>
              <a:spcBef>
                <a:spcPct val="0"/>
              </a:spcBef>
              <a:buNone/>
            </a:pPr>
            <a:r>
              <a:rPr lang="zh-CN" altLang="en-US" sz="2000" b="1" dirty="0">
                <a:solidFill>
                  <a:srgbClr val="C00000"/>
                </a:solidFill>
                <a:latin typeface="宋体" panose="02010600030101010101" pitchFamily="2" charset="-122"/>
              </a:rPr>
              <a:t>同频率、同方向、相位差恒定， </a:t>
            </a:r>
            <a:r>
              <a:rPr lang="zh-CN" altLang="en-US" sz="2000" b="1" dirty="0">
                <a:solidFill>
                  <a:srgbClr val="C00000"/>
                </a:solidFill>
              </a:rPr>
              <a:t>稳定的</a:t>
            </a:r>
            <a:r>
              <a:rPr lang="zh-CN" altLang="en-US" sz="2000" b="1" dirty="0"/>
              <a:t>振动加强和减弱的分布</a:t>
            </a:r>
            <a:endParaRPr lang="zh-CN" altLang="en-US" sz="2000" b="1" dirty="0"/>
          </a:p>
        </p:txBody>
      </p:sp>
      <p:sp>
        <p:nvSpPr>
          <p:cNvPr id="13" name="矩形 12"/>
          <p:cNvSpPr/>
          <p:nvPr/>
        </p:nvSpPr>
        <p:spPr>
          <a:xfrm>
            <a:off x="1241425" y="931863"/>
            <a:ext cx="42132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t>波的叠加原理（两层含义</a:t>
            </a:r>
            <a:r>
              <a:rPr lang="en-US" altLang="zh-CN" sz="2400" b="1" dirty="0"/>
              <a:t>)</a:t>
            </a:r>
            <a:r>
              <a:rPr lang="zh-CN" altLang="en-US" sz="2400" b="1" dirty="0"/>
              <a:t> </a:t>
            </a:r>
            <a:endParaRPr lang="zh-CN" altLang="en-US" sz="2400" dirty="0"/>
          </a:p>
        </p:txBody>
      </p:sp>
      <p:sp>
        <p:nvSpPr>
          <p:cNvPr id="26" name="矩形 25"/>
          <p:cNvSpPr/>
          <p:nvPr/>
        </p:nvSpPr>
        <p:spPr>
          <a:xfrm>
            <a:off x="1233488" y="1527175"/>
            <a:ext cx="14224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波的干涉</a:t>
            </a:r>
            <a:endParaRPr lang="zh-CN" altLang="en-US" sz="2400" dirty="0"/>
          </a:p>
        </p:txBody>
      </p:sp>
      <p:pic>
        <p:nvPicPr>
          <p:cNvPr id="28" name="图片 27"/>
          <p:cNvPicPr>
            <a:picLocks noChangeAspect="1"/>
          </p:cNvPicPr>
          <p:nvPr/>
        </p:nvPicPr>
        <p:blipFill>
          <a:blip r:embed="rId1"/>
          <a:stretch>
            <a:fillRect/>
          </a:stretch>
        </p:blipFill>
        <p:spPr>
          <a:xfrm>
            <a:off x="4837113" y="1436688"/>
            <a:ext cx="3155950" cy="1249362"/>
          </a:xfrm>
          <a:prstGeom prst="rect">
            <a:avLst/>
          </a:prstGeom>
          <a:noFill/>
          <a:ln w="9525">
            <a:noFill/>
          </a:ln>
        </p:spPr>
      </p:pic>
      <p:grpSp>
        <p:nvGrpSpPr>
          <p:cNvPr id="29" name="组合 28"/>
          <p:cNvGrpSpPr/>
          <p:nvPr/>
        </p:nvGrpSpPr>
        <p:grpSpPr>
          <a:xfrm>
            <a:off x="1255713" y="3309938"/>
            <a:ext cx="6310312" cy="931862"/>
            <a:chOff x="1298346" y="3729001"/>
            <a:chExt cx="6245173" cy="907506"/>
          </a:xfrm>
        </p:grpSpPr>
        <p:grpSp>
          <p:nvGrpSpPr>
            <p:cNvPr id="115731" name="组合 29"/>
            <p:cNvGrpSpPr/>
            <p:nvPr/>
          </p:nvGrpSpPr>
          <p:grpSpPr>
            <a:xfrm>
              <a:off x="1298346" y="3729001"/>
              <a:ext cx="6182166" cy="402433"/>
              <a:chOff x="1298346" y="3729001"/>
              <a:chExt cx="6182166" cy="402433"/>
            </a:xfrm>
          </p:grpSpPr>
          <p:graphicFrame>
            <p:nvGraphicFramePr>
              <p:cNvPr id="115733" name="Object 17"/>
              <p:cNvGraphicFramePr>
                <a:graphicFrameLocks noChangeAspect="1"/>
              </p:cNvGraphicFramePr>
              <p:nvPr/>
            </p:nvGraphicFramePr>
            <p:xfrm>
              <a:off x="1298346" y="3729001"/>
              <a:ext cx="4243269" cy="402433"/>
            </p:xfrm>
            <a:graphic>
              <a:graphicData uri="http://schemas.openxmlformats.org/presentationml/2006/ole">
                <mc:AlternateContent xmlns:mc="http://schemas.openxmlformats.org/markup-compatibility/2006">
                  <mc:Choice xmlns:v="urn:schemas-microsoft-com:vml" Requires="v">
                    <p:oleObj spid="_x0000_s3177" name="" r:id="rId2" imgW="2171700" imgH="228600" progId="Equation.DSMT4">
                      <p:embed/>
                    </p:oleObj>
                  </mc:Choice>
                  <mc:Fallback>
                    <p:oleObj name="" r:id="rId2" imgW="2171700" imgH="228600" progId="Equation.DSMT4">
                      <p:embed/>
                      <p:pic>
                        <p:nvPicPr>
                          <p:cNvPr id="0" name="图片 3176"/>
                          <p:cNvPicPr/>
                          <p:nvPr/>
                        </p:nvPicPr>
                        <p:blipFill>
                          <a:blip r:embed="rId3"/>
                          <a:stretch>
                            <a:fillRect/>
                          </a:stretch>
                        </p:blipFill>
                        <p:spPr>
                          <a:xfrm>
                            <a:off x="1298346" y="3729001"/>
                            <a:ext cx="4243269" cy="402433"/>
                          </a:xfrm>
                          <a:prstGeom prst="rect">
                            <a:avLst/>
                          </a:prstGeom>
                          <a:noFill/>
                          <a:ln w="38100">
                            <a:noFill/>
                            <a:miter/>
                          </a:ln>
                        </p:spPr>
                      </p:pic>
                    </p:oleObj>
                  </mc:Fallback>
                </mc:AlternateContent>
              </a:graphicData>
            </a:graphic>
          </p:graphicFrame>
          <p:graphicFrame>
            <p:nvGraphicFramePr>
              <p:cNvPr id="115734" name="Object 18"/>
              <p:cNvGraphicFramePr>
                <a:graphicFrameLocks noChangeAspect="1"/>
              </p:cNvGraphicFramePr>
              <p:nvPr/>
            </p:nvGraphicFramePr>
            <p:xfrm>
              <a:off x="6234424" y="3794294"/>
              <a:ext cx="1246088" cy="311522"/>
            </p:xfrm>
            <a:graphic>
              <a:graphicData uri="http://schemas.openxmlformats.org/presentationml/2006/ole">
                <mc:AlternateContent xmlns:mc="http://schemas.openxmlformats.org/markup-compatibility/2006">
                  <mc:Choice xmlns:v="urn:schemas-microsoft-com:vml" Requires="v">
                    <p:oleObj spid="_x0000_s3176" name="" r:id="rId4" imgW="2032000" imgH="508000" progId="Equation.3">
                      <p:embed/>
                    </p:oleObj>
                  </mc:Choice>
                  <mc:Fallback>
                    <p:oleObj name="" r:id="rId4" imgW="2032000" imgH="508000" progId="Equation.3">
                      <p:embed/>
                      <p:pic>
                        <p:nvPicPr>
                          <p:cNvPr id="0" name="图片 3175"/>
                          <p:cNvPicPr/>
                          <p:nvPr/>
                        </p:nvPicPr>
                        <p:blipFill>
                          <a:blip r:embed="rId5"/>
                          <a:stretch>
                            <a:fillRect/>
                          </a:stretch>
                        </p:blipFill>
                        <p:spPr>
                          <a:xfrm>
                            <a:off x="6234424" y="3794294"/>
                            <a:ext cx="1246088" cy="311522"/>
                          </a:xfrm>
                          <a:prstGeom prst="rect">
                            <a:avLst/>
                          </a:prstGeom>
                          <a:noFill/>
                          <a:ln w="38100">
                            <a:noFill/>
                            <a:miter/>
                          </a:ln>
                        </p:spPr>
                      </p:pic>
                    </p:oleObj>
                  </mc:Fallback>
                </mc:AlternateContent>
              </a:graphicData>
            </a:graphic>
          </p:graphicFrame>
        </p:grpSp>
        <p:graphicFrame>
          <p:nvGraphicFramePr>
            <p:cNvPr id="115732" name="Object 20"/>
            <p:cNvGraphicFramePr>
              <a:graphicFrameLocks noChangeAspect="1"/>
            </p:cNvGraphicFramePr>
            <p:nvPr/>
          </p:nvGraphicFramePr>
          <p:xfrm>
            <a:off x="6102186" y="4273551"/>
            <a:ext cx="1441333" cy="362956"/>
          </p:xfrm>
          <a:graphic>
            <a:graphicData uri="http://schemas.openxmlformats.org/presentationml/2006/ole">
              <mc:AlternateContent xmlns:mc="http://schemas.openxmlformats.org/markup-compatibility/2006">
                <mc:Choice xmlns:v="urn:schemas-microsoft-com:vml" Requires="v">
                  <p:oleObj spid="_x0000_s3171" name="" r:id="rId6" imgW="2171700" imgH="546100" progId="Equation.3">
                    <p:embed/>
                  </p:oleObj>
                </mc:Choice>
                <mc:Fallback>
                  <p:oleObj name="" r:id="rId6" imgW="2171700" imgH="546100" progId="Equation.3">
                    <p:embed/>
                    <p:pic>
                      <p:nvPicPr>
                        <p:cNvPr id="0" name="图片 3170"/>
                        <p:cNvPicPr/>
                        <p:nvPr/>
                      </p:nvPicPr>
                      <p:blipFill>
                        <a:blip r:embed="rId7"/>
                        <a:stretch>
                          <a:fillRect/>
                        </a:stretch>
                      </p:blipFill>
                      <p:spPr>
                        <a:xfrm>
                          <a:off x="6102186" y="4273551"/>
                          <a:ext cx="1441333" cy="362956"/>
                        </a:xfrm>
                        <a:prstGeom prst="rect">
                          <a:avLst/>
                        </a:prstGeom>
                        <a:noFill/>
                        <a:ln w="38100">
                          <a:noFill/>
                          <a:miter/>
                        </a:ln>
                      </p:spPr>
                    </p:pic>
                  </p:oleObj>
                </mc:Fallback>
              </mc:AlternateContent>
            </a:graphicData>
          </a:graphic>
        </p:graphicFrame>
      </p:grpSp>
      <p:sp>
        <p:nvSpPr>
          <p:cNvPr id="35" name="Rectangle 8"/>
          <p:cNvSpPr/>
          <p:nvPr/>
        </p:nvSpPr>
        <p:spPr>
          <a:xfrm>
            <a:off x="1276350" y="4578350"/>
            <a:ext cx="4179888" cy="400050"/>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rPr>
              <a:t>若</a:t>
            </a:r>
            <a:r>
              <a:rPr lang="zh-CN" altLang="en-US" sz="2000" b="1" i="1" dirty="0">
                <a:latin typeface="Times New Roman" panose="02020603050405020304" pitchFamily="18" charset="0"/>
                <a:sym typeface="Symbol" panose="05050102010706020507" pitchFamily="18" charset="2"/>
              </a:rPr>
              <a:t></a:t>
            </a:r>
            <a:r>
              <a:rPr lang="en-US" altLang="zh-CN" sz="2000" b="1" baseline="-25000" dirty="0">
                <a:latin typeface="Times New Roman" panose="02020603050405020304" pitchFamily="18" charset="0"/>
                <a:sym typeface="Symbol" panose="05050102010706020507" pitchFamily="18" charset="2"/>
              </a:rPr>
              <a:t>10</a:t>
            </a:r>
            <a:r>
              <a:rPr lang="en-US" altLang="zh-CN" sz="2000" b="1" dirty="0">
                <a:latin typeface="Times New Roman" panose="02020603050405020304" pitchFamily="18" charset="0"/>
                <a:sym typeface="Symbol" panose="05050102010706020507" pitchFamily="18" charset="2"/>
              </a:rPr>
              <a:t> = </a:t>
            </a:r>
            <a:r>
              <a:rPr lang="zh-CN" altLang="en-US" sz="2000" b="1" i="1" dirty="0">
                <a:latin typeface="Times New Roman" panose="02020603050405020304" pitchFamily="18" charset="0"/>
                <a:sym typeface="Symbol" panose="05050102010706020507" pitchFamily="18" charset="2"/>
              </a:rPr>
              <a:t></a:t>
            </a:r>
            <a:r>
              <a:rPr lang="en-US" altLang="zh-CN" sz="2000" b="1" baseline="-25000" dirty="0">
                <a:latin typeface="Times New Roman" panose="02020603050405020304" pitchFamily="18" charset="0"/>
                <a:sym typeface="Symbol" panose="05050102010706020507" pitchFamily="18" charset="2"/>
              </a:rPr>
              <a:t>20</a:t>
            </a:r>
            <a:r>
              <a:rPr lang="zh-CN" altLang="en-US" sz="2000" dirty="0">
                <a:latin typeface="Times New Roman" panose="02020603050405020304" pitchFamily="18" charset="0"/>
                <a:sym typeface="SymbolProp BT"/>
              </a:rPr>
              <a:t>，</a:t>
            </a:r>
            <a:r>
              <a:rPr lang="zh-CN" altLang="en-US" sz="2000" b="1" dirty="0">
                <a:latin typeface="Times New Roman" panose="02020603050405020304" pitchFamily="18" charset="0"/>
                <a:sym typeface="SymbolProp BT"/>
              </a:rPr>
              <a:t>上述条件简化为： </a:t>
            </a:r>
            <a:endParaRPr lang="zh-CN" altLang="en-US" sz="2000" b="1" dirty="0">
              <a:latin typeface="Times New Roman" panose="02020603050405020304" pitchFamily="18" charset="0"/>
              <a:sym typeface="SymbolProp BT"/>
            </a:endParaRPr>
          </a:p>
        </p:txBody>
      </p:sp>
      <p:grpSp>
        <p:nvGrpSpPr>
          <p:cNvPr id="40" name="组合 39"/>
          <p:cNvGrpSpPr/>
          <p:nvPr/>
        </p:nvGrpSpPr>
        <p:grpSpPr>
          <a:xfrm>
            <a:off x="1276350" y="5230813"/>
            <a:ext cx="7278688" cy="1231900"/>
            <a:chOff x="1415480" y="5422766"/>
            <a:chExt cx="7278796" cy="1230468"/>
          </a:xfrm>
        </p:grpSpPr>
        <p:graphicFrame>
          <p:nvGraphicFramePr>
            <p:cNvPr id="115727" name="Object 9"/>
            <p:cNvGraphicFramePr>
              <a:graphicFrameLocks noChangeAspect="1"/>
            </p:cNvGraphicFramePr>
            <p:nvPr/>
          </p:nvGraphicFramePr>
          <p:xfrm>
            <a:off x="1424402" y="5422766"/>
            <a:ext cx="4157658" cy="476963"/>
          </p:xfrm>
          <a:graphic>
            <a:graphicData uri="http://schemas.openxmlformats.org/presentationml/2006/ole">
              <mc:AlternateContent xmlns:mc="http://schemas.openxmlformats.org/markup-compatibility/2006">
                <mc:Choice xmlns:v="urn:schemas-microsoft-com:vml" Requires="v">
                  <p:oleObj spid="_x0000_s3173" name="" r:id="rId8" imgW="1366520" imgH="150495" progId="Equation.3">
                    <p:embed/>
                  </p:oleObj>
                </mc:Choice>
                <mc:Fallback>
                  <p:oleObj name="" r:id="rId8" imgW="1366520" imgH="150495" progId="Equation.3">
                    <p:embed/>
                    <p:pic>
                      <p:nvPicPr>
                        <p:cNvPr id="0" name="图片 3172"/>
                        <p:cNvPicPr/>
                        <p:nvPr/>
                      </p:nvPicPr>
                      <p:blipFill>
                        <a:blip r:embed="rId9"/>
                        <a:stretch>
                          <a:fillRect/>
                        </a:stretch>
                      </p:blipFill>
                      <p:spPr>
                        <a:xfrm>
                          <a:off x="1424402" y="5422766"/>
                          <a:ext cx="4157658" cy="476963"/>
                        </a:xfrm>
                        <a:prstGeom prst="rect">
                          <a:avLst/>
                        </a:prstGeom>
                        <a:noFill/>
                        <a:ln w="38100">
                          <a:noFill/>
                          <a:miter/>
                        </a:ln>
                      </p:spPr>
                    </p:pic>
                  </p:oleObj>
                </mc:Fallback>
              </mc:AlternateContent>
            </a:graphicData>
          </a:graphic>
        </p:graphicFrame>
        <p:graphicFrame>
          <p:nvGraphicFramePr>
            <p:cNvPr id="115728" name="Object 10"/>
            <p:cNvGraphicFramePr>
              <a:graphicFrameLocks noChangeAspect="1"/>
            </p:cNvGraphicFramePr>
            <p:nvPr/>
          </p:nvGraphicFramePr>
          <p:xfrm>
            <a:off x="1415480" y="5825751"/>
            <a:ext cx="4950292" cy="827483"/>
          </p:xfrm>
          <a:graphic>
            <a:graphicData uri="http://schemas.openxmlformats.org/presentationml/2006/ole">
              <mc:AlternateContent xmlns:mc="http://schemas.openxmlformats.org/markup-compatibility/2006">
                <mc:Choice xmlns:v="urn:schemas-microsoft-com:vml" Requires="v">
                  <p:oleObj spid="_x0000_s3178" name="" r:id="rId10" imgW="1619885" imgH="250190" progId="Equation.3">
                    <p:embed/>
                  </p:oleObj>
                </mc:Choice>
                <mc:Fallback>
                  <p:oleObj name="" r:id="rId10" imgW="1619885" imgH="250190" progId="Equation.3">
                    <p:embed/>
                    <p:pic>
                      <p:nvPicPr>
                        <p:cNvPr id="0" name="图片 3177"/>
                        <p:cNvPicPr/>
                        <p:nvPr/>
                      </p:nvPicPr>
                      <p:blipFill>
                        <a:blip r:embed="rId11"/>
                        <a:stretch>
                          <a:fillRect/>
                        </a:stretch>
                      </p:blipFill>
                      <p:spPr>
                        <a:xfrm>
                          <a:off x="1415480" y="5825751"/>
                          <a:ext cx="4950292" cy="827483"/>
                        </a:xfrm>
                        <a:prstGeom prst="rect">
                          <a:avLst/>
                        </a:prstGeom>
                        <a:noFill/>
                        <a:ln w="38100">
                          <a:noFill/>
                          <a:miter/>
                        </a:ln>
                      </p:spPr>
                    </p:pic>
                  </p:oleObj>
                </mc:Fallback>
              </mc:AlternateContent>
            </a:graphicData>
          </a:graphic>
        </p:graphicFrame>
        <p:sp>
          <p:nvSpPr>
            <p:cNvPr id="115729" name="Rectangle 11"/>
            <p:cNvSpPr/>
            <p:nvPr/>
          </p:nvSpPr>
          <p:spPr>
            <a:xfrm>
              <a:off x="5507226" y="5438845"/>
              <a:ext cx="3095625" cy="4001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rgbClr val="C00000"/>
                  </a:solidFill>
                  <a:latin typeface="Times New Roman" panose="02020603050405020304" pitchFamily="18" charset="0"/>
                </a:rPr>
                <a:t>（合振幅最大）</a:t>
              </a:r>
              <a:endParaRPr lang="zh-CN" altLang="en-US" sz="2000" b="1" dirty="0">
                <a:solidFill>
                  <a:srgbClr val="C00000"/>
                </a:solidFill>
                <a:latin typeface="Times New Roman" panose="02020603050405020304" pitchFamily="18" charset="0"/>
              </a:endParaRPr>
            </a:p>
          </p:txBody>
        </p:sp>
        <p:sp>
          <p:nvSpPr>
            <p:cNvPr id="115730" name="Rectangle 12"/>
            <p:cNvSpPr/>
            <p:nvPr/>
          </p:nvSpPr>
          <p:spPr>
            <a:xfrm>
              <a:off x="6178402" y="6025806"/>
              <a:ext cx="2515874" cy="4001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rgbClr val="C00000"/>
                  </a:solidFill>
                  <a:latin typeface="Times New Roman" panose="02020603050405020304" pitchFamily="18" charset="0"/>
                </a:rPr>
                <a:t>（合振幅最小）</a:t>
              </a:r>
              <a:endParaRPr lang="zh-CN" altLang="en-US" sz="2000" b="1" dirty="0">
                <a:solidFill>
                  <a:srgbClr val="C00000"/>
                </a:solidFill>
                <a:latin typeface="Times New Roman" panose="02020603050405020304" pitchFamily="18" charset="0"/>
              </a:endParaRPr>
            </a:p>
          </p:txBody>
        </p:sp>
      </p:grpSp>
      <p:sp>
        <p:nvSpPr>
          <p:cNvPr id="437264" name="Rectangle 16"/>
          <p:cNvSpPr/>
          <p:nvPr/>
        </p:nvSpPr>
        <p:spPr>
          <a:xfrm>
            <a:off x="7834313" y="3232150"/>
            <a:ext cx="86201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0000CC"/>
                </a:solidFill>
                <a:latin typeface="Times New Roman" panose="02020603050405020304" pitchFamily="18" charset="0"/>
                <a:ea typeface="楷体_GB2312" pitchFamily="49" charset="-122"/>
              </a:rPr>
              <a:t>相长</a:t>
            </a:r>
            <a:endParaRPr lang="zh-CN" altLang="en-US" sz="2400" b="1" dirty="0">
              <a:solidFill>
                <a:srgbClr val="0000CC"/>
              </a:solidFill>
              <a:latin typeface="Times New Roman" panose="02020603050405020304" pitchFamily="18" charset="0"/>
              <a:ea typeface="楷体_GB2312" pitchFamily="49" charset="-122"/>
            </a:endParaRPr>
          </a:p>
        </p:txBody>
      </p:sp>
      <p:sp>
        <p:nvSpPr>
          <p:cNvPr id="437265" name="Rectangle 17"/>
          <p:cNvSpPr/>
          <p:nvPr/>
        </p:nvSpPr>
        <p:spPr>
          <a:xfrm>
            <a:off x="7853363" y="3825875"/>
            <a:ext cx="8429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0000CC"/>
                </a:solidFill>
                <a:latin typeface="Times New Roman" panose="02020603050405020304" pitchFamily="18" charset="0"/>
                <a:ea typeface="楷体_GB2312" pitchFamily="49" charset="-122"/>
              </a:rPr>
              <a:t>相消</a:t>
            </a:r>
            <a:endParaRPr lang="zh-CN" altLang="en-US" sz="2400" b="1" dirty="0">
              <a:solidFill>
                <a:srgbClr val="0000CC"/>
              </a:solidFill>
              <a:latin typeface="Times New Roman" panose="02020603050405020304" pitchFamily="18" charset="0"/>
              <a:ea typeface="楷体_GB2312" pitchFamily="49" charset="-122"/>
            </a:endParaRPr>
          </a:p>
        </p:txBody>
      </p:sp>
      <p:graphicFrame>
        <p:nvGraphicFramePr>
          <p:cNvPr id="115724" name="Object 16"/>
          <p:cNvGraphicFramePr>
            <a:graphicFrameLocks noChangeAspect="1"/>
          </p:cNvGraphicFramePr>
          <p:nvPr/>
        </p:nvGraphicFramePr>
        <p:xfrm>
          <a:off x="5295900" y="795338"/>
          <a:ext cx="3484563" cy="412750"/>
        </p:xfrm>
        <a:graphic>
          <a:graphicData uri="http://schemas.openxmlformats.org/presentationml/2006/ole">
            <mc:AlternateContent xmlns:mc="http://schemas.openxmlformats.org/markup-compatibility/2006">
              <mc:Choice xmlns:v="urn:schemas-microsoft-com:vml" Requires="v">
                <p:oleObj spid="_x0000_s3175" name="" r:id="rId12" imgW="2260600" imgH="241300" progId="Equation.3">
                  <p:embed/>
                </p:oleObj>
              </mc:Choice>
              <mc:Fallback>
                <p:oleObj name="" r:id="rId12" imgW="2260600" imgH="241300" progId="Equation.3">
                  <p:embed/>
                  <p:pic>
                    <p:nvPicPr>
                      <p:cNvPr id="0" name="图片 3174"/>
                      <p:cNvPicPr/>
                      <p:nvPr/>
                    </p:nvPicPr>
                    <p:blipFill>
                      <a:blip r:embed="rId13">
                        <a:clrChange>
                          <a:clrFrom>
                            <a:srgbClr val="000000"/>
                          </a:clrFrom>
                          <a:clrTo>
                            <a:srgbClr val="000000">
                              <a:alpha val="0"/>
                            </a:srgbClr>
                          </a:clrTo>
                        </a:clrChange>
                      </a:blip>
                      <a:stretch>
                        <a:fillRect/>
                      </a:stretch>
                    </p:blipFill>
                    <p:spPr>
                      <a:xfrm>
                        <a:off x="5295900" y="795338"/>
                        <a:ext cx="3484563" cy="412750"/>
                      </a:xfrm>
                      <a:prstGeom prst="rect">
                        <a:avLst/>
                      </a:prstGeom>
                      <a:noFill/>
                      <a:ln w="38100">
                        <a:noFill/>
                        <a:miter/>
                      </a:ln>
                    </p:spPr>
                  </p:pic>
                </p:oleObj>
              </mc:Fallback>
            </mc:AlternateContent>
          </a:graphicData>
        </a:graphic>
      </p:graphicFrame>
      <p:graphicFrame>
        <p:nvGraphicFramePr>
          <p:cNvPr id="115725" name="Object 15"/>
          <p:cNvGraphicFramePr>
            <a:graphicFrameLocks noChangeAspect="1"/>
          </p:cNvGraphicFramePr>
          <p:nvPr/>
        </p:nvGraphicFramePr>
        <p:xfrm>
          <a:off x="5326063" y="269875"/>
          <a:ext cx="3424237" cy="396875"/>
        </p:xfrm>
        <a:graphic>
          <a:graphicData uri="http://schemas.openxmlformats.org/presentationml/2006/ole">
            <mc:AlternateContent xmlns:mc="http://schemas.openxmlformats.org/markup-compatibility/2006">
              <mc:Choice xmlns:v="urn:schemas-microsoft-com:vml" Requires="v">
                <p:oleObj spid="_x0000_s3168" name="" r:id="rId14" imgW="2171700" imgH="241300" progId="Equation.3">
                  <p:embed/>
                </p:oleObj>
              </mc:Choice>
              <mc:Fallback>
                <p:oleObj name="" r:id="rId14" imgW="2171700" imgH="241300" progId="Equation.3">
                  <p:embed/>
                  <p:pic>
                    <p:nvPicPr>
                      <p:cNvPr id="0" name="图片 3167"/>
                      <p:cNvPicPr/>
                      <p:nvPr/>
                    </p:nvPicPr>
                    <p:blipFill>
                      <a:blip r:embed="rId15">
                        <a:clrChange>
                          <a:clrFrom>
                            <a:srgbClr val="000000"/>
                          </a:clrFrom>
                          <a:clrTo>
                            <a:srgbClr val="000000">
                              <a:alpha val="0"/>
                            </a:srgbClr>
                          </a:clrTo>
                        </a:clrChange>
                      </a:blip>
                      <a:stretch>
                        <a:fillRect/>
                      </a:stretch>
                    </p:blipFill>
                    <p:spPr>
                      <a:xfrm>
                        <a:off x="5326063" y="269875"/>
                        <a:ext cx="3424237" cy="396875"/>
                      </a:xfrm>
                      <a:prstGeom prst="rect">
                        <a:avLst/>
                      </a:prstGeom>
                      <a:noFill/>
                      <a:ln w="38100">
                        <a:noFill/>
                        <a:miter/>
                      </a:ln>
                    </p:spPr>
                  </p:pic>
                </p:oleObj>
              </mc:Fallback>
            </mc:AlternateContent>
          </a:graphicData>
        </a:graphic>
      </p:graphicFrame>
      <p:graphicFrame>
        <p:nvGraphicFramePr>
          <p:cNvPr id="115726" name="Object 17"/>
          <p:cNvGraphicFramePr>
            <a:graphicFrameLocks noChangeAspect="1"/>
          </p:cNvGraphicFramePr>
          <p:nvPr/>
        </p:nvGraphicFramePr>
        <p:xfrm>
          <a:off x="1235075" y="3851275"/>
          <a:ext cx="4584700" cy="395288"/>
        </p:xfrm>
        <a:graphic>
          <a:graphicData uri="http://schemas.openxmlformats.org/presentationml/2006/ole">
            <mc:AlternateContent xmlns:mc="http://schemas.openxmlformats.org/markup-compatibility/2006">
              <mc:Choice xmlns:v="urn:schemas-microsoft-com:vml" Requires="v">
                <p:oleObj spid="_x0000_s3172" name="" r:id="rId16" imgW="2463165" imgH="228600" progId="Equation.DSMT4">
                  <p:embed/>
                </p:oleObj>
              </mc:Choice>
              <mc:Fallback>
                <p:oleObj name="" r:id="rId16" imgW="2463165" imgH="228600" progId="Equation.DSMT4">
                  <p:embed/>
                  <p:pic>
                    <p:nvPicPr>
                      <p:cNvPr id="0" name="图片 3171"/>
                      <p:cNvPicPr/>
                      <p:nvPr/>
                    </p:nvPicPr>
                    <p:blipFill>
                      <a:blip r:embed="rId17"/>
                      <a:stretch>
                        <a:fillRect/>
                      </a:stretch>
                    </p:blipFill>
                    <p:spPr>
                      <a:xfrm>
                        <a:off x="1235075" y="3851275"/>
                        <a:ext cx="4584700" cy="39528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5726"/>
                                        </p:tgtEl>
                                        <p:attrNameLst>
                                          <p:attrName>style.visibility</p:attrName>
                                        </p:attrNameLst>
                                      </p:cBhvr>
                                      <p:to>
                                        <p:strVal val="visible"/>
                                      </p:to>
                                    </p:set>
                                    <p:animEffect transition="in" filter="wipe(left)">
                                      <p:cBhvr>
                                        <p:cTn id="28" dur="500"/>
                                        <p:tgtEl>
                                          <p:spTgt spid="115726"/>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437264"/>
                                        </p:tgtEl>
                                        <p:attrNameLst>
                                          <p:attrName>style.visibility</p:attrName>
                                        </p:attrNameLst>
                                      </p:cBhvr>
                                      <p:to>
                                        <p:strVal val="visible"/>
                                      </p:to>
                                    </p:set>
                                    <p:animEffect transition="in" filter="wipe(left)">
                                      <p:cBhvr>
                                        <p:cTn id="32" dur="500"/>
                                        <p:tgtEl>
                                          <p:spTgt spid="437264"/>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437265"/>
                                        </p:tgtEl>
                                        <p:attrNameLst>
                                          <p:attrName>style.visibility</p:attrName>
                                        </p:attrNameLst>
                                      </p:cBhvr>
                                      <p:to>
                                        <p:strVal val="visible"/>
                                      </p:to>
                                    </p:set>
                                    <p:animEffect transition="in" filter="wipe(left)">
                                      <p:cBhvr>
                                        <p:cTn id="36" dur="500"/>
                                        <p:tgtEl>
                                          <p:spTgt spid="4372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26" grpId="0"/>
      <p:bldP spid="35" grpId="0" bldLvl="0" animBg="1"/>
      <p:bldP spid="437264" grpId="0"/>
      <p:bldP spid="4372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4"/>
          <p:cNvSpPr txBox="1"/>
          <p:nvPr/>
        </p:nvSpPr>
        <p:spPr>
          <a:xfrm>
            <a:off x="914400" y="461963"/>
            <a:ext cx="28194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7</a:t>
            </a:r>
            <a:r>
              <a:rPr lang="zh-CN" altLang="en-US" sz="2400" b="1" dirty="0"/>
              <a:t>、驻波 </a:t>
            </a:r>
            <a:endParaRPr lang="zh-CN" altLang="en-US" sz="2400" b="1" dirty="0"/>
          </a:p>
        </p:txBody>
      </p:sp>
      <p:sp>
        <p:nvSpPr>
          <p:cNvPr id="135173" name="Rectangle 5"/>
          <p:cNvSpPr/>
          <p:nvPr/>
        </p:nvSpPr>
        <p:spPr>
          <a:xfrm>
            <a:off x="2644775" y="506413"/>
            <a:ext cx="4191000" cy="398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b="1" dirty="0">
                <a:latin typeface="宋体" panose="02010600030101010101" pitchFamily="2" charset="-122"/>
              </a:rPr>
              <a:t>沿</a:t>
            </a:r>
            <a:r>
              <a:rPr lang="en-US" altLang="zh-CN" sz="1800" b="1" dirty="0">
                <a:latin typeface="Times New Roman" panose="02020603050405020304" pitchFamily="18" charset="0"/>
              </a:rPr>
              <a:t>x</a:t>
            </a:r>
            <a:r>
              <a:rPr lang="zh-CN" altLang="en-US" sz="1800" b="1" dirty="0">
                <a:latin typeface="宋体" panose="02010600030101010101" pitchFamily="2" charset="-122"/>
              </a:rPr>
              <a:t>轴的正、负方向传播的行波 </a:t>
            </a:r>
            <a:endParaRPr lang="zh-CN" altLang="en-US" sz="1800" b="1" dirty="0">
              <a:latin typeface="宋体" panose="02010600030101010101" pitchFamily="2" charset="-122"/>
            </a:endParaRPr>
          </a:p>
        </p:txBody>
      </p:sp>
      <p:graphicFrame>
        <p:nvGraphicFramePr>
          <p:cNvPr id="135174" name="Object 6"/>
          <p:cNvGraphicFramePr>
            <a:graphicFrameLocks noChangeAspect="1"/>
          </p:cNvGraphicFramePr>
          <p:nvPr/>
        </p:nvGraphicFramePr>
        <p:xfrm>
          <a:off x="2133600" y="990600"/>
          <a:ext cx="1981200" cy="569913"/>
        </p:xfrm>
        <a:graphic>
          <a:graphicData uri="http://schemas.openxmlformats.org/presentationml/2006/ole">
            <mc:AlternateContent xmlns:mc="http://schemas.openxmlformats.org/markup-compatibility/2006">
              <mc:Choice xmlns:v="urn:schemas-microsoft-com:vml" Requires="v">
                <p:oleObj spid="_x0000_s3169" name="" r:id="rId1" imgW="3797300" imgH="1104900" progId="Equation.3">
                  <p:embed/>
                </p:oleObj>
              </mc:Choice>
              <mc:Fallback>
                <p:oleObj name="" r:id="rId1" imgW="3797300" imgH="1104900" progId="Equation.3">
                  <p:embed/>
                  <p:pic>
                    <p:nvPicPr>
                      <p:cNvPr id="0" name="图片 3168"/>
                      <p:cNvPicPr/>
                      <p:nvPr/>
                    </p:nvPicPr>
                    <p:blipFill>
                      <a:blip r:embed="rId2"/>
                      <a:stretch>
                        <a:fillRect/>
                      </a:stretch>
                    </p:blipFill>
                    <p:spPr>
                      <a:xfrm>
                        <a:off x="2133600" y="990600"/>
                        <a:ext cx="1981200" cy="569913"/>
                      </a:xfrm>
                      <a:prstGeom prst="rect">
                        <a:avLst/>
                      </a:prstGeom>
                      <a:noFill/>
                      <a:ln w="38100">
                        <a:noFill/>
                        <a:miter/>
                      </a:ln>
                    </p:spPr>
                  </p:pic>
                </p:oleObj>
              </mc:Fallback>
            </mc:AlternateContent>
          </a:graphicData>
        </a:graphic>
      </p:graphicFrame>
      <p:graphicFrame>
        <p:nvGraphicFramePr>
          <p:cNvPr id="135175" name="Object 7"/>
          <p:cNvGraphicFramePr>
            <a:graphicFrameLocks noChangeAspect="1"/>
          </p:cNvGraphicFramePr>
          <p:nvPr/>
        </p:nvGraphicFramePr>
        <p:xfrm>
          <a:off x="4495800" y="990600"/>
          <a:ext cx="1981200" cy="560388"/>
        </p:xfrm>
        <a:graphic>
          <a:graphicData uri="http://schemas.openxmlformats.org/presentationml/2006/ole">
            <mc:AlternateContent xmlns:mc="http://schemas.openxmlformats.org/markup-compatibility/2006">
              <mc:Choice xmlns:v="urn:schemas-microsoft-com:vml" Requires="v">
                <p:oleObj spid="_x0000_s3174" name="" r:id="rId3" imgW="3860800" imgH="1104900" progId="Equation.3">
                  <p:embed/>
                </p:oleObj>
              </mc:Choice>
              <mc:Fallback>
                <p:oleObj name="" r:id="rId3" imgW="3860800" imgH="1104900" progId="Equation.3">
                  <p:embed/>
                  <p:pic>
                    <p:nvPicPr>
                      <p:cNvPr id="0" name="图片 3173"/>
                      <p:cNvPicPr/>
                      <p:nvPr/>
                    </p:nvPicPr>
                    <p:blipFill>
                      <a:blip r:embed="rId4"/>
                      <a:stretch>
                        <a:fillRect/>
                      </a:stretch>
                    </p:blipFill>
                    <p:spPr>
                      <a:xfrm>
                        <a:off x="4495800" y="990600"/>
                        <a:ext cx="1981200" cy="560388"/>
                      </a:xfrm>
                      <a:prstGeom prst="rect">
                        <a:avLst/>
                      </a:prstGeom>
                      <a:noFill/>
                      <a:ln w="38100">
                        <a:noFill/>
                        <a:miter/>
                      </a:ln>
                    </p:spPr>
                  </p:pic>
                </p:oleObj>
              </mc:Fallback>
            </mc:AlternateContent>
          </a:graphicData>
        </a:graphic>
      </p:graphicFrame>
      <p:sp>
        <p:nvSpPr>
          <p:cNvPr id="135176" name="Rectangle 8"/>
          <p:cNvSpPr/>
          <p:nvPr/>
        </p:nvSpPr>
        <p:spPr>
          <a:xfrm>
            <a:off x="914400" y="1787525"/>
            <a:ext cx="3200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b="1" dirty="0">
                <a:latin typeface="宋体" panose="02010600030101010101" pitchFamily="2" charset="-122"/>
              </a:rPr>
              <a:t>合成波</a:t>
            </a:r>
            <a:r>
              <a:rPr lang="en-US" altLang="zh-CN" sz="1800" b="1" dirty="0">
                <a:latin typeface="宋体" panose="02010600030101010101" pitchFamily="2" charset="-122"/>
              </a:rPr>
              <a:t>—</a:t>
            </a:r>
            <a:r>
              <a:rPr lang="zh-CN" altLang="en-US" sz="1800" b="1" dirty="0"/>
              <a:t>驻波方程：</a:t>
            </a:r>
            <a:endParaRPr lang="zh-CN" altLang="en-US" sz="1800" b="1" dirty="0"/>
          </a:p>
        </p:txBody>
      </p:sp>
      <p:graphicFrame>
        <p:nvGraphicFramePr>
          <p:cNvPr id="135177" name="Object 9"/>
          <p:cNvGraphicFramePr>
            <a:graphicFrameLocks noChangeAspect="1"/>
          </p:cNvGraphicFramePr>
          <p:nvPr/>
        </p:nvGraphicFramePr>
        <p:xfrm>
          <a:off x="3268663" y="1658938"/>
          <a:ext cx="2936875" cy="703262"/>
        </p:xfrm>
        <a:graphic>
          <a:graphicData uri="http://schemas.openxmlformats.org/presentationml/2006/ole">
            <mc:AlternateContent xmlns:mc="http://schemas.openxmlformats.org/markup-compatibility/2006">
              <mc:Choice xmlns:v="urn:schemas-microsoft-com:vml" Requires="v">
                <p:oleObj spid="_x0000_s3170" name="" r:id="rId5" imgW="1625600" imgH="393700" progId="Equation.3">
                  <p:embed/>
                </p:oleObj>
              </mc:Choice>
              <mc:Fallback>
                <p:oleObj name="" r:id="rId5" imgW="1625600" imgH="393700" progId="Equation.3">
                  <p:embed/>
                  <p:pic>
                    <p:nvPicPr>
                      <p:cNvPr id="0" name="图片 3169"/>
                      <p:cNvPicPr/>
                      <p:nvPr/>
                    </p:nvPicPr>
                    <p:blipFill>
                      <a:blip r:embed="rId6"/>
                      <a:stretch>
                        <a:fillRect/>
                      </a:stretch>
                    </p:blipFill>
                    <p:spPr>
                      <a:xfrm>
                        <a:off x="3268663" y="1658938"/>
                        <a:ext cx="2936875" cy="703262"/>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
        <p:nvSpPr>
          <p:cNvPr id="455689" name="Text Box 9"/>
          <p:cNvSpPr txBox="1"/>
          <p:nvPr/>
        </p:nvSpPr>
        <p:spPr>
          <a:xfrm>
            <a:off x="968375" y="2476500"/>
            <a:ext cx="23002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solidFill>
                  <a:srgbClr val="CC0000"/>
                </a:solidFill>
                <a:latin typeface="Times New Roman" panose="02020603050405020304" pitchFamily="18" charset="0"/>
                <a:ea typeface="楷体_GB2312" pitchFamily="49" charset="-122"/>
              </a:rPr>
              <a:t>振幅</a:t>
            </a:r>
            <a:r>
              <a:rPr lang="zh-CN" altLang="en-US" sz="2400" b="1" u="sng" dirty="0">
                <a:solidFill>
                  <a:schemeClr val="accent2"/>
                </a:solidFill>
                <a:latin typeface="Times New Roman" panose="02020603050405020304" pitchFamily="18" charset="0"/>
                <a:ea typeface="楷体_GB2312" pitchFamily="49" charset="-122"/>
              </a:rPr>
              <a:t>分布</a:t>
            </a:r>
            <a:r>
              <a:rPr lang="zh-CN" altLang="en-US" sz="2400" b="1" dirty="0">
                <a:solidFill>
                  <a:srgbClr val="CC0000"/>
                </a:solidFill>
                <a:latin typeface="Times New Roman" panose="02020603050405020304" pitchFamily="18" charset="0"/>
                <a:ea typeface="楷体_GB2312" pitchFamily="49" charset="-122"/>
              </a:rPr>
              <a:t>因子</a:t>
            </a:r>
            <a:endParaRPr lang="zh-CN" altLang="en-US" sz="2400" b="1" dirty="0">
              <a:solidFill>
                <a:srgbClr val="CC0000"/>
              </a:solidFill>
              <a:latin typeface="Times New Roman" panose="02020603050405020304" pitchFamily="18" charset="0"/>
              <a:ea typeface="楷体_GB2312" pitchFamily="49" charset="-122"/>
            </a:endParaRPr>
          </a:p>
        </p:txBody>
      </p:sp>
      <p:sp>
        <p:nvSpPr>
          <p:cNvPr id="455692" name="Text Box 12"/>
          <p:cNvSpPr txBox="1"/>
          <p:nvPr/>
        </p:nvSpPr>
        <p:spPr>
          <a:xfrm>
            <a:off x="6278563" y="2406650"/>
            <a:ext cx="18716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solidFill>
                  <a:srgbClr val="0000CC"/>
                </a:solidFill>
                <a:latin typeface="Times New Roman" panose="02020603050405020304" pitchFamily="18" charset="0"/>
                <a:ea typeface="楷体_GB2312" pitchFamily="49" charset="-122"/>
              </a:rPr>
              <a:t>谐振动因子</a:t>
            </a:r>
            <a:endParaRPr lang="zh-CN" altLang="en-US" sz="2400" b="1" dirty="0">
              <a:solidFill>
                <a:srgbClr val="0000CC"/>
              </a:solidFill>
              <a:latin typeface="Times New Roman" panose="02020603050405020304" pitchFamily="18" charset="0"/>
              <a:ea typeface="楷体_GB2312" pitchFamily="49" charset="-122"/>
            </a:endParaRPr>
          </a:p>
        </p:txBody>
      </p:sp>
      <p:sp>
        <p:nvSpPr>
          <p:cNvPr id="455693" name="Line 13"/>
          <p:cNvSpPr>
            <a:spLocks noChangeAspect="1"/>
          </p:cNvSpPr>
          <p:nvPr/>
        </p:nvSpPr>
        <p:spPr>
          <a:xfrm flipH="1">
            <a:off x="2965450" y="2341563"/>
            <a:ext cx="811213" cy="282575"/>
          </a:xfrm>
          <a:prstGeom prst="line">
            <a:avLst/>
          </a:prstGeom>
          <a:ln w="38100" cap="flat" cmpd="sng">
            <a:solidFill>
              <a:srgbClr val="FF3300"/>
            </a:solidFill>
            <a:prstDash val="solid"/>
            <a:headEnd type="none" w="med" len="med"/>
            <a:tailEnd type="triangle" w="med" len="med"/>
          </a:ln>
        </p:spPr>
      </p:sp>
      <p:sp>
        <p:nvSpPr>
          <p:cNvPr id="455694" name="Line 14"/>
          <p:cNvSpPr/>
          <p:nvPr/>
        </p:nvSpPr>
        <p:spPr>
          <a:xfrm>
            <a:off x="5938838" y="2352675"/>
            <a:ext cx="504825" cy="287338"/>
          </a:xfrm>
          <a:prstGeom prst="line">
            <a:avLst/>
          </a:prstGeom>
          <a:ln w="38100" cap="flat" cmpd="sng">
            <a:solidFill>
              <a:srgbClr val="0033CC"/>
            </a:solidFill>
            <a:prstDash val="solid"/>
            <a:headEnd type="none" w="med" len="med"/>
            <a:tailEnd type="triangle" w="med" len="med"/>
          </a:ln>
        </p:spPr>
      </p:sp>
      <p:sp>
        <p:nvSpPr>
          <p:cNvPr id="455695" name="Line 15"/>
          <p:cNvSpPr/>
          <p:nvPr/>
        </p:nvSpPr>
        <p:spPr>
          <a:xfrm>
            <a:off x="3706813" y="2332038"/>
            <a:ext cx="1547812" cy="0"/>
          </a:xfrm>
          <a:prstGeom prst="line">
            <a:avLst/>
          </a:prstGeom>
          <a:ln w="38100" cap="flat" cmpd="dbl">
            <a:solidFill>
              <a:srgbClr val="0000FF"/>
            </a:solidFill>
            <a:prstDash val="solid"/>
            <a:headEnd type="none" w="sm" len="sm"/>
            <a:tailEnd type="none" w="sm" len="sm"/>
          </a:ln>
        </p:spPr>
      </p:sp>
      <p:sp>
        <p:nvSpPr>
          <p:cNvPr id="3" name="Line 15"/>
          <p:cNvSpPr/>
          <p:nvPr/>
        </p:nvSpPr>
        <p:spPr>
          <a:xfrm>
            <a:off x="5610225" y="2338388"/>
            <a:ext cx="541338" cy="0"/>
          </a:xfrm>
          <a:prstGeom prst="line">
            <a:avLst/>
          </a:prstGeom>
          <a:ln w="38100" cap="flat" cmpd="dbl">
            <a:solidFill>
              <a:srgbClr val="F28A04"/>
            </a:solidFill>
            <a:prstDash val="solid"/>
            <a:headEnd type="none" w="sm" len="sm"/>
            <a:tailEnd type="none" w="sm" len="sm"/>
          </a:ln>
        </p:spPr>
      </p:sp>
      <p:sp>
        <p:nvSpPr>
          <p:cNvPr id="28750" name="文本框 3"/>
          <p:cNvSpPr txBox="1"/>
          <p:nvPr/>
        </p:nvSpPr>
        <p:spPr>
          <a:xfrm>
            <a:off x="3114675" y="2516188"/>
            <a:ext cx="1651000" cy="398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b="1" dirty="0">
                <a:latin typeface="楷体_GB2312" pitchFamily="49" charset="-122"/>
                <a:ea typeface="楷体_GB2312" pitchFamily="49" charset="-122"/>
              </a:rPr>
              <a:t>与位置</a:t>
            </a:r>
            <a:r>
              <a:rPr lang="en-US" altLang="zh-CN" sz="1800" b="1" i="1" dirty="0">
                <a:latin typeface="Times New Roman" panose="02020603050405020304" pitchFamily="18" charset="0"/>
                <a:ea typeface="楷体_GB2312" pitchFamily="49" charset="-122"/>
              </a:rPr>
              <a:t>x</a:t>
            </a:r>
            <a:r>
              <a:rPr lang="en-US" altLang="zh-CN" sz="1800" b="1" dirty="0">
                <a:latin typeface="Times New Roman" panose="02020603050405020304" pitchFamily="18" charset="0"/>
                <a:ea typeface="楷体_GB2312" pitchFamily="49" charset="-122"/>
              </a:rPr>
              <a:t> </a:t>
            </a:r>
            <a:r>
              <a:rPr lang="zh-CN" altLang="en-US" sz="1800" b="1" dirty="0">
                <a:latin typeface="楷体_GB2312" pitchFamily="49" charset="-122"/>
                <a:ea typeface="楷体_GB2312" pitchFamily="49" charset="-122"/>
              </a:rPr>
              <a:t>有关</a:t>
            </a:r>
            <a:endParaRPr lang="zh-CN" altLang="en-US" sz="1800" dirty="0">
              <a:latin typeface="Times New Roman" panose="02020603050405020304" pitchFamily="18" charset="0"/>
            </a:endParaRPr>
          </a:p>
        </p:txBody>
      </p:sp>
      <p:sp>
        <p:nvSpPr>
          <p:cNvPr id="28751" name="文本框 4"/>
          <p:cNvSpPr txBox="1"/>
          <p:nvPr/>
        </p:nvSpPr>
        <p:spPr>
          <a:xfrm>
            <a:off x="6370638" y="2089150"/>
            <a:ext cx="1649412" cy="398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b="1" dirty="0">
                <a:latin typeface="楷体_GB2312" pitchFamily="49" charset="-122"/>
                <a:ea typeface="楷体_GB2312" pitchFamily="49" charset="-122"/>
                <a:sym typeface="宋体" panose="02010600030101010101" pitchFamily="2" charset="-122"/>
              </a:rPr>
              <a:t>与位置</a:t>
            </a:r>
            <a:r>
              <a:rPr lang="en-US" altLang="zh-CN" sz="1800" b="1" i="1" dirty="0">
                <a:latin typeface="Times New Roman" panose="02020603050405020304" pitchFamily="18" charset="0"/>
                <a:ea typeface="楷体_GB2312" pitchFamily="49" charset="-122"/>
                <a:sym typeface="宋体" panose="02010600030101010101" pitchFamily="2" charset="-122"/>
              </a:rPr>
              <a:t>x</a:t>
            </a:r>
            <a:r>
              <a:rPr lang="en-US" altLang="zh-CN" sz="1800" b="1" dirty="0">
                <a:latin typeface="Times New Roman" panose="02020603050405020304" pitchFamily="18" charset="0"/>
                <a:ea typeface="楷体_GB2312" pitchFamily="49" charset="-122"/>
                <a:sym typeface="宋体" panose="02010600030101010101" pitchFamily="2" charset="-122"/>
              </a:rPr>
              <a:t> </a:t>
            </a:r>
            <a:r>
              <a:rPr lang="zh-CN" altLang="en-US" sz="1800" b="1" dirty="0">
                <a:latin typeface="楷体_GB2312" pitchFamily="49" charset="-122"/>
                <a:ea typeface="楷体_GB2312" pitchFamily="49" charset="-122"/>
                <a:sym typeface="宋体" panose="02010600030101010101" pitchFamily="2" charset="-122"/>
              </a:rPr>
              <a:t>无关</a:t>
            </a:r>
            <a:endParaRPr lang="zh-CN" altLang="en-US" sz="1800" dirty="0">
              <a:latin typeface="Times New Roman" panose="02020603050405020304" pitchFamily="18" charset="0"/>
            </a:endParaRPr>
          </a:p>
        </p:txBody>
      </p:sp>
      <p:grpSp>
        <p:nvGrpSpPr>
          <p:cNvPr id="4" name="Group 10"/>
          <p:cNvGrpSpPr/>
          <p:nvPr/>
        </p:nvGrpSpPr>
        <p:grpSpPr>
          <a:xfrm>
            <a:off x="1371600" y="3079750"/>
            <a:ext cx="6049963" cy="1354138"/>
            <a:chOff x="838" y="218"/>
            <a:chExt cx="3811" cy="853"/>
          </a:xfrm>
        </p:grpSpPr>
        <p:sp>
          <p:nvSpPr>
            <p:cNvPr id="118800" name="WordArt 11"/>
            <p:cNvSpPr>
              <a:spLocks noChangeArrowheads="1" noChangeShapeType="1" noTextEdit="1"/>
            </p:cNvSpPr>
            <p:nvPr/>
          </p:nvSpPr>
          <p:spPr bwMode="auto">
            <a:xfrm>
              <a:off x="2539" y="769"/>
              <a:ext cx="66" cy="84"/>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800" b="0" i="1" u="sng"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宋体" panose="02010600030101010101" pitchFamily="2" charset="-122"/>
                  <a:cs typeface="+mn-cs"/>
                </a:rPr>
                <a:t>O</a:t>
              </a:r>
              <a:endParaRPr kumimoji="0" lang="zh-CN" altLang="en-US" sz="800" b="0" i="1" u="sng"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16762" name="Line 12"/>
            <p:cNvSpPr/>
            <p:nvPr/>
          </p:nvSpPr>
          <p:spPr>
            <a:xfrm flipV="1">
              <a:off x="838" y="747"/>
              <a:ext cx="3701" cy="0"/>
            </a:xfrm>
            <a:prstGeom prst="line">
              <a:avLst/>
            </a:prstGeom>
            <a:ln w="28575" cap="flat" cmpd="sng">
              <a:solidFill>
                <a:schemeClr val="tx1"/>
              </a:solidFill>
              <a:prstDash val="solid"/>
              <a:headEnd type="none" w="med" len="med"/>
              <a:tailEnd type="triangle" w="sm" len="lg"/>
            </a:ln>
          </p:spPr>
        </p:sp>
        <p:sp>
          <p:nvSpPr>
            <p:cNvPr id="116763" name="Line 13"/>
            <p:cNvSpPr/>
            <p:nvPr/>
          </p:nvSpPr>
          <p:spPr>
            <a:xfrm flipV="1">
              <a:off x="2637" y="346"/>
              <a:ext cx="1" cy="725"/>
            </a:xfrm>
            <a:prstGeom prst="line">
              <a:avLst/>
            </a:prstGeom>
            <a:ln w="28575" cap="flat" cmpd="sng">
              <a:solidFill>
                <a:schemeClr val="tx1"/>
              </a:solidFill>
              <a:prstDash val="solid"/>
              <a:headEnd type="none" w="med" len="med"/>
              <a:tailEnd type="triangle" w="sm" len="lg"/>
            </a:ln>
          </p:spPr>
        </p:sp>
        <p:sp>
          <p:nvSpPr>
            <p:cNvPr id="118803" name="WordArt 14"/>
            <p:cNvSpPr>
              <a:spLocks noChangeArrowheads="1" noChangeShapeType="1" noTextEdit="1"/>
            </p:cNvSpPr>
            <p:nvPr/>
          </p:nvSpPr>
          <p:spPr bwMode="auto">
            <a:xfrm>
              <a:off x="4538" y="696"/>
              <a:ext cx="111" cy="84"/>
            </a:xfrm>
            <a:prstGeom prst="rect">
              <a:avLst/>
            </a:prstGeom>
          </p:spPr>
          <p:txBody>
            <a:bodyPr wrap="none" numCol="1" fromWordArt="1">
              <a:prstTxWarp prst="textPlain">
                <a:avLst>
                  <a:gd name="adj" fmla="val 55481"/>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800" b="0" i="1" u="sng"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宋体" panose="02010600030101010101" pitchFamily="2" charset="-122"/>
                  <a:cs typeface="+mn-cs"/>
                </a:rPr>
                <a:t>X</a:t>
              </a:r>
              <a:endParaRPr kumimoji="0" lang="zh-CN" altLang="en-US" sz="800" b="0" i="1" u="sng"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118804" name="WordArt 15"/>
            <p:cNvSpPr>
              <a:spLocks noChangeArrowheads="1" noChangeShapeType="1" noTextEdit="1"/>
            </p:cNvSpPr>
            <p:nvPr/>
          </p:nvSpPr>
          <p:spPr bwMode="auto">
            <a:xfrm>
              <a:off x="2669" y="373"/>
              <a:ext cx="102" cy="91"/>
            </a:xfrm>
            <a:prstGeom prst="rect">
              <a:avLst/>
            </a:prstGeom>
          </p:spPr>
          <p:txBody>
            <a:bodyPr wrap="none" numCol="1" fromWordArt="1">
              <a:prstTxWarp prst="textPlain">
                <a:avLst>
                  <a:gd name="adj" fmla="val 55704"/>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800" b="0" i="1" u="sng"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宋体" panose="02010600030101010101" pitchFamily="2" charset="-122"/>
                  <a:cs typeface="+mn-cs"/>
                </a:rPr>
                <a:t>Y</a:t>
              </a:r>
              <a:endParaRPr kumimoji="0" lang="zh-CN" altLang="en-US" sz="800" b="0" i="1" u="sng"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宋体" panose="02010600030101010101" pitchFamily="2" charset="-122"/>
                <a:cs typeface="+mn-cs"/>
              </a:endParaRPr>
            </a:p>
          </p:txBody>
        </p:sp>
        <p:grpSp>
          <p:nvGrpSpPr>
            <p:cNvPr id="116766" name="Group 16"/>
            <p:cNvGrpSpPr/>
            <p:nvPr/>
          </p:nvGrpSpPr>
          <p:grpSpPr>
            <a:xfrm>
              <a:off x="2396" y="558"/>
              <a:ext cx="971" cy="383"/>
              <a:chOff x="2493" y="2144"/>
              <a:chExt cx="1343" cy="585"/>
            </a:xfrm>
          </p:grpSpPr>
          <p:sp>
            <p:nvSpPr>
              <p:cNvPr id="116816" name="Freeform 17"/>
              <p:cNvSpPr/>
              <p:nvPr/>
            </p:nvSpPr>
            <p:spPr>
              <a:xfrm>
                <a:off x="2493" y="2144"/>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116817" name="Freeform 18"/>
              <p:cNvSpPr/>
              <p:nvPr/>
            </p:nvSpPr>
            <p:spPr>
              <a:xfrm flipV="1">
                <a:off x="3162" y="2432"/>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116767" name="Group 19"/>
            <p:cNvGrpSpPr/>
            <p:nvPr/>
          </p:nvGrpSpPr>
          <p:grpSpPr>
            <a:xfrm>
              <a:off x="1424" y="557"/>
              <a:ext cx="971" cy="383"/>
              <a:chOff x="2493" y="2144"/>
              <a:chExt cx="1343" cy="585"/>
            </a:xfrm>
          </p:grpSpPr>
          <p:sp>
            <p:nvSpPr>
              <p:cNvPr id="116814" name="Freeform 20"/>
              <p:cNvSpPr/>
              <p:nvPr/>
            </p:nvSpPr>
            <p:spPr>
              <a:xfrm>
                <a:off x="2493" y="2144"/>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116815" name="Freeform 21"/>
              <p:cNvSpPr/>
              <p:nvPr/>
            </p:nvSpPr>
            <p:spPr>
              <a:xfrm flipV="1">
                <a:off x="3162" y="2432"/>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grpSp>
          <p:nvGrpSpPr>
            <p:cNvPr id="116768" name="Group 22"/>
            <p:cNvGrpSpPr/>
            <p:nvPr/>
          </p:nvGrpSpPr>
          <p:grpSpPr>
            <a:xfrm>
              <a:off x="3362" y="554"/>
              <a:ext cx="972" cy="384"/>
              <a:chOff x="2493" y="2144"/>
              <a:chExt cx="1343" cy="585"/>
            </a:xfrm>
          </p:grpSpPr>
          <p:sp>
            <p:nvSpPr>
              <p:cNvPr id="116812" name="Freeform 23"/>
              <p:cNvSpPr/>
              <p:nvPr/>
            </p:nvSpPr>
            <p:spPr>
              <a:xfrm>
                <a:off x="2493" y="2144"/>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116813" name="Freeform 24"/>
              <p:cNvSpPr/>
              <p:nvPr/>
            </p:nvSpPr>
            <p:spPr>
              <a:xfrm flipV="1">
                <a:off x="3162" y="2432"/>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sp>
          <p:nvSpPr>
            <p:cNvPr id="116769" name="Freeform 25"/>
            <p:cNvSpPr/>
            <p:nvPr/>
          </p:nvSpPr>
          <p:spPr>
            <a:xfrm flipV="1">
              <a:off x="951" y="744"/>
              <a:ext cx="488" cy="195"/>
            </a:xfrm>
            <a:custGeom>
              <a:avLst/>
              <a:gdLst/>
              <a:ahLst/>
              <a:cxnLst>
                <a:cxn ang="0">
                  <a:pos x="0" y="3"/>
                </a:cxn>
                <a:cxn ang="0">
                  <a:pos x="3" y="1"/>
                </a:cxn>
                <a:cxn ang="0">
                  <a:pos x="6" y="0"/>
                </a:cxn>
                <a:cxn ang="0">
                  <a:pos x="9" y="0"/>
                </a:cxn>
                <a:cxn ang="0">
                  <a:pos x="12" y="0"/>
                </a:cxn>
                <a:cxn ang="0">
                  <a:pos x="15" y="1"/>
                </a:cxn>
                <a:cxn ang="0">
                  <a:pos x="18" y="3"/>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grpSp>
          <p:nvGrpSpPr>
            <p:cNvPr id="116770" name="Group 26"/>
            <p:cNvGrpSpPr/>
            <p:nvPr/>
          </p:nvGrpSpPr>
          <p:grpSpPr>
            <a:xfrm flipV="1">
              <a:off x="2389" y="558"/>
              <a:ext cx="971" cy="383"/>
              <a:chOff x="2493" y="2144"/>
              <a:chExt cx="1343" cy="585"/>
            </a:xfrm>
          </p:grpSpPr>
          <p:sp>
            <p:nvSpPr>
              <p:cNvPr id="116810" name="Freeform 27"/>
              <p:cNvSpPr/>
              <p:nvPr/>
            </p:nvSpPr>
            <p:spPr>
              <a:xfrm>
                <a:off x="2493" y="2144"/>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sp>
            <p:nvSpPr>
              <p:cNvPr id="116811" name="Freeform 28"/>
              <p:cNvSpPr/>
              <p:nvPr/>
            </p:nvSpPr>
            <p:spPr>
              <a:xfrm flipV="1">
                <a:off x="3162" y="2432"/>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grpSp>
        <p:grpSp>
          <p:nvGrpSpPr>
            <p:cNvPr id="116771" name="Group 29"/>
            <p:cNvGrpSpPr/>
            <p:nvPr/>
          </p:nvGrpSpPr>
          <p:grpSpPr>
            <a:xfrm flipV="1">
              <a:off x="1416" y="559"/>
              <a:ext cx="972" cy="383"/>
              <a:chOff x="2493" y="2144"/>
              <a:chExt cx="1343" cy="585"/>
            </a:xfrm>
          </p:grpSpPr>
          <p:sp>
            <p:nvSpPr>
              <p:cNvPr id="116808" name="Freeform 30"/>
              <p:cNvSpPr/>
              <p:nvPr/>
            </p:nvSpPr>
            <p:spPr>
              <a:xfrm>
                <a:off x="2493" y="2144"/>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sp>
            <p:nvSpPr>
              <p:cNvPr id="116809" name="Freeform 31"/>
              <p:cNvSpPr/>
              <p:nvPr/>
            </p:nvSpPr>
            <p:spPr>
              <a:xfrm flipV="1">
                <a:off x="3162" y="2432"/>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grpSp>
        <p:grpSp>
          <p:nvGrpSpPr>
            <p:cNvPr id="116772" name="Group 32"/>
            <p:cNvGrpSpPr/>
            <p:nvPr/>
          </p:nvGrpSpPr>
          <p:grpSpPr>
            <a:xfrm flipV="1">
              <a:off x="3355" y="562"/>
              <a:ext cx="972" cy="383"/>
              <a:chOff x="2493" y="2144"/>
              <a:chExt cx="1343" cy="585"/>
            </a:xfrm>
          </p:grpSpPr>
          <p:sp>
            <p:nvSpPr>
              <p:cNvPr id="116806" name="Freeform 33"/>
              <p:cNvSpPr/>
              <p:nvPr/>
            </p:nvSpPr>
            <p:spPr>
              <a:xfrm>
                <a:off x="2493" y="2144"/>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sp>
            <p:nvSpPr>
              <p:cNvPr id="116807" name="Freeform 34"/>
              <p:cNvSpPr/>
              <p:nvPr/>
            </p:nvSpPr>
            <p:spPr>
              <a:xfrm flipV="1">
                <a:off x="3162" y="2432"/>
                <a:ext cx="674" cy="297"/>
              </a:xfrm>
              <a:custGeom>
                <a:avLst/>
                <a:gdLst/>
                <a:ahLst/>
                <a:cxnLst>
                  <a:cxn ang="0">
                    <a:pos x="0" y="10"/>
                  </a:cxn>
                  <a:cxn ang="0">
                    <a:pos x="8" y="5"/>
                  </a:cxn>
                  <a:cxn ang="0">
                    <a:pos x="16" y="1"/>
                  </a:cxn>
                  <a:cxn ang="0">
                    <a:pos x="24" y="0"/>
                  </a:cxn>
                  <a:cxn ang="0">
                    <a:pos x="32" y="1"/>
                  </a:cxn>
                  <a:cxn ang="0">
                    <a:pos x="40" y="5"/>
                  </a:cxn>
                  <a:cxn ang="0">
                    <a:pos x="48" y="10"/>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grpSp>
        <p:sp>
          <p:nvSpPr>
            <p:cNvPr id="116773" name="Freeform 35"/>
            <p:cNvSpPr/>
            <p:nvPr/>
          </p:nvSpPr>
          <p:spPr>
            <a:xfrm>
              <a:off x="944" y="561"/>
              <a:ext cx="488" cy="194"/>
            </a:xfrm>
            <a:custGeom>
              <a:avLst/>
              <a:gdLst/>
              <a:ahLst/>
              <a:cxnLst>
                <a:cxn ang="0">
                  <a:pos x="0" y="3"/>
                </a:cxn>
                <a:cxn ang="0">
                  <a:pos x="3" y="1"/>
                </a:cxn>
                <a:cxn ang="0">
                  <a:pos x="6" y="0"/>
                </a:cxn>
                <a:cxn ang="0">
                  <a:pos x="9" y="0"/>
                </a:cxn>
                <a:cxn ang="0">
                  <a:pos x="12" y="0"/>
                </a:cxn>
                <a:cxn ang="0">
                  <a:pos x="15" y="1"/>
                </a:cxn>
                <a:cxn ang="0">
                  <a:pos x="18" y="3"/>
                </a:cxn>
              </a:cxnLst>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cmpd="sng">
              <a:solidFill>
                <a:schemeClr val="tx1">
                  <a:alpha val="100000"/>
                </a:schemeClr>
              </a:solidFill>
              <a:prstDash val="sysDot"/>
              <a:round/>
              <a:headEnd type="none" w="med" len="med"/>
              <a:tailEnd type="none" w="med" len="med"/>
            </a:ln>
          </p:spPr>
          <p:txBody>
            <a:bodyPr/>
            <a:p>
              <a:endParaRPr lang="zh-CN" altLang="en-US"/>
            </a:p>
          </p:txBody>
        </p:sp>
        <p:sp>
          <p:nvSpPr>
            <p:cNvPr id="116774" name="Oval 36"/>
            <p:cNvSpPr/>
            <p:nvPr/>
          </p:nvSpPr>
          <p:spPr>
            <a:xfrm>
              <a:off x="2861" y="733"/>
              <a:ext cx="36" cy="28"/>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75" name="Oval 37"/>
            <p:cNvSpPr/>
            <p:nvPr/>
          </p:nvSpPr>
          <p:spPr>
            <a:xfrm>
              <a:off x="3341" y="733"/>
              <a:ext cx="36" cy="28"/>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76" name="Oval 38"/>
            <p:cNvSpPr/>
            <p:nvPr/>
          </p:nvSpPr>
          <p:spPr>
            <a:xfrm>
              <a:off x="3834" y="730"/>
              <a:ext cx="36" cy="29"/>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77" name="Oval 39"/>
            <p:cNvSpPr/>
            <p:nvPr/>
          </p:nvSpPr>
          <p:spPr>
            <a:xfrm>
              <a:off x="2384" y="733"/>
              <a:ext cx="36" cy="28"/>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78" name="Oval 40"/>
            <p:cNvSpPr/>
            <p:nvPr/>
          </p:nvSpPr>
          <p:spPr>
            <a:xfrm>
              <a:off x="4297" y="737"/>
              <a:ext cx="35" cy="28"/>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79" name="Oval 41"/>
            <p:cNvSpPr/>
            <p:nvPr/>
          </p:nvSpPr>
          <p:spPr>
            <a:xfrm>
              <a:off x="941" y="732"/>
              <a:ext cx="35" cy="29"/>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80" name="Oval 42"/>
            <p:cNvSpPr/>
            <p:nvPr/>
          </p:nvSpPr>
          <p:spPr>
            <a:xfrm>
              <a:off x="1893" y="730"/>
              <a:ext cx="35" cy="29"/>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81" name="Oval 43"/>
            <p:cNvSpPr/>
            <p:nvPr/>
          </p:nvSpPr>
          <p:spPr>
            <a:xfrm>
              <a:off x="1413" y="738"/>
              <a:ext cx="36" cy="28"/>
            </a:xfrm>
            <a:prstGeom prst="ellipse">
              <a:avLst/>
            </a:prstGeom>
            <a:solidFill>
              <a:schemeClr val="bg1"/>
            </a:solidFill>
            <a:ln w="285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16782" name="Line 44"/>
            <p:cNvSpPr/>
            <p:nvPr/>
          </p:nvSpPr>
          <p:spPr>
            <a:xfrm flipV="1">
              <a:off x="3109" y="564"/>
              <a:ext cx="0" cy="188"/>
            </a:xfrm>
            <a:prstGeom prst="line">
              <a:avLst/>
            </a:prstGeom>
            <a:ln w="38100" cap="flat" cmpd="sng">
              <a:solidFill>
                <a:schemeClr val="accent2"/>
              </a:solidFill>
              <a:prstDash val="solid"/>
              <a:headEnd type="none" w="med" len="med"/>
              <a:tailEnd type="none" w="med" len="med"/>
            </a:ln>
          </p:spPr>
        </p:sp>
        <p:sp>
          <p:nvSpPr>
            <p:cNvPr id="116783" name="Line 45"/>
            <p:cNvSpPr/>
            <p:nvPr/>
          </p:nvSpPr>
          <p:spPr>
            <a:xfrm flipV="1">
              <a:off x="3590" y="562"/>
              <a:ext cx="1" cy="189"/>
            </a:xfrm>
            <a:prstGeom prst="line">
              <a:avLst/>
            </a:prstGeom>
            <a:ln w="38100" cap="flat" cmpd="sng">
              <a:solidFill>
                <a:schemeClr val="accent2"/>
              </a:solidFill>
              <a:prstDash val="solid"/>
              <a:headEnd type="none" w="med" len="med"/>
              <a:tailEnd type="none" w="med" len="med"/>
            </a:ln>
          </p:spPr>
        </p:sp>
        <p:sp>
          <p:nvSpPr>
            <p:cNvPr id="116784" name="Line 46"/>
            <p:cNvSpPr/>
            <p:nvPr/>
          </p:nvSpPr>
          <p:spPr>
            <a:xfrm>
              <a:off x="3832" y="435"/>
              <a:ext cx="0" cy="292"/>
            </a:xfrm>
            <a:prstGeom prst="line">
              <a:avLst/>
            </a:prstGeom>
            <a:ln w="9525" cap="rnd" cmpd="sng">
              <a:solidFill>
                <a:srgbClr val="FF3300"/>
              </a:solidFill>
              <a:prstDash val="sysDot"/>
              <a:headEnd type="none" w="med" len="med"/>
              <a:tailEnd type="none" w="med" len="med"/>
            </a:ln>
          </p:spPr>
        </p:sp>
        <p:sp>
          <p:nvSpPr>
            <p:cNvPr id="116785" name="Line 47"/>
            <p:cNvSpPr/>
            <p:nvPr/>
          </p:nvSpPr>
          <p:spPr>
            <a:xfrm>
              <a:off x="4324" y="442"/>
              <a:ext cx="0" cy="294"/>
            </a:xfrm>
            <a:prstGeom prst="line">
              <a:avLst/>
            </a:prstGeom>
            <a:ln w="9525" cap="rnd" cmpd="sng">
              <a:solidFill>
                <a:srgbClr val="FF3300"/>
              </a:solidFill>
              <a:prstDash val="sysDot"/>
              <a:headEnd type="none" w="med" len="med"/>
              <a:tailEnd type="none" w="med" len="med"/>
            </a:ln>
          </p:spPr>
        </p:sp>
        <p:sp>
          <p:nvSpPr>
            <p:cNvPr id="116786" name="Line 48"/>
            <p:cNvSpPr/>
            <p:nvPr/>
          </p:nvSpPr>
          <p:spPr>
            <a:xfrm>
              <a:off x="3104" y="455"/>
              <a:ext cx="0" cy="78"/>
            </a:xfrm>
            <a:prstGeom prst="line">
              <a:avLst/>
            </a:prstGeom>
            <a:ln w="9525" cap="flat" cmpd="sng">
              <a:solidFill>
                <a:schemeClr val="tx1"/>
              </a:solidFill>
              <a:prstDash val="solid"/>
              <a:headEnd type="none" w="med" len="med"/>
              <a:tailEnd type="none" w="med" len="med"/>
            </a:ln>
          </p:spPr>
        </p:sp>
        <p:sp>
          <p:nvSpPr>
            <p:cNvPr id="116787" name="Line 49"/>
            <p:cNvSpPr/>
            <p:nvPr/>
          </p:nvSpPr>
          <p:spPr>
            <a:xfrm>
              <a:off x="3590" y="467"/>
              <a:ext cx="0" cy="80"/>
            </a:xfrm>
            <a:prstGeom prst="line">
              <a:avLst/>
            </a:prstGeom>
            <a:ln w="9525" cap="flat" cmpd="sng">
              <a:solidFill>
                <a:schemeClr val="tx1"/>
              </a:solidFill>
              <a:prstDash val="solid"/>
              <a:headEnd type="none" w="med" len="med"/>
              <a:tailEnd type="none" w="med" len="med"/>
            </a:ln>
          </p:spPr>
        </p:sp>
        <p:sp>
          <p:nvSpPr>
            <p:cNvPr id="116788" name="Line 50"/>
            <p:cNvSpPr/>
            <p:nvPr/>
          </p:nvSpPr>
          <p:spPr>
            <a:xfrm>
              <a:off x="3104" y="494"/>
              <a:ext cx="488" cy="0"/>
            </a:xfrm>
            <a:prstGeom prst="line">
              <a:avLst/>
            </a:prstGeom>
            <a:ln w="28575" cap="flat" cmpd="sng">
              <a:solidFill>
                <a:schemeClr val="tx1"/>
              </a:solidFill>
              <a:prstDash val="solid"/>
              <a:headEnd type="triangle" w="sm" len="lg"/>
              <a:tailEnd type="triangle" w="sm" len="lg"/>
            </a:ln>
          </p:spPr>
        </p:sp>
        <p:sp>
          <p:nvSpPr>
            <p:cNvPr id="116789" name="Line 51"/>
            <p:cNvSpPr/>
            <p:nvPr/>
          </p:nvSpPr>
          <p:spPr>
            <a:xfrm>
              <a:off x="3836" y="477"/>
              <a:ext cx="488" cy="0"/>
            </a:xfrm>
            <a:prstGeom prst="line">
              <a:avLst/>
            </a:prstGeom>
            <a:ln w="28575" cap="flat" cmpd="sng">
              <a:solidFill>
                <a:schemeClr val="tx1"/>
              </a:solidFill>
              <a:prstDash val="solid"/>
              <a:headEnd type="triangle" w="sm" len="lg"/>
              <a:tailEnd type="triangle" w="sm" len="lg"/>
            </a:ln>
          </p:spPr>
        </p:sp>
        <p:grpSp>
          <p:nvGrpSpPr>
            <p:cNvPr id="116790" name="Group 52"/>
            <p:cNvGrpSpPr/>
            <p:nvPr/>
          </p:nvGrpSpPr>
          <p:grpSpPr>
            <a:xfrm>
              <a:off x="3246" y="389"/>
              <a:ext cx="203" cy="204"/>
              <a:chOff x="3978" y="3729"/>
              <a:chExt cx="281" cy="311"/>
            </a:xfrm>
          </p:grpSpPr>
          <p:sp>
            <p:nvSpPr>
              <p:cNvPr id="116801" name="Rectangle 53"/>
              <p:cNvSpPr/>
              <p:nvPr/>
            </p:nvSpPr>
            <p:spPr>
              <a:xfrm>
                <a:off x="3978" y="3729"/>
                <a:ext cx="281" cy="311"/>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116802" name="Group 54"/>
              <p:cNvGrpSpPr/>
              <p:nvPr/>
            </p:nvGrpSpPr>
            <p:grpSpPr>
              <a:xfrm>
                <a:off x="4027" y="3752"/>
                <a:ext cx="197" cy="259"/>
                <a:chOff x="4027" y="3752"/>
                <a:chExt cx="197" cy="259"/>
              </a:xfrm>
            </p:grpSpPr>
            <p:sp>
              <p:nvSpPr>
                <p:cNvPr id="5" name="WordArt 55"/>
                <p:cNvSpPr>
                  <a:spLocks noChangeArrowheads="1" noChangeShapeType="1" noTextEdit="1"/>
                </p:cNvSpPr>
                <p:nvPr/>
              </p:nvSpPr>
              <p:spPr bwMode="auto">
                <a:xfrm>
                  <a:off x="4087" y="3913"/>
                  <a:ext cx="85" cy="98"/>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1" u="sng" strike="noStrike" kern="10" cap="none" spc="0" normalizeH="0" baseline="0" noProof="0">
                      <a:ln w="9525">
                        <a:solidFill>
                          <a:schemeClr val="tx1"/>
                        </a:solidFill>
                        <a:round/>
                      </a:ln>
                      <a:solidFill>
                        <a:schemeClr val="tx1"/>
                      </a:solidFill>
                      <a:effectLst/>
                      <a:uLnTx/>
                      <a:uFillTx/>
                      <a:latin typeface="宋体" panose="02010600030101010101" pitchFamily="2" charset="-122"/>
                      <a:ea typeface="宋体" panose="02010600030101010101" pitchFamily="2" charset="-122"/>
                      <a:cs typeface="+mn-cs"/>
                    </a:rPr>
                    <a:t>2</a:t>
                  </a:r>
                  <a:endParaRPr kumimoji="0" lang="zh-CN" altLang="en-US" sz="3600" b="0" i="1" u="sng" strike="noStrike" kern="10" cap="none" spc="0" normalizeH="0" baseline="0" noProof="0">
                    <a:ln w="9525">
                      <a:solidFill>
                        <a:schemeClr val="tx1"/>
                      </a:solidFill>
                      <a:round/>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WordArt 56"/>
                <p:cNvSpPr>
                  <a:spLocks noChangeArrowheads="1" noChangeShapeType="1" noTextEdit="1"/>
                </p:cNvSpPr>
                <p:nvPr/>
              </p:nvSpPr>
              <p:spPr bwMode="auto">
                <a:xfrm>
                  <a:off x="4076" y="3752"/>
                  <a:ext cx="113" cy="106"/>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1" u="sng" strike="noStrike" kern="10" cap="none" spc="0" normalizeH="0" baseline="0" noProof="0">
                      <a:ln w="9525">
                        <a:solidFill>
                          <a:srgbClr val="000000"/>
                        </a:solidFill>
                        <a:round/>
                      </a:ln>
                      <a:solidFill>
                        <a:schemeClr val="tx1"/>
                      </a:solidFill>
                      <a:effectLst/>
                      <a:uLnTx/>
                      <a:uFillTx/>
                      <a:latin typeface="宋体" panose="02010600030101010101" pitchFamily="2" charset="-122"/>
                      <a:ea typeface="宋体" panose="02010600030101010101" pitchFamily="2" charset="-122"/>
                      <a:cs typeface="+mn-cs"/>
                    </a:rPr>
                    <a:t>l</a:t>
                  </a:r>
                  <a:endParaRPr kumimoji="0" lang="zh-CN" altLang="en-US" sz="3600" b="0" i="1" u="sng" strike="noStrike" kern="10" cap="none" spc="0" normalizeH="0" baseline="0" noProof="0">
                    <a:ln w="9525">
                      <a:solidFill>
                        <a:srgbClr val="000000"/>
                      </a:solidFill>
                      <a:round/>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6805" name="Line 57"/>
                <p:cNvSpPr/>
                <p:nvPr/>
              </p:nvSpPr>
              <p:spPr>
                <a:xfrm>
                  <a:off x="4027" y="3888"/>
                  <a:ext cx="197" cy="0"/>
                </a:xfrm>
                <a:prstGeom prst="line">
                  <a:avLst/>
                </a:prstGeom>
                <a:ln w="28575" cap="flat" cmpd="sng">
                  <a:solidFill>
                    <a:schemeClr val="tx1"/>
                  </a:solidFill>
                  <a:prstDash val="solid"/>
                  <a:headEnd type="none" w="med" len="med"/>
                  <a:tailEnd type="none" w="med" len="med"/>
                </a:ln>
              </p:spPr>
            </p:sp>
          </p:grpSp>
        </p:grpSp>
        <p:grpSp>
          <p:nvGrpSpPr>
            <p:cNvPr id="116791" name="Group 58"/>
            <p:cNvGrpSpPr/>
            <p:nvPr/>
          </p:nvGrpSpPr>
          <p:grpSpPr>
            <a:xfrm>
              <a:off x="3974" y="392"/>
              <a:ext cx="202" cy="205"/>
              <a:chOff x="3978" y="3729"/>
              <a:chExt cx="281" cy="311"/>
            </a:xfrm>
          </p:grpSpPr>
          <p:sp>
            <p:nvSpPr>
              <p:cNvPr id="116796" name="Rectangle 59"/>
              <p:cNvSpPr/>
              <p:nvPr/>
            </p:nvSpPr>
            <p:spPr>
              <a:xfrm>
                <a:off x="3978" y="3729"/>
                <a:ext cx="281" cy="311"/>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116797" name="Group 60"/>
              <p:cNvGrpSpPr/>
              <p:nvPr/>
            </p:nvGrpSpPr>
            <p:grpSpPr>
              <a:xfrm>
                <a:off x="4027" y="3752"/>
                <a:ext cx="197" cy="259"/>
                <a:chOff x="4027" y="3752"/>
                <a:chExt cx="197" cy="259"/>
              </a:xfrm>
            </p:grpSpPr>
            <p:sp>
              <p:nvSpPr>
                <p:cNvPr id="118850" name="WordArt 61"/>
                <p:cNvSpPr>
                  <a:spLocks noChangeArrowheads="1" noChangeShapeType="1" noTextEdit="1"/>
                </p:cNvSpPr>
                <p:nvPr/>
              </p:nvSpPr>
              <p:spPr bwMode="auto">
                <a:xfrm>
                  <a:off x="4087" y="3913"/>
                  <a:ext cx="85" cy="98"/>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1" u="sng" strike="noStrike" kern="10" cap="none" spc="0" normalizeH="0" baseline="0" noProof="0">
                      <a:ln w="9525">
                        <a:solidFill>
                          <a:schemeClr val="tx1"/>
                        </a:solidFill>
                        <a:round/>
                      </a:ln>
                      <a:solidFill>
                        <a:schemeClr val="tx1"/>
                      </a:solidFill>
                      <a:effectLst/>
                      <a:uLnTx/>
                      <a:uFillTx/>
                      <a:latin typeface="宋体" panose="02010600030101010101" pitchFamily="2" charset="-122"/>
                      <a:ea typeface="宋体" panose="02010600030101010101" pitchFamily="2" charset="-122"/>
                      <a:cs typeface="+mn-cs"/>
                    </a:rPr>
                    <a:t>2</a:t>
                  </a:r>
                  <a:endParaRPr kumimoji="0" lang="zh-CN" altLang="en-US" sz="3600" b="0" i="1" u="sng" strike="noStrike" kern="10" cap="none" spc="0" normalizeH="0" baseline="0" noProof="0">
                    <a:ln w="9525">
                      <a:solidFill>
                        <a:schemeClr val="tx1"/>
                      </a:solidFill>
                      <a:round/>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8851" name="WordArt 62"/>
                <p:cNvSpPr>
                  <a:spLocks noChangeArrowheads="1" noChangeShapeType="1" noTextEdit="1"/>
                </p:cNvSpPr>
                <p:nvPr/>
              </p:nvSpPr>
              <p:spPr bwMode="auto">
                <a:xfrm>
                  <a:off x="4076" y="3752"/>
                  <a:ext cx="113" cy="106"/>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1" u="sng" strike="noStrike" kern="10" cap="none" spc="0" normalizeH="0" baseline="0" noProof="0">
                      <a:ln w="9525">
                        <a:solidFill>
                          <a:srgbClr val="000000"/>
                        </a:solidFill>
                        <a:round/>
                      </a:ln>
                      <a:solidFill>
                        <a:schemeClr val="tx1"/>
                      </a:solidFill>
                      <a:effectLst/>
                      <a:uLnTx/>
                      <a:uFillTx/>
                      <a:latin typeface="宋体" panose="02010600030101010101" pitchFamily="2" charset="-122"/>
                      <a:ea typeface="宋体" panose="02010600030101010101" pitchFamily="2" charset="-122"/>
                      <a:cs typeface="+mn-cs"/>
                    </a:rPr>
                    <a:t>l</a:t>
                  </a:r>
                  <a:endParaRPr kumimoji="0" lang="zh-CN" altLang="en-US" sz="3600" b="0" i="1" u="sng" strike="noStrike" kern="10" cap="none" spc="0" normalizeH="0" baseline="0" noProof="0">
                    <a:ln w="9525">
                      <a:solidFill>
                        <a:srgbClr val="000000"/>
                      </a:solidFill>
                      <a:round/>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6800" name="Line 63"/>
                <p:cNvSpPr/>
                <p:nvPr/>
              </p:nvSpPr>
              <p:spPr>
                <a:xfrm>
                  <a:off x="4027" y="3888"/>
                  <a:ext cx="197" cy="0"/>
                </a:xfrm>
                <a:prstGeom prst="line">
                  <a:avLst/>
                </a:prstGeom>
                <a:ln w="28575" cap="flat" cmpd="sng">
                  <a:solidFill>
                    <a:schemeClr val="tx1"/>
                  </a:solidFill>
                  <a:prstDash val="solid"/>
                  <a:headEnd type="none" w="med" len="med"/>
                  <a:tailEnd type="none" w="med" len="med"/>
                </a:ln>
              </p:spPr>
            </p:sp>
          </p:grpSp>
        </p:grpSp>
        <p:sp>
          <p:nvSpPr>
            <p:cNvPr id="116792" name="Text Box 64"/>
            <p:cNvSpPr txBox="1"/>
            <p:nvPr/>
          </p:nvSpPr>
          <p:spPr>
            <a:xfrm>
              <a:off x="1798" y="323"/>
              <a:ext cx="256"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1800" b="1" dirty="0">
                  <a:solidFill>
                    <a:srgbClr val="FF3300"/>
                  </a:solidFill>
                  <a:latin typeface="Times New Roman" panose="02020603050405020304" pitchFamily="18" charset="0"/>
                  <a:ea typeface="黑体" panose="02010609060101010101" pitchFamily="2" charset="-122"/>
                </a:rPr>
                <a:t>波节</a:t>
              </a:r>
              <a:endParaRPr lang="zh-CN" altLang="en-US" sz="1800" b="1" dirty="0">
                <a:solidFill>
                  <a:srgbClr val="FF3300"/>
                </a:solidFill>
                <a:latin typeface="Times New Roman" panose="02020603050405020304" pitchFamily="18" charset="0"/>
                <a:ea typeface="黑体" panose="02010609060101010101" pitchFamily="2" charset="-122"/>
              </a:endParaRPr>
            </a:p>
          </p:txBody>
        </p:sp>
        <p:sp>
          <p:nvSpPr>
            <p:cNvPr id="116793" name="Line 65"/>
            <p:cNvSpPr/>
            <p:nvPr/>
          </p:nvSpPr>
          <p:spPr>
            <a:xfrm>
              <a:off x="1661" y="558"/>
              <a:ext cx="0" cy="189"/>
            </a:xfrm>
            <a:prstGeom prst="line">
              <a:avLst/>
            </a:prstGeom>
            <a:ln w="38100" cap="flat" cmpd="sng">
              <a:solidFill>
                <a:schemeClr val="accent2"/>
              </a:solidFill>
              <a:prstDash val="solid"/>
              <a:headEnd type="none" w="med" len="med"/>
              <a:tailEnd type="none" w="med" len="med"/>
            </a:ln>
          </p:spPr>
        </p:sp>
        <p:sp>
          <p:nvSpPr>
            <p:cNvPr id="116794" name="Line 66"/>
            <p:cNvSpPr/>
            <p:nvPr/>
          </p:nvSpPr>
          <p:spPr>
            <a:xfrm>
              <a:off x="1659" y="756"/>
              <a:ext cx="0" cy="188"/>
            </a:xfrm>
            <a:prstGeom prst="line">
              <a:avLst/>
            </a:prstGeom>
            <a:ln w="38100" cap="flat" cmpd="sng">
              <a:solidFill>
                <a:schemeClr val="accent2"/>
              </a:solidFill>
              <a:prstDash val="sysDot"/>
              <a:headEnd type="none" w="med" len="med"/>
              <a:tailEnd type="none" w="med" len="med"/>
            </a:ln>
          </p:spPr>
        </p:sp>
        <p:sp>
          <p:nvSpPr>
            <p:cNvPr id="116795" name="Text Box 67"/>
            <p:cNvSpPr txBox="1"/>
            <p:nvPr/>
          </p:nvSpPr>
          <p:spPr>
            <a:xfrm>
              <a:off x="1571" y="218"/>
              <a:ext cx="224" cy="3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1600" b="1" dirty="0">
                  <a:solidFill>
                    <a:schemeClr val="accent2"/>
                  </a:solidFill>
                  <a:latin typeface="Times New Roman" panose="02020603050405020304" pitchFamily="18" charset="0"/>
                  <a:ea typeface="黑体" panose="02010609060101010101" pitchFamily="2" charset="-122"/>
                </a:rPr>
                <a:t>波腹</a:t>
              </a:r>
              <a:endParaRPr lang="zh-CN" altLang="en-US" sz="1600" b="1" dirty="0">
                <a:solidFill>
                  <a:schemeClr val="accent2"/>
                </a:solidFill>
                <a:latin typeface="Times New Roman" panose="02020603050405020304" pitchFamily="18" charset="0"/>
                <a:ea typeface="黑体" panose="02010609060101010101" pitchFamily="2" charset="-122"/>
              </a:endParaRPr>
            </a:p>
          </p:txBody>
        </p:sp>
      </p:grpSp>
      <p:sp>
        <p:nvSpPr>
          <p:cNvPr id="62" name="Text Box 68"/>
          <p:cNvSpPr txBox="1"/>
          <p:nvPr/>
        </p:nvSpPr>
        <p:spPr>
          <a:xfrm>
            <a:off x="896938" y="5233988"/>
            <a:ext cx="2879725"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defTabSz="762000">
              <a:spcBef>
                <a:spcPct val="0"/>
              </a:spcBef>
              <a:buNone/>
            </a:pPr>
            <a:r>
              <a:rPr lang="zh-CN" altLang="en-US" sz="2400" b="1" dirty="0">
                <a:solidFill>
                  <a:srgbClr val="FF3300"/>
                </a:solidFill>
                <a:latin typeface="Times New Roman" panose="02020603050405020304" pitchFamily="18" charset="0"/>
              </a:rPr>
              <a:t>波节位置</a:t>
            </a:r>
            <a:endParaRPr lang="zh-CN" altLang="en-US" sz="2400" b="1" dirty="0">
              <a:solidFill>
                <a:srgbClr val="FF3300"/>
              </a:solidFill>
              <a:latin typeface="Times New Roman" panose="02020603050405020304" pitchFamily="18" charset="0"/>
            </a:endParaRPr>
          </a:p>
        </p:txBody>
      </p:sp>
      <p:graphicFrame>
        <p:nvGraphicFramePr>
          <p:cNvPr id="63" name="Object 69"/>
          <p:cNvGraphicFramePr>
            <a:graphicFrameLocks noChangeAspect="1"/>
          </p:cNvGraphicFramePr>
          <p:nvPr/>
        </p:nvGraphicFramePr>
        <p:xfrm>
          <a:off x="2378075" y="5197475"/>
          <a:ext cx="1660525" cy="614363"/>
        </p:xfrm>
        <a:graphic>
          <a:graphicData uri="http://schemas.openxmlformats.org/presentationml/2006/ole">
            <mc:AlternateContent xmlns:mc="http://schemas.openxmlformats.org/markup-compatibility/2006">
              <mc:Choice xmlns:v="urn:schemas-microsoft-com:vml" Requires="v">
                <p:oleObj spid="_x0000_s3179" name="" r:id="rId7" imgW="2844800" imgH="1104900" progId="Equation.3">
                  <p:embed/>
                </p:oleObj>
              </mc:Choice>
              <mc:Fallback>
                <p:oleObj name="" r:id="rId7" imgW="2844800" imgH="1104900" progId="Equation.3">
                  <p:embed/>
                  <p:pic>
                    <p:nvPicPr>
                      <p:cNvPr id="0" name="图片 3178"/>
                      <p:cNvPicPr/>
                      <p:nvPr/>
                    </p:nvPicPr>
                    <p:blipFill>
                      <a:blip r:embed="rId8"/>
                      <a:stretch>
                        <a:fillRect/>
                      </a:stretch>
                    </p:blipFill>
                    <p:spPr>
                      <a:xfrm>
                        <a:off x="2378075" y="5197475"/>
                        <a:ext cx="1660525" cy="614363"/>
                      </a:xfrm>
                      <a:prstGeom prst="rect">
                        <a:avLst/>
                      </a:prstGeom>
                      <a:noFill/>
                      <a:ln w="38100">
                        <a:noFill/>
                        <a:miter/>
                      </a:ln>
                    </p:spPr>
                  </p:pic>
                </p:oleObj>
              </mc:Fallback>
            </mc:AlternateContent>
          </a:graphicData>
        </a:graphic>
      </p:graphicFrame>
      <p:graphicFrame>
        <p:nvGraphicFramePr>
          <p:cNvPr id="65" name="Object 70"/>
          <p:cNvGraphicFramePr>
            <a:graphicFrameLocks noChangeAspect="1"/>
          </p:cNvGraphicFramePr>
          <p:nvPr/>
        </p:nvGraphicFramePr>
        <p:xfrm>
          <a:off x="4551363" y="5173663"/>
          <a:ext cx="3179762" cy="604837"/>
        </p:xfrm>
        <a:graphic>
          <a:graphicData uri="http://schemas.openxmlformats.org/presentationml/2006/ole">
            <mc:AlternateContent xmlns:mc="http://schemas.openxmlformats.org/markup-compatibility/2006">
              <mc:Choice xmlns:v="urn:schemas-microsoft-com:vml" Requires="v">
                <p:oleObj spid="_x0000_s3180" name="" r:id="rId9" imgW="1930400" imgH="368300" progId="Equation.3">
                  <p:embed/>
                </p:oleObj>
              </mc:Choice>
              <mc:Fallback>
                <p:oleObj name="" r:id="rId9" imgW="1930400" imgH="368300" progId="Equation.3">
                  <p:embed/>
                  <p:pic>
                    <p:nvPicPr>
                      <p:cNvPr id="0" name="图片 3179"/>
                      <p:cNvPicPr/>
                      <p:nvPr/>
                    </p:nvPicPr>
                    <p:blipFill>
                      <a:blip r:embed="rId10"/>
                      <a:stretch>
                        <a:fillRect/>
                      </a:stretch>
                    </p:blipFill>
                    <p:spPr>
                      <a:xfrm>
                        <a:off x="4551363" y="5173663"/>
                        <a:ext cx="3179762" cy="604837"/>
                      </a:xfrm>
                      <a:prstGeom prst="rect">
                        <a:avLst/>
                      </a:prstGeom>
                      <a:noFill/>
                      <a:ln w="38100">
                        <a:noFill/>
                        <a:miter/>
                      </a:ln>
                    </p:spPr>
                  </p:pic>
                </p:oleObj>
              </mc:Fallback>
            </mc:AlternateContent>
          </a:graphicData>
        </a:graphic>
      </p:graphicFrame>
      <p:sp>
        <p:nvSpPr>
          <p:cNvPr id="67" name="Text Box 71"/>
          <p:cNvSpPr txBox="1"/>
          <p:nvPr/>
        </p:nvSpPr>
        <p:spPr>
          <a:xfrm>
            <a:off x="900113" y="4581525"/>
            <a:ext cx="2519362"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defTabSz="762000">
              <a:spcBef>
                <a:spcPct val="0"/>
              </a:spcBef>
              <a:buNone/>
            </a:pPr>
            <a:r>
              <a:rPr lang="zh-CN" altLang="en-US" sz="2400" b="1" dirty="0">
                <a:solidFill>
                  <a:schemeClr val="accent2"/>
                </a:solidFill>
                <a:latin typeface="Times New Roman" panose="02020603050405020304" pitchFamily="18" charset="0"/>
              </a:rPr>
              <a:t>波腹位置</a:t>
            </a:r>
            <a:endParaRPr lang="zh-CN" altLang="en-US" sz="2400" b="1" dirty="0">
              <a:solidFill>
                <a:schemeClr val="accent2"/>
              </a:solidFill>
              <a:latin typeface="Times New Roman" panose="02020603050405020304" pitchFamily="18" charset="0"/>
            </a:endParaRPr>
          </a:p>
        </p:txBody>
      </p:sp>
      <p:graphicFrame>
        <p:nvGraphicFramePr>
          <p:cNvPr id="68" name="Object 72"/>
          <p:cNvGraphicFramePr>
            <a:graphicFrameLocks noChangeAspect="1"/>
          </p:cNvGraphicFramePr>
          <p:nvPr/>
        </p:nvGraphicFramePr>
        <p:xfrm>
          <a:off x="2341563" y="4443413"/>
          <a:ext cx="1833562" cy="704850"/>
        </p:xfrm>
        <a:graphic>
          <a:graphicData uri="http://schemas.openxmlformats.org/presentationml/2006/ole">
            <mc:AlternateContent xmlns:mc="http://schemas.openxmlformats.org/markup-compatibility/2006">
              <mc:Choice xmlns:v="urn:schemas-microsoft-com:vml" Requires="v">
                <p:oleObj spid="_x0000_s3181" name="" r:id="rId11" imgW="1053465" imgH="406400" progId="Equation.3">
                  <p:embed/>
                </p:oleObj>
              </mc:Choice>
              <mc:Fallback>
                <p:oleObj name="" r:id="rId11" imgW="1053465" imgH="406400" progId="Equation.3">
                  <p:embed/>
                  <p:pic>
                    <p:nvPicPr>
                      <p:cNvPr id="0" name="图片 3180"/>
                      <p:cNvPicPr/>
                      <p:nvPr/>
                    </p:nvPicPr>
                    <p:blipFill>
                      <a:blip r:embed="rId12"/>
                      <a:stretch>
                        <a:fillRect/>
                      </a:stretch>
                    </p:blipFill>
                    <p:spPr>
                      <a:xfrm>
                        <a:off x="2341563" y="4443413"/>
                        <a:ext cx="1833562" cy="704850"/>
                      </a:xfrm>
                      <a:prstGeom prst="rect">
                        <a:avLst/>
                      </a:prstGeom>
                      <a:noFill/>
                      <a:ln w="38100">
                        <a:noFill/>
                        <a:miter/>
                      </a:ln>
                    </p:spPr>
                  </p:pic>
                </p:oleObj>
              </mc:Fallback>
            </mc:AlternateContent>
          </a:graphicData>
        </a:graphic>
      </p:graphicFrame>
      <p:graphicFrame>
        <p:nvGraphicFramePr>
          <p:cNvPr id="70" name="Object 73"/>
          <p:cNvGraphicFramePr>
            <a:graphicFrameLocks noChangeAspect="1"/>
          </p:cNvGraphicFramePr>
          <p:nvPr/>
        </p:nvGraphicFramePr>
        <p:xfrm>
          <a:off x="4516438" y="4443413"/>
          <a:ext cx="3049587" cy="817562"/>
        </p:xfrm>
        <a:graphic>
          <a:graphicData uri="http://schemas.openxmlformats.org/presentationml/2006/ole">
            <mc:AlternateContent xmlns:mc="http://schemas.openxmlformats.org/markup-compatibility/2006">
              <mc:Choice xmlns:v="urn:schemas-microsoft-com:vml" Requires="v">
                <p:oleObj spid="_x0000_s3183" name="" r:id="rId13" imgW="1600200" imgH="431800" progId="Equation.3">
                  <p:embed/>
                </p:oleObj>
              </mc:Choice>
              <mc:Fallback>
                <p:oleObj name="" r:id="rId13" imgW="1600200" imgH="431800" progId="Equation.3">
                  <p:embed/>
                  <p:pic>
                    <p:nvPicPr>
                      <p:cNvPr id="0" name="图片 3182"/>
                      <p:cNvPicPr/>
                      <p:nvPr/>
                    </p:nvPicPr>
                    <p:blipFill>
                      <a:blip r:embed="rId14"/>
                      <a:stretch>
                        <a:fillRect/>
                      </a:stretch>
                    </p:blipFill>
                    <p:spPr>
                      <a:xfrm>
                        <a:off x="4516438" y="4443413"/>
                        <a:ext cx="3049587" cy="817562"/>
                      </a:xfrm>
                      <a:prstGeom prst="rect">
                        <a:avLst/>
                      </a:prstGeom>
                      <a:noFill/>
                      <a:ln w="38100">
                        <a:noFill/>
                        <a:miter/>
                      </a:ln>
                    </p:spPr>
                  </p:pic>
                </p:oleObj>
              </mc:Fallback>
            </mc:AlternateContent>
          </a:graphicData>
        </a:graphic>
      </p:graphicFrame>
      <p:sp>
        <p:nvSpPr>
          <p:cNvPr id="116759" name="文本框 99"/>
          <p:cNvSpPr txBox="1"/>
          <p:nvPr/>
        </p:nvSpPr>
        <p:spPr>
          <a:xfrm>
            <a:off x="873125" y="5959475"/>
            <a:ext cx="53800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2400" dirty="0">
                <a:solidFill>
                  <a:srgbClr val="FF0000"/>
                </a:solidFill>
                <a:latin typeface="Times New Roman" panose="02020603050405020304" pitchFamily="18" charset="0"/>
                <a:ea typeface="微软雅黑" panose="020B0503020204020204" charset="-122"/>
              </a:rPr>
              <a:t>若在弦线上形成驻波，则弦长</a:t>
            </a:r>
            <a:r>
              <a:rPr lang="en-US" altLang="zh-CN" sz="2400" i="1" dirty="0">
                <a:solidFill>
                  <a:srgbClr val="FF0000"/>
                </a:solidFill>
                <a:latin typeface="Times New Roman" panose="02020603050405020304" pitchFamily="18" charset="0"/>
                <a:ea typeface="微软雅黑" panose="020B0503020204020204" charset="-122"/>
              </a:rPr>
              <a:t>L </a:t>
            </a:r>
            <a:r>
              <a:rPr lang="zh-CN" altLang="zh-CN" sz="2400" dirty="0">
                <a:solidFill>
                  <a:srgbClr val="FF0000"/>
                </a:solidFill>
                <a:latin typeface="Times New Roman" panose="02020603050405020304" pitchFamily="18" charset="0"/>
                <a:ea typeface="微软雅黑" panose="020B0503020204020204" charset="-122"/>
              </a:rPr>
              <a:t>满足：</a:t>
            </a:r>
            <a:endParaRPr lang="zh-CN" altLang="zh-CN" sz="2400" dirty="0">
              <a:solidFill>
                <a:srgbClr val="FF0000"/>
              </a:solidFill>
              <a:latin typeface="Times New Roman" panose="02020603050405020304" pitchFamily="18" charset="0"/>
              <a:ea typeface="微软雅黑" panose="020B0503020204020204" charset="-122"/>
            </a:endParaRPr>
          </a:p>
        </p:txBody>
      </p:sp>
      <p:graphicFrame>
        <p:nvGraphicFramePr>
          <p:cNvPr id="116760" name="对象 -2147482593"/>
          <p:cNvGraphicFramePr>
            <a:graphicFrameLocks noChangeAspect="1"/>
          </p:cNvGraphicFramePr>
          <p:nvPr/>
        </p:nvGraphicFramePr>
        <p:xfrm>
          <a:off x="6124575" y="5861050"/>
          <a:ext cx="2063750" cy="655638"/>
        </p:xfrm>
        <a:graphic>
          <a:graphicData uri="http://schemas.openxmlformats.org/presentationml/2006/ole">
            <mc:AlternateContent xmlns:mc="http://schemas.openxmlformats.org/markup-compatibility/2006">
              <mc:Choice xmlns:v="urn:schemas-microsoft-com:vml" Requires="v">
                <p:oleObj spid="_x0000_s3182" name="" r:id="rId15" imgW="1244600" imgH="393700" progId="Equation.3">
                  <p:embed/>
                </p:oleObj>
              </mc:Choice>
              <mc:Fallback>
                <p:oleObj name="" r:id="rId15" imgW="1244600" imgH="393700" progId="Equation.3">
                  <p:embed/>
                  <p:pic>
                    <p:nvPicPr>
                      <p:cNvPr id="0" name="图片 3181"/>
                      <p:cNvPicPr/>
                      <p:nvPr/>
                    </p:nvPicPr>
                    <p:blipFill>
                      <a:blip r:embed="rId16"/>
                      <a:stretch>
                        <a:fillRect/>
                      </a:stretch>
                    </p:blipFill>
                    <p:spPr>
                      <a:xfrm>
                        <a:off x="6124575" y="5861050"/>
                        <a:ext cx="2063750" cy="655638"/>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5173">
                                            <p:txEl>
                                              <p:charRg st="0" end="16"/>
                                            </p:txEl>
                                          </p:spTgt>
                                        </p:tgtEl>
                                        <p:attrNameLst>
                                          <p:attrName>style.visibility</p:attrName>
                                        </p:attrNameLst>
                                      </p:cBhvr>
                                      <p:to>
                                        <p:strVal val="visible"/>
                                      </p:to>
                                    </p:set>
                                    <p:animEffect transition="in" filter="wipe(left)">
                                      <p:cBhvr>
                                        <p:cTn id="7" dur="500"/>
                                        <p:tgtEl>
                                          <p:spTgt spid="135173">
                                            <p:txEl>
                                              <p:charRg st="0" end="1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5174"/>
                                        </p:tgtEl>
                                        <p:attrNameLst>
                                          <p:attrName>style.visibility</p:attrName>
                                        </p:attrNameLst>
                                      </p:cBhvr>
                                      <p:to>
                                        <p:strVal val="visible"/>
                                      </p:to>
                                    </p:set>
                                    <p:animEffect transition="in" filter="wipe(left)">
                                      <p:cBhvr>
                                        <p:cTn id="11" dur="500"/>
                                        <p:tgtEl>
                                          <p:spTgt spid="13517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5175"/>
                                        </p:tgtEl>
                                        <p:attrNameLst>
                                          <p:attrName>style.visibility</p:attrName>
                                        </p:attrNameLst>
                                      </p:cBhvr>
                                      <p:to>
                                        <p:strVal val="visible"/>
                                      </p:to>
                                    </p:set>
                                    <p:animEffect transition="in" filter="wipe(left)">
                                      <p:cBhvr>
                                        <p:cTn id="15" dur="500"/>
                                        <p:tgtEl>
                                          <p:spTgt spid="1351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5176">
                                            <p:txEl>
                                              <p:charRg st="0" end="10"/>
                                            </p:txEl>
                                          </p:spTgt>
                                        </p:tgtEl>
                                        <p:attrNameLst>
                                          <p:attrName>style.visibility</p:attrName>
                                        </p:attrNameLst>
                                      </p:cBhvr>
                                      <p:to>
                                        <p:strVal val="visible"/>
                                      </p:to>
                                    </p:set>
                                    <p:animEffect transition="in" filter="wipe(left)">
                                      <p:cBhvr>
                                        <p:cTn id="19" dur="500"/>
                                        <p:tgtEl>
                                          <p:spTgt spid="135176">
                                            <p:txEl>
                                              <p:charRg st="0" end="10"/>
                                            </p:txEl>
                                          </p:spTgt>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35177"/>
                                        </p:tgtEl>
                                        <p:attrNameLst>
                                          <p:attrName>style.visibility</p:attrName>
                                        </p:attrNameLst>
                                      </p:cBhvr>
                                      <p:to>
                                        <p:strVal val="visible"/>
                                      </p:to>
                                    </p:se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55695"/>
                                        </p:tgtEl>
                                        <p:attrNameLst>
                                          <p:attrName>style.visibility</p:attrName>
                                        </p:attrNameLst>
                                      </p:cBhvr>
                                      <p:to>
                                        <p:strVal val="visible"/>
                                      </p:to>
                                    </p:set>
                                    <p:animEffect transition="in" filter="wipe(left)">
                                      <p:cBhvr>
                                        <p:cTn id="26" dur="500"/>
                                        <p:tgtEl>
                                          <p:spTgt spid="455695"/>
                                        </p:tgtEl>
                                      </p:cBhvr>
                                    </p:animEffec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455693"/>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8750"/>
                                        </p:tgtEl>
                                        <p:attrNameLst>
                                          <p:attrName>style.visibility</p:attrName>
                                        </p:attrNameLst>
                                      </p:cBhvr>
                                      <p:to>
                                        <p:strVal val="visible"/>
                                      </p:to>
                                    </p:set>
                                    <p:animEffect transition="in" filter="wipe(left)">
                                      <p:cBhvr>
                                        <p:cTn id="33" dur="500"/>
                                        <p:tgtEl>
                                          <p:spTgt spid="28750"/>
                                        </p:tgtEl>
                                      </p:cBhvr>
                                    </p:animEffec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455689"/>
                                        </p:tgtEl>
                                        <p:attrNameLst>
                                          <p:attrName>style.visibility</p:attrName>
                                        </p:attrNameLst>
                                      </p:cBhvr>
                                      <p:to>
                                        <p:strVal val="visible"/>
                                      </p:to>
                                    </p:se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par>
                          <p:cTn id="41" fill="hold">
                            <p:stCondLst>
                              <p:cond delay="3500"/>
                            </p:stCondLst>
                            <p:childTnLst>
                              <p:par>
                                <p:cTn id="42" presetID="1" presetClass="entr" presetSubtype="0" fill="hold" nodeType="afterEffect">
                                  <p:stCondLst>
                                    <p:cond delay="0"/>
                                  </p:stCondLst>
                                  <p:childTnLst>
                                    <p:set>
                                      <p:cBhvr>
                                        <p:cTn id="43" dur="1" fill="hold">
                                          <p:stCondLst>
                                            <p:cond delay="0"/>
                                          </p:stCondLst>
                                        </p:cTn>
                                        <p:tgtEl>
                                          <p:spTgt spid="455694"/>
                                        </p:tgtEl>
                                        <p:attrNameLst>
                                          <p:attrName>style.visibility</p:attrName>
                                        </p:attrNameLst>
                                      </p:cBhvr>
                                      <p:to>
                                        <p:strVal val="visible"/>
                                      </p:to>
                                    </p:set>
                                  </p:childTnLst>
                                </p:cTn>
                              </p:par>
                            </p:childTnLst>
                          </p:cTn>
                        </p:par>
                        <p:par>
                          <p:cTn id="44" fill="hold">
                            <p:stCondLst>
                              <p:cond delay="3500"/>
                            </p:stCondLst>
                            <p:childTnLst>
                              <p:par>
                                <p:cTn id="45" presetID="1" presetClass="entr" presetSubtype="0" fill="hold" grpId="0" nodeType="afterEffect">
                                  <p:stCondLst>
                                    <p:cond delay="0"/>
                                  </p:stCondLst>
                                  <p:childTnLst>
                                    <p:set>
                                      <p:cBhvr>
                                        <p:cTn id="46" dur="1" fill="hold">
                                          <p:stCondLst>
                                            <p:cond delay="0"/>
                                          </p:stCondLst>
                                        </p:cTn>
                                        <p:tgtEl>
                                          <p:spTgt spid="455692"/>
                                        </p:tgtEl>
                                        <p:attrNameLst>
                                          <p:attrName>style.visibility</p:attrName>
                                        </p:attrNameLst>
                                      </p:cBhvr>
                                      <p:to>
                                        <p:strVal val="visible"/>
                                      </p:to>
                                    </p:se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8751"/>
                                        </p:tgtEl>
                                        <p:attrNameLst>
                                          <p:attrName>style.visibility</p:attrName>
                                        </p:attrNameLst>
                                      </p:cBhvr>
                                      <p:to>
                                        <p:strVal val="visible"/>
                                      </p:to>
                                    </p:set>
                                    <p:animEffect transition="in" filter="wipe(left)">
                                      <p:cBhvr>
                                        <p:cTn id="50" dur="500"/>
                                        <p:tgtEl>
                                          <p:spTgt spid="28751"/>
                                        </p:tgtEl>
                                      </p:cBhvr>
                                    </p:animEffect>
                                  </p:childTnLst>
                                </p:cTn>
                              </p:par>
                            </p:childTnLst>
                          </p:cTn>
                        </p:par>
                        <p:par>
                          <p:cTn id="51" fill="hold">
                            <p:stCondLst>
                              <p:cond delay="4000"/>
                            </p:stCondLst>
                            <p:childTnLst>
                              <p:par>
                                <p:cTn id="52" presetID="1" presetClass="entr" presetSubtype="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7">
                                            <p:txEl>
                                              <p:charRg st="0" end="5"/>
                                            </p:txEl>
                                          </p:spTgt>
                                        </p:tgtEl>
                                        <p:attrNameLst>
                                          <p:attrName>style.visibility</p:attrName>
                                        </p:attrNameLst>
                                      </p:cBhvr>
                                      <p:to>
                                        <p:strVal val="visible"/>
                                      </p:to>
                                    </p:set>
                                    <p:animEffect transition="in" filter="wipe(left)">
                                      <p:cBhvr>
                                        <p:cTn id="58" dur="500"/>
                                        <p:tgtEl>
                                          <p:spTgt spid="67">
                                            <p:txEl>
                                              <p:charRg st="0" end="5"/>
                                            </p:txEl>
                                          </p:spTgt>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left)">
                                      <p:cBhvr>
                                        <p:cTn id="62" dur="500"/>
                                        <p:tgtEl>
                                          <p:spTgt spid="68"/>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wipe(left)">
                                      <p:cBhvr>
                                        <p:cTn id="66" dur="500"/>
                                        <p:tgtEl>
                                          <p:spTgt spid="70"/>
                                        </p:tgtEl>
                                      </p:cBhvr>
                                    </p:animEffect>
                                  </p:childTnLst>
                                </p:cTn>
                              </p:par>
                            </p:childTnLst>
                          </p:cTn>
                        </p:par>
                        <p:par>
                          <p:cTn id="67" fill="hold">
                            <p:stCondLst>
                              <p:cond delay="1500"/>
                            </p:stCondLst>
                            <p:childTnLst>
                              <p:par>
                                <p:cTn id="68" presetID="22" presetClass="entr" presetSubtype="8" fill="hold" grpId="0" nodeType="afterEffect">
                                  <p:stCondLst>
                                    <p:cond delay="0"/>
                                  </p:stCondLst>
                                  <p:childTnLst>
                                    <p:set>
                                      <p:cBhvr>
                                        <p:cTn id="69" dur="1" fill="hold">
                                          <p:stCondLst>
                                            <p:cond delay="0"/>
                                          </p:stCondLst>
                                        </p:cTn>
                                        <p:tgtEl>
                                          <p:spTgt spid="62">
                                            <p:txEl>
                                              <p:charRg st="0" end="5"/>
                                            </p:txEl>
                                          </p:spTgt>
                                        </p:tgtEl>
                                        <p:attrNameLst>
                                          <p:attrName>style.visibility</p:attrName>
                                        </p:attrNameLst>
                                      </p:cBhvr>
                                      <p:to>
                                        <p:strVal val="visible"/>
                                      </p:to>
                                    </p:set>
                                    <p:animEffect transition="in" filter="wipe(left)">
                                      <p:cBhvr>
                                        <p:cTn id="70" dur="500"/>
                                        <p:tgtEl>
                                          <p:spTgt spid="62">
                                            <p:txEl>
                                              <p:charRg st="0" end="5"/>
                                            </p:txEl>
                                          </p:spTgt>
                                        </p:tgtEl>
                                      </p:cBhvr>
                                    </p:animEffect>
                                  </p:childTnLst>
                                </p:cTn>
                              </p:par>
                            </p:childTnLst>
                          </p:cTn>
                        </p:par>
                        <p:par>
                          <p:cTn id="71" fill="hold">
                            <p:stCondLst>
                              <p:cond delay="2000"/>
                            </p:stCondLst>
                            <p:childTnLst>
                              <p:par>
                                <p:cTn id="72" presetID="22" presetClass="entr" presetSubtype="8" fill="hold"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2500"/>
                            </p:stCondLst>
                            <p:childTnLst>
                              <p:par>
                                <p:cTn id="76" presetID="22" presetClass="entr" presetSubtype="8" fill="hold" nodeType="after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wipe(left)">
                                      <p:cBhvr>
                                        <p:cTn id="78" dur="500"/>
                                        <p:tgtEl>
                                          <p:spTgt spid="65"/>
                                        </p:tgtEl>
                                      </p:cBhvr>
                                    </p:animEffect>
                                  </p:childTnLst>
                                </p:cTn>
                              </p:par>
                            </p:childTnLst>
                          </p:cTn>
                        </p:par>
                        <p:par>
                          <p:cTn id="79" fill="hold">
                            <p:stCondLst>
                              <p:cond delay="3000"/>
                            </p:stCondLst>
                            <p:childTnLst>
                              <p:par>
                                <p:cTn id="80" presetID="22" presetClass="entr" presetSubtype="8" fill="hold" grpId="0" nodeType="afterEffect">
                                  <p:stCondLst>
                                    <p:cond delay="0"/>
                                  </p:stCondLst>
                                  <p:childTnLst>
                                    <p:set>
                                      <p:cBhvr>
                                        <p:cTn id="81" dur="1" fill="hold">
                                          <p:stCondLst>
                                            <p:cond delay="0"/>
                                          </p:stCondLst>
                                        </p:cTn>
                                        <p:tgtEl>
                                          <p:spTgt spid="116759"/>
                                        </p:tgtEl>
                                        <p:attrNameLst>
                                          <p:attrName>style.visibility</p:attrName>
                                        </p:attrNameLst>
                                      </p:cBhvr>
                                      <p:to>
                                        <p:strVal val="visible"/>
                                      </p:to>
                                    </p:set>
                                    <p:animEffect transition="in" filter="wipe(left)">
                                      <p:cBhvr>
                                        <p:cTn id="82" dur="500"/>
                                        <p:tgtEl>
                                          <p:spTgt spid="116759"/>
                                        </p:tgtEl>
                                      </p:cBhvr>
                                    </p:animEffect>
                                  </p:childTnLst>
                                </p:cTn>
                              </p:par>
                            </p:childTnLst>
                          </p:cTn>
                        </p:par>
                        <p:par>
                          <p:cTn id="83" fill="hold">
                            <p:stCondLst>
                              <p:cond delay="3500"/>
                            </p:stCondLst>
                            <p:childTnLst>
                              <p:par>
                                <p:cTn id="84" presetID="22" presetClass="entr" presetSubtype="8" fill="hold" nodeType="afterEffect">
                                  <p:stCondLst>
                                    <p:cond delay="0"/>
                                  </p:stCondLst>
                                  <p:childTnLst>
                                    <p:set>
                                      <p:cBhvr>
                                        <p:cTn id="85" dur="1" fill="hold">
                                          <p:stCondLst>
                                            <p:cond delay="0"/>
                                          </p:stCondLst>
                                        </p:cTn>
                                        <p:tgtEl>
                                          <p:spTgt spid="116760"/>
                                        </p:tgtEl>
                                        <p:attrNameLst>
                                          <p:attrName>style.visibility</p:attrName>
                                        </p:attrNameLst>
                                      </p:cBhvr>
                                      <p:to>
                                        <p:strVal val="visible"/>
                                      </p:to>
                                    </p:set>
                                    <p:animEffect transition="in" filter="wipe(left)">
                                      <p:cBhvr>
                                        <p:cTn id="86" dur="500"/>
                                        <p:tgtEl>
                                          <p:spTgt spid="116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p:bldP spid="135176" grpId="0" build="p"/>
      <p:bldP spid="455689" grpId="0"/>
      <p:bldP spid="455692" grpId="0"/>
      <p:bldP spid="28750" grpId="0"/>
      <p:bldP spid="28751" grpId="0"/>
      <p:bldP spid="62" grpId="0" build="p"/>
      <p:bldP spid="67" grpId="0" build="p"/>
      <p:bldP spid="1167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3"/>
          <p:cNvSpPr txBox="1">
            <a:spLocks noGrp="1"/>
          </p:cNvSpPr>
          <p:nvPr>
            <p:ph type="sldNum" sz="quarter" idx="4"/>
          </p:nvPr>
        </p:nvSpPr>
        <p:spPr/>
        <p:txBody>
          <a:bodyPr/>
          <a:p>
            <a:pPr marL="0" indent="0" algn="r" eaLnBrk="1" hangingPunct="1">
              <a:spcBef>
                <a:spcPct val="50000"/>
              </a:spcBef>
              <a:buNone/>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grpSp>
        <p:nvGrpSpPr>
          <p:cNvPr id="2" name="Group 8"/>
          <p:cNvGrpSpPr/>
          <p:nvPr/>
        </p:nvGrpSpPr>
        <p:grpSpPr>
          <a:xfrm>
            <a:off x="2774950" y="2138363"/>
            <a:ext cx="469900" cy="527050"/>
            <a:chOff x="2491" y="3380"/>
            <a:chExt cx="380" cy="368"/>
          </a:xfrm>
        </p:grpSpPr>
        <p:sp>
          <p:nvSpPr>
            <p:cNvPr id="117808" name="Rectangle 9"/>
            <p:cNvSpPr/>
            <p:nvPr/>
          </p:nvSpPr>
          <p:spPr>
            <a:xfrm>
              <a:off x="2583" y="3380"/>
              <a:ext cx="265" cy="368"/>
            </a:xfrm>
            <a:prstGeom prst="rect">
              <a:avLst/>
            </a:prstGeom>
            <a:noFill/>
            <a:ln w="12700">
              <a:noFill/>
            </a:ln>
          </p:spPr>
          <p:txBody>
            <a:bodyPr lIns="12700" tIns="12700" rIns="12700" bIns="1270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400" b="1" i="1" dirty="0">
                  <a:latin typeface="Times New Roman" panose="02020603050405020304" pitchFamily="18" charset="0"/>
                </a:rPr>
                <a:t>u</a:t>
              </a:r>
              <a:endParaRPr lang="en-US" altLang="zh-CN" sz="2400" b="1" i="1" dirty="0">
                <a:latin typeface="Times New Roman" panose="02020603050405020304" pitchFamily="18" charset="0"/>
              </a:endParaRPr>
            </a:p>
          </p:txBody>
        </p:sp>
        <p:sp>
          <p:nvSpPr>
            <p:cNvPr id="117809" name="Line 10"/>
            <p:cNvSpPr/>
            <p:nvPr/>
          </p:nvSpPr>
          <p:spPr>
            <a:xfrm>
              <a:off x="2491" y="3402"/>
              <a:ext cx="380" cy="1"/>
            </a:xfrm>
            <a:prstGeom prst="line">
              <a:avLst/>
            </a:prstGeom>
            <a:ln w="38100" cap="flat" cmpd="sng">
              <a:solidFill>
                <a:schemeClr val="tx1"/>
              </a:solidFill>
              <a:prstDash val="solid"/>
              <a:headEnd type="none" w="sm" len="sm"/>
              <a:tailEnd type="stealth" w="med" len="lg"/>
            </a:ln>
          </p:spPr>
        </p:sp>
      </p:grpSp>
      <p:grpSp>
        <p:nvGrpSpPr>
          <p:cNvPr id="3" name="Group 11"/>
          <p:cNvGrpSpPr/>
          <p:nvPr/>
        </p:nvGrpSpPr>
        <p:grpSpPr>
          <a:xfrm>
            <a:off x="1044575" y="2211388"/>
            <a:ext cx="1184275" cy="460375"/>
            <a:chOff x="900" y="3408"/>
            <a:chExt cx="960" cy="321"/>
          </a:xfrm>
        </p:grpSpPr>
        <p:sp>
          <p:nvSpPr>
            <p:cNvPr id="117806" name="Text Box 12"/>
            <p:cNvSpPr txBox="1"/>
            <p:nvPr/>
          </p:nvSpPr>
          <p:spPr>
            <a:xfrm>
              <a:off x="900" y="3408"/>
              <a:ext cx="960" cy="32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rgbClr val="0000FF"/>
                  </a:solidFill>
                  <a:latin typeface="Bookman Old Style" panose="02050604050505020204" pitchFamily="18" charset="0"/>
                </a:rPr>
                <a:t>u</a:t>
              </a:r>
              <a:r>
                <a:rPr lang="en-US" altLang="zh-CN" sz="2400" b="1" baseline="-25000" dirty="0">
                  <a:solidFill>
                    <a:srgbClr val="0000FF"/>
                  </a:solidFill>
                  <a:latin typeface="Times New Roman" panose="02020603050405020304" pitchFamily="18" charset="0"/>
                </a:rPr>
                <a:t>S</a:t>
              </a:r>
              <a:r>
                <a:rPr lang="en-US" altLang="zh-CN" sz="2400" b="1" i="1" baseline="-25000"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&gt; 0</a:t>
              </a:r>
              <a:endParaRPr lang="en-US" altLang="zh-CN" sz="2400" b="1" dirty="0">
                <a:solidFill>
                  <a:srgbClr val="0000FF"/>
                </a:solidFill>
                <a:latin typeface="Times New Roman" panose="02020603050405020304" pitchFamily="18" charset="0"/>
              </a:endParaRPr>
            </a:p>
          </p:txBody>
        </p:sp>
        <p:sp>
          <p:nvSpPr>
            <p:cNvPr id="117807" name="Line 13"/>
            <p:cNvSpPr/>
            <p:nvPr/>
          </p:nvSpPr>
          <p:spPr>
            <a:xfrm>
              <a:off x="1102" y="3439"/>
              <a:ext cx="322" cy="0"/>
            </a:xfrm>
            <a:prstGeom prst="line">
              <a:avLst/>
            </a:prstGeom>
            <a:ln w="38100" cap="flat" cmpd="sng">
              <a:solidFill>
                <a:srgbClr val="0000FF"/>
              </a:solidFill>
              <a:prstDash val="solid"/>
              <a:headEnd type="none" w="sm" len="sm"/>
              <a:tailEnd type="stealth" w="med" len="lg"/>
            </a:ln>
          </p:spPr>
        </p:sp>
      </p:grpSp>
      <p:grpSp>
        <p:nvGrpSpPr>
          <p:cNvPr id="4" name="Group 14"/>
          <p:cNvGrpSpPr/>
          <p:nvPr/>
        </p:nvGrpSpPr>
        <p:grpSpPr>
          <a:xfrm>
            <a:off x="4025900" y="2200275"/>
            <a:ext cx="1114425" cy="460375"/>
            <a:chOff x="2432" y="3454"/>
            <a:chExt cx="778" cy="321"/>
          </a:xfrm>
        </p:grpSpPr>
        <p:sp>
          <p:nvSpPr>
            <p:cNvPr id="117804" name="Text Box 15"/>
            <p:cNvSpPr txBox="1"/>
            <p:nvPr/>
          </p:nvSpPr>
          <p:spPr>
            <a:xfrm>
              <a:off x="2432" y="3454"/>
              <a:ext cx="778" cy="32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rgbClr val="FF0000"/>
                  </a:solidFill>
                  <a:latin typeface="Bookman Old Style" panose="02050604050505020204" pitchFamily="18" charset="0"/>
                </a:rPr>
                <a:t>u</a:t>
              </a:r>
              <a:r>
                <a:rPr lang="en-US" altLang="zh-CN" sz="2400" b="1" baseline="-25000" dirty="0">
                  <a:solidFill>
                    <a:srgbClr val="FF0000"/>
                  </a:solidFill>
                  <a:latin typeface="Times New Roman" panose="02020603050405020304" pitchFamily="18" charset="0"/>
                </a:rPr>
                <a:t>R</a:t>
              </a:r>
              <a:r>
                <a:rPr lang="en-US" altLang="zh-CN" sz="2400" b="1" i="1" dirty="0">
                  <a:solidFill>
                    <a:srgbClr val="FF0000"/>
                  </a:solidFill>
                  <a:latin typeface="Times New Roman" panose="02020603050405020304" pitchFamily="18" charset="0"/>
                </a:rPr>
                <a:t> &gt; </a:t>
              </a:r>
              <a:r>
                <a:rPr lang="en-US" altLang="zh-CN" sz="2400" b="1" dirty="0">
                  <a:solidFill>
                    <a:srgbClr val="FF0000"/>
                  </a:solidFill>
                  <a:latin typeface="Times New Roman" panose="02020603050405020304" pitchFamily="18" charset="0"/>
                </a:rPr>
                <a:t>0</a:t>
              </a:r>
              <a:endParaRPr lang="en-US" altLang="zh-CN" sz="2400" b="1" dirty="0">
                <a:solidFill>
                  <a:srgbClr val="FF0000"/>
                </a:solidFill>
                <a:latin typeface="Times New Roman" panose="02020603050405020304" pitchFamily="18" charset="0"/>
              </a:endParaRPr>
            </a:p>
          </p:txBody>
        </p:sp>
        <p:sp>
          <p:nvSpPr>
            <p:cNvPr id="117805" name="Line 16"/>
            <p:cNvSpPr/>
            <p:nvPr/>
          </p:nvSpPr>
          <p:spPr>
            <a:xfrm flipH="1">
              <a:off x="2546" y="3462"/>
              <a:ext cx="322" cy="0"/>
            </a:xfrm>
            <a:prstGeom prst="line">
              <a:avLst/>
            </a:prstGeom>
            <a:ln w="38100" cap="flat" cmpd="sng">
              <a:solidFill>
                <a:srgbClr val="FF0000"/>
              </a:solidFill>
              <a:prstDash val="solid"/>
              <a:headEnd type="none" w="sm" len="sm"/>
              <a:tailEnd type="stealth" w="med" len="lg"/>
            </a:ln>
          </p:spPr>
        </p:sp>
      </p:grpSp>
      <p:grpSp>
        <p:nvGrpSpPr>
          <p:cNvPr id="5" name="Group 17"/>
          <p:cNvGrpSpPr/>
          <p:nvPr/>
        </p:nvGrpSpPr>
        <p:grpSpPr>
          <a:xfrm>
            <a:off x="1200150" y="1454150"/>
            <a:ext cx="3692525" cy="636588"/>
            <a:chOff x="458" y="2880"/>
            <a:chExt cx="4246" cy="444"/>
          </a:xfrm>
        </p:grpSpPr>
        <p:sp>
          <p:nvSpPr>
            <p:cNvPr id="117795" name="Line 18"/>
            <p:cNvSpPr/>
            <p:nvPr/>
          </p:nvSpPr>
          <p:spPr>
            <a:xfrm>
              <a:off x="458" y="3255"/>
              <a:ext cx="4246" cy="1"/>
            </a:xfrm>
            <a:prstGeom prst="line">
              <a:avLst/>
            </a:prstGeom>
            <a:ln w="28575" cap="flat" cmpd="sng">
              <a:solidFill>
                <a:srgbClr val="000000"/>
              </a:solidFill>
              <a:prstDash val="solid"/>
              <a:headEnd type="none" w="sm" len="sm"/>
              <a:tailEnd type="none" w="sm" len="sm"/>
            </a:ln>
          </p:spPr>
        </p:sp>
        <p:grpSp>
          <p:nvGrpSpPr>
            <p:cNvPr id="117796" name="Group 19"/>
            <p:cNvGrpSpPr/>
            <p:nvPr/>
          </p:nvGrpSpPr>
          <p:grpSpPr>
            <a:xfrm>
              <a:off x="698" y="3186"/>
              <a:ext cx="143" cy="138"/>
              <a:chOff x="2518" y="6658"/>
              <a:chExt cx="248" cy="241"/>
            </a:xfrm>
          </p:grpSpPr>
          <p:sp>
            <p:nvSpPr>
              <p:cNvPr id="117802" name="Line 20"/>
              <p:cNvSpPr/>
              <p:nvPr/>
            </p:nvSpPr>
            <p:spPr>
              <a:xfrm>
                <a:off x="2525" y="6678"/>
                <a:ext cx="241" cy="221"/>
              </a:xfrm>
              <a:prstGeom prst="line">
                <a:avLst/>
              </a:prstGeom>
              <a:ln w="28575" cap="flat" cmpd="sng">
                <a:solidFill>
                  <a:srgbClr val="0000FF"/>
                </a:solidFill>
                <a:prstDash val="solid"/>
                <a:headEnd type="none" w="sm" len="sm"/>
                <a:tailEnd type="none" w="sm" len="sm"/>
              </a:ln>
            </p:spPr>
          </p:sp>
          <p:sp>
            <p:nvSpPr>
              <p:cNvPr id="117803" name="Line 21"/>
              <p:cNvSpPr/>
              <p:nvPr/>
            </p:nvSpPr>
            <p:spPr>
              <a:xfrm flipH="1">
                <a:off x="2518" y="6658"/>
                <a:ext cx="218" cy="241"/>
              </a:xfrm>
              <a:prstGeom prst="line">
                <a:avLst/>
              </a:prstGeom>
              <a:ln w="28575" cap="flat" cmpd="sng">
                <a:solidFill>
                  <a:srgbClr val="0000FF"/>
                </a:solidFill>
                <a:prstDash val="solid"/>
                <a:headEnd type="none" w="sm" len="sm"/>
                <a:tailEnd type="none" w="sm" len="sm"/>
              </a:ln>
            </p:spPr>
          </p:sp>
        </p:grpSp>
        <p:grpSp>
          <p:nvGrpSpPr>
            <p:cNvPr id="117797" name="Group 22"/>
            <p:cNvGrpSpPr/>
            <p:nvPr/>
          </p:nvGrpSpPr>
          <p:grpSpPr>
            <a:xfrm>
              <a:off x="4076" y="3186"/>
              <a:ext cx="138" cy="138"/>
              <a:chOff x="8397" y="6658"/>
              <a:chExt cx="241" cy="241"/>
            </a:xfrm>
          </p:grpSpPr>
          <p:sp>
            <p:nvSpPr>
              <p:cNvPr id="117800" name="Line 23"/>
              <p:cNvSpPr/>
              <p:nvPr/>
            </p:nvSpPr>
            <p:spPr>
              <a:xfrm>
                <a:off x="8397" y="6678"/>
                <a:ext cx="241" cy="221"/>
              </a:xfrm>
              <a:prstGeom prst="line">
                <a:avLst/>
              </a:prstGeom>
              <a:ln w="28575" cap="flat" cmpd="sng">
                <a:solidFill>
                  <a:srgbClr val="FF0000"/>
                </a:solidFill>
                <a:prstDash val="solid"/>
                <a:headEnd type="none" w="sm" len="sm"/>
                <a:tailEnd type="none" w="sm" len="sm"/>
              </a:ln>
            </p:spPr>
          </p:sp>
          <p:sp>
            <p:nvSpPr>
              <p:cNvPr id="117801" name="Line 24"/>
              <p:cNvSpPr/>
              <p:nvPr/>
            </p:nvSpPr>
            <p:spPr>
              <a:xfrm flipH="1">
                <a:off x="8408" y="6658"/>
                <a:ext cx="190" cy="241"/>
              </a:xfrm>
              <a:prstGeom prst="line">
                <a:avLst/>
              </a:prstGeom>
              <a:ln w="28575" cap="flat" cmpd="sng">
                <a:solidFill>
                  <a:srgbClr val="FF0000"/>
                </a:solidFill>
                <a:prstDash val="solid"/>
                <a:headEnd type="none" w="sm" len="sm"/>
                <a:tailEnd type="none" w="sm" len="sm"/>
              </a:ln>
            </p:spPr>
          </p:sp>
        </p:grpSp>
        <p:sp>
          <p:nvSpPr>
            <p:cNvPr id="117798" name="Text Box 25"/>
            <p:cNvSpPr txBox="1"/>
            <p:nvPr/>
          </p:nvSpPr>
          <p:spPr>
            <a:xfrm>
              <a:off x="618" y="2896"/>
              <a:ext cx="333" cy="356"/>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400" b="1" i="1" dirty="0">
                  <a:solidFill>
                    <a:srgbClr val="0000FF"/>
                  </a:solidFill>
                  <a:latin typeface="Times New Roman" panose="02020603050405020304" pitchFamily="18" charset="0"/>
                </a:rPr>
                <a:t>S</a:t>
              </a:r>
              <a:endParaRPr lang="en-US" altLang="zh-CN" sz="2400" b="1" i="1" dirty="0">
                <a:solidFill>
                  <a:srgbClr val="0000FF"/>
                </a:solidFill>
                <a:latin typeface="Times New Roman" panose="02020603050405020304" pitchFamily="18" charset="0"/>
              </a:endParaRPr>
            </a:p>
          </p:txBody>
        </p:sp>
        <p:sp>
          <p:nvSpPr>
            <p:cNvPr id="117799" name="Text Box 26"/>
            <p:cNvSpPr txBox="1"/>
            <p:nvPr/>
          </p:nvSpPr>
          <p:spPr>
            <a:xfrm>
              <a:off x="4006" y="2880"/>
              <a:ext cx="386" cy="32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i="1" dirty="0">
                  <a:solidFill>
                    <a:srgbClr val="FF0000"/>
                  </a:solidFill>
                  <a:latin typeface="Times New Roman" panose="02020603050405020304" pitchFamily="18" charset="0"/>
                </a:rPr>
                <a:t>R</a:t>
              </a:r>
              <a:endParaRPr lang="en-US" altLang="zh-CN" sz="2400" b="1" i="1" dirty="0">
                <a:solidFill>
                  <a:srgbClr val="FF0000"/>
                </a:solidFill>
                <a:latin typeface="Times New Roman" panose="02020603050405020304" pitchFamily="18" charset="0"/>
              </a:endParaRPr>
            </a:p>
          </p:txBody>
        </p:sp>
      </p:grpSp>
      <p:sp>
        <p:nvSpPr>
          <p:cNvPr id="117767" name="Text Box 28"/>
          <p:cNvSpPr txBox="1"/>
          <p:nvPr/>
        </p:nvSpPr>
        <p:spPr>
          <a:xfrm>
            <a:off x="2692400" y="1503363"/>
            <a:ext cx="1285875" cy="560387"/>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400" b="1" dirty="0">
                <a:latin typeface="宋体" panose="02010600030101010101" pitchFamily="2" charset="-122"/>
              </a:rPr>
              <a:t>(</a:t>
            </a:r>
            <a:r>
              <a:rPr lang="zh-CN" altLang="en-US" sz="2400" b="1" dirty="0">
                <a:latin typeface="宋体" panose="02010600030101010101" pitchFamily="2" charset="-122"/>
              </a:rPr>
              <a:t>波频率</a:t>
            </a:r>
            <a:r>
              <a:rPr lang="en-US" altLang="zh-CN" sz="2400" b="1" dirty="0">
                <a:latin typeface="宋体" panose="02010600030101010101" pitchFamily="2" charset="-122"/>
              </a:rPr>
              <a:t>)</a:t>
            </a:r>
            <a:endParaRPr lang="en-US" altLang="zh-CN" sz="2400" b="1" dirty="0">
              <a:latin typeface="Times New Roman" panose="02020603050405020304" pitchFamily="18" charset="0"/>
            </a:endParaRPr>
          </a:p>
        </p:txBody>
      </p:sp>
      <p:graphicFrame>
        <p:nvGraphicFramePr>
          <p:cNvPr id="117768" name="Object 29"/>
          <p:cNvGraphicFramePr>
            <a:graphicFrameLocks noChangeAspect="1"/>
          </p:cNvGraphicFramePr>
          <p:nvPr/>
        </p:nvGraphicFramePr>
        <p:xfrm>
          <a:off x="2411413" y="1528763"/>
          <a:ext cx="325437" cy="407987"/>
        </p:xfrm>
        <a:graphic>
          <a:graphicData uri="http://schemas.openxmlformats.org/presentationml/2006/ole">
            <mc:AlternateContent xmlns:mc="http://schemas.openxmlformats.org/markup-compatibility/2006">
              <mc:Choice xmlns:v="urn:schemas-microsoft-com:vml" Requires="v">
                <p:oleObj spid="_x0000_s3212" name="" r:id="rId1" imgW="127000" imgH="139700" progId="Equation.3">
                  <p:embed/>
                </p:oleObj>
              </mc:Choice>
              <mc:Fallback>
                <p:oleObj name="" r:id="rId1" imgW="127000" imgH="139700" progId="Equation.3">
                  <p:embed/>
                  <p:pic>
                    <p:nvPicPr>
                      <p:cNvPr id="0" name="图片 3211"/>
                      <p:cNvPicPr/>
                      <p:nvPr/>
                    </p:nvPicPr>
                    <p:blipFill>
                      <a:blip r:embed="rId2"/>
                      <a:stretch>
                        <a:fillRect/>
                      </a:stretch>
                    </p:blipFill>
                    <p:spPr>
                      <a:xfrm>
                        <a:off x="2411413" y="1528763"/>
                        <a:ext cx="325437" cy="407987"/>
                      </a:xfrm>
                      <a:prstGeom prst="rect">
                        <a:avLst/>
                      </a:prstGeom>
                      <a:noFill/>
                      <a:ln w="38100">
                        <a:noFill/>
                        <a:miter/>
                      </a:ln>
                    </p:spPr>
                  </p:pic>
                </p:oleObj>
              </mc:Fallback>
            </mc:AlternateContent>
          </a:graphicData>
        </a:graphic>
      </p:graphicFrame>
      <p:graphicFrame>
        <p:nvGraphicFramePr>
          <p:cNvPr id="117769" name="Object 34"/>
          <p:cNvGraphicFramePr>
            <a:graphicFrameLocks noChangeAspect="1"/>
          </p:cNvGraphicFramePr>
          <p:nvPr/>
        </p:nvGraphicFramePr>
        <p:xfrm>
          <a:off x="963613" y="1371600"/>
          <a:ext cx="379412" cy="460375"/>
        </p:xfrm>
        <a:graphic>
          <a:graphicData uri="http://schemas.openxmlformats.org/presentationml/2006/ole">
            <mc:AlternateContent xmlns:mc="http://schemas.openxmlformats.org/markup-compatibility/2006">
              <mc:Choice xmlns:v="urn:schemas-microsoft-com:vml" Requires="v">
                <p:oleObj spid="_x0000_s3213" name="" r:id="rId3" imgW="135255" imgH="180340" progId="Equation.3">
                  <p:embed/>
                </p:oleObj>
              </mc:Choice>
              <mc:Fallback>
                <p:oleObj name="" r:id="rId3" imgW="135255" imgH="180340" progId="Equation.3">
                  <p:embed/>
                  <p:pic>
                    <p:nvPicPr>
                      <p:cNvPr id="0" name="图片 3212"/>
                      <p:cNvPicPr/>
                      <p:nvPr/>
                    </p:nvPicPr>
                    <p:blipFill>
                      <a:blip r:embed="rId4">
                        <a:clrChange>
                          <a:clrFrom>
                            <a:srgbClr val="000000"/>
                          </a:clrFrom>
                          <a:clrTo>
                            <a:srgbClr val="000000">
                              <a:alpha val="0"/>
                            </a:srgbClr>
                          </a:clrTo>
                        </a:clrChange>
                      </a:blip>
                      <a:stretch>
                        <a:fillRect/>
                      </a:stretch>
                    </p:blipFill>
                    <p:spPr>
                      <a:xfrm>
                        <a:off x="963613" y="1371600"/>
                        <a:ext cx="379412" cy="460375"/>
                      </a:xfrm>
                      <a:prstGeom prst="rect">
                        <a:avLst/>
                      </a:prstGeom>
                      <a:noFill/>
                      <a:ln w="38100">
                        <a:noFill/>
                        <a:miter/>
                      </a:ln>
                    </p:spPr>
                  </p:pic>
                </p:oleObj>
              </mc:Fallback>
            </mc:AlternateContent>
          </a:graphicData>
        </a:graphic>
      </p:graphicFrame>
      <p:graphicFrame>
        <p:nvGraphicFramePr>
          <p:cNvPr id="117770" name="Object 37"/>
          <p:cNvGraphicFramePr>
            <a:graphicFrameLocks noChangeAspect="1"/>
          </p:cNvGraphicFramePr>
          <p:nvPr/>
        </p:nvGraphicFramePr>
        <p:xfrm>
          <a:off x="4678363" y="1339850"/>
          <a:ext cx="461962" cy="492125"/>
        </p:xfrm>
        <a:graphic>
          <a:graphicData uri="http://schemas.openxmlformats.org/presentationml/2006/ole">
            <mc:AlternateContent xmlns:mc="http://schemas.openxmlformats.org/markup-compatibility/2006">
              <mc:Choice xmlns:v="urn:schemas-microsoft-com:vml" Requires="v">
                <p:oleObj spid="_x0000_s3209" name="" r:id="rId5" imgW="161290" imgH="167640" progId="Equation.3">
                  <p:embed/>
                </p:oleObj>
              </mc:Choice>
              <mc:Fallback>
                <p:oleObj name="" r:id="rId5" imgW="161290" imgH="167640" progId="Equation.3">
                  <p:embed/>
                  <p:pic>
                    <p:nvPicPr>
                      <p:cNvPr id="0" name="图片 3208"/>
                      <p:cNvPicPr/>
                      <p:nvPr/>
                    </p:nvPicPr>
                    <p:blipFill>
                      <a:blip r:embed="rId6">
                        <a:clrChange>
                          <a:clrFrom>
                            <a:srgbClr val="000000"/>
                          </a:clrFrom>
                          <a:clrTo>
                            <a:srgbClr val="000000">
                              <a:alpha val="0"/>
                            </a:srgbClr>
                          </a:clrTo>
                        </a:clrChange>
                      </a:blip>
                      <a:stretch>
                        <a:fillRect/>
                      </a:stretch>
                    </p:blipFill>
                    <p:spPr>
                      <a:xfrm>
                        <a:off x="4678363" y="1339850"/>
                        <a:ext cx="461962" cy="492125"/>
                      </a:xfrm>
                      <a:prstGeom prst="rect">
                        <a:avLst/>
                      </a:prstGeom>
                      <a:noFill/>
                      <a:ln w="38100">
                        <a:noFill/>
                        <a:miter/>
                      </a:ln>
                    </p:spPr>
                  </p:pic>
                </p:oleObj>
              </mc:Fallback>
            </mc:AlternateContent>
          </a:graphicData>
        </a:graphic>
      </p:graphicFrame>
      <p:sp>
        <p:nvSpPr>
          <p:cNvPr id="117771" name="Text Box 39"/>
          <p:cNvSpPr txBox="1"/>
          <p:nvPr/>
        </p:nvSpPr>
        <p:spPr>
          <a:xfrm>
            <a:off x="827088" y="554038"/>
            <a:ext cx="4191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50000"/>
              </a:spcBef>
              <a:buNone/>
            </a:pPr>
            <a:r>
              <a:rPr lang="en-US" altLang="zh-CN" sz="2400" b="1" dirty="0">
                <a:latin typeface="Times New Roman" panose="02020603050405020304" pitchFamily="18" charset="0"/>
              </a:rPr>
              <a:t>8</a:t>
            </a:r>
            <a:r>
              <a:rPr lang="zh-CN" altLang="en-US" sz="2400" b="1" dirty="0">
                <a:latin typeface="Times New Roman" panose="02020603050405020304" pitchFamily="18" charset="0"/>
              </a:rPr>
              <a:t>、多普勒效应</a:t>
            </a:r>
            <a:endParaRPr lang="zh-CN" altLang="en-US" sz="2400" b="1" dirty="0">
              <a:latin typeface="Times New Roman" panose="02020603050405020304" pitchFamily="18" charset="0"/>
            </a:endParaRPr>
          </a:p>
        </p:txBody>
      </p:sp>
      <p:graphicFrame>
        <p:nvGraphicFramePr>
          <p:cNvPr id="483334" name="Object 6"/>
          <p:cNvGraphicFramePr>
            <a:graphicFrameLocks noChangeAspect="1"/>
          </p:cNvGraphicFramePr>
          <p:nvPr/>
        </p:nvGraphicFramePr>
        <p:xfrm>
          <a:off x="5905500" y="1528763"/>
          <a:ext cx="2251075" cy="1090612"/>
        </p:xfrm>
        <a:graphic>
          <a:graphicData uri="http://schemas.openxmlformats.org/presentationml/2006/ole">
            <mc:AlternateContent xmlns:mc="http://schemas.openxmlformats.org/markup-compatibility/2006">
              <mc:Choice xmlns:v="urn:schemas-microsoft-com:vml" Requires="v">
                <p:oleObj spid="_x0000_s3211" name="" r:id="rId7" imgW="888365" imgH="431800" progId="Equation.3">
                  <p:embed/>
                </p:oleObj>
              </mc:Choice>
              <mc:Fallback>
                <p:oleObj name="" r:id="rId7" imgW="888365" imgH="431800" progId="Equation.3">
                  <p:embed/>
                  <p:pic>
                    <p:nvPicPr>
                      <p:cNvPr id="0" name="图片 3210"/>
                      <p:cNvPicPr/>
                      <p:nvPr/>
                    </p:nvPicPr>
                    <p:blipFill>
                      <a:blip r:embed="rId8"/>
                      <a:stretch>
                        <a:fillRect/>
                      </a:stretch>
                    </p:blipFill>
                    <p:spPr>
                      <a:xfrm>
                        <a:off x="5905500" y="1528763"/>
                        <a:ext cx="2251075" cy="1090612"/>
                      </a:xfrm>
                      <a:prstGeom prst="rect">
                        <a:avLst/>
                      </a:prstGeom>
                      <a:noFill/>
                      <a:ln w="15875" cap="flat" cmpd="sng">
                        <a:solidFill>
                          <a:srgbClr val="FF0000"/>
                        </a:solidFill>
                        <a:prstDash val="solid"/>
                        <a:miter/>
                        <a:headEnd type="none" w="med" len="med"/>
                        <a:tailEnd type="none" w="med" len="med"/>
                      </a:ln>
                    </p:spPr>
                  </p:pic>
                </p:oleObj>
              </mc:Fallback>
            </mc:AlternateContent>
          </a:graphicData>
        </a:graphic>
      </p:graphicFrame>
      <p:graphicFrame>
        <p:nvGraphicFramePr>
          <p:cNvPr id="483335" name="Object 7"/>
          <p:cNvGraphicFramePr>
            <a:graphicFrameLocks noChangeAspect="1"/>
          </p:cNvGraphicFramePr>
          <p:nvPr/>
        </p:nvGraphicFramePr>
        <p:xfrm>
          <a:off x="5427663" y="2990850"/>
          <a:ext cx="1241425" cy="561975"/>
        </p:xfrm>
        <a:graphic>
          <a:graphicData uri="http://schemas.openxmlformats.org/presentationml/2006/ole">
            <mc:AlternateContent xmlns:mc="http://schemas.openxmlformats.org/markup-compatibility/2006">
              <mc:Choice xmlns:v="urn:schemas-microsoft-com:vml" Requires="v">
                <p:oleObj spid="_x0000_s3214" name="" r:id="rId9" imgW="508000" imgH="228600" progId="Equation.3">
                  <p:embed/>
                </p:oleObj>
              </mc:Choice>
              <mc:Fallback>
                <p:oleObj name="" r:id="rId9" imgW="508000" imgH="228600" progId="Equation.3">
                  <p:embed/>
                  <p:pic>
                    <p:nvPicPr>
                      <p:cNvPr id="0" name="图片 3213"/>
                      <p:cNvPicPr/>
                      <p:nvPr/>
                    </p:nvPicPr>
                    <p:blipFill>
                      <a:blip r:embed="rId10"/>
                      <a:stretch>
                        <a:fillRect/>
                      </a:stretch>
                    </p:blipFill>
                    <p:spPr>
                      <a:xfrm>
                        <a:off x="5427663" y="2990850"/>
                        <a:ext cx="1241425" cy="561975"/>
                      </a:xfrm>
                      <a:prstGeom prst="rect">
                        <a:avLst/>
                      </a:prstGeom>
                      <a:noFill/>
                      <a:ln w="38100">
                        <a:noFill/>
                        <a:miter/>
                      </a:ln>
                    </p:spPr>
                  </p:pic>
                </p:oleObj>
              </mc:Fallback>
            </mc:AlternateContent>
          </a:graphicData>
        </a:graphic>
      </p:graphicFrame>
      <p:sp>
        <p:nvSpPr>
          <p:cNvPr id="483336" name="Text Box 8"/>
          <p:cNvSpPr txBox="1"/>
          <p:nvPr/>
        </p:nvSpPr>
        <p:spPr>
          <a:xfrm>
            <a:off x="812800" y="3683000"/>
            <a:ext cx="11985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0000FF"/>
                </a:solidFill>
                <a:latin typeface="等线" panose="02010600030101010101" pitchFamily="2" charset="-122"/>
                <a:ea typeface="等线" panose="02010600030101010101" pitchFamily="2" charset="-122"/>
              </a:rPr>
              <a:t>注意：</a:t>
            </a:r>
            <a:endParaRPr lang="zh-CN" altLang="en-US" sz="2400" b="1" dirty="0">
              <a:solidFill>
                <a:srgbClr val="0000FF"/>
              </a:solidFill>
              <a:latin typeface="等线" panose="02010600030101010101" pitchFamily="2" charset="-122"/>
              <a:ea typeface="等线" panose="02010600030101010101" pitchFamily="2" charset="-122"/>
            </a:endParaRPr>
          </a:p>
        </p:txBody>
      </p:sp>
      <p:sp>
        <p:nvSpPr>
          <p:cNvPr id="483337" name="Text Box 9"/>
          <p:cNvSpPr txBox="1"/>
          <p:nvPr/>
        </p:nvSpPr>
        <p:spPr>
          <a:xfrm>
            <a:off x="1165225" y="4789488"/>
            <a:ext cx="20447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latin typeface="Times New Roman" panose="02020603050405020304" pitchFamily="18" charset="0"/>
              </a:rPr>
              <a:t>2. </a:t>
            </a:r>
            <a:r>
              <a:rPr lang="en-US" altLang="zh-CN" sz="2400" b="1" i="1" dirty="0">
                <a:latin typeface="Times New Roman" panose="02020603050405020304" pitchFamily="18" charset="0"/>
              </a:rPr>
              <a:t>S </a:t>
            </a:r>
            <a:r>
              <a:rPr lang="zh-CN" altLang="zh-CN" sz="2400" b="1" dirty="0">
                <a:latin typeface="Times New Roman" panose="02020603050405020304" pitchFamily="18" charset="0"/>
              </a:rPr>
              <a:t>动</a:t>
            </a:r>
            <a:r>
              <a:rPr lang="en-US" altLang="zh-CN" sz="2400" b="1" i="1" dirty="0">
                <a:latin typeface="Times New Roman" panose="02020603050405020304" pitchFamily="18" charset="0"/>
              </a:rPr>
              <a:t>R</a:t>
            </a:r>
            <a:r>
              <a:rPr lang="zh-CN" altLang="zh-CN" sz="2400" b="1" dirty="0">
                <a:latin typeface="Times New Roman" panose="02020603050405020304" pitchFamily="18" charset="0"/>
              </a:rPr>
              <a:t>不</a:t>
            </a:r>
            <a:r>
              <a:rPr lang="zh-CN" altLang="en-US" sz="2400" b="1" dirty="0">
                <a:latin typeface="Times New Roman" panose="02020603050405020304" pitchFamily="18" charset="0"/>
              </a:rPr>
              <a:t> </a:t>
            </a:r>
            <a:r>
              <a:rPr lang="zh-CN" altLang="zh-CN" sz="2400" b="1" dirty="0">
                <a:latin typeface="Times New Roman" panose="02020603050405020304" pitchFamily="18" charset="0"/>
              </a:rPr>
              <a:t>动</a:t>
            </a:r>
            <a:endParaRPr lang="zh-CN" altLang="en-US" sz="2400" b="1" dirty="0">
              <a:latin typeface="Times New Roman" panose="02020603050405020304" pitchFamily="18" charset="0"/>
            </a:endParaRPr>
          </a:p>
        </p:txBody>
      </p:sp>
      <p:sp>
        <p:nvSpPr>
          <p:cNvPr id="483338" name="Rectangle 10"/>
          <p:cNvSpPr/>
          <p:nvPr/>
        </p:nvSpPr>
        <p:spPr>
          <a:xfrm>
            <a:off x="1468438" y="5467350"/>
            <a:ext cx="16573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i="1" dirty="0">
                <a:latin typeface="Times New Roman" panose="02020603050405020304" pitchFamily="18" charset="0"/>
              </a:rPr>
              <a:t>R </a:t>
            </a:r>
            <a:r>
              <a:rPr lang="zh-CN" altLang="zh-CN" sz="2400" b="1" dirty="0">
                <a:latin typeface="Times New Roman" panose="02020603050405020304" pitchFamily="18" charset="0"/>
              </a:rPr>
              <a:t>动</a:t>
            </a:r>
            <a:r>
              <a:rPr lang="en-US" altLang="zh-CN" sz="2400" b="1" i="1" dirty="0">
                <a:latin typeface="Times New Roman" panose="02020603050405020304" pitchFamily="18" charset="0"/>
              </a:rPr>
              <a:t>S</a:t>
            </a:r>
            <a:r>
              <a:rPr lang="zh-CN" altLang="zh-CN" sz="2400" b="1" dirty="0">
                <a:latin typeface="Times New Roman" panose="02020603050405020304" pitchFamily="18" charset="0"/>
              </a:rPr>
              <a:t>不</a:t>
            </a:r>
            <a:r>
              <a:rPr lang="zh-CN" altLang="en-US" sz="2400" b="1" dirty="0">
                <a:latin typeface="Times New Roman" panose="02020603050405020304" pitchFamily="18" charset="0"/>
              </a:rPr>
              <a:t> </a:t>
            </a:r>
            <a:r>
              <a:rPr lang="zh-CN" altLang="zh-CN" sz="2400" b="1" dirty="0">
                <a:latin typeface="Times New Roman" panose="02020603050405020304" pitchFamily="18" charset="0"/>
              </a:rPr>
              <a:t>动</a:t>
            </a:r>
            <a:endParaRPr lang="zh-CN" altLang="en-US" sz="2400" b="1" dirty="0">
              <a:latin typeface="Times New Roman" panose="02020603050405020304" pitchFamily="18" charset="0"/>
            </a:endParaRPr>
          </a:p>
        </p:txBody>
      </p:sp>
      <p:grpSp>
        <p:nvGrpSpPr>
          <p:cNvPr id="6" name="Group 11"/>
          <p:cNvGrpSpPr/>
          <p:nvPr/>
        </p:nvGrpSpPr>
        <p:grpSpPr>
          <a:xfrm>
            <a:off x="3044825" y="5283200"/>
            <a:ext cx="2181225" cy="869950"/>
            <a:chOff x="1872" y="2979"/>
            <a:chExt cx="1428" cy="548"/>
          </a:xfrm>
        </p:grpSpPr>
        <p:graphicFrame>
          <p:nvGraphicFramePr>
            <p:cNvPr id="117792" name="Object 12"/>
            <p:cNvGraphicFramePr>
              <a:graphicFrameLocks noChangeAspect="1"/>
            </p:cNvGraphicFramePr>
            <p:nvPr/>
          </p:nvGraphicFramePr>
          <p:xfrm>
            <a:off x="1872" y="3231"/>
            <a:ext cx="556" cy="296"/>
          </p:xfrm>
          <a:graphic>
            <a:graphicData uri="http://schemas.openxmlformats.org/presentationml/2006/ole">
              <mc:AlternateContent xmlns:mc="http://schemas.openxmlformats.org/markup-compatibility/2006">
                <mc:Choice xmlns:v="urn:schemas-microsoft-com:vml" Requires="v">
                  <p:oleObj spid="_x0000_s3210" name="" r:id="rId11" imgW="431800" imgH="228600" progId="Equation.3">
                    <p:embed/>
                  </p:oleObj>
                </mc:Choice>
                <mc:Fallback>
                  <p:oleObj name="" r:id="rId11" imgW="431800" imgH="228600" progId="Equation.3">
                    <p:embed/>
                    <p:pic>
                      <p:nvPicPr>
                        <p:cNvPr id="0" name="图片 3209"/>
                        <p:cNvPicPr/>
                        <p:nvPr/>
                      </p:nvPicPr>
                      <p:blipFill>
                        <a:blip r:embed="rId12"/>
                        <a:stretch>
                          <a:fillRect/>
                        </a:stretch>
                      </p:blipFill>
                      <p:spPr>
                        <a:xfrm>
                          <a:off x="1872" y="3231"/>
                          <a:ext cx="556" cy="296"/>
                        </a:xfrm>
                        <a:prstGeom prst="rect">
                          <a:avLst/>
                        </a:prstGeom>
                        <a:noFill/>
                        <a:ln w="38100">
                          <a:noFill/>
                          <a:miter/>
                        </a:ln>
                      </p:spPr>
                    </p:pic>
                  </p:oleObj>
                </mc:Fallback>
              </mc:AlternateContent>
            </a:graphicData>
          </a:graphic>
        </p:graphicFrame>
        <p:sp>
          <p:nvSpPr>
            <p:cNvPr id="117793" name="Text Box 13"/>
            <p:cNvSpPr txBox="1"/>
            <p:nvPr/>
          </p:nvSpPr>
          <p:spPr>
            <a:xfrm>
              <a:off x="2381" y="2979"/>
              <a:ext cx="919" cy="52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Times New Roman" panose="02020603050405020304" pitchFamily="18" charset="0"/>
                  <a:sym typeface="Symbol" panose="05050102010706020507" pitchFamily="18" charset="2"/>
                </a:rPr>
                <a:t>波对</a:t>
              </a:r>
              <a:r>
                <a:rPr lang="en-US" altLang="zh-CN" sz="2400" b="1" i="1" dirty="0">
                  <a:latin typeface="Times New Roman" panose="02020603050405020304" pitchFamily="18" charset="0"/>
                  <a:sym typeface="Symbol" panose="05050102010706020507" pitchFamily="18" charset="2"/>
                </a:rPr>
                <a:t>R</a:t>
              </a:r>
              <a:r>
                <a:rPr lang="zh-CN" altLang="en-US" sz="2400" b="1" dirty="0">
                  <a:latin typeface="Times New Roman" panose="02020603050405020304" pitchFamily="18" charset="0"/>
                  <a:sym typeface="Symbol" panose="05050102010706020507" pitchFamily="18" charset="2"/>
                </a:rPr>
                <a:t>速度不是</a:t>
              </a:r>
              <a:r>
                <a:rPr lang="en-US" altLang="zh-CN" sz="2400" b="1" i="1" dirty="0">
                  <a:latin typeface="Times New Roman" panose="02020603050405020304" pitchFamily="18" charset="0"/>
                  <a:sym typeface="Symbol" panose="05050102010706020507" pitchFamily="18" charset="2"/>
                </a:rPr>
                <a:t>u</a:t>
              </a:r>
              <a:endParaRPr lang="en-US" altLang="zh-CN" sz="2400" b="1" dirty="0">
                <a:latin typeface="Times New Roman" panose="02020603050405020304" pitchFamily="18" charset="0"/>
              </a:endParaRPr>
            </a:p>
          </p:txBody>
        </p:sp>
        <p:sp>
          <p:nvSpPr>
            <p:cNvPr id="117794" name="Line 14"/>
            <p:cNvSpPr/>
            <p:nvPr/>
          </p:nvSpPr>
          <p:spPr>
            <a:xfrm>
              <a:off x="1884" y="3240"/>
              <a:ext cx="495" cy="0"/>
            </a:xfrm>
            <a:prstGeom prst="line">
              <a:avLst/>
            </a:prstGeom>
            <a:ln w="38100" cap="flat" cmpd="sng">
              <a:solidFill>
                <a:schemeClr val="tx1"/>
              </a:solidFill>
              <a:prstDash val="solid"/>
              <a:headEnd type="none" w="med" len="med"/>
              <a:tailEnd type="stealth" w="med" len="lg"/>
            </a:ln>
          </p:spPr>
        </p:sp>
      </p:grpSp>
      <p:grpSp>
        <p:nvGrpSpPr>
          <p:cNvPr id="7" name="Group 15"/>
          <p:cNvGrpSpPr/>
          <p:nvPr/>
        </p:nvGrpSpPr>
        <p:grpSpPr>
          <a:xfrm>
            <a:off x="3014663" y="4802188"/>
            <a:ext cx="1500187" cy="447675"/>
            <a:chOff x="1908" y="2539"/>
            <a:chExt cx="1356" cy="401"/>
          </a:xfrm>
        </p:grpSpPr>
        <p:graphicFrame>
          <p:nvGraphicFramePr>
            <p:cNvPr id="117790" name="Object 16"/>
            <p:cNvGraphicFramePr>
              <a:graphicFrameLocks noChangeAspect="1"/>
            </p:cNvGraphicFramePr>
            <p:nvPr/>
          </p:nvGraphicFramePr>
          <p:xfrm>
            <a:off x="2509" y="2539"/>
            <a:ext cx="755" cy="401"/>
          </p:xfrm>
          <a:graphic>
            <a:graphicData uri="http://schemas.openxmlformats.org/presentationml/2006/ole">
              <mc:AlternateContent xmlns:mc="http://schemas.openxmlformats.org/markup-compatibility/2006">
                <mc:Choice xmlns:v="urn:schemas-microsoft-com:vml" Requires="v">
                  <p:oleObj spid="_x0000_s3215" name="" r:id="rId13" imgW="431800" imgH="228600" progId="Equation.3">
                    <p:embed/>
                  </p:oleObj>
                </mc:Choice>
                <mc:Fallback>
                  <p:oleObj name="" r:id="rId13" imgW="431800" imgH="228600" progId="Equation.3">
                    <p:embed/>
                    <p:pic>
                      <p:nvPicPr>
                        <p:cNvPr id="0" name="图片 3214"/>
                        <p:cNvPicPr/>
                        <p:nvPr/>
                      </p:nvPicPr>
                      <p:blipFill>
                        <a:blip r:embed="rId14"/>
                        <a:stretch>
                          <a:fillRect/>
                        </a:stretch>
                      </p:blipFill>
                      <p:spPr>
                        <a:xfrm>
                          <a:off x="2509" y="2539"/>
                          <a:ext cx="755" cy="401"/>
                        </a:xfrm>
                        <a:prstGeom prst="rect">
                          <a:avLst/>
                        </a:prstGeom>
                        <a:noFill/>
                        <a:ln w="38100">
                          <a:noFill/>
                          <a:miter/>
                        </a:ln>
                      </p:spPr>
                    </p:pic>
                  </p:oleObj>
                </mc:Fallback>
              </mc:AlternateContent>
            </a:graphicData>
          </a:graphic>
        </p:graphicFrame>
        <p:sp>
          <p:nvSpPr>
            <p:cNvPr id="117791" name="Line 17"/>
            <p:cNvSpPr/>
            <p:nvPr/>
          </p:nvSpPr>
          <p:spPr>
            <a:xfrm>
              <a:off x="1908" y="2724"/>
              <a:ext cx="588" cy="0"/>
            </a:xfrm>
            <a:prstGeom prst="line">
              <a:avLst/>
            </a:prstGeom>
            <a:ln w="38100" cap="flat" cmpd="sng">
              <a:solidFill>
                <a:schemeClr val="tx1"/>
              </a:solidFill>
              <a:prstDash val="solid"/>
              <a:headEnd type="none" w="med" len="med"/>
              <a:tailEnd type="stealth" w="med" len="lg"/>
            </a:ln>
          </p:spPr>
        </p:sp>
      </p:grpSp>
      <p:graphicFrame>
        <p:nvGraphicFramePr>
          <p:cNvPr id="483346" name="Object 18"/>
          <p:cNvGraphicFramePr>
            <a:graphicFrameLocks noChangeAspect="1"/>
          </p:cNvGraphicFramePr>
          <p:nvPr/>
        </p:nvGraphicFramePr>
        <p:xfrm>
          <a:off x="5272088" y="4735513"/>
          <a:ext cx="969962" cy="585787"/>
        </p:xfrm>
        <a:graphic>
          <a:graphicData uri="http://schemas.openxmlformats.org/presentationml/2006/ole">
            <mc:AlternateContent xmlns:mc="http://schemas.openxmlformats.org/markup-compatibility/2006">
              <mc:Choice xmlns:v="urn:schemas-microsoft-com:vml" Requires="v">
                <p:oleObj spid="_x0000_s3208" name="" r:id="rId15" imgW="508000" imgH="228600" progId="Equation.3">
                  <p:embed/>
                </p:oleObj>
              </mc:Choice>
              <mc:Fallback>
                <p:oleObj name="" r:id="rId15" imgW="508000" imgH="228600" progId="Equation.3">
                  <p:embed/>
                  <p:pic>
                    <p:nvPicPr>
                      <p:cNvPr id="0" name="图片 3207"/>
                      <p:cNvPicPr/>
                      <p:nvPr/>
                    </p:nvPicPr>
                    <p:blipFill>
                      <a:blip r:embed="rId16"/>
                      <a:stretch>
                        <a:fillRect/>
                      </a:stretch>
                    </p:blipFill>
                    <p:spPr>
                      <a:xfrm>
                        <a:off x="5272088" y="4735513"/>
                        <a:ext cx="969962" cy="585787"/>
                      </a:xfrm>
                      <a:prstGeom prst="rect">
                        <a:avLst/>
                      </a:prstGeom>
                      <a:noFill/>
                      <a:ln w="38100">
                        <a:noFill/>
                        <a:miter/>
                      </a:ln>
                    </p:spPr>
                  </p:pic>
                </p:oleObj>
              </mc:Fallback>
            </mc:AlternateContent>
          </a:graphicData>
        </a:graphic>
      </p:graphicFrame>
      <p:sp>
        <p:nvSpPr>
          <p:cNvPr id="483347" name="Line 19"/>
          <p:cNvSpPr/>
          <p:nvPr/>
        </p:nvSpPr>
        <p:spPr>
          <a:xfrm>
            <a:off x="4540250" y="5022850"/>
            <a:ext cx="647700" cy="1588"/>
          </a:xfrm>
          <a:prstGeom prst="line">
            <a:avLst/>
          </a:prstGeom>
          <a:ln w="38100" cap="flat" cmpd="sng">
            <a:solidFill>
              <a:schemeClr val="tx1"/>
            </a:solidFill>
            <a:prstDash val="solid"/>
            <a:headEnd type="none" w="med" len="med"/>
            <a:tailEnd type="stealth" w="med" len="lg"/>
          </a:ln>
        </p:spPr>
      </p:sp>
      <p:graphicFrame>
        <p:nvGraphicFramePr>
          <p:cNvPr id="483348" name="Object 20"/>
          <p:cNvGraphicFramePr>
            <a:graphicFrameLocks noChangeAspect="1"/>
          </p:cNvGraphicFramePr>
          <p:nvPr/>
        </p:nvGraphicFramePr>
        <p:xfrm>
          <a:off x="5599113" y="5391150"/>
          <a:ext cx="1069975" cy="612775"/>
        </p:xfrm>
        <a:graphic>
          <a:graphicData uri="http://schemas.openxmlformats.org/presentationml/2006/ole">
            <mc:AlternateContent xmlns:mc="http://schemas.openxmlformats.org/markup-compatibility/2006">
              <mc:Choice xmlns:v="urn:schemas-microsoft-com:vml" Requires="v">
                <p:oleObj spid="_x0000_s3216" name="" r:id="rId17" imgW="508000" imgH="228600" progId="Equation.3">
                  <p:embed/>
                </p:oleObj>
              </mc:Choice>
              <mc:Fallback>
                <p:oleObj name="" r:id="rId17" imgW="508000" imgH="228600" progId="Equation.3">
                  <p:embed/>
                  <p:pic>
                    <p:nvPicPr>
                      <p:cNvPr id="0" name="图片 3215"/>
                      <p:cNvPicPr/>
                      <p:nvPr/>
                    </p:nvPicPr>
                    <p:blipFill>
                      <a:blip r:embed="rId16"/>
                      <a:stretch>
                        <a:fillRect/>
                      </a:stretch>
                    </p:blipFill>
                    <p:spPr>
                      <a:xfrm>
                        <a:off x="5599113" y="5391150"/>
                        <a:ext cx="1069975" cy="612775"/>
                      </a:xfrm>
                      <a:prstGeom prst="rect">
                        <a:avLst/>
                      </a:prstGeom>
                      <a:noFill/>
                      <a:ln w="38100">
                        <a:noFill/>
                        <a:miter/>
                      </a:ln>
                    </p:spPr>
                  </p:pic>
                </p:oleObj>
              </mc:Fallback>
            </mc:AlternateContent>
          </a:graphicData>
        </a:graphic>
      </p:graphicFrame>
      <p:sp>
        <p:nvSpPr>
          <p:cNvPr id="483349" name="Line 21"/>
          <p:cNvSpPr/>
          <p:nvPr/>
        </p:nvSpPr>
        <p:spPr>
          <a:xfrm flipV="1">
            <a:off x="5126038" y="5718175"/>
            <a:ext cx="504825" cy="1588"/>
          </a:xfrm>
          <a:prstGeom prst="line">
            <a:avLst/>
          </a:prstGeom>
          <a:ln w="38100" cap="flat" cmpd="sng">
            <a:solidFill>
              <a:schemeClr val="tx1"/>
            </a:solidFill>
            <a:prstDash val="solid"/>
            <a:headEnd type="none" w="med" len="med"/>
            <a:tailEnd type="stealth" w="med" len="lg"/>
          </a:ln>
        </p:spPr>
      </p:sp>
      <p:grpSp>
        <p:nvGrpSpPr>
          <p:cNvPr id="12" name="Group 22"/>
          <p:cNvGrpSpPr/>
          <p:nvPr/>
        </p:nvGrpSpPr>
        <p:grpSpPr>
          <a:xfrm>
            <a:off x="6811963" y="4922838"/>
            <a:ext cx="1019175" cy="990600"/>
            <a:chOff x="4752" y="2772"/>
            <a:chExt cx="804" cy="646"/>
          </a:xfrm>
        </p:grpSpPr>
        <p:sp>
          <p:nvSpPr>
            <p:cNvPr id="117788" name="AutoShape 23"/>
            <p:cNvSpPr/>
            <p:nvPr/>
          </p:nvSpPr>
          <p:spPr>
            <a:xfrm>
              <a:off x="4752" y="2772"/>
              <a:ext cx="48" cy="624"/>
            </a:xfrm>
            <a:prstGeom prst="rightBrace">
              <a:avLst>
                <a:gd name="adj1" fmla="val 107250"/>
                <a:gd name="adj2" fmla="val 50000"/>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dirty="0">
                <a:latin typeface="Times New Roman" panose="02020603050405020304" pitchFamily="18" charset="0"/>
              </a:endParaRPr>
            </a:p>
          </p:txBody>
        </p:sp>
        <p:sp>
          <p:nvSpPr>
            <p:cNvPr id="117789" name="Text Box 24"/>
            <p:cNvSpPr txBox="1"/>
            <p:nvPr/>
          </p:nvSpPr>
          <p:spPr>
            <a:xfrm>
              <a:off x="4836" y="2796"/>
              <a:ext cx="720" cy="62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latin typeface="Times New Roman" panose="02020603050405020304" pitchFamily="18" charset="0"/>
                </a:rPr>
                <a:t>本质不同</a:t>
              </a:r>
              <a:endParaRPr lang="zh-CN" altLang="en-US" sz="2800" b="1" dirty="0">
                <a:latin typeface="Times New Roman" panose="02020603050405020304" pitchFamily="18" charset="0"/>
              </a:endParaRPr>
            </a:p>
          </p:txBody>
        </p:sp>
      </p:grpSp>
      <p:sp>
        <p:nvSpPr>
          <p:cNvPr id="483353" name="Rectangle 25"/>
          <p:cNvSpPr/>
          <p:nvPr/>
        </p:nvSpPr>
        <p:spPr>
          <a:xfrm>
            <a:off x="1184275" y="4162425"/>
            <a:ext cx="57673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Times New Roman" panose="02020603050405020304" pitchFamily="18" charset="0"/>
              </a:rPr>
              <a:t>1. </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R</a:t>
            </a:r>
            <a:r>
              <a:rPr lang="zh-CN" altLang="en-US" sz="2400" b="1" i="1" dirty="0">
                <a:latin typeface="Times New Roman" panose="02020603050405020304" pitchFamily="18" charset="0"/>
              </a:rPr>
              <a:t>、</a:t>
            </a:r>
            <a:r>
              <a:rPr lang="zh-CN" altLang="en-US" sz="2400" b="1" i="1" baseline="-25000" dirty="0">
                <a:latin typeface="Times New Roman" panose="02020603050405020304" pitchFamily="18" charset="0"/>
              </a:rPr>
              <a:t> </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S</a:t>
            </a:r>
            <a:r>
              <a:rPr lang="en-US" altLang="zh-CN" sz="2400" b="1" i="1" baseline="-25000" dirty="0">
                <a:latin typeface="Times New Roman" panose="02020603050405020304" pitchFamily="18" charset="0"/>
              </a:rPr>
              <a:t> </a:t>
            </a:r>
            <a:r>
              <a:rPr lang="zh-CN" altLang="en-US" sz="2400" b="1" dirty="0">
                <a:latin typeface="Times New Roman" panose="02020603050405020304" pitchFamily="18" charset="0"/>
              </a:rPr>
              <a:t>是对媒质而言，且以相向为正。</a:t>
            </a:r>
            <a:endParaRPr lang="zh-CN" altLang="en-US" sz="2400" b="1" dirty="0">
              <a:latin typeface="Times New Roman" panose="02020603050405020304" pitchFamily="18" charset="0"/>
            </a:endParaRPr>
          </a:p>
        </p:txBody>
      </p:sp>
      <p:grpSp>
        <p:nvGrpSpPr>
          <p:cNvPr id="13" name="Group 28"/>
          <p:cNvGrpSpPr/>
          <p:nvPr/>
        </p:nvGrpSpPr>
        <p:grpSpPr>
          <a:xfrm>
            <a:off x="1081088" y="3009900"/>
            <a:ext cx="4346575" cy="493713"/>
            <a:chOff x="336" y="1632"/>
            <a:chExt cx="2738" cy="311"/>
          </a:xfrm>
        </p:grpSpPr>
        <p:sp>
          <p:nvSpPr>
            <p:cNvPr id="117786" name="Text Box 29"/>
            <p:cNvSpPr txBox="1"/>
            <p:nvPr/>
          </p:nvSpPr>
          <p:spPr>
            <a:xfrm>
              <a:off x="336" y="1632"/>
              <a:ext cx="2352" cy="2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Times New Roman" panose="02020603050405020304" pitchFamily="18" charset="0"/>
                </a:rPr>
                <a:t>当 </a:t>
              </a:r>
              <a:r>
                <a:rPr lang="en-US" altLang="zh-CN" sz="2400" b="1" i="1" dirty="0">
                  <a:latin typeface="Bookman Old Style" panose="02050604050505020204" pitchFamily="18" charset="0"/>
                </a:rPr>
                <a:t>u</a:t>
              </a:r>
              <a:r>
                <a:rPr lang="en-US" altLang="zh-CN" sz="2400" b="1" baseline="-25000" dirty="0">
                  <a:latin typeface="Times New Roman" panose="02020603050405020304" pitchFamily="18" charset="0"/>
                </a:rPr>
                <a:t>R</a:t>
              </a:r>
              <a:r>
                <a:rPr lang="en-US" altLang="zh-CN" sz="2400" b="1" i="1" dirty="0">
                  <a:latin typeface="Times New Roman" panose="02020603050405020304" pitchFamily="18" charset="0"/>
                </a:rPr>
                <a:t> </a:t>
              </a:r>
              <a:r>
                <a:rPr lang="en-US" altLang="zh-CN" sz="2400" b="1" baseline="-25000"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Bookman Old Style" panose="02050604050505020204" pitchFamily="18" charset="0"/>
                </a:rPr>
                <a:t>u</a:t>
              </a:r>
              <a:r>
                <a:rPr lang="en-US" altLang="zh-CN" sz="2400" b="1" baseline="-25000" dirty="0">
                  <a:latin typeface="Times New Roman" panose="02020603050405020304" pitchFamily="18" charset="0"/>
                </a:rPr>
                <a:t>S</a:t>
              </a:r>
              <a:r>
                <a:rPr lang="en-US" altLang="zh-CN" sz="2400" b="1" i="1" baseline="-25000" dirty="0">
                  <a:latin typeface="Times New Roman" panose="02020603050405020304" pitchFamily="18" charset="0"/>
                </a:rPr>
                <a:t> </a:t>
              </a:r>
              <a:r>
                <a:rPr lang="zh-CN" altLang="en-US" sz="2400" b="1" dirty="0">
                  <a:latin typeface="Times New Roman" panose="02020603050405020304" pitchFamily="18" charset="0"/>
                </a:rPr>
                <a:t>时</a:t>
              </a:r>
              <a:endParaRPr lang="zh-CN" altLang="en-US" sz="2400" b="1" dirty="0">
                <a:latin typeface="Times New Roman" panose="02020603050405020304" pitchFamily="18" charset="0"/>
              </a:endParaRPr>
            </a:p>
          </p:txBody>
        </p:sp>
        <p:sp>
          <p:nvSpPr>
            <p:cNvPr id="117787" name="Rectangle 30"/>
            <p:cNvSpPr/>
            <p:nvPr/>
          </p:nvSpPr>
          <p:spPr>
            <a:xfrm>
              <a:off x="1416" y="1653"/>
              <a:ext cx="1658" cy="2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Times New Roman" panose="02020603050405020304" pitchFamily="18" charset="0"/>
                </a:rPr>
                <a:t>（无相对运动），</a:t>
              </a:r>
              <a:endParaRPr lang="zh-CN" altLang="en-US" sz="2400" b="1" dirty="0">
                <a:latin typeface="Times New Roman" panose="02020603050405020304"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83334"/>
                                        </p:tgtEl>
                                        <p:attrNameLst>
                                          <p:attrName>style.visibility</p:attrName>
                                        </p:attrNameLst>
                                      </p:cBhvr>
                                      <p:to>
                                        <p:strVal val="visible"/>
                                      </p:to>
                                    </p:set>
                                    <p:animEffect transition="in" filter="wipe(left)">
                                      <p:cBhvr>
                                        <p:cTn id="23" dur="500"/>
                                        <p:tgtEl>
                                          <p:spTgt spid="48333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83335"/>
                                        </p:tgtEl>
                                        <p:attrNameLst>
                                          <p:attrName>style.visibility</p:attrName>
                                        </p:attrNameLst>
                                      </p:cBhvr>
                                      <p:to>
                                        <p:strVal val="visible"/>
                                      </p:to>
                                    </p:set>
                                    <p:animEffect transition="in" filter="wipe(left)">
                                      <p:cBhvr>
                                        <p:cTn id="31" dur="500"/>
                                        <p:tgtEl>
                                          <p:spTgt spid="4833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83336"/>
                                        </p:tgtEl>
                                        <p:attrNameLst>
                                          <p:attrName>style.visibility</p:attrName>
                                        </p:attrNameLst>
                                      </p:cBhvr>
                                      <p:to>
                                        <p:strVal val="visible"/>
                                      </p:to>
                                    </p:set>
                                    <p:animEffect transition="in" filter="wipe(left)">
                                      <p:cBhvr>
                                        <p:cTn id="36" dur="500"/>
                                        <p:tgtEl>
                                          <p:spTgt spid="48333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83353"/>
                                        </p:tgtEl>
                                        <p:attrNameLst>
                                          <p:attrName>style.visibility</p:attrName>
                                        </p:attrNameLst>
                                      </p:cBhvr>
                                      <p:to>
                                        <p:strVal val="visible"/>
                                      </p:to>
                                    </p:set>
                                    <p:animEffect transition="in" filter="wipe(left)">
                                      <p:cBhvr>
                                        <p:cTn id="40" dur="500"/>
                                        <p:tgtEl>
                                          <p:spTgt spid="483353"/>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483337"/>
                                        </p:tgtEl>
                                        <p:attrNameLst>
                                          <p:attrName>style.visibility</p:attrName>
                                        </p:attrNameLst>
                                      </p:cBhvr>
                                      <p:to>
                                        <p:strVal val="visible"/>
                                      </p:to>
                                    </p:set>
                                    <p:animEffect transition="in" filter="wipe(left)">
                                      <p:cBhvr>
                                        <p:cTn id="44" dur="500"/>
                                        <p:tgtEl>
                                          <p:spTgt spid="483337"/>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483347"/>
                                        </p:tgtEl>
                                        <p:attrNameLst>
                                          <p:attrName>style.visibility</p:attrName>
                                        </p:attrNameLst>
                                      </p:cBhvr>
                                      <p:to>
                                        <p:strVal val="visible"/>
                                      </p:to>
                                    </p:set>
                                    <p:animEffect transition="in" filter="wipe(left)">
                                      <p:cBhvr>
                                        <p:cTn id="52" dur="500"/>
                                        <p:tgtEl>
                                          <p:spTgt spid="483347"/>
                                        </p:tgtEl>
                                      </p:cBhvr>
                                    </p:animEffect>
                                  </p:childTnLst>
                                </p:cTn>
                              </p:par>
                            </p:childTnLst>
                          </p:cTn>
                        </p:par>
                        <p:par>
                          <p:cTn id="53" fill="hold">
                            <p:stCondLst>
                              <p:cond delay="2500"/>
                            </p:stCondLst>
                            <p:childTnLst>
                              <p:par>
                                <p:cTn id="54" presetID="22" presetClass="entr" presetSubtype="8" fill="hold" nodeType="afterEffect">
                                  <p:stCondLst>
                                    <p:cond delay="0"/>
                                  </p:stCondLst>
                                  <p:childTnLst>
                                    <p:set>
                                      <p:cBhvr>
                                        <p:cTn id="55" dur="1" fill="hold">
                                          <p:stCondLst>
                                            <p:cond delay="0"/>
                                          </p:stCondLst>
                                        </p:cTn>
                                        <p:tgtEl>
                                          <p:spTgt spid="483346"/>
                                        </p:tgtEl>
                                        <p:attrNameLst>
                                          <p:attrName>style.visibility</p:attrName>
                                        </p:attrNameLst>
                                      </p:cBhvr>
                                      <p:to>
                                        <p:strVal val="visible"/>
                                      </p:to>
                                    </p:set>
                                    <p:animEffect transition="in" filter="wipe(left)">
                                      <p:cBhvr>
                                        <p:cTn id="56" dur="500"/>
                                        <p:tgtEl>
                                          <p:spTgt spid="483346"/>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483338"/>
                                        </p:tgtEl>
                                        <p:attrNameLst>
                                          <p:attrName>style.visibility</p:attrName>
                                        </p:attrNameLst>
                                      </p:cBhvr>
                                      <p:to>
                                        <p:strVal val="visible"/>
                                      </p:to>
                                    </p:set>
                                    <p:animEffect transition="in" filter="wipe(left)">
                                      <p:cBhvr>
                                        <p:cTn id="60" dur="500"/>
                                        <p:tgtEl>
                                          <p:spTgt spid="483338"/>
                                        </p:tgtEl>
                                      </p:cBhvr>
                                    </p:animEffect>
                                  </p:childTnLst>
                                </p:cTn>
                              </p:par>
                            </p:childTnLst>
                          </p:cTn>
                        </p:par>
                        <p:par>
                          <p:cTn id="61" fill="hold">
                            <p:stCondLst>
                              <p:cond delay="3500"/>
                            </p:stCondLst>
                            <p:childTnLst>
                              <p:par>
                                <p:cTn id="62" presetID="22" presetClass="entr" presetSubtype="8" fill="hold"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left)">
                                      <p:cBhvr>
                                        <p:cTn id="64" dur="500"/>
                                        <p:tgtEl>
                                          <p:spTgt spid="6"/>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483349"/>
                                        </p:tgtEl>
                                        <p:attrNameLst>
                                          <p:attrName>style.visibility</p:attrName>
                                        </p:attrNameLst>
                                      </p:cBhvr>
                                      <p:to>
                                        <p:strVal val="visible"/>
                                      </p:to>
                                    </p:set>
                                    <p:animEffect transition="in" filter="wipe(left)">
                                      <p:cBhvr>
                                        <p:cTn id="68" dur="500"/>
                                        <p:tgtEl>
                                          <p:spTgt spid="483349"/>
                                        </p:tgtEl>
                                      </p:cBhvr>
                                    </p:animEffect>
                                  </p:childTnLst>
                                </p:cTn>
                              </p:par>
                            </p:childTnLst>
                          </p:cTn>
                        </p:par>
                        <p:par>
                          <p:cTn id="69" fill="hold">
                            <p:stCondLst>
                              <p:cond delay="4500"/>
                            </p:stCondLst>
                            <p:childTnLst>
                              <p:par>
                                <p:cTn id="70" presetID="22" presetClass="entr" presetSubtype="8" fill="hold" nodeType="afterEffect">
                                  <p:stCondLst>
                                    <p:cond delay="0"/>
                                  </p:stCondLst>
                                  <p:childTnLst>
                                    <p:set>
                                      <p:cBhvr>
                                        <p:cTn id="71" dur="1" fill="hold">
                                          <p:stCondLst>
                                            <p:cond delay="0"/>
                                          </p:stCondLst>
                                        </p:cTn>
                                        <p:tgtEl>
                                          <p:spTgt spid="483348"/>
                                        </p:tgtEl>
                                        <p:attrNameLst>
                                          <p:attrName>style.visibility</p:attrName>
                                        </p:attrNameLst>
                                      </p:cBhvr>
                                      <p:to>
                                        <p:strVal val="visible"/>
                                      </p:to>
                                    </p:set>
                                    <p:animEffect transition="in" filter="wipe(left)">
                                      <p:cBhvr>
                                        <p:cTn id="72" dur="500"/>
                                        <p:tgtEl>
                                          <p:spTgt spid="483348"/>
                                        </p:tgtEl>
                                      </p:cBhvr>
                                    </p:animEffect>
                                  </p:childTnLst>
                                </p:cTn>
                              </p:par>
                            </p:childTnLst>
                          </p:cTn>
                        </p:par>
                        <p:par>
                          <p:cTn id="73" fill="hold">
                            <p:stCondLst>
                              <p:cond delay="5000"/>
                            </p:stCondLst>
                            <p:childTnLst>
                              <p:par>
                                <p:cTn id="74" presetID="22" presetClass="entr" presetSubtype="8" fill="hold" nodeType="after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left)">
                                      <p:cBhvr>
                                        <p:cTn id="7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6" grpId="0"/>
      <p:bldP spid="483337" grpId="0"/>
      <p:bldP spid="483338" grpId="0"/>
      <p:bldP spid="4833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2168" name="Text Box 8"/>
          <p:cNvSpPr txBox="1"/>
          <p:nvPr/>
        </p:nvSpPr>
        <p:spPr>
          <a:xfrm>
            <a:off x="540068" y="963930"/>
            <a:ext cx="5518150" cy="460375"/>
          </a:xfrm>
          <a:prstGeom prst="rect">
            <a:avLst/>
          </a:prstGeom>
          <a:noFill/>
          <a:ln w="9525">
            <a:noFill/>
          </a:ln>
        </p:spPr>
        <p:txBody>
          <a:bodyPr anchor="t">
            <a:spAutoFit/>
          </a:bodyPr>
          <a:p>
            <a:pPr>
              <a:spcBef>
                <a:spcPct val="50000"/>
              </a:spcBef>
            </a:pPr>
            <a:r>
              <a:rPr lang="zh-CN" altLang="en-US" sz="2400" b="1" dirty="0">
                <a:solidFill>
                  <a:srgbClr val="0000CC"/>
                </a:solidFill>
                <a:latin typeface="Arial" panose="020B0604020202020204" pitchFamily="34" charset="0"/>
                <a:ea typeface="宋体" panose="02010600030101010101" pitchFamily="2" charset="-122"/>
              </a:rPr>
              <a:t>一、光的干涉问题处理步骤</a:t>
            </a:r>
            <a:endParaRPr lang="zh-CN" altLang="en-US" sz="2400" b="1" dirty="0">
              <a:solidFill>
                <a:srgbClr val="0000CC"/>
              </a:solidFill>
              <a:latin typeface="Arial" panose="020B0604020202020204" pitchFamily="34" charset="0"/>
              <a:ea typeface="宋体" panose="02010600030101010101" pitchFamily="2" charset="-122"/>
            </a:endParaRPr>
          </a:p>
        </p:txBody>
      </p:sp>
      <p:sp>
        <p:nvSpPr>
          <p:cNvPr id="111619" name="文本框 186370"/>
          <p:cNvSpPr txBox="1"/>
          <p:nvPr/>
        </p:nvSpPr>
        <p:spPr>
          <a:xfrm>
            <a:off x="1133158" y="271780"/>
            <a:ext cx="53340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ea typeface="黑体" panose="02010609060101010101" pitchFamily="2" charset="-122"/>
              </a:rPr>
              <a:t>光的干涉</a:t>
            </a:r>
            <a:r>
              <a:rPr lang="zh-CN" altLang="en-US" sz="2800" b="1" dirty="0">
                <a:ea typeface="黑体" panose="02010609060101010101" pitchFamily="2" charset="-122"/>
              </a:rPr>
              <a:t>基本内容、基本公式</a:t>
            </a:r>
            <a:endParaRPr lang="zh-CN" altLang="en-US" sz="2800" b="1" dirty="0">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872490" y="1517650"/>
            <a:ext cx="7406640" cy="504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23875" y="418465"/>
            <a:ext cx="7998460" cy="57238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7135" y="863600"/>
            <a:ext cx="7100570" cy="4985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14"/>
          <p:cNvSpPr txBox="1">
            <a:spLocks noChangeArrowheads="1"/>
          </p:cNvSpPr>
          <p:nvPr/>
        </p:nvSpPr>
        <p:spPr bwMode="auto">
          <a:xfrm>
            <a:off x="404874" y="486814"/>
            <a:ext cx="716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自然坐标系和曲线运动、圆周运动</a:t>
            </a:r>
            <a:endParaRPr lang="zh-CN" altLang="en-US" sz="2000" dirty="0">
              <a:latin typeface="微软雅黑" panose="020B0503020204020204" charset="-122"/>
              <a:ea typeface="微软雅黑" panose="020B0503020204020204" charset="-122"/>
            </a:endParaRPr>
          </a:p>
        </p:txBody>
      </p:sp>
      <p:graphicFrame>
        <p:nvGraphicFramePr>
          <p:cNvPr id="4" name="Object 17"/>
          <p:cNvGraphicFramePr>
            <a:graphicFrameLocks noChangeAspect="1"/>
          </p:cNvGraphicFramePr>
          <p:nvPr/>
        </p:nvGraphicFramePr>
        <p:xfrm>
          <a:off x="968918" y="1734719"/>
          <a:ext cx="854075" cy="358775"/>
        </p:xfrm>
        <a:graphic>
          <a:graphicData uri="http://schemas.openxmlformats.org/presentationml/2006/ole">
            <mc:AlternateContent xmlns:mc="http://schemas.openxmlformats.org/markup-compatibility/2006">
              <mc:Choice xmlns:v="urn:schemas-microsoft-com:vml" Requires="v">
                <p:oleObj spid="_x0000_s40208" name="Equation" r:id="rId1" imgW="11582400" imgH="4876800" progId="Equation.DSMT4">
                  <p:embed/>
                </p:oleObj>
              </mc:Choice>
              <mc:Fallback>
                <p:oleObj name="Equation" r:id="rId1" imgW="11582400" imgH="4876800" progId="Equation.DSMT4">
                  <p:embed/>
                  <p:pic>
                    <p:nvPicPr>
                      <p:cNvPr id="0" name="Object 17"/>
                      <p:cNvPicPr>
                        <a:picLocks noChangeAspect="1" noChangeArrowheads="1"/>
                      </p:cNvPicPr>
                      <p:nvPr/>
                    </p:nvPicPr>
                    <p:blipFill>
                      <a:blip r:embed="rId2"/>
                      <a:srcRect/>
                      <a:stretch>
                        <a:fillRect/>
                      </a:stretch>
                    </p:blipFill>
                    <p:spPr bwMode="auto">
                      <a:xfrm>
                        <a:off x="968918" y="1734719"/>
                        <a:ext cx="854075" cy="358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2210667" y="1571680"/>
          <a:ext cx="1354137" cy="723900"/>
        </p:xfrm>
        <a:graphic>
          <a:graphicData uri="http://schemas.openxmlformats.org/presentationml/2006/ole">
            <mc:AlternateContent xmlns:mc="http://schemas.openxmlformats.org/markup-compatibility/2006">
              <mc:Choice xmlns:v="urn:schemas-microsoft-com:vml" Requires="v">
                <p:oleObj spid="_x0000_s40209" name="Equation" r:id="rId3" imgW="17678400" imgH="9448800" progId="Equation.DSMT4">
                  <p:embed/>
                </p:oleObj>
              </mc:Choice>
              <mc:Fallback>
                <p:oleObj name="Equation" r:id="rId3" imgW="17678400" imgH="9448800" progId="Equation.DSMT4">
                  <p:embed/>
                  <p:pic>
                    <p:nvPicPr>
                      <p:cNvPr id="0" name="对象 11"/>
                      <p:cNvPicPr/>
                      <p:nvPr/>
                    </p:nvPicPr>
                    <p:blipFill>
                      <a:blip r:embed="rId4"/>
                      <a:stretch>
                        <a:fillRect/>
                      </a:stretch>
                    </p:blipFill>
                    <p:spPr>
                      <a:xfrm>
                        <a:off x="2210667" y="1571680"/>
                        <a:ext cx="1354137" cy="723900"/>
                      </a:xfrm>
                      <a:prstGeom prst="rect">
                        <a:avLst/>
                      </a:prstGeom>
                    </p:spPr>
                  </p:pic>
                </p:oleObj>
              </mc:Fallback>
            </mc:AlternateContent>
          </a:graphicData>
        </a:graphic>
      </p:graphicFrame>
      <p:graphicFrame>
        <p:nvGraphicFramePr>
          <p:cNvPr id="6" name="Object 9"/>
          <p:cNvGraphicFramePr>
            <a:graphicFrameLocks noChangeAspect="1"/>
          </p:cNvGraphicFramePr>
          <p:nvPr/>
        </p:nvGraphicFramePr>
        <p:xfrm>
          <a:off x="2251030" y="2252336"/>
          <a:ext cx="2667000" cy="779463"/>
        </p:xfrm>
        <a:graphic>
          <a:graphicData uri="http://schemas.openxmlformats.org/presentationml/2006/ole">
            <mc:AlternateContent xmlns:mc="http://schemas.openxmlformats.org/markup-compatibility/2006">
              <mc:Choice xmlns:v="urn:schemas-microsoft-com:vml" Requires="v">
                <p:oleObj spid="_x0000_s40210" name="公式" r:id="rId5" imgW="1435100" imgH="419100" progId="Equation.3">
                  <p:embed/>
                </p:oleObj>
              </mc:Choice>
              <mc:Fallback>
                <p:oleObj name="公式" r:id="rId5" imgW="1435100" imgH="419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1030" y="2252336"/>
                        <a:ext cx="26670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0"/>
          <p:cNvSpPr txBox="1">
            <a:spLocks noChangeArrowheads="1"/>
          </p:cNvSpPr>
          <p:nvPr/>
        </p:nvSpPr>
        <p:spPr bwMode="auto">
          <a:xfrm>
            <a:off x="643116" y="1125691"/>
            <a:ext cx="6019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对一般的曲线运动，采用自然坐标系有：</a:t>
            </a:r>
            <a:endParaRPr kumimoji="1" lang="zh-CN" altLang="en-US" sz="2000" dirty="0">
              <a:solidFill>
                <a:srgbClr val="000000"/>
              </a:solidFill>
              <a:latin typeface="微软雅黑" panose="020B0503020204020204" charset="-122"/>
              <a:ea typeface="微软雅黑" panose="020B0503020204020204" charset="-122"/>
            </a:endParaRPr>
          </a:p>
        </p:txBody>
      </p:sp>
      <p:sp>
        <p:nvSpPr>
          <p:cNvPr id="8" name="Text Box 10"/>
          <p:cNvSpPr txBox="1">
            <a:spLocks noChangeArrowheads="1"/>
          </p:cNvSpPr>
          <p:nvPr/>
        </p:nvSpPr>
        <p:spPr bwMode="auto">
          <a:xfrm>
            <a:off x="917314" y="2457663"/>
            <a:ext cx="1658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圆周运动</a:t>
            </a:r>
            <a:endParaRPr kumimoji="1" lang="zh-CN" altLang="en-US" sz="2000" dirty="0">
              <a:solidFill>
                <a:srgbClr val="000000"/>
              </a:solidFill>
              <a:latin typeface="微软雅黑" panose="020B0503020204020204" charset="-122"/>
              <a:ea typeface="微软雅黑" panose="020B0503020204020204" charset="-122"/>
            </a:endParaRPr>
          </a:p>
        </p:txBody>
      </p:sp>
      <p:sp>
        <p:nvSpPr>
          <p:cNvPr id="9" name="Text Box 10"/>
          <p:cNvSpPr txBox="1">
            <a:spLocks noChangeArrowheads="1"/>
          </p:cNvSpPr>
          <p:nvPr/>
        </p:nvSpPr>
        <p:spPr bwMode="auto">
          <a:xfrm>
            <a:off x="932314" y="3118346"/>
            <a:ext cx="2852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圆周运动的角量描述</a:t>
            </a:r>
            <a:endParaRPr kumimoji="1" lang="zh-CN" altLang="en-US" sz="2000" dirty="0">
              <a:solidFill>
                <a:srgbClr val="000000"/>
              </a:solidFill>
              <a:latin typeface="微软雅黑" panose="020B0503020204020204" charset="-122"/>
              <a:ea typeface="微软雅黑" panose="020B0503020204020204" charset="-122"/>
            </a:endParaRPr>
          </a:p>
        </p:txBody>
      </p:sp>
      <p:sp>
        <p:nvSpPr>
          <p:cNvPr id="10" name="Text Box 15"/>
          <p:cNvSpPr txBox="1">
            <a:spLocks noChangeArrowheads="1"/>
          </p:cNvSpPr>
          <p:nvPr/>
        </p:nvSpPr>
        <p:spPr bwMode="auto">
          <a:xfrm>
            <a:off x="917314" y="3715904"/>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角量：</a:t>
            </a:r>
            <a:r>
              <a:rPr kumimoji="1" lang="zh-CN" altLang="en-US" sz="2000" i="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zh-CN" altLang="en-US" sz="2000" i="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；角位置，角</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位移、</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角</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速度、</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角</a:t>
            </a:r>
            <a:r>
              <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加速度</a:t>
            </a:r>
            <a:endParaRPr kumimoji="1" lang="zh-CN" altLang="en-US" sz="200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11" name="Object 17"/>
          <p:cNvGraphicFramePr>
            <a:graphicFrameLocks noChangeAspect="1"/>
          </p:cNvGraphicFramePr>
          <p:nvPr/>
        </p:nvGraphicFramePr>
        <p:xfrm>
          <a:off x="889443" y="4443679"/>
          <a:ext cx="1349375" cy="403225"/>
        </p:xfrm>
        <a:graphic>
          <a:graphicData uri="http://schemas.openxmlformats.org/presentationml/2006/ole">
            <mc:AlternateContent xmlns:mc="http://schemas.openxmlformats.org/markup-compatibility/2006">
              <mc:Choice xmlns:v="urn:schemas-microsoft-com:vml" Requires="v">
                <p:oleObj spid="_x0000_s40211" name="Equation" r:id="rId7" imgW="18288000" imgH="5486400" progId="Equation.DSMT4">
                  <p:embed/>
                </p:oleObj>
              </mc:Choice>
              <mc:Fallback>
                <p:oleObj name="Equation" r:id="rId7" imgW="18288000" imgH="5486400" progId="Equation.DSMT4">
                  <p:embed/>
                  <p:pic>
                    <p:nvPicPr>
                      <p:cNvPr id="0" name="Object 17"/>
                      <p:cNvPicPr>
                        <a:picLocks noChangeAspect="1" noChangeArrowheads="1"/>
                      </p:cNvPicPr>
                      <p:nvPr/>
                    </p:nvPicPr>
                    <p:blipFill>
                      <a:blip r:embed="rId8"/>
                      <a:srcRect/>
                      <a:stretch>
                        <a:fillRect/>
                      </a:stretch>
                    </p:blipFill>
                    <p:spPr bwMode="auto">
                      <a:xfrm>
                        <a:off x="889443" y="4443679"/>
                        <a:ext cx="1349375" cy="4032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7"/>
          <p:cNvGraphicFramePr>
            <a:graphicFrameLocks noChangeAspect="1"/>
          </p:cNvGraphicFramePr>
          <p:nvPr/>
        </p:nvGraphicFramePr>
        <p:xfrm>
          <a:off x="2661034" y="4232845"/>
          <a:ext cx="1978025" cy="695325"/>
        </p:xfrm>
        <a:graphic>
          <a:graphicData uri="http://schemas.openxmlformats.org/presentationml/2006/ole">
            <mc:AlternateContent xmlns:mc="http://schemas.openxmlformats.org/markup-compatibility/2006">
              <mc:Choice xmlns:v="urn:schemas-microsoft-com:vml" Requires="v">
                <p:oleObj spid="_x0000_s40212" name="Equation" r:id="rId9" imgW="26822400" imgH="9448800" progId="Equation.DSMT4">
                  <p:embed/>
                </p:oleObj>
              </mc:Choice>
              <mc:Fallback>
                <p:oleObj name="Equation" r:id="rId9" imgW="26822400" imgH="9448800" progId="Equation.DSMT4">
                  <p:embed/>
                  <p:pic>
                    <p:nvPicPr>
                      <p:cNvPr id="0" name="Object 17"/>
                      <p:cNvPicPr>
                        <a:picLocks noChangeAspect="1" noChangeArrowheads="1"/>
                      </p:cNvPicPr>
                      <p:nvPr/>
                    </p:nvPicPr>
                    <p:blipFill>
                      <a:blip r:embed="rId10"/>
                      <a:srcRect/>
                      <a:stretch>
                        <a:fillRect/>
                      </a:stretch>
                    </p:blipFill>
                    <p:spPr bwMode="auto">
                      <a:xfrm>
                        <a:off x="2661034" y="4232845"/>
                        <a:ext cx="1978025"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7"/>
          <p:cNvGraphicFramePr>
            <a:graphicFrameLocks noChangeAspect="1"/>
          </p:cNvGraphicFramePr>
          <p:nvPr/>
        </p:nvGraphicFramePr>
        <p:xfrm>
          <a:off x="5182836" y="4115743"/>
          <a:ext cx="2789237" cy="738188"/>
        </p:xfrm>
        <a:graphic>
          <a:graphicData uri="http://schemas.openxmlformats.org/presentationml/2006/ole">
            <mc:AlternateContent xmlns:mc="http://schemas.openxmlformats.org/markup-compatibility/2006">
              <mc:Choice xmlns:v="urn:schemas-microsoft-com:vml" Requires="v">
                <p:oleObj spid="_x0000_s40213" name="Equation" r:id="rId11" imgW="37795200" imgH="10058400" progId="Equation.DSMT4">
                  <p:embed/>
                </p:oleObj>
              </mc:Choice>
              <mc:Fallback>
                <p:oleObj name="Equation" r:id="rId11" imgW="37795200" imgH="10058400" progId="Equation.DSMT4">
                  <p:embed/>
                  <p:pic>
                    <p:nvPicPr>
                      <p:cNvPr id="0" name="Object 17"/>
                      <p:cNvPicPr>
                        <a:picLocks noChangeAspect="1" noChangeArrowheads="1"/>
                      </p:cNvPicPr>
                      <p:nvPr/>
                    </p:nvPicPr>
                    <p:blipFill>
                      <a:blip r:embed="rId12"/>
                      <a:srcRect/>
                      <a:stretch>
                        <a:fillRect/>
                      </a:stretch>
                    </p:blipFill>
                    <p:spPr bwMode="auto">
                      <a:xfrm>
                        <a:off x="5182836" y="4115743"/>
                        <a:ext cx="2789237" cy="7381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10"/>
          <p:cNvSpPr txBox="1">
            <a:spLocks noChangeArrowheads="1"/>
          </p:cNvSpPr>
          <p:nvPr/>
        </p:nvSpPr>
        <p:spPr bwMode="auto">
          <a:xfrm>
            <a:off x="862720" y="5153960"/>
            <a:ext cx="2852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线量与角量关系</a:t>
            </a:r>
            <a:endParaRPr kumimoji="1" lang="zh-CN" altLang="en-US" sz="2000" dirty="0">
              <a:solidFill>
                <a:srgbClr val="000000"/>
              </a:solidFill>
              <a:latin typeface="微软雅黑" panose="020B0503020204020204" charset="-122"/>
              <a:ea typeface="微软雅黑" panose="020B0503020204020204" charset="-122"/>
            </a:endParaRPr>
          </a:p>
        </p:txBody>
      </p:sp>
      <p:graphicFrame>
        <p:nvGraphicFramePr>
          <p:cNvPr id="15" name="Object 17"/>
          <p:cNvGraphicFramePr>
            <a:graphicFrameLocks noChangeAspect="1"/>
          </p:cNvGraphicFramePr>
          <p:nvPr/>
        </p:nvGraphicFramePr>
        <p:xfrm>
          <a:off x="3034891" y="5185267"/>
          <a:ext cx="854075" cy="314325"/>
        </p:xfrm>
        <a:graphic>
          <a:graphicData uri="http://schemas.openxmlformats.org/presentationml/2006/ole">
            <mc:AlternateContent xmlns:mc="http://schemas.openxmlformats.org/markup-compatibility/2006">
              <mc:Choice xmlns:v="urn:schemas-microsoft-com:vml" Requires="v">
                <p:oleObj spid="_x0000_s40214" name="Equation" r:id="rId13" imgW="11582400" imgH="4267200" progId="Equation.DSMT4">
                  <p:embed/>
                </p:oleObj>
              </mc:Choice>
              <mc:Fallback>
                <p:oleObj name="Equation" r:id="rId13" imgW="11582400" imgH="4267200" progId="Equation.DSMT4">
                  <p:embed/>
                  <p:pic>
                    <p:nvPicPr>
                      <p:cNvPr id="0" name="Object 17"/>
                      <p:cNvPicPr>
                        <a:picLocks noChangeAspect="1" noChangeArrowheads="1"/>
                      </p:cNvPicPr>
                      <p:nvPr/>
                    </p:nvPicPr>
                    <p:blipFill>
                      <a:blip r:embed="rId14"/>
                      <a:srcRect/>
                      <a:stretch>
                        <a:fillRect/>
                      </a:stretch>
                    </p:blipFill>
                    <p:spPr bwMode="auto">
                      <a:xfrm>
                        <a:off x="3034891" y="5185267"/>
                        <a:ext cx="854075" cy="314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7"/>
          <p:cNvGraphicFramePr>
            <a:graphicFrameLocks noChangeAspect="1"/>
          </p:cNvGraphicFramePr>
          <p:nvPr/>
        </p:nvGraphicFramePr>
        <p:xfrm>
          <a:off x="4211100" y="4952648"/>
          <a:ext cx="1574800" cy="739775"/>
        </p:xfrm>
        <a:graphic>
          <a:graphicData uri="http://schemas.openxmlformats.org/presentationml/2006/ole">
            <mc:AlternateContent xmlns:mc="http://schemas.openxmlformats.org/markup-compatibility/2006">
              <mc:Choice xmlns:v="urn:schemas-microsoft-com:vml" Requires="v">
                <p:oleObj spid="_x0000_s40215" name="Equation" r:id="rId15" imgW="21336000" imgH="10058400" progId="Equation.DSMT4">
                  <p:embed/>
                </p:oleObj>
              </mc:Choice>
              <mc:Fallback>
                <p:oleObj name="Equation" r:id="rId15" imgW="21336000" imgH="10058400" progId="Equation.DSMT4">
                  <p:embed/>
                  <p:pic>
                    <p:nvPicPr>
                      <p:cNvPr id="0" name="Object 17"/>
                      <p:cNvPicPr>
                        <a:picLocks noChangeAspect="1" noChangeArrowheads="1"/>
                      </p:cNvPicPr>
                      <p:nvPr/>
                    </p:nvPicPr>
                    <p:blipFill>
                      <a:blip r:embed="rId16"/>
                      <a:srcRect/>
                      <a:stretch>
                        <a:fillRect/>
                      </a:stretch>
                    </p:blipFill>
                    <p:spPr bwMode="auto">
                      <a:xfrm>
                        <a:off x="4211100" y="4952648"/>
                        <a:ext cx="1574800" cy="739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6061137" y="4938657"/>
          <a:ext cx="1506537" cy="695325"/>
        </p:xfrm>
        <a:graphic>
          <a:graphicData uri="http://schemas.openxmlformats.org/presentationml/2006/ole">
            <mc:AlternateContent xmlns:mc="http://schemas.openxmlformats.org/markup-compatibility/2006">
              <mc:Choice xmlns:v="urn:schemas-microsoft-com:vml" Requires="v">
                <p:oleObj spid="_x0000_s40216" name="Equation" r:id="rId17" imgW="20421600" imgH="9448800" progId="Equation.DSMT4">
                  <p:embed/>
                </p:oleObj>
              </mc:Choice>
              <mc:Fallback>
                <p:oleObj name="Equation" r:id="rId17" imgW="20421600" imgH="9448800" progId="Equation.DSMT4">
                  <p:embed/>
                  <p:pic>
                    <p:nvPicPr>
                      <p:cNvPr id="0" name="Object 17"/>
                      <p:cNvPicPr>
                        <a:picLocks noChangeAspect="1" noChangeArrowheads="1"/>
                      </p:cNvPicPr>
                      <p:nvPr/>
                    </p:nvPicPr>
                    <p:blipFill>
                      <a:blip r:embed="rId18"/>
                      <a:srcRect/>
                      <a:stretch>
                        <a:fillRect/>
                      </a:stretch>
                    </p:blipFill>
                    <p:spPr bwMode="auto">
                      <a:xfrm>
                        <a:off x="6061137" y="4938657"/>
                        <a:ext cx="1506537"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500"/>
                                        <p:tgtEl>
                                          <p:spTgt spid="1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0242" name="Rectangle 4"/>
          <p:cNvSpPr/>
          <p:nvPr/>
        </p:nvSpPr>
        <p:spPr>
          <a:xfrm>
            <a:off x="755015" y="537845"/>
            <a:ext cx="3855720" cy="460375"/>
          </a:xfrm>
          <a:prstGeom prst="rect">
            <a:avLst/>
          </a:prstGeom>
          <a:noFill/>
          <a:ln w="9525">
            <a:noFill/>
          </a:ln>
        </p:spPr>
        <p:txBody>
          <a:bodyPr wrap="none" anchor="t">
            <a:spAutoFit/>
          </a:bodyPr>
          <a:p>
            <a:r>
              <a:rPr lang="zh-CN" altLang="en-US" sz="2400" b="1" dirty="0">
                <a:solidFill>
                  <a:srgbClr val="FF0000"/>
                </a:solidFill>
                <a:latin typeface="Arial" panose="020B0604020202020204" pitchFamily="34" charset="0"/>
                <a:ea typeface="宋体" panose="02010600030101010101" pitchFamily="2" charset="-122"/>
              </a:rPr>
              <a:t>等厚干涉</a:t>
            </a:r>
            <a:r>
              <a:rPr lang="zh-CN" altLang="en-US" sz="2400" b="1" dirty="0">
                <a:latin typeface="Arial" panose="020B0604020202020204" pitchFamily="34" charset="0"/>
                <a:ea typeface="宋体" panose="02010600030101010101" pitchFamily="2" charset="-122"/>
              </a:rPr>
              <a:t>（劈尖、牛顿环）</a:t>
            </a:r>
            <a:endParaRPr lang="zh-CN" altLang="en-US" sz="2400" b="1" dirty="0">
              <a:latin typeface="Arial" panose="020B0604020202020204" pitchFamily="34" charset="0"/>
              <a:ea typeface="宋体" panose="02010600030101010101" pitchFamily="2" charset="-122"/>
            </a:endParaRPr>
          </a:p>
        </p:txBody>
      </p:sp>
      <p:pic>
        <p:nvPicPr>
          <p:cNvPr id="10243" name="Picture 5"/>
          <p:cNvPicPr>
            <a:picLocks noChangeAspect="1"/>
          </p:cNvPicPr>
          <p:nvPr/>
        </p:nvPicPr>
        <p:blipFill>
          <a:blip r:embed="rId1"/>
          <a:stretch>
            <a:fillRect/>
          </a:stretch>
        </p:blipFill>
        <p:spPr>
          <a:xfrm>
            <a:off x="914400" y="1752600"/>
            <a:ext cx="3313113" cy="2486025"/>
          </a:xfrm>
          <a:prstGeom prst="rect">
            <a:avLst/>
          </a:prstGeom>
          <a:noFill/>
          <a:ln w="9525">
            <a:noFill/>
          </a:ln>
        </p:spPr>
      </p:pic>
      <p:grpSp>
        <p:nvGrpSpPr>
          <p:cNvPr id="2" name="Group 50"/>
          <p:cNvGrpSpPr/>
          <p:nvPr/>
        </p:nvGrpSpPr>
        <p:grpSpPr>
          <a:xfrm>
            <a:off x="5019675" y="1809750"/>
            <a:ext cx="2771775" cy="431800"/>
            <a:chOff x="521" y="2614"/>
            <a:chExt cx="1746" cy="272"/>
          </a:xfrm>
        </p:grpSpPr>
        <p:sp>
          <p:nvSpPr>
            <p:cNvPr id="10245" name="Line 51"/>
            <p:cNvSpPr/>
            <p:nvPr/>
          </p:nvSpPr>
          <p:spPr>
            <a:xfrm>
              <a:off x="521" y="2886"/>
              <a:ext cx="1746" cy="0"/>
            </a:xfrm>
            <a:prstGeom prst="line">
              <a:avLst/>
            </a:prstGeom>
            <a:ln w="28575" cap="flat" cmpd="sng">
              <a:solidFill>
                <a:schemeClr val="tx1"/>
              </a:solidFill>
              <a:prstDash val="solid"/>
              <a:round/>
              <a:headEnd type="none" w="med" len="med"/>
              <a:tailEnd type="none" w="med" len="med"/>
            </a:ln>
          </p:spPr>
        </p:sp>
        <p:sp>
          <p:nvSpPr>
            <p:cNvPr id="10246" name="Line 52"/>
            <p:cNvSpPr/>
            <p:nvPr/>
          </p:nvSpPr>
          <p:spPr>
            <a:xfrm flipV="1">
              <a:off x="521" y="2614"/>
              <a:ext cx="1724" cy="272"/>
            </a:xfrm>
            <a:prstGeom prst="line">
              <a:avLst/>
            </a:prstGeom>
            <a:ln w="28575" cap="flat" cmpd="sng">
              <a:solidFill>
                <a:schemeClr val="tx1"/>
              </a:solidFill>
              <a:prstDash val="solid"/>
              <a:round/>
              <a:headEnd type="none" w="med" len="med"/>
              <a:tailEnd type="none" w="med" len="med"/>
            </a:ln>
          </p:spPr>
        </p:sp>
      </p:grpSp>
      <p:grpSp>
        <p:nvGrpSpPr>
          <p:cNvPr id="3" name="Group 53"/>
          <p:cNvGrpSpPr/>
          <p:nvPr/>
        </p:nvGrpSpPr>
        <p:grpSpPr>
          <a:xfrm>
            <a:off x="5451475" y="1370013"/>
            <a:ext cx="2017713" cy="798512"/>
            <a:chOff x="793" y="2337"/>
            <a:chExt cx="1271" cy="503"/>
          </a:xfrm>
        </p:grpSpPr>
        <p:sp>
          <p:nvSpPr>
            <p:cNvPr id="10248" name="Line 54"/>
            <p:cNvSpPr/>
            <p:nvPr/>
          </p:nvSpPr>
          <p:spPr>
            <a:xfrm>
              <a:off x="1233" y="2348"/>
              <a:ext cx="0" cy="408"/>
            </a:xfrm>
            <a:prstGeom prst="line">
              <a:avLst/>
            </a:prstGeom>
            <a:ln w="9525" cap="flat" cmpd="sng">
              <a:solidFill>
                <a:srgbClr val="FF3300"/>
              </a:solidFill>
              <a:prstDash val="solid"/>
              <a:round/>
              <a:headEnd type="none" w="med" len="med"/>
              <a:tailEnd type="none" w="med" len="med"/>
            </a:ln>
          </p:spPr>
        </p:sp>
        <p:sp>
          <p:nvSpPr>
            <p:cNvPr id="10249" name="Line 55"/>
            <p:cNvSpPr/>
            <p:nvPr/>
          </p:nvSpPr>
          <p:spPr>
            <a:xfrm>
              <a:off x="793" y="2341"/>
              <a:ext cx="0" cy="499"/>
            </a:xfrm>
            <a:prstGeom prst="line">
              <a:avLst/>
            </a:prstGeom>
            <a:ln w="9525" cap="flat" cmpd="sng">
              <a:solidFill>
                <a:srgbClr val="FF3300"/>
              </a:solidFill>
              <a:prstDash val="solid"/>
              <a:round/>
              <a:headEnd type="none" w="med" len="med"/>
              <a:tailEnd type="none" w="med" len="med"/>
            </a:ln>
          </p:spPr>
        </p:sp>
        <p:sp>
          <p:nvSpPr>
            <p:cNvPr id="10250" name="Line 56"/>
            <p:cNvSpPr/>
            <p:nvPr/>
          </p:nvSpPr>
          <p:spPr>
            <a:xfrm>
              <a:off x="1655" y="2337"/>
              <a:ext cx="0" cy="363"/>
            </a:xfrm>
            <a:prstGeom prst="line">
              <a:avLst/>
            </a:prstGeom>
            <a:ln w="9525" cap="flat" cmpd="sng">
              <a:solidFill>
                <a:srgbClr val="FF3300"/>
              </a:solidFill>
              <a:prstDash val="solid"/>
              <a:round/>
              <a:headEnd type="none" w="med" len="med"/>
              <a:tailEnd type="none" w="med" len="med"/>
            </a:ln>
          </p:spPr>
        </p:sp>
        <p:sp>
          <p:nvSpPr>
            <p:cNvPr id="10251" name="Line 57"/>
            <p:cNvSpPr/>
            <p:nvPr/>
          </p:nvSpPr>
          <p:spPr>
            <a:xfrm>
              <a:off x="2064" y="2341"/>
              <a:ext cx="0" cy="295"/>
            </a:xfrm>
            <a:prstGeom prst="line">
              <a:avLst/>
            </a:prstGeom>
            <a:ln w="9525" cap="flat" cmpd="sng">
              <a:solidFill>
                <a:srgbClr val="FF3300"/>
              </a:solidFill>
              <a:prstDash val="solid"/>
              <a:round/>
              <a:headEnd type="none" w="med" len="med"/>
              <a:tailEnd type="none" w="med" len="med"/>
            </a:ln>
          </p:spPr>
        </p:sp>
        <p:sp>
          <p:nvSpPr>
            <p:cNvPr id="10252" name="Line 58"/>
            <p:cNvSpPr/>
            <p:nvPr/>
          </p:nvSpPr>
          <p:spPr>
            <a:xfrm>
              <a:off x="793" y="2432"/>
              <a:ext cx="0" cy="136"/>
            </a:xfrm>
            <a:prstGeom prst="line">
              <a:avLst/>
            </a:prstGeom>
            <a:ln w="9525" cap="flat" cmpd="sng">
              <a:solidFill>
                <a:srgbClr val="FF3300"/>
              </a:solidFill>
              <a:prstDash val="solid"/>
              <a:round/>
              <a:headEnd type="none" w="med" len="med"/>
              <a:tailEnd type="triangle" w="med" len="med"/>
            </a:ln>
          </p:spPr>
        </p:sp>
        <p:sp>
          <p:nvSpPr>
            <p:cNvPr id="10253" name="Line 59"/>
            <p:cNvSpPr/>
            <p:nvPr/>
          </p:nvSpPr>
          <p:spPr>
            <a:xfrm>
              <a:off x="1233" y="2432"/>
              <a:ext cx="0" cy="136"/>
            </a:xfrm>
            <a:prstGeom prst="line">
              <a:avLst/>
            </a:prstGeom>
            <a:ln w="9525" cap="flat" cmpd="sng">
              <a:solidFill>
                <a:srgbClr val="FF3300"/>
              </a:solidFill>
              <a:prstDash val="solid"/>
              <a:round/>
              <a:headEnd type="none" w="med" len="med"/>
              <a:tailEnd type="triangle" w="med" len="med"/>
            </a:ln>
          </p:spPr>
        </p:sp>
        <p:sp>
          <p:nvSpPr>
            <p:cNvPr id="10254" name="Line 60"/>
            <p:cNvSpPr/>
            <p:nvPr/>
          </p:nvSpPr>
          <p:spPr>
            <a:xfrm>
              <a:off x="1655" y="2432"/>
              <a:ext cx="0" cy="136"/>
            </a:xfrm>
            <a:prstGeom prst="line">
              <a:avLst/>
            </a:prstGeom>
            <a:ln w="9525" cap="flat" cmpd="sng">
              <a:solidFill>
                <a:srgbClr val="FF3300"/>
              </a:solidFill>
              <a:prstDash val="solid"/>
              <a:round/>
              <a:headEnd type="none" w="med" len="med"/>
              <a:tailEnd type="triangle" w="med" len="med"/>
            </a:ln>
          </p:spPr>
        </p:sp>
        <p:sp>
          <p:nvSpPr>
            <p:cNvPr id="10255" name="Line 61"/>
            <p:cNvSpPr/>
            <p:nvPr/>
          </p:nvSpPr>
          <p:spPr>
            <a:xfrm>
              <a:off x="2064" y="2432"/>
              <a:ext cx="0" cy="136"/>
            </a:xfrm>
            <a:prstGeom prst="line">
              <a:avLst/>
            </a:prstGeom>
            <a:ln w="9525" cap="flat" cmpd="sng">
              <a:solidFill>
                <a:srgbClr val="FF3300"/>
              </a:solidFill>
              <a:prstDash val="solid"/>
              <a:round/>
              <a:headEnd type="none" w="med" len="med"/>
              <a:tailEnd type="triangle" w="med" len="med"/>
            </a:ln>
          </p:spPr>
        </p:sp>
      </p:grpSp>
      <p:grpSp>
        <p:nvGrpSpPr>
          <p:cNvPr id="4" name="Group 62"/>
          <p:cNvGrpSpPr/>
          <p:nvPr/>
        </p:nvGrpSpPr>
        <p:grpSpPr>
          <a:xfrm>
            <a:off x="6819900" y="1952625"/>
            <a:ext cx="998538" cy="301625"/>
            <a:chOff x="1655" y="2704"/>
            <a:chExt cx="629" cy="190"/>
          </a:xfrm>
        </p:grpSpPr>
        <p:sp>
          <p:nvSpPr>
            <p:cNvPr id="10257" name="Line 63"/>
            <p:cNvSpPr/>
            <p:nvPr/>
          </p:nvSpPr>
          <p:spPr>
            <a:xfrm>
              <a:off x="1655" y="2718"/>
              <a:ext cx="545" cy="0"/>
            </a:xfrm>
            <a:prstGeom prst="line">
              <a:avLst/>
            </a:prstGeom>
            <a:ln w="9525" cap="flat" cmpd="sng">
              <a:solidFill>
                <a:schemeClr val="tx1"/>
              </a:solidFill>
              <a:prstDash val="solid"/>
              <a:round/>
              <a:headEnd type="none" w="med" len="med"/>
              <a:tailEnd type="none" w="med" len="med"/>
            </a:ln>
          </p:spPr>
        </p:sp>
        <p:sp>
          <p:nvSpPr>
            <p:cNvPr id="10258" name="Line 64"/>
            <p:cNvSpPr/>
            <p:nvPr/>
          </p:nvSpPr>
          <p:spPr>
            <a:xfrm>
              <a:off x="2109" y="2704"/>
              <a:ext cx="0" cy="182"/>
            </a:xfrm>
            <a:prstGeom prst="line">
              <a:avLst/>
            </a:prstGeom>
            <a:ln w="9525" cap="flat" cmpd="sng">
              <a:solidFill>
                <a:schemeClr val="tx1"/>
              </a:solidFill>
              <a:prstDash val="solid"/>
              <a:round/>
              <a:headEnd type="triangle" w="med" len="med"/>
              <a:tailEnd type="triangle" w="med" len="med"/>
            </a:ln>
          </p:spPr>
        </p:sp>
        <p:graphicFrame>
          <p:nvGraphicFramePr>
            <p:cNvPr id="10259" name="Object 65"/>
            <p:cNvGraphicFramePr>
              <a:graphicFrameLocks noChangeAspect="1"/>
            </p:cNvGraphicFramePr>
            <p:nvPr/>
          </p:nvGraphicFramePr>
          <p:xfrm>
            <a:off x="2126" y="2718"/>
            <a:ext cx="158" cy="176"/>
          </p:xfrm>
          <a:graphic>
            <a:graphicData uri="http://schemas.openxmlformats.org/presentationml/2006/ole">
              <mc:AlternateContent xmlns:mc="http://schemas.openxmlformats.org/markup-compatibility/2006">
                <mc:Choice xmlns:v="urn:schemas-microsoft-com:vml" Requires="v">
                  <p:oleObj spid="_x0000_s3102" name="" r:id="rId2" imgW="114300" imgH="127000" progId="Equation.3">
                    <p:embed/>
                  </p:oleObj>
                </mc:Choice>
                <mc:Fallback>
                  <p:oleObj name="" r:id="rId2" imgW="114300" imgH="127000" progId="Equation.3">
                    <p:embed/>
                    <p:pic>
                      <p:nvPicPr>
                        <p:cNvPr id="0" name="图片 3101"/>
                        <p:cNvPicPr/>
                        <p:nvPr/>
                      </p:nvPicPr>
                      <p:blipFill>
                        <a:blip r:embed="rId3"/>
                        <a:stretch>
                          <a:fillRect/>
                        </a:stretch>
                      </p:blipFill>
                      <p:spPr>
                        <a:xfrm>
                          <a:off x="2126" y="2718"/>
                          <a:ext cx="158" cy="176"/>
                        </a:xfrm>
                        <a:prstGeom prst="rect">
                          <a:avLst/>
                        </a:prstGeom>
                        <a:noFill/>
                        <a:ln w="38100">
                          <a:noFill/>
                          <a:miter/>
                        </a:ln>
                      </p:spPr>
                    </p:pic>
                  </p:oleObj>
                </mc:Fallback>
              </mc:AlternateContent>
            </a:graphicData>
          </a:graphic>
        </p:graphicFrame>
      </p:grpSp>
      <p:grpSp>
        <p:nvGrpSpPr>
          <p:cNvPr id="5" name="Group 66"/>
          <p:cNvGrpSpPr/>
          <p:nvPr/>
        </p:nvGrpSpPr>
        <p:grpSpPr>
          <a:xfrm>
            <a:off x="5667375" y="1644650"/>
            <a:ext cx="1081088" cy="946150"/>
            <a:chOff x="1020" y="1843"/>
            <a:chExt cx="681" cy="596"/>
          </a:xfrm>
        </p:grpSpPr>
        <p:graphicFrame>
          <p:nvGraphicFramePr>
            <p:cNvPr id="10261" name="Object 67"/>
            <p:cNvGraphicFramePr>
              <a:graphicFrameLocks noChangeAspect="1"/>
            </p:cNvGraphicFramePr>
            <p:nvPr/>
          </p:nvGraphicFramePr>
          <p:xfrm>
            <a:off x="1020" y="1843"/>
            <a:ext cx="204" cy="272"/>
          </p:xfrm>
          <a:graphic>
            <a:graphicData uri="http://schemas.openxmlformats.org/presentationml/2006/ole">
              <mc:AlternateContent xmlns:mc="http://schemas.openxmlformats.org/markup-compatibility/2006">
                <mc:Choice xmlns:v="urn:schemas-microsoft-com:vml" Requires="v">
                  <p:oleObj spid="_x0000_s3106" name="" r:id="rId4" imgW="152400" imgH="203200" progId="Equation.3">
                    <p:embed/>
                  </p:oleObj>
                </mc:Choice>
                <mc:Fallback>
                  <p:oleObj name="" r:id="rId4" imgW="152400" imgH="203200" progId="Equation.3">
                    <p:embed/>
                    <p:pic>
                      <p:nvPicPr>
                        <p:cNvPr id="0" name="图片 3105"/>
                        <p:cNvPicPr/>
                        <p:nvPr/>
                      </p:nvPicPr>
                      <p:blipFill>
                        <a:blip r:embed="rId5"/>
                        <a:stretch>
                          <a:fillRect/>
                        </a:stretch>
                      </p:blipFill>
                      <p:spPr>
                        <a:xfrm>
                          <a:off x="1020" y="1843"/>
                          <a:ext cx="204" cy="272"/>
                        </a:xfrm>
                        <a:prstGeom prst="rect">
                          <a:avLst/>
                        </a:prstGeom>
                        <a:noFill/>
                        <a:ln w="38100">
                          <a:noFill/>
                          <a:miter/>
                        </a:ln>
                      </p:spPr>
                    </p:pic>
                  </p:oleObj>
                </mc:Fallback>
              </mc:AlternateContent>
            </a:graphicData>
          </a:graphic>
        </p:graphicFrame>
        <p:graphicFrame>
          <p:nvGraphicFramePr>
            <p:cNvPr id="10262" name="Object 68"/>
            <p:cNvGraphicFramePr>
              <a:graphicFrameLocks noChangeAspect="1"/>
            </p:cNvGraphicFramePr>
            <p:nvPr/>
          </p:nvGraphicFramePr>
          <p:xfrm>
            <a:off x="1020" y="2167"/>
            <a:ext cx="221" cy="272"/>
          </p:xfrm>
          <a:graphic>
            <a:graphicData uri="http://schemas.openxmlformats.org/presentationml/2006/ole">
              <mc:AlternateContent xmlns:mc="http://schemas.openxmlformats.org/markup-compatibility/2006">
                <mc:Choice xmlns:v="urn:schemas-microsoft-com:vml" Requires="v">
                  <p:oleObj spid="_x0000_s3109" name="" r:id="rId6" imgW="165100" imgH="203200" progId="Equation.3">
                    <p:embed/>
                  </p:oleObj>
                </mc:Choice>
                <mc:Fallback>
                  <p:oleObj name="" r:id="rId6" imgW="165100" imgH="203200" progId="Equation.3">
                    <p:embed/>
                    <p:pic>
                      <p:nvPicPr>
                        <p:cNvPr id="0" name="图片 3108"/>
                        <p:cNvPicPr/>
                        <p:nvPr/>
                      </p:nvPicPr>
                      <p:blipFill>
                        <a:blip r:embed="rId7"/>
                        <a:stretch>
                          <a:fillRect/>
                        </a:stretch>
                      </p:blipFill>
                      <p:spPr>
                        <a:xfrm>
                          <a:off x="1020" y="2167"/>
                          <a:ext cx="221" cy="272"/>
                        </a:xfrm>
                        <a:prstGeom prst="rect">
                          <a:avLst/>
                        </a:prstGeom>
                        <a:noFill/>
                        <a:ln w="38100">
                          <a:noFill/>
                          <a:miter/>
                        </a:ln>
                      </p:spPr>
                    </p:pic>
                  </p:oleObj>
                </mc:Fallback>
              </mc:AlternateContent>
            </a:graphicData>
          </a:graphic>
        </p:graphicFrame>
        <p:graphicFrame>
          <p:nvGraphicFramePr>
            <p:cNvPr id="10263" name="Object 69"/>
            <p:cNvGraphicFramePr>
              <a:graphicFrameLocks noChangeAspect="1"/>
            </p:cNvGraphicFramePr>
            <p:nvPr/>
          </p:nvGraphicFramePr>
          <p:xfrm>
            <a:off x="1517" y="2011"/>
            <a:ext cx="184" cy="226"/>
          </p:xfrm>
          <a:graphic>
            <a:graphicData uri="http://schemas.openxmlformats.org/presentationml/2006/ole">
              <mc:AlternateContent xmlns:mc="http://schemas.openxmlformats.org/markup-compatibility/2006">
                <mc:Choice xmlns:v="urn:schemas-microsoft-com:vml" Requires="v">
                  <p:oleObj spid="_x0000_s3108" name="" r:id="rId8" imgW="165100" imgH="203200" progId="Equation.3">
                    <p:embed/>
                  </p:oleObj>
                </mc:Choice>
                <mc:Fallback>
                  <p:oleObj name="" r:id="rId8" imgW="165100" imgH="203200" progId="Equation.3">
                    <p:embed/>
                    <p:pic>
                      <p:nvPicPr>
                        <p:cNvPr id="0" name="图片 3107"/>
                        <p:cNvPicPr/>
                        <p:nvPr/>
                      </p:nvPicPr>
                      <p:blipFill>
                        <a:blip r:embed="rId9"/>
                        <a:stretch>
                          <a:fillRect/>
                        </a:stretch>
                      </p:blipFill>
                      <p:spPr>
                        <a:xfrm>
                          <a:off x="1517" y="2011"/>
                          <a:ext cx="184" cy="226"/>
                        </a:xfrm>
                        <a:prstGeom prst="rect">
                          <a:avLst/>
                        </a:prstGeom>
                        <a:noFill/>
                        <a:ln w="38100">
                          <a:noFill/>
                          <a:miter/>
                        </a:ln>
                      </p:spPr>
                    </p:pic>
                  </p:oleObj>
                </mc:Fallback>
              </mc:AlternateContent>
            </a:graphicData>
          </a:graphic>
        </p:graphicFrame>
      </p:grpSp>
      <p:grpSp>
        <p:nvGrpSpPr>
          <p:cNvPr id="6" name="Group 70"/>
          <p:cNvGrpSpPr/>
          <p:nvPr/>
        </p:nvGrpSpPr>
        <p:grpSpPr>
          <a:xfrm>
            <a:off x="6819900" y="1954213"/>
            <a:ext cx="0" cy="287337"/>
            <a:chOff x="1746" y="2024"/>
            <a:chExt cx="0" cy="181"/>
          </a:xfrm>
        </p:grpSpPr>
        <p:sp>
          <p:nvSpPr>
            <p:cNvPr id="10265" name="Line 71"/>
            <p:cNvSpPr/>
            <p:nvPr/>
          </p:nvSpPr>
          <p:spPr>
            <a:xfrm>
              <a:off x="1746" y="2024"/>
              <a:ext cx="0" cy="181"/>
            </a:xfrm>
            <a:prstGeom prst="line">
              <a:avLst/>
            </a:prstGeom>
            <a:ln w="9525" cap="flat" cmpd="sng">
              <a:solidFill>
                <a:srgbClr val="FF3300"/>
              </a:solidFill>
              <a:prstDash val="solid"/>
              <a:round/>
              <a:headEnd type="none" w="med" len="med"/>
              <a:tailEnd type="none" w="med" len="med"/>
            </a:ln>
          </p:spPr>
        </p:sp>
        <p:sp>
          <p:nvSpPr>
            <p:cNvPr id="10266" name="Line 72"/>
            <p:cNvSpPr/>
            <p:nvPr/>
          </p:nvSpPr>
          <p:spPr>
            <a:xfrm>
              <a:off x="1746" y="2069"/>
              <a:ext cx="0" cy="91"/>
            </a:xfrm>
            <a:prstGeom prst="line">
              <a:avLst/>
            </a:prstGeom>
            <a:ln w="9525" cap="flat" cmpd="sng">
              <a:solidFill>
                <a:srgbClr val="FF3300"/>
              </a:solidFill>
              <a:prstDash val="solid"/>
              <a:round/>
              <a:headEnd type="none" w="med" len="med"/>
              <a:tailEnd type="triangle" w="med" len="med"/>
            </a:ln>
          </p:spPr>
        </p:sp>
      </p:grpSp>
      <p:grpSp>
        <p:nvGrpSpPr>
          <p:cNvPr id="7" name="Group 73"/>
          <p:cNvGrpSpPr/>
          <p:nvPr/>
        </p:nvGrpSpPr>
        <p:grpSpPr>
          <a:xfrm>
            <a:off x="6858000" y="1522413"/>
            <a:ext cx="0" cy="719137"/>
            <a:chOff x="1791" y="1752"/>
            <a:chExt cx="0" cy="453"/>
          </a:xfrm>
        </p:grpSpPr>
        <p:sp>
          <p:nvSpPr>
            <p:cNvPr id="10268" name="Line 74"/>
            <p:cNvSpPr/>
            <p:nvPr/>
          </p:nvSpPr>
          <p:spPr>
            <a:xfrm flipV="1">
              <a:off x="1791" y="1752"/>
              <a:ext cx="0" cy="453"/>
            </a:xfrm>
            <a:prstGeom prst="line">
              <a:avLst/>
            </a:prstGeom>
            <a:ln w="9525" cap="flat" cmpd="sng">
              <a:solidFill>
                <a:schemeClr val="accent2"/>
              </a:solidFill>
              <a:prstDash val="solid"/>
              <a:round/>
              <a:headEnd type="none" w="med" len="med"/>
              <a:tailEnd type="triangle" w="med" len="med"/>
            </a:ln>
          </p:spPr>
        </p:sp>
        <p:sp>
          <p:nvSpPr>
            <p:cNvPr id="10269" name="Line 75"/>
            <p:cNvSpPr/>
            <p:nvPr/>
          </p:nvSpPr>
          <p:spPr>
            <a:xfrm flipV="1">
              <a:off x="1791" y="2069"/>
              <a:ext cx="0" cy="46"/>
            </a:xfrm>
            <a:prstGeom prst="line">
              <a:avLst/>
            </a:prstGeom>
            <a:ln w="9525" cap="flat" cmpd="sng">
              <a:solidFill>
                <a:schemeClr val="tx1"/>
              </a:solidFill>
              <a:prstDash val="solid"/>
              <a:round/>
              <a:headEnd type="none" w="med" len="med"/>
              <a:tailEnd type="triangle" w="med" len="med"/>
            </a:ln>
          </p:spPr>
        </p:sp>
      </p:grpSp>
      <p:grpSp>
        <p:nvGrpSpPr>
          <p:cNvPr id="8" name="Group 76"/>
          <p:cNvGrpSpPr/>
          <p:nvPr/>
        </p:nvGrpSpPr>
        <p:grpSpPr>
          <a:xfrm>
            <a:off x="1295400" y="4876800"/>
            <a:ext cx="7100888" cy="1247775"/>
            <a:chOff x="657" y="3158"/>
            <a:chExt cx="4473" cy="786"/>
          </a:xfrm>
        </p:grpSpPr>
        <p:graphicFrame>
          <p:nvGraphicFramePr>
            <p:cNvPr id="10271" name="Object 77"/>
            <p:cNvGraphicFramePr>
              <a:graphicFrameLocks noChangeAspect="1"/>
            </p:cNvGraphicFramePr>
            <p:nvPr/>
          </p:nvGraphicFramePr>
          <p:xfrm>
            <a:off x="657" y="3277"/>
            <a:ext cx="1058" cy="466"/>
          </p:xfrm>
          <a:graphic>
            <a:graphicData uri="http://schemas.openxmlformats.org/presentationml/2006/ole">
              <mc:AlternateContent xmlns:mc="http://schemas.openxmlformats.org/markup-compatibility/2006">
                <mc:Choice xmlns:v="urn:schemas-microsoft-com:vml" Requires="v">
                  <p:oleObj spid="_x0000_s3103" name="" r:id="rId10" imgW="939165" imgH="393700" progId="Equation.3">
                    <p:embed/>
                  </p:oleObj>
                </mc:Choice>
                <mc:Fallback>
                  <p:oleObj name="" r:id="rId10" imgW="939165" imgH="393700" progId="Equation.3">
                    <p:embed/>
                    <p:pic>
                      <p:nvPicPr>
                        <p:cNvPr id="0" name="图片 3102"/>
                        <p:cNvPicPr/>
                        <p:nvPr/>
                      </p:nvPicPr>
                      <p:blipFill>
                        <a:blip r:embed="rId11"/>
                        <a:stretch>
                          <a:fillRect/>
                        </a:stretch>
                      </p:blipFill>
                      <p:spPr>
                        <a:xfrm>
                          <a:off x="657" y="3277"/>
                          <a:ext cx="1058" cy="466"/>
                        </a:xfrm>
                        <a:prstGeom prst="rect">
                          <a:avLst/>
                        </a:prstGeom>
                        <a:noFill/>
                        <a:ln w="38100">
                          <a:noFill/>
                          <a:miter/>
                        </a:ln>
                      </p:spPr>
                    </p:pic>
                  </p:oleObj>
                </mc:Fallback>
              </mc:AlternateContent>
            </a:graphicData>
          </a:graphic>
        </p:graphicFrame>
        <p:graphicFrame>
          <p:nvGraphicFramePr>
            <p:cNvPr id="10272" name="Object 78"/>
            <p:cNvGraphicFramePr>
              <a:graphicFrameLocks noChangeAspect="1"/>
            </p:cNvGraphicFramePr>
            <p:nvPr/>
          </p:nvGraphicFramePr>
          <p:xfrm>
            <a:off x="2039" y="3434"/>
            <a:ext cx="1975" cy="510"/>
          </p:xfrm>
          <a:graphic>
            <a:graphicData uri="http://schemas.openxmlformats.org/presentationml/2006/ole">
              <mc:AlternateContent xmlns:mc="http://schemas.openxmlformats.org/markup-compatibility/2006">
                <mc:Choice xmlns:v="urn:schemas-microsoft-com:vml" Requires="v">
                  <p:oleObj spid="_x0000_s3105" name="" r:id="rId12" imgW="1905000" imgH="558800" progId="Equation.3">
                    <p:embed/>
                  </p:oleObj>
                </mc:Choice>
                <mc:Fallback>
                  <p:oleObj name="" r:id="rId12" imgW="1905000" imgH="558800" progId="Equation.3">
                    <p:embed/>
                    <p:pic>
                      <p:nvPicPr>
                        <p:cNvPr id="0" name="图片 3104"/>
                        <p:cNvPicPr/>
                        <p:nvPr/>
                      </p:nvPicPr>
                      <p:blipFill>
                        <a:blip r:embed="rId13">
                          <a:clrChange>
                            <a:clrFrom>
                              <a:srgbClr val="000000"/>
                            </a:clrFrom>
                            <a:clrTo>
                              <a:srgbClr val="000000"/>
                            </a:clrTo>
                          </a:clrChange>
                        </a:blip>
                        <a:stretch>
                          <a:fillRect/>
                        </a:stretch>
                      </p:blipFill>
                      <p:spPr>
                        <a:xfrm>
                          <a:off x="2039" y="3434"/>
                          <a:ext cx="1975" cy="510"/>
                        </a:xfrm>
                        <a:prstGeom prst="rect">
                          <a:avLst/>
                        </a:prstGeom>
                        <a:noFill/>
                        <a:ln w="38100">
                          <a:noFill/>
                          <a:miter/>
                        </a:ln>
                      </p:spPr>
                    </p:pic>
                  </p:oleObj>
                </mc:Fallback>
              </mc:AlternateContent>
            </a:graphicData>
          </a:graphic>
        </p:graphicFrame>
        <p:graphicFrame>
          <p:nvGraphicFramePr>
            <p:cNvPr id="10273" name="Object 79"/>
            <p:cNvGraphicFramePr>
              <a:graphicFrameLocks noChangeAspect="1"/>
            </p:cNvGraphicFramePr>
            <p:nvPr/>
          </p:nvGraphicFramePr>
          <p:xfrm>
            <a:off x="2068" y="3177"/>
            <a:ext cx="1311" cy="315"/>
          </p:xfrm>
          <a:graphic>
            <a:graphicData uri="http://schemas.openxmlformats.org/presentationml/2006/ole">
              <mc:AlternateContent xmlns:mc="http://schemas.openxmlformats.org/markup-compatibility/2006">
                <mc:Choice xmlns:v="urn:schemas-microsoft-com:vml" Requires="v">
                  <p:oleObj spid="_x0000_s3107" name="" r:id="rId14" imgW="1193800" imgH="330200" progId="Equation.3">
                    <p:embed/>
                  </p:oleObj>
                </mc:Choice>
                <mc:Fallback>
                  <p:oleObj name="" r:id="rId14" imgW="1193800" imgH="330200" progId="Equation.3">
                    <p:embed/>
                    <p:pic>
                      <p:nvPicPr>
                        <p:cNvPr id="0" name="图片 3106"/>
                        <p:cNvPicPr/>
                        <p:nvPr/>
                      </p:nvPicPr>
                      <p:blipFill>
                        <a:blip r:embed="rId15">
                          <a:clrChange>
                            <a:clrFrom>
                              <a:srgbClr val="000000"/>
                            </a:clrFrom>
                            <a:clrTo>
                              <a:srgbClr val="000000"/>
                            </a:clrTo>
                          </a:clrChange>
                        </a:blip>
                        <a:stretch>
                          <a:fillRect/>
                        </a:stretch>
                      </p:blipFill>
                      <p:spPr>
                        <a:xfrm>
                          <a:off x="2068" y="3177"/>
                          <a:ext cx="1311" cy="315"/>
                        </a:xfrm>
                        <a:prstGeom prst="rect">
                          <a:avLst/>
                        </a:prstGeom>
                        <a:noFill/>
                        <a:ln w="38100">
                          <a:noFill/>
                          <a:miter/>
                        </a:ln>
                      </p:spPr>
                    </p:pic>
                  </p:oleObj>
                </mc:Fallback>
              </mc:AlternateContent>
            </a:graphicData>
          </a:graphic>
        </p:graphicFrame>
        <p:sp>
          <p:nvSpPr>
            <p:cNvPr id="10274" name="Text Box 80"/>
            <p:cNvSpPr txBox="1"/>
            <p:nvPr/>
          </p:nvSpPr>
          <p:spPr>
            <a:xfrm>
              <a:off x="3374" y="3158"/>
              <a:ext cx="1188" cy="251"/>
            </a:xfrm>
            <a:prstGeom prst="rect">
              <a:avLst/>
            </a:prstGeom>
            <a:noFill/>
            <a:ln w="9525">
              <a:noFill/>
            </a:ln>
          </p:spPr>
          <p:txBody>
            <a:bodyPr anchor="t"/>
            <a:p>
              <a:r>
                <a:rPr lang="zh-CN" altLang="en-US"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楷体_GB2312" pitchFamily="49" charset="-122"/>
                </a:rPr>
                <a:t>明纹</a:t>
              </a:r>
              <a:endParaRPr lang="zh-CN" altLang="en-US" sz="2000" b="1" dirty="0">
                <a:latin typeface="Times New Roman" panose="02020603050405020304" pitchFamily="18" charset="0"/>
                <a:ea typeface="楷体_GB2312" pitchFamily="49" charset="-122"/>
              </a:endParaRPr>
            </a:p>
          </p:txBody>
        </p:sp>
        <p:sp>
          <p:nvSpPr>
            <p:cNvPr id="10275" name="Text Box 81"/>
            <p:cNvSpPr txBox="1"/>
            <p:nvPr/>
          </p:nvSpPr>
          <p:spPr>
            <a:xfrm>
              <a:off x="4001" y="3529"/>
              <a:ext cx="1129" cy="251"/>
            </a:xfrm>
            <a:prstGeom prst="rect">
              <a:avLst/>
            </a:prstGeom>
            <a:noFill/>
            <a:ln w="9525">
              <a:noFill/>
            </a:ln>
          </p:spPr>
          <p:txBody>
            <a:bodyPr anchor="t"/>
            <a:p>
              <a:r>
                <a:rPr lang="zh-CN" altLang="en-US"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楷体_GB2312" pitchFamily="49" charset="-122"/>
                </a:rPr>
                <a:t>暗纹</a:t>
              </a:r>
              <a:endParaRPr lang="zh-CN" altLang="en-US" sz="2000" b="1" dirty="0">
                <a:latin typeface="Times New Roman" panose="02020603050405020304" pitchFamily="18" charset="0"/>
                <a:ea typeface="楷体_GB2312" pitchFamily="49" charset="-122"/>
              </a:endParaRPr>
            </a:p>
          </p:txBody>
        </p:sp>
        <p:sp>
          <p:nvSpPr>
            <p:cNvPr id="10276" name="AutoShape 82"/>
            <p:cNvSpPr/>
            <p:nvPr/>
          </p:nvSpPr>
          <p:spPr>
            <a:xfrm>
              <a:off x="1825" y="3300"/>
              <a:ext cx="138" cy="416"/>
            </a:xfrm>
            <a:prstGeom prst="leftBrace">
              <a:avLst>
                <a:gd name="adj1" fmla="val 25106"/>
                <a:gd name="adj2" fmla="val 50000"/>
              </a:avLst>
            </a:prstGeom>
            <a:noFill/>
            <a:ln w="25400" cap="flat" cmpd="sng">
              <a:solidFill>
                <a:schemeClr val="tx1"/>
              </a:solidFill>
              <a:prstDash val="solid"/>
              <a:round/>
              <a:headEnd type="none" w="sm" len="lg"/>
              <a:tailEnd type="none" w="sm" len="lg"/>
            </a:ln>
          </p:spPr>
          <p:txBody>
            <a:bodyPr wrap="none" anchor="ctr"/>
            <a:p>
              <a:pPr algn="ctr"/>
              <a:endParaRPr lang="zh-CN" altLang="zh-CN" dirty="0">
                <a:latin typeface="Times New Roman" panose="02020603050405020304" pitchFamily="18" charset="0"/>
                <a:ea typeface="宋体" panose="02010600030101010101" pitchFamily="2" charset="-122"/>
              </a:endParaRPr>
            </a:p>
          </p:txBody>
        </p:sp>
      </p:grpSp>
      <p:sp>
        <p:nvSpPr>
          <p:cNvPr id="161875" name="Text Box 83"/>
          <p:cNvSpPr txBox="1"/>
          <p:nvPr/>
        </p:nvSpPr>
        <p:spPr>
          <a:xfrm>
            <a:off x="4648200" y="2803525"/>
            <a:ext cx="3581400" cy="701675"/>
          </a:xfrm>
          <a:prstGeom prst="rect">
            <a:avLst/>
          </a:prstGeom>
          <a:noFill/>
          <a:ln w="9525">
            <a:noFill/>
          </a:ln>
        </p:spPr>
        <p:txBody>
          <a:bodyPr anchor="t">
            <a:spAutoFit/>
          </a:bodyPr>
          <a:p>
            <a:pPr eaLnBrk="0" hangingPunct="0"/>
            <a:r>
              <a:rPr lang="zh-CN" altLang="en-US" sz="2000" b="1" dirty="0">
                <a:latin typeface="Times New Roman" panose="02020603050405020304" pitchFamily="18" charset="0"/>
                <a:ea typeface="楷体_GB2312" pitchFamily="49" charset="-122"/>
              </a:rPr>
              <a:t>在劈尖</a:t>
            </a:r>
            <a:r>
              <a:rPr lang="zh-CN" altLang="en-US" sz="2000" b="1" u="sng" dirty="0">
                <a:solidFill>
                  <a:srgbClr val="FF0000"/>
                </a:solidFill>
                <a:latin typeface="Times New Roman" panose="02020603050405020304" pitchFamily="18" charset="0"/>
                <a:ea typeface="楷体_GB2312" pitchFamily="49" charset="-122"/>
              </a:rPr>
              <a:t>上下表面</a:t>
            </a:r>
            <a:r>
              <a:rPr lang="zh-CN" altLang="en-US" sz="2000" b="1" dirty="0">
                <a:latin typeface="Times New Roman" panose="02020603050405020304" pitchFamily="18" charset="0"/>
                <a:ea typeface="楷体_GB2312" pitchFamily="49" charset="-122"/>
              </a:rPr>
              <a:t>反射的</a:t>
            </a:r>
            <a:endParaRPr lang="zh-CN" altLang="en-US" sz="2000" b="1" dirty="0">
              <a:latin typeface="Times New Roman" panose="02020603050405020304" pitchFamily="18" charset="0"/>
              <a:ea typeface="楷体_GB2312" pitchFamily="49" charset="-122"/>
            </a:endParaRPr>
          </a:p>
          <a:p>
            <a:pPr eaLnBrk="0" hangingPunct="0"/>
            <a:r>
              <a:rPr lang="zh-CN" altLang="en-US" sz="2000" b="1" dirty="0">
                <a:latin typeface="Times New Roman" panose="02020603050405020304" pitchFamily="18" charset="0"/>
                <a:ea typeface="楷体_GB2312" pitchFamily="49" charset="-122"/>
              </a:rPr>
              <a:t>两光线之间的光程差是：</a:t>
            </a:r>
            <a:endParaRPr lang="zh-CN" altLang="en-US" sz="2000" b="1" dirty="0">
              <a:latin typeface="Times New Roman" panose="02020603050405020304" pitchFamily="18" charset="0"/>
              <a:ea typeface="楷体_GB2312" pitchFamily="49" charset="-122"/>
            </a:endParaRPr>
          </a:p>
        </p:txBody>
      </p:sp>
      <p:graphicFrame>
        <p:nvGraphicFramePr>
          <p:cNvPr id="161876" name="Object 84"/>
          <p:cNvGraphicFramePr>
            <a:graphicFrameLocks noChangeAspect="1"/>
          </p:cNvGraphicFramePr>
          <p:nvPr/>
        </p:nvGraphicFramePr>
        <p:xfrm>
          <a:off x="4194175" y="3965575"/>
          <a:ext cx="1063625" cy="414338"/>
        </p:xfrm>
        <a:graphic>
          <a:graphicData uri="http://schemas.openxmlformats.org/presentationml/2006/ole">
            <mc:AlternateContent xmlns:mc="http://schemas.openxmlformats.org/markup-compatibility/2006">
              <mc:Choice xmlns:v="urn:schemas-microsoft-com:vml" Requires="v">
                <p:oleObj spid="_x0000_s3101" name="" r:id="rId16" imgW="520700" imgH="203200" progId="Equation.3">
                  <p:embed/>
                </p:oleObj>
              </mc:Choice>
              <mc:Fallback>
                <p:oleObj name="" r:id="rId16" imgW="520700" imgH="203200" progId="Equation.3">
                  <p:embed/>
                  <p:pic>
                    <p:nvPicPr>
                      <p:cNvPr id="0" name="图片 3100"/>
                      <p:cNvPicPr/>
                      <p:nvPr/>
                    </p:nvPicPr>
                    <p:blipFill>
                      <a:blip r:embed="rId17"/>
                      <a:stretch>
                        <a:fillRect/>
                      </a:stretch>
                    </p:blipFill>
                    <p:spPr>
                      <a:xfrm>
                        <a:off x="4194175" y="3965575"/>
                        <a:ext cx="1063625" cy="414338"/>
                      </a:xfrm>
                      <a:prstGeom prst="rect">
                        <a:avLst/>
                      </a:prstGeom>
                      <a:noFill/>
                      <a:ln w="38100">
                        <a:noFill/>
                        <a:miter/>
                      </a:ln>
                    </p:spPr>
                  </p:pic>
                </p:oleObj>
              </mc:Fallback>
            </mc:AlternateContent>
          </a:graphicData>
        </a:graphic>
      </p:graphicFrame>
      <p:graphicFrame>
        <p:nvGraphicFramePr>
          <p:cNvPr id="161877" name="Object 85"/>
          <p:cNvGraphicFramePr>
            <a:graphicFrameLocks noChangeAspect="1"/>
          </p:cNvGraphicFramePr>
          <p:nvPr/>
        </p:nvGraphicFramePr>
        <p:xfrm>
          <a:off x="5268913" y="3800475"/>
          <a:ext cx="522287" cy="720725"/>
        </p:xfrm>
        <a:graphic>
          <a:graphicData uri="http://schemas.openxmlformats.org/presentationml/2006/ole">
            <mc:AlternateContent xmlns:mc="http://schemas.openxmlformats.org/markup-compatibility/2006">
              <mc:Choice xmlns:v="urn:schemas-microsoft-com:vml" Requires="v">
                <p:oleObj spid="_x0000_s3100" name="" r:id="rId18" imgW="342900" imgH="482600" progId="Equation.3">
                  <p:embed/>
                </p:oleObj>
              </mc:Choice>
              <mc:Fallback>
                <p:oleObj name="" r:id="rId18" imgW="342900" imgH="482600" progId="Equation.3">
                  <p:embed/>
                  <p:pic>
                    <p:nvPicPr>
                      <p:cNvPr id="0" name="图片 3099"/>
                      <p:cNvPicPr/>
                      <p:nvPr/>
                    </p:nvPicPr>
                    <p:blipFill>
                      <a:blip r:embed="rId19">
                        <a:clrChange>
                          <a:clrFrom>
                            <a:srgbClr val="000000"/>
                          </a:clrFrom>
                          <a:clrTo>
                            <a:srgbClr val="FF0000"/>
                          </a:clrTo>
                        </a:clrChange>
                      </a:blip>
                      <a:stretch>
                        <a:fillRect/>
                      </a:stretch>
                    </p:blipFill>
                    <p:spPr>
                      <a:xfrm>
                        <a:off x="5268913" y="3800475"/>
                        <a:ext cx="522287" cy="720725"/>
                      </a:xfrm>
                      <a:prstGeom prst="rect">
                        <a:avLst/>
                      </a:prstGeom>
                      <a:noFill/>
                      <a:ln w="38100">
                        <a:noFill/>
                        <a:miter/>
                      </a:ln>
                    </p:spPr>
                  </p:pic>
                </p:oleObj>
              </mc:Fallback>
            </mc:AlternateContent>
          </a:graphicData>
        </a:graphic>
      </p:graphicFrame>
      <p:sp>
        <p:nvSpPr>
          <p:cNvPr id="161878" name="Text Box 86"/>
          <p:cNvSpPr txBox="1"/>
          <p:nvPr/>
        </p:nvSpPr>
        <p:spPr>
          <a:xfrm>
            <a:off x="5915025" y="4137025"/>
            <a:ext cx="2592388" cy="396875"/>
          </a:xfrm>
          <a:prstGeom prst="rect">
            <a:avLst/>
          </a:prstGeom>
          <a:noFill/>
          <a:ln w="9525">
            <a:noFill/>
          </a:ln>
        </p:spPr>
        <p:txBody>
          <a:bodyPr anchor="t">
            <a:spAutoFit/>
          </a:bodyPr>
          <a:p>
            <a:pPr eaLnBrk="0" hangingPunct="0">
              <a:spcBef>
                <a:spcPct val="50000"/>
              </a:spcBef>
            </a:pPr>
            <a:r>
              <a:rPr lang="en-US" altLang="zh-CN" sz="2000" b="1" i="1" dirty="0">
                <a:solidFill>
                  <a:srgbClr val="FF0000"/>
                </a:solidFill>
                <a:latin typeface="Times New Roman" panose="02020603050405020304" pitchFamily="18" charset="0"/>
                <a:ea typeface="宋体" panose="02010600030101010101" pitchFamily="2" charset="-122"/>
              </a:rPr>
              <a:t>n</a:t>
            </a:r>
            <a:r>
              <a:rPr lang="en-US" altLang="zh-CN" sz="2000" b="1" baseline="-25000" dirty="0">
                <a:solidFill>
                  <a:srgbClr val="FF0000"/>
                </a:solidFill>
                <a:latin typeface="Times New Roman" panose="02020603050405020304" pitchFamily="18" charset="0"/>
                <a:ea typeface="宋体" panose="02010600030101010101" pitchFamily="2" charset="-122"/>
              </a:rPr>
              <a:t>1</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zh-CN" altLang="en-US" sz="2000" b="1" dirty="0">
                <a:solidFill>
                  <a:srgbClr val="FF0000"/>
                </a:solidFill>
                <a:latin typeface="Times New Roman" panose="02020603050405020304" pitchFamily="18" charset="0"/>
                <a:ea typeface="楷体_GB2312" pitchFamily="49" charset="-122"/>
                <a:sym typeface="Symbol" panose="05050102010706020507" pitchFamily="18" charset="2"/>
              </a:rPr>
              <a:t>且</a:t>
            </a:r>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000" b="1" dirty="0">
                <a:solidFill>
                  <a:srgbClr val="FF0000"/>
                </a:solidFill>
                <a:latin typeface="Times New Roman" panose="02020603050405020304" pitchFamily="18" charset="0"/>
                <a:ea typeface="楷体_GB2312" pitchFamily="49" charset="-122"/>
                <a:sym typeface="Symbol" panose="05050102010706020507" pitchFamily="18" charset="2"/>
              </a:rPr>
              <a:t> </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61879" name="Text Box 87"/>
          <p:cNvSpPr txBox="1"/>
          <p:nvPr/>
        </p:nvSpPr>
        <p:spPr>
          <a:xfrm>
            <a:off x="5915025" y="3697288"/>
            <a:ext cx="2771775" cy="396875"/>
          </a:xfrm>
          <a:prstGeom prst="rect">
            <a:avLst/>
          </a:prstGeom>
          <a:noFill/>
          <a:ln w="9525">
            <a:noFill/>
          </a:ln>
        </p:spPr>
        <p:txBody>
          <a:bodyPr anchor="t">
            <a:spAutoFit/>
          </a:bodyPr>
          <a:p>
            <a:pPr eaLnBrk="0" hangingPunct="0">
              <a:spcBef>
                <a:spcPct val="50000"/>
              </a:spcBef>
            </a:pPr>
            <a:r>
              <a:rPr lang="en-US" altLang="zh-CN" sz="2000" b="1" i="1" dirty="0">
                <a:solidFill>
                  <a:srgbClr val="FF0000"/>
                </a:solidFill>
                <a:latin typeface="Times New Roman" panose="02020603050405020304" pitchFamily="18" charset="0"/>
                <a:ea typeface="宋体" panose="02010600030101010101" pitchFamily="2" charset="-122"/>
              </a:rPr>
              <a:t>n</a:t>
            </a:r>
            <a:r>
              <a:rPr lang="en-US" altLang="zh-CN" sz="2000" b="1" baseline="-25000" dirty="0">
                <a:solidFill>
                  <a:srgbClr val="FF0000"/>
                </a:solidFill>
                <a:latin typeface="Times New Roman" panose="02020603050405020304" pitchFamily="18" charset="0"/>
                <a:ea typeface="宋体" panose="02010600030101010101" pitchFamily="2" charset="-122"/>
              </a:rPr>
              <a:t>1</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zh-CN" altLang="en-US" sz="2000" b="1" dirty="0">
                <a:solidFill>
                  <a:srgbClr val="FF0000"/>
                </a:solidFill>
                <a:latin typeface="Times New Roman" panose="02020603050405020304" pitchFamily="18" charset="0"/>
                <a:ea typeface="楷体_GB2312" pitchFamily="49" charset="-122"/>
                <a:sym typeface="Symbol" panose="05050102010706020507" pitchFamily="18" charset="2"/>
              </a:rPr>
              <a:t>且</a:t>
            </a:r>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2 </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2000" b="1" baseline="-25000"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0282" name="Text Box 88"/>
          <p:cNvSpPr txBox="1"/>
          <p:nvPr/>
        </p:nvSpPr>
        <p:spPr>
          <a:xfrm>
            <a:off x="914400" y="1371600"/>
            <a:ext cx="2057400" cy="366713"/>
          </a:xfrm>
          <a:prstGeom prst="rect">
            <a:avLst/>
          </a:prstGeom>
          <a:noFill/>
          <a:ln w="9525">
            <a:noFill/>
          </a:ln>
        </p:spPr>
        <p:txBody>
          <a:bodyPr anchor="t">
            <a:spAutoFit/>
          </a:bodyPr>
          <a:p>
            <a:pPr>
              <a:spcBef>
                <a:spcPct val="50000"/>
              </a:spcBef>
            </a:pPr>
            <a:r>
              <a:rPr lang="zh-CN" altLang="en-US" b="1" dirty="0">
                <a:solidFill>
                  <a:srgbClr val="0000CC"/>
                </a:solidFill>
                <a:latin typeface="Arial" panose="020B0604020202020204" pitchFamily="34" charset="0"/>
                <a:ea typeface="宋体" panose="02010600030101010101" pitchFamily="2" charset="-122"/>
              </a:rPr>
              <a:t>劈尖</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8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18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8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18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18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75" grpId="0"/>
      <p:bldP spid="161878" grpId="0"/>
      <p:bldP spid="1618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174530" name="Text Box 2"/>
          <p:cNvSpPr txBox="1"/>
          <p:nvPr/>
        </p:nvSpPr>
        <p:spPr>
          <a:xfrm>
            <a:off x="812800" y="864870"/>
            <a:ext cx="3240088" cy="460375"/>
          </a:xfrm>
          <a:prstGeom prst="rect">
            <a:avLst/>
          </a:prstGeom>
          <a:noFill/>
          <a:ln w="9525">
            <a:noFill/>
          </a:ln>
        </p:spPr>
        <p:txBody>
          <a:bodyPr anchor="t">
            <a:spAutoFit/>
          </a:bodyPr>
          <a:lstStyle/>
          <a:p>
            <a:r>
              <a:rPr lang="zh-CN" altLang="en-US" sz="2400" b="1" dirty="0">
                <a:sym typeface="+mn-ea"/>
              </a:rPr>
              <a:t>劈尖</a:t>
            </a:r>
            <a:endParaRPr lang="zh-CN" altLang="en-US" sz="2400" b="1" dirty="0">
              <a:latin typeface="Times New Roman" panose="02020603050405020304" pitchFamily="18" charset="0"/>
              <a:ea typeface="楷体_GB2312" pitchFamily="49" charset="-122"/>
              <a:sym typeface="+mn-ea"/>
            </a:endParaRPr>
          </a:p>
        </p:txBody>
      </p:sp>
      <p:sp>
        <p:nvSpPr>
          <p:cNvPr id="1174540" name="Text Box 12"/>
          <p:cNvSpPr txBox="1"/>
          <p:nvPr/>
        </p:nvSpPr>
        <p:spPr>
          <a:xfrm>
            <a:off x="4401820" y="1565910"/>
            <a:ext cx="3745230" cy="829945"/>
          </a:xfrm>
          <a:prstGeom prst="rect">
            <a:avLst/>
          </a:prstGeom>
          <a:noFill/>
          <a:ln w="9525">
            <a:noFill/>
          </a:ln>
        </p:spPr>
        <p:txBody>
          <a:bodyPr wrap="square" anchor="t">
            <a:spAutoFit/>
          </a:bodyPr>
          <a:lstStyle/>
          <a:p>
            <a:pPr eaLnBrk="0" hangingPunct="0"/>
            <a:r>
              <a:rPr lang="zh-CN" altLang="en-US" sz="2400" b="1" dirty="0">
                <a:latin typeface="Times New Roman" panose="02020603050405020304" pitchFamily="18" charset="0"/>
                <a:ea typeface="楷体_GB2312" pitchFamily="49" charset="-122"/>
              </a:rPr>
              <a:t>在劈尖上下表面反射的</a:t>
            </a:r>
            <a:endParaRPr lang="zh-CN" altLang="en-US" sz="2400" b="1" dirty="0">
              <a:latin typeface="Times New Roman" panose="02020603050405020304" pitchFamily="18" charset="0"/>
              <a:ea typeface="楷体_GB2312" pitchFamily="49" charset="-122"/>
            </a:endParaRPr>
          </a:p>
          <a:p>
            <a:pPr eaLnBrk="0" hangingPunct="0"/>
            <a:r>
              <a:rPr lang="zh-CN" altLang="en-US" sz="2400" b="1" dirty="0">
                <a:latin typeface="Times New Roman" panose="02020603050405020304" pitchFamily="18" charset="0"/>
                <a:ea typeface="楷体_GB2312" pitchFamily="49" charset="-122"/>
              </a:rPr>
              <a:t>两光线之间的</a:t>
            </a:r>
            <a:r>
              <a:rPr lang="zh-CN" altLang="en-US" sz="2400" b="1" dirty="0">
                <a:solidFill>
                  <a:srgbClr val="0070C0"/>
                </a:solidFill>
                <a:latin typeface="微软雅黑" panose="020B0503020204020204" charset="-122"/>
                <a:ea typeface="微软雅黑" panose="020B0503020204020204" charset="-122"/>
              </a:rPr>
              <a:t>光程差</a:t>
            </a:r>
            <a:r>
              <a:rPr lang="zh-CN" altLang="en-US" sz="2400" b="1" dirty="0">
                <a:latin typeface="Times New Roman" panose="02020603050405020304" pitchFamily="18" charset="0"/>
                <a:ea typeface="楷体_GB2312" pitchFamily="49" charset="-122"/>
              </a:rPr>
              <a:t>是：</a:t>
            </a:r>
            <a:endParaRPr lang="zh-CN" altLang="en-US" sz="2400" b="1" dirty="0">
              <a:latin typeface="Times New Roman" panose="02020603050405020304" pitchFamily="18" charset="0"/>
              <a:ea typeface="楷体_GB2312" pitchFamily="49" charset="-122"/>
            </a:endParaRPr>
          </a:p>
        </p:txBody>
      </p:sp>
      <p:graphicFrame>
        <p:nvGraphicFramePr>
          <p:cNvPr id="1174567" name="Object 39"/>
          <p:cNvGraphicFramePr>
            <a:graphicFrameLocks noChangeAspect="1"/>
          </p:cNvGraphicFramePr>
          <p:nvPr/>
        </p:nvGraphicFramePr>
        <p:xfrm>
          <a:off x="4999355" y="2609850"/>
          <a:ext cx="1423988" cy="554038"/>
        </p:xfrm>
        <a:graphic>
          <a:graphicData uri="http://schemas.openxmlformats.org/presentationml/2006/ole">
            <mc:AlternateContent xmlns:mc="http://schemas.openxmlformats.org/markup-compatibility/2006">
              <mc:Choice xmlns:v="urn:schemas-microsoft-com:vml" Requires="v">
                <p:oleObj spid="_x0000_s173297" name="" r:id="rId1" imgW="520700" imgH="203200" progId="Equation.3">
                  <p:embed/>
                </p:oleObj>
              </mc:Choice>
              <mc:Fallback>
                <p:oleObj name="" r:id="rId1" imgW="520700" imgH="203200" progId="Equation.3">
                  <p:embed/>
                  <p:pic>
                    <p:nvPicPr>
                      <p:cNvPr id="0" name="图片 3194"/>
                      <p:cNvPicPr/>
                      <p:nvPr/>
                    </p:nvPicPr>
                    <p:blipFill>
                      <a:blip r:embed="rId2"/>
                      <a:stretch>
                        <a:fillRect/>
                      </a:stretch>
                    </p:blipFill>
                    <p:spPr>
                      <a:xfrm>
                        <a:off x="4999355" y="2609850"/>
                        <a:ext cx="1423988" cy="554038"/>
                      </a:xfrm>
                      <a:prstGeom prst="rect">
                        <a:avLst/>
                      </a:prstGeom>
                      <a:noFill/>
                      <a:ln w="38100">
                        <a:noFill/>
                        <a:miter/>
                      </a:ln>
                    </p:spPr>
                  </p:pic>
                </p:oleObj>
              </mc:Fallback>
            </mc:AlternateContent>
          </a:graphicData>
        </a:graphic>
      </p:graphicFrame>
      <p:graphicFrame>
        <p:nvGraphicFramePr>
          <p:cNvPr id="1174568" name="Object 40"/>
          <p:cNvGraphicFramePr>
            <a:graphicFrameLocks noChangeAspect="1"/>
          </p:cNvGraphicFramePr>
          <p:nvPr/>
        </p:nvGraphicFramePr>
        <p:xfrm>
          <a:off x="6423660" y="2638425"/>
          <a:ext cx="699770" cy="445770"/>
        </p:xfrm>
        <a:graphic>
          <a:graphicData uri="http://schemas.openxmlformats.org/presentationml/2006/ole">
            <mc:AlternateContent xmlns:mc="http://schemas.openxmlformats.org/markup-compatibility/2006">
              <mc:Choice xmlns:v="urn:schemas-microsoft-com:vml" Requires="v">
                <p:oleObj spid="_x0000_s173298" name="" r:id="rId3" imgW="279400" imgH="177165" progId="Equation.3">
                  <p:embed/>
                </p:oleObj>
              </mc:Choice>
              <mc:Fallback>
                <p:oleObj name="" r:id="rId3" imgW="279400" imgH="177165" progId="Equation.3">
                  <p:embed/>
                  <p:pic>
                    <p:nvPicPr>
                      <p:cNvPr id="0" name="图片 3196"/>
                      <p:cNvPicPr/>
                      <p:nvPr/>
                    </p:nvPicPr>
                    <p:blipFill>
                      <a:blip r:embed="rId4"/>
                      <a:stretch>
                        <a:fillRect/>
                      </a:stretch>
                    </p:blipFill>
                    <p:spPr>
                      <a:xfrm>
                        <a:off x="6423660" y="2638425"/>
                        <a:ext cx="699770" cy="445770"/>
                      </a:xfrm>
                      <a:prstGeom prst="rect">
                        <a:avLst/>
                      </a:prstGeom>
                      <a:noFill/>
                      <a:ln w="38100">
                        <a:noFill/>
                        <a:miter/>
                      </a:ln>
                    </p:spPr>
                  </p:pic>
                </p:oleObj>
              </mc:Fallback>
            </mc:AlternateContent>
          </a:graphicData>
        </a:graphic>
      </p:graphicFrame>
      <p:grpSp>
        <p:nvGrpSpPr>
          <p:cNvPr id="3" name="Group 86"/>
          <p:cNvGrpSpPr/>
          <p:nvPr/>
        </p:nvGrpSpPr>
        <p:grpSpPr>
          <a:xfrm>
            <a:off x="342900" y="2929255"/>
            <a:ext cx="3001963" cy="619125"/>
            <a:chOff x="336" y="2216"/>
            <a:chExt cx="1891" cy="390"/>
          </a:xfrm>
        </p:grpSpPr>
        <p:sp>
          <p:nvSpPr>
            <p:cNvPr id="37904" name="Line 87"/>
            <p:cNvSpPr/>
            <p:nvPr/>
          </p:nvSpPr>
          <p:spPr>
            <a:xfrm>
              <a:off x="336" y="2552"/>
              <a:ext cx="1891" cy="1"/>
            </a:xfrm>
            <a:prstGeom prst="line">
              <a:avLst/>
            </a:prstGeom>
            <a:ln w="25400" cap="flat" cmpd="sng">
              <a:solidFill>
                <a:srgbClr val="000000"/>
              </a:solidFill>
              <a:prstDash val="solid"/>
              <a:round/>
              <a:headEnd type="none" w="med" len="sm"/>
              <a:tailEnd type="none" w="med" len="sm"/>
            </a:ln>
          </p:spPr>
        </p:sp>
        <p:sp>
          <p:nvSpPr>
            <p:cNvPr id="37905" name="Line 88"/>
            <p:cNvSpPr/>
            <p:nvPr/>
          </p:nvSpPr>
          <p:spPr>
            <a:xfrm flipV="1">
              <a:off x="336" y="2216"/>
              <a:ext cx="1877" cy="337"/>
            </a:xfrm>
            <a:prstGeom prst="line">
              <a:avLst/>
            </a:prstGeom>
            <a:ln w="25400" cap="flat" cmpd="sng">
              <a:solidFill>
                <a:srgbClr val="000000"/>
              </a:solidFill>
              <a:prstDash val="solid"/>
              <a:round/>
              <a:headEnd type="none" w="med" len="sm"/>
              <a:tailEnd type="none" w="med" len="sm"/>
            </a:ln>
          </p:spPr>
        </p:sp>
        <p:sp>
          <p:nvSpPr>
            <p:cNvPr id="37906" name="Arc 89"/>
            <p:cNvSpPr/>
            <p:nvPr/>
          </p:nvSpPr>
          <p:spPr>
            <a:xfrm>
              <a:off x="796" y="2464"/>
              <a:ext cx="64" cy="88"/>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flat" cmpd="sng">
              <a:solidFill>
                <a:srgbClr val="000000"/>
              </a:solidFill>
              <a:prstDash val="solid"/>
              <a:round/>
              <a:headEnd type="none" w="med" len="med"/>
              <a:tailEnd type="none" w="med" len="med"/>
            </a:ln>
          </p:spPr>
          <p:txBody>
            <a:bodyPr/>
            <a:lstStyle/>
            <a:p>
              <a:endParaRPr lang="zh-CN" altLang="en-US"/>
            </a:p>
          </p:txBody>
        </p:sp>
        <p:sp>
          <p:nvSpPr>
            <p:cNvPr id="37907" name="Rectangle 90"/>
            <p:cNvSpPr/>
            <p:nvPr/>
          </p:nvSpPr>
          <p:spPr>
            <a:xfrm>
              <a:off x="892" y="2413"/>
              <a:ext cx="230" cy="193"/>
            </a:xfrm>
            <a:prstGeom prst="rect">
              <a:avLst/>
            </a:prstGeom>
            <a:noFill/>
            <a:ln w="25400">
              <a:noFill/>
            </a:ln>
          </p:spPr>
          <p:txBody>
            <a:bodyPr lIns="12700" tIns="12700" rIns="12700" bIns="12700" anchor="t"/>
            <a:lstStyle/>
            <a:p>
              <a:pPr algn="just"/>
              <a:r>
                <a:rPr lang="en-US" altLang="zh-CN" sz="1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dirty="0">
                <a:solidFill>
                  <a:srgbClr val="000000"/>
                </a:solidFill>
                <a:latin typeface="Times New Roman" panose="02020603050405020304" pitchFamily="18" charset="0"/>
                <a:ea typeface="宋体" panose="02010600030101010101" pitchFamily="2" charset="-122"/>
              </a:endParaRPr>
            </a:p>
          </p:txBody>
        </p:sp>
      </p:grpSp>
      <p:sp>
        <p:nvSpPr>
          <p:cNvPr id="1174619" name="Rectangle 91"/>
          <p:cNvSpPr/>
          <p:nvPr/>
        </p:nvSpPr>
        <p:spPr>
          <a:xfrm>
            <a:off x="2506663" y="2319655"/>
            <a:ext cx="1141412" cy="330200"/>
          </a:xfrm>
          <a:prstGeom prst="rect">
            <a:avLst/>
          </a:prstGeom>
          <a:noFill/>
          <a:ln w="25400">
            <a:noFill/>
          </a:ln>
        </p:spPr>
        <p:txBody>
          <a:bodyPr lIns="12700" tIns="12700" rIns="12700" bIns="12700" anchor="t"/>
          <a:lstStyle/>
          <a:p>
            <a:pPr algn="just"/>
            <a:r>
              <a:rPr lang="zh-CN" altLang="en-US" sz="2400" b="1" dirty="0">
                <a:solidFill>
                  <a:srgbClr val="0000FF"/>
                </a:solidFill>
                <a:latin typeface="Times New Roman" panose="02020603050405020304" pitchFamily="18" charset="0"/>
                <a:ea typeface="宋体" panose="02010600030101010101" pitchFamily="2" charset="-122"/>
              </a:rPr>
              <a:t>反射光</a:t>
            </a:r>
            <a:r>
              <a:rPr lang="en-US" altLang="zh-CN" sz="2400" b="1" dirty="0">
                <a:solidFill>
                  <a:srgbClr val="0000FF"/>
                </a:solidFill>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1174620" name="Rectangle 92"/>
          <p:cNvSpPr/>
          <p:nvPr/>
        </p:nvSpPr>
        <p:spPr>
          <a:xfrm>
            <a:off x="2389188" y="1938655"/>
            <a:ext cx="688975" cy="762000"/>
          </a:xfrm>
          <a:prstGeom prst="rect">
            <a:avLst/>
          </a:prstGeom>
          <a:noFill/>
          <a:ln w="25400">
            <a:noFill/>
          </a:ln>
        </p:spPr>
        <p:txBody>
          <a:bodyPr lIns="12700" tIns="12700" rIns="12700" bIns="12700" anchor="t"/>
          <a:lstStyle/>
          <a:p>
            <a:pPr algn="just"/>
            <a:r>
              <a:rPr lang="en-US" altLang="zh-CN"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b="1" i="1" dirty="0">
              <a:solidFill>
                <a:srgbClr val="FF0000"/>
              </a:solidFill>
              <a:latin typeface="Times New Roman" panose="02020603050405020304" pitchFamily="18" charset="0"/>
              <a:ea typeface="宋体" panose="02010600030101010101" pitchFamily="2" charset="-122"/>
            </a:endParaRPr>
          </a:p>
        </p:txBody>
      </p:sp>
      <p:sp>
        <p:nvSpPr>
          <p:cNvPr id="1174621" name="Rectangle 93"/>
          <p:cNvSpPr/>
          <p:nvPr/>
        </p:nvSpPr>
        <p:spPr>
          <a:xfrm>
            <a:off x="780733" y="1557655"/>
            <a:ext cx="2963862" cy="457200"/>
          </a:xfrm>
          <a:prstGeom prst="rect">
            <a:avLst/>
          </a:prstGeom>
          <a:noFill/>
          <a:ln w="25400">
            <a:noFill/>
          </a:ln>
        </p:spPr>
        <p:txBody>
          <a:bodyPr lIns="12700" tIns="12700" rIns="12700" bIns="12700" anchor="t"/>
          <a:lstStyle/>
          <a:p>
            <a:pPr algn="just"/>
            <a:r>
              <a:rPr lang="zh-CN" altLang="en-US" sz="2400" b="1" dirty="0">
                <a:solidFill>
                  <a:srgbClr val="FF0000"/>
                </a:solidFill>
                <a:latin typeface="Times New Roman" panose="02020603050405020304" pitchFamily="18" charset="0"/>
                <a:ea typeface="宋体" panose="02010600030101010101" pitchFamily="2" charset="-122"/>
              </a:rPr>
              <a:t>单色平行光垂直入射</a:t>
            </a:r>
            <a:endParaRPr lang="zh-CN" altLang="en-US" sz="2400" b="1" dirty="0">
              <a:solidFill>
                <a:srgbClr val="FF0000"/>
              </a:solidFill>
              <a:latin typeface="Times New Roman" panose="02020603050405020304" pitchFamily="18" charset="0"/>
              <a:ea typeface="宋体" panose="02010600030101010101" pitchFamily="2" charset="-122"/>
            </a:endParaRPr>
          </a:p>
          <a:p>
            <a:pPr algn="just"/>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1174622" name="Line 94"/>
          <p:cNvSpPr/>
          <p:nvPr/>
        </p:nvSpPr>
        <p:spPr>
          <a:xfrm>
            <a:off x="2373313" y="1938655"/>
            <a:ext cx="0" cy="1219200"/>
          </a:xfrm>
          <a:prstGeom prst="line">
            <a:avLst/>
          </a:prstGeom>
          <a:ln w="19050" cap="flat" cmpd="sng">
            <a:solidFill>
              <a:srgbClr val="FF0000"/>
            </a:solidFill>
            <a:prstDash val="solid"/>
            <a:round/>
            <a:headEnd type="none" w="med" len="sm"/>
            <a:tailEnd type="triangle" w="sm" len="lg"/>
          </a:ln>
        </p:spPr>
      </p:sp>
      <p:sp>
        <p:nvSpPr>
          <p:cNvPr id="1174623" name="Line 95"/>
          <p:cNvSpPr/>
          <p:nvPr/>
        </p:nvSpPr>
        <p:spPr>
          <a:xfrm flipH="1">
            <a:off x="2371725" y="2395855"/>
            <a:ext cx="0" cy="684000"/>
          </a:xfrm>
          <a:prstGeom prst="line">
            <a:avLst/>
          </a:prstGeom>
          <a:ln w="19050" cap="flat" cmpd="sng">
            <a:solidFill>
              <a:srgbClr val="0000FF"/>
            </a:solidFill>
            <a:prstDash val="solid"/>
            <a:round/>
            <a:headEnd type="triangle" w="sm" len="lg"/>
            <a:tailEnd type="none" w="med" len="sm"/>
          </a:ln>
        </p:spPr>
      </p:sp>
      <p:sp>
        <p:nvSpPr>
          <p:cNvPr id="1174624" name="Line 96"/>
          <p:cNvSpPr/>
          <p:nvPr/>
        </p:nvSpPr>
        <p:spPr>
          <a:xfrm flipH="1">
            <a:off x="2350453" y="2253615"/>
            <a:ext cx="0" cy="1224000"/>
          </a:xfrm>
          <a:prstGeom prst="line">
            <a:avLst/>
          </a:prstGeom>
          <a:ln w="19050" cap="flat" cmpd="sng">
            <a:solidFill>
              <a:srgbClr val="0000FF"/>
            </a:solidFill>
            <a:prstDash val="solid"/>
            <a:round/>
            <a:headEnd type="triangle" w="sm" len="lg"/>
            <a:tailEnd type="none" w="med" len="sm"/>
          </a:ln>
        </p:spPr>
      </p:sp>
      <p:sp>
        <p:nvSpPr>
          <p:cNvPr id="1174625" name="Line 97"/>
          <p:cNvSpPr/>
          <p:nvPr/>
        </p:nvSpPr>
        <p:spPr>
          <a:xfrm>
            <a:off x="2354263" y="3138805"/>
            <a:ext cx="4762" cy="325438"/>
          </a:xfrm>
          <a:prstGeom prst="line">
            <a:avLst/>
          </a:prstGeom>
          <a:ln w="19050" cap="flat" cmpd="sng">
            <a:solidFill>
              <a:srgbClr val="0000FF"/>
            </a:solidFill>
            <a:prstDash val="solid"/>
            <a:round/>
            <a:headEnd type="none" w="med" len="sm"/>
            <a:tailEnd type="none" w="med" len="sm"/>
          </a:ln>
        </p:spPr>
      </p:sp>
      <p:sp>
        <p:nvSpPr>
          <p:cNvPr id="1174626" name="Line 98"/>
          <p:cNvSpPr/>
          <p:nvPr/>
        </p:nvSpPr>
        <p:spPr>
          <a:xfrm>
            <a:off x="2382838" y="3113405"/>
            <a:ext cx="1016000" cy="1588"/>
          </a:xfrm>
          <a:prstGeom prst="line">
            <a:avLst/>
          </a:prstGeom>
          <a:ln w="12700" cap="flat" cmpd="sng">
            <a:solidFill>
              <a:srgbClr val="000000"/>
            </a:solidFill>
            <a:prstDash val="solid"/>
            <a:round/>
            <a:headEnd type="none" w="med" len="sm"/>
            <a:tailEnd type="none" w="med" len="sm"/>
          </a:ln>
        </p:spPr>
      </p:sp>
      <p:sp>
        <p:nvSpPr>
          <p:cNvPr id="1174627" name="Line 99"/>
          <p:cNvSpPr/>
          <p:nvPr/>
        </p:nvSpPr>
        <p:spPr>
          <a:xfrm flipH="1">
            <a:off x="3040063" y="3102293"/>
            <a:ext cx="0" cy="360362"/>
          </a:xfrm>
          <a:prstGeom prst="line">
            <a:avLst/>
          </a:prstGeom>
          <a:ln w="12700" cap="flat" cmpd="sng">
            <a:solidFill>
              <a:srgbClr val="000000"/>
            </a:solidFill>
            <a:prstDash val="solid"/>
            <a:round/>
            <a:headEnd type="triangle" w="sm" len="med"/>
            <a:tailEnd type="triangle" w="sm" len="med"/>
          </a:ln>
        </p:spPr>
      </p:sp>
      <p:sp>
        <p:nvSpPr>
          <p:cNvPr id="1174628" name="Rectangle 100"/>
          <p:cNvSpPr/>
          <p:nvPr/>
        </p:nvSpPr>
        <p:spPr>
          <a:xfrm>
            <a:off x="3135313" y="3002280"/>
            <a:ext cx="447675" cy="304800"/>
          </a:xfrm>
          <a:prstGeom prst="rect">
            <a:avLst/>
          </a:prstGeom>
          <a:noFill/>
          <a:ln w="9525">
            <a:noFill/>
          </a:ln>
        </p:spPr>
        <p:txBody>
          <a:bodyPr lIns="12700" tIns="12700" rIns="12700" bIns="12700" anchor="t"/>
          <a:lstStyle/>
          <a:p>
            <a:pPr algn="just"/>
            <a:r>
              <a:rPr lang="en-US" altLang="zh-CN" sz="3200" b="1" i="1" dirty="0">
                <a:solidFill>
                  <a:srgbClr val="000000"/>
                </a:solidFill>
                <a:latin typeface="Times New Roman" panose="02020603050405020304" pitchFamily="18" charset="0"/>
                <a:ea typeface="宋体" panose="02010600030101010101" pitchFamily="2" charset="-122"/>
              </a:rPr>
              <a:t>e</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174629" name="Rectangle 101"/>
          <p:cNvSpPr/>
          <p:nvPr/>
        </p:nvSpPr>
        <p:spPr>
          <a:xfrm>
            <a:off x="1687513" y="2700655"/>
            <a:ext cx="552450" cy="346075"/>
          </a:xfrm>
          <a:prstGeom prst="rect">
            <a:avLst/>
          </a:prstGeom>
          <a:noFill/>
          <a:ln w="25400">
            <a:noFill/>
          </a:ln>
        </p:spPr>
        <p:txBody>
          <a:bodyPr lIns="12700" tIns="12700" rIns="12700" bIns="12700" anchor="t"/>
          <a:lstStyle/>
          <a:p>
            <a:pPr algn="just"/>
            <a:r>
              <a:rPr lang="en-US" altLang="zh-CN" sz="2800" b="1" i="1" dirty="0">
                <a:solidFill>
                  <a:srgbClr val="FF00FF"/>
                </a:solidFill>
                <a:latin typeface="Times New Roman" panose="02020603050405020304" pitchFamily="18" charset="0"/>
                <a:ea typeface="宋体" panose="02010600030101010101" pitchFamily="2" charset="-122"/>
              </a:rPr>
              <a:t>n</a:t>
            </a:r>
            <a:r>
              <a:rPr lang="en-US" altLang="zh-CN" sz="2800" b="1" i="1" baseline="-25000" dirty="0">
                <a:solidFill>
                  <a:srgbClr val="FF00FF"/>
                </a:solidFill>
                <a:latin typeface="Times New Roman" panose="02020603050405020304" pitchFamily="18" charset="0"/>
                <a:ea typeface="宋体" panose="02010600030101010101" pitchFamily="2" charset="-122"/>
              </a:rPr>
              <a:t>1</a:t>
            </a:r>
            <a:endParaRPr lang="en-US" altLang="zh-CN" sz="2800" b="1" dirty="0">
              <a:latin typeface="Times New Roman" panose="02020603050405020304" pitchFamily="18" charset="0"/>
              <a:ea typeface="宋体" panose="02010600030101010101" pitchFamily="2" charset="-122"/>
            </a:endParaRPr>
          </a:p>
        </p:txBody>
      </p:sp>
      <p:sp>
        <p:nvSpPr>
          <p:cNvPr id="1174630" name="Rectangle 102"/>
          <p:cNvSpPr/>
          <p:nvPr/>
        </p:nvSpPr>
        <p:spPr>
          <a:xfrm>
            <a:off x="1663383" y="3398838"/>
            <a:ext cx="669925" cy="442912"/>
          </a:xfrm>
          <a:prstGeom prst="rect">
            <a:avLst/>
          </a:prstGeom>
          <a:noFill/>
          <a:ln w="25400">
            <a:noFill/>
          </a:ln>
        </p:spPr>
        <p:txBody>
          <a:bodyPr lIns="12700" tIns="12700" rIns="12700" bIns="12700" anchor="t"/>
          <a:lstStyle/>
          <a:p>
            <a:pPr algn="just"/>
            <a:r>
              <a:rPr lang="en-US" altLang="zh-CN" sz="2800" b="1" i="1" dirty="0">
                <a:solidFill>
                  <a:srgbClr val="FF00FF"/>
                </a:solidFill>
                <a:latin typeface="Times New Roman" panose="02020603050405020304" pitchFamily="18" charset="0"/>
                <a:ea typeface="宋体" panose="02010600030101010101" pitchFamily="2" charset="-122"/>
              </a:rPr>
              <a:t>n</a:t>
            </a:r>
            <a:r>
              <a:rPr lang="en-US" altLang="zh-CN" sz="2800" b="1" i="1" baseline="-25000" dirty="0">
                <a:solidFill>
                  <a:srgbClr val="FF00FF"/>
                </a:solidFill>
                <a:latin typeface="Times New Roman" panose="02020603050405020304" pitchFamily="18" charset="0"/>
                <a:ea typeface="宋体" panose="02010600030101010101" pitchFamily="2" charset="-122"/>
              </a:rPr>
              <a:t>3</a:t>
            </a:r>
            <a:endParaRPr lang="en-US" altLang="zh-CN" sz="2800" b="1" dirty="0">
              <a:latin typeface="Times New Roman" panose="02020603050405020304" pitchFamily="18" charset="0"/>
              <a:ea typeface="宋体" panose="02010600030101010101" pitchFamily="2" charset="-122"/>
            </a:endParaRPr>
          </a:p>
        </p:txBody>
      </p:sp>
      <p:sp>
        <p:nvSpPr>
          <p:cNvPr id="1174631" name="Rectangle 103"/>
          <p:cNvSpPr/>
          <p:nvPr/>
        </p:nvSpPr>
        <p:spPr>
          <a:xfrm>
            <a:off x="1697038" y="3072130"/>
            <a:ext cx="447675" cy="279400"/>
          </a:xfrm>
          <a:prstGeom prst="rect">
            <a:avLst/>
          </a:prstGeom>
          <a:noFill/>
          <a:ln w="25400">
            <a:noFill/>
          </a:ln>
        </p:spPr>
        <p:txBody>
          <a:bodyPr lIns="12700" tIns="12700" rIns="12700" bIns="12700" anchor="t"/>
          <a:lstStyle/>
          <a:p>
            <a:pPr algn="just"/>
            <a:r>
              <a:rPr lang="en-US" altLang="zh-CN" sz="2800" b="1" i="1" dirty="0">
                <a:solidFill>
                  <a:srgbClr val="FF0000"/>
                </a:solidFill>
                <a:latin typeface="Times New Roman" panose="02020603050405020304" pitchFamily="18" charset="0"/>
                <a:ea typeface="宋体" panose="02010600030101010101" pitchFamily="2" charset="-122"/>
              </a:rPr>
              <a:t>n</a:t>
            </a:r>
            <a:r>
              <a:rPr lang="en-US" altLang="zh-CN" sz="2800" b="1" i="1" baseline="-25000" dirty="0">
                <a:solidFill>
                  <a:srgbClr val="FF0000"/>
                </a:solidFill>
                <a:latin typeface="Times New Roman" panose="02020603050405020304" pitchFamily="18" charset="0"/>
                <a:ea typeface="宋体" panose="02010600030101010101" pitchFamily="2" charset="-122"/>
              </a:rPr>
              <a:t>2</a:t>
            </a:r>
            <a:endParaRPr lang="en-US" altLang="zh-CN" sz="2800" b="1" i="1" dirty="0">
              <a:latin typeface="Times New Roman" panose="02020603050405020304" pitchFamily="18" charset="0"/>
              <a:ea typeface="宋体" panose="02010600030101010101" pitchFamily="2" charset="-122"/>
            </a:endParaRPr>
          </a:p>
        </p:txBody>
      </p:sp>
      <p:sp>
        <p:nvSpPr>
          <p:cNvPr id="1174632" name="Rectangle 104"/>
          <p:cNvSpPr/>
          <p:nvPr/>
        </p:nvSpPr>
        <p:spPr>
          <a:xfrm>
            <a:off x="2293938" y="2776855"/>
            <a:ext cx="406400" cy="317500"/>
          </a:xfrm>
          <a:prstGeom prst="rect">
            <a:avLst/>
          </a:prstGeom>
          <a:noFill/>
          <a:ln w="25400">
            <a:noFill/>
          </a:ln>
        </p:spPr>
        <p:txBody>
          <a:bodyPr lIns="12700" tIns="12700" rIns="12700" bIns="12700" anchor="t"/>
          <a:lstStyle/>
          <a:p>
            <a:pPr algn="just"/>
            <a:r>
              <a:rPr lang="en-US" altLang="zh-CN" sz="4000" b="1" dirty="0">
                <a:solidFill>
                  <a:srgbClr val="FF0000"/>
                </a:solidFill>
                <a:latin typeface="Times New Roman" panose="02020603050405020304" pitchFamily="18" charset="0"/>
                <a:ea typeface="宋体" panose="02010600030101010101" pitchFamily="2" charset="-122"/>
              </a:rPr>
              <a:t>·</a:t>
            </a:r>
            <a:endParaRPr lang="en-US" altLang="zh-CN" sz="3600" b="1" dirty="0">
              <a:latin typeface="Times New Roman" panose="02020603050405020304" pitchFamily="18" charset="0"/>
              <a:ea typeface="宋体" panose="02010600030101010101" pitchFamily="2" charset="-122"/>
            </a:endParaRPr>
          </a:p>
        </p:txBody>
      </p:sp>
      <p:sp>
        <p:nvSpPr>
          <p:cNvPr id="1174633" name="Rectangle 105"/>
          <p:cNvSpPr/>
          <p:nvPr/>
        </p:nvSpPr>
        <p:spPr>
          <a:xfrm>
            <a:off x="2441575" y="2672080"/>
            <a:ext cx="598488" cy="409575"/>
          </a:xfrm>
          <a:prstGeom prst="rect">
            <a:avLst/>
          </a:prstGeom>
          <a:noFill/>
          <a:ln w="25400">
            <a:noFill/>
          </a:ln>
        </p:spPr>
        <p:txBody>
          <a:bodyPr lIns="12700" tIns="12700" rIns="12700" bIns="12700" anchor="t"/>
          <a:lstStyle/>
          <a:p>
            <a:pPr algn="just"/>
            <a:r>
              <a:rPr lang="en-US" altLang="zh-CN" sz="2800" b="1" i="1" dirty="0">
                <a:solidFill>
                  <a:srgbClr val="FF0000"/>
                </a:solidFill>
                <a:latin typeface="Times New Roman" panose="02020603050405020304" pitchFamily="18" charset="0"/>
                <a:ea typeface="宋体" panose="02010600030101010101" pitchFamily="2" charset="-122"/>
              </a:rPr>
              <a:t>A</a:t>
            </a:r>
            <a:endParaRPr lang="en-US" altLang="zh-CN" sz="2800" b="1" dirty="0">
              <a:latin typeface="Times New Roman" panose="02020603050405020304" pitchFamily="18" charset="0"/>
              <a:ea typeface="宋体" panose="02010600030101010101" pitchFamily="2" charset="-122"/>
            </a:endParaRPr>
          </a:p>
        </p:txBody>
      </p:sp>
      <p:sp>
        <p:nvSpPr>
          <p:cNvPr id="1174634" name="Rectangle 106"/>
          <p:cNvSpPr/>
          <p:nvPr/>
        </p:nvSpPr>
        <p:spPr>
          <a:xfrm>
            <a:off x="1135063" y="2319655"/>
            <a:ext cx="1198562" cy="293688"/>
          </a:xfrm>
          <a:prstGeom prst="rect">
            <a:avLst/>
          </a:prstGeom>
          <a:noFill/>
          <a:ln w="25400">
            <a:noFill/>
          </a:ln>
        </p:spPr>
        <p:txBody>
          <a:bodyPr lIns="12700" tIns="12700" rIns="12700" bIns="12700" anchor="t"/>
          <a:lstStyle/>
          <a:p>
            <a:pPr algn="just"/>
            <a:r>
              <a:rPr lang="zh-CN" altLang="en-US" sz="2400" b="1" dirty="0">
                <a:solidFill>
                  <a:srgbClr val="0000FF"/>
                </a:solidFill>
                <a:latin typeface="Times New Roman" panose="02020603050405020304" pitchFamily="18" charset="0"/>
                <a:ea typeface="宋体" panose="02010600030101010101" pitchFamily="2" charset="-122"/>
              </a:rPr>
              <a:t>反射光</a:t>
            </a:r>
            <a:r>
              <a:rPr lang="en-US" altLang="zh-CN" sz="2400" b="1" dirty="0">
                <a:solidFill>
                  <a:srgbClr val="0000FF"/>
                </a:solidFill>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graphicFrame>
        <p:nvGraphicFramePr>
          <p:cNvPr id="1095841" name="Object 161"/>
          <p:cNvGraphicFramePr>
            <a:graphicFrameLocks noChangeAspect="1"/>
          </p:cNvGraphicFramePr>
          <p:nvPr/>
        </p:nvGraphicFramePr>
        <p:xfrm>
          <a:off x="3779520" y="3770630"/>
          <a:ext cx="576263" cy="382588"/>
        </p:xfrm>
        <a:graphic>
          <a:graphicData uri="http://schemas.openxmlformats.org/presentationml/2006/ole">
            <mc:AlternateContent xmlns:mc="http://schemas.openxmlformats.org/markup-compatibility/2006">
              <mc:Choice xmlns:v="urn:schemas-microsoft-com:vml" Requires="v">
                <p:oleObj spid="_x0000_s173299" name="" r:id="rId5" imgW="6400800" imgH="4267200" progId="Equation.3">
                  <p:embed/>
                </p:oleObj>
              </mc:Choice>
              <mc:Fallback>
                <p:oleObj name="" r:id="rId5" imgW="6400800" imgH="4267200" progId="Equation.3">
                  <p:embed/>
                  <p:pic>
                    <p:nvPicPr>
                      <p:cNvPr id="0" name="图片 3239"/>
                      <p:cNvPicPr/>
                      <p:nvPr/>
                    </p:nvPicPr>
                    <p:blipFill>
                      <a:blip r:embed="rId6"/>
                      <a:stretch>
                        <a:fillRect/>
                      </a:stretch>
                    </p:blipFill>
                    <p:spPr>
                      <a:xfrm>
                        <a:off x="3779520" y="3770630"/>
                        <a:ext cx="576263" cy="382588"/>
                      </a:xfrm>
                      <a:prstGeom prst="rect">
                        <a:avLst/>
                      </a:prstGeom>
                      <a:noFill/>
                      <a:ln w="38100">
                        <a:noFill/>
                        <a:miter/>
                      </a:ln>
                    </p:spPr>
                  </p:pic>
                </p:oleObj>
              </mc:Fallback>
            </mc:AlternateContent>
          </a:graphicData>
        </a:graphic>
      </p:graphicFrame>
      <p:sp>
        <p:nvSpPr>
          <p:cNvPr id="1095842" name="AutoShape 162"/>
          <p:cNvSpPr/>
          <p:nvPr/>
        </p:nvSpPr>
        <p:spPr>
          <a:xfrm>
            <a:off x="4401820" y="3603943"/>
            <a:ext cx="144463" cy="766762"/>
          </a:xfrm>
          <a:prstGeom prst="leftBrace">
            <a:avLst>
              <a:gd name="adj1" fmla="val 44132"/>
              <a:gd name="adj2" fmla="val 50000"/>
            </a:avLst>
          </a:prstGeom>
          <a:noFill/>
          <a:ln w="19050" cap="flat" cmpd="sng">
            <a:solidFill>
              <a:schemeClr val="tx1"/>
            </a:solidFill>
            <a:prstDash val="solid"/>
            <a:round/>
            <a:headEnd type="none" w="med" len="med"/>
            <a:tailEnd type="none" w="med" len="med"/>
          </a:ln>
        </p:spPr>
        <p:txBody>
          <a:bodyPr wrap="none" anchor="ctr"/>
          <a:lstStyle/>
          <a:p>
            <a:pPr algn="ctr"/>
            <a:endParaRPr lang="zh-CN" altLang="en-US" dirty="0">
              <a:latin typeface="Times New Roman" panose="02020603050405020304" pitchFamily="18" charset="0"/>
              <a:ea typeface="宋体" panose="02010600030101010101" pitchFamily="2" charset="-122"/>
            </a:endParaRPr>
          </a:p>
        </p:txBody>
      </p:sp>
      <p:graphicFrame>
        <p:nvGraphicFramePr>
          <p:cNvPr id="1095843" name="Object 163"/>
          <p:cNvGraphicFramePr>
            <a:graphicFrameLocks noChangeAspect="1"/>
          </p:cNvGraphicFramePr>
          <p:nvPr/>
        </p:nvGraphicFramePr>
        <p:xfrm>
          <a:off x="4592320" y="3230563"/>
          <a:ext cx="4175125" cy="768350"/>
        </p:xfrm>
        <a:graphic>
          <a:graphicData uri="http://schemas.openxmlformats.org/presentationml/2006/ole">
            <mc:AlternateContent xmlns:mc="http://schemas.openxmlformats.org/markup-compatibility/2006">
              <mc:Choice xmlns:v="urn:schemas-microsoft-com:vml" Requires="v">
                <p:oleObj spid="_x0000_s173300" name="" r:id="rId7" imgW="1873885" imgH="302895" progId="Equation.3">
                  <p:embed/>
                </p:oleObj>
              </mc:Choice>
              <mc:Fallback>
                <p:oleObj name="" r:id="rId7" imgW="1873885" imgH="302895" progId="Equation.3">
                  <p:embed/>
                  <p:pic>
                    <p:nvPicPr>
                      <p:cNvPr id="0" name="图片 3249"/>
                      <p:cNvPicPr/>
                      <p:nvPr/>
                    </p:nvPicPr>
                    <p:blipFill>
                      <a:blip r:embed="rId8">
                        <a:clrChange>
                          <a:clrFrom>
                            <a:srgbClr val="000000"/>
                          </a:clrFrom>
                          <a:clrTo>
                            <a:srgbClr val="FF3300"/>
                          </a:clrTo>
                        </a:clrChange>
                      </a:blip>
                      <a:stretch>
                        <a:fillRect/>
                      </a:stretch>
                    </p:blipFill>
                    <p:spPr>
                      <a:xfrm>
                        <a:off x="4592320" y="3230563"/>
                        <a:ext cx="4175125" cy="768350"/>
                      </a:xfrm>
                      <a:prstGeom prst="rect">
                        <a:avLst/>
                      </a:prstGeom>
                      <a:noFill/>
                      <a:ln w="38100">
                        <a:noFill/>
                        <a:miter/>
                      </a:ln>
                    </p:spPr>
                  </p:pic>
                </p:oleObj>
              </mc:Fallback>
            </mc:AlternateContent>
          </a:graphicData>
        </a:graphic>
      </p:graphicFrame>
      <p:grpSp>
        <p:nvGrpSpPr>
          <p:cNvPr id="2" name="组合 1"/>
          <p:cNvGrpSpPr/>
          <p:nvPr/>
        </p:nvGrpSpPr>
        <p:grpSpPr>
          <a:xfrm>
            <a:off x="843280" y="4977130"/>
            <a:ext cx="7457440" cy="1331595"/>
            <a:chOff x="1026" y="6604"/>
            <a:chExt cx="11744" cy="2097"/>
          </a:xfrm>
        </p:grpSpPr>
        <p:graphicFrame>
          <p:nvGraphicFramePr>
            <p:cNvPr id="4" name="Object 5"/>
            <p:cNvGraphicFramePr>
              <a:graphicFrameLocks noChangeAspect="1"/>
            </p:cNvGraphicFramePr>
            <p:nvPr/>
          </p:nvGraphicFramePr>
          <p:xfrm>
            <a:off x="1026" y="7103"/>
            <a:ext cx="3222" cy="715"/>
          </p:xfrm>
          <a:graphic>
            <a:graphicData uri="http://schemas.openxmlformats.org/presentationml/2006/ole">
              <mc:AlternateContent xmlns:mc="http://schemas.openxmlformats.org/markup-compatibility/2006">
                <mc:Choice xmlns:v="urn:schemas-microsoft-com:vml" Requires="v">
                  <p:oleObj spid="_x0000_s173301" name="" r:id="rId9" imgW="952500" imgH="215900" progId="Equation.3">
                    <p:embed/>
                  </p:oleObj>
                </mc:Choice>
                <mc:Fallback>
                  <p:oleObj name="" r:id="rId9" imgW="952500" imgH="215900" progId="Equation.3">
                    <p:embed/>
                    <p:pic>
                      <p:nvPicPr>
                        <p:cNvPr id="0" name="图片 3197"/>
                        <p:cNvPicPr/>
                        <p:nvPr/>
                      </p:nvPicPr>
                      <p:blipFill>
                        <a:blip r:embed="rId10"/>
                        <a:stretch>
                          <a:fillRect/>
                        </a:stretch>
                      </p:blipFill>
                      <p:spPr>
                        <a:xfrm>
                          <a:off x="1026" y="7103"/>
                          <a:ext cx="3222" cy="715"/>
                        </a:xfrm>
                        <a:prstGeom prst="rect">
                          <a:avLst/>
                        </a:prstGeom>
                        <a:noFill/>
                        <a:ln w="38100">
                          <a:noFill/>
                          <a:miter/>
                        </a:ln>
                      </p:spPr>
                    </p:pic>
                  </p:oleObj>
                </mc:Fallback>
              </mc:AlternateContent>
            </a:graphicData>
          </a:graphic>
        </p:graphicFrame>
        <p:sp>
          <p:nvSpPr>
            <p:cNvPr id="6" name="Text Box 8"/>
            <p:cNvSpPr txBox="1"/>
            <p:nvPr/>
          </p:nvSpPr>
          <p:spPr>
            <a:xfrm>
              <a:off x="9906" y="6636"/>
              <a:ext cx="2811" cy="628"/>
            </a:xfrm>
            <a:prstGeom prst="rect">
              <a:avLst/>
            </a:prstGeom>
            <a:noFill/>
            <a:ln w="9525">
              <a:noFill/>
            </a:ln>
          </p:spPr>
          <p:txBody>
            <a:bodyPr anchor="t"/>
            <a:lstStyle/>
            <a:p>
              <a:r>
                <a:rPr lang="en-US" altLang="zh-CN" b="1" dirty="0">
                  <a:latin typeface="Times New Roman" panose="02020603050405020304" pitchFamily="18" charset="0"/>
                  <a:ea typeface="宋体" panose="02010600030101010101" pitchFamily="2" charset="-122"/>
                </a:rPr>
                <a:t>—— </a:t>
              </a:r>
              <a:r>
                <a:rPr lang="zh-CN" altLang="en-US" b="1" dirty="0">
                  <a:solidFill>
                    <a:srgbClr val="FF3300"/>
                  </a:solidFill>
                  <a:latin typeface="Times New Roman" panose="02020603050405020304" pitchFamily="18" charset="0"/>
                  <a:ea typeface="楷体_GB2312" pitchFamily="49" charset="-122"/>
                </a:rPr>
                <a:t>明纹</a:t>
              </a:r>
              <a:endParaRPr lang="zh-CN" altLang="en-US" b="1" dirty="0">
                <a:solidFill>
                  <a:srgbClr val="FF3300"/>
                </a:solidFill>
                <a:latin typeface="Times New Roman" panose="02020603050405020304" pitchFamily="18" charset="0"/>
                <a:ea typeface="楷体_GB2312" pitchFamily="49" charset="-122"/>
              </a:endParaRPr>
            </a:p>
          </p:txBody>
        </p:sp>
        <p:sp>
          <p:nvSpPr>
            <p:cNvPr id="7" name="Text Box 9"/>
            <p:cNvSpPr txBox="1"/>
            <p:nvPr/>
          </p:nvSpPr>
          <p:spPr>
            <a:xfrm>
              <a:off x="10155" y="7564"/>
              <a:ext cx="2615" cy="628"/>
            </a:xfrm>
            <a:prstGeom prst="rect">
              <a:avLst/>
            </a:prstGeom>
            <a:noFill/>
            <a:ln w="9525">
              <a:noFill/>
            </a:ln>
          </p:spPr>
          <p:txBody>
            <a:bodyPr anchor="t"/>
            <a:lstStyle/>
            <a:p>
              <a:r>
                <a:rPr lang="en-US" altLang="zh-CN" b="1" dirty="0">
                  <a:latin typeface="Times New Roman" panose="02020603050405020304" pitchFamily="18" charset="0"/>
                  <a:ea typeface="宋体" panose="02010600030101010101" pitchFamily="2" charset="-122"/>
                </a:rPr>
                <a:t>——</a:t>
              </a:r>
              <a:r>
                <a:rPr lang="zh-CN" altLang="en-US" b="1" dirty="0">
                  <a:solidFill>
                    <a:srgbClr val="FF3300"/>
                  </a:solidFill>
                  <a:latin typeface="Times New Roman" panose="02020603050405020304" pitchFamily="18" charset="0"/>
                  <a:ea typeface="楷体_GB2312" pitchFamily="49" charset="-122"/>
                </a:rPr>
                <a:t>暗纹</a:t>
              </a:r>
              <a:endParaRPr lang="zh-CN" altLang="en-US" b="1" dirty="0">
                <a:solidFill>
                  <a:srgbClr val="FF3300"/>
                </a:solidFill>
                <a:latin typeface="Times New Roman" panose="02020603050405020304" pitchFamily="18" charset="0"/>
                <a:ea typeface="楷体_GB2312" pitchFamily="49" charset="-122"/>
              </a:endParaRPr>
            </a:p>
          </p:txBody>
        </p:sp>
        <p:sp>
          <p:nvSpPr>
            <p:cNvPr id="8" name="AutoShape 10"/>
            <p:cNvSpPr/>
            <p:nvPr/>
          </p:nvSpPr>
          <p:spPr>
            <a:xfrm>
              <a:off x="4400" y="6991"/>
              <a:ext cx="370" cy="1040"/>
            </a:xfrm>
            <a:prstGeom prst="leftBrace">
              <a:avLst>
                <a:gd name="adj1" fmla="val 23371"/>
                <a:gd name="adj2" fmla="val 50000"/>
              </a:avLst>
            </a:prstGeom>
            <a:noFill/>
            <a:ln w="25400" cap="flat" cmpd="sng">
              <a:solidFill>
                <a:schemeClr val="tx1"/>
              </a:solidFill>
              <a:prstDash val="solid"/>
              <a:round/>
              <a:headEnd type="none" w="sm" len="lg"/>
              <a:tailEnd type="none" w="sm" len="lg"/>
            </a:ln>
          </p:spPr>
          <p:txBody>
            <a:bodyPr wrap="none" anchor="ctr"/>
            <a:lstStyle/>
            <a:p>
              <a:pPr algn="ctr"/>
              <a:endParaRPr lang="zh-CN" altLang="zh-CN" sz="1800" dirty="0">
                <a:latin typeface="Times New Roman" panose="02020603050405020304" pitchFamily="18" charset="0"/>
                <a:ea typeface="宋体" panose="02010600030101010101" pitchFamily="2" charset="-122"/>
              </a:endParaRPr>
            </a:p>
          </p:txBody>
        </p:sp>
        <p:graphicFrame>
          <p:nvGraphicFramePr>
            <p:cNvPr id="19" name="Object 23"/>
            <p:cNvGraphicFramePr>
              <a:graphicFrameLocks noChangeAspect="1"/>
            </p:cNvGraphicFramePr>
            <p:nvPr/>
          </p:nvGraphicFramePr>
          <p:xfrm>
            <a:off x="4634" y="7377"/>
            <a:ext cx="5721" cy="1324"/>
          </p:xfrm>
          <a:graphic>
            <a:graphicData uri="http://schemas.openxmlformats.org/presentationml/2006/ole">
              <mc:AlternateContent xmlns:mc="http://schemas.openxmlformats.org/markup-compatibility/2006">
                <mc:Choice xmlns:v="urn:schemas-microsoft-com:vml" Requires="v">
                  <p:oleObj spid="_x0000_s173302" name="" r:id="rId11" imgW="1714500" imgH="393700" progId="Equation.3">
                    <p:embed/>
                  </p:oleObj>
                </mc:Choice>
                <mc:Fallback>
                  <p:oleObj name="" r:id="rId11" imgW="1714500" imgH="393700" progId="Equation.3">
                    <p:embed/>
                    <p:pic>
                      <p:nvPicPr>
                        <p:cNvPr id="0" name="图片 3173"/>
                        <p:cNvPicPr/>
                        <p:nvPr/>
                      </p:nvPicPr>
                      <p:blipFill>
                        <a:blip r:embed="rId12"/>
                        <a:stretch>
                          <a:fillRect/>
                        </a:stretch>
                      </p:blipFill>
                      <p:spPr>
                        <a:xfrm>
                          <a:off x="4634" y="7377"/>
                          <a:ext cx="5721" cy="1324"/>
                        </a:xfrm>
                        <a:prstGeom prst="rect">
                          <a:avLst/>
                        </a:prstGeom>
                        <a:noFill/>
                        <a:ln w="38100">
                          <a:noFill/>
                          <a:miter/>
                        </a:ln>
                      </p:spPr>
                    </p:pic>
                  </p:oleObj>
                </mc:Fallback>
              </mc:AlternateContent>
            </a:graphicData>
          </a:graphic>
        </p:graphicFrame>
        <p:graphicFrame>
          <p:nvGraphicFramePr>
            <p:cNvPr id="21" name="Object 23"/>
            <p:cNvGraphicFramePr>
              <a:graphicFrameLocks noChangeAspect="1"/>
            </p:cNvGraphicFramePr>
            <p:nvPr/>
          </p:nvGraphicFramePr>
          <p:xfrm>
            <a:off x="4896" y="6604"/>
            <a:ext cx="4693" cy="839"/>
          </p:xfrm>
          <a:graphic>
            <a:graphicData uri="http://schemas.openxmlformats.org/presentationml/2006/ole">
              <mc:AlternateContent xmlns:mc="http://schemas.openxmlformats.org/markup-compatibility/2006">
                <mc:Choice xmlns:v="urn:schemas-microsoft-com:vml" Requires="v">
                  <p:oleObj spid="_x0000_s173303" name="" r:id="rId13" imgW="1295400" imgH="228600" progId="Equation.3">
                    <p:embed/>
                  </p:oleObj>
                </mc:Choice>
                <mc:Fallback>
                  <p:oleObj name="" r:id="rId13" imgW="1295400" imgH="228600" progId="Equation.3">
                    <p:embed/>
                    <p:pic>
                      <p:nvPicPr>
                        <p:cNvPr id="0" name="图片 3173"/>
                        <p:cNvPicPr/>
                        <p:nvPr/>
                      </p:nvPicPr>
                      <p:blipFill>
                        <a:blip r:embed="rId14"/>
                        <a:stretch>
                          <a:fillRect/>
                        </a:stretch>
                      </p:blipFill>
                      <p:spPr>
                        <a:xfrm>
                          <a:off x="4896" y="6604"/>
                          <a:ext cx="4693" cy="839"/>
                        </a:xfrm>
                        <a:prstGeom prst="rect">
                          <a:avLst/>
                        </a:prstGeom>
                        <a:noFill/>
                        <a:ln w="38100">
                          <a:noFill/>
                          <a:miter/>
                        </a:ln>
                      </p:spPr>
                    </p:pic>
                  </p:oleObj>
                </mc:Fallback>
              </mc:AlternateContent>
            </a:graphicData>
          </a:graphic>
        </p:graphicFrame>
      </p:grpSp>
      <p:graphicFrame>
        <p:nvGraphicFramePr>
          <p:cNvPr id="23" name="Object 160"/>
          <p:cNvGraphicFramePr>
            <a:graphicFrameLocks noChangeAspect="1"/>
          </p:cNvGraphicFramePr>
          <p:nvPr/>
        </p:nvGraphicFramePr>
        <p:xfrm>
          <a:off x="4643120" y="4126865"/>
          <a:ext cx="3455988" cy="458788"/>
        </p:xfrm>
        <a:graphic>
          <a:graphicData uri="http://schemas.openxmlformats.org/presentationml/2006/ole">
            <mc:AlternateContent xmlns:mc="http://schemas.openxmlformats.org/markup-compatibility/2006">
              <mc:Choice xmlns:v="urn:schemas-microsoft-com:vml" Requires="v">
                <p:oleObj spid="_x0000_s173304" name="" r:id="rId15" imgW="1539240" imgH="186690" progId="Equation.3">
                  <p:embed/>
                </p:oleObj>
              </mc:Choice>
              <mc:Fallback>
                <p:oleObj name="" r:id="rId15" imgW="1539240" imgH="186690" progId="Equation.3">
                  <p:embed/>
                  <p:pic>
                    <p:nvPicPr>
                      <p:cNvPr id="0" name="图片 3238"/>
                      <p:cNvPicPr/>
                      <p:nvPr/>
                    </p:nvPicPr>
                    <p:blipFill>
                      <a:blip r:embed="rId16">
                        <a:clrChange>
                          <a:clrFrom>
                            <a:srgbClr val="000000"/>
                          </a:clrFrom>
                          <a:clrTo>
                            <a:srgbClr val="FF3300"/>
                          </a:clrTo>
                        </a:clrChange>
                      </a:blip>
                      <a:stretch>
                        <a:fillRect/>
                      </a:stretch>
                    </p:blipFill>
                    <p:spPr>
                      <a:xfrm>
                        <a:off x="4643120" y="4126865"/>
                        <a:ext cx="3455988" cy="458788"/>
                      </a:xfrm>
                      <a:prstGeom prst="rect">
                        <a:avLst/>
                      </a:prstGeom>
                      <a:noFill/>
                      <a:ln w="38100">
                        <a:noFill/>
                        <a:miter/>
                      </a:ln>
                    </p:spPr>
                  </p:pic>
                </p:oleObj>
              </mc:Fallback>
            </mc:AlternateContent>
          </a:graphicData>
        </a:graphic>
      </p:graphicFrame>
      <p:cxnSp>
        <p:nvCxnSpPr>
          <p:cNvPr id="9" name="直接连接符 8"/>
          <p:cNvCxnSpPr/>
          <p:nvPr/>
        </p:nvCxnSpPr>
        <p:spPr>
          <a:xfrm>
            <a:off x="4757420" y="4463415"/>
            <a:ext cx="102235" cy="6216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p:cNvCxnSpPr/>
          <p:nvPr/>
        </p:nvCxnSpPr>
        <p:spPr>
          <a:xfrm>
            <a:off x="4872355" y="3964305"/>
            <a:ext cx="203835" cy="10490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2" name="Text Box 59"/>
          <p:cNvSpPr txBox="1">
            <a:spLocks noChangeArrowheads="1"/>
          </p:cNvSpPr>
          <p:nvPr/>
        </p:nvSpPr>
        <p:spPr bwMode="auto">
          <a:xfrm>
            <a:off x="5389386" y="4552893"/>
            <a:ext cx="17011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fontAlgn="base">
              <a:spcBef>
                <a:spcPct val="0"/>
              </a:spcBef>
              <a:spcAft>
                <a:spcPct val="0"/>
              </a:spcAft>
              <a:defRPr kumimoji="1" sz="2800" b="0">
                <a:latin typeface="微软雅黑" panose="020B0503020204020204" charset="-122"/>
                <a:ea typeface="微软雅黑" panose="020B0503020204020204" charset="-122"/>
              </a:defRPr>
            </a:lvl1pPr>
            <a:lvl2pPr marL="742950" indent="-285750">
              <a:defRPr kumimoji="1" sz="2800" b="1">
                <a:latin typeface="Times New Roman" panose="02020603050405020304" pitchFamily="18" charset="0"/>
                <a:ea typeface="宋体" panose="02010600030101010101" pitchFamily="2" charset="-122"/>
              </a:defRPr>
            </a:lvl2pPr>
            <a:lvl3pPr marL="1143000" indent="-228600">
              <a:defRPr kumimoji="1" sz="2800" b="1">
                <a:latin typeface="Times New Roman" panose="02020603050405020304" pitchFamily="18" charset="0"/>
                <a:ea typeface="宋体" panose="02010600030101010101" pitchFamily="2" charset="-122"/>
              </a:defRPr>
            </a:lvl3pPr>
            <a:lvl4pPr marL="1600200" indent="-228600">
              <a:defRPr kumimoji="1" sz="2800" b="1">
                <a:latin typeface="Times New Roman" panose="02020603050405020304" pitchFamily="18" charset="0"/>
                <a:ea typeface="宋体" panose="02010600030101010101" pitchFamily="2" charset="-122"/>
              </a:defRPr>
            </a:lvl4pPr>
            <a:lvl5pPr marL="2057400" indent="-228600">
              <a:defRPr kumimoji="1" sz="2800" b="1">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latin typeface="Times New Roman" panose="02020603050405020304" pitchFamily="18" charset="0"/>
                <a:ea typeface="宋体" panose="02010600030101010101" pitchFamily="2" charset="-122"/>
              </a:defRPr>
            </a:lvl9pPr>
          </a:lstStyle>
          <a:p>
            <a:r>
              <a:rPr lang="en-US" altLang="zh-CN" sz="2400" i="1" dirty="0">
                <a:latin typeface="Times New Roman" panose="02020603050405020304" pitchFamily="18" charset="0"/>
                <a:cs typeface="Times New Roman" panose="02020603050405020304" pitchFamily="18" charset="0"/>
              </a:rPr>
              <a:t>k</a:t>
            </a:r>
            <a:r>
              <a:rPr lang="en-US" altLang="zh-CN" sz="2400" dirty="0"/>
              <a:t>: </a:t>
            </a:r>
            <a:r>
              <a:rPr lang="zh-CN" altLang="en-US" sz="2400" dirty="0"/>
              <a:t>干涉级次</a:t>
            </a:r>
            <a:endParaRPr lang="zh-CN" altLang="en-US" sz="2400" dirty="0"/>
          </a:p>
        </p:txBody>
      </p:sp>
      <p:sp>
        <p:nvSpPr>
          <p:cNvPr id="10242" name="Rectangle 4"/>
          <p:cNvSpPr/>
          <p:nvPr/>
        </p:nvSpPr>
        <p:spPr>
          <a:xfrm>
            <a:off x="812800" y="230505"/>
            <a:ext cx="4061460" cy="521970"/>
          </a:xfrm>
          <a:prstGeom prst="rect">
            <a:avLst/>
          </a:prstGeom>
          <a:noFill/>
          <a:ln w="9525">
            <a:noFill/>
          </a:ln>
        </p:spPr>
        <p:txBody>
          <a:bodyPr wrap="none" anchor="t">
            <a:spAutoFit/>
          </a:bodyPr>
          <a:p>
            <a:r>
              <a:rPr lang="zh-CN" altLang="en-US" sz="2800" b="1" dirty="0">
                <a:solidFill>
                  <a:srgbClr val="FF0000"/>
                </a:solidFill>
                <a:latin typeface="Arial" panose="020B0604020202020204" pitchFamily="34" charset="0"/>
                <a:ea typeface="宋体" panose="02010600030101010101" pitchFamily="2" charset="-122"/>
              </a:rPr>
              <a:t>等厚干涉</a:t>
            </a:r>
            <a:r>
              <a:rPr lang="zh-CN" altLang="en-US" sz="2400" b="1" dirty="0">
                <a:latin typeface="Arial" panose="020B0604020202020204" pitchFamily="34" charset="0"/>
                <a:ea typeface="宋体" panose="02010600030101010101" pitchFamily="2" charset="-122"/>
              </a:rPr>
              <a:t>（劈尖、牛顿环）</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74530"/>
                                        </p:tgtEl>
                                        <p:attrNameLst>
                                          <p:attrName>style.visibility</p:attrName>
                                        </p:attrNameLst>
                                      </p:cBhvr>
                                      <p:to>
                                        <p:strVal val="visible"/>
                                      </p:to>
                                    </p:set>
                                    <p:animEffect transition="in" filter="wipe(left)">
                                      <p:cBhvr>
                                        <p:cTn id="7" dur="500"/>
                                        <p:tgtEl>
                                          <p:spTgt spid="11745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74631"/>
                                        </p:tgtEl>
                                        <p:attrNameLst>
                                          <p:attrName>style.visibility</p:attrName>
                                        </p:attrNameLst>
                                      </p:cBhvr>
                                      <p:to>
                                        <p:strVal val="visible"/>
                                      </p:to>
                                    </p:set>
                                    <p:animEffect transition="in" filter="wipe(left)">
                                      <p:cBhvr>
                                        <p:cTn id="15" dur="500"/>
                                        <p:tgtEl>
                                          <p:spTgt spid="11746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74629"/>
                                        </p:tgtEl>
                                        <p:attrNameLst>
                                          <p:attrName>style.visibility</p:attrName>
                                        </p:attrNameLst>
                                      </p:cBhvr>
                                      <p:to>
                                        <p:strVal val="visible"/>
                                      </p:to>
                                    </p:set>
                                    <p:animEffect transition="in" filter="wipe(left)">
                                      <p:cBhvr>
                                        <p:cTn id="19" dur="500"/>
                                        <p:tgtEl>
                                          <p:spTgt spid="117462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74630"/>
                                        </p:tgtEl>
                                        <p:attrNameLst>
                                          <p:attrName>style.visibility</p:attrName>
                                        </p:attrNameLst>
                                      </p:cBhvr>
                                      <p:to>
                                        <p:strVal val="visible"/>
                                      </p:to>
                                    </p:set>
                                    <p:animEffect transition="in" filter="wipe(left)">
                                      <p:cBhvr>
                                        <p:cTn id="23" dur="500"/>
                                        <p:tgtEl>
                                          <p:spTgt spid="11746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74621"/>
                                        </p:tgtEl>
                                        <p:attrNameLst>
                                          <p:attrName>style.visibility</p:attrName>
                                        </p:attrNameLst>
                                      </p:cBhvr>
                                      <p:to>
                                        <p:strVal val="visible"/>
                                      </p:to>
                                    </p:set>
                                    <p:animEffect transition="in" filter="wipe(left)">
                                      <p:cBhvr>
                                        <p:cTn id="28" dur="500"/>
                                        <p:tgtEl>
                                          <p:spTgt spid="1174621"/>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174622"/>
                                        </p:tgtEl>
                                        <p:attrNameLst>
                                          <p:attrName>style.visibility</p:attrName>
                                        </p:attrNameLst>
                                      </p:cBhvr>
                                      <p:to>
                                        <p:strVal val="visible"/>
                                      </p:to>
                                    </p:set>
                                    <p:animEffect transition="in" filter="wipe(up)">
                                      <p:cBhvr>
                                        <p:cTn id="32" dur="500"/>
                                        <p:tgtEl>
                                          <p:spTgt spid="117462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174620"/>
                                        </p:tgtEl>
                                        <p:attrNameLst>
                                          <p:attrName>style.visibility</p:attrName>
                                        </p:attrNameLst>
                                      </p:cBhvr>
                                      <p:to>
                                        <p:strVal val="visible"/>
                                      </p:to>
                                    </p:set>
                                    <p:animEffect transition="in" filter="wipe(left)">
                                      <p:cBhvr>
                                        <p:cTn id="36" dur="500"/>
                                        <p:tgtEl>
                                          <p:spTgt spid="1174620"/>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174632"/>
                                        </p:tgtEl>
                                        <p:attrNameLst>
                                          <p:attrName>style.visibility</p:attrName>
                                        </p:attrNameLst>
                                      </p:cBhvr>
                                      <p:to>
                                        <p:strVal val="visible"/>
                                      </p:to>
                                    </p:set>
                                    <p:animEffect transition="in" filter="wipe(left)">
                                      <p:cBhvr>
                                        <p:cTn id="40" dur="500"/>
                                        <p:tgtEl>
                                          <p:spTgt spid="1174632"/>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174633"/>
                                        </p:tgtEl>
                                        <p:attrNameLst>
                                          <p:attrName>style.visibility</p:attrName>
                                        </p:attrNameLst>
                                      </p:cBhvr>
                                      <p:to>
                                        <p:strVal val="visible"/>
                                      </p:to>
                                    </p:set>
                                    <p:animEffect transition="in" filter="wipe(left)">
                                      <p:cBhvr>
                                        <p:cTn id="44" dur="500"/>
                                        <p:tgtEl>
                                          <p:spTgt spid="11746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174623"/>
                                        </p:tgtEl>
                                        <p:attrNameLst>
                                          <p:attrName>style.visibility</p:attrName>
                                        </p:attrNameLst>
                                      </p:cBhvr>
                                      <p:to>
                                        <p:strVal val="visible"/>
                                      </p:to>
                                    </p:set>
                                    <p:animEffect transition="in" filter="wipe(down)">
                                      <p:cBhvr>
                                        <p:cTn id="49" dur="500"/>
                                        <p:tgtEl>
                                          <p:spTgt spid="1174623"/>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174619"/>
                                        </p:tgtEl>
                                        <p:attrNameLst>
                                          <p:attrName>style.visibility</p:attrName>
                                        </p:attrNameLst>
                                      </p:cBhvr>
                                      <p:to>
                                        <p:strVal val="visible"/>
                                      </p:to>
                                    </p:set>
                                    <p:animEffect transition="in" filter="wipe(left)">
                                      <p:cBhvr>
                                        <p:cTn id="53" dur="500"/>
                                        <p:tgtEl>
                                          <p:spTgt spid="11746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174625"/>
                                        </p:tgtEl>
                                        <p:attrNameLst>
                                          <p:attrName>style.visibility</p:attrName>
                                        </p:attrNameLst>
                                      </p:cBhvr>
                                      <p:to>
                                        <p:strVal val="visible"/>
                                      </p:to>
                                    </p:set>
                                    <p:animEffect transition="in" filter="wipe(up)">
                                      <p:cBhvr>
                                        <p:cTn id="58" dur="500"/>
                                        <p:tgtEl>
                                          <p:spTgt spid="1174625"/>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174624"/>
                                        </p:tgtEl>
                                        <p:attrNameLst>
                                          <p:attrName>style.visibility</p:attrName>
                                        </p:attrNameLst>
                                      </p:cBhvr>
                                      <p:to>
                                        <p:strVal val="visible"/>
                                      </p:to>
                                    </p:set>
                                    <p:animEffect transition="in" filter="wipe(down)">
                                      <p:cBhvr>
                                        <p:cTn id="62" dur="500"/>
                                        <p:tgtEl>
                                          <p:spTgt spid="1174624"/>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174634"/>
                                        </p:tgtEl>
                                        <p:attrNameLst>
                                          <p:attrName>style.visibility</p:attrName>
                                        </p:attrNameLst>
                                      </p:cBhvr>
                                      <p:to>
                                        <p:strVal val="visible"/>
                                      </p:to>
                                    </p:set>
                                    <p:animEffect transition="in" filter="wipe(left)">
                                      <p:cBhvr>
                                        <p:cTn id="66" dur="500"/>
                                        <p:tgtEl>
                                          <p:spTgt spid="117463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174626"/>
                                        </p:tgtEl>
                                        <p:attrNameLst>
                                          <p:attrName>style.visibility</p:attrName>
                                        </p:attrNameLst>
                                      </p:cBhvr>
                                      <p:to>
                                        <p:strVal val="visible"/>
                                      </p:to>
                                    </p:set>
                                    <p:animEffect transition="in" filter="wipe(left)">
                                      <p:cBhvr>
                                        <p:cTn id="71" dur="500"/>
                                        <p:tgtEl>
                                          <p:spTgt spid="1174626"/>
                                        </p:tgtEl>
                                      </p:cBhvr>
                                    </p:animEffect>
                                  </p:childTnLst>
                                </p:cTn>
                              </p:par>
                            </p:childTnLst>
                          </p:cTn>
                        </p:par>
                        <p:par>
                          <p:cTn id="72" fill="hold">
                            <p:stCondLst>
                              <p:cond delay="500"/>
                            </p:stCondLst>
                            <p:childTnLst>
                              <p:par>
                                <p:cTn id="73" presetID="12" presetClass="entr" presetSubtype="2" fill="hold" nodeType="afterEffect">
                                  <p:stCondLst>
                                    <p:cond delay="0"/>
                                  </p:stCondLst>
                                  <p:childTnLst>
                                    <p:set>
                                      <p:cBhvr>
                                        <p:cTn id="74" dur="1" fill="hold">
                                          <p:stCondLst>
                                            <p:cond delay="0"/>
                                          </p:stCondLst>
                                        </p:cTn>
                                        <p:tgtEl>
                                          <p:spTgt spid="1174627"/>
                                        </p:tgtEl>
                                        <p:attrNameLst>
                                          <p:attrName>style.visibility</p:attrName>
                                        </p:attrNameLst>
                                      </p:cBhvr>
                                      <p:to>
                                        <p:strVal val="visible"/>
                                      </p:to>
                                    </p:set>
                                    <p:animEffect transition="in" filter="slide(fromRight)">
                                      <p:cBhvr>
                                        <p:cTn id="75" dur="500"/>
                                        <p:tgtEl>
                                          <p:spTgt spid="1174627"/>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174628"/>
                                        </p:tgtEl>
                                        <p:attrNameLst>
                                          <p:attrName>style.visibility</p:attrName>
                                        </p:attrNameLst>
                                      </p:cBhvr>
                                      <p:to>
                                        <p:strVal val="visible"/>
                                      </p:to>
                                    </p:set>
                                    <p:animEffect transition="in" filter="wipe(left)">
                                      <p:cBhvr>
                                        <p:cTn id="79" dur="500"/>
                                        <p:tgtEl>
                                          <p:spTgt spid="1174628"/>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174540"/>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1745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74568"/>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nodeType="afterEffect">
                                  <p:stCondLst>
                                    <p:cond delay="0"/>
                                  </p:stCondLst>
                                  <p:childTnLst>
                                    <p:set>
                                      <p:cBhvr>
                                        <p:cTn id="93" dur="1" fill="hold">
                                          <p:stCondLst>
                                            <p:cond delay="0"/>
                                          </p:stCondLst>
                                        </p:cTn>
                                        <p:tgtEl>
                                          <p:spTgt spid="1095841"/>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109584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958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wipe(left)">
                                      <p:cBhvr>
                                        <p:cTn id="107" dur="500"/>
                                        <p:tgtEl>
                                          <p:spTgt spid="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wipe(down)">
                                      <p:cBhvr>
                                        <p:cTn id="112" dur="500"/>
                                        <p:tgtEl>
                                          <p:spTgt spid="12"/>
                                        </p:tgtEl>
                                      </p:cBhvr>
                                    </p:animEffect>
                                  </p:childTnLst>
                                </p:cTn>
                              </p:par>
                            </p:childTnLst>
                          </p:cTn>
                        </p:par>
                        <p:par>
                          <p:cTn id="113" fill="hold">
                            <p:stCondLst>
                              <p:cond delay="500"/>
                            </p:stCondLst>
                            <p:childTnLst>
                              <p:par>
                                <p:cTn id="114" presetID="22" presetClass="entr" presetSubtype="4" fill="hold" nodeType="after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wipe(down)">
                                      <p:cBhvr>
                                        <p:cTn id="116" dur="500"/>
                                        <p:tgtEl>
                                          <p:spTgt spid="9"/>
                                        </p:tgtEl>
                                      </p:cBhvr>
                                    </p:animEffect>
                                  </p:childTnLst>
                                </p:cTn>
                              </p:par>
                            </p:childTnLst>
                          </p:cTn>
                        </p:par>
                        <p:par>
                          <p:cTn id="117" fill="hold">
                            <p:stCondLst>
                              <p:cond delay="1000"/>
                            </p:stCondLst>
                            <p:childTnLst>
                              <p:par>
                                <p:cTn id="118" presetID="22" presetClass="entr" presetSubtype="4" fill="hold" nodeType="after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wipe(down)">
                                      <p:cBhvr>
                                        <p:cTn id="1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0" grpId="0"/>
      <p:bldP spid="1174540" grpId="0"/>
      <p:bldP spid="1174619" grpId="0"/>
      <p:bldP spid="1174620" grpId="0"/>
      <p:bldP spid="1174621" grpId="0"/>
      <p:bldP spid="1174628" grpId="0"/>
      <p:bldP spid="1174629" grpId="0"/>
      <p:bldP spid="1174630" grpId="0"/>
      <p:bldP spid="1174631" grpId="0"/>
      <p:bldP spid="1174632" grpId="0"/>
      <p:bldP spid="1174633" grpId="0"/>
      <p:bldP spid="1174634" grpId="0"/>
      <p:bldP spid="1095842" grpId="0" bldLvl="0" animBg="1"/>
      <p:bldP spid="1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44525" y="621030"/>
            <a:ext cx="7546975" cy="53955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24840" y="615315"/>
            <a:ext cx="7821295" cy="55753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04875" y="773430"/>
            <a:ext cx="7372350" cy="53384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2168" name="Text Box 8"/>
          <p:cNvSpPr txBox="1"/>
          <p:nvPr/>
        </p:nvSpPr>
        <p:spPr>
          <a:xfrm>
            <a:off x="1074738" y="995680"/>
            <a:ext cx="5518150" cy="460375"/>
          </a:xfrm>
          <a:prstGeom prst="rect">
            <a:avLst/>
          </a:prstGeom>
          <a:noFill/>
          <a:ln w="9525">
            <a:noFill/>
          </a:ln>
        </p:spPr>
        <p:txBody>
          <a:bodyPr anchor="t">
            <a:spAutoFit/>
          </a:bodyPr>
          <a:p>
            <a:pPr>
              <a:spcBef>
                <a:spcPct val="50000"/>
              </a:spcBef>
            </a:pPr>
            <a:r>
              <a:rPr lang="zh-CN" altLang="en-US" sz="2400" b="1" dirty="0">
                <a:solidFill>
                  <a:srgbClr val="0000CC"/>
                </a:solidFill>
                <a:latin typeface="Arial" panose="020B0604020202020204" pitchFamily="34" charset="0"/>
                <a:ea typeface="宋体" panose="02010600030101010101" pitchFamily="2" charset="-122"/>
              </a:rPr>
              <a:t>一、单缝夫琅和费衍射、半波带法</a:t>
            </a:r>
            <a:endParaRPr lang="zh-CN" altLang="en-US" sz="2400" b="1" dirty="0">
              <a:solidFill>
                <a:srgbClr val="0000CC"/>
              </a:solidFill>
              <a:latin typeface="Arial" panose="020B0604020202020204" pitchFamily="34" charset="0"/>
              <a:ea typeface="宋体" panose="02010600030101010101" pitchFamily="2" charset="-122"/>
            </a:endParaRPr>
          </a:p>
        </p:txBody>
      </p:sp>
      <p:grpSp>
        <p:nvGrpSpPr>
          <p:cNvPr id="2" name="Group 161"/>
          <p:cNvGrpSpPr/>
          <p:nvPr/>
        </p:nvGrpSpPr>
        <p:grpSpPr>
          <a:xfrm>
            <a:off x="1066800" y="1595755"/>
            <a:ext cx="2713038" cy="2905125"/>
            <a:chOff x="3123" y="300"/>
            <a:chExt cx="1709" cy="1830"/>
          </a:xfrm>
        </p:grpSpPr>
        <p:grpSp>
          <p:nvGrpSpPr>
            <p:cNvPr id="7172" name="Group 162"/>
            <p:cNvGrpSpPr/>
            <p:nvPr/>
          </p:nvGrpSpPr>
          <p:grpSpPr>
            <a:xfrm>
              <a:off x="3517" y="300"/>
              <a:ext cx="232" cy="1810"/>
              <a:chOff x="946" y="912"/>
              <a:chExt cx="325" cy="2298"/>
            </a:xfrm>
          </p:grpSpPr>
          <p:sp>
            <p:nvSpPr>
              <p:cNvPr id="7173" name="Line 163"/>
              <p:cNvSpPr/>
              <p:nvPr/>
            </p:nvSpPr>
            <p:spPr>
              <a:xfrm>
                <a:off x="1260" y="912"/>
                <a:ext cx="0" cy="480"/>
              </a:xfrm>
              <a:prstGeom prst="line">
                <a:avLst/>
              </a:prstGeom>
              <a:ln w="12700" cap="flat" cmpd="sng">
                <a:solidFill>
                  <a:schemeClr val="tx1"/>
                </a:solidFill>
                <a:prstDash val="solid"/>
                <a:round/>
                <a:headEnd type="none" w="med" len="med"/>
                <a:tailEnd type="none" w="med" len="med"/>
              </a:ln>
            </p:spPr>
          </p:sp>
          <p:sp>
            <p:nvSpPr>
              <p:cNvPr id="7174" name="Line 164"/>
              <p:cNvSpPr/>
              <p:nvPr/>
            </p:nvSpPr>
            <p:spPr>
              <a:xfrm>
                <a:off x="1254" y="2730"/>
                <a:ext cx="0" cy="480"/>
              </a:xfrm>
              <a:prstGeom prst="line">
                <a:avLst/>
              </a:prstGeom>
              <a:ln w="12700" cap="flat" cmpd="sng">
                <a:solidFill>
                  <a:schemeClr val="tx1"/>
                </a:solidFill>
                <a:prstDash val="solid"/>
                <a:round/>
                <a:headEnd type="none" w="med" len="med"/>
                <a:tailEnd type="none" w="med" len="med"/>
              </a:ln>
            </p:spPr>
          </p:sp>
          <p:sp>
            <p:nvSpPr>
              <p:cNvPr id="7175" name="Text Box 165"/>
              <p:cNvSpPr txBox="1"/>
              <p:nvPr/>
            </p:nvSpPr>
            <p:spPr>
              <a:xfrm>
                <a:off x="946" y="1162"/>
                <a:ext cx="282" cy="269"/>
              </a:xfrm>
              <a:prstGeom prst="rect">
                <a:avLst/>
              </a:prstGeom>
              <a:noFill/>
              <a:ln w="12700">
                <a:noFill/>
              </a:ln>
            </p:spPr>
            <p:txBody>
              <a:bodyPr wrap="none" anchor="ctr">
                <a:spAutoFit/>
              </a:bodyPr>
              <a:p>
                <a:pPr algn="ctr">
                  <a:spcBef>
                    <a:spcPct val="50000"/>
                  </a:spcBef>
                </a:pPr>
                <a:r>
                  <a:rPr lang="en-US" altLang="zh-CN" sz="1600" b="1" i="1" dirty="0">
                    <a:latin typeface="Times New Roman" panose="02020603050405020304" pitchFamily="18" charset="0"/>
                    <a:ea typeface="宋体" panose="02010600030101010101" pitchFamily="2" charset="-122"/>
                  </a:rPr>
                  <a:t>A</a:t>
                </a:r>
                <a:endParaRPr lang="en-US" altLang="zh-CN" sz="1600" i="1" dirty="0">
                  <a:latin typeface="Times New Roman" panose="02020603050405020304" pitchFamily="18" charset="0"/>
                  <a:ea typeface="宋体" panose="02010600030101010101" pitchFamily="2" charset="-122"/>
                </a:endParaRPr>
              </a:p>
            </p:txBody>
          </p:sp>
          <p:sp>
            <p:nvSpPr>
              <p:cNvPr id="7176" name="Text Box 166"/>
              <p:cNvSpPr txBox="1"/>
              <p:nvPr/>
            </p:nvSpPr>
            <p:spPr>
              <a:xfrm>
                <a:off x="989" y="2692"/>
                <a:ext cx="282" cy="269"/>
              </a:xfrm>
              <a:prstGeom prst="rect">
                <a:avLst/>
              </a:prstGeom>
              <a:noFill/>
              <a:ln w="12700">
                <a:noFill/>
              </a:ln>
            </p:spPr>
            <p:txBody>
              <a:bodyPr wrap="none" anchor="ctr">
                <a:spAutoFit/>
              </a:bodyPr>
              <a:p>
                <a:pPr algn="ctr">
                  <a:spcBef>
                    <a:spcPct val="50000"/>
                  </a:spcBef>
                </a:pPr>
                <a:r>
                  <a:rPr lang="en-US" altLang="zh-CN" sz="1600" b="1" i="1" dirty="0">
                    <a:latin typeface="Times New Roman" panose="02020603050405020304" pitchFamily="18" charset="0"/>
                    <a:ea typeface="宋体" panose="02010600030101010101" pitchFamily="2" charset="-122"/>
                  </a:rPr>
                  <a:t>B</a:t>
                </a:r>
                <a:endParaRPr lang="en-US" altLang="zh-CN" sz="1600" i="1" dirty="0">
                  <a:latin typeface="Times New Roman" panose="02020603050405020304" pitchFamily="18" charset="0"/>
                  <a:ea typeface="宋体" panose="02010600030101010101" pitchFamily="2" charset="-122"/>
                </a:endParaRPr>
              </a:p>
            </p:txBody>
          </p:sp>
        </p:grpSp>
        <p:grpSp>
          <p:nvGrpSpPr>
            <p:cNvPr id="7177" name="Group 167"/>
            <p:cNvGrpSpPr/>
            <p:nvPr/>
          </p:nvGrpSpPr>
          <p:grpSpPr>
            <a:xfrm>
              <a:off x="3260" y="678"/>
              <a:ext cx="490" cy="1049"/>
              <a:chOff x="588" y="1392"/>
              <a:chExt cx="684" cy="1332"/>
            </a:xfrm>
          </p:grpSpPr>
          <p:sp>
            <p:nvSpPr>
              <p:cNvPr id="7178" name="Line 168"/>
              <p:cNvSpPr/>
              <p:nvPr/>
            </p:nvSpPr>
            <p:spPr>
              <a:xfrm>
                <a:off x="588" y="1392"/>
                <a:ext cx="672" cy="0"/>
              </a:xfrm>
              <a:prstGeom prst="line">
                <a:avLst/>
              </a:prstGeom>
              <a:ln w="12700" cap="flat" cmpd="sng">
                <a:solidFill>
                  <a:schemeClr val="tx1"/>
                </a:solidFill>
                <a:prstDash val="solid"/>
                <a:round/>
                <a:headEnd type="none" w="med" len="med"/>
                <a:tailEnd type="triangle" w="sm" len="med"/>
              </a:ln>
            </p:spPr>
          </p:sp>
          <p:sp>
            <p:nvSpPr>
              <p:cNvPr id="7179" name="Line 169"/>
              <p:cNvSpPr/>
              <p:nvPr/>
            </p:nvSpPr>
            <p:spPr>
              <a:xfrm>
                <a:off x="588" y="1602"/>
                <a:ext cx="672" cy="0"/>
              </a:xfrm>
              <a:prstGeom prst="line">
                <a:avLst/>
              </a:prstGeom>
              <a:ln w="12700" cap="flat" cmpd="sng">
                <a:solidFill>
                  <a:schemeClr val="tx1"/>
                </a:solidFill>
                <a:prstDash val="solid"/>
                <a:round/>
                <a:headEnd type="none" w="med" len="med"/>
                <a:tailEnd type="triangle" w="sm" len="med"/>
              </a:ln>
            </p:spPr>
          </p:sp>
          <p:sp>
            <p:nvSpPr>
              <p:cNvPr id="7180" name="Line 170"/>
              <p:cNvSpPr/>
              <p:nvPr/>
            </p:nvSpPr>
            <p:spPr>
              <a:xfrm>
                <a:off x="588" y="1818"/>
                <a:ext cx="672" cy="0"/>
              </a:xfrm>
              <a:prstGeom prst="line">
                <a:avLst/>
              </a:prstGeom>
              <a:ln w="12700" cap="flat" cmpd="sng">
                <a:solidFill>
                  <a:schemeClr val="tx1"/>
                </a:solidFill>
                <a:prstDash val="solid"/>
                <a:round/>
                <a:headEnd type="none" w="med" len="med"/>
                <a:tailEnd type="triangle" w="sm" len="med"/>
              </a:ln>
            </p:spPr>
          </p:sp>
          <p:sp>
            <p:nvSpPr>
              <p:cNvPr id="7181" name="Line 171"/>
              <p:cNvSpPr/>
              <p:nvPr/>
            </p:nvSpPr>
            <p:spPr>
              <a:xfrm>
                <a:off x="588" y="2046"/>
                <a:ext cx="672" cy="0"/>
              </a:xfrm>
              <a:prstGeom prst="line">
                <a:avLst/>
              </a:prstGeom>
              <a:ln w="12700" cap="flat" cmpd="sng">
                <a:solidFill>
                  <a:srgbClr val="FF0000"/>
                </a:solidFill>
                <a:prstDash val="solid"/>
                <a:round/>
                <a:headEnd type="none" w="med" len="med"/>
                <a:tailEnd type="triangle" w="sm" len="med"/>
              </a:ln>
            </p:spPr>
          </p:sp>
          <p:sp>
            <p:nvSpPr>
              <p:cNvPr id="7182" name="Line 172"/>
              <p:cNvSpPr/>
              <p:nvPr/>
            </p:nvSpPr>
            <p:spPr>
              <a:xfrm>
                <a:off x="588" y="2274"/>
                <a:ext cx="672" cy="0"/>
              </a:xfrm>
              <a:prstGeom prst="line">
                <a:avLst/>
              </a:prstGeom>
              <a:ln w="12700" cap="flat" cmpd="sng">
                <a:solidFill>
                  <a:schemeClr val="tx1"/>
                </a:solidFill>
                <a:prstDash val="solid"/>
                <a:round/>
                <a:headEnd type="none" w="med" len="med"/>
                <a:tailEnd type="triangle" w="sm" len="med"/>
              </a:ln>
            </p:spPr>
          </p:sp>
          <p:sp>
            <p:nvSpPr>
              <p:cNvPr id="7183" name="Line 173"/>
              <p:cNvSpPr/>
              <p:nvPr/>
            </p:nvSpPr>
            <p:spPr>
              <a:xfrm>
                <a:off x="588" y="2502"/>
                <a:ext cx="672" cy="0"/>
              </a:xfrm>
              <a:prstGeom prst="line">
                <a:avLst/>
              </a:prstGeom>
              <a:ln w="12700" cap="flat" cmpd="sng">
                <a:solidFill>
                  <a:schemeClr val="tx1"/>
                </a:solidFill>
                <a:prstDash val="solid"/>
                <a:round/>
                <a:headEnd type="none" w="med" len="med"/>
                <a:tailEnd type="triangle" w="sm" len="med"/>
              </a:ln>
            </p:spPr>
          </p:sp>
          <p:sp>
            <p:nvSpPr>
              <p:cNvPr id="7184" name="Line 174"/>
              <p:cNvSpPr/>
              <p:nvPr/>
            </p:nvSpPr>
            <p:spPr>
              <a:xfrm>
                <a:off x="600" y="2724"/>
                <a:ext cx="672" cy="0"/>
              </a:xfrm>
              <a:prstGeom prst="line">
                <a:avLst/>
              </a:prstGeom>
              <a:ln w="12700" cap="flat" cmpd="sng">
                <a:solidFill>
                  <a:schemeClr val="tx1"/>
                </a:solidFill>
                <a:prstDash val="solid"/>
                <a:round/>
                <a:headEnd type="none" w="med" len="med"/>
                <a:tailEnd type="triangle" w="sm" len="med"/>
              </a:ln>
            </p:spPr>
          </p:sp>
        </p:grpSp>
        <p:sp>
          <p:nvSpPr>
            <p:cNvPr id="7185" name="Line 175"/>
            <p:cNvSpPr/>
            <p:nvPr/>
          </p:nvSpPr>
          <p:spPr>
            <a:xfrm>
              <a:off x="3733" y="1198"/>
              <a:ext cx="1099" cy="0"/>
            </a:xfrm>
            <a:prstGeom prst="line">
              <a:avLst/>
            </a:prstGeom>
            <a:ln w="12700" cap="rnd" cmpd="sng">
              <a:solidFill>
                <a:srgbClr val="FF0000"/>
              </a:solidFill>
              <a:prstDash val="sysDot"/>
              <a:round/>
              <a:headEnd type="none" w="med" len="med"/>
              <a:tailEnd type="none" w="med" len="med"/>
            </a:ln>
          </p:spPr>
        </p:sp>
        <p:sp>
          <p:nvSpPr>
            <p:cNvPr id="7186" name="Line 176"/>
            <p:cNvSpPr/>
            <p:nvPr/>
          </p:nvSpPr>
          <p:spPr>
            <a:xfrm flipV="1">
              <a:off x="3733" y="338"/>
              <a:ext cx="1065" cy="340"/>
            </a:xfrm>
            <a:prstGeom prst="line">
              <a:avLst/>
            </a:prstGeom>
            <a:ln w="12700" cap="flat" cmpd="sng">
              <a:solidFill>
                <a:schemeClr val="tx1"/>
              </a:solidFill>
              <a:prstDash val="solid"/>
              <a:round/>
              <a:headEnd type="none" w="med" len="med"/>
              <a:tailEnd type="triangle" w="sm" len="med"/>
            </a:ln>
          </p:spPr>
        </p:sp>
        <p:sp>
          <p:nvSpPr>
            <p:cNvPr id="7187" name="Line 177"/>
            <p:cNvSpPr/>
            <p:nvPr/>
          </p:nvSpPr>
          <p:spPr>
            <a:xfrm flipV="1">
              <a:off x="3733" y="503"/>
              <a:ext cx="1065" cy="340"/>
            </a:xfrm>
            <a:prstGeom prst="line">
              <a:avLst/>
            </a:prstGeom>
            <a:ln w="12700" cap="flat" cmpd="sng">
              <a:solidFill>
                <a:schemeClr val="tx1"/>
              </a:solidFill>
              <a:prstDash val="solid"/>
              <a:round/>
              <a:headEnd type="none" w="med" len="med"/>
              <a:tailEnd type="triangle" w="sm" len="med"/>
            </a:ln>
          </p:spPr>
        </p:sp>
        <p:sp>
          <p:nvSpPr>
            <p:cNvPr id="7188" name="Line 178"/>
            <p:cNvSpPr/>
            <p:nvPr/>
          </p:nvSpPr>
          <p:spPr>
            <a:xfrm flipV="1">
              <a:off x="3733" y="678"/>
              <a:ext cx="1065" cy="340"/>
            </a:xfrm>
            <a:prstGeom prst="line">
              <a:avLst/>
            </a:prstGeom>
            <a:ln w="12700" cap="flat" cmpd="sng">
              <a:solidFill>
                <a:schemeClr val="tx1"/>
              </a:solidFill>
              <a:prstDash val="solid"/>
              <a:round/>
              <a:headEnd type="none" w="med" len="med"/>
              <a:tailEnd type="triangle" w="sm" len="med"/>
            </a:ln>
          </p:spPr>
        </p:sp>
        <p:sp>
          <p:nvSpPr>
            <p:cNvPr id="7189" name="Line 179"/>
            <p:cNvSpPr/>
            <p:nvPr/>
          </p:nvSpPr>
          <p:spPr>
            <a:xfrm flipV="1">
              <a:off x="3733" y="858"/>
              <a:ext cx="1065" cy="340"/>
            </a:xfrm>
            <a:prstGeom prst="line">
              <a:avLst/>
            </a:prstGeom>
            <a:ln w="12700" cap="flat" cmpd="sng">
              <a:solidFill>
                <a:srgbClr val="FF0000"/>
              </a:solidFill>
              <a:prstDash val="solid"/>
              <a:round/>
              <a:headEnd type="none" w="med" len="med"/>
              <a:tailEnd type="triangle" w="sm" len="med"/>
            </a:ln>
          </p:spPr>
        </p:sp>
        <p:sp>
          <p:nvSpPr>
            <p:cNvPr id="7190" name="Line 180"/>
            <p:cNvSpPr/>
            <p:nvPr/>
          </p:nvSpPr>
          <p:spPr>
            <a:xfrm flipV="1">
              <a:off x="3733" y="1037"/>
              <a:ext cx="1065" cy="340"/>
            </a:xfrm>
            <a:prstGeom prst="line">
              <a:avLst/>
            </a:prstGeom>
            <a:ln w="12700" cap="flat" cmpd="sng">
              <a:solidFill>
                <a:schemeClr val="tx1"/>
              </a:solidFill>
              <a:prstDash val="solid"/>
              <a:round/>
              <a:headEnd type="none" w="med" len="med"/>
              <a:tailEnd type="triangle" w="sm" len="med"/>
            </a:ln>
          </p:spPr>
        </p:sp>
        <p:sp>
          <p:nvSpPr>
            <p:cNvPr id="7191" name="Line 181"/>
            <p:cNvSpPr/>
            <p:nvPr/>
          </p:nvSpPr>
          <p:spPr>
            <a:xfrm flipV="1">
              <a:off x="3746" y="1212"/>
              <a:ext cx="1065" cy="340"/>
            </a:xfrm>
            <a:prstGeom prst="line">
              <a:avLst/>
            </a:prstGeom>
            <a:ln w="12700" cap="flat" cmpd="sng">
              <a:solidFill>
                <a:schemeClr val="tx1"/>
              </a:solidFill>
              <a:prstDash val="solid"/>
              <a:round/>
              <a:headEnd type="none" w="med" len="med"/>
              <a:tailEnd type="triangle" w="sm" len="med"/>
            </a:ln>
          </p:spPr>
        </p:sp>
        <p:sp>
          <p:nvSpPr>
            <p:cNvPr id="7192" name="Line 182"/>
            <p:cNvSpPr/>
            <p:nvPr/>
          </p:nvSpPr>
          <p:spPr>
            <a:xfrm flipV="1">
              <a:off x="3737" y="1382"/>
              <a:ext cx="1065" cy="340"/>
            </a:xfrm>
            <a:prstGeom prst="line">
              <a:avLst/>
            </a:prstGeom>
            <a:ln w="12700" cap="flat" cmpd="sng">
              <a:solidFill>
                <a:schemeClr val="tx1"/>
              </a:solidFill>
              <a:prstDash val="solid"/>
              <a:round/>
              <a:headEnd type="none" w="med" len="med"/>
              <a:tailEnd type="triangle" w="sm" len="med"/>
            </a:ln>
          </p:spPr>
        </p:sp>
        <p:sp>
          <p:nvSpPr>
            <p:cNvPr id="7193" name="Line 183"/>
            <p:cNvSpPr/>
            <p:nvPr/>
          </p:nvSpPr>
          <p:spPr>
            <a:xfrm>
              <a:off x="3939" y="1132"/>
              <a:ext cx="0" cy="75"/>
            </a:xfrm>
            <a:prstGeom prst="line">
              <a:avLst/>
            </a:prstGeom>
            <a:ln w="12700" cap="flat" cmpd="sng">
              <a:solidFill>
                <a:srgbClr val="FF0000"/>
              </a:solidFill>
              <a:prstDash val="solid"/>
              <a:round/>
              <a:headEnd type="none" w="med" len="med"/>
              <a:tailEnd type="none" w="med" len="med"/>
            </a:ln>
          </p:spPr>
        </p:sp>
        <p:sp>
          <p:nvSpPr>
            <p:cNvPr id="7194" name="Text Box 184"/>
            <p:cNvSpPr txBox="1"/>
            <p:nvPr/>
          </p:nvSpPr>
          <p:spPr>
            <a:xfrm>
              <a:off x="3923" y="1047"/>
              <a:ext cx="157" cy="192"/>
            </a:xfrm>
            <a:prstGeom prst="rect">
              <a:avLst/>
            </a:prstGeom>
            <a:noFill/>
            <a:ln w="12700">
              <a:noFill/>
            </a:ln>
          </p:spPr>
          <p:txBody>
            <a:bodyPr anchor="ctr">
              <a:spAutoFit/>
            </a:bodyPr>
            <a:p>
              <a:pPr algn="ctr">
                <a:spcBef>
                  <a:spcPct val="50000"/>
                </a:spcBef>
              </a:pPr>
              <a:r>
                <a:rPr lang="en-US" altLang="zh-CN" sz="1400" b="1" i="1" dirty="0">
                  <a:latin typeface="Times New Roman" panose="02020603050405020304" pitchFamily="18" charset="0"/>
                  <a:ea typeface="宋体" panose="02010600030101010101" pitchFamily="2" charset="-122"/>
                  <a:sym typeface="Symbol" panose="05050102010706020507" pitchFamily="18" charset="2"/>
                </a:rPr>
                <a:t></a:t>
              </a:r>
              <a:endParaRPr lang="en-US" altLang="zh-CN" sz="1400"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7195" name="Line 185"/>
            <p:cNvSpPr/>
            <p:nvPr/>
          </p:nvSpPr>
          <p:spPr>
            <a:xfrm>
              <a:off x="3252" y="673"/>
              <a:ext cx="0" cy="416"/>
            </a:xfrm>
            <a:prstGeom prst="line">
              <a:avLst/>
            </a:prstGeom>
            <a:ln w="12700" cap="flat" cmpd="sng">
              <a:solidFill>
                <a:schemeClr val="tx1"/>
              </a:solidFill>
              <a:prstDash val="solid"/>
              <a:round/>
              <a:headEnd type="triangle" w="sm" len="sm"/>
              <a:tailEnd type="none" w="med" len="med"/>
            </a:ln>
          </p:spPr>
        </p:sp>
        <p:sp>
          <p:nvSpPr>
            <p:cNvPr id="7196" name="Line 186"/>
            <p:cNvSpPr/>
            <p:nvPr/>
          </p:nvSpPr>
          <p:spPr>
            <a:xfrm>
              <a:off x="3252" y="1282"/>
              <a:ext cx="0" cy="454"/>
            </a:xfrm>
            <a:prstGeom prst="line">
              <a:avLst/>
            </a:prstGeom>
            <a:ln w="12700" cap="flat" cmpd="sng">
              <a:solidFill>
                <a:schemeClr val="tx1"/>
              </a:solidFill>
              <a:prstDash val="solid"/>
              <a:round/>
              <a:headEnd type="none" w="med" len="med"/>
              <a:tailEnd type="triangle" w="sm" len="sm"/>
            </a:ln>
          </p:spPr>
        </p:sp>
        <p:sp>
          <p:nvSpPr>
            <p:cNvPr id="7197" name="Text Box 187"/>
            <p:cNvSpPr txBox="1"/>
            <p:nvPr/>
          </p:nvSpPr>
          <p:spPr>
            <a:xfrm>
              <a:off x="3123" y="1079"/>
              <a:ext cx="180" cy="212"/>
            </a:xfrm>
            <a:prstGeom prst="rect">
              <a:avLst/>
            </a:prstGeom>
            <a:noFill/>
            <a:ln w="12700">
              <a:noFill/>
            </a:ln>
          </p:spPr>
          <p:txBody>
            <a:bodyPr wrap="none" anchor="ctr">
              <a:spAutoFit/>
            </a:bodyPr>
            <a:p>
              <a:pPr algn="ctr">
                <a:spcBef>
                  <a:spcPct val="50000"/>
                </a:spcBef>
              </a:pPr>
              <a:r>
                <a:rPr lang="en-US" altLang="zh-CN" sz="1600" b="1" i="1" dirty="0">
                  <a:latin typeface="Times New Roman" panose="02020603050405020304" pitchFamily="18" charset="0"/>
                  <a:ea typeface="宋体" panose="02010600030101010101" pitchFamily="2" charset="-122"/>
                </a:rPr>
                <a:t>a</a:t>
              </a:r>
              <a:endParaRPr lang="en-US" altLang="zh-CN" sz="1600" i="1" dirty="0">
                <a:latin typeface="Times New Roman" panose="02020603050405020304" pitchFamily="18" charset="0"/>
                <a:ea typeface="宋体" panose="02010600030101010101" pitchFamily="2" charset="-122"/>
              </a:endParaRPr>
            </a:p>
          </p:txBody>
        </p:sp>
        <p:sp>
          <p:nvSpPr>
            <p:cNvPr id="7198" name="Line 188"/>
            <p:cNvSpPr/>
            <p:nvPr/>
          </p:nvSpPr>
          <p:spPr>
            <a:xfrm>
              <a:off x="3745" y="678"/>
              <a:ext cx="275" cy="1247"/>
            </a:xfrm>
            <a:prstGeom prst="line">
              <a:avLst/>
            </a:prstGeom>
            <a:ln w="12700" cap="flat" cmpd="sng">
              <a:solidFill>
                <a:schemeClr val="tx1"/>
              </a:solidFill>
              <a:prstDash val="lgDash"/>
              <a:round/>
              <a:headEnd type="none" w="med" len="med"/>
              <a:tailEnd type="none" w="med" len="med"/>
            </a:ln>
          </p:spPr>
        </p:sp>
        <p:sp>
          <p:nvSpPr>
            <p:cNvPr id="7199" name="Rectangle 189"/>
            <p:cNvSpPr/>
            <p:nvPr/>
          </p:nvSpPr>
          <p:spPr>
            <a:xfrm rot="-786168">
              <a:off x="3953" y="1588"/>
              <a:ext cx="46" cy="61"/>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200" name="Line 190"/>
            <p:cNvSpPr/>
            <p:nvPr/>
          </p:nvSpPr>
          <p:spPr>
            <a:xfrm>
              <a:off x="3745" y="1722"/>
              <a:ext cx="56" cy="279"/>
            </a:xfrm>
            <a:prstGeom prst="line">
              <a:avLst/>
            </a:prstGeom>
            <a:ln w="12700" cap="flat" cmpd="sng">
              <a:solidFill>
                <a:schemeClr val="tx1"/>
              </a:solidFill>
              <a:prstDash val="lgDash"/>
              <a:round/>
              <a:headEnd type="none" w="med" len="med"/>
              <a:tailEnd type="none" w="med" len="med"/>
            </a:ln>
          </p:spPr>
        </p:sp>
        <p:sp>
          <p:nvSpPr>
            <p:cNvPr id="7201" name="Text Box 191"/>
            <p:cNvSpPr txBox="1"/>
            <p:nvPr/>
          </p:nvSpPr>
          <p:spPr>
            <a:xfrm rot="-975986">
              <a:off x="3728" y="1918"/>
              <a:ext cx="404" cy="212"/>
            </a:xfrm>
            <a:prstGeom prst="rect">
              <a:avLst/>
            </a:prstGeom>
            <a:noFill/>
            <a:ln w="12700">
              <a:noFill/>
            </a:ln>
          </p:spPr>
          <p:txBody>
            <a:bodyPr wrap="none" anchor="ctr">
              <a:spAutoFit/>
            </a:bodyPr>
            <a:p>
              <a:pPr algn="ctr">
                <a:spcBef>
                  <a:spcPct val="50000"/>
                </a:spcBef>
              </a:pPr>
              <a:r>
                <a:rPr lang="en-US" altLang="zh-CN" sz="1600" b="1" i="1" dirty="0">
                  <a:latin typeface="Times New Roman" panose="02020603050405020304" pitchFamily="18" charset="0"/>
                  <a:ea typeface="宋体" panose="02010600030101010101" pitchFamily="2" charset="-122"/>
                </a:rPr>
                <a:t>a</a:t>
              </a:r>
              <a:r>
                <a:rPr lang="en-US" altLang="zh-CN" sz="1600" b="1" dirty="0">
                  <a:latin typeface="Times New Roman" panose="02020603050405020304" pitchFamily="18" charset="0"/>
                  <a:ea typeface="宋体" panose="02010600030101010101" pitchFamily="2" charset="-122"/>
                </a:rPr>
                <a:t>sin</a:t>
              </a:r>
              <a:r>
                <a:rPr lang="en-US" altLang="zh-CN" sz="1600" b="1" i="1" dirty="0">
                  <a:latin typeface="Times New Roman" panose="02020603050405020304" pitchFamily="18" charset="0"/>
                  <a:ea typeface="宋体" panose="02010600030101010101" pitchFamily="2" charset="-122"/>
                  <a:sym typeface="Symbol" panose="05050102010706020507" pitchFamily="18" charset="2"/>
                </a:rPr>
                <a:t></a:t>
              </a:r>
              <a:endParaRPr lang="en-US" altLang="zh-CN" sz="1600"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7202" name="Line 192"/>
            <p:cNvSpPr/>
            <p:nvPr/>
          </p:nvSpPr>
          <p:spPr>
            <a:xfrm flipV="1">
              <a:off x="4007" y="1821"/>
              <a:ext cx="241" cy="76"/>
            </a:xfrm>
            <a:prstGeom prst="line">
              <a:avLst/>
            </a:prstGeom>
            <a:ln w="12700" cap="flat" cmpd="sng">
              <a:solidFill>
                <a:schemeClr val="tx1"/>
              </a:solidFill>
              <a:prstDash val="solid"/>
              <a:round/>
              <a:headEnd type="triangle" w="sm" len="med"/>
              <a:tailEnd type="none" w="med" len="med"/>
            </a:ln>
          </p:spPr>
        </p:sp>
        <p:sp>
          <p:nvSpPr>
            <p:cNvPr id="7203" name="Line 193"/>
            <p:cNvSpPr/>
            <p:nvPr/>
          </p:nvSpPr>
          <p:spPr>
            <a:xfrm flipV="1">
              <a:off x="3552" y="1973"/>
              <a:ext cx="241" cy="75"/>
            </a:xfrm>
            <a:prstGeom prst="line">
              <a:avLst/>
            </a:prstGeom>
            <a:ln w="12700" cap="flat" cmpd="sng">
              <a:solidFill>
                <a:schemeClr val="tx1"/>
              </a:solidFill>
              <a:prstDash val="solid"/>
              <a:round/>
              <a:headEnd type="none" w="sm" len="med"/>
              <a:tailEnd type="triangle" w="sm" len="med"/>
            </a:ln>
          </p:spPr>
        </p:sp>
        <p:sp>
          <p:nvSpPr>
            <p:cNvPr id="7204" name="Text Box 194"/>
            <p:cNvSpPr txBox="1"/>
            <p:nvPr/>
          </p:nvSpPr>
          <p:spPr>
            <a:xfrm rot="-936155">
              <a:off x="3925" y="1593"/>
              <a:ext cx="201" cy="212"/>
            </a:xfrm>
            <a:prstGeom prst="rect">
              <a:avLst/>
            </a:prstGeom>
            <a:noFill/>
            <a:ln w="12700">
              <a:noFill/>
            </a:ln>
          </p:spPr>
          <p:txBody>
            <a:bodyPr wrap="none" anchor="ctr">
              <a:spAutoFit/>
            </a:bodyPr>
            <a:p>
              <a:pPr algn="ctr">
                <a:spcBef>
                  <a:spcPct val="50000"/>
                </a:spcBef>
              </a:pPr>
              <a:r>
                <a:rPr lang="en-US" altLang="zh-CN" sz="1600" b="1" i="1" dirty="0">
                  <a:latin typeface="Times New Roman" panose="02020603050405020304" pitchFamily="18" charset="0"/>
                  <a:ea typeface="宋体" panose="02010600030101010101" pitchFamily="2" charset="-122"/>
                </a:rPr>
                <a:t>C</a:t>
              </a:r>
              <a:endParaRPr lang="en-US" altLang="zh-CN" sz="1600" i="1" dirty="0">
                <a:latin typeface="Times New Roman" panose="02020603050405020304" pitchFamily="18" charset="0"/>
                <a:ea typeface="宋体" panose="02010600030101010101" pitchFamily="2" charset="-122"/>
              </a:endParaRPr>
            </a:p>
          </p:txBody>
        </p:sp>
        <p:sp>
          <p:nvSpPr>
            <p:cNvPr id="7205" name="Line 195"/>
            <p:cNvSpPr/>
            <p:nvPr/>
          </p:nvSpPr>
          <p:spPr>
            <a:xfrm flipV="1">
              <a:off x="3728" y="1651"/>
              <a:ext cx="241" cy="76"/>
            </a:xfrm>
            <a:prstGeom prst="line">
              <a:avLst/>
            </a:prstGeom>
            <a:ln w="12700" cap="flat" cmpd="sng">
              <a:solidFill>
                <a:schemeClr val="accent2"/>
              </a:solidFill>
              <a:prstDash val="solid"/>
              <a:round/>
              <a:headEnd type="none" w="med" len="med"/>
              <a:tailEnd type="none" w="med" len="med"/>
            </a:ln>
          </p:spPr>
        </p:sp>
        <p:sp>
          <p:nvSpPr>
            <p:cNvPr id="7206" name="Line 196"/>
            <p:cNvSpPr/>
            <p:nvPr/>
          </p:nvSpPr>
          <p:spPr>
            <a:xfrm>
              <a:off x="3733" y="678"/>
              <a:ext cx="0" cy="416"/>
            </a:xfrm>
            <a:prstGeom prst="line">
              <a:avLst/>
            </a:prstGeom>
            <a:ln w="12700" cap="flat" cmpd="sng">
              <a:solidFill>
                <a:schemeClr val="tx1"/>
              </a:solidFill>
              <a:prstDash val="dash"/>
              <a:round/>
              <a:headEnd type="none" w="med" len="med"/>
              <a:tailEnd type="none" w="med" len="med"/>
            </a:ln>
          </p:spPr>
        </p:sp>
        <p:sp>
          <p:nvSpPr>
            <p:cNvPr id="7207" name="Line 197"/>
            <p:cNvSpPr/>
            <p:nvPr/>
          </p:nvSpPr>
          <p:spPr>
            <a:xfrm>
              <a:off x="3733" y="1358"/>
              <a:ext cx="137" cy="605"/>
            </a:xfrm>
            <a:prstGeom prst="line">
              <a:avLst/>
            </a:prstGeom>
            <a:ln w="12700" cap="flat" cmpd="sng">
              <a:solidFill>
                <a:schemeClr val="tx1"/>
              </a:solidFill>
              <a:prstDash val="solid"/>
              <a:round/>
              <a:headEnd type="none" w="med" len="med"/>
              <a:tailEnd type="none" w="med" len="med"/>
            </a:ln>
          </p:spPr>
        </p:sp>
        <p:sp>
          <p:nvSpPr>
            <p:cNvPr id="7208" name="Line 198"/>
            <p:cNvSpPr/>
            <p:nvPr/>
          </p:nvSpPr>
          <p:spPr>
            <a:xfrm>
              <a:off x="3737" y="1018"/>
              <a:ext cx="206" cy="907"/>
            </a:xfrm>
            <a:prstGeom prst="line">
              <a:avLst/>
            </a:prstGeom>
            <a:ln w="12700" cap="flat" cmpd="sng">
              <a:solidFill>
                <a:schemeClr val="tx1"/>
              </a:solidFill>
              <a:prstDash val="solid"/>
              <a:round/>
              <a:headEnd type="none" w="med" len="med"/>
              <a:tailEnd type="none" w="med" len="med"/>
            </a:ln>
          </p:spPr>
        </p:sp>
        <p:graphicFrame>
          <p:nvGraphicFramePr>
            <p:cNvPr id="7209" name="Object 199"/>
            <p:cNvGraphicFramePr>
              <a:graphicFrameLocks noChangeAspect="1"/>
            </p:cNvGraphicFramePr>
            <p:nvPr/>
          </p:nvGraphicFramePr>
          <p:xfrm>
            <a:off x="3932" y="1741"/>
            <a:ext cx="62" cy="184"/>
          </p:xfrm>
          <a:graphic>
            <a:graphicData uri="http://schemas.openxmlformats.org/presentationml/2006/ole">
              <mc:AlternateContent xmlns:mc="http://schemas.openxmlformats.org/markup-compatibility/2006">
                <mc:Choice xmlns:v="urn:schemas-microsoft-com:vml" Requires="v">
                  <p:oleObj spid="_x0000_s3107" name="" r:id="rId1" imgW="165100" imgH="431800" progId="Equation.3">
                    <p:embed/>
                  </p:oleObj>
                </mc:Choice>
                <mc:Fallback>
                  <p:oleObj name="" r:id="rId1" imgW="165100" imgH="431800" progId="Equation.3">
                    <p:embed/>
                    <p:pic>
                      <p:nvPicPr>
                        <p:cNvPr id="0" name="图片 3106"/>
                        <p:cNvPicPr/>
                        <p:nvPr/>
                      </p:nvPicPr>
                      <p:blipFill>
                        <a:blip r:embed="rId2"/>
                        <a:stretch>
                          <a:fillRect/>
                        </a:stretch>
                      </p:blipFill>
                      <p:spPr>
                        <a:xfrm>
                          <a:off x="3932" y="1741"/>
                          <a:ext cx="62" cy="184"/>
                        </a:xfrm>
                        <a:prstGeom prst="rect">
                          <a:avLst/>
                        </a:prstGeom>
                        <a:noFill/>
                        <a:ln w="38100">
                          <a:noFill/>
                          <a:miter/>
                        </a:ln>
                      </p:spPr>
                    </p:pic>
                  </p:oleObj>
                </mc:Fallback>
              </mc:AlternateContent>
            </a:graphicData>
          </a:graphic>
        </p:graphicFrame>
        <p:graphicFrame>
          <p:nvGraphicFramePr>
            <p:cNvPr id="7210" name="Object 200"/>
            <p:cNvGraphicFramePr>
              <a:graphicFrameLocks noChangeAspect="1"/>
            </p:cNvGraphicFramePr>
            <p:nvPr/>
          </p:nvGraphicFramePr>
          <p:xfrm>
            <a:off x="3849" y="1769"/>
            <a:ext cx="93" cy="199"/>
          </p:xfrm>
          <a:graphic>
            <a:graphicData uri="http://schemas.openxmlformats.org/presentationml/2006/ole">
              <mc:AlternateContent xmlns:mc="http://schemas.openxmlformats.org/markup-compatibility/2006">
                <mc:Choice xmlns:v="urn:schemas-microsoft-com:vml" Requires="v">
                  <p:oleObj spid="_x0000_s3108" name="" r:id="rId3" imgW="165100" imgH="431800" progId="Equation.3">
                    <p:embed/>
                  </p:oleObj>
                </mc:Choice>
                <mc:Fallback>
                  <p:oleObj name="" r:id="rId3" imgW="165100" imgH="431800" progId="Equation.3">
                    <p:embed/>
                    <p:pic>
                      <p:nvPicPr>
                        <p:cNvPr id="0" name="图片 3107"/>
                        <p:cNvPicPr/>
                        <p:nvPr/>
                      </p:nvPicPr>
                      <p:blipFill>
                        <a:blip r:embed="rId2"/>
                        <a:stretch>
                          <a:fillRect/>
                        </a:stretch>
                      </p:blipFill>
                      <p:spPr>
                        <a:xfrm>
                          <a:off x="3849" y="1769"/>
                          <a:ext cx="93" cy="199"/>
                        </a:xfrm>
                        <a:prstGeom prst="rect">
                          <a:avLst/>
                        </a:prstGeom>
                        <a:noFill/>
                        <a:ln w="38100">
                          <a:noFill/>
                          <a:miter/>
                        </a:ln>
                      </p:spPr>
                    </p:pic>
                  </p:oleObj>
                </mc:Fallback>
              </mc:AlternateContent>
            </a:graphicData>
          </a:graphic>
        </p:graphicFrame>
        <p:graphicFrame>
          <p:nvGraphicFramePr>
            <p:cNvPr id="7211" name="Object 201"/>
            <p:cNvGraphicFramePr>
              <a:graphicFrameLocks noChangeAspect="1"/>
            </p:cNvGraphicFramePr>
            <p:nvPr/>
          </p:nvGraphicFramePr>
          <p:xfrm>
            <a:off x="3776" y="1794"/>
            <a:ext cx="69" cy="208"/>
          </p:xfrm>
          <a:graphic>
            <a:graphicData uri="http://schemas.openxmlformats.org/presentationml/2006/ole">
              <mc:AlternateContent xmlns:mc="http://schemas.openxmlformats.org/markup-compatibility/2006">
                <mc:Choice xmlns:v="urn:schemas-microsoft-com:vml" Requires="v">
                  <p:oleObj spid="_x0000_s3109" name="" r:id="rId4" imgW="165100" imgH="431800" progId="Equation.3">
                    <p:embed/>
                  </p:oleObj>
                </mc:Choice>
                <mc:Fallback>
                  <p:oleObj name="" r:id="rId4" imgW="165100" imgH="431800" progId="Equation.3">
                    <p:embed/>
                    <p:pic>
                      <p:nvPicPr>
                        <p:cNvPr id="0" name="图片 3108"/>
                        <p:cNvPicPr/>
                        <p:nvPr/>
                      </p:nvPicPr>
                      <p:blipFill>
                        <a:blip r:embed="rId2"/>
                        <a:stretch>
                          <a:fillRect/>
                        </a:stretch>
                      </p:blipFill>
                      <p:spPr>
                        <a:xfrm>
                          <a:off x="3776" y="1794"/>
                          <a:ext cx="69" cy="208"/>
                        </a:xfrm>
                        <a:prstGeom prst="rect">
                          <a:avLst/>
                        </a:prstGeom>
                        <a:noFill/>
                        <a:ln w="38100">
                          <a:noFill/>
                          <a:miter/>
                        </a:ln>
                      </p:spPr>
                    </p:pic>
                  </p:oleObj>
                </mc:Fallback>
              </mc:AlternateContent>
            </a:graphicData>
          </a:graphic>
        </p:graphicFrame>
      </p:grpSp>
      <p:grpSp>
        <p:nvGrpSpPr>
          <p:cNvPr id="5" name="Group 204"/>
          <p:cNvGrpSpPr/>
          <p:nvPr/>
        </p:nvGrpSpPr>
        <p:grpSpPr>
          <a:xfrm>
            <a:off x="4572000" y="1748155"/>
            <a:ext cx="3816350" cy="2530475"/>
            <a:chOff x="1302" y="633"/>
            <a:chExt cx="2757" cy="1776"/>
          </a:xfrm>
        </p:grpSpPr>
        <p:graphicFrame>
          <p:nvGraphicFramePr>
            <p:cNvPr id="7213" name="Object 205"/>
            <p:cNvGraphicFramePr>
              <a:graphicFrameLocks noChangeAspect="1"/>
            </p:cNvGraphicFramePr>
            <p:nvPr/>
          </p:nvGraphicFramePr>
          <p:xfrm>
            <a:off x="2516" y="633"/>
            <a:ext cx="138" cy="184"/>
          </p:xfrm>
          <a:graphic>
            <a:graphicData uri="http://schemas.openxmlformats.org/presentationml/2006/ole">
              <mc:AlternateContent xmlns:mc="http://schemas.openxmlformats.org/markup-compatibility/2006">
                <mc:Choice xmlns:v="urn:schemas-microsoft-com:vml" Requires="v">
                  <p:oleObj spid="_x0000_s3110" name="" r:id="rId5" imgW="114300" imgH="152400" progId="Equation.3">
                    <p:embed/>
                  </p:oleObj>
                </mc:Choice>
                <mc:Fallback>
                  <p:oleObj name="" r:id="rId5" imgW="114300" imgH="152400" progId="Equation.3">
                    <p:embed/>
                    <p:pic>
                      <p:nvPicPr>
                        <p:cNvPr id="0" name="图片 3109"/>
                        <p:cNvPicPr/>
                        <p:nvPr/>
                      </p:nvPicPr>
                      <p:blipFill>
                        <a:blip r:embed="rId6"/>
                        <a:stretch>
                          <a:fillRect/>
                        </a:stretch>
                      </p:blipFill>
                      <p:spPr>
                        <a:xfrm>
                          <a:off x="2516" y="633"/>
                          <a:ext cx="138" cy="184"/>
                        </a:xfrm>
                        <a:prstGeom prst="rect">
                          <a:avLst/>
                        </a:prstGeom>
                        <a:noFill/>
                        <a:ln w="38100">
                          <a:noFill/>
                          <a:miter/>
                        </a:ln>
                      </p:spPr>
                    </p:pic>
                  </p:oleObj>
                </mc:Fallback>
              </mc:AlternateContent>
            </a:graphicData>
          </a:graphic>
        </p:graphicFrame>
        <p:sp>
          <p:nvSpPr>
            <p:cNvPr id="7214" name="Line 206"/>
            <p:cNvSpPr/>
            <p:nvPr/>
          </p:nvSpPr>
          <p:spPr>
            <a:xfrm>
              <a:off x="1417" y="2005"/>
              <a:ext cx="2233" cy="0"/>
            </a:xfrm>
            <a:prstGeom prst="line">
              <a:avLst/>
            </a:prstGeom>
            <a:ln w="25400" cap="flat" cmpd="sng">
              <a:solidFill>
                <a:schemeClr val="tx1"/>
              </a:solidFill>
              <a:prstDash val="solid"/>
              <a:round/>
              <a:headEnd type="none" w="med" len="med"/>
              <a:tailEnd type="triangle" w="med" len="lg"/>
            </a:ln>
          </p:spPr>
        </p:sp>
        <p:sp>
          <p:nvSpPr>
            <p:cNvPr id="7215" name="Line 207"/>
            <p:cNvSpPr/>
            <p:nvPr/>
          </p:nvSpPr>
          <p:spPr>
            <a:xfrm flipV="1">
              <a:off x="2467" y="706"/>
              <a:ext cx="0" cy="1306"/>
            </a:xfrm>
            <a:prstGeom prst="line">
              <a:avLst/>
            </a:prstGeom>
            <a:ln w="25400" cap="flat" cmpd="sng">
              <a:solidFill>
                <a:schemeClr val="tx1"/>
              </a:solidFill>
              <a:prstDash val="solid"/>
              <a:round/>
              <a:headEnd type="none" w="med" len="med"/>
              <a:tailEnd type="triangle" w="med" len="lg"/>
            </a:ln>
          </p:spPr>
        </p:sp>
        <p:sp>
          <p:nvSpPr>
            <p:cNvPr id="7216" name="Rectangle 208"/>
            <p:cNvSpPr/>
            <p:nvPr/>
          </p:nvSpPr>
          <p:spPr>
            <a:xfrm>
              <a:off x="1696" y="1009"/>
              <a:ext cx="425" cy="983"/>
            </a:xfrm>
            <a:prstGeom prst="rect">
              <a:avLst/>
            </a:prstGeom>
            <a:solidFill>
              <a:schemeClr val="bg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
          <p:nvSpPr>
            <p:cNvPr id="7217" name="Rectangle 209"/>
            <p:cNvSpPr/>
            <p:nvPr/>
          </p:nvSpPr>
          <p:spPr>
            <a:xfrm>
              <a:off x="2799" y="955"/>
              <a:ext cx="372" cy="982"/>
            </a:xfrm>
            <a:prstGeom prst="rect">
              <a:avLst/>
            </a:prstGeom>
            <a:solidFill>
              <a:schemeClr val="bg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7218" name="Object 210"/>
            <p:cNvGraphicFramePr>
              <a:graphicFrameLocks noChangeAspect="1"/>
            </p:cNvGraphicFramePr>
            <p:nvPr/>
          </p:nvGraphicFramePr>
          <p:xfrm>
            <a:off x="2693" y="2025"/>
            <a:ext cx="148" cy="373"/>
          </p:xfrm>
          <a:graphic>
            <a:graphicData uri="http://schemas.openxmlformats.org/presentationml/2006/ole">
              <mc:AlternateContent xmlns:mc="http://schemas.openxmlformats.org/markup-compatibility/2006">
                <mc:Choice xmlns:v="urn:schemas-microsoft-com:vml" Requires="v">
                  <p:oleObj spid="_x0000_s3092" name="" r:id="rId7" imgW="177800" imgH="431165" progId="Equation.3">
                    <p:embed/>
                  </p:oleObj>
                </mc:Choice>
                <mc:Fallback>
                  <p:oleObj name="" r:id="rId7" imgW="177800" imgH="431165" progId="Equation.3">
                    <p:embed/>
                    <p:pic>
                      <p:nvPicPr>
                        <p:cNvPr id="0" name="图片 3091"/>
                        <p:cNvPicPr/>
                        <p:nvPr/>
                      </p:nvPicPr>
                      <p:blipFill>
                        <a:blip r:embed="rId8"/>
                        <a:stretch>
                          <a:fillRect/>
                        </a:stretch>
                      </p:blipFill>
                      <p:spPr>
                        <a:xfrm>
                          <a:off x="2693" y="2025"/>
                          <a:ext cx="148" cy="373"/>
                        </a:xfrm>
                        <a:prstGeom prst="rect">
                          <a:avLst/>
                        </a:prstGeom>
                        <a:noFill/>
                        <a:ln w="38100">
                          <a:noFill/>
                          <a:miter/>
                        </a:ln>
                      </p:spPr>
                    </p:pic>
                  </p:oleObj>
                </mc:Fallback>
              </mc:AlternateContent>
            </a:graphicData>
          </a:graphic>
        </p:graphicFrame>
        <p:graphicFrame>
          <p:nvGraphicFramePr>
            <p:cNvPr id="7219" name="Object 211"/>
            <p:cNvGraphicFramePr>
              <a:graphicFrameLocks noChangeAspect="1"/>
            </p:cNvGraphicFramePr>
            <p:nvPr/>
          </p:nvGraphicFramePr>
          <p:xfrm>
            <a:off x="2972" y="2032"/>
            <a:ext cx="213" cy="372"/>
          </p:xfrm>
          <a:graphic>
            <a:graphicData uri="http://schemas.openxmlformats.org/presentationml/2006/ole">
              <mc:AlternateContent xmlns:mc="http://schemas.openxmlformats.org/markup-compatibility/2006">
                <mc:Choice xmlns:v="urn:schemas-microsoft-com:vml" Requires="v">
                  <p:oleObj spid="_x0000_s3090" name="" r:id="rId9" imgW="254000" imgH="431800" progId="Equation.3">
                    <p:embed/>
                  </p:oleObj>
                </mc:Choice>
                <mc:Fallback>
                  <p:oleObj name="" r:id="rId9" imgW="254000" imgH="431800" progId="Equation.3">
                    <p:embed/>
                    <p:pic>
                      <p:nvPicPr>
                        <p:cNvPr id="0" name="图片 3089"/>
                        <p:cNvPicPr/>
                        <p:nvPr/>
                      </p:nvPicPr>
                      <p:blipFill>
                        <a:blip r:embed="rId10"/>
                        <a:stretch>
                          <a:fillRect/>
                        </a:stretch>
                      </p:blipFill>
                      <p:spPr>
                        <a:xfrm>
                          <a:off x="2972" y="2032"/>
                          <a:ext cx="213" cy="372"/>
                        </a:xfrm>
                        <a:prstGeom prst="rect">
                          <a:avLst/>
                        </a:prstGeom>
                        <a:noFill/>
                        <a:ln w="38100">
                          <a:noFill/>
                          <a:miter/>
                        </a:ln>
                      </p:spPr>
                    </p:pic>
                  </p:oleObj>
                </mc:Fallback>
              </mc:AlternateContent>
            </a:graphicData>
          </a:graphic>
        </p:graphicFrame>
        <p:graphicFrame>
          <p:nvGraphicFramePr>
            <p:cNvPr id="7220" name="Object 212"/>
            <p:cNvGraphicFramePr>
              <a:graphicFrameLocks noChangeAspect="1"/>
            </p:cNvGraphicFramePr>
            <p:nvPr/>
          </p:nvGraphicFramePr>
          <p:xfrm>
            <a:off x="3306" y="2026"/>
            <a:ext cx="205" cy="376"/>
          </p:xfrm>
          <a:graphic>
            <a:graphicData uri="http://schemas.openxmlformats.org/presentationml/2006/ole">
              <mc:AlternateContent xmlns:mc="http://schemas.openxmlformats.org/markup-compatibility/2006">
                <mc:Choice xmlns:v="urn:schemas-microsoft-com:vml" Requires="v">
                  <p:oleObj spid="_x0000_s3085" name="" r:id="rId11" imgW="241300" imgH="431800" progId="Equation.3">
                    <p:embed/>
                  </p:oleObj>
                </mc:Choice>
                <mc:Fallback>
                  <p:oleObj name="" r:id="rId11" imgW="241300" imgH="431800" progId="Equation.3">
                    <p:embed/>
                    <p:pic>
                      <p:nvPicPr>
                        <p:cNvPr id="0" name="图片 3084"/>
                        <p:cNvPicPr/>
                        <p:nvPr/>
                      </p:nvPicPr>
                      <p:blipFill>
                        <a:blip r:embed="rId12"/>
                        <a:stretch>
                          <a:fillRect/>
                        </a:stretch>
                      </p:blipFill>
                      <p:spPr>
                        <a:xfrm>
                          <a:off x="3306" y="2026"/>
                          <a:ext cx="205" cy="376"/>
                        </a:xfrm>
                        <a:prstGeom prst="rect">
                          <a:avLst/>
                        </a:prstGeom>
                        <a:noFill/>
                        <a:ln w="38100">
                          <a:noFill/>
                          <a:miter/>
                        </a:ln>
                      </p:spPr>
                    </p:pic>
                  </p:oleObj>
                </mc:Fallback>
              </mc:AlternateContent>
            </a:graphicData>
          </a:graphic>
        </p:graphicFrame>
        <p:graphicFrame>
          <p:nvGraphicFramePr>
            <p:cNvPr id="7221" name="Object 213"/>
            <p:cNvGraphicFramePr>
              <a:graphicFrameLocks noChangeAspect="1"/>
            </p:cNvGraphicFramePr>
            <p:nvPr/>
          </p:nvGraphicFramePr>
          <p:xfrm>
            <a:off x="2004" y="2032"/>
            <a:ext cx="245" cy="373"/>
          </p:xfrm>
          <a:graphic>
            <a:graphicData uri="http://schemas.openxmlformats.org/presentationml/2006/ole">
              <mc:AlternateContent xmlns:mc="http://schemas.openxmlformats.org/markup-compatibility/2006">
                <mc:Choice xmlns:v="urn:schemas-microsoft-com:vml" Requires="v">
                  <p:oleObj spid="_x0000_s3086" name="" r:id="rId13" imgW="292100" imgH="431800" progId="Equation.3">
                    <p:embed/>
                  </p:oleObj>
                </mc:Choice>
                <mc:Fallback>
                  <p:oleObj name="" r:id="rId13" imgW="292100" imgH="431800" progId="Equation.3">
                    <p:embed/>
                    <p:pic>
                      <p:nvPicPr>
                        <p:cNvPr id="0" name="图片 3085"/>
                        <p:cNvPicPr/>
                        <p:nvPr/>
                      </p:nvPicPr>
                      <p:blipFill>
                        <a:blip r:embed="rId14"/>
                        <a:stretch>
                          <a:fillRect/>
                        </a:stretch>
                      </p:blipFill>
                      <p:spPr>
                        <a:xfrm>
                          <a:off x="2004" y="2032"/>
                          <a:ext cx="245" cy="373"/>
                        </a:xfrm>
                        <a:prstGeom prst="rect">
                          <a:avLst/>
                        </a:prstGeom>
                        <a:noFill/>
                        <a:ln w="38100">
                          <a:noFill/>
                          <a:miter/>
                        </a:ln>
                      </p:spPr>
                    </p:pic>
                  </p:oleObj>
                </mc:Fallback>
              </mc:AlternateContent>
            </a:graphicData>
          </a:graphic>
        </p:graphicFrame>
        <p:graphicFrame>
          <p:nvGraphicFramePr>
            <p:cNvPr id="7222" name="Object 214"/>
            <p:cNvGraphicFramePr>
              <a:graphicFrameLocks noChangeAspect="1"/>
            </p:cNvGraphicFramePr>
            <p:nvPr/>
          </p:nvGraphicFramePr>
          <p:xfrm>
            <a:off x="1634" y="2025"/>
            <a:ext cx="321" cy="372"/>
          </p:xfrm>
          <a:graphic>
            <a:graphicData uri="http://schemas.openxmlformats.org/presentationml/2006/ole">
              <mc:AlternateContent xmlns:mc="http://schemas.openxmlformats.org/markup-compatibility/2006">
                <mc:Choice xmlns:v="urn:schemas-microsoft-com:vml" Requires="v">
                  <p:oleObj spid="_x0000_s3084" name="" r:id="rId15" imgW="381000" imgH="431800" progId="Equation.3">
                    <p:embed/>
                  </p:oleObj>
                </mc:Choice>
                <mc:Fallback>
                  <p:oleObj name="" r:id="rId15" imgW="381000" imgH="431800" progId="Equation.3">
                    <p:embed/>
                    <p:pic>
                      <p:nvPicPr>
                        <p:cNvPr id="0" name="图片 3083"/>
                        <p:cNvPicPr/>
                        <p:nvPr/>
                      </p:nvPicPr>
                      <p:blipFill>
                        <a:blip r:embed="rId16"/>
                        <a:stretch>
                          <a:fillRect/>
                        </a:stretch>
                      </p:blipFill>
                      <p:spPr>
                        <a:xfrm>
                          <a:off x="1634" y="2025"/>
                          <a:ext cx="321" cy="372"/>
                        </a:xfrm>
                        <a:prstGeom prst="rect">
                          <a:avLst/>
                        </a:prstGeom>
                        <a:noFill/>
                        <a:ln w="38100">
                          <a:noFill/>
                          <a:miter/>
                        </a:ln>
                      </p:spPr>
                    </p:pic>
                  </p:oleObj>
                </mc:Fallback>
              </mc:AlternateContent>
            </a:graphicData>
          </a:graphic>
        </p:graphicFrame>
        <p:graphicFrame>
          <p:nvGraphicFramePr>
            <p:cNvPr id="7223" name="Object 215"/>
            <p:cNvGraphicFramePr>
              <a:graphicFrameLocks noChangeAspect="1"/>
            </p:cNvGraphicFramePr>
            <p:nvPr/>
          </p:nvGraphicFramePr>
          <p:xfrm>
            <a:off x="1302" y="2053"/>
            <a:ext cx="286" cy="356"/>
          </p:xfrm>
          <a:graphic>
            <a:graphicData uri="http://schemas.openxmlformats.org/presentationml/2006/ole">
              <mc:AlternateContent xmlns:mc="http://schemas.openxmlformats.org/markup-compatibility/2006">
                <mc:Choice xmlns:v="urn:schemas-microsoft-com:vml" Requires="v">
                  <p:oleObj spid="_x0000_s3087" name="" r:id="rId17" imgW="355600" imgH="431800" progId="Equation.3">
                    <p:embed/>
                  </p:oleObj>
                </mc:Choice>
                <mc:Fallback>
                  <p:oleObj name="" r:id="rId17" imgW="355600" imgH="431800" progId="Equation.3">
                    <p:embed/>
                    <p:pic>
                      <p:nvPicPr>
                        <p:cNvPr id="0" name="图片 3086"/>
                        <p:cNvPicPr/>
                        <p:nvPr/>
                      </p:nvPicPr>
                      <p:blipFill>
                        <a:blip r:embed="rId18"/>
                        <a:stretch>
                          <a:fillRect/>
                        </a:stretch>
                      </p:blipFill>
                      <p:spPr>
                        <a:xfrm>
                          <a:off x="1302" y="2053"/>
                          <a:ext cx="286" cy="356"/>
                        </a:xfrm>
                        <a:prstGeom prst="rect">
                          <a:avLst/>
                        </a:prstGeom>
                        <a:noFill/>
                        <a:ln w="38100">
                          <a:noFill/>
                          <a:miter/>
                        </a:ln>
                      </p:spPr>
                    </p:pic>
                  </p:oleObj>
                </mc:Fallback>
              </mc:AlternateContent>
            </a:graphicData>
          </a:graphic>
        </p:graphicFrame>
        <p:graphicFrame>
          <p:nvGraphicFramePr>
            <p:cNvPr id="7224" name="Object 216"/>
            <p:cNvGraphicFramePr>
              <a:graphicFrameLocks noChangeAspect="1"/>
            </p:cNvGraphicFramePr>
            <p:nvPr/>
          </p:nvGraphicFramePr>
          <p:xfrm>
            <a:off x="2834" y="1450"/>
            <a:ext cx="205" cy="377"/>
          </p:xfrm>
          <a:graphic>
            <a:graphicData uri="http://schemas.openxmlformats.org/presentationml/2006/ole">
              <mc:AlternateContent xmlns:mc="http://schemas.openxmlformats.org/markup-compatibility/2006">
                <mc:Choice xmlns:v="urn:schemas-microsoft-com:vml" Requires="v">
                  <p:oleObj spid="_x0000_s3091" name="" r:id="rId19" imgW="241300" imgH="431800" progId="Equation.3">
                    <p:embed/>
                  </p:oleObj>
                </mc:Choice>
                <mc:Fallback>
                  <p:oleObj name="" r:id="rId19" imgW="241300" imgH="431800" progId="Equation.3">
                    <p:embed/>
                    <p:pic>
                      <p:nvPicPr>
                        <p:cNvPr id="0" name="图片 3090"/>
                        <p:cNvPicPr/>
                        <p:nvPr/>
                      </p:nvPicPr>
                      <p:blipFill>
                        <a:blip r:embed="rId20"/>
                        <a:stretch>
                          <a:fillRect/>
                        </a:stretch>
                      </p:blipFill>
                      <p:spPr>
                        <a:xfrm>
                          <a:off x="2834" y="1450"/>
                          <a:ext cx="205" cy="377"/>
                        </a:xfrm>
                        <a:prstGeom prst="rect">
                          <a:avLst/>
                        </a:prstGeom>
                        <a:noFill/>
                        <a:ln w="38100">
                          <a:noFill/>
                          <a:miter/>
                        </a:ln>
                      </p:spPr>
                    </p:pic>
                  </p:oleObj>
                </mc:Fallback>
              </mc:AlternateContent>
            </a:graphicData>
          </a:graphic>
        </p:graphicFrame>
        <p:graphicFrame>
          <p:nvGraphicFramePr>
            <p:cNvPr id="7225" name="Object 217"/>
            <p:cNvGraphicFramePr>
              <a:graphicFrameLocks noChangeAspect="1"/>
            </p:cNvGraphicFramePr>
            <p:nvPr/>
          </p:nvGraphicFramePr>
          <p:xfrm>
            <a:off x="3151" y="1450"/>
            <a:ext cx="209" cy="369"/>
          </p:xfrm>
          <a:graphic>
            <a:graphicData uri="http://schemas.openxmlformats.org/presentationml/2006/ole">
              <mc:AlternateContent xmlns:mc="http://schemas.openxmlformats.org/markup-compatibility/2006">
                <mc:Choice xmlns:v="urn:schemas-microsoft-com:vml" Requires="v">
                  <p:oleObj spid="_x0000_s3089" name="" r:id="rId21" imgW="254000" imgH="431800" progId="Equation.3">
                    <p:embed/>
                  </p:oleObj>
                </mc:Choice>
                <mc:Fallback>
                  <p:oleObj name="" r:id="rId21" imgW="254000" imgH="431800" progId="Equation.3">
                    <p:embed/>
                    <p:pic>
                      <p:nvPicPr>
                        <p:cNvPr id="0" name="图片 3088"/>
                        <p:cNvPicPr/>
                        <p:nvPr/>
                      </p:nvPicPr>
                      <p:blipFill>
                        <a:blip r:embed="rId22"/>
                        <a:stretch>
                          <a:fillRect/>
                        </a:stretch>
                      </p:blipFill>
                      <p:spPr>
                        <a:xfrm>
                          <a:off x="3151" y="1450"/>
                          <a:ext cx="209" cy="369"/>
                        </a:xfrm>
                        <a:prstGeom prst="rect">
                          <a:avLst/>
                        </a:prstGeom>
                        <a:noFill/>
                        <a:ln w="38100">
                          <a:noFill/>
                          <a:miter/>
                        </a:ln>
                      </p:spPr>
                    </p:pic>
                  </p:oleObj>
                </mc:Fallback>
              </mc:AlternateContent>
            </a:graphicData>
          </a:graphic>
        </p:graphicFrame>
        <p:graphicFrame>
          <p:nvGraphicFramePr>
            <p:cNvPr id="7226" name="Object 218"/>
            <p:cNvGraphicFramePr>
              <a:graphicFrameLocks noChangeAspect="1"/>
            </p:cNvGraphicFramePr>
            <p:nvPr/>
          </p:nvGraphicFramePr>
          <p:xfrm>
            <a:off x="1790" y="1440"/>
            <a:ext cx="315" cy="377"/>
          </p:xfrm>
          <a:graphic>
            <a:graphicData uri="http://schemas.openxmlformats.org/presentationml/2006/ole">
              <mc:AlternateContent xmlns:mc="http://schemas.openxmlformats.org/markup-compatibility/2006">
                <mc:Choice xmlns:v="urn:schemas-microsoft-com:vml" Requires="v">
                  <p:oleObj spid="_x0000_s3098" name="" r:id="rId23" imgW="368300" imgH="431800" progId="Equation.3">
                    <p:embed/>
                  </p:oleObj>
                </mc:Choice>
                <mc:Fallback>
                  <p:oleObj name="" r:id="rId23" imgW="368300" imgH="431800" progId="Equation.3">
                    <p:embed/>
                    <p:pic>
                      <p:nvPicPr>
                        <p:cNvPr id="0" name="图片 3097"/>
                        <p:cNvPicPr/>
                        <p:nvPr/>
                      </p:nvPicPr>
                      <p:blipFill>
                        <a:blip r:embed="rId24"/>
                        <a:stretch>
                          <a:fillRect/>
                        </a:stretch>
                      </p:blipFill>
                      <p:spPr>
                        <a:xfrm>
                          <a:off x="1790" y="1440"/>
                          <a:ext cx="315" cy="377"/>
                        </a:xfrm>
                        <a:prstGeom prst="rect">
                          <a:avLst/>
                        </a:prstGeom>
                        <a:noFill/>
                        <a:ln w="38100">
                          <a:noFill/>
                          <a:miter/>
                        </a:ln>
                      </p:spPr>
                    </p:pic>
                  </p:oleObj>
                </mc:Fallback>
              </mc:AlternateContent>
            </a:graphicData>
          </a:graphic>
        </p:graphicFrame>
        <p:graphicFrame>
          <p:nvGraphicFramePr>
            <p:cNvPr id="7227" name="Object 219"/>
            <p:cNvGraphicFramePr>
              <a:graphicFrameLocks noChangeAspect="1"/>
            </p:cNvGraphicFramePr>
            <p:nvPr/>
          </p:nvGraphicFramePr>
          <p:xfrm>
            <a:off x="1458" y="1454"/>
            <a:ext cx="292" cy="350"/>
          </p:xfrm>
          <a:graphic>
            <a:graphicData uri="http://schemas.openxmlformats.org/presentationml/2006/ole">
              <mc:AlternateContent xmlns:mc="http://schemas.openxmlformats.org/markup-compatibility/2006">
                <mc:Choice xmlns:v="urn:schemas-microsoft-com:vml" Requires="v">
                  <p:oleObj spid="_x0000_s3097" name="" r:id="rId25" imgW="368300" imgH="431800" progId="Equation.3">
                    <p:embed/>
                  </p:oleObj>
                </mc:Choice>
                <mc:Fallback>
                  <p:oleObj name="" r:id="rId25" imgW="368300" imgH="431800" progId="Equation.3">
                    <p:embed/>
                    <p:pic>
                      <p:nvPicPr>
                        <p:cNvPr id="0" name="图片 3096"/>
                        <p:cNvPicPr/>
                        <p:nvPr/>
                      </p:nvPicPr>
                      <p:blipFill>
                        <a:blip r:embed="rId26"/>
                        <a:stretch>
                          <a:fillRect/>
                        </a:stretch>
                      </p:blipFill>
                      <p:spPr>
                        <a:xfrm>
                          <a:off x="1458" y="1454"/>
                          <a:ext cx="292" cy="350"/>
                        </a:xfrm>
                        <a:prstGeom prst="rect">
                          <a:avLst/>
                        </a:prstGeom>
                        <a:noFill/>
                        <a:ln w="38100">
                          <a:noFill/>
                          <a:miter/>
                        </a:ln>
                      </p:spPr>
                    </p:pic>
                  </p:oleObj>
                </mc:Fallback>
              </mc:AlternateContent>
            </a:graphicData>
          </a:graphic>
        </p:graphicFrame>
        <p:graphicFrame>
          <p:nvGraphicFramePr>
            <p:cNvPr id="7228" name="Object 220"/>
            <p:cNvGraphicFramePr>
              <a:graphicFrameLocks noChangeAspect="1"/>
            </p:cNvGraphicFramePr>
            <p:nvPr/>
          </p:nvGraphicFramePr>
          <p:xfrm>
            <a:off x="3696" y="1903"/>
            <a:ext cx="363" cy="197"/>
          </p:xfrm>
          <a:graphic>
            <a:graphicData uri="http://schemas.openxmlformats.org/presentationml/2006/ole">
              <mc:AlternateContent xmlns:mc="http://schemas.openxmlformats.org/markup-compatibility/2006">
                <mc:Choice xmlns:v="urn:schemas-microsoft-com:vml" Requires="v">
                  <p:oleObj spid="_x0000_s3088" name="" r:id="rId27" imgW="304800" imgH="165100" progId="Equation.3">
                    <p:embed/>
                  </p:oleObj>
                </mc:Choice>
                <mc:Fallback>
                  <p:oleObj name="" r:id="rId27" imgW="304800" imgH="165100" progId="Equation.3">
                    <p:embed/>
                    <p:pic>
                      <p:nvPicPr>
                        <p:cNvPr id="0" name="图片 3087"/>
                        <p:cNvPicPr/>
                        <p:nvPr/>
                      </p:nvPicPr>
                      <p:blipFill>
                        <a:blip r:embed="rId28"/>
                        <a:stretch>
                          <a:fillRect/>
                        </a:stretch>
                      </p:blipFill>
                      <p:spPr>
                        <a:xfrm>
                          <a:off x="3696" y="1903"/>
                          <a:ext cx="363" cy="197"/>
                        </a:xfrm>
                        <a:prstGeom prst="rect">
                          <a:avLst/>
                        </a:prstGeom>
                        <a:noFill/>
                        <a:ln w="38100">
                          <a:noFill/>
                          <a:miter/>
                        </a:ln>
                      </p:spPr>
                    </p:pic>
                  </p:oleObj>
                </mc:Fallback>
              </mc:AlternateContent>
            </a:graphicData>
          </a:graphic>
        </p:graphicFrame>
        <p:sp>
          <p:nvSpPr>
            <p:cNvPr id="7229" name="Freeform 221"/>
            <p:cNvSpPr/>
            <p:nvPr/>
          </p:nvSpPr>
          <p:spPr>
            <a:xfrm>
              <a:off x="2467" y="958"/>
              <a:ext cx="939" cy="1029"/>
            </a:xfrm>
            <a:custGeom>
              <a:avLst/>
              <a:gdLst/>
              <a:ahLst/>
              <a:cxnLst>
                <a:cxn ang="0">
                  <a:pos x="26" y="28"/>
                </a:cxn>
                <a:cxn ang="0">
                  <a:pos x="25" y="28"/>
                </a:cxn>
                <a:cxn ang="0">
                  <a:pos x="25" y="28"/>
                </a:cxn>
                <a:cxn ang="0">
                  <a:pos x="25" y="28"/>
                </a:cxn>
                <a:cxn ang="0">
                  <a:pos x="24" y="28"/>
                </a:cxn>
                <a:cxn ang="0">
                  <a:pos x="23" y="27"/>
                </a:cxn>
                <a:cxn ang="0">
                  <a:pos x="23" y="27"/>
                </a:cxn>
                <a:cxn ang="0">
                  <a:pos x="22" y="27"/>
                </a:cxn>
                <a:cxn ang="0">
                  <a:pos x="22" y="27"/>
                </a:cxn>
                <a:cxn ang="0">
                  <a:pos x="22" y="27"/>
                </a:cxn>
                <a:cxn ang="0">
                  <a:pos x="21" y="27"/>
                </a:cxn>
                <a:cxn ang="0">
                  <a:pos x="21" y="27"/>
                </a:cxn>
                <a:cxn ang="0">
                  <a:pos x="20" y="27"/>
                </a:cxn>
                <a:cxn ang="0">
                  <a:pos x="20" y="27"/>
                </a:cxn>
                <a:cxn ang="0">
                  <a:pos x="19" y="28"/>
                </a:cxn>
                <a:cxn ang="0">
                  <a:pos x="19" y="28"/>
                </a:cxn>
                <a:cxn ang="0">
                  <a:pos x="18" y="28"/>
                </a:cxn>
                <a:cxn ang="0">
                  <a:pos x="18" y="28"/>
                </a:cxn>
                <a:cxn ang="0">
                  <a:pos x="17" y="28"/>
                </a:cxn>
                <a:cxn ang="0">
                  <a:pos x="17" y="28"/>
                </a:cxn>
                <a:cxn ang="0">
                  <a:pos x="17" y="28"/>
                </a:cxn>
                <a:cxn ang="0">
                  <a:pos x="16" y="28"/>
                </a:cxn>
                <a:cxn ang="0">
                  <a:pos x="16" y="28"/>
                </a:cxn>
                <a:cxn ang="0">
                  <a:pos x="15" y="27"/>
                </a:cxn>
                <a:cxn ang="0">
                  <a:pos x="14" y="26"/>
                </a:cxn>
                <a:cxn ang="0">
                  <a:pos x="14" y="26"/>
                </a:cxn>
                <a:cxn ang="0">
                  <a:pos x="14" y="26"/>
                </a:cxn>
                <a:cxn ang="0">
                  <a:pos x="13" y="25"/>
                </a:cxn>
                <a:cxn ang="0">
                  <a:pos x="13" y="25"/>
                </a:cxn>
                <a:cxn ang="0">
                  <a:pos x="12" y="26"/>
                </a:cxn>
                <a:cxn ang="0">
                  <a:pos x="12" y="26"/>
                </a:cxn>
                <a:cxn ang="0">
                  <a:pos x="11" y="26"/>
                </a:cxn>
                <a:cxn ang="0">
                  <a:pos x="11" y="27"/>
                </a:cxn>
                <a:cxn ang="0">
                  <a:pos x="10" y="28"/>
                </a:cxn>
                <a:cxn ang="0">
                  <a:pos x="10" y="28"/>
                </a:cxn>
                <a:cxn ang="0">
                  <a:pos x="9" y="28"/>
                </a:cxn>
                <a:cxn ang="0">
                  <a:pos x="9" y="28"/>
                </a:cxn>
                <a:cxn ang="0">
                  <a:pos x="8" y="28"/>
                </a:cxn>
                <a:cxn ang="0">
                  <a:pos x="7" y="27"/>
                </a:cxn>
                <a:cxn ang="0">
                  <a:pos x="6" y="25"/>
                </a:cxn>
                <a:cxn ang="0">
                  <a:pos x="5" y="21"/>
                </a:cxn>
                <a:cxn ang="0">
                  <a:pos x="4" y="18"/>
                </a:cxn>
                <a:cxn ang="0">
                  <a:pos x="3" y="14"/>
                </a:cxn>
                <a:cxn ang="0">
                  <a:pos x="2" y="7"/>
                </a:cxn>
                <a:cxn ang="0">
                  <a:pos x="2" y="4"/>
                </a:cxn>
                <a:cxn ang="0">
                  <a:pos x="1" y="2"/>
                </a:cxn>
                <a:cxn ang="0">
                  <a:pos x="1" y="0"/>
                </a:cxn>
              </a:cxnLst>
              <a:pathLst>
                <a:path w="5632" h="6176">
                  <a:moveTo>
                    <a:pt x="5632" y="6176"/>
                  </a:moveTo>
                  <a:lnTo>
                    <a:pt x="5602" y="6174"/>
                  </a:lnTo>
                  <a:lnTo>
                    <a:pt x="5573" y="6171"/>
                  </a:lnTo>
                  <a:lnTo>
                    <a:pt x="5542" y="6165"/>
                  </a:lnTo>
                  <a:lnTo>
                    <a:pt x="5513" y="6158"/>
                  </a:lnTo>
                  <a:lnTo>
                    <a:pt x="5483" y="6150"/>
                  </a:lnTo>
                  <a:lnTo>
                    <a:pt x="5454" y="6139"/>
                  </a:lnTo>
                  <a:lnTo>
                    <a:pt x="5424" y="6127"/>
                  </a:lnTo>
                  <a:lnTo>
                    <a:pt x="5394" y="6114"/>
                  </a:lnTo>
                  <a:lnTo>
                    <a:pt x="5365" y="6100"/>
                  </a:lnTo>
                  <a:lnTo>
                    <a:pt x="5335" y="6084"/>
                  </a:lnTo>
                  <a:lnTo>
                    <a:pt x="5305" y="6068"/>
                  </a:lnTo>
                  <a:lnTo>
                    <a:pt x="5275" y="6051"/>
                  </a:lnTo>
                  <a:lnTo>
                    <a:pt x="5216" y="6015"/>
                  </a:lnTo>
                  <a:lnTo>
                    <a:pt x="5156" y="5979"/>
                  </a:lnTo>
                  <a:lnTo>
                    <a:pt x="5097" y="5942"/>
                  </a:lnTo>
                  <a:lnTo>
                    <a:pt x="5037" y="5907"/>
                  </a:lnTo>
                  <a:lnTo>
                    <a:pt x="5008" y="5890"/>
                  </a:lnTo>
                  <a:lnTo>
                    <a:pt x="4978" y="5873"/>
                  </a:lnTo>
                  <a:lnTo>
                    <a:pt x="4948" y="5859"/>
                  </a:lnTo>
                  <a:lnTo>
                    <a:pt x="4919" y="5844"/>
                  </a:lnTo>
                  <a:lnTo>
                    <a:pt x="4889" y="5830"/>
                  </a:lnTo>
                  <a:lnTo>
                    <a:pt x="4860" y="5819"/>
                  </a:lnTo>
                  <a:lnTo>
                    <a:pt x="4829" y="5808"/>
                  </a:lnTo>
                  <a:lnTo>
                    <a:pt x="4800" y="5799"/>
                  </a:lnTo>
                  <a:lnTo>
                    <a:pt x="4770" y="5792"/>
                  </a:lnTo>
                  <a:lnTo>
                    <a:pt x="4741" y="5787"/>
                  </a:lnTo>
                  <a:lnTo>
                    <a:pt x="4710" y="5783"/>
                  </a:lnTo>
                  <a:lnTo>
                    <a:pt x="4681" y="5782"/>
                  </a:lnTo>
                  <a:lnTo>
                    <a:pt x="4651" y="5783"/>
                  </a:lnTo>
                  <a:lnTo>
                    <a:pt x="4622" y="5787"/>
                  </a:lnTo>
                  <a:lnTo>
                    <a:pt x="4591" y="5792"/>
                  </a:lnTo>
                  <a:lnTo>
                    <a:pt x="4562" y="5799"/>
                  </a:lnTo>
                  <a:lnTo>
                    <a:pt x="4532" y="5808"/>
                  </a:lnTo>
                  <a:lnTo>
                    <a:pt x="4503" y="5819"/>
                  </a:lnTo>
                  <a:lnTo>
                    <a:pt x="4473" y="5830"/>
                  </a:lnTo>
                  <a:lnTo>
                    <a:pt x="4443" y="5844"/>
                  </a:lnTo>
                  <a:lnTo>
                    <a:pt x="4414" y="5859"/>
                  </a:lnTo>
                  <a:lnTo>
                    <a:pt x="4384" y="5873"/>
                  </a:lnTo>
                  <a:lnTo>
                    <a:pt x="4354" y="5890"/>
                  </a:lnTo>
                  <a:lnTo>
                    <a:pt x="4324" y="5907"/>
                  </a:lnTo>
                  <a:lnTo>
                    <a:pt x="4265" y="5942"/>
                  </a:lnTo>
                  <a:lnTo>
                    <a:pt x="4205" y="5979"/>
                  </a:lnTo>
                  <a:lnTo>
                    <a:pt x="4146" y="6015"/>
                  </a:lnTo>
                  <a:lnTo>
                    <a:pt x="4086" y="6051"/>
                  </a:lnTo>
                  <a:lnTo>
                    <a:pt x="4057" y="6068"/>
                  </a:lnTo>
                  <a:lnTo>
                    <a:pt x="4027" y="6084"/>
                  </a:lnTo>
                  <a:lnTo>
                    <a:pt x="3997" y="6100"/>
                  </a:lnTo>
                  <a:lnTo>
                    <a:pt x="3968" y="6114"/>
                  </a:lnTo>
                  <a:lnTo>
                    <a:pt x="3938" y="6127"/>
                  </a:lnTo>
                  <a:lnTo>
                    <a:pt x="3909" y="6139"/>
                  </a:lnTo>
                  <a:lnTo>
                    <a:pt x="3878" y="6150"/>
                  </a:lnTo>
                  <a:lnTo>
                    <a:pt x="3849" y="6158"/>
                  </a:lnTo>
                  <a:lnTo>
                    <a:pt x="3819" y="6165"/>
                  </a:lnTo>
                  <a:lnTo>
                    <a:pt x="3790" y="6171"/>
                  </a:lnTo>
                  <a:lnTo>
                    <a:pt x="3759" y="6174"/>
                  </a:lnTo>
                  <a:lnTo>
                    <a:pt x="3730" y="6176"/>
                  </a:lnTo>
                  <a:lnTo>
                    <a:pt x="3700" y="6174"/>
                  </a:lnTo>
                  <a:lnTo>
                    <a:pt x="3671" y="6167"/>
                  </a:lnTo>
                  <a:lnTo>
                    <a:pt x="3640" y="6159"/>
                  </a:lnTo>
                  <a:lnTo>
                    <a:pt x="3611" y="6147"/>
                  </a:lnTo>
                  <a:lnTo>
                    <a:pt x="3581" y="6132"/>
                  </a:lnTo>
                  <a:lnTo>
                    <a:pt x="3552" y="6114"/>
                  </a:lnTo>
                  <a:lnTo>
                    <a:pt x="3522" y="6093"/>
                  </a:lnTo>
                  <a:lnTo>
                    <a:pt x="3492" y="6071"/>
                  </a:lnTo>
                  <a:lnTo>
                    <a:pt x="3463" y="6046"/>
                  </a:lnTo>
                  <a:lnTo>
                    <a:pt x="3433" y="6020"/>
                  </a:lnTo>
                  <a:lnTo>
                    <a:pt x="3403" y="5993"/>
                  </a:lnTo>
                  <a:lnTo>
                    <a:pt x="3373" y="5964"/>
                  </a:lnTo>
                  <a:lnTo>
                    <a:pt x="3314" y="5903"/>
                  </a:lnTo>
                  <a:lnTo>
                    <a:pt x="3254" y="5842"/>
                  </a:lnTo>
                  <a:lnTo>
                    <a:pt x="3195" y="5779"/>
                  </a:lnTo>
                  <a:lnTo>
                    <a:pt x="3135" y="5719"/>
                  </a:lnTo>
                  <a:lnTo>
                    <a:pt x="3106" y="5691"/>
                  </a:lnTo>
                  <a:lnTo>
                    <a:pt x="3077" y="5662"/>
                  </a:lnTo>
                  <a:lnTo>
                    <a:pt x="3046" y="5636"/>
                  </a:lnTo>
                  <a:lnTo>
                    <a:pt x="3017" y="5612"/>
                  </a:lnTo>
                  <a:lnTo>
                    <a:pt x="2987" y="5589"/>
                  </a:lnTo>
                  <a:lnTo>
                    <a:pt x="2958" y="5569"/>
                  </a:lnTo>
                  <a:lnTo>
                    <a:pt x="2927" y="5552"/>
                  </a:lnTo>
                  <a:lnTo>
                    <a:pt x="2898" y="5537"/>
                  </a:lnTo>
                  <a:lnTo>
                    <a:pt x="2868" y="5525"/>
                  </a:lnTo>
                  <a:lnTo>
                    <a:pt x="2839" y="5515"/>
                  </a:lnTo>
                  <a:lnTo>
                    <a:pt x="2808" y="5510"/>
                  </a:lnTo>
                  <a:lnTo>
                    <a:pt x="2779" y="5508"/>
                  </a:lnTo>
                  <a:lnTo>
                    <a:pt x="2749" y="5510"/>
                  </a:lnTo>
                  <a:lnTo>
                    <a:pt x="2719" y="5515"/>
                  </a:lnTo>
                  <a:lnTo>
                    <a:pt x="2689" y="5525"/>
                  </a:lnTo>
                  <a:lnTo>
                    <a:pt x="2660" y="5537"/>
                  </a:lnTo>
                  <a:lnTo>
                    <a:pt x="2631" y="5552"/>
                  </a:lnTo>
                  <a:lnTo>
                    <a:pt x="2600" y="5569"/>
                  </a:lnTo>
                  <a:lnTo>
                    <a:pt x="2571" y="5589"/>
                  </a:lnTo>
                  <a:lnTo>
                    <a:pt x="2541" y="5612"/>
                  </a:lnTo>
                  <a:lnTo>
                    <a:pt x="2512" y="5636"/>
                  </a:lnTo>
                  <a:lnTo>
                    <a:pt x="2481" y="5662"/>
                  </a:lnTo>
                  <a:lnTo>
                    <a:pt x="2452" y="5691"/>
                  </a:lnTo>
                  <a:lnTo>
                    <a:pt x="2422" y="5719"/>
                  </a:lnTo>
                  <a:lnTo>
                    <a:pt x="2362" y="5779"/>
                  </a:lnTo>
                  <a:lnTo>
                    <a:pt x="2303" y="5842"/>
                  </a:lnTo>
                  <a:lnTo>
                    <a:pt x="2243" y="5903"/>
                  </a:lnTo>
                  <a:lnTo>
                    <a:pt x="2184" y="5964"/>
                  </a:lnTo>
                  <a:lnTo>
                    <a:pt x="2155" y="5993"/>
                  </a:lnTo>
                  <a:lnTo>
                    <a:pt x="2125" y="6020"/>
                  </a:lnTo>
                  <a:lnTo>
                    <a:pt x="2095" y="6046"/>
                  </a:lnTo>
                  <a:lnTo>
                    <a:pt x="2066" y="6071"/>
                  </a:lnTo>
                  <a:lnTo>
                    <a:pt x="2036" y="6093"/>
                  </a:lnTo>
                  <a:lnTo>
                    <a:pt x="2006" y="6114"/>
                  </a:lnTo>
                  <a:lnTo>
                    <a:pt x="1976" y="6132"/>
                  </a:lnTo>
                  <a:lnTo>
                    <a:pt x="1947" y="6147"/>
                  </a:lnTo>
                  <a:lnTo>
                    <a:pt x="1917" y="6159"/>
                  </a:lnTo>
                  <a:lnTo>
                    <a:pt x="1887" y="6167"/>
                  </a:lnTo>
                  <a:lnTo>
                    <a:pt x="1857" y="6174"/>
                  </a:lnTo>
                  <a:lnTo>
                    <a:pt x="1828" y="6176"/>
                  </a:lnTo>
                  <a:lnTo>
                    <a:pt x="1721" y="6142"/>
                  </a:lnTo>
                  <a:lnTo>
                    <a:pt x="1621" y="6078"/>
                  </a:lnTo>
                  <a:lnTo>
                    <a:pt x="1527" y="5983"/>
                  </a:lnTo>
                  <a:lnTo>
                    <a:pt x="1438" y="5860"/>
                  </a:lnTo>
                  <a:lnTo>
                    <a:pt x="1356" y="5710"/>
                  </a:lnTo>
                  <a:lnTo>
                    <a:pt x="1279" y="5538"/>
                  </a:lnTo>
                  <a:lnTo>
                    <a:pt x="1206" y="5345"/>
                  </a:lnTo>
                  <a:lnTo>
                    <a:pt x="1137" y="5132"/>
                  </a:lnTo>
                  <a:lnTo>
                    <a:pt x="1073" y="4904"/>
                  </a:lnTo>
                  <a:lnTo>
                    <a:pt x="1013" y="4659"/>
                  </a:lnTo>
                  <a:lnTo>
                    <a:pt x="956" y="4403"/>
                  </a:lnTo>
                  <a:lnTo>
                    <a:pt x="902" y="4136"/>
                  </a:lnTo>
                  <a:lnTo>
                    <a:pt x="851" y="3860"/>
                  </a:lnTo>
                  <a:lnTo>
                    <a:pt x="803" y="3579"/>
                  </a:lnTo>
                  <a:lnTo>
                    <a:pt x="757" y="3294"/>
                  </a:lnTo>
                  <a:lnTo>
                    <a:pt x="713" y="3009"/>
                  </a:lnTo>
                  <a:lnTo>
                    <a:pt x="628" y="2440"/>
                  </a:lnTo>
                  <a:lnTo>
                    <a:pt x="548" y="1891"/>
                  </a:lnTo>
                  <a:lnTo>
                    <a:pt x="508" y="1630"/>
                  </a:lnTo>
                  <a:lnTo>
                    <a:pt x="469" y="1380"/>
                  </a:lnTo>
                  <a:lnTo>
                    <a:pt x="429" y="1144"/>
                  </a:lnTo>
                  <a:lnTo>
                    <a:pt x="388" y="923"/>
                  </a:lnTo>
                  <a:lnTo>
                    <a:pt x="346" y="722"/>
                  </a:lnTo>
                  <a:lnTo>
                    <a:pt x="304" y="540"/>
                  </a:lnTo>
                  <a:lnTo>
                    <a:pt x="259" y="381"/>
                  </a:lnTo>
                  <a:lnTo>
                    <a:pt x="213" y="246"/>
                  </a:lnTo>
                  <a:lnTo>
                    <a:pt x="164" y="139"/>
                  </a:lnTo>
                  <a:lnTo>
                    <a:pt x="112" y="60"/>
                  </a:lnTo>
                  <a:lnTo>
                    <a:pt x="57" y="13"/>
                  </a:lnTo>
                  <a:lnTo>
                    <a:pt x="0" y="0"/>
                  </a:lnTo>
                </a:path>
              </a:pathLst>
            </a:custGeom>
            <a:noFill/>
            <a:ln w="47625" cap="flat" cmpd="sng">
              <a:solidFill>
                <a:srgbClr val="0093DD"/>
              </a:solidFill>
              <a:prstDash val="solid"/>
              <a:round/>
              <a:headEnd type="none" w="med" len="med"/>
              <a:tailEnd type="none" w="med" len="med"/>
            </a:ln>
          </p:spPr>
          <p:txBody>
            <a:bodyPr/>
            <a:p>
              <a:endParaRPr lang="zh-CN" altLang="en-US"/>
            </a:p>
          </p:txBody>
        </p:sp>
        <p:sp>
          <p:nvSpPr>
            <p:cNvPr id="7230" name="Freeform 222"/>
            <p:cNvSpPr/>
            <p:nvPr/>
          </p:nvSpPr>
          <p:spPr>
            <a:xfrm>
              <a:off x="1522" y="961"/>
              <a:ext cx="939" cy="1029"/>
            </a:xfrm>
            <a:custGeom>
              <a:avLst/>
              <a:gdLst/>
              <a:ahLst/>
              <a:cxnLst>
                <a:cxn ang="0">
                  <a:pos x="0" y="28"/>
                </a:cxn>
                <a:cxn ang="0">
                  <a:pos x="1" y="28"/>
                </a:cxn>
                <a:cxn ang="0">
                  <a:pos x="1" y="28"/>
                </a:cxn>
                <a:cxn ang="0">
                  <a:pos x="2" y="28"/>
                </a:cxn>
                <a:cxn ang="0">
                  <a:pos x="2" y="28"/>
                </a:cxn>
                <a:cxn ang="0">
                  <a:pos x="3" y="27"/>
                </a:cxn>
                <a:cxn ang="0">
                  <a:pos x="3" y="27"/>
                </a:cxn>
                <a:cxn ang="0">
                  <a:pos x="4" y="27"/>
                </a:cxn>
                <a:cxn ang="0">
                  <a:pos x="4" y="27"/>
                </a:cxn>
                <a:cxn ang="0">
                  <a:pos x="5" y="27"/>
                </a:cxn>
                <a:cxn ang="0">
                  <a:pos x="5" y="27"/>
                </a:cxn>
                <a:cxn ang="0">
                  <a:pos x="5" y="27"/>
                </a:cxn>
                <a:cxn ang="0">
                  <a:pos x="6" y="27"/>
                </a:cxn>
                <a:cxn ang="0">
                  <a:pos x="6" y="27"/>
                </a:cxn>
                <a:cxn ang="0">
                  <a:pos x="7" y="28"/>
                </a:cxn>
                <a:cxn ang="0">
                  <a:pos x="8" y="28"/>
                </a:cxn>
                <a:cxn ang="0">
                  <a:pos x="8" y="28"/>
                </a:cxn>
                <a:cxn ang="0">
                  <a:pos x="8" y="28"/>
                </a:cxn>
                <a:cxn ang="0">
                  <a:pos x="9" y="28"/>
                </a:cxn>
                <a:cxn ang="0">
                  <a:pos x="9" y="28"/>
                </a:cxn>
                <a:cxn ang="0">
                  <a:pos x="10" y="28"/>
                </a:cxn>
                <a:cxn ang="0">
                  <a:pos x="10" y="28"/>
                </a:cxn>
                <a:cxn ang="0">
                  <a:pos x="11" y="28"/>
                </a:cxn>
                <a:cxn ang="0">
                  <a:pos x="11" y="27"/>
                </a:cxn>
                <a:cxn ang="0">
                  <a:pos x="12" y="26"/>
                </a:cxn>
                <a:cxn ang="0">
                  <a:pos x="12" y="26"/>
                </a:cxn>
                <a:cxn ang="0">
                  <a:pos x="13" y="26"/>
                </a:cxn>
                <a:cxn ang="0">
                  <a:pos x="13" y="25"/>
                </a:cxn>
                <a:cxn ang="0">
                  <a:pos x="14" y="25"/>
                </a:cxn>
                <a:cxn ang="0">
                  <a:pos x="14" y="26"/>
                </a:cxn>
                <a:cxn ang="0">
                  <a:pos x="14" y="26"/>
                </a:cxn>
                <a:cxn ang="0">
                  <a:pos x="15" y="26"/>
                </a:cxn>
                <a:cxn ang="0">
                  <a:pos x="16" y="27"/>
                </a:cxn>
                <a:cxn ang="0">
                  <a:pos x="16" y="28"/>
                </a:cxn>
                <a:cxn ang="0">
                  <a:pos x="17" y="28"/>
                </a:cxn>
                <a:cxn ang="0">
                  <a:pos x="17" y="28"/>
                </a:cxn>
                <a:cxn ang="0">
                  <a:pos x="17" y="28"/>
                </a:cxn>
                <a:cxn ang="0">
                  <a:pos x="18" y="28"/>
                </a:cxn>
                <a:cxn ang="0">
                  <a:pos x="20" y="27"/>
                </a:cxn>
                <a:cxn ang="0">
                  <a:pos x="21" y="25"/>
                </a:cxn>
                <a:cxn ang="0">
                  <a:pos x="21" y="21"/>
                </a:cxn>
                <a:cxn ang="0">
                  <a:pos x="22" y="18"/>
                </a:cxn>
                <a:cxn ang="0">
                  <a:pos x="23" y="14"/>
                </a:cxn>
                <a:cxn ang="0">
                  <a:pos x="24" y="7"/>
                </a:cxn>
                <a:cxn ang="0">
                  <a:pos x="24" y="4"/>
                </a:cxn>
                <a:cxn ang="0">
                  <a:pos x="25" y="2"/>
                </a:cxn>
                <a:cxn ang="0">
                  <a:pos x="26" y="0"/>
                </a:cxn>
              </a:cxnLst>
              <a:pathLst>
                <a:path w="5633" h="6176">
                  <a:moveTo>
                    <a:pt x="0" y="6176"/>
                  </a:moveTo>
                  <a:lnTo>
                    <a:pt x="30" y="6174"/>
                  </a:lnTo>
                  <a:lnTo>
                    <a:pt x="60" y="6171"/>
                  </a:lnTo>
                  <a:lnTo>
                    <a:pt x="90" y="6165"/>
                  </a:lnTo>
                  <a:lnTo>
                    <a:pt x="119" y="6158"/>
                  </a:lnTo>
                  <a:lnTo>
                    <a:pt x="148" y="6150"/>
                  </a:lnTo>
                  <a:lnTo>
                    <a:pt x="179" y="6139"/>
                  </a:lnTo>
                  <a:lnTo>
                    <a:pt x="208" y="6127"/>
                  </a:lnTo>
                  <a:lnTo>
                    <a:pt x="238" y="6114"/>
                  </a:lnTo>
                  <a:lnTo>
                    <a:pt x="267" y="6100"/>
                  </a:lnTo>
                  <a:lnTo>
                    <a:pt x="298" y="6084"/>
                  </a:lnTo>
                  <a:lnTo>
                    <a:pt x="327" y="6068"/>
                  </a:lnTo>
                  <a:lnTo>
                    <a:pt x="357" y="6051"/>
                  </a:lnTo>
                  <a:lnTo>
                    <a:pt x="417" y="6015"/>
                  </a:lnTo>
                  <a:lnTo>
                    <a:pt x="476" y="5979"/>
                  </a:lnTo>
                  <a:lnTo>
                    <a:pt x="536" y="5942"/>
                  </a:lnTo>
                  <a:lnTo>
                    <a:pt x="595" y="5907"/>
                  </a:lnTo>
                  <a:lnTo>
                    <a:pt x="624" y="5890"/>
                  </a:lnTo>
                  <a:lnTo>
                    <a:pt x="654" y="5873"/>
                  </a:lnTo>
                  <a:lnTo>
                    <a:pt x="684" y="5859"/>
                  </a:lnTo>
                  <a:lnTo>
                    <a:pt x="713" y="5844"/>
                  </a:lnTo>
                  <a:lnTo>
                    <a:pt x="744" y="5830"/>
                  </a:lnTo>
                  <a:lnTo>
                    <a:pt x="773" y="5819"/>
                  </a:lnTo>
                  <a:lnTo>
                    <a:pt x="803" y="5808"/>
                  </a:lnTo>
                  <a:lnTo>
                    <a:pt x="832" y="5799"/>
                  </a:lnTo>
                  <a:lnTo>
                    <a:pt x="863" y="5792"/>
                  </a:lnTo>
                  <a:lnTo>
                    <a:pt x="892" y="5787"/>
                  </a:lnTo>
                  <a:lnTo>
                    <a:pt x="922" y="5783"/>
                  </a:lnTo>
                  <a:lnTo>
                    <a:pt x="951" y="5782"/>
                  </a:lnTo>
                  <a:lnTo>
                    <a:pt x="982" y="5783"/>
                  </a:lnTo>
                  <a:lnTo>
                    <a:pt x="1011" y="5787"/>
                  </a:lnTo>
                  <a:lnTo>
                    <a:pt x="1041" y="5792"/>
                  </a:lnTo>
                  <a:lnTo>
                    <a:pt x="1070" y="5799"/>
                  </a:lnTo>
                  <a:lnTo>
                    <a:pt x="1100" y="5808"/>
                  </a:lnTo>
                  <a:lnTo>
                    <a:pt x="1130" y="5819"/>
                  </a:lnTo>
                  <a:lnTo>
                    <a:pt x="1159" y="5830"/>
                  </a:lnTo>
                  <a:lnTo>
                    <a:pt x="1189" y="5844"/>
                  </a:lnTo>
                  <a:lnTo>
                    <a:pt x="1219" y="5859"/>
                  </a:lnTo>
                  <a:lnTo>
                    <a:pt x="1249" y="5873"/>
                  </a:lnTo>
                  <a:lnTo>
                    <a:pt x="1278" y="5890"/>
                  </a:lnTo>
                  <a:lnTo>
                    <a:pt x="1308" y="5907"/>
                  </a:lnTo>
                  <a:lnTo>
                    <a:pt x="1368" y="5942"/>
                  </a:lnTo>
                  <a:lnTo>
                    <a:pt x="1427" y="5979"/>
                  </a:lnTo>
                  <a:lnTo>
                    <a:pt x="1487" y="6015"/>
                  </a:lnTo>
                  <a:lnTo>
                    <a:pt x="1545" y="6051"/>
                  </a:lnTo>
                  <a:lnTo>
                    <a:pt x="1576" y="6068"/>
                  </a:lnTo>
                  <a:lnTo>
                    <a:pt x="1605" y="6084"/>
                  </a:lnTo>
                  <a:lnTo>
                    <a:pt x="1635" y="6100"/>
                  </a:lnTo>
                  <a:lnTo>
                    <a:pt x="1664" y="6114"/>
                  </a:lnTo>
                  <a:lnTo>
                    <a:pt x="1695" y="6127"/>
                  </a:lnTo>
                  <a:lnTo>
                    <a:pt x="1724" y="6139"/>
                  </a:lnTo>
                  <a:lnTo>
                    <a:pt x="1754" y="6150"/>
                  </a:lnTo>
                  <a:lnTo>
                    <a:pt x="1783" y="6158"/>
                  </a:lnTo>
                  <a:lnTo>
                    <a:pt x="1814" y="6165"/>
                  </a:lnTo>
                  <a:lnTo>
                    <a:pt x="1843" y="6171"/>
                  </a:lnTo>
                  <a:lnTo>
                    <a:pt x="1873" y="6174"/>
                  </a:lnTo>
                  <a:lnTo>
                    <a:pt x="1902" y="6176"/>
                  </a:lnTo>
                  <a:lnTo>
                    <a:pt x="1933" y="6174"/>
                  </a:lnTo>
                  <a:lnTo>
                    <a:pt x="1962" y="6167"/>
                  </a:lnTo>
                  <a:lnTo>
                    <a:pt x="1992" y="6159"/>
                  </a:lnTo>
                  <a:lnTo>
                    <a:pt x="2021" y="6147"/>
                  </a:lnTo>
                  <a:lnTo>
                    <a:pt x="2051" y="6132"/>
                  </a:lnTo>
                  <a:lnTo>
                    <a:pt x="2081" y="6114"/>
                  </a:lnTo>
                  <a:lnTo>
                    <a:pt x="2110" y="6093"/>
                  </a:lnTo>
                  <a:lnTo>
                    <a:pt x="2140" y="6071"/>
                  </a:lnTo>
                  <a:lnTo>
                    <a:pt x="2170" y="6046"/>
                  </a:lnTo>
                  <a:lnTo>
                    <a:pt x="2200" y="6020"/>
                  </a:lnTo>
                  <a:lnTo>
                    <a:pt x="2229" y="5993"/>
                  </a:lnTo>
                  <a:lnTo>
                    <a:pt x="2259" y="5964"/>
                  </a:lnTo>
                  <a:lnTo>
                    <a:pt x="2319" y="5903"/>
                  </a:lnTo>
                  <a:lnTo>
                    <a:pt x="2378" y="5842"/>
                  </a:lnTo>
                  <a:lnTo>
                    <a:pt x="2437" y="5779"/>
                  </a:lnTo>
                  <a:lnTo>
                    <a:pt x="2496" y="5719"/>
                  </a:lnTo>
                  <a:lnTo>
                    <a:pt x="2527" y="5691"/>
                  </a:lnTo>
                  <a:lnTo>
                    <a:pt x="2556" y="5662"/>
                  </a:lnTo>
                  <a:lnTo>
                    <a:pt x="2586" y="5636"/>
                  </a:lnTo>
                  <a:lnTo>
                    <a:pt x="2615" y="5612"/>
                  </a:lnTo>
                  <a:lnTo>
                    <a:pt x="2646" y="5589"/>
                  </a:lnTo>
                  <a:lnTo>
                    <a:pt x="2675" y="5569"/>
                  </a:lnTo>
                  <a:lnTo>
                    <a:pt x="2705" y="5552"/>
                  </a:lnTo>
                  <a:lnTo>
                    <a:pt x="2734" y="5537"/>
                  </a:lnTo>
                  <a:lnTo>
                    <a:pt x="2765" y="5525"/>
                  </a:lnTo>
                  <a:lnTo>
                    <a:pt x="2794" y="5515"/>
                  </a:lnTo>
                  <a:lnTo>
                    <a:pt x="2824" y="5510"/>
                  </a:lnTo>
                  <a:lnTo>
                    <a:pt x="2853" y="5508"/>
                  </a:lnTo>
                  <a:lnTo>
                    <a:pt x="2884" y="5510"/>
                  </a:lnTo>
                  <a:lnTo>
                    <a:pt x="2913" y="5515"/>
                  </a:lnTo>
                  <a:lnTo>
                    <a:pt x="2942" y="5525"/>
                  </a:lnTo>
                  <a:lnTo>
                    <a:pt x="2972" y="5537"/>
                  </a:lnTo>
                  <a:lnTo>
                    <a:pt x="3002" y="5552"/>
                  </a:lnTo>
                  <a:lnTo>
                    <a:pt x="3032" y="5569"/>
                  </a:lnTo>
                  <a:lnTo>
                    <a:pt x="3061" y="5589"/>
                  </a:lnTo>
                  <a:lnTo>
                    <a:pt x="3091" y="5612"/>
                  </a:lnTo>
                  <a:lnTo>
                    <a:pt x="3121" y="5636"/>
                  </a:lnTo>
                  <a:lnTo>
                    <a:pt x="3151" y="5662"/>
                  </a:lnTo>
                  <a:lnTo>
                    <a:pt x="3180" y="5691"/>
                  </a:lnTo>
                  <a:lnTo>
                    <a:pt x="3210" y="5719"/>
                  </a:lnTo>
                  <a:lnTo>
                    <a:pt x="3270" y="5779"/>
                  </a:lnTo>
                  <a:lnTo>
                    <a:pt x="3329" y="5842"/>
                  </a:lnTo>
                  <a:lnTo>
                    <a:pt x="3388" y="5903"/>
                  </a:lnTo>
                  <a:lnTo>
                    <a:pt x="3447" y="5964"/>
                  </a:lnTo>
                  <a:lnTo>
                    <a:pt x="3478" y="5993"/>
                  </a:lnTo>
                  <a:lnTo>
                    <a:pt x="3507" y="6020"/>
                  </a:lnTo>
                  <a:lnTo>
                    <a:pt x="3537" y="6046"/>
                  </a:lnTo>
                  <a:lnTo>
                    <a:pt x="3566" y="6071"/>
                  </a:lnTo>
                  <a:lnTo>
                    <a:pt x="3597" y="6093"/>
                  </a:lnTo>
                  <a:lnTo>
                    <a:pt x="3626" y="6114"/>
                  </a:lnTo>
                  <a:lnTo>
                    <a:pt x="3656" y="6132"/>
                  </a:lnTo>
                  <a:lnTo>
                    <a:pt x="3685" y="6147"/>
                  </a:lnTo>
                  <a:lnTo>
                    <a:pt x="3716" y="6159"/>
                  </a:lnTo>
                  <a:lnTo>
                    <a:pt x="3745" y="6167"/>
                  </a:lnTo>
                  <a:lnTo>
                    <a:pt x="3774" y="6174"/>
                  </a:lnTo>
                  <a:lnTo>
                    <a:pt x="3805" y="6176"/>
                  </a:lnTo>
                  <a:lnTo>
                    <a:pt x="3911" y="6142"/>
                  </a:lnTo>
                  <a:lnTo>
                    <a:pt x="4011" y="6078"/>
                  </a:lnTo>
                  <a:lnTo>
                    <a:pt x="4105" y="5983"/>
                  </a:lnTo>
                  <a:lnTo>
                    <a:pt x="4194" y="5860"/>
                  </a:lnTo>
                  <a:lnTo>
                    <a:pt x="4276" y="5710"/>
                  </a:lnTo>
                  <a:lnTo>
                    <a:pt x="4354" y="5538"/>
                  </a:lnTo>
                  <a:lnTo>
                    <a:pt x="4427" y="5345"/>
                  </a:lnTo>
                  <a:lnTo>
                    <a:pt x="4496" y="5132"/>
                  </a:lnTo>
                  <a:lnTo>
                    <a:pt x="4559" y="4904"/>
                  </a:lnTo>
                  <a:lnTo>
                    <a:pt x="4620" y="4659"/>
                  </a:lnTo>
                  <a:lnTo>
                    <a:pt x="4676" y="4403"/>
                  </a:lnTo>
                  <a:lnTo>
                    <a:pt x="4731" y="4136"/>
                  </a:lnTo>
                  <a:lnTo>
                    <a:pt x="4781" y="3860"/>
                  </a:lnTo>
                  <a:lnTo>
                    <a:pt x="4830" y="3579"/>
                  </a:lnTo>
                  <a:lnTo>
                    <a:pt x="4876" y="3294"/>
                  </a:lnTo>
                  <a:lnTo>
                    <a:pt x="4920" y="3009"/>
                  </a:lnTo>
                  <a:lnTo>
                    <a:pt x="5004" y="2440"/>
                  </a:lnTo>
                  <a:lnTo>
                    <a:pt x="5084" y="1891"/>
                  </a:lnTo>
                  <a:lnTo>
                    <a:pt x="5124" y="1630"/>
                  </a:lnTo>
                  <a:lnTo>
                    <a:pt x="5163" y="1380"/>
                  </a:lnTo>
                  <a:lnTo>
                    <a:pt x="5203" y="1144"/>
                  </a:lnTo>
                  <a:lnTo>
                    <a:pt x="5244" y="923"/>
                  </a:lnTo>
                  <a:lnTo>
                    <a:pt x="5286" y="722"/>
                  </a:lnTo>
                  <a:lnTo>
                    <a:pt x="5329" y="540"/>
                  </a:lnTo>
                  <a:lnTo>
                    <a:pt x="5374" y="381"/>
                  </a:lnTo>
                  <a:lnTo>
                    <a:pt x="5420" y="246"/>
                  </a:lnTo>
                  <a:lnTo>
                    <a:pt x="5469" y="139"/>
                  </a:lnTo>
                  <a:lnTo>
                    <a:pt x="5521" y="60"/>
                  </a:lnTo>
                  <a:lnTo>
                    <a:pt x="5575" y="13"/>
                  </a:lnTo>
                  <a:lnTo>
                    <a:pt x="5633" y="0"/>
                  </a:lnTo>
                </a:path>
              </a:pathLst>
            </a:custGeom>
            <a:noFill/>
            <a:ln w="47625" cap="flat" cmpd="sng">
              <a:solidFill>
                <a:srgbClr val="0093DD"/>
              </a:solidFill>
              <a:prstDash val="solid"/>
              <a:round/>
              <a:headEnd type="none" w="med" len="med"/>
              <a:tailEnd type="none" w="med" len="med"/>
            </a:ln>
          </p:spPr>
          <p:txBody>
            <a:bodyPr/>
            <a:p>
              <a:endParaRPr lang="zh-CN" altLang="en-US"/>
            </a:p>
          </p:txBody>
        </p:sp>
        <p:grpSp>
          <p:nvGrpSpPr>
            <p:cNvPr id="7231" name="Group 223"/>
            <p:cNvGrpSpPr/>
            <p:nvPr/>
          </p:nvGrpSpPr>
          <p:grpSpPr>
            <a:xfrm>
              <a:off x="2772" y="1968"/>
              <a:ext cx="628" cy="63"/>
              <a:chOff x="2772" y="2687"/>
              <a:chExt cx="628" cy="63"/>
            </a:xfrm>
          </p:grpSpPr>
          <p:sp>
            <p:nvSpPr>
              <p:cNvPr id="7232" name="Line 224"/>
              <p:cNvSpPr/>
              <p:nvPr/>
            </p:nvSpPr>
            <p:spPr>
              <a:xfrm flipV="1">
                <a:off x="2772" y="2687"/>
                <a:ext cx="0" cy="45"/>
              </a:xfrm>
              <a:prstGeom prst="line">
                <a:avLst/>
              </a:prstGeom>
              <a:ln w="9525" cap="flat" cmpd="sng">
                <a:solidFill>
                  <a:schemeClr val="tx1"/>
                </a:solidFill>
                <a:prstDash val="solid"/>
                <a:round/>
                <a:headEnd type="none" w="med" len="med"/>
                <a:tailEnd type="none" w="med" len="med"/>
              </a:ln>
            </p:spPr>
          </p:sp>
          <p:sp>
            <p:nvSpPr>
              <p:cNvPr id="7233" name="Line 225"/>
              <p:cNvSpPr/>
              <p:nvPr/>
            </p:nvSpPr>
            <p:spPr>
              <a:xfrm flipV="1">
                <a:off x="2929" y="2697"/>
                <a:ext cx="0" cy="45"/>
              </a:xfrm>
              <a:prstGeom prst="line">
                <a:avLst/>
              </a:prstGeom>
              <a:ln w="9525" cap="flat" cmpd="sng">
                <a:solidFill>
                  <a:schemeClr val="tx1"/>
                </a:solidFill>
                <a:prstDash val="solid"/>
                <a:round/>
                <a:headEnd type="none" w="med" len="med"/>
                <a:tailEnd type="none" w="med" len="med"/>
              </a:ln>
            </p:spPr>
          </p:sp>
          <p:sp>
            <p:nvSpPr>
              <p:cNvPr id="7234" name="Line 226"/>
              <p:cNvSpPr/>
              <p:nvPr/>
            </p:nvSpPr>
            <p:spPr>
              <a:xfrm flipV="1">
                <a:off x="3093" y="2698"/>
                <a:ext cx="0" cy="45"/>
              </a:xfrm>
              <a:prstGeom prst="line">
                <a:avLst/>
              </a:prstGeom>
              <a:ln w="9525" cap="flat" cmpd="sng">
                <a:solidFill>
                  <a:schemeClr val="tx1"/>
                </a:solidFill>
                <a:prstDash val="solid"/>
                <a:round/>
                <a:headEnd type="none" w="med" len="med"/>
                <a:tailEnd type="none" w="med" len="med"/>
              </a:ln>
            </p:spPr>
          </p:sp>
          <p:sp>
            <p:nvSpPr>
              <p:cNvPr id="7235" name="Line 227"/>
              <p:cNvSpPr/>
              <p:nvPr/>
            </p:nvSpPr>
            <p:spPr>
              <a:xfrm flipV="1">
                <a:off x="3243" y="2701"/>
                <a:ext cx="0" cy="45"/>
              </a:xfrm>
              <a:prstGeom prst="line">
                <a:avLst/>
              </a:prstGeom>
              <a:ln w="9525" cap="flat" cmpd="sng">
                <a:solidFill>
                  <a:schemeClr val="tx1"/>
                </a:solidFill>
                <a:prstDash val="solid"/>
                <a:round/>
                <a:headEnd type="none" w="med" len="med"/>
                <a:tailEnd type="none" w="med" len="med"/>
              </a:ln>
            </p:spPr>
          </p:sp>
          <p:sp>
            <p:nvSpPr>
              <p:cNvPr id="7236" name="Line 228"/>
              <p:cNvSpPr/>
              <p:nvPr/>
            </p:nvSpPr>
            <p:spPr>
              <a:xfrm flipV="1">
                <a:off x="3400" y="2705"/>
                <a:ext cx="0" cy="45"/>
              </a:xfrm>
              <a:prstGeom prst="line">
                <a:avLst/>
              </a:prstGeom>
              <a:ln w="9525" cap="flat" cmpd="sng">
                <a:solidFill>
                  <a:schemeClr val="tx1"/>
                </a:solidFill>
                <a:prstDash val="solid"/>
                <a:round/>
                <a:headEnd type="none" w="med" len="med"/>
                <a:tailEnd type="none" w="med" len="med"/>
              </a:ln>
            </p:spPr>
          </p:sp>
        </p:grpSp>
        <p:grpSp>
          <p:nvGrpSpPr>
            <p:cNvPr id="7237" name="Group 229"/>
            <p:cNvGrpSpPr/>
            <p:nvPr/>
          </p:nvGrpSpPr>
          <p:grpSpPr>
            <a:xfrm>
              <a:off x="1522" y="1961"/>
              <a:ext cx="628" cy="63"/>
              <a:chOff x="2908" y="2823"/>
              <a:chExt cx="628" cy="63"/>
            </a:xfrm>
          </p:grpSpPr>
          <p:sp>
            <p:nvSpPr>
              <p:cNvPr id="7238" name="Line 230"/>
              <p:cNvSpPr/>
              <p:nvPr/>
            </p:nvSpPr>
            <p:spPr>
              <a:xfrm flipV="1">
                <a:off x="2908" y="2823"/>
                <a:ext cx="0" cy="45"/>
              </a:xfrm>
              <a:prstGeom prst="line">
                <a:avLst/>
              </a:prstGeom>
              <a:ln w="9525" cap="flat" cmpd="sng">
                <a:solidFill>
                  <a:schemeClr val="tx1"/>
                </a:solidFill>
                <a:prstDash val="solid"/>
                <a:round/>
                <a:headEnd type="none" w="med" len="med"/>
                <a:tailEnd type="none" w="med" len="med"/>
              </a:ln>
            </p:spPr>
          </p:sp>
          <p:sp>
            <p:nvSpPr>
              <p:cNvPr id="7239" name="Line 231"/>
              <p:cNvSpPr/>
              <p:nvPr/>
            </p:nvSpPr>
            <p:spPr>
              <a:xfrm flipV="1">
                <a:off x="3065" y="2833"/>
                <a:ext cx="0" cy="45"/>
              </a:xfrm>
              <a:prstGeom prst="line">
                <a:avLst/>
              </a:prstGeom>
              <a:ln w="9525" cap="flat" cmpd="sng">
                <a:solidFill>
                  <a:schemeClr val="tx1"/>
                </a:solidFill>
                <a:prstDash val="solid"/>
                <a:round/>
                <a:headEnd type="none" w="med" len="med"/>
                <a:tailEnd type="none" w="med" len="med"/>
              </a:ln>
            </p:spPr>
          </p:sp>
          <p:sp>
            <p:nvSpPr>
              <p:cNvPr id="7240" name="Line 232"/>
              <p:cNvSpPr/>
              <p:nvPr/>
            </p:nvSpPr>
            <p:spPr>
              <a:xfrm flipV="1">
                <a:off x="3229" y="2834"/>
                <a:ext cx="0" cy="45"/>
              </a:xfrm>
              <a:prstGeom prst="line">
                <a:avLst/>
              </a:prstGeom>
              <a:ln w="9525" cap="flat" cmpd="sng">
                <a:solidFill>
                  <a:schemeClr val="tx1"/>
                </a:solidFill>
                <a:prstDash val="solid"/>
                <a:round/>
                <a:headEnd type="none" w="med" len="med"/>
                <a:tailEnd type="none" w="med" len="med"/>
              </a:ln>
            </p:spPr>
          </p:sp>
          <p:sp>
            <p:nvSpPr>
              <p:cNvPr id="7241" name="Line 233"/>
              <p:cNvSpPr/>
              <p:nvPr/>
            </p:nvSpPr>
            <p:spPr>
              <a:xfrm flipV="1">
                <a:off x="3379" y="2837"/>
                <a:ext cx="0" cy="45"/>
              </a:xfrm>
              <a:prstGeom prst="line">
                <a:avLst/>
              </a:prstGeom>
              <a:ln w="9525" cap="flat" cmpd="sng">
                <a:solidFill>
                  <a:schemeClr val="tx1"/>
                </a:solidFill>
                <a:prstDash val="solid"/>
                <a:round/>
                <a:headEnd type="none" w="med" len="med"/>
                <a:tailEnd type="none" w="med" len="med"/>
              </a:ln>
            </p:spPr>
          </p:sp>
          <p:sp>
            <p:nvSpPr>
              <p:cNvPr id="7242" name="Line 234"/>
              <p:cNvSpPr/>
              <p:nvPr/>
            </p:nvSpPr>
            <p:spPr>
              <a:xfrm flipV="1">
                <a:off x="3536" y="2841"/>
                <a:ext cx="0" cy="45"/>
              </a:xfrm>
              <a:prstGeom prst="line">
                <a:avLst/>
              </a:prstGeom>
              <a:ln w="9525" cap="flat" cmpd="sng">
                <a:solidFill>
                  <a:schemeClr val="tx1"/>
                </a:solidFill>
                <a:prstDash val="solid"/>
                <a:round/>
                <a:headEnd type="none" w="med" len="med"/>
                <a:tailEnd type="none" w="med" len="med"/>
              </a:ln>
            </p:spPr>
          </p:sp>
        </p:grpSp>
      </p:grpSp>
      <p:graphicFrame>
        <p:nvGraphicFramePr>
          <p:cNvPr id="7243" name="对象 20">
            <a:hlinkClick r:id="" action="ppaction://ole?verb="/>
          </p:cNvPr>
          <p:cNvGraphicFramePr>
            <a:graphicFrameLocks noChangeAspect="1"/>
          </p:cNvGraphicFramePr>
          <p:nvPr/>
        </p:nvGraphicFramePr>
        <p:xfrm>
          <a:off x="4264025" y="4605655"/>
          <a:ext cx="2776538" cy="376238"/>
        </p:xfrm>
        <a:graphic>
          <a:graphicData uri="http://schemas.openxmlformats.org/presentationml/2006/ole">
            <mc:AlternateContent xmlns:mc="http://schemas.openxmlformats.org/markup-compatibility/2006">
              <mc:Choice xmlns:v="urn:schemas-microsoft-com:vml" Requires="v">
                <p:oleObj spid="_x0000_s3093" name="" r:id="rId29" imgW="1498600" imgH="203200" progId="Equation.KSEE3">
                  <p:embed/>
                </p:oleObj>
              </mc:Choice>
              <mc:Fallback>
                <p:oleObj name="" r:id="rId29" imgW="1498600" imgH="203200" progId="Equation.KSEE3">
                  <p:embed/>
                  <p:pic>
                    <p:nvPicPr>
                      <p:cNvPr id="0" name="图片 3092"/>
                      <p:cNvPicPr/>
                      <p:nvPr/>
                    </p:nvPicPr>
                    <p:blipFill>
                      <a:blip r:embed="rId30"/>
                      <a:stretch>
                        <a:fillRect/>
                      </a:stretch>
                    </p:blipFill>
                    <p:spPr>
                      <a:xfrm>
                        <a:off x="4264025" y="4605655"/>
                        <a:ext cx="2776538" cy="376238"/>
                      </a:xfrm>
                      <a:prstGeom prst="rect">
                        <a:avLst/>
                      </a:prstGeom>
                      <a:noFill/>
                      <a:ln w="38100">
                        <a:noFill/>
                        <a:miter/>
                      </a:ln>
                    </p:spPr>
                  </p:pic>
                </p:oleObj>
              </mc:Fallback>
            </mc:AlternateContent>
          </a:graphicData>
        </a:graphic>
      </p:graphicFrame>
      <p:graphicFrame>
        <p:nvGraphicFramePr>
          <p:cNvPr id="7244" name="对象 21">
            <a:hlinkClick r:id="" action="ppaction://ole?verb="/>
          </p:cNvPr>
          <p:cNvGraphicFramePr>
            <a:graphicFrameLocks noChangeAspect="1"/>
          </p:cNvGraphicFramePr>
          <p:nvPr/>
        </p:nvGraphicFramePr>
        <p:xfrm>
          <a:off x="1039813" y="4932680"/>
          <a:ext cx="2119312" cy="377825"/>
        </p:xfrm>
        <a:graphic>
          <a:graphicData uri="http://schemas.openxmlformats.org/presentationml/2006/ole">
            <mc:AlternateContent xmlns:mc="http://schemas.openxmlformats.org/markup-compatibility/2006">
              <mc:Choice xmlns:v="urn:schemas-microsoft-com:vml" Requires="v">
                <p:oleObj spid="_x0000_s3096" name="" r:id="rId31" imgW="1143000" imgH="203200" progId="Equation.KSEE3">
                  <p:embed/>
                </p:oleObj>
              </mc:Choice>
              <mc:Fallback>
                <p:oleObj name="" r:id="rId31" imgW="1143000" imgH="203200" progId="Equation.KSEE3">
                  <p:embed/>
                  <p:pic>
                    <p:nvPicPr>
                      <p:cNvPr id="0" name="图片 3095"/>
                      <p:cNvPicPr/>
                      <p:nvPr/>
                    </p:nvPicPr>
                    <p:blipFill>
                      <a:blip r:embed="rId32"/>
                      <a:stretch>
                        <a:fillRect/>
                      </a:stretch>
                    </p:blipFill>
                    <p:spPr>
                      <a:xfrm>
                        <a:off x="1039813" y="4932680"/>
                        <a:ext cx="2119312" cy="377825"/>
                      </a:xfrm>
                      <a:prstGeom prst="rect">
                        <a:avLst/>
                      </a:prstGeom>
                      <a:noFill/>
                      <a:ln w="38100">
                        <a:noFill/>
                        <a:miter/>
                      </a:ln>
                    </p:spPr>
                  </p:pic>
                </p:oleObj>
              </mc:Fallback>
            </mc:AlternateContent>
          </a:graphicData>
        </a:graphic>
      </p:graphicFrame>
      <p:graphicFrame>
        <p:nvGraphicFramePr>
          <p:cNvPr id="7245" name="对象 2">
            <a:hlinkClick r:id="" action="ppaction://ole?verb="/>
          </p:cNvPr>
          <p:cNvGraphicFramePr>
            <a:graphicFrameLocks noChangeAspect="1"/>
          </p:cNvGraphicFramePr>
          <p:nvPr/>
        </p:nvGraphicFramePr>
        <p:xfrm>
          <a:off x="4264025" y="5142230"/>
          <a:ext cx="4124325" cy="622300"/>
        </p:xfrm>
        <a:graphic>
          <a:graphicData uri="http://schemas.openxmlformats.org/presentationml/2006/ole">
            <mc:AlternateContent xmlns:mc="http://schemas.openxmlformats.org/markup-compatibility/2006">
              <mc:Choice xmlns:v="urn:schemas-microsoft-com:vml" Requires="v">
                <p:oleObj spid="_x0000_s3094" name="" r:id="rId33" imgW="2602865" imgH="393700" progId="Equation.KSEE3">
                  <p:embed/>
                </p:oleObj>
              </mc:Choice>
              <mc:Fallback>
                <p:oleObj name="" r:id="rId33" imgW="2602865" imgH="393700" progId="Equation.KSEE3">
                  <p:embed/>
                  <p:pic>
                    <p:nvPicPr>
                      <p:cNvPr id="0" name="图片 3093"/>
                      <p:cNvPicPr/>
                      <p:nvPr/>
                    </p:nvPicPr>
                    <p:blipFill>
                      <a:blip r:embed="rId34"/>
                      <a:stretch>
                        <a:fillRect/>
                      </a:stretch>
                    </p:blipFill>
                    <p:spPr>
                      <a:xfrm>
                        <a:off x="4264025" y="5142230"/>
                        <a:ext cx="4124325" cy="622300"/>
                      </a:xfrm>
                      <a:prstGeom prst="rect">
                        <a:avLst/>
                      </a:prstGeom>
                      <a:noFill/>
                      <a:ln w="38100">
                        <a:noFill/>
                        <a:miter/>
                      </a:ln>
                    </p:spPr>
                  </p:pic>
                </p:oleObj>
              </mc:Fallback>
            </mc:AlternateContent>
          </a:graphicData>
        </a:graphic>
      </p:graphicFrame>
      <p:graphicFrame>
        <p:nvGraphicFramePr>
          <p:cNvPr id="7246" name="对象 3">
            <a:hlinkClick r:id="" action="ppaction://ole?verb="/>
          </p:cNvPr>
          <p:cNvGraphicFramePr>
            <a:graphicFrameLocks noChangeAspect="1"/>
          </p:cNvGraphicFramePr>
          <p:nvPr/>
        </p:nvGraphicFramePr>
        <p:xfrm>
          <a:off x="4264025" y="5934393"/>
          <a:ext cx="3562350" cy="623887"/>
        </p:xfrm>
        <a:graphic>
          <a:graphicData uri="http://schemas.openxmlformats.org/presentationml/2006/ole">
            <mc:AlternateContent xmlns:mc="http://schemas.openxmlformats.org/markup-compatibility/2006">
              <mc:Choice xmlns:v="urn:schemas-microsoft-com:vml" Requires="v">
                <p:oleObj spid="_x0000_s3095" name="" r:id="rId35" imgW="2247900" imgH="393700" progId="Equation.KSEE3">
                  <p:embed/>
                </p:oleObj>
              </mc:Choice>
              <mc:Fallback>
                <p:oleObj name="" r:id="rId35" imgW="2247900" imgH="393700" progId="Equation.KSEE3">
                  <p:embed/>
                  <p:pic>
                    <p:nvPicPr>
                      <p:cNvPr id="0" name="图片 3094"/>
                      <p:cNvPicPr/>
                      <p:nvPr/>
                    </p:nvPicPr>
                    <p:blipFill>
                      <a:blip r:embed="rId36"/>
                      <a:stretch>
                        <a:fillRect/>
                      </a:stretch>
                    </p:blipFill>
                    <p:spPr>
                      <a:xfrm>
                        <a:off x="4264025" y="5934393"/>
                        <a:ext cx="3562350" cy="623887"/>
                      </a:xfrm>
                      <a:prstGeom prst="rect">
                        <a:avLst/>
                      </a:prstGeom>
                      <a:noFill/>
                      <a:ln w="38100">
                        <a:noFill/>
                        <a:miter/>
                      </a:ln>
                    </p:spPr>
                  </p:pic>
                </p:oleObj>
              </mc:Fallback>
            </mc:AlternateContent>
          </a:graphicData>
        </a:graphic>
      </p:graphicFrame>
      <p:sp>
        <p:nvSpPr>
          <p:cNvPr id="111619" name="文本框 186370"/>
          <p:cNvSpPr txBox="1"/>
          <p:nvPr/>
        </p:nvSpPr>
        <p:spPr>
          <a:xfrm>
            <a:off x="1133158" y="271780"/>
            <a:ext cx="53340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ea typeface="黑体" panose="02010609060101010101" pitchFamily="2" charset="-122"/>
              </a:rPr>
              <a:t>光的衍射</a:t>
            </a:r>
            <a:r>
              <a:rPr lang="zh-CN" altLang="en-US" sz="2800" b="1" dirty="0">
                <a:ea typeface="黑体" panose="02010609060101010101" pitchFamily="2" charset="-122"/>
              </a:rPr>
              <a:t>基本内容、基本公式</a:t>
            </a:r>
            <a:endParaRPr lang="zh-CN" altLang="en-US" sz="2800" b="1"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245" name="对象 2">
            <a:hlinkClick r:id="" action="ppaction://ole?verb="/>
          </p:cNvPr>
          <p:cNvGraphicFramePr>
            <a:graphicFrameLocks noChangeAspect="1"/>
          </p:cNvGraphicFramePr>
          <p:nvPr/>
        </p:nvGraphicFramePr>
        <p:xfrm>
          <a:off x="1807210" y="1457960"/>
          <a:ext cx="5464175" cy="695325"/>
        </p:xfrm>
        <a:graphic>
          <a:graphicData uri="http://schemas.openxmlformats.org/presentationml/2006/ole">
            <mc:AlternateContent xmlns:mc="http://schemas.openxmlformats.org/markup-compatibility/2006">
              <mc:Choice xmlns:v="urn:schemas-microsoft-com:vml" Requires="v">
                <p:oleObj spid="_x0000_s3094" name="" r:id="rId1" imgW="3086100" imgH="393700" progId="Equation.KSEE3">
                  <p:embed/>
                </p:oleObj>
              </mc:Choice>
              <mc:Fallback>
                <p:oleObj name="" r:id="rId1" imgW="3086100" imgH="393700" progId="Equation.KSEE3">
                  <p:embed/>
                  <p:pic>
                    <p:nvPicPr>
                      <p:cNvPr id="0" name="图片 3093"/>
                      <p:cNvPicPr/>
                      <p:nvPr/>
                    </p:nvPicPr>
                    <p:blipFill>
                      <a:blip r:embed="rId2"/>
                      <a:stretch>
                        <a:fillRect/>
                      </a:stretch>
                    </p:blipFill>
                    <p:spPr>
                      <a:xfrm>
                        <a:off x="1807210" y="1457960"/>
                        <a:ext cx="5464175" cy="695325"/>
                      </a:xfrm>
                      <a:prstGeom prst="rect">
                        <a:avLst/>
                      </a:prstGeom>
                      <a:noFill/>
                      <a:ln w="38100">
                        <a:noFill/>
                        <a:miter/>
                      </a:ln>
                    </p:spPr>
                  </p:pic>
                </p:oleObj>
              </mc:Fallback>
            </mc:AlternateContent>
          </a:graphicData>
        </a:graphic>
      </p:graphicFrame>
      <p:graphicFrame>
        <p:nvGraphicFramePr>
          <p:cNvPr id="7246" name="对象 3">
            <a:hlinkClick r:id="" action="ppaction://ole?verb="/>
          </p:cNvPr>
          <p:cNvGraphicFramePr>
            <a:graphicFrameLocks noChangeAspect="1"/>
          </p:cNvGraphicFramePr>
          <p:nvPr/>
        </p:nvGraphicFramePr>
        <p:xfrm>
          <a:off x="1851660" y="2239645"/>
          <a:ext cx="5109210" cy="736600"/>
        </p:xfrm>
        <a:graphic>
          <a:graphicData uri="http://schemas.openxmlformats.org/presentationml/2006/ole">
            <mc:AlternateContent xmlns:mc="http://schemas.openxmlformats.org/markup-compatibility/2006">
              <mc:Choice xmlns:v="urn:schemas-microsoft-com:vml" Requires="v">
                <p:oleObj spid="_x0000_s3095" name="" r:id="rId3" imgW="2730500" imgH="393700" progId="Equation.KSEE3">
                  <p:embed/>
                </p:oleObj>
              </mc:Choice>
              <mc:Fallback>
                <p:oleObj name="" r:id="rId3" imgW="2730500" imgH="393700" progId="Equation.KSEE3">
                  <p:embed/>
                  <p:pic>
                    <p:nvPicPr>
                      <p:cNvPr id="0" name="图片 3094"/>
                      <p:cNvPicPr/>
                      <p:nvPr/>
                    </p:nvPicPr>
                    <p:blipFill>
                      <a:blip r:embed="rId4"/>
                      <a:stretch>
                        <a:fillRect/>
                      </a:stretch>
                    </p:blipFill>
                    <p:spPr>
                      <a:xfrm>
                        <a:off x="1851660" y="2239645"/>
                        <a:ext cx="5109210" cy="736600"/>
                      </a:xfrm>
                      <a:prstGeom prst="rect">
                        <a:avLst/>
                      </a:prstGeom>
                      <a:noFill/>
                      <a:ln w="38100">
                        <a:noFill/>
                        <a:miter/>
                      </a:ln>
                    </p:spPr>
                  </p:pic>
                </p:oleObj>
              </mc:Fallback>
            </mc:AlternateContent>
          </a:graphicData>
        </a:graphic>
      </p:graphicFrame>
      <p:sp>
        <p:nvSpPr>
          <p:cNvPr id="184329" name="Rectangle 9"/>
          <p:cNvSpPr/>
          <p:nvPr/>
        </p:nvSpPr>
        <p:spPr>
          <a:xfrm>
            <a:off x="735965" y="563563"/>
            <a:ext cx="7725410" cy="829945"/>
          </a:xfrm>
          <a:prstGeom prst="rect">
            <a:avLst/>
          </a:prstGeom>
          <a:noFill/>
          <a:ln w="9525">
            <a:noFill/>
          </a:ln>
        </p:spPr>
        <p:txBody>
          <a:bodyPr wrap="square" anchor="ctr">
            <a:spAutoFit/>
          </a:bodyPr>
          <a:p>
            <a:r>
              <a:rPr lang="zh-CN" altLang="en-US" sz="2400" b="1" dirty="0">
                <a:latin typeface="黑体" panose="02010609060101010101" pitchFamily="2" charset="-122"/>
                <a:ea typeface="黑体" panose="02010609060101010101" pitchFamily="2" charset="-122"/>
              </a:rPr>
              <a:t>要注意入射光以一定入射角</a:t>
            </a:r>
            <a:r>
              <a:rPr lang="zh-CN" altLang="en-US" sz="2400" b="1" dirty="0">
                <a:latin typeface="黑体" panose="02010609060101010101" pitchFamily="2" charset="-122"/>
                <a:ea typeface="黑体" panose="02010609060101010101" pitchFamily="2" charset="-122"/>
                <a:sym typeface="Symbol" panose="05050102010706020507" charset="0"/>
              </a:rPr>
              <a:t></a:t>
            </a:r>
            <a:r>
              <a:rPr lang="zh-CN" altLang="en-US" sz="2400" b="1" dirty="0">
                <a:latin typeface="黑体" panose="02010609060101010101" pitchFamily="2" charset="-122"/>
                <a:ea typeface="黑体" panose="02010609060101010101" pitchFamily="2" charset="-122"/>
              </a:rPr>
              <a:t>斜入射缝面时，衍射角</a:t>
            </a:r>
            <a:r>
              <a:rPr lang="zh-CN" altLang="en-US" sz="2400" b="1" dirty="0">
                <a:latin typeface="黑体" panose="02010609060101010101" pitchFamily="2" charset="-122"/>
                <a:ea typeface="黑体" panose="02010609060101010101" pitchFamily="2" charset="-122"/>
                <a:sym typeface="Symbol" panose="05050102010706020507" charset="0"/>
              </a:rPr>
              <a:t>要考虑两种情况</a:t>
            </a:r>
            <a:r>
              <a:rPr lang="en-US" altLang="zh-CN" sz="2400" b="1" dirty="0">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观察屏上出现明、暗纹的条件为：</a:t>
            </a:r>
            <a:endParaRPr lang="zh-CN" altLang="en-US" sz="2400" b="1" dirty="0">
              <a:latin typeface="黑体" panose="02010609060101010101" pitchFamily="2" charset="-122"/>
              <a:ea typeface="黑体" panose="02010609060101010101" pitchFamily="2" charset="-122"/>
            </a:endParaRPr>
          </a:p>
        </p:txBody>
      </p:sp>
      <p:sp>
        <p:nvSpPr>
          <p:cNvPr id="5" name="Rectangle 9"/>
          <p:cNvSpPr/>
          <p:nvPr/>
        </p:nvSpPr>
        <p:spPr>
          <a:xfrm>
            <a:off x="2142490" y="2976245"/>
            <a:ext cx="4414520" cy="460375"/>
          </a:xfrm>
          <a:prstGeom prst="rect">
            <a:avLst/>
          </a:prstGeom>
          <a:noFill/>
          <a:ln w="9525">
            <a:noFill/>
          </a:ln>
        </p:spPr>
        <p:txBody>
          <a:bodyPr wrap="square" anchor="ctr">
            <a:spAutoFit/>
          </a:bodyPr>
          <a:p>
            <a:r>
              <a:rPr lang="zh-CN" altLang="en-US" sz="2400" b="1" dirty="0">
                <a:latin typeface="黑体" panose="02010609060101010101" pitchFamily="2" charset="-122"/>
                <a:ea typeface="黑体" panose="02010609060101010101" pitchFamily="2" charset="-122"/>
              </a:rPr>
              <a:t>对应</a:t>
            </a:r>
            <a:r>
              <a:rPr lang="zh-CN" altLang="en-US" sz="2400" b="1" dirty="0">
                <a:latin typeface="黑体" panose="02010609060101010101" pitchFamily="2" charset="-122"/>
                <a:ea typeface="黑体" panose="02010609060101010101" pitchFamily="2" charset="-122"/>
                <a:sym typeface="Symbol" panose="05050102010706020507" charset="0"/>
              </a:rPr>
              <a:t></a:t>
            </a:r>
            <a:r>
              <a:rPr lang="en-US" altLang="zh-CN" sz="2400" b="1" dirty="0">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sym typeface="Symbol" panose="05050102010706020507" charset="0"/>
              </a:rPr>
              <a:t></a:t>
            </a:r>
            <a:r>
              <a:rPr lang="zh-CN" altLang="en-US" sz="2400" b="1" dirty="0">
                <a:latin typeface="黑体" panose="02010609060101010101" pitchFamily="2" charset="-122"/>
                <a:ea typeface="黑体" panose="02010609060101010101" pitchFamily="2" charset="-122"/>
              </a:rPr>
              <a:t>处是中央明纹中心</a:t>
            </a:r>
            <a:endParaRPr lang="zh-CN" altLang="en-US" sz="2400" b="1" dirty="0">
              <a:latin typeface="黑体" panose="02010609060101010101" pitchFamily="2" charset="-122"/>
              <a:ea typeface="黑体" panose="02010609060101010101" pitchFamily="2" charset="-122"/>
            </a:endParaRPr>
          </a:p>
        </p:txBody>
      </p:sp>
      <p:graphicFrame>
        <p:nvGraphicFramePr>
          <p:cNvPr id="184331" name="Object 11"/>
          <p:cNvGraphicFramePr>
            <a:graphicFrameLocks noChangeAspect="1"/>
          </p:cNvGraphicFramePr>
          <p:nvPr/>
        </p:nvGraphicFramePr>
        <p:xfrm>
          <a:off x="1403985" y="6163152"/>
          <a:ext cx="3023235" cy="271780"/>
        </p:xfrm>
        <a:graphic>
          <a:graphicData uri="http://schemas.openxmlformats.org/presentationml/2006/ole">
            <mc:AlternateContent xmlns:mc="http://schemas.openxmlformats.org/markup-compatibility/2006">
              <mc:Choice xmlns:v="urn:schemas-microsoft-com:vml" Requires="v">
                <p:oleObj spid="_x0000_s3258" name="" r:id="rId5" imgW="1955800" imgH="177165" progId="Equation.3">
                  <p:embed/>
                </p:oleObj>
              </mc:Choice>
              <mc:Fallback>
                <p:oleObj name="" r:id="rId5" imgW="1955800" imgH="177165" progId="Equation.3">
                  <p:embed/>
                  <p:pic>
                    <p:nvPicPr>
                      <p:cNvPr id="0" name="图片 3257"/>
                      <p:cNvPicPr/>
                      <p:nvPr/>
                    </p:nvPicPr>
                    <p:blipFill>
                      <a:blip r:embed="rId6"/>
                      <a:stretch>
                        <a:fillRect/>
                      </a:stretch>
                    </p:blipFill>
                    <p:spPr>
                      <a:xfrm>
                        <a:off x="1403985" y="6163152"/>
                        <a:ext cx="3023235" cy="271780"/>
                      </a:xfrm>
                      <a:prstGeom prst="rect">
                        <a:avLst/>
                      </a:prstGeom>
                      <a:noFill/>
                      <a:ln w="38100">
                        <a:noFill/>
                        <a:miter/>
                      </a:ln>
                    </p:spPr>
                  </p:pic>
                </p:oleObj>
              </mc:Fallback>
            </mc:AlternateContent>
          </a:graphicData>
        </a:graphic>
      </p:graphicFrame>
      <p:graphicFrame>
        <p:nvGraphicFramePr>
          <p:cNvPr id="184333" name="Object 13"/>
          <p:cNvGraphicFramePr>
            <a:graphicFrameLocks noChangeAspect="1"/>
          </p:cNvGraphicFramePr>
          <p:nvPr/>
        </p:nvGraphicFramePr>
        <p:xfrm>
          <a:off x="4975543" y="6128862"/>
          <a:ext cx="3012440" cy="273050"/>
        </p:xfrm>
        <a:graphic>
          <a:graphicData uri="http://schemas.openxmlformats.org/presentationml/2006/ole">
            <mc:AlternateContent xmlns:mc="http://schemas.openxmlformats.org/markup-compatibility/2006">
              <mc:Choice xmlns:v="urn:schemas-microsoft-com:vml" Requires="v">
                <p:oleObj spid="_x0000_s3260" name="" r:id="rId7" imgW="1943100" imgH="177165" progId="Equation.3">
                  <p:embed/>
                </p:oleObj>
              </mc:Choice>
              <mc:Fallback>
                <p:oleObj name="" r:id="rId7" imgW="1943100" imgH="177165" progId="Equation.3">
                  <p:embed/>
                  <p:pic>
                    <p:nvPicPr>
                      <p:cNvPr id="0" name="图片 3259"/>
                      <p:cNvPicPr/>
                      <p:nvPr/>
                    </p:nvPicPr>
                    <p:blipFill>
                      <a:blip r:embed="rId8"/>
                      <a:stretch>
                        <a:fillRect/>
                      </a:stretch>
                    </p:blipFill>
                    <p:spPr>
                      <a:xfrm>
                        <a:off x="4975543" y="6128862"/>
                        <a:ext cx="3012440" cy="273050"/>
                      </a:xfrm>
                      <a:prstGeom prst="rect">
                        <a:avLst/>
                      </a:prstGeom>
                      <a:noFill/>
                      <a:ln w="38100">
                        <a:noFill/>
                        <a:miter/>
                      </a:ln>
                    </p:spPr>
                  </p:pic>
                </p:oleObj>
              </mc:Fallback>
            </mc:AlternateContent>
          </a:graphicData>
        </a:graphic>
      </p:graphicFrame>
      <p:pic>
        <p:nvPicPr>
          <p:cNvPr id="17" name="图片 16"/>
          <p:cNvPicPr>
            <a:picLocks noChangeAspect="1"/>
          </p:cNvPicPr>
          <p:nvPr/>
        </p:nvPicPr>
        <p:blipFill>
          <a:blip r:embed="rId9"/>
          <a:stretch>
            <a:fillRect/>
          </a:stretch>
        </p:blipFill>
        <p:spPr>
          <a:xfrm>
            <a:off x="1668145" y="3469005"/>
            <a:ext cx="5912485" cy="2548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9"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9458" name="Text Box 2"/>
          <p:cNvSpPr txBox="1"/>
          <p:nvPr/>
        </p:nvSpPr>
        <p:spPr>
          <a:xfrm>
            <a:off x="468313" y="1254125"/>
            <a:ext cx="3581400" cy="522288"/>
          </a:xfrm>
          <a:prstGeom prst="rect">
            <a:avLst/>
          </a:prstGeom>
          <a:noFill/>
          <a:ln w="9525">
            <a:noFill/>
          </a:ln>
        </p:spPr>
        <p:txBody>
          <a:bodyPr anchor="t">
            <a:spAutoFit/>
          </a:bodyPr>
          <a:p>
            <a:pPr algn="just"/>
            <a:r>
              <a:rPr lang="zh-CN" altLang="en-US" sz="2800" b="1" dirty="0">
                <a:latin typeface="方正书宋简体" charset="-122"/>
                <a:ea typeface="宋体" panose="02010600030101010101" pitchFamily="2" charset="-122"/>
              </a:rPr>
              <a:t>二、条纹宽度</a:t>
            </a:r>
            <a:endParaRPr lang="zh-CN" altLang="en-US" sz="2800" b="1" dirty="0">
              <a:latin typeface="方正书宋简体" charset="-122"/>
              <a:ea typeface="宋体" panose="02010600030101010101" pitchFamily="2" charset="-122"/>
            </a:endParaRPr>
          </a:p>
        </p:txBody>
      </p:sp>
      <p:sp>
        <p:nvSpPr>
          <p:cNvPr id="19459" name="Text Box 3"/>
          <p:cNvSpPr txBox="1"/>
          <p:nvPr/>
        </p:nvSpPr>
        <p:spPr>
          <a:xfrm>
            <a:off x="533400" y="1982788"/>
            <a:ext cx="2876550" cy="460375"/>
          </a:xfrm>
          <a:prstGeom prst="rect">
            <a:avLst/>
          </a:prstGeom>
          <a:noFill/>
          <a:ln w="9525">
            <a:noFill/>
          </a:ln>
        </p:spPr>
        <p:txBody>
          <a:bodyPr wrap="square" anchor="t">
            <a:spAutoFit/>
          </a:bodyPr>
          <a:p>
            <a:pPr>
              <a:spcBef>
                <a:spcPct val="50000"/>
              </a:spcBef>
            </a:pPr>
            <a:r>
              <a:rPr lang="en-US" altLang="zh-CN" sz="2400" b="1" dirty="0">
                <a:solidFill>
                  <a:srgbClr val="FF3300"/>
                </a:solidFill>
                <a:latin typeface="方正书宋简体" charset="-122"/>
                <a:ea typeface="宋体" panose="02010600030101010101" pitchFamily="2" charset="-122"/>
              </a:rPr>
              <a:t>1) </a:t>
            </a:r>
            <a:r>
              <a:rPr lang="zh-CN" altLang="en-US" sz="2400" b="1" dirty="0">
                <a:solidFill>
                  <a:srgbClr val="FF3300"/>
                </a:solidFill>
                <a:latin typeface="方正书宋简体" charset="-122"/>
                <a:ea typeface="宋体" panose="02010600030101010101" pitchFamily="2" charset="-122"/>
              </a:rPr>
              <a:t>中央明纹宽度</a:t>
            </a:r>
            <a:endParaRPr lang="zh-CN" altLang="en-US" sz="2400" b="1" dirty="0">
              <a:solidFill>
                <a:srgbClr val="FF3300"/>
              </a:solidFill>
              <a:latin typeface="方正书宋简体" charset="-122"/>
              <a:ea typeface="宋体" panose="02010600030101010101" pitchFamily="2" charset="-122"/>
            </a:endParaRPr>
          </a:p>
        </p:txBody>
      </p:sp>
      <p:graphicFrame>
        <p:nvGraphicFramePr>
          <p:cNvPr id="19460" name="Object 4"/>
          <p:cNvGraphicFramePr>
            <a:graphicFrameLocks noChangeAspect="1"/>
          </p:cNvGraphicFramePr>
          <p:nvPr/>
        </p:nvGraphicFramePr>
        <p:xfrm>
          <a:off x="539750" y="2449513"/>
          <a:ext cx="2933700" cy="703262"/>
        </p:xfrm>
        <a:graphic>
          <a:graphicData uri="http://schemas.openxmlformats.org/presentationml/2006/ole">
            <mc:AlternateContent xmlns:mc="http://schemas.openxmlformats.org/markup-compatibility/2006">
              <mc:Choice xmlns:v="urn:schemas-microsoft-com:vml" Requires="v">
                <p:oleObj spid="_x0000_s3113" name="" r:id="rId1" imgW="1522730" imgH="405765" progId="Equation.3">
                  <p:embed/>
                </p:oleObj>
              </mc:Choice>
              <mc:Fallback>
                <p:oleObj name="" r:id="rId1" imgW="1522730" imgH="405765" progId="Equation.3">
                  <p:embed/>
                  <p:pic>
                    <p:nvPicPr>
                      <p:cNvPr id="0" name="图片 3112"/>
                      <p:cNvPicPr/>
                      <p:nvPr/>
                    </p:nvPicPr>
                    <p:blipFill>
                      <a:blip r:embed="rId2"/>
                      <a:stretch>
                        <a:fillRect/>
                      </a:stretch>
                    </p:blipFill>
                    <p:spPr>
                      <a:xfrm>
                        <a:off x="539750" y="2449513"/>
                        <a:ext cx="2933700" cy="703262"/>
                      </a:xfrm>
                      <a:prstGeom prst="rect">
                        <a:avLst/>
                      </a:prstGeom>
                      <a:noFill/>
                      <a:ln w="38100">
                        <a:noFill/>
                        <a:miter/>
                      </a:ln>
                    </p:spPr>
                  </p:pic>
                </p:oleObj>
              </mc:Fallback>
            </mc:AlternateContent>
          </a:graphicData>
        </a:graphic>
      </p:graphicFrame>
      <p:grpSp>
        <p:nvGrpSpPr>
          <p:cNvPr id="2" name="Group 5"/>
          <p:cNvGrpSpPr/>
          <p:nvPr/>
        </p:nvGrpSpPr>
        <p:grpSpPr>
          <a:xfrm>
            <a:off x="4067175" y="1217613"/>
            <a:ext cx="5070475" cy="3003550"/>
            <a:chOff x="2579" y="1427"/>
            <a:chExt cx="3181" cy="1789"/>
          </a:xfrm>
        </p:grpSpPr>
        <p:sp>
          <p:nvSpPr>
            <p:cNvPr id="10246" name="Line 6"/>
            <p:cNvSpPr/>
            <p:nvPr/>
          </p:nvSpPr>
          <p:spPr>
            <a:xfrm>
              <a:off x="3171" y="1973"/>
              <a:ext cx="0" cy="300"/>
            </a:xfrm>
            <a:prstGeom prst="line">
              <a:avLst/>
            </a:prstGeom>
            <a:ln w="38100" cap="flat" cmpd="sng">
              <a:solidFill>
                <a:srgbClr val="000000"/>
              </a:solidFill>
              <a:prstDash val="solid"/>
              <a:round/>
              <a:headEnd type="none" w="med" len="med"/>
              <a:tailEnd type="none" w="med" len="med"/>
            </a:ln>
          </p:spPr>
        </p:sp>
        <p:sp>
          <p:nvSpPr>
            <p:cNvPr id="10247" name="Line 7"/>
            <p:cNvSpPr/>
            <p:nvPr/>
          </p:nvSpPr>
          <p:spPr>
            <a:xfrm flipH="1">
              <a:off x="3171" y="2547"/>
              <a:ext cx="0" cy="326"/>
            </a:xfrm>
            <a:prstGeom prst="line">
              <a:avLst/>
            </a:prstGeom>
            <a:ln w="38100" cap="flat" cmpd="sng">
              <a:solidFill>
                <a:srgbClr val="000000"/>
              </a:solidFill>
              <a:prstDash val="solid"/>
              <a:round/>
              <a:headEnd type="none" w="med" len="med"/>
              <a:tailEnd type="none" w="med" len="med"/>
            </a:ln>
          </p:spPr>
        </p:sp>
        <p:sp>
          <p:nvSpPr>
            <p:cNvPr id="10248" name="Line 8"/>
            <p:cNvSpPr/>
            <p:nvPr/>
          </p:nvSpPr>
          <p:spPr>
            <a:xfrm>
              <a:off x="2675" y="2273"/>
              <a:ext cx="476" cy="0"/>
            </a:xfrm>
            <a:prstGeom prst="line">
              <a:avLst/>
            </a:prstGeom>
            <a:ln w="19050" cap="flat" cmpd="sng">
              <a:solidFill>
                <a:srgbClr val="0000FF"/>
              </a:solidFill>
              <a:prstDash val="solid"/>
              <a:round/>
              <a:headEnd type="none" w="med" len="med"/>
              <a:tailEnd type="triangle" w="sm" len="lg"/>
            </a:ln>
          </p:spPr>
        </p:sp>
        <p:sp>
          <p:nvSpPr>
            <p:cNvPr id="10249" name="Line 9"/>
            <p:cNvSpPr/>
            <p:nvPr/>
          </p:nvSpPr>
          <p:spPr>
            <a:xfrm>
              <a:off x="2675" y="2352"/>
              <a:ext cx="476" cy="0"/>
            </a:xfrm>
            <a:prstGeom prst="line">
              <a:avLst/>
            </a:prstGeom>
            <a:ln w="19050" cap="flat" cmpd="sng">
              <a:solidFill>
                <a:srgbClr val="0000FF"/>
              </a:solidFill>
              <a:prstDash val="solid"/>
              <a:round/>
              <a:headEnd type="none" w="med" len="med"/>
              <a:tailEnd type="triangle" w="sm" len="lg"/>
            </a:ln>
          </p:spPr>
        </p:sp>
        <p:sp>
          <p:nvSpPr>
            <p:cNvPr id="10250" name="Line 10"/>
            <p:cNvSpPr/>
            <p:nvPr/>
          </p:nvSpPr>
          <p:spPr>
            <a:xfrm>
              <a:off x="2675" y="2426"/>
              <a:ext cx="476" cy="0"/>
            </a:xfrm>
            <a:prstGeom prst="line">
              <a:avLst/>
            </a:prstGeom>
            <a:ln w="19050" cap="flat" cmpd="sng">
              <a:solidFill>
                <a:srgbClr val="0000FF"/>
              </a:solidFill>
              <a:prstDash val="solid"/>
              <a:round/>
              <a:headEnd type="none" w="med" len="med"/>
              <a:tailEnd type="triangle" w="sm" len="lg"/>
            </a:ln>
          </p:spPr>
        </p:sp>
        <p:sp>
          <p:nvSpPr>
            <p:cNvPr id="10251" name="Line 11"/>
            <p:cNvSpPr/>
            <p:nvPr/>
          </p:nvSpPr>
          <p:spPr>
            <a:xfrm>
              <a:off x="2675" y="2494"/>
              <a:ext cx="476" cy="0"/>
            </a:xfrm>
            <a:prstGeom prst="line">
              <a:avLst/>
            </a:prstGeom>
            <a:ln w="19050" cap="flat" cmpd="sng">
              <a:solidFill>
                <a:srgbClr val="0000FF"/>
              </a:solidFill>
              <a:prstDash val="solid"/>
              <a:round/>
              <a:headEnd type="none" w="med" len="med"/>
              <a:tailEnd type="triangle" w="sm" len="lg"/>
            </a:ln>
          </p:spPr>
        </p:sp>
        <p:sp>
          <p:nvSpPr>
            <p:cNvPr id="10252" name="Line 12"/>
            <p:cNvSpPr/>
            <p:nvPr/>
          </p:nvSpPr>
          <p:spPr>
            <a:xfrm>
              <a:off x="2675" y="2573"/>
              <a:ext cx="476" cy="0"/>
            </a:xfrm>
            <a:prstGeom prst="line">
              <a:avLst/>
            </a:prstGeom>
            <a:ln w="19050" cap="flat" cmpd="sng">
              <a:solidFill>
                <a:srgbClr val="0000FF"/>
              </a:solidFill>
              <a:prstDash val="solid"/>
              <a:round/>
              <a:headEnd type="none" w="med" len="med"/>
              <a:tailEnd type="triangle" w="sm" len="lg"/>
            </a:ln>
          </p:spPr>
        </p:sp>
        <p:sp>
          <p:nvSpPr>
            <p:cNvPr id="10253" name="Line 13"/>
            <p:cNvSpPr/>
            <p:nvPr/>
          </p:nvSpPr>
          <p:spPr>
            <a:xfrm flipH="1">
              <a:off x="3347" y="1941"/>
              <a:ext cx="0" cy="995"/>
            </a:xfrm>
            <a:prstGeom prst="line">
              <a:avLst/>
            </a:prstGeom>
            <a:ln w="38100" cap="flat" cmpd="sng">
              <a:solidFill>
                <a:srgbClr val="008000"/>
              </a:solidFill>
              <a:prstDash val="solid"/>
              <a:round/>
              <a:headEnd type="stealth" w="lg" len="lg"/>
              <a:tailEnd type="stealth" w="lg" len="lg"/>
            </a:ln>
          </p:spPr>
        </p:sp>
        <p:sp>
          <p:nvSpPr>
            <p:cNvPr id="10254" name="Line 14"/>
            <p:cNvSpPr/>
            <p:nvPr/>
          </p:nvSpPr>
          <p:spPr>
            <a:xfrm>
              <a:off x="3621" y="2420"/>
              <a:ext cx="2006" cy="0"/>
            </a:xfrm>
            <a:prstGeom prst="line">
              <a:avLst/>
            </a:prstGeom>
            <a:ln w="9525" cap="flat" cmpd="sng">
              <a:solidFill>
                <a:srgbClr val="000000"/>
              </a:solidFill>
              <a:prstDash val="solid"/>
              <a:round/>
              <a:headEnd type="none" w="med" len="med"/>
              <a:tailEnd type="triangle" w="med" len="med"/>
            </a:ln>
          </p:spPr>
        </p:sp>
        <p:sp>
          <p:nvSpPr>
            <p:cNvPr id="10255" name="Freeform 15"/>
            <p:cNvSpPr/>
            <p:nvPr/>
          </p:nvSpPr>
          <p:spPr>
            <a:xfrm>
              <a:off x="4371" y="2226"/>
              <a:ext cx="1112" cy="394"/>
            </a:xfrm>
            <a:custGeom>
              <a:avLst/>
              <a:gdLst/>
              <a:ahLst/>
              <a:cxnLst>
                <a:cxn ang="0">
                  <a:pos x="0" y="0"/>
                </a:cxn>
                <a:cxn ang="0">
                  <a:pos x="1351" y="60"/>
                </a:cxn>
                <a:cxn ang="0">
                  <a:pos x="0" y="122"/>
                </a:cxn>
              </a:cxnLst>
              <a:pathLst>
                <a:path w="915" h="1275">
                  <a:moveTo>
                    <a:pt x="0" y="0"/>
                  </a:moveTo>
                  <a:cubicBezTo>
                    <a:pt x="457" y="209"/>
                    <a:pt x="915" y="418"/>
                    <a:pt x="915" y="630"/>
                  </a:cubicBezTo>
                  <a:cubicBezTo>
                    <a:pt x="915" y="842"/>
                    <a:pt x="152" y="1168"/>
                    <a:pt x="0" y="1275"/>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56" name="Freeform 16"/>
            <p:cNvSpPr/>
            <p:nvPr/>
          </p:nvSpPr>
          <p:spPr>
            <a:xfrm>
              <a:off x="4263" y="1715"/>
              <a:ext cx="66" cy="242"/>
            </a:xfrm>
            <a:custGeom>
              <a:avLst/>
              <a:gdLst/>
              <a:ahLst/>
              <a:cxnLst>
                <a:cxn ang="0">
                  <a:pos x="9" y="0"/>
                </a:cxn>
                <a:cxn ang="0">
                  <a:pos x="11" y="15"/>
                </a:cxn>
                <a:cxn ang="0">
                  <a:pos x="28" y="48"/>
                </a:cxn>
                <a:cxn ang="0">
                  <a:pos x="9" y="76"/>
                </a:cxn>
                <a:cxn ang="0">
                  <a:pos x="0" y="85"/>
                </a:cxn>
              </a:cxnLst>
              <a:pathLst>
                <a:path w="152" h="690">
                  <a:moveTo>
                    <a:pt x="45" y="0"/>
                  </a:moveTo>
                  <a:cubicBezTo>
                    <a:pt x="44" y="27"/>
                    <a:pt x="43" y="55"/>
                    <a:pt x="60" y="120"/>
                  </a:cubicBezTo>
                  <a:cubicBezTo>
                    <a:pt x="77" y="185"/>
                    <a:pt x="152" y="308"/>
                    <a:pt x="150" y="390"/>
                  </a:cubicBezTo>
                  <a:cubicBezTo>
                    <a:pt x="148" y="472"/>
                    <a:pt x="70" y="565"/>
                    <a:pt x="45" y="615"/>
                  </a:cubicBezTo>
                  <a:cubicBezTo>
                    <a:pt x="20" y="665"/>
                    <a:pt x="10" y="677"/>
                    <a:pt x="0" y="690"/>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57" name="Freeform 17"/>
            <p:cNvSpPr/>
            <p:nvPr/>
          </p:nvSpPr>
          <p:spPr>
            <a:xfrm flipV="1">
              <a:off x="4263" y="2889"/>
              <a:ext cx="66" cy="242"/>
            </a:xfrm>
            <a:custGeom>
              <a:avLst/>
              <a:gdLst/>
              <a:ahLst/>
              <a:cxnLst>
                <a:cxn ang="0">
                  <a:pos x="9" y="0"/>
                </a:cxn>
                <a:cxn ang="0">
                  <a:pos x="11" y="15"/>
                </a:cxn>
                <a:cxn ang="0">
                  <a:pos x="28" y="48"/>
                </a:cxn>
                <a:cxn ang="0">
                  <a:pos x="9" y="76"/>
                </a:cxn>
                <a:cxn ang="0">
                  <a:pos x="0" y="85"/>
                </a:cxn>
              </a:cxnLst>
              <a:pathLst>
                <a:path w="152" h="690">
                  <a:moveTo>
                    <a:pt x="45" y="0"/>
                  </a:moveTo>
                  <a:cubicBezTo>
                    <a:pt x="44" y="27"/>
                    <a:pt x="43" y="55"/>
                    <a:pt x="60" y="120"/>
                  </a:cubicBezTo>
                  <a:cubicBezTo>
                    <a:pt x="77" y="185"/>
                    <a:pt x="152" y="308"/>
                    <a:pt x="150" y="390"/>
                  </a:cubicBezTo>
                  <a:cubicBezTo>
                    <a:pt x="148" y="472"/>
                    <a:pt x="70" y="565"/>
                    <a:pt x="45" y="615"/>
                  </a:cubicBezTo>
                  <a:cubicBezTo>
                    <a:pt x="20" y="665"/>
                    <a:pt x="10" y="677"/>
                    <a:pt x="0" y="690"/>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58" name="Freeform 18"/>
            <p:cNvSpPr/>
            <p:nvPr/>
          </p:nvSpPr>
          <p:spPr>
            <a:xfrm>
              <a:off x="4263" y="2152"/>
              <a:ext cx="118" cy="74"/>
            </a:xfrm>
            <a:custGeom>
              <a:avLst/>
              <a:gdLst/>
              <a:ahLst/>
              <a:cxnLst>
                <a:cxn ang="0">
                  <a:pos x="46" y="0"/>
                </a:cxn>
                <a:cxn ang="0">
                  <a:pos x="3" y="9"/>
                </a:cxn>
                <a:cxn ang="0">
                  <a:pos x="25" y="19"/>
                </a:cxn>
                <a:cxn ang="0">
                  <a:pos x="81" y="26"/>
                </a:cxn>
              </a:cxnLst>
              <a:pathLst>
                <a:path w="172" h="210">
                  <a:moveTo>
                    <a:pt x="97" y="0"/>
                  </a:moveTo>
                  <a:cubicBezTo>
                    <a:pt x="55" y="25"/>
                    <a:pt x="14" y="50"/>
                    <a:pt x="7" y="75"/>
                  </a:cubicBezTo>
                  <a:cubicBezTo>
                    <a:pt x="0" y="100"/>
                    <a:pt x="25" y="128"/>
                    <a:pt x="52" y="150"/>
                  </a:cubicBezTo>
                  <a:cubicBezTo>
                    <a:pt x="79" y="172"/>
                    <a:pt x="144" y="200"/>
                    <a:pt x="172" y="210"/>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59" name="Freeform 19"/>
            <p:cNvSpPr/>
            <p:nvPr/>
          </p:nvSpPr>
          <p:spPr>
            <a:xfrm flipV="1">
              <a:off x="4263" y="2620"/>
              <a:ext cx="118" cy="74"/>
            </a:xfrm>
            <a:custGeom>
              <a:avLst/>
              <a:gdLst/>
              <a:ahLst/>
              <a:cxnLst>
                <a:cxn ang="0">
                  <a:pos x="46" y="0"/>
                </a:cxn>
                <a:cxn ang="0">
                  <a:pos x="3" y="9"/>
                </a:cxn>
                <a:cxn ang="0">
                  <a:pos x="25" y="19"/>
                </a:cxn>
                <a:cxn ang="0">
                  <a:pos x="81" y="26"/>
                </a:cxn>
              </a:cxnLst>
              <a:pathLst>
                <a:path w="172" h="210">
                  <a:moveTo>
                    <a:pt x="97" y="0"/>
                  </a:moveTo>
                  <a:cubicBezTo>
                    <a:pt x="55" y="25"/>
                    <a:pt x="14" y="50"/>
                    <a:pt x="7" y="75"/>
                  </a:cubicBezTo>
                  <a:cubicBezTo>
                    <a:pt x="0" y="100"/>
                    <a:pt x="25" y="128"/>
                    <a:pt x="52" y="150"/>
                  </a:cubicBezTo>
                  <a:cubicBezTo>
                    <a:pt x="79" y="172"/>
                    <a:pt x="144" y="200"/>
                    <a:pt x="172" y="210"/>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60" name="Line 20"/>
            <p:cNvSpPr/>
            <p:nvPr/>
          </p:nvSpPr>
          <p:spPr>
            <a:xfrm flipV="1">
              <a:off x="3348" y="2189"/>
              <a:ext cx="920" cy="231"/>
            </a:xfrm>
            <a:prstGeom prst="line">
              <a:avLst/>
            </a:prstGeom>
            <a:ln w="9525" cap="flat" cmpd="sng">
              <a:solidFill>
                <a:srgbClr val="000000"/>
              </a:solidFill>
              <a:prstDash val="solid"/>
              <a:round/>
              <a:headEnd type="none" w="med" len="med"/>
              <a:tailEnd type="none" w="med" len="med"/>
            </a:ln>
          </p:spPr>
        </p:sp>
        <p:sp>
          <p:nvSpPr>
            <p:cNvPr id="10261" name="Line 21"/>
            <p:cNvSpPr/>
            <p:nvPr/>
          </p:nvSpPr>
          <p:spPr>
            <a:xfrm>
              <a:off x="3348" y="2415"/>
              <a:ext cx="920" cy="258"/>
            </a:xfrm>
            <a:prstGeom prst="line">
              <a:avLst/>
            </a:prstGeom>
            <a:ln w="9525" cap="flat" cmpd="sng">
              <a:solidFill>
                <a:srgbClr val="000000"/>
              </a:solidFill>
              <a:prstDash val="solid"/>
              <a:round/>
              <a:headEnd type="none" w="med" len="med"/>
              <a:tailEnd type="none" w="med" len="med"/>
            </a:ln>
          </p:spPr>
        </p:sp>
        <p:sp>
          <p:nvSpPr>
            <p:cNvPr id="10262" name="Freeform 22"/>
            <p:cNvSpPr/>
            <p:nvPr/>
          </p:nvSpPr>
          <p:spPr>
            <a:xfrm>
              <a:off x="3701" y="2336"/>
              <a:ext cx="68" cy="179"/>
            </a:xfrm>
            <a:custGeom>
              <a:avLst/>
              <a:gdLst/>
              <a:ahLst/>
              <a:cxnLst>
                <a:cxn ang="0">
                  <a:pos x="8" y="0"/>
                </a:cxn>
                <a:cxn ang="0">
                  <a:pos x="50" y="41"/>
                </a:cxn>
                <a:cxn ang="0">
                  <a:pos x="0" y="85"/>
                </a:cxn>
              </a:cxnLst>
              <a:pathLst>
                <a:path w="92" h="375">
                  <a:moveTo>
                    <a:pt x="15" y="0"/>
                  </a:moveTo>
                  <a:cubicBezTo>
                    <a:pt x="53" y="59"/>
                    <a:pt x="92" y="118"/>
                    <a:pt x="90" y="180"/>
                  </a:cubicBezTo>
                  <a:cubicBezTo>
                    <a:pt x="88" y="242"/>
                    <a:pt x="15" y="342"/>
                    <a:pt x="0" y="375"/>
                  </a:cubicBezTo>
                </a:path>
              </a:pathLst>
            </a:custGeom>
            <a:noFill/>
            <a:ln w="19050" cap="flat" cmpd="sng">
              <a:solidFill>
                <a:srgbClr val="000000"/>
              </a:solidFill>
              <a:prstDash val="solid"/>
              <a:round/>
              <a:headEnd type="arrow" w="med" len="med"/>
              <a:tailEnd type="arrow" w="med" len="med"/>
            </a:ln>
          </p:spPr>
          <p:txBody>
            <a:bodyPr/>
            <a:p>
              <a:endParaRPr lang="zh-CN" altLang="en-US"/>
            </a:p>
          </p:txBody>
        </p:sp>
        <p:sp>
          <p:nvSpPr>
            <p:cNvPr id="10263" name="Freeform 23"/>
            <p:cNvSpPr/>
            <p:nvPr/>
          </p:nvSpPr>
          <p:spPr>
            <a:xfrm>
              <a:off x="3789" y="2305"/>
              <a:ext cx="67" cy="115"/>
            </a:xfrm>
            <a:custGeom>
              <a:avLst/>
              <a:gdLst/>
              <a:ahLst/>
              <a:cxnLst>
                <a:cxn ang="0">
                  <a:pos x="0" y="0"/>
                </a:cxn>
                <a:cxn ang="0">
                  <a:pos x="60" y="28"/>
                </a:cxn>
                <a:cxn ang="0">
                  <a:pos x="45" y="52"/>
                </a:cxn>
              </a:cxnLst>
              <a:pathLst>
                <a:path w="67" h="255">
                  <a:moveTo>
                    <a:pt x="0" y="0"/>
                  </a:moveTo>
                  <a:cubicBezTo>
                    <a:pt x="26" y="46"/>
                    <a:pt x="53" y="93"/>
                    <a:pt x="60" y="135"/>
                  </a:cubicBezTo>
                  <a:cubicBezTo>
                    <a:pt x="67" y="177"/>
                    <a:pt x="47" y="235"/>
                    <a:pt x="45" y="255"/>
                  </a:cubicBez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264" name="Line 24"/>
            <p:cNvSpPr/>
            <p:nvPr/>
          </p:nvSpPr>
          <p:spPr>
            <a:xfrm>
              <a:off x="3755" y="2468"/>
              <a:ext cx="0" cy="179"/>
            </a:xfrm>
            <a:prstGeom prst="line">
              <a:avLst/>
            </a:prstGeom>
            <a:ln w="9525" cap="flat" cmpd="sng">
              <a:solidFill>
                <a:srgbClr val="000000"/>
              </a:solidFill>
              <a:prstDash val="solid"/>
              <a:round/>
              <a:headEnd type="none" w="med" len="med"/>
              <a:tailEnd type="none" w="med" len="med"/>
            </a:ln>
          </p:spPr>
        </p:sp>
        <p:sp>
          <p:nvSpPr>
            <p:cNvPr id="10265" name="Line 25"/>
            <p:cNvSpPr/>
            <p:nvPr/>
          </p:nvSpPr>
          <p:spPr>
            <a:xfrm flipV="1">
              <a:off x="3358" y="2220"/>
              <a:ext cx="786" cy="195"/>
            </a:xfrm>
            <a:prstGeom prst="line">
              <a:avLst/>
            </a:prstGeom>
            <a:ln w="9525" cap="flat" cmpd="sng">
              <a:solidFill>
                <a:srgbClr val="000000"/>
              </a:solidFill>
              <a:prstDash val="solid"/>
              <a:round/>
              <a:headEnd type="none" w="med" len="med"/>
              <a:tailEnd type="none" w="med" len="med"/>
            </a:ln>
          </p:spPr>
        </p:sp>
        <p:sp>
          <p:nvSpPr>
            <p:cNvPr id="10266" name="Text Box 26"/>
            <p:cNvSpPr txBox="1"/>
            <p:nvPr/>
          </p:nvSpPr>
          <p:spPr>
            <a:xfrm>
              <a:off x="5505" y="2426"/>
              <a:ext cx="255" cy="189"/>
            </a:xfrm>
            <a:prstGeom prst="rect">
              <a:avLst/>
            </a:prstGeom>
            <a:noFill/>
            <a:ln w="9525">
              <a:noFill/>
            </a:ln>
          </p:spPr>
          <p:txBody>
            <a:bodyPr anchor="t"/>
            <a:p>
              <a:pPr algn="just"/>
              <a:r>
                <a:rPr lang="en-US" altLang="zh-CN" sz="2400" b="1" i="1" dirty="0">
                  <a:latin typeface="Times New Roman" panose="02020603050405020304" pitchFamily="18" charset="0"/>
                  <a:ea typeface="宋体" panose="02010600030101010101" pitchFamily="2" charset="-122"/>
                </a:rPr>
                <a:t>I</a:t>
              </a:r>
              <a:endParaRPr lang="en-US" altLang="zh-CN" sz="1600" b="1" i="1" dirty="0">
                <a:latin typeface="Times New Roman" panose="02020603050405020304" pitchFamily="18" charset="0"/>
                <a:ea typeface="宋体" panose="02010600030101010101" pitchFamily="2" charset="-122"/>
              </a:endParaRPr>
            </a:p>
          </p:txBody>
        </p:sp>
        <p:sp>
          <p:nvSpPr>
            <p:cNvPr id="10267" name="Text Box 27"/>
            <p:cNvSpPr txBox="1"/>
            <p:nvPr/>
          </p:nvSpPr>
          <p:spPr>
            <a:xfrm>
              <a:off x="4105" y="2378"/>
              <a:ext cx="307" cy="247"/>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10268" name="Text Box 28"/>
            <p:cNvSpPr txBox="1"/>
            <p:nvPr/>
          </p:nvSpPr>
          <p:spPr>
            <a:xfrm>
              <a:off x="4025" y="1950"/>
              <a:ext cx="350" cy="247"/>
            </a:xfrm>
            <a:prstGeom prst="rect">
              <a:avLst/>
            </a:prstGeom>
            <a:noFill/>
            <a:ln w="9525">
              <a:noFill/>
            </a:ln>
          </p:spPr>
          <p:txBody>
            <a:bodyPr anchor="t"/>
            <a:p>
              <a:pPr algn="just"/>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1</a:t>
              </a:r>
              <a:endParaRPr lang="en-US" altLang="zh-CN" sz="2400" b="1" i="1" dirty="0">
                <a:latin typeface="Times New Roman" panose="02020603050405020304" pitchFamily="18" charset="0"/>
                <a:ea typeface="宋体" panose="02010600030101010101" pitchFamily="2" charset="-122"/>
              </a:endParaRPr>
            </a:p>
          </p:txBody>
        </p:sp>
        <p:sp>
          <p:nvSpPr>
            <p:cNvPr id="10269" name="Text Box 29"/>
            <p:cNvSpPr txBox="1"/>
            <p:nvPr/>
          </p:nvSpPr>
          <p:spPr>
            <a:xfrm>
              <a:off x="4025" y="1697"/>
              <a:ext cx="350" cy="259"/>
            </a:xfrm>
            <a:prstGeom prst="rect">
              <a:avLst/>
            </a:prstGeom>
            <a:noFill/>
            <a:ln w="9525">
              <a:noFill/>
            </a:ln>
          </p:spPr>
          <p:txBody>
            <a:bodyPr anchor="t"/>
            <a:p>
              <a:pPr algn="just"/>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Times New Roman" panose="02020603050405020304" pitchFamily="18" charset="0"/>
                  <a:ea typeface="宋体" panose="02010600030101010101" pitchFamily="2" charset="-122"/>
                </a:rPr>
                <a:t>2</a:t>
              </a:r>
              <a:endParaRPr lang="en-US" altLang="zh-CN" sz="2400" b="1" i="1" dirty="0">
                <a:latin typeface="Times New Roman" panose="02020603050405020304" pitchFamily="18" charset="0"/>
                <a:ea typeface="宋体" panose="02010600030101010101" pitchFamily="2" charset="-122"/>
              </a:endParaRPr>
            </a:p>
          </p:txBody>
        </p:sp>
        <p:sp>
          <p:nvSpPr>
            <p:cNvPr id="10270" name="Line 30"/>
            <p:cNvSpPr/>
            <p:nvPr/>
          </p:nvSpPr>
          <p:spPr>
            <a:xfrm>
              <a:off x="4268" y="1689"/>
              <a:ext cx="0" cy="1510"/>
            </a:xfrm>
            <a:prstGeom prst="line">
              <a:avLst/>
            </a:prstGeom>
            <a:ln w="28575" cap="flat" cmpd="sng">
              <a:solidFill>
                <a:srgbClr val="000000"/>
              </a:solidFill>
              <a:prstDash val="solid"/>
              <a:round/>
              <a:headEnd type="none" w="med" len="med"/>
              <a:tailEnd type="none" w="med" len="med"/>
            </a:ln>
          </p:spPr>
        </p:sp>
        <p:sp>
          <p:nvSpPr>
            <p:cNvPr id="10271" name="Text Box 31"/>
            <p:cNvSpPr txBox="1"/>
            <p:nvPr/>
          </p:nvSpPr>
          <p:spPr>
            <a:xfrm>
              <a:off x="4296" y="2121"/>
              <a:ext cx="66" cy="55"/>
            </a:xfrm>
            <a:prstGeom prst="rect">
              <a:avLst/>
            </a:prstGeom>
            <a:solidFill>
              <a:srgbClr val="FFFFFF"/>
            </a:solidFill>
            <a:ln w="9525">
              <a:noFill/>
            </a:ln>
          </p:spPr>
          <p:txBody>
            <a:bodyPr anchor="t"/>
            <a:p>
              <a:pPr algn="just"/>
              <a:endParaRPr lang="zh-CN" altLang="zh-CN" sz="1000" dirty="0">
                <a:latin typeface="Times New Roman" panose="02020603050405020304" pitchFamily="18" charset="0"/>
                <a:ea typeface="宋体" panose="02010600030101010101" pitchFamily="2" charset="-122"/>
              </a:endParaRPr>
            </a:p>
          </p:txBody>
        </p:sp>
        <p:sp>
          <p:nvSpPr>
            <p:cNvPr id="10272" name="Text Box 32"/>
            <p:cNvSpPr txBox="1"/>
            <p:nvPr/>
          </p:nvSpPr>
          <p:spPr>
            <a:xfrm>
              <a:off x="4301" y="2658"/>
              <a:ext cx="66" cy="55"/>
            </a:xfrm>
            <a:prstGeom prst="rect">
              <a:avLst/>
            </a:prstGeom>
            <a:solidFill>
              <a:srgbClr val="FFFFFF"/>
            </a:solidFill>
            <a:ln w="9525">
              <a:noFill/>
            </a:ln>
          </p:spPr>
          <p:txBody>
            <a:bodyPr anchor="t"/>
            <a:p>
              <a:pPr algn="just"/>
              <a:endParaRPr lang="zh-CN" altLang="zh-CN" sz="1000" dirty="0">
                <a:latin typeface="Times New Roman" panose="02020603050405020304" pitchFamily="18" charset="0"/>
                <a:ea typeface="宋体" panose="02010600030101010101" pitchFamily="2" charset="-122"/>
              </a:endParaRPr>
            </a:p>
          </p:txBody>
        </p:sp>
        <p:sp>
          <p:nvSpPr>
            <p:cNvPr id="10273" name="Freeform 33"/>
            <p:cNvSpPr/>
            <p:nvPr/>
          </p:nvSpPr>
          <p:spPr>
            <a:xfrm flipV="1">
              <a:off x="4274" y="2673"/>
              <a:ext cx="134" cy="216"/>
            </a:xfrm>
            <a:custGeom>
              <a:avLst/>
              <a:gdLst/>
              <a:ahLst/>
              <a:cxnLst>
                <a:cxn ang="0">
                  <a:pos x="0" y="0"/>
                </a:cxn>
                <a:cxn ang="0">
                  <a:pos x="106" y="43"/>
                </a:cxn>
                <a:cxn ang="0">
                  <a:pos x="10" y="80"/>
                </a:cxn>
              </a:cxnLst>
              <a:pathLst>
                <a:path w="167" h="585">
                  <a:moveTo>
                    <a:pt x="0" y="0"/>
                  </a:moveTo>
                  <a:cubicBezTo>
                    <a:pt x="81" y="109"/>
                    <a:pt x="163" y="218"/>
                    <a:pt x="165" y="315"/>
                  </a:cubicBezTo>
                  <a:cubicBezTo>
                    <a:pt x="167" y="412"/>
                    <a:pt x="40" y="540"/>
                    <a:pt x="15" y="585"/>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74" name="Freeform 34"/>
            <p:cNvSpPr/>
            <p:nvPr/>
          </p:nvSpPr>
          <p:spPr>
            <a:xfrm>
              <a:off x="4281" y="1947"/>
              <a:ext cx="123" cy="216"/>
            </a:xfrm>
            <a:custGeom>
              <a:avLst/>
              <a:gdLst/>
              <a:ahLst/>
              <a:cxnLst>
                <a:cxn ang="0">
                  <a:pos x="0" y="0"/>
                </a:cxn>
                <a:cxn ang="0">
                  <a:pos x="90" y="43"/>
                </a:cxn>
                <a:cxn ang="0">
                  <a:pos x="8" y="80"/>
                </a:cxn>
              </a:cxnLst>
              <a:pathLst>
                <a:path w="167" h="585">
                  <a:moveTo>
                    <a:pt x="0" y="0"/>
                  </a:moveTo>
                  <a:cubicBezTo>
                    <a:pt x="81" y="109"/>
                    <a:pt x="163" y="218"/>
                    <a:pt x="165" y="315"/>
                  </a:cubicBezTo>
                  <a:cubicBezTo>
                    <a:pt x="167" y="412"/>
                    <a:pt x="40" y="540"/>
                    <a:pt x="15" y="585"/>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10275" name="Line 35"/>
            <p:cNvSpPr/>
            <p:nvPr/>
          </p:nvSpPr>
          <p:spPr>
            <a:xfrm>
              <a:off x="4268" y="1942"/>
              <a:ext cx="324" cy="0"/>
            </a:xfrm>
            <a:prstGeom prst="line">
              <a:avLst/>
            </a:prstGeom>
            <a:ln w="9525" cap="flat" cmpd="sng">
              <a:solidFill>
                <a:srgbClr val="000000"/>
              </a:solidFill>
              <a:prstDash val="solid"/>
              <a:round/>
              <a:headEnd type="none" w="med" len="med"/>
              <a:tailEnd type="none" w="med" len="med"/>
            </a:ln>
          </p:spPr>
        </p:sp>
        <p:sp>
          <p:nvSpPr>
            <p:cNvPr id="10276" name="Line 36"/>
            <p:cNvSpPr/>
            <p:nvPr/>
          </p:nvSpPr>
          <p:spPr>
            <a:xfrm>
              <a:off x="4279" y="2179"/>
              <a:ext cx="324" cy="0"/>
            </a:xfrm>
            <a:prstGeom prst="line">
              <a:avLst/>
            </a:prstGeom>
            <a:ln w="9525" cap="flat" cmpd="sng">
              <a:solidFill>
                <a:srgbClr val="000000"/>
              </a:solidFill>
              <a:prstDash val="solid"/>
              <a:round/>
              <a:headEnd type="none" w="med" len="med"/>
              <a:tailEnd type="none" w="med" len="med"/>
            </a:ln>
          </p:spPr>
        </p:sp>
        <p:sp>
          <p:nvSpPr>
            <p:cNvPr id="10277" name="Line 37"/>
            <p:cNvSpPr/>
            <p:nvPr/>
          </p:nvSpPr>
          <p:spPr>
            <a:xfrm>
              <a:off x="4525" y="1942"/>
              <a:ext cx="0" cy="242"/>
            </a:xfrm>
            <a:prstGeom prst="line">
              <a:avLst/>
            </a:prstGeom>
            <a:ln w="9525" cap="flat" cmpd="sng">
              <a:solidFill>
                <a:srgbClr val="000000"/>
              </a:solidFill>
              <a:prstDash val="solid"/>
              <a:round/>
              <a:headEnd type="triangle" w="med" len="med"/>
              <a:tailEnd type="triangle" w="med" len="med"/>
            </a:ln>
          </p:spPr>
        </p:sp>
        <p:sp>
          <p:nvSpPr>
            <p:cNvPr id="10278" name="Line 38"/>
            <p:cNvSpPr/>
            <p:nvPr/>
          </p:nvSpPr>
          <p:spPr>
            <a:xfrm flipV="1">
              <a:off x="3340" y="1942"/>
              <a:ext cx="928" cy="479"/>
            </a:xfrm>
            <a:prstGeom prst="line">
              <a:avLst/>
            </a:prstGeom>
            <a:ln w="9525" cap="flat" cmpd="sng">
              <a:solidFill>
                <a:srgbClr val="000000"/>
              </a:solidFill>
              <a:prstDash val="solid"/>
              <a:round/>
              <a:headEnd type="none" w="med" len="med"/>
              <a:tailEnd type="none" w="med" len="med"/>
            </a:ln>
          </p:spPr>
        </p:sp>
        <p:sp>
          <p:nvSpPr>
            <p:cNvPr id="10279" name="Freeform 39"/>
            <p:cNvSpPr/>
            <p:nvPr/>
          </p:nvSpPr>
          <p:spPr>
            <a:xfrm>
              <a:off x="3614" y="2279"/>
              <a:ext cx="28" cy="69"/>
            </a:xfrm>
            <a:custGeom>
              <a:avLst/>
              <a:gdLst/>
              <a:ahLst/>
              <a:cxnLst>
                <a:cxn ang="0">
                  <a:pos x="0" y="0"/>
                </a:cxn>
                <a:cxn ang="0">
                  <a:pos x="8" y="13"/>
                </a:cxn>
                <a:cxn ang="0">
                  <a:pos x="10" y="24"/>
                </a:cxn>
              </a:cxnLst>
              <a:pathLst>
                <a:path w="75" h="195">
                  <a:moveTo>
                    <a:pt x="0" y="0"/>
                  </a:moveTo>
                  <a:cubicBezTo>
                    <a:pt x="24" y="36"/>
                    <a:pt x="48" y="73"/>
                    <a:pt x="60" y="105"/>
                  </a:cubicBezTo>
                  <a:cubicBezTo>
                    <a:pt x="72" y="137"/>
                    <a:pt x="73" y="180"/>
                    <a:pt x="75" y="19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0280" name="Freeform 40"/>
            <p:cNvSpPr/>
            <p:nvPr/>
          </p:nvSpPr>
          <p:spPr>
            <a:xfrm>
              <a:off x="3642" y="2269"/>
              <a:ext cx="28" cy="68"/>
            </a:xfrm>
            <a:custGeom>
              <a:avLst/>
              <a:gdLst/>
              <a:ahLst/>
              <a:cxnLst>
                <a:cxn ang="0">
                  <a:pos x="0" y="0"/>
                </a:cxn>
                <a:cxn ang="0">
                  <a:pos x="8" y="13"/>
                </a:cxn>
                <a:cxn ang="0">
                  <a:pos x="10" y="24"/>
                </a:cxn>
              </a:cxnLst>
              <a:pathLst>
                <a:path w="75" h="195">
                  <a:moveTo>
                    <a:pt x="0" y="0"/>
                  </a:moveTo>
                  <a:cubicBezTo>
                    <a:pt x="24" y="36"/>
                    <a:pt x="48" y="73"/>
                    <a:pt x="60" y="105"/>
                  </a:cubicBezTo>
                  <a:cubicBezTo>
                    <a:pt x="72" y="137"/>
                    <a:pt x="73" y="166"/>
                    <a:pt x="75" y="195"/>
                  </a:cubicBez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0281" name="Text Box 41"/>
            <p:cNvSpPr txBox="1"/>
            <p:nvPr/>
          </p:nvSpPr>
          <p:spPr>
            <a:xfrm>
              <a:off x="3524" y="1984"/>
              <a:ext cx="354" cy="231"/>
            </a:xfrm>
            <a:prstGeom prst="rect">
              <a:avLst/>
            </a:prstGeom>
            <a:noFill/>
            <a:ln w="9525">
              <a:noFill/>
            </a:ln>
          </p:spPr>
          <p:txBody>
            <a:bodyPr anchor="t"/>
            <a:p>
              <a:pPr algn="just"/>
              <a:endParaRPr lang="en-US" altLang="zh-CN" sz="1500" dirty="0">
                <a:latin typeface="宋体" panose="02010600030101010101" pitchFamily="2" charset="-122"/>
                <a:ea typeface="宋体" panose="02010600030101010101" pitchFamily="2" charset="-122"/>
              </a:endParaRPr>
            </a:p>
            <a:p>
              <a:pPr algn="just"/>
              <a:endParaRPr lang="en-US" altLang="zh-CN" sz="1500" dirty="0">
                <a:latin typeface="Times New Roman" panose="02020603050405020304" pitchFamily="18" charset="0"/>
                <a:ea typeface="宋体" panose="02010600030101010101" pitchFamily="2" charset="-122"/>
              </a:endParaRPr>
            </a:p>
            <a:p>
              <a:pPr algn="just"/>
              <a:endParaRPr lang="en-US" altLang="zh-CN" sz="1500" dirty="0">
                <a:latin typeface="Times New Roman" panose="02020603050405020304" pitchFamily="18" charset="0"/>
                <a:ea typeface="宋体" panose="02010600030101010101" pitchFamily="2" charset="-122"/>
              </a:endParaRPr>
            </a:p>
          </p:txBody>
        </p:sp>
        <p:sp>
          <p:nvSpPr>
            <p:cNvPr id="10282" name="Line 42"/>
            <p:cNvSpPr/>
            <p:nvPr/>
          </p:nvSpPr>
          <p:spPr>
            <a:xfrm>
              <a:off x="3660" y="2136"/>
              <a:ext cx="0" cy="179"/>
            </a:xfrm>
            <a:prstGeom prst="line">
              <a:avLst/>
            </a:prstGeom>
            <a:ln w="9525" cap="flat" cmpd="sng">
              <a:solidFill>
                <a:srgbClr val="000000"/>
              </a:solidFill>
              <a:prstDash val="solid"/>
              <a:round/>
              <a:headEnd type="none" w="med" len="med"/>
              <a:tailEnd type="none" w="med" len="med"/>
            </a:ln>
          </p:spPr>
        </p:sp>
        <p:sp>
          <p:nvSpPr>
            <p:cNvPr id="10283" name="Text Box 43"/>
            <p:cNvSpPr txBox="1"/>
            <p:nvPr/>
          </p:nvSpPr>
          <p:spPr>
            <a:xfrm>
              <a:off x="2579" y="1715"/>
              <a:ext cx="850" cy="302"/>
            </a:xfrm>
            <a:prstGeom prst="rect">
              <a:avLst/>
            </a:prstGeom>
            <a:noFill/>
            <a:ln w="9525">
              <a:noFill/>
            </a:ln>
          </p:spPr>
          <p:txBody>
            <a:bodyPr anchor="t"/>
            <a:p>
              <a:pPr algn="just"/>
              <a:r>
                <a:rPr lang="zh-CN" altLang="en-US" sz="2400" b="1" dirty="0">
                  <a:latin typeface="Times New Roman" panose="02020603050405020304" pitchFamily="18" charset="0"/>
                  <a:ea typeface="宋体" panose="02010600030101010101" pitchFamily="2" charset="-122"/>
                </a:rPr>
                <a:t>衍射屏</a:t>
              </a:r>
              <a:endParaRPr lang="zh-CN" altLang="en-US" sz="2400" b="1" dirty="0">
                <a:latin typeface="Times New Roman" panose="02020603050405020304" pitchFamily="18" charset="0"/>
                <a:ea typeface="宋体" panose="02010600030101010101" pitchFamily="2" charset="-122"/>
              </a:endParaRPr>
            </a:p>
          </p:txBody>
        </p:sp>
        <p:sp>
          <p:nvSpPr>
            <p:cNvPr id="10284" name="Text Box 44"/>
            <p:cNvSpPr txBox="1"/>
            <p:nvPr/>
          </p:nvSpPr>
          <p:spPr>
            <a:xfrm>
              <a:off x="3184" y="1697"/>
              <a:ext cx="567" cy="254"/>
            </a:xfrm>
            <a:prstGeom prst="rect">
              <a:avLst/>
            </a:prstGeom>
            <a:noFill/>
            <a:ln w="9525">
              <a:noFill/>
            </a:ln>
          </p:spPr>
          <p:txBody>
            <a:bodyPr anchor="t"/>
            <a:p>
              <a:pPr algn="just"/>
              <a:r>
                <a:rPr lang="zh-CN" altLang="en-US" sz="2400" b="1" dirty="0">
                  <a:solidFill>
                    <a:srgbClr val="008000"/>
                  </a:solidFill>
                  <a:latin typeface="Times New Roman" panose="02020603050405020304" pitchFamily="18" charset="0"/>
                  <a:ea typeface="宋体" panose="02010600030101010101" pitchFamily="2" charset="-122"/>
                </a:rPr>
                <a:t>透镜</a:t>
              </a:r>
              <a:endParaRPr lang="zh-CN" altLang="en-US" sz="2400" b="1" dirty="0">
                <a:solidFill>
                  <a:srgbClr val="008000"/>
                </a:solidFill>
                <a:latin typeface="Times New Roman" panose="02020603050405020304" pitchFamily="18" charset="0"/>
                <a:ea typeface="宋体" panose="02010600030101010101" pitchFamily="2" charset="-122"/>
              </a:endParaRPr>
            </a:p>
          </p:txBody>
        </p:sp>
        <p:sp>
          <p:nvSpPr>
            <p:cNvPr id="10285" name="Text Box 45"/>
            <p:cNvSpPr txBox="1"/>
            <p:nvPr/>
          </p:nvSpPr>
          <p:spPr>
            <a:xfrm>
              <a:off x="3955" y="1427"/>
              <a:ext cx="966" cy="265"/>
            </a:xfrm>
            <a:prstGeom prst="rect">
              <a:avLst/>
            </a:prstGeom>
            <a:noFill/>
            <a:ln w="9525">
              <a:noFill/>
            </a:ln>
          </p:spPr>
          <p:txBody>
            <a:bodyPr anchor="t"/>
            <a:p>
              <a:pPr algn="just"/>
              <a:r>
                <a:rPr lang="zh-CN" altLang="en-US" sz="2400" b="1" dirty="0">
                  <a:latin typeface="Times New Roman" panose="02020603050405020304" pitchFamily="18" charset="0"/>
                  <a:ea typeface="宋体" panose="02010600030101010101" pitchFamily="2" charset="-122"/>
                </a:rPr>
                <a:t>观测屏</a:t>
              </a:r>
              <a:endParaRPr lang="zh-CN" altLang="en-US" sz="2400" b="1" dirty="0">
                <a:latin typeface="Times New Roman" panose="02020603050405020304" pitchFamily="18" charset="0"/>
                <a:ea typeface="宋体" panose="02010600030101010101" pitchFamily="2" charset="-122"/>
              </a:endParaRPr>
            </a:p>
          </p:txBody>
        </p:sp>
        <p:sp>
          <p:nvSpPr>
            <p:cNvPr id="10286" name="Line 46"/>
            <p:cNvSpPr/>
            <p:nvPr/>
          </p:nvSpPr>
          <p:spPr>
            <a:xfrm>
              <a:off x="4273" y="2663"/>
              <a:ext cx="325" cy="0"/>
            </a:xfrm>
            <a:prstGeom prst="line">
              <a:avLst/>
            </a:prstGeom>
            <a:ln w="9525" cap="flat" cmpd="sng">
              <a:solidFill>
                <a:srgbClr val="000000"/>
              </a:solidFill>
              <a:prstDash val="solid"/>
              <a:round/>
              <a:headEnd type="none" w="med" len="med"/>
              <a:tailEnd type="none" w="med" len="med"/>
            </a:ln>
          </p:spPr>
        </p:sp>
        <p:sp>
          <p:nvSpPr>
            <p:cNvPr id="10287" name="Text Box 47"/>
            <p:cNvSpPr txBox="1"/>
            <p:nvPr/>
          </p:nvSpPr>
          <p:spPr>
            <a:xfrm>
              <a:off x="4435" y="2384"/>
              <a:ext cx="218" cy="58"/>
            </a:xfrm>
            <a:prstGeom prst="rect">
              <a:avLst/>
            </a:prstGeom>
            <a:solidFill>
              <a:srgbClr val="FFFFFF"/>
            </a:solidFill>
            <a:ln w="9525">
              <a:noFill/>
            </a:ln>
          </p:spPr>
          <p:txBody>
            <a:bodyPr anchor="t"/>
            <a:p>
              <a:pPr algn="just"/>
              <a:endParaRPr lang="zh-CN" altLang="zh-CN" sz="1000" dirty="0">
                <a:latin typeface="Times New Roman" panose="02020603050405020304" pitchFamily="18" charset="0"/>
                <a:ea typeface="宋体" panose="02010600030101010101" pitchFamily="2" charset="-122"/>
              </a:endParaRPr>
            </a:p>
          </p:txBody>
        </p:sp>
        <p:sp>
          <p:nvSpPr>
            <p:cNvPr id="10288" name="Line 48"/>
            <p:cNvSpPr/>
            <p:nvPr/>
          </p:nvSpPr>
          <p:spPr>
            <a:xfrm>
              <a:off x="4530" y="2484"/>
              <a:ext cx="0" cy="179"/>
            </a:xfrm>
            <a:prstGeom prst="line">
              <a:avLst/>
            </a:prstGeom>
            <a:ln w="9525" cap="flat" cmpd="sng">
              <a:solidFill>
                <a:srgbClr val="000000"/>
              </a:solidFill>
              <a:prstDash val="solid"/>
              <a:round/>
              <a:headEnd type="none" w="med" len="med"/>
              <a:tailEnd type="triangle" w="med" len="med"/>
            </a:ln>
          </p:spPr>
        </p:sp>
        <p:sp>
          <p:nvSpPr>
            <p:cNvPr id="10289" name="Line 49"/>
            <p:cNvSpPr/>
            <p:nvPr/>
          </p:nvSpPr>
          <p:spPr>
            <a:xfrm flipV="1">
              <a:off x="4525" y="2179"/>
              <a:ext cx="0" cy="190"/>
            </a:xfrm>
            <a:prstGeom prst="line">
              <a:avLst/>
            </a:prstGeom>
            <a:ln w="9525" cap="flat" cmpd="sng">
              <a:solidFill>
                <a:srgbClr val="000000"/>
              </a:solidFill>
              <a:prstDash val="solid"/>
              <a:round/>
              <a:headEnd type="none" w="med" len="med"/>
              <a:tailEnd type="triangle" w="med" len="med"/>
            </a:ln>
          </p:spPr>
        </p:sp>
        <p:sp>
          <p:nvSpPr>
            <p:cNvPr id="10290" name="Line 50"/>
            <p:cNvSpPr/>
            <p:nvPr/>
          </p:nvSpPr>
          <p:spPr>
            <a:xfrm>
              <a:off x="3340" y="2921"/>
              <a:ext cx="0" cy="274"/>
            </a:xfrm>
            <a:prstGeom prst="line">
              <a:avLst/>
            </a:prstGeom>
            <a:ln w="9525" cap="flat" cmpd="sng">
              <a:solidFill>
                <a:srgbClr val="000000"/>
              </a:solidFill>
              <a:prstDash val="solid"/>
              <a:round/>
              <a:headEnd type="none" w="med" len="med"/>
              <a:tailEnd type="none" w="med" len="med"/>
            </a:ln>
          </p:spPr>
        </p:sp>
        <p:sp>
          <p:nvSpPr>
            <p:cNvPr id="10291" name="Text Box 51"/>
            <p:cNvSpPr txBox="1"/>
            <p:nvPr/>
          </p:nvSpPr>
          <p:spPr>
            <a:xfrm>
              <a:off x="3659" y="2995"/>
              <a:ext cx="296" cy="221"/>
            </a:xfrm>
            <a:prstGeom prst="rect">
              <a:avLst/>
            </a:prstGeom>
            <a:noFill/>
            <a:ln w="9525">
              <a:noFill/>
            </a:ln>
          </p:spPr>
          <p:txBody>
            <a:bodyPr anchor="t"/>
            <a:p>
              <a:pPr algn="just"/>
              <a:r>
                <a:rPr lang="en-US" altLang="zh-CN" b="1" i="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a:t>
              </a:r>
              <a:endParaRPr lang="en-US" altLang="zh-CN" sz="2400" b="1" i="1" dirty="0">
                <a:latin typeface="Times New Roman" panose="02020603050405020304" pitchFamily="18" charset="0"/>
                <a:ea typeface="宋体" panose="02010600030101010101" pitchFamily="2" charset="-122"/>
              </a:endParaRPr>
            </a:p>
          </p:txBody>
        </p:sp>
        <p:sp>
          <p:nvSpPr>
            <p:cNvPr id="10292" name="Line 52"/>
            <p:cNvSpPr/>
            <p:nvPr/>
          </p:nvSpPr>
          <p:spPr>
            <a:xfrm>
              <a:off x="3865" y="3105"/>
              <a:ext cx="403" cy="0"/>
            </a:xfrm>
            <a:prstGeom prst="line">
              <a:avLst/>
            </a:prstGeom>
            <a:ln w="9525" cap="flat" cmpd="sng">
              <a:solidFill>
                <a:srgbClr val="000000"/>
              </a:solidFill>
              <a:prstDash val="solid"/>
              <a:round/>
              <a:headEnd type="none" w="med" len="med"/>
              <a:tailEnd type="triangle" w="med" len="med"/>
            </a:ln>
          </p:spPr>
        </p:sp>
        <p:sp>
          <p:nvSpPr>
            <p:cNvPr id="10293" name="Line 53"/>
            <p:cNvSpPr/>
            <p:nvPr/>
          </p:nvSpPr>
          <p:spPr>
            <a:xfrm flipH="1">
              <a:off x="3340" y="3105"/>
              <a:ext cx="397" cy="0"/>
            </a:xfrm>
            <a:prstGeom prst="line">
              <a:avLst/>
            </a:prstGeom>
            <a:ln w="9525" cap="flat" cmpd="sng">
              <a:solidFill>
                <a:srgbClr val="000000"/>
              </a:solidFill>
              <a:prstDash val="solid"/>
              <a:round/>
              <a:headEnd type="none" w="med" len="med"/>
              <a:tailEnd type="triangle" w="med" len="med"/>
            </a:ln>
          </p:spPr>
        </p:sp>
        <p:sp>
          <p:nvSpPr>
            <p:cNvPr id="10294" name="Line 54"/>
            <p:cNvSpPr/>
            <p:nvPr/>
          </p:nvSpPr>
          <p:spPr>
            <a:xfrm>
              <a:off x="3340" y="2421"/>
              <a:ext cx="319" cy="0"/>
            </a:xfrm>
            <a:prstGeom prst="line">
              <a:avLst/>
            </a:prstGeom>
            <a:ln w="9525" cap="flat" cmpd="sng">
              <a:solidFill>
                <a:srgbClr val="000000"/>
              </a:solidFill>
              <a:prstDash val="solid"/>
              <a:round/>
              <a:headEnd type="none" w="med" len="med"/>
              <a:tailEnd type="none" w="med" len="med"/>
            </a:ln>
          </p:spPr>
        </p:sp>
        <p:sp>
          <p:nvSpPr>
            <p:cNvPr id="10295" name="Text Box 55"/>
            <p:cNvSpPr txBox="1"/>
            <p:nvPr/>
          </p:nvSpPr>
          <p:spPr>
            <a:xfrm>
              <a:off x="3882" y="2227"/>
              <a:ext cx="268" cy="236"/>
            </a:xfrm>
            <a:prstGeom prst="rect">
              <a:avLst/>
            </a:prstGeom>
            <a:noFill/>
            <a:ln w="9525">
              <a:noFill/>
            </a:ln>
          </p:spPr>
          <p:txBody>
            <a:bodyPr anchor="t">
              <a:spAutoFit/>
            </a:bodyPr>
            <a:p>
              <a:pPr>
                <a:spcBef>
                  <a:spcPct val="50000"/>
                </a:spcBef>
              </a:pPr>
              <a:r>
                <a:rPr lang="en-US" altLang="zh-CN" sz="20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baseline="-250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000" dirty="0">
                <a:latin typeface="Times New Roman" panose="02020603050405020304" pitchFamily="18" charset="0"/>
                <a:ea typeface="宋体" panose="02010600030101010101" pitchFamily="2" charset="-122"/>
              </a:endParaRPr>
            </a:p>
          </p:txBody>
        </p:sp>
        <p:graphicFrame>
          <p:nvGraphicFramePr>
            <p:cNvPr id="10296" name="Object 56"/>
            <p:cNvGraphicFramePr>
              <a:graphicFrameLocks noChangeAspect="1"/>
            </p:cNvGraphicFramePr>
            <p:nvPr/>
          </p:nvGraphicFramePr>
          <p:xfrm>
            <a:off x="3614" y="2648"/>
            <a:ext cx="271" cy="204"/>
          </p:xfrm>
          <a:graphic>
            <a:graphicData uri="http://schemas.openxmlformats.org/presentationml/2006/ole">
              <mc:AlternateContent xmlns:mc="http://schemas.openxmlformats.org/markup-compatibility/2006">
                <mc:Choice xmlns:v="urn:schemas-microsoft-com:vml" Requires="v">
                  <p:oleObj spid="_x0000_s3082" name="" r:id="rId3" imgW="635000" imgH="457200" progId="Equation.3">
                    <p:embed/>
                  </p:oleObj>
                </mc:Choice>
                <mc:Fallback>
                  <p:oleObj name="" r:id="rId3" imgW="635000" imgH="457200" progId="Equation.3">
                    <p:embed/>
                    <p:pic>
                      <p:nvPicPr>
                        <p:cNvPr id="0" name="图片 3081"/>
                        <p:cNvPicPr/>
                        <p:nvPr/>
                      </p:nvPicPr>
                      <p:blipFill>
                        <a:blip r:embed="rId4"/>
                        <a:stretch>
                          <a:fillRect/>
                        </a:stretch>
                      </p:blipFill>
                      <p:spPr>
                        <a:xfrm>
                          <a:off x="3614" y="2648"/>
                          <a:ext cx="271" cy="204"/>
                        </a:xfrm>
                        <a:prstGeom prst="rect">
                          <a:avLst/>
                        </a:prstGeom>
                        <a:noFill/>
                        <a:ln w="38100">
                          <a:noFill/>
                          <a:miter/>
                        </a:ln>
                      </p:spPr>
                    </p:pic>
                  </p:oleObj>
                </mc:Fallback>
              </mc:AlternateContent>
            </a:graphicData>
          </a:graphic>
        </p:graphicFrame>
        <p:graphicFrame>
          <p:nvGraphicFramePr>
            <p:cNvPr id="10297" name="Object 57"/>
            <p:cNvGraphicFramePr>
              <a:graphicFrameLocks noChangeAspect="1"/>
            </p:cNvGraphicFramePr>
            <p:nvPr/>
          </p:nvGraphicFramePr>
          <p:xfrm>
            <a:off x="3542" y="1959"/>
            <a:ext cx="242" cy="161"/>
          </p:xfrm>
          <a:graphic>
            <a:graphicData uri="http://schemas.openxmlformats.org/presentationml/2006/ole">
              <mc:AlternateContent xmlns:mc="http://schemas.openxmlformats.org/markup-compatibility/2006">
                <mc:Choice xmlns:v="urn:schemas-microsoft-com:vml" Requires="v">
                  <p:oleObj spid="_x0000_s3077" name="" r:id="rId5" imgW="533400" imgH="342900" progId="Equation.3">
                    <p:embed/>
                  </p:oleObj>
                </mc:Choice>
                <mc:Fallback>
                  <p:oleObj name="" r:id="rId5" imgW="533400" imgH="342900" progId="Equation.3">
                    <p:embed/>
                    <p:pic>
                      <p:nvPicPr>
                        <p:cNvPr id="0" name="图片 3076"/>
                        <p:cNvPicPr/>
                        <p:nvPr/>
                      </p:nvPicPr>
                      <p:blipFill>
                        <a:blip r:embed="rId6"/>
                        <a:stretch>
                          <a:fillRect/>
                        </a:stretch>
                      </p:blipFill>
                      <p:spPr>
                        <a:xfrm>
                          <a:off x="3542" y="1959"/>
                          <a:ext cx="242" cy="161"/>
                        </a:xfrm>
                        <a:prstGeom prst="rect">
                          <a:avLst/>
                        </a:prstGeom>
                        <a:noFill/>
                        <a:ln w="38100">
                          <a:noFill/>
                          <a:miter/>
                        </a:ln>
                      </p:spPr>
                    </p:pic>
                  </p:oleObj>
                </mc:Fallback>
              </mc:AlternateContent>
            </a:graphicData>
          </a:graphic>
        </p:graphicFrame>
        <p:graphicFrame>
          <p:nvGraphicFramePr>
            <p:cNvPr id="10298" name="Object 58"/>
            <p:cNvGraphicFramePr>
              <a:graphicFrameLocks noChangeAspect="1"/>
            </p:cNvGraphicFramePr>
            <p:nvPr/>
          </p:nvGraphicFramePr>
          <p:xfrm>
            <a:off x="4584" y="1948"/>
            <a:ext cx="295" cy="227"/>
          </p:xfrm>
          <a:graphic>
            <a:graphicData uri="http://schemas.openxmlformats.org/presentationml/2006/ole">
              <mc:AlternateContent xmlns:mc="http://schemas.openxmlformats.org/markup-compatibility/2006">
                <mc:Choice xmlns:v="urn:schemas-microsoft-com:vml" Requires="v">
                  <p:oleObj spid="_x0000_s3083" name="" r:id="rId7" imgW="227965" imgH="177800" progId="Equation.3">
                    <p:embed/>
                  </p:oleObj>
                </mc:Choice>
                <mc:Fallback>
                  <p:oleObj name="" r:id="rId7" imgW="227965" imgH="177800" progId="Equation.3">
                    <p:embed/>
                    <p:pic>
                      <p:nvPicPr>
                        <p:cNvPr id="0" name="图片 3082"/>
                        <p:cNvPicPr/>
                        <p:nvPr/>
                      </p:nvPicPr>
                      <p:blipFill>
                        <a:blip r:embed="rId8"/>
                        <a:stretch>
                          <a:fillRect/>
                        </a:stretch>
                      </p:blipFill>
                      <p:spPr>
                        <a:xfrm>
                          <a:off x="4584" y="1948"/>
                          <a:ext cx="295" cy="227"/>
                        </a:xfrm>
                        <a:prstGeom prst="rect">
                          <a:avLst/>
                        </a:prstGeom>
                        <a:noFill/>
                        <a:ln w="38100">
                          <a:noFill/>
                          <a:miter/>
                        </a:ln>
                      </p:spPr>
                    </p:pic>
                  </p:oleObj>
                </mc:Fallback>
              </mc:AlternateContent>
            </a:graphicData>
          </a:graphic>
        </p:graphicFrame>
        <p:graphicFrame>
          <p:nvGraphicFramePr>
            <p:cNvPr id="10299" name="Object 59"/>
            <p:cNvGraphicFramePr>
              <a:graphicFrameLocks noChangeAspect="1"/>
            </p:cNvGraphicFramePr>
            <p:nvPr/>
          </p:nvGraphicFramePr>
          <p:xfrm>
            <a:off x="4405" y="2274"/>
            <a:ext cx="342" cy="295"/>
          </p:xfrm>
          <a:graphic>
            <a:graphicData uri="http://schemas.openxmlformats.org/presentationml/2006/ole">
              <mc:AlternateContent xmlns:mc="http://schemas.openxmlformats.org/markup-compatibility/2006">
                <mc:Choice xmlns:v="urn:schemas-microsoft-com:vml" Requires="v">
                  <p:oleObj spid="_x0000_s3080" name="" r:id="rId9" imgW="266065" imgH="228600" progId="Equation.3">
                    <p:embed/>
                  </p:oleObj>
                </mc:Choice>
                <mc:Fallback>
                  <p:oleObj name="" r:id="rId9" imgW="266065" imgH="228600" progId="Equation.3">
                    <p:embed/>
                    <p:pic>
                      <p:nvPicPr>
                        <p:cNvPr id="0" name="图片 3079"/>
                        <p:cNvPicPr/>
                        <p:nvPr/>
                      </p:nvPicPr>
                      <p:blipFill>
                        <a:blip r:embed="rId10"/>
                        <a:stretch>
                          <a:fillRect/>
                        </a:stretch>
                      </p:blipFill>
                      <p:spPr>
                        <a:xfrm>
                          <a:off x="4405" y="2274"/>
                          <a:ext cx="342" cy="295"/>
                        </a:xfrm>
                        <a:prstGeom prst="rect">
                          <a:avLst/>
                        </a:prstGeom>
                        <a:noFill/>
                        <a:ln w="38100">
                          <a:noFill/>
                          <a:miter/>
                        </a:ln>
                      </p:spPr>
                    </p:pic>
                  </p:oleObj>
                </mc:Fallback>
              </mc:AlternateContent>
            </a:graphicData>
          </a:graphic>
        </p:graphicFrame>
        <p:graphicFrame>
          <p:nvGraphicFramePr>
            <p:cNvPr id="10300" name="Object 60"/>
            <p:cNvGraphicFramePr>
              <a:graphicFrameLocks noChangeAspect="1"/>
            </p:cNvGraphicFramePr>
            <p:nvPr/>
          </p:nvGraphicFramePr>
          <p:xfrm>
            <a:off x="2776" y="2040"/>
            <a:ext cx="195" cy="247"/>
          </p:xfrm>
          <a:graphic>
            <a:graphicData uri="http://schemas.openxmlformats.org/presentationml/2006/ole">
              <mc:AlternateContent xmlns:mc="http://schemas.openxmlformats.org/markup-compatibility/2006">
                <mc:Choice xmlns:v="urn:schemas-microsoft-com:vml" Requires="v">
                  <p:oleObj spid="_x0000_s3078" name="" r:id="rId11" imgW="109220" imgH="141605" progId="Equation.3">
                    <p:embed/>
                  </p:oleObj>
                </mc:Choice>
                <mc:Fallback>
                  <p:oleObj name="" r:id="rId11" imgW="109220" imgH="141605" progId="Equation.3">
                    <p:embed/>
                    <p:pic>
                      <p:nvPicPr>
                        <p:cNvPr id="0" name="图片 3077"/>
                        <p:cNvPicPr/>
                        <p:nvPr/>
                      </p:nvPicPr>
                      <p:blipFill>
                        <a:blip r:embed="rId12">
                          <a:clrChange>
                            <a:clrFrom>
                              <a:srgbClr val="000000"/>
                            </a:clrFrom>
                            <a:clrTo>
                              <a:srgbClr val="000000">
                                <a:alpha val="0"/>
                              </a:srgbClr>
                            </a:clrTo>
                          </a:clrChange>
                        </a:blip>
                        <a:stretch>
                          <a:fillRect/>
                        </a:stretch>
                      </p:blipFill>
                      <p:spPr>
                        <a:xfrm>
                          <a:off x="2776" y="2040"/>
                          <a:ext cx="195" cy="247"/>
                        </a:xfrm>
                        <a:prstGeom prst="rect">
                          <a:avLst/>
                        </a:prstGeom>
                        <a:noFill/>
                        <a:ln w="38100">
                          <a:noFill/>
                          <a:miter/>
                        </a:ln>
                      </p:spPr>
                    </p:pic>
                  </p:oleObj>
                </mc:Fallback>
              </mc:AlternateContent>
            </a:graphicData>
          </a:graphic>
        </p:graphicFrame>
      </p:grpSp>
      <p:graphicFrame>
        <p:nvGraphicFramePr>
          <p:cNvPr id="19517" name="Object 61"/>
          <p:cNvGraphicFramePr>
            <a:graphicFrameLocks noChangeAspect="1"/>
          </p:cNvGraphicFramePr>
          <p:nvPr/>
        </p:nvGraphicFramePr>
        <p:xfrm>
          <a:off x="1004888" y="3381375"/>
          <a:ext cx="1625600" cy="836613"/>
        </p:xfrm>
        <a:graphic>
          <a:graphicData uri="http://schemas.openxmlformats.org/presentationml/2006/ole">
            <mc:AlternateContent xmlns:mc="http://schemas.openxmlformats.org/markup-compatibility/2006">
              <mc:Choice xmlns:v="urn:schemas-microsoft-com:vml" Requires="v">
                <p:oleObj spid="_x0000_s3079" name="" r:id="rId13" imgW="685800" imgH="393700" progId="Equation.3">
                  <p:embed/>
                </p:oleObj>
              </mc:Choice>
              <mc:Fallback>
                <p:oleObj name="" r:id="rId13" imgW="685800" imgH="393700" progId="Equation.3">
                  <p:embed/>
                  <p:pic>
                    <p:nvPicPr>
                      <p:cNvPr id="0" name="图片 3078"/>
                      <p:cNvPicPr/>
                      <p:nvPr/>
                    </p:nvPicPr>
                    <p:blipFill>
                      <a:blip r:embed="rId14"/>
                      <a:stretch>
                        <a:fillRect/>
                      </a:stretch>
                    </p:blipFill>
                    <p:spPr>
                      <a:xfrm>
                        <a:off x="1004888" y="3381375"/>
                        <a:ext cx="1625600" cy="83661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19518" name="Text Box 62"/>
          <p:cNvSpPr txBox="1"/>
          <p:nvPr/>
        </p:nvSpPr>
        <p:spPr>
          <a:xfrm>
            <a:off x="395288" y="4556125"/>
            <a:ext cx="4838700" cy="457200"/>
          </a:xfrm>
          <a:prstGeom prst="rect">
            <a:avLst/>
          </a:prstGeom>
          <a:noFill/>
          <a:ln w="9525">
            <a:noFill/>
          </a:ln>
        </p:spPr>
        <p:txBody>
          <a:bodyPr anchor="t">
            <a:spAutoFit/>
          </a:bodyPr>
          <a:p>
            <a:pPr>
              <a:spcBef>
                <a:spcPct val="50000"/>
              </a:spcBef>
            </a:pPr>
            <a:r>
              <a:rPr lang="en-US" altLang="zh-CN" sz="2400" b="1" dirty="0">
                <a:solidFill>
                  <a:srgbClr val="0000CC"/>
                </a:solidFill>
                <a:latin typeface="方正书宋简体" charset="-122"/>
                <a:ea typeface="宋体" panose="02010600030101010101" pitchFamily="2" charset="-122"/>
              </a:rPr>
              <a:t>2) </a:t>
            </a:r>
            <a:r>
              <a:rPr lang="zh-CN" altLang="en-US" sz="2400" b="1" dirty="0">
                <a:solidFill>
                  <a:srgbClr val="0000CC"/>
                </a:solidFill>
                <a:latin typeface="方正书宋简体" charset="-122"/>
                <a:ea typeface="宋体" panose="02010600030101010101" pitchFamily="2" charset="-122"/>
              </a:rPr>
              <a:t>其他明纹（次极大）宽度</a:t>
            </a:r>
            <a:endParaRPr lang="zh-CN" altLang="en-US" sz="2400" b="1" dirty="0">
              <a:solidFill>
                <a:srgbClr val="0000CC"/>
              </a:solidFill>
              <a:latin typeface="方正书宋简体" charset="-122"/>
              <a:ea typeface="宋体" panose="02010600030101010101" pitchFamily="2" charset="-122"/>
            </a:endParaRPr>
          </a:p>
        </p:txBody>
      </p:sp>
      <p:graphicFrame>
        <p:nvGraphicFramePr>
          <p:cNvPr id="19519" name="Object 63"/>
          <p:cNvGraphicFramePr>
            <a:graphicFrameLocks noChangeAspect="1"/>
          </p:cNvGraphicFramePr>
          <p:nvPr/>
        </p:nvGraphicFramePr>
        <p:xfrm>
          <a:off x="684213" y="5159375"/>
          <a:ext cx="4595812" cy="803275"/>
        </p:xfrm>
        <a:graphic>
          <a:graphicData uri="http://schemas.openxmlformats.org/presentationml/2006/ole">
            <mc:AlternateContent xmlns:mc="http://schemas.openxmlformats.org/markup-compatibility/2006">
              <mc:Choice xmlns:v="urn:schemas-microsoft-com:vml" Requires="v">
                <p:oleObj spid="_x0000_s3076" name="" r:id="rId15" imgW="2372995" imgH="405765" progId="Equation.3">
                  <p:embed/>
                </p:oleObj>
              </mc:Choice>
              <mc:Fallback>
                <p:oleObj name="" r:id="rId15" imgW="2372995" imgH="405765" progId="Equation.3">
                  <p:embed/>
                  <p:pic>
                    <p:nvPicPr>
                      <p:cNvPr id="0" name="图片 3075"/>
                      <p:cNvPicPr/>
                      <p:nvPr/>
                    </p:nvPicPr>
                    <p:blipFill>
                      <a:blip r:embed="rId16"/>
                      <a:stretch>
                        <a:fillRect/>
                      </a:stretch>
                    </p:blipFill>
                    <p:spPr>
                      <a:xfrm>
                        <a:off x="684213" y="5159375"/>
                        <a:ext cx="4595812" cy="803275"/>
                      </a:xfrm>
                      <a:prstGeom prst="rect">
                        <a:avLst/>
                      </a:prstGeom>
                      <a:noFill/>
                      <a:ln w="38100">
                        <a:noFill/>
                        <a:miter/>
                      </a:ln>
                    </p:spPr>
                  </p:pic>
                </p:oleObj>
              </mc:Fallback>
            </mc:AlternateContent>
          </a:graphicData>
        </a:graphic>
      </p:graphicFrame>
      <p:sp>
        <p:nvSpPr>
          <p:cNvPr id="19520" name="Text Box 64"/>
          <p:cNvSpPr txBox="1"/>
          <p:nvPr/>
        </p:nvSpPr>
        <p:spPr>
          <a:xfrm>
            <a:off x="5913438" y="4618038"/>
            <a:ext cx="2773362" cy="1200150"/>
          </a:xfrm>
          <a:prstGeom prst="rect">
            <a:avLst/>
          </a:prstGeom>
          <a:noFill/>
          <a:ln w="9525">
            <a:noFill/>
          </a:ln>
        </p:spPr>
        <p:txBody>
          <a:bodyPr wrap="square" lIns="90000" tIns="46800" rIns="90000" bIns="46800" anchor="t">
            <a:spAutoFit/>
          </a:bodyPr>
          <a:p>
            <a:pPr>
              <a:spcBef>
                <a:spcPct val="50000"/>
              </a:spcBef>
            </a:pPr>
            <a:r>
              <a:rPr lang="zh-CN" altLang="en-US" sz="2400" b="1" dirty="0">
                <a:latin typeface="Times New Roman" panose="02020603050405020304" pitchFamily="18" charset="0"/>
                <a:ea typeface="宋体" panose="02010600030101010101" pitchFamily="2" charset="-122"/>
              </a:rPr>
              <a:t>其它明纹均有同样的宽度，且为中央明纹宽度一半</a:t>
            </a:r>
            <a:endParaRPr lang="zh-CN" altLang="en-US" sz="2400" b="1" dirty="0">
              <a:solidFill>
                <a:srgbClr val="FF0000"/>
              </a:solidFill>
              <a:latin typeface="Times New Roman" panose="02020603050405020304" pitchFamily="18" charset="0"/>
              <a:ea typeface="宋体" panose="02010600030101010101" pitchFamily="2" charset="-122"/>
            </a:endParaRPr>
          </a:p>
        </p:txBody>
      </p:sp>
      <p:grpSp>
        <p:nvGrpSpPr>
          <p:cNvPr id="10305" name="Group 65"/>
          <p:cNvGrpSpPr/>
          <p:nvPr/>
        </p:nvGrpSpPr>
        <p:grpSpPr>
          <a:xfrm>
            <a:off x="914400" y="309563"/>
            <a:ext cx="7315200" cy="815975"/>
            <a:chOff x="768" y="-34"/>
            <a:chExt cx="4800" cy="610"/>
          </a:xfrm>
        </p:grpSpPr>
        <p:grpSp>
          <p:nvGrpSpPr>
            <p:cNvPr id="10306" name="Group 66"/>
            <p:cNvGrpSpPr/>
            <p:nvPr/>
          </p:nvGrpSpPr>
          <p:grpSpPr>
            <a:xfrm>
              <a:off x="768" y="-34"/>
              <a:ext cx="4723" cy="610"/>
              <a:chOff x="768" y="-34"/>
              <a:chExt cx="4723" cy="610"/>
            </a:xfrm>
          </p:grpSpPr>
          <p:sp>
            <p:nvSpPr>
              <p:cNvPr id="10307" name="Text Box 67"/>
              <p:cNvSpPr txBox="1"/>
              <p:nvPr/>
            </p:nvSpPr>
            <p:spPr>
              <a:xfrm>
                <a:off x="768" y="97"/>
                <a:ext cx="1680" cy="388"/>
              </a:xfrm>
              <a:prstGeom prst="rect">
                <a:avLst/>
              </a:prstGeom>
              <a:noFill/>
              <a:ln w="25400">
                <a:noFill/>
              </a:ln>
            </p:spPr>
            <p:txBody>
              <a:bodyPr anchor="t">
                <a:spAutoFit/>
              </a:bodyPr>
              <a:p>
                <a:pPr algn="ct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暗纹</a:t>
                </a:r>
                <a:endParaRPr lang="zh-CN" altLang="en-US" sz="2800" b="1" dirty="0">
                  <a:solidFill>
                    <a:srgbClr val="FF0000"/>
                  </a:solidFill>
                  <a:latin typeface="Times New Roman" panose="02020603050405020304" pitchFamily="18" charset="0"/>
                  <a:ea typeface="宋体" panose="02010600030101010101" pitchFamily="2" charset="-122"/>
                </a:endParaRPr>
              </a:p>
            </p:txBody>
          </p:sp>
          <p:graphicFrame>
            <p:nvGraphicFramePr>
              <p:cNvPr id="10308" name="Object 68"/>
              <p:cNvGraphicFramePr>
                <a:graphicFrameLocks noChangeAspect="1"/>
              </p:cNvGraphicFramePr>
              <p:nvPr/>
            </p:nvGraphicFramePr>
            <p:xfrm>
              <a:off x="1894" y="-34"/>
              <a:ext cx="3597" cy="610"/>
            </p:xfrm>
            <a:graphic>
              <a:graphicData uri="http://schemas.openxmlformats.org/presentationml/2006/ole">
                <mc:AlternateContent xmlns:mc="http://schemas.openxmlformats.org/markup-compatibility/2006">
                  <mc:Choice xmlns:v="urn:schemas-microsoft-com:vml" Requires="v">
                    <p:oleObj spid="_x0000_s3081" name="" r:id="rId17" imgW="2398395" imgH="405765" progId="Equation.3">
                      <p:embed/>
                    </p:oleObj>
                  </mc:Choice>
                  <mc:Fallback>
                    <p:oleObj name="" r:id="rId17" imgW="2398395" imgH="405765" progId="Equation.3">
                      <p:embed/>
                      <p:pic>
                        <p:nvPicPr>
                          <p:cNvPr id="0" name="图片 3080"/>
                          <p:cNvPicPr/>
                          <p:nvPr/>
                        </p:nvPicPr>
                        <p:blipFill>
                          <a:blip r:embed="rId18"/>
                          <a:stretch>
                            <a:fillRect/>
                          </a:stretch>
                        </p:blipFill>
                        <p:spPr>
                          <a:xfrm>
                            <a:off x="1894" y="-34"/>
                            <a:ext cx="3597" cy="610"/>
                          </a:xfrm>
                          <a:prstGeom prst="rect">
                            <a:avLst/>
                          </a:prstGeom>
                          <a:noFill/>
                          <a:ln w="38100">
                            <a:noFill/>
                            <a:miter/>
                          </a:ln>
                        </p:spPr>
                      </p:pic>
                    </p:oleObj>
                  </mc:Fallback>
                </mc:AlternateContent>
              </a:graphicData>
            </a:graphic>
          </p:graphicFrame>
        </p:grpSp>
        <p:sp>
          <p:nvSpPr>
            <p:cNvPr id="10309" name="Rectangle 69"/>
            <p:cNvSpPr/>
            <p:nvPr/>
          </p:nvSpPr>
          <p:spPr>
            <a:xfrm>
              <a:off x="1104" y="0"/>
              <a:ext cx="4464" cy="576"/>
            </a:xfrm>
            <a:prstGeom prst="rect">
              <a:avLst/>
            </a:prstGeom>
            <a:noFill/>
            <a:ln w="25400" cap="flat" cmpd="sng">
              <a:solidFill>
                <a:srgbClr val="FF6600"/>
              </a:solidFill>
              <a:prstDash val="dash"/>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sp>
        <p:nvSpPr>
          <p:cNvPr id="19526" name="Text Box 70"/>
          <p:cNvSpPr txBox="1"/>
          <p:nvPr/>
        </p:nvSpPr>
        <p:spPr>
          <a:xfrm>
            <a:off x="6148388" y="5775325"/>
            <a:ext cx="2522537" cy="822325"/>
          </a:xfrm>
          <a:prstGeom prst="rect">
            <a:avLst/>
          </a:prstGeom>
          <a:noFill/>
          <a:ln w="9525">
            <a:noFill/>
          </a:ln>
        </p:spPr>
        <p:txBody>
          <a:bodyPr lIns="90000" tIns="46800" rIns="90000" bIns="46800" anchor="t">
            <a:spAutoFit/>
          </a:bodyPr>
          <a:p>
            <a:pPr>
              <a:spcBef>
                <a:spcPct val="5000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单缝衍射明纹宽度的特征</a:t>
            </a:r>
            <a:endParaRPr lang="zh-CN" altLang="en-US"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gtEl>
                                        <p:attrNameLst>
                                          <p:attrName>style.visibility</p:attrName>
                                        </p:attrNameLst>
                                      </p:cBhvr>
                                      <p:to>
                                        <p:strVal val="visible"/>
                                      </p:to>
                                    </p:set>
                                    <p:animEffect transition="in" filter="wipe(left)">
                                      <p:cBhvr>
                                        <p:cTn id="17" dur="500"/>
                                        <p:tgtEl>
                                          <p:spTgt spid="1945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9460"/>
                                        </p:tgtEl>
                                        <p:attrNameLst>
                                          <p:attrName>style.visibility</p:attrName>
                                        </p:attrNameLst>
                                      </p:cBhvr>
                                      <p:to>
                                        <p:strVal val="visible"/>
                                      </p:to>
                                    </p:set>
                                    <p:animEffect transition="in" filter="wipe(left)">
                                      <p:cBhvr>
                                        <p:cTn id="21" dur="500"/>
                                        <p:tgtEl>
                                          <p:spTgt spid="194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517"/>
                                        </p:tgtEl>
                                        <p:attrNameLst>
                                          <p:attrName>style.visibility</p:attrName>
                                        </p:attrNameLst>
                                      </p:cBhvr>
                                      <p:to>
                                        <p:strVal val="visible"/>
                                      </p:to>
                                    </p:set>
                                    <p:animEffect transition="in" filter="wipe(left)">
                                      <p:cBhvr>
                                        <p:cTn id="26" dur="500"/>
                                        <p:tgtEl>
                                          <p:spTgt spid="195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518"/>
                                        </p:tgtEl>
                                        <p:attrNameLst>
                                          <p:attrName>style.visibility</p:attrName>
                                        </p:attrNameLst>
                                      </p:cBhvr>
                                      <p:to>
                                        <p:strVal val="visible"/>
                                      </p:to>
                                    </p:set>
                                    <p:animEffect transition="in" filter="wipe(left)">
                                      <p:cBhvr>
                                        <p:cTn id="31" dur="500"/>
                                        <p:tgtEl>
                                          <p:spTgt spid="195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519"/>
                                        </p:tgtEl>
                                        <p:attrNameLst>
                                          <p:attrName>style.visibility</p:attrName>
                                        </p:attrNameLst>
                                      </p:cBhvr>
                                      <p:to>
                                        <p:strVal val="visible"/>
                                      </p:to>
                                    </p:set>
                                    <p:animEffect transition="in" filter="wipe(left)">
                                      <p:cBhvr>
                                        <p:cTn id="36" dur="500"/>
                                        <p:tgtEl>
                                          <p:spTgt spid="195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9520"/>
                                        </p:tgtEl>
                                        <p:attrNameLst>
                                          <p:attrName>style.visibility</p:attrName>
                                        </p:attrNameLst>
                                      </p:cBhvr>
                                      <p:to>
                                        <p:strVal val="visible"/>
                                      </p:to>
                                    </p:set>
                                    <p:animEffect transition="in" filter="box(in)">
                                      <p:cBhvr>
                                        <p:cTn id="41" dur="500"/>
                                        <p:tgtEl>
                                          <p:spTgt spid="19520"/>
                                        </p:tgtEl>
                                      </p:cBhvr>
                                    </p:animEffect>
                                  </p:childTnLst>
                                </p:cTn>
                              </p:par>
                            </p:childTnLst>
                          </p:cTn>
                        </p:par>
                        <p:par>
                          <p:cTn id="42" fill="hold">
                            <p:stCondLst>
                              <p:cond delay="500"/>
                            </p:stCondLst>
                            <p:childTnLst>
                              <p:par>
                                <p:cTn id="43" presetID="4" presetClass="entr" presetSubtype="16" fill="hold" grpId="0" nodeType="afterEffect">
                                  <p:stCondLst>
                                    <p:cond delay="0"/>
                                  </p:stCondLst>
                                  <p:childTnLst>
                                    <p:set>
                                      <p:cBhvr>
                                        <p:cTn id="44" dur="1" fill="hold">
                                          <p:stCondLst>
                                            <p:cond delay="0"/>
                                          </p:stCondLst>
                                        </p:cTn>
                                        <p:tgtEl>
                                          <p:spTgt spid="19526"/>
                                        </p:tgtEl>
                                        <p:attrNameLst>
                                          <p:attrName>style.visibility</p:attrName>
                                        </p:attrNameLst>
                                      </p:cBhvr>
                                      <p:to>
                                        <p:strVal val="visible"/>
                                      </p:to>
                                    </p:set>
                                    <p:animEffect transition="in" filter="box(in)">
                                      <p:cBhvr>
                                        <p:cTn id="45" dur="500"/>
                                        <p:tgtEl>
                                          <p:spTgt spid="1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518" grpId="0"/>
      <p:bldP spid="19520" grpId="0"/>
      <p:bldP spid="195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19458" name="Picture 53"/>
          <p:cNvPicPr>
            <a:picLocks noChangeAspect="1"/>
          </p:cNvPicPr>
          <p:nvPr/>
        </p:nvPicPr>
        <p:blipFill>
          <a:blip r:embed="rId1"/>
          <a:stretch>
            <a:fillRect/>
          </a:stretch>
        </p:blipFill>
        <p:spPr>
          <a:xfrm>
            <a:off x="914400" y="838200"/>
            <a:ext cx="4267200" cy="2124075"/>
          </a:xfrm>
          <a:prstGeom prst="rect">
            <a:avLst/>
          </a:prstGeom>
          <a:noFill/>
          <a:ln w="9525">
            <a:noFill/>
          </a:ln>
        </p:spPr>
      </p:pic>
      <p:sp>
        <p:nvSpPr>
          <p:cNvPr id="19459" name="Text Box 4"/>
          <p:cNvSpPr txBox="1"/>
          <p:nvPr/>
        </p:nvSpPr>
        <p:spPr>
          <a:xfrm>
            <a:off x="870585" y="358140"/>
            <a:ext cx="2667000" cy="460375"/>
          </a:xfrm>
          <a:prstGeom prst="rect">
            <a:avLst/>
          </a:prstGeom>
          <a:noFill/>
          <a:ln w="9525">
            <a:noFill/>
          </a:ln>
        </p:spPr>
        <p:txBody>
          <a:bodyPr anchor="t">
            <a:spAutoFit/>
          </a:bodyPr>
          <a:p>
            <a:pPr>
              <a:spcBef>
                <a:spcPct val="50000"/>
              </a:spcBef>
            </a:pPr>
            <a:r>
              <a:rPr lang="zh-CN" altLang="en-US" sz="2400" b="1" dirty="0">
                <a:solidFill>
                  <a:srgbClr val="000000"/>
                </a:solidFill>
                <a:latin typeface="Arial" panose="020B0604020202020204" pitchFamily="34" charset="0"/>
                <a:ea typeface="宋体" panose="02010600030101010101" pitchFamily="2" charset="-122"/>
              </a:rPr>
              <a:t>三、</a:t>
            </a:r>
            <a:r>
              <a:rPr lang="en-US" altLang="zh-CN" sz="2400" b="1" dirty="0">
                <a:solidFill>
                  <a:srgbClr val="000000"/>
                </a:solidFill>
                <a:latin typeface="Arial" panose="020B0604020202020204" pitchFamily="34" charset="0"/>
                <a:ea typeface="宋体" panose="02010600030101010101" pitchFamily="2" charset="-122"/>
              </a:rPr>
              <a:t> </a:t>
            </a:r>
            <a:r>
              <a:rPr lang="zh-CN" altLang="en-US" sz="2400" b="1" dirty="0">
                <a:solidFill>
                  <a:srgbClr val="000000"/>
                </a:solidFill>
                <a:latin typeface="Arial" panose="020B0604020202020204" pitchFamily="34" charset="0"/>
                <a:ea typeface="宋体" panose="02010600030101010101" pitchFamily="2" charset="-122"/>
              </a:rPr>
              <a:t>衍射光栅</a:t>
            </a: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19460" name="Picture 54" descr="clip_image001"/>
          <p:cNvPicPr>
            <a:picLocks noChangeAspect="1"/>
          </p:cNvPicPr>
          <p:nvPr/>
        </p:nvPicPr>
        <p:blipFill>
          <a:blip r:embed="rId2"/>
          <a:stretch>
            <a:fillRect/>
          </a:stretch>
        </p:blipFill>
        <p:spPr>
          <a:xfrm>
            <a:off x="5410200" y="1371600"/>
            <a:ext cx="2808288" cy="1600200"/>
          </a:xfrm>
          <a:prstGeom prst="rect">
            <a:avLst/>
          </a:prstGeom>
          <a:noFill/>
          <a:ln w="9525">
            <a:noFill/>
          </a:ln>
        </p:spPr>
      </p:pic>
      <p:graphicFrame>
        <p:nvGraphicFramePr>
          <p:cNvPr id="206905" name="Object 57"/>
          <p:cNvGraphicFramePr>
            <a:graphicFrameLocks noChangeAspect="1"/>
          </p:cNvGraphicFramePr>
          <p:nvPr/>
        </p:nvGraphicFramePr>
        <p:xfrm>
          <a:off x="1019175" y="4449763"/>
          <a:ext cx="1343025" cy="376237"/>
        </p:xfrm>
        <a:graphic>
          <a:graphicData uri="http://schemas.openxmlformats.org/presentationml/2006/ole">
            <mc:AlternateContent xmlns:mc="http://schemas.openxmlformats.org/markup-compatibility/2006">
              <mc:Choice xmlns:v="urn:schemas-microsoft-com:vml" Requires="v">
                <p:oleObj spid="_x0000_s3233" name="" r:id="rId3" imgW="952500" imgH="254000" progId="Equation.3">
                  <p:embed/>
                </p:oleObj>
              </mc:Choice>
              <mc:Fallback>
                <p:oleObj name="" r:id="rId3" imgW="952500" imgH="254000" progId="Equation.3">
                  <p:embed/>
                  <p:pic>
                    <p:nvPicPr>
                      <p:cNvPr id="0" name="图片 3232"/>
                      <p:cNvPicPr/>
                      <p:nvPr/>
                    </p:nvPicPr>
                    <p:blipFill>
                      <a:blip r:embed="rId4">
                        <a:clrChange>
                          <a:clrFrom>
                            <a:srgbClr val="000000"/>
                          </a:clrFrom>
                          <a:clrTo>
                            <a:srgbClr val="CC0000"/>
                          </a:clrTo>
                        </a:clrChange>
                      </a:blip>
                      <a:stretch>
                        <a:fillRect/>
                      </a:stretch>
                    </p:blipFill>
                    <p:spPr>
                      <a:xfrm>
                        <a:off x="1019175" y="4449763"/>
                        <a:ext cx="1343025" cy="376237"/>
                      </a:xfrm>
                      <a:prstGeom prst="rect">
                        <a:avLst/>
                      </a:prstGeom>
                      <a:noFill/>
                      <a:ln w="38100">
                        <a:noFill/>
                        <a:miter/>
                      </a:ln>
                    </p:spPr>
                  </p:pic>
                </p:oleObj>
              </mc:Fallback>
            </mc:AlternateContent>
          </a:graphicData>
        </a:graphic>
      </p:graphicFrame>
      <p:sp>
        <p:nvSpPr>
          <p:cNvPr id="206908" name="Text Box 60"/>
          <p:cNvSpPr txBox="1"/>
          <p:nvPr/>
        </p:nvSpPr>
        <p:spPr>
          <a:xfrm>
            <a:off x="990600" y="5214938"/>
            <a:ext cx="2514600" cy="396875"/>
          </a:xfrm>
          <a:prstGeom prst="rect">
            <a:avLst/>
          </a:prstGeom>
          <a:noFill/>
          <a:ln w="9525">
            <a:noFill/>
          </a:ln>
        </p:spPr>
        <p:txBody>
          <a:bodyPr anchor="t">
            <a:spAutoFit/>
          </a:bodyPr>
          <a:p>
            <a:pPr eaLnBrk="0" hangingPunct="0">
              <a:spcBef>
                <a:spcPct val="50000"/>
              </a:spcBef>
            </a:pPr>
            <a:r>
              <a:rPr lang="zh-CN" altLang="en-US" sz="2000" b="1" dirty="0">
                <a:latin typeface="Times New Roman" panose="02020603050405020304" pitchFamily="18" charset="0"/>
                <a:ea typeface="黑体" panose="02010609060101010101" pitchFamily="2" charset="-122"/>
              </a:rPr>
              <a:t>光栅暗纹公式</a:t>
            </a:r>
            <a:endParaRPr lang="zh-CN" altLang="en-US" sz="2000" b="1" dirty="0">
              <a:latin typeface="Times New Roman" panose="02020603050405020304" pitchFamily="18" charset="0"/>
              <a:ea typeface="黑体" panose="02010609060101010101" pitchFamily="2" charset="-122"/>
            </a:endParaRPr>
          </a:p>
        </p:txBody>
      </p:sp>
      <p:graphicFrame>
        <p:nvGraphicFramePr>
          <p:cNvPr id="206909" name="Object 61"/>
          <p:cNvGraphicFramePr>
            <a:graphicFrameLocks noChangeAspect="1"/>
          </p:cNvGraphicFramePr>
          <p:nvPr/>
        </p:nvGraphicFramePr>
        <p:xfrm>
          <a:off x="2895600" y="5099050"/>
          <a:ext cx="1655763" cy="690563"/>
        </p:xfrm>
        <a:graphic>
          <a:graphicData uri="http://schemas.openxmlformats.org/presentationml/2006/ole">
            <mc:AlternateContent xmlns:mc="http://schemas.openxmlformats.org/markup-compatibility/2006">
              <mc:Choice xmlns:v="urn:schemas-microsoft-com:vml" Requires="v">
                <p:oleObj spid="_x0000_s3236" name="" r:id="rId5" imgW="1320800" imgH="508000" progId="Equation.3">
                  <p:embed/>
                </p:oleObj>
              </mc:Choice>
              <mc:Fallback>
                <p:oleObj name="" r:id="rId5" imgW="1320800" imgH="508000" progId="Equation.3">
                  <p:embed/>
                  <p:pic>
                    <p:nvPicPr>
                      <p:cNvPr id="0" name="图片 3235"/>
                      <p:cNvPicPr/>
                      <p:nvPr/>
                    </p:nvPicPr>
                    <p:blipFill>
                      <a:blip r:embed="rId6">
                        <a:clrChange>
                          <a:clrFrom>
                            <a:srgbClr val="000000"/>
                          </a:clrFrom>
                          <a:clrTo>
                            <a:srgbClr val="000066"/>
                          </a:clrTo>
                        </a:clrChange>
                      </a:blip>
                      <a:stretch>
                        <a:fillRect/>
                      </a:stretch>
                    </p:blipFill>
                    <p:spPr>
                      <a:xfrm>
                        <a:off x="2895600" y="5099050"/>
                        <a:ext cx="1655763" cy="690563"/>
                      </a:xfrm>
                      <a:prstGeom prst="rect">
                        <a:avLst/>
                      </a:prstGeom>
                      <a:noFill/>
                      <a:ln w="38100">
                        <a:noFill/>
                        <a:miter/>
                      </a:ln>
                    </p:spPr>
                  </p:pic>
                </p:oleObj>
              </mc:Fallback>
            </mc:AlternateContent>
          </a:graphicData>
        </a:graphic>
      </p:graphicFrame>
      <p:graphicFrame>
        <p:nvGraphicFramePr>
          <p:cNvPr id="206910" name="Object 62"/>
          <p:cNvGraphicFramePr>
            <a:graphicFrameLocks noChangeAspect="1"/>
          </p:cNvGraphicFramePr>
          <p:nvPr/>
        </p:nvGraphicFramePr>
        <p:xfrm>
          <a:off x="4800600" y="5275263"/>
          <a:ext cx="2016125" cy="339725"/>
        </p:xfrm>
        <a:graphic>
          <a:graphicData uri="http://schemas.openxmlformats.org/presentationml/2006/ole">
            <mc:AlternateContent xmlns:mc="http://schemas.openxmlformats.org/markup-compatibility/2006">
              <mc:Choice xmlns:v="urn:schemas-microsoft-com:vml" Requires="v">
                <p:oleObj spid="_x0000_s3242" name="" r:id="rId7" imgW="1460500" imgH="254000" progId="Equation.3">
                  <p:embed/>
                </p:oleObj>
              </mc:Choice>
              <mc:Fallback>
                <p:oleObj name="" r:id="rId7" imgW="1460500" imgH="254000" progId="Equation.3">
                  <p:embed/>
                  <p:pic>
                    <p:nvPicPr>
                      <p:cNvPr id="0" name="图片 3241"/>
                      <p:cNvPicPr/>
                      <p:nvPr/>
                    </p:nvPicPr>
                    <p:blipFill>
                      <a:blip r:embed="rId8">
                        <a:clrChange>
                          <a:clrFrom>
                            <a:srgbClr val="000000"/>
                          </a:clrFrom>
                          <a:clrTo>
                            <a:srgbClr val="000066"/>
                          </a:clrTo>
                        </a:clrChange>
                      </a:blip>
                      <a:stretch>
                        <a:fillRect/>
                      </a:stretch>
                    </p:blipFill>
                    <p:spPr>
                      <a:xfrm>
                        <a:off x="4800600" y="5275263"/>
                        <a:ext cx="2016125" cy="339725"/>
                      </a:xfrm>
                      <a:prstGeom prst="rect">
                        <a:avLst/>
                      </a:prstGeom>
                      <a:noFill/>
                      <a:ln w="38100">
                        <a:noFill/>
                        <a:miter/>
                      </a:ln>
                    </p:spPr>
                  </p:pic>
                </p:oleObj>
              </mc:Fallback>
            </mc:AlternateContent>
          </a:graphicData>
        </a:graphic>
      </p:graphicFrame>
      <p:sp>
        <p:nvSpPr>
          <p:cNvPr id="206911" name="Text Box 63"/>
          <p:cNvSpPr txBox="1"/>
          <p:nvPr/>
        </p:nvSpPr>
        <p:spPr>
          <a:xfrm>
            <a:off x="982663" y="6018213"/>
            <a:ext cx="3200400" cy="396875"/>
          </a:xfrm>
          <a:prstGeom prst="rect">
            <a:avLst/>
          </a:prstGeom>
          <a:noFill/>
          <a:ln w="9525">
            <a:noFill/>
          </a:ln>
        </p:spPr>
        <p:txBody>
          <a:bodyPr anchor="t">
            <a:spAutoFit/>
          </a:bodyPr>
          <a:p>
            <a:pPr algn="just"/>
            <a:r>
              <a:rPr lang="zh-CN" altLang="en-US" sz="2000" b="1" dirty="0">
                <a:solidFill>
                  <a:srgbClr val="CC0000"/>
                </a:solidFill>
                <a:latin typeface="Arial" panose="020B0604020202020204" pitchFamily="34" charset="0"/>
                <a:ea typeface="楷体_GB2312" pitchFamily="49" charset="-122"/>
              </a:rPr>
              <a:t>光栅的分辨本领</a:t>
            </a:r>
            <a:endParaRPr lang="zh-CN" altLang="en-US" sz="2000" b="1" dirty="0">
              <a:solidFill>
                <a:srgbClr val="CC0000"/>
              </a:solidFill>
              <a:latin typeface="Arial" panose="020B0604020202020204" pitchFamily="34" charset="0"/>
              <a:ea typeface="楷体_GB2312" pitchFamily="49" charset="-122"/>
            </a:endParaRPr>
          </a:p>
        </p:txBody>
      </p:sp>
      <p:graphicFrame>
        <p:nvGraphicFramePr>
          <p:cNvPr id="206912" name="Object 64"/>
          <p:cNvGraphicFramePr>
            <a:graphicFrameLocks noChangeAspect="1"/>
          </p:cNvGraphicFramePr>
          <p:nvPr/>
        </p:nvGraphicFramePr>
        <p:xfrm>
          <a:off x="3132138" y="5897563"/>
          <a:ext cx="1439862" cy="652462"/>
        </p:xfrm>
        <a:graphic>
          <a:graphicData uri="http://schemas.openxmlformats.org/presentationml/2006/ole">
            <mc:AlternateContent xmlns:mc="http://schemas.openxmlformats.org/markup-compatibility/2006">
              <mc:Choice xmlns:v="urn:schemas-microsoft-com:vml" Requires="v">
                <p:oleObj spid="_x0000_s3243" name="" r:id="rId9" imgW="1143000" imgH="508000" progId="Equation.3">
                  <p:embed/>
                </p:oleObj>
              </mc:Choice>
              <mc:Fallback>
                <p:oleObj name="" r:id="rId9" imgW="1143000" imgH="508000" progId="Equation.3">
                  <p:embed/>
                  <p:pic>
                    <p:nvPicPr>
                      <p:cNvPr id="0" name="图片 3242"/>
                      <p:cNvPicPr/>
                      <p:nvPr/>
                    </p:nvPicPr>
                    <p:blipFill>
                      <a:blip r:embed="rId10">
                        <a:clrChange>
                          <a:clrFrom>
                            <a:srgbClr val="000000"/>
                          </a:clrFrom>
                          <a:clrTo>
                            <a:srgbClr val="000066"/>
                          </a:clrTo>
                        </a:clrChange>
                      </a:blip>
                      <a:stretch>
                        <a:fillRect/>
                      </a:stretch>
                    </p:blipFill>
                    <p:spPr>
                      <a:xfrm>
                        <a:off x="3132138" y="5897563"/>
                        <a:ext cx="1439862" cy="652462"/>
                      </a:xfrm>
                      <a:prstGeom prst="rect">
                        <a:avLst/>
                      </a:prstGeom>
                      <a:noFill/>
                      <a:ln w="38100">
                        <a:noFill/>
                        <a:miter/>
                      </a:ln>
                    </p:spPr>
                  </p:pic>
                </p:oleObj>
              </mc:Fallback>
            </mc:AlternateContent>
          </a:graphicData>
        </a:graphic>
      </p:graphicFrame>
      <p:graphicFrame>
        <p:nvGraphicFramePr>
          <p:cNvPr id="19467" name="对象 3">
            <a:hlinkClick r:id="" action="ppaction://ole?verb="/>
          </p:cNvPr>
          <p:cNvGraphicFramePr>
            <a:graphicFrameLocks noChangeAspect="1"/>
          </p:cNvGraphicFramePr>
          <p:nvPr/>
        </p:nvGraphicFramePr>
        <p:xfrm>
          <a:off x="1030288" y="3746500"/>
          <a:ext cx="5522912" cy="482600"/>
        </p:xfrm>
        <a:graphic>
          <a:graphicData uri="http://schemas.openxmlformats.org/presentationml/2006/ole">
            <mc:AlternateContent xmlns:mc="http://schemas.openxmlformats.org/markup-compatibility/2006">
              <mc:Choice xmlns:v="urn:schemas-microsoft-com:vml" Requires="v">
                <p:oleObj spid="_x0000_s3239" name="" r:id="rId11" imgW="2908300" imgH="254000" progId="Equation.KSEE3">
                  <p:embed/>
                </p:oleObj>
              </mc:Choice>
              <mc:Fallback>
                <p:oleObj name="" r:id="rId11" imgW="2908300" imgH="254000" progId="Equation.KSEE3">
                  <p:embed/>
                  <p:pic>
                    <p:nvPicPr>
                      <p:cNvPr id="0" name="图片 3238"/>
                      <p:cNvPicPr/>
                      <p:nvPr/>
                    </p:nvPicPr>
                    <p:blipFill>
                      <a:blip r:embed="rId12"/>
                      <a:stretch>
                        <a:fillRect/>
                      </a:stretch>
                    </p:blipFill>
                    <p:spPr>
                      <a:xfrm>
                        <a:off x="1030288" y="3746500"/>
                        <a:ext cx="5522912" cy="482600"/>
                      </a:xfrm>
                      <a:prstGeom prst="rect">
                        <a:avLst/>
                      </a:prstGeom>
                      <a:noFill/>
                      <a:ln w="38100">
                        <a:noFill/>
                        <a:miter/>
                      </a:ln>
                    </p:spPr>
                  </p:pic>
                </p:oleObj>
              </mc:Fallback>
            </mc:AlternateContent>
          </a:graphicData>
        </a:graphic>
      </p:graphicFrame>
      <p:graphicFrame>
        <p:nvGraphicFramePr>
          <p:cNvPr id="19468" name="对象 3">
            <a:hlinkClick r:id="" action="ppaction://ole?verb="/>
          </p:cNvPr>
          <p:cNvGraphicFramePr>
            <a:graphicFrameLocks noChangeAspect="1"/>
          </p:cNvGraphicFramePr>
          <p:nvPr/>
        </p:nvGraphicFramePr>
        <p:xfrm>
          <a:off x="1054100" y="3187700"/>
          <a:ext cx="5451475" cy="482600"/>
        </p:xfrm>
        <a:graphic>
          <a:graphicData uri="http://schemas.openxmlformats.org/presentationml/2006/ole">
            <mc:AlternateContent xmlns:mc="http://schemas.openxmlformats.org/markup-compatibility/2006">
              <mc:Choice xmlns:v="urn:schemas-microsoft-com:vml" Requires="v">
                <p:oleObj spid="_x0000_s3238" name="" r:id="rId13" imgW="2870200" imgH="254000" progId="Equation.KSEE3">
                  <p:embed/>
                </p:oleObj>
              </mc:Choice>
              <mc:Fallback>
                <p:oleObj name="" r:id="rId13" imgW="2870200" imgH="254000" progId="Equation.KSEE3">
                  <p:embed/>
                  <p:pic>
                    <p:nvPicPr>
                      <p:cNvPr id="0" name="图片 3237"/>
                      <p:cNvPicPr/>
                      <p:nvPr/>
                    </p:nvPicPr>
                    <p:blipFill>
                      <a:blip r:embed="rId14"/>
                      <a:stretch>
                        <a:fillRect/>
                      </a:stretch>
                    </p:blipFill>
                    <p:spPr>
                      <a:xfrm>
                        <a:off x="1054100" y="3187700"/>
                        <a:ext cx="5451475" cy="482600"/>
                      </a:xfrm>
                      <a:prstGeom prst="rect">
                        <a:avLst/>
                      </a:prstGeom>
                      <a:noFill/>
                      <a:ln w="38100">
                        <a:noFill/>
                        <a:miter/>
                      </a:ln>
                    </p:spPr>
                  </p:pic>
                </p:oleObj>
              </mc:Fallback>
            </mc:AlternateContent>
          </a:graphicData>
        </a:graphic>
      </p:graphicFrame>
      <p:graphicFrame>
        <p:nvGraphicFramePr>
          <p:cNvPr id="19469" name="对象 3">
            <a:hlinkClick r:id="" action="ppaction://ole?verb="/>
          </p:cNvPr>
          <p:cNvGraphicFramePr>
            <a:graphicFrameLocks noChangeAspect="1"/>
          </p:cNvGraphicFramePr>
          <p:nvPr/>
        </p:nvGraphicFramePr>
        <p:xfrm>
          <a:off x="2846388" y="4286250"/>
          <a:ext cx="4113212" cy="704850"/>
        </p:xfrm>
        <a:graphic>
          <a:graphicData uri="http://schemas.openxmlformats.org/presentationml/2006/ole">
            <mc:AlternateContent xmlns:mc="http://schemas.openxmlformats.org/markup-compatibility/2006">
              <mc:Choice xmlns:v="urn:schemas-microsoft-com:vml" Requires="v">
                <p:oleObj spid="_x0000_s3240" name="" r:id="rId15" imgW="2298700" imgH="393700" progId="Equation.KSEE3">
                  <p:embed/>
                </p:oleObj>
              </mc:Choice>
              <mc:Fallback>
                <p:oleObj name="" r:id="rId15" imgW="2298700" imgH="393700" progId="Equation.KSEE3">
                  <p:embed/>
                  <p:pic>
                    <p:nvPicPr>
                      <p:cNvPr id="0" name="图片 3239"/>
                      <p:cNvPicPr/>
                      <p:nvPr/>
                    </p:nvPicPr>
                    <p:blipFill>
                      <a:blip r:embed="rId16"/>
                      <a:stretch>
                        <a:fillRect/>
                      </a:stretch>
                    </p:blipFill>
                    <p:spPr>
                      <a:xfrm>
                        <a:off x="2846388" y="4286250"/>
                        <a:ext cx="4113212" cy="704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69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6909"/>
                                        </p:tgtEl>
                                        <p:attrNameLst>
                                          <p:attrName>style.visibility</p:attrName>
                                        </p:attrNameLst>
                                      </p:cBhvr>
                                      <p:to>
                                        <p:strVal val="visible"/>
                                      </p:to>
                                    </p:set>
                                    <p:animEffect transition="in" filter="wipe(left)">
                                      <p:cBhvr>
                                        <p:cTn id="15" dur="500"/>
                                        <p:tgtEl>
                                          <p:spTgt spid="20690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06910"/>
                                        </p:tgtEl>
                                        <p:attrNameLst>
                                          <p:attrName>style.visibility</p:attrName>
                                        </p:attrNameLst>
                                      </p:cBhvr>
                                      <p:to>
                                        <p:strVal val="visible"/>
                                      </p:to>
                                    </p:set>
                                    <p:animEffect transition="in" filter="wipe(left)">
                                      <p:cBhvr>
                                        <p:cTn id="19" dur="500"/>
                                        <p:tgtEl>
                                          <p:spTgt spid="2069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69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6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08" grpId="0"/>
      <p:bldP spid="2069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83299" name="Text Box 3"/>
          <p:cNvSpPr txBox="1"/>
          <p:nvPr/>
        </p:nvSpPr>
        <p:spPr>
          <a:xfrm>
            <a:off x="813435" y="294640"/>
            <a:ext cx="4114800" cy="398780"/>
          </a:xfrm>
          <a:prstGeom prst="rect">
            <a:avLst/>
          </a:prstGeom>
          <a:noFill/>
          <a:ln w="9525">
            <a:noFill/>
          </a:ln>
        </p:spPr>
        <p:txBody>
          <a:bodyPr anchor="t">
            <a:spAutoFit/>
          </a:bodyPr>
          <a:p>
            <a:pPr>
              <a:spcBef>
                <a:spcPct val="50000"/>
              </a:spcBef>
            </a:pPr>
            <a:r>
              <a:rPr lang="zh-CN" altLang="en-US" sz="2000" b="1" dirty="0">
                <a:solidFill>
                  <a:srgbClr val="000000"/>
                </a:solidFill>
                <a:latin typeface="Times New Roman" panose="02020603050405020304" pitchFamily="18" charset="0"/>
                <a:ea typeface="宋体" panose="02010600030101010101" pitchFamily="2" charset="-122"/>
              </a:rPr>
              <a:t>四、</a:t>
            </a:r>
            <a:r>
              <a:rPr lang="en-US" altLang="zh-CN" sz="2000" b="1" dirty="0">
                <a:solidFill>
                  <a:srgbClr val="000000"/>
                </a:solidFill>
                <a:latin typeface="Times New Roman" panose="02020603050405020304" pitchFamily="18" charset="0"/>
                <a:ea typeface="宋体" panose="02010600030101010101" pitchFamily="2" charset="-122"/>
              </a:rPr>
              <a:t> </a:t>
            </a:r>
            <a:r>
              <a:rPr lang="zh-CN" altLang="en-US" sz="2000" b="1" dirty="0">
                <a:solidFill>
                  <a:srgbClr val="000000"/>
                </a:solidFill>
                <a:latin typeface="Times New Roman" panose="02020603050405020304" pitchFamily="18" charset="0"/>
                <a:ea typeface="宋体" panose="02010600030101010101" pitchFamily="2" charset="-122"/>
              </a:rPr>
              <a:t>光学仪器分辨率</a:t>
            </a: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pic>
        <p:nvPicPr>
          <p:cNvPr id="183310" name="Picture 14"/>
          <p:cNvPicPr>
            <a:picLocks noChangeAspect="1"/>
          </p:cNvPicPr>
          <p:nvPr/>
        </p:nvPicPr>
        <p:blipFill>
          <a:blip r:embed="rId1"/>
          <a:stretch>
            <a:fillRect/>
          </a:stretch>
        </p:blipFill>
        <p:spPr>
          <a:xfrm>
            <a:off x="2707005" y="693420"/>
            <a:ext cx="5616575" cy="1990725"/>
          </a:xfrm>
          <a:prstGeom prst="rect">
            <a:avLst/>
          </a:prstGeom>
          <a:noFill/>
          <a:ln w="9525">
            <a:noFill/>
          </a:ln>
        </p:spPr>
      </p:pic>
      <p:pic>
        <p:nvPicPr>
          <p:cNvPr id="183311" name="Picture 15"/>
          <p:cNvPicPr>
            <a:picLocks noChangeAspect="1"/>
          </p:cNvPicPr>
          <p:nvPr/>
        </p:nvPicPr>
        <p:blipFill>
          <a:blip r:embed="rId2"/>
          <a:stretch>
            <a:fillRect/>
          </a:stretch>
        </p:blipFill>
        <p:spPr>
          <a:xfrm>
            <a:off x="927100" y="3896360"/>
            <a:ext cx="3888105" cy="1543050"/>
          </a:xfrm>
          <a:prstGeom prst="rect">
            <a:avLst/>
          </a:prstGeom>
          <a:noFill/>
          <a:ln w="9525">
            <a:noFill/>
          </a:ln>
        </p:spPr>
      </p:pic>
      <p:graphicFrame>
        <p:nvGraphicFramePr>
          <p:cNvPr id="183312" name="Object 16"/>
          <p:cNvGraphicFramePr>
            <a:graphicFrameLocks noChangeAspect="1"/>
          </p:cNvGraphicFramePr>
          <p:nvPr/>
        </p:nvGraphicFramePr>
        <p:xfrm>
          <a:off x="5374005" y="3732530"/>
          <a:ext cx="2209800" cy="393700"/>
        </p:xfrm>
        <a:graphic>
          <a:graphicData uri="http://schemas.openxmlformats.org/presentationml/2006/ole">
            <mc:AlternateContent xmlns:mc="http://schemas.openxmlformats.org/markup-compatibility/2006">
              <mc:Choice xmlns:v="urn:schemas-microsoft-com:vml" Requires="v">
                <p:oleObj spid="_x0000_s3249" name="" r:id="rId3" imgW="1129665" imgH="203200" progId="Equation.3">
                  <p:embed/>
                </p:oleObj>
              </mc:Choice>
              <mc:Fallback>
                <p:oleObj name="" r:id="rId3" imgW="1129665" imgH="203200" progId="Equation.3">
                  <p:embed/>
                  <p:pic>
                    <p:nvPicPr>
                      <p:cNvPr id="0" name="图片 3248"/>
                      <p:cNvPicPr/>
                      <p:nvPr/>
                    </p:nvPicPr>
                    <p:blipFill>
                      <a:blip r:embed="rId4"/>
                      <a:stretch>
                        <a:fillRect/>
                      </a:stretch>
                    </p:blipFill>
                    <p:spPr>
                      <a:xfrm>
                        <a:off x="5374005" y="3732530"/>
                        <a:ext cx="2209800" cy="393700"/>
                      </a:xfrm>
                      <a:prstGeom prst="rect">
                        <a:avLst/>
                      </a:prstGeom>
                      <a:noFill/>
                      <a:ln w="38100">
                        <a:noFill/>
                        <a:miter/>
                      </a:ln>
                    </p:spPr>
                  </p:pic>
                </p:oleObj>
              </mc:Fallback>
            </mc:AlternateContent>
          </a:graphicData>
        </a:graphic>
      </p:graphicFrame>
      <p:graphicFrame>
        <p:nvGraphicFramePr>
          <p:cNvPr id="183313" name="Object 17"/>
          <p:cNvGraphicFramePr>
            <a:graphicFrameLocks noChangeAspect="1"/>
          </p:cNvGraphicFramePr>
          <p:nvPr/>
        </p:nvGraphicFramePr>
        <p:xfrm>
          <a:off x="5374164" y="4203700"/>
          <a:ext cx="1377315" cy="699770"/>
        </p:xfrm>
        <a:graphic>
          <a:graphicData uri="http://schemas.openxmlformats.org/presentationml/2006/ole">
            <mc:AlternateContent xmlns:mc="http://schemas.openxmlformats.org/markup-compatibility/2006">
              <mc:Choice xmlns:v="urn:schemas-microsoft-com:vml" Requires="v">
                <p:oleObj spid="_x0000_s3244" name="" r:id="rId5" imgW="774065" imgH="393700" progId="Equation.3">
                  <p:embed/>
                </p:oleObj>
              </mc:Choice>
              <mc:Fallback>
                <p:oleObj name="" r:id="rId5" imgW="774065" imgH="393700" progId="Equation.3">
                  <p:embed/>
                  <p:pic>
                    <p:nvPicPr>
                      <p:cNvPr id="0" name="图片 3243"/>
                      <p:cNvPicPr/>
                      <p:nvPr/>
                    </p:nvPicPr>
                    <p:blipFill>
                      <a:blip r:embed="rId6"/>
                      <a:stretch>
                        <a:fillRect/>
                      </a:stretch>
                    </p:blipFill>
                    <p:spPr>
                      <a:xfrm>
                        <a:off x="5374164" y="4203700"/>
                        <a:ext cx="1377315" cy="699770"/>
                      </a:xfrm>
                      <a:prstGeom prst="rect">
                        <a:avLst/>
                      </a:prstGeom>
                      <a:noFill/>
                      <a:ln w="38100">
                        <a:noFill/>
                        <a:miter/>
                      </a:ln>
                    </p:spPr>
                  </p:pic>
                </p:oleObj>
              </mc:Fallback>
            </mc:AlternateContent>
          </a:graphicData>
        </a:graphic>
      </p:graphicFrame>
      <p:graphicFrame>
        <p:nvGraphicFramePr>
          <p:cNvPr id="183314" name="Object 18"/>
          <p:cNvGraphicFramePr>
            <a:graphicFrameLocks noChangeAspect="1"/>
          </p:cNvGraphicFramePr>
          <p:nvPr/>
        </p:nvGraphicFramePr>
        <p:xfrm>
          <a:off x="5374005" y="4952365"/>
          <a:ext cx="1600200" cy="758825"/>
        </p:xfrm>
        <a:graphic>
          <a:graphicData uri="http://schemas.openxmlformats.org/presentationml/2006/ole">
            <mc:AlternateContent xmlns:mc="http://schemas.openxmlformats.org/markup-compatibility/2006">
              <mc:Choice xmlns:v="urn:schemas-microsoft-com:vml" Requires="v">
                <p:oleObj spid="_x0000_s3245" name="" r:id="rId7" imgW="825500" imgH="393700" progId="Equation.3">
                  <p:embed/>
                </p:oleObj>
              </mc:Choice>
              <mc:Fallback>
                <p:oleObj name="" r:id="rId7" imgW="825500" imgH="393700" progId="Equation.3">
                  <p:embed/>
                  <p:pic>
                    <p:nvPicPr>
                      <p:cNvPr id="0" name="图片 3244"/>
                      <p:cNvPicPr/>
                      <p:nvPr/>
                    </p:nvPicPr>
                    <p:blipFill>
                      <a:blip r:embed="rId8"/>
                      <a:stretch>
                        <a:fillRect/>
                      </a:stretch>
                    </p:blipFill>
                    <p:spPr>
                      <a:xfrm>
                        <a:off x="5374005" y="4952365"/>
                        <a:ext cx="1600200" cy="758825"/>
                      </a:xfrm>
                      <a:prstGeom prst="rect">
                        <a:avLst/>
                      </a:prstGeom>
                      <a:noFill/>
                      <a:ln w="38100">
                        <a:noFill/>
                        <a:miter/>
                      </a:ln>
                    </p:spPr>
                  </p:pic>
                </p:oleObj>
              </mc:Fallback>
            </mc:AlternateContent>
          </a:graphicData>
        </a:graphic>
      </p:graphicFrame>
      <p:sp>
        <p:nvSpPr>
          <p:cNvPr id="3" name="文本框 2"/>
          <p:cNvSpPr txBox="1"/>
          <p:nvPr/>
        </p:nvSpPr>
        <p:spPr>
          <a:xfrm>
            <a:off x="1018540" y="2875280"/>
            <a:ext cx="6981190" cy="829945"/>
          </a:xfrm>
          <a:prstGeom prst="rect">
            <a:avLst/>
          </a:prstGeom>
          <a:noFill/>
        </p:spPr>
        <p:txBody>
          <a:bodyPr wrap="square" rtlCol="0" anchor="t">
            <a:spAutoFit/>
          </a:bodyPr>
          <a:p>
            <a:r>
              <a:rPr lang="zh-CN" altLang="en-US" sz="2400"/>
              <a:t>瑞利判据：第一个爱里斑中心刚好与另一个爱里斑的边缘重合，恰好能分辨。</a:t>
            </a:r>
            <a:endParaRPr lang="zh-CN" altLang="en-US" sz="2400"/>
          </a:p>
        </p:txBody>
      </p:sp>
      <p:sp>
        <p:nvSpPr>
          <p:cNvPr id="4" name="文本框 3"/>
          <p:cNvSpPr txBox="1"/>
          <p:nvPr/>
        </p:nvSpPr>
        <p:spPr>
          <a:xfrm>
            <a:off x="1080770" y="1504315"/>
            <a:ext cx="2540000" cy="368300"/>
          </a:xfrm>
          <a:prstGeom prst="rect">
            <a:avLst/>
          </a:prstGeom>
          <a:noFill/>
        </p:spPr>
        <p:txBody>
          <a:bodyPr wrap="square" rtlCol="0" anchor="t">
            <a:spAutoFit/>
          </a:bodyPr>
          <a:p>
            <a:r>
              <a:rPr lang="zh-CN" altLang="en-US"/>
              <a:t>圆孔衍射</a:t>
            </a:r>
            <a:endParaRPr lang="zh-CN" altLang="en-US"/>
          </a:p>
        </p:txBody>
      </p:sp>
      <p:sp>
        <p:nvSpPr>
          <p:cNvPr id="5" name="文本框 4"/>
          <p:cNvSpPr txBox="1"/>
          <p:nvPr/>
        </p:nvSpPr>
        <p:spPr>
          <a:xfrm>
            <a:off x="847725" y="6054090"/>
            <a:ext cx="3888105" cy="460375"/>
          </a:xfrm>
          <a:prstGeom prst="rect">
            <a:avLst/>
          </a:prstGeom>
          <a:noFill/>
        </p:spPr>
        <p:txBody>
          <a:bodyPr wrap="square" rtlCol="0" anchor="t">
            <a:spAutoFit/>
          </a:bodyPr>
          <a:p>
            <a:r>
              <a:rPr lang="zh-CN" altLang="en-US" sz="2400"/>
              <a:t>提高光学仪器的分辨本领:</a:t>
            </a:r>
            <a:endParaRPr lang="zh-CN" altLang="en-US" sz="2400"/>
          </a:p>
        </p:txBody>
      </p:sp>
      <p:pic>
        <p:nvPicPr>
          <p:cNvPr id="6" name="图片 5"/>
          <p:cNvPicPr>
            <a:picLocks noChangeAspect="1"/>
          </p:cNvPicPr>
          <p:nvPr/>
        </p:nvPicPr>
        <p:blipFill>
          <a:blip r:embed="rId9"/>
          <a:stretch>
            <a:fillRect/>
          </a:stretch>
        </p:blipFill>
        <p:spPr>
          <a:xfrm>
            <a:off x="4620895" y="6029960"/>
            <a:ext cx="1730375" cy="5086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3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33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3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8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5"/>
          <p:cNvSpPr txBox="1">
            <a:spLocks noChangeArrowheads="1"/>
          </p:cNvSpPr>
          <p:nvPr/>
        </p:nvSpPr>
        <p:spPr bwMode="auto">
          <a:xfrm>
            <a:off x="258502" y="723418"/>
            <a:ext cx="716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3. </a:t>
            </a:r>
            <a:r>
              <a:rPr lang="zh-CN" altLang="en-US" sz="2000" dirty="0">
                <a:latin typeface="Times New Roman" panose="02020603050405020304" pitchFamily="18" charset="0"/>
                <a:ea typeface="微软雅黑" panose="020B0503020204020204" charset="-122"/>
                <a:cs typeface="Times New Roman" panose="02020603050405020304" pitchFamily="18" charset="0"/>
              </a:rPr>
              <a:t>掌握解运动学两类问题的方法</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4" name="Text Box 6"/>
          <p:cNvSpPr txBox="1">
            <a:spLocks noChangeArrowheads="1"/>
          </p:cNvSpPr>
          <p:nvPr/>
        </p:nvSpPr>
        <p:spPr bwMode="auto">
          <a:xfrm>
            <a:off x="944302" y="1333018"/>
            <a:ext cx="69342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20000"/>
              </a:spcAft>
            </a:pPr>
            <a:r>
              <a:rPr lang="zh-CN" altLang="en-US" sz="2000" dirty="0">
                <a:latin typeface="Times New Roman" panose="02020603050405020304" pitchFamily="18" charset="0"/>
                <a:ea typeface="微软雅黑" panose="020B0503020204020204" charset="-122"/>
                <a:cs typeface="Times New Roman" panose="02020603050405020304" pitchFamily="18" charset="0"/>
              </a:rPr>
              <a:t>第一类问题：</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50000"/>
              </a:lnSpc>
              <a:spcAft>
                <a:spcPct val="20000"/>
              </a:spcAft>
            </a:pPr>
            <a:r>
              <a:rPr lang="zh-CN" altLang="en-US" sz="2000" dirty="0">
                <a:latin typeface="Times New Roman" panose="02020603050405020304" pitchFamily="18" charset="0"/>
                <a:ea typeface="微软雅黑" panose="020B0503020204020204" charset="-122"/>
                <a:cs typeface="Times New Roman" panose="02020603050405020304" pitchFamily="18" charset="0"/>
              </a:rPr>
              <a:t>已知质点的运动及运动方程，求质点运动的速度和加速度。</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5" name="Text Box 7"/>
          <p:cNvSpPr txBox="1">
            <a:spLocks noChangeArrowheads="1"/>
          </p:cNvSpPr>
          <p:nvPr/>
        </p:nvSpPr>
        <p:spPr bwMode="auto">
          <a:xfrm>
            <a:off x="944302" y="2399818"/>
            <a:ext cx="7391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20000"/>
              </a:spcAft>
            </a:pPr>
            <a:r>
              <a:rPr lang="zh-CN" altLang="en-US" sz="2000" dirty="0">
                <a:latin typeface="Times New Roman" panose="02020603050405020304" pitchFamily="18" charset="0"/>
                <a:ea typeface="微软雅黑" panose="020B0503020204020204" charset="-122"/>
                <a:cs typeface="Times New Roman" panose="02020603050405020304" pitchFamily="18" charset="0"/>
              </a:rPr>
              <a:t>第二类问题：</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50000"/>
              </a:lnSpc>
              <a:spcAft>
                <a:spcPct val="20000"/>
              </a:spcAft>
            </a:pPr>
            <a:r>
              <a:rPr lang="zh-CN" altLang="en-US" sz="2000" dirty="0">
                <a:latin typeface="Times New Roman" panose="02020603050405020304" pitchFamily="18" charset="0"/>
                <a:ea typeface="微软雅黑" panose="020B0503020204020204" charset="-122"/>
                <a:cs typeface="Times New Roman" panose="02020603050405020304" pitchFamily="18" charset="0"/>
              </a:rPr>
              <a:t>是已知质点的加速度及初始条件，求质点运动的速度和运动方程。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6" name="Text Box 8"/>
          <p:cNvSpPr txBox="1">
            <a:spLocks noChangeArrowheads="1"/>
          </p:cNvSpPr>
          <p:nvPr/>
        </p:nvSpPr>
        <p:spPr bwMode="auto">
          <a:xfrm>
            <a:off x="906202" y="3552312"/>
            <a:ext cx="74676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latin typeface="Times New Roman" panose="02020603050405020304" pitchFamily="18" charset="0"/>
                <a:ea typeface="微软雅黑" panose="020B0503020204020204" charset="-122"/>
                <a:cs typeface="Times New Roman" panose="02020603050405020304" pitchFamily="18" charset="0"/>
              </a:rPr>
              <a:t>第一类问题利用数学上求导数的方法，第二类问题用积分的方法。</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7" name="Text Box 10"/>
          <p:cNvSpPr txBox="1">
            <a:spLocks noChangeArrowheads="1"/>
          </p:cNvSpPr>
          <p:nvPr/>
        </p:nvSpPr>
        <p:spPr bwMode="auto">
          <a:xfrm>
            <a:off x="906202" y="4400378"/>
            <a:ext cx="7429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70C0"/>
                </a:solidFill>
                <a:latin typeface="微软雅黑" panose="020B0503020204020204" charset="-122"/>
                <a:ea typeface="微软雅黑" panose="020B0503020204020204" charset="-122"/>
              </a:rPr>
              <a:t>求解第二类问题时，要用到物理量的定义关系、微分、导数运算技术，有时要充分利用已知条件（或初始条件）和积分技术（如变量替换、分部积分等）以得到最简化的结果。</a:t>
            </a:r>
            <a:endParaRPr kumimoji="1" lang="zh-CN" altLang="en-US" sz="2000"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1271" name="Line 7"/>
          <p:cNvSpPr/>
          <p:nvPr/>
        </p:nvSpPr>
        <p:spPr>
          <a:xfrm>
            <a:off x="2286000" y="1797368"/>
            <a:ext cx="0" cy="990600"/>
          </a:xfrm>
          <a:prstGeom prst="line">
            <a:avLst/>
          </a:prstGeom>
          <a:ln w="57150" cap="flat" cmpd="thinThick">
            <a:solidFill>
              <a:schemeClr val="tx1"/>
            </a:solidFill>
            <a:prstDash val="solid"/>
            <a:headEnd type="none" w="med" len="med"/>
            <a:tailEnd type="none" w="med" len="med"/>
          </a:ln>
        </p:spPr>
      </p:sp>
      <p:sp>
        <p:nvSpPr>
          <p:cNvPr id="11272" name="Line 8"/>
          <p:cNvSpPr/>
          <p:nvPr/>
        </p:nvSpPr>
        <p:spPr>
          <a:xfrm>
            <a:off x="2819400" y="1568768"/>
            <a:ext cx="0" cy="990600"/>
          </a:xfrm>
          <a:prstGeom prst="line">
            <a:avLst/>
          </a:prstGeom>
          <a:ln w="19050" cap="flat" cmpd="sng">
            <a:solidFill>
              <a:schemeClr val="tx1"/>
            </a:solidFill>
            <a:prstDash val="solid"/>
            <a:headEnd type="none" w="med" len="med"/>
            <a:tailEnd type="none" w="med" len="med"/>
          </a:ln>
        </p:spPr>
      </p:sp>
      <p:sp>
        <p:nvSpPr>
          <p:cNvPr id="11273" name="Line 9"/>
          <p:cNvSpPr/>
          <p:nvPr/>
        </p:nvSpPr>
        <p:spPr>
          <a:xfrm flipV="1">
            <a:off x="2286000" y="1568768"/>
            <a:ext cx="533400" cy="228600"/>
          </a:xfrm>
          <a:prstGeom prst="line">
            <a:avLst/>
          </a:prstGeom>
          <a:ln w="57150" cap="flat" cmpd="thinThick">
            <a:solidFill>
              <a:schemeClr val="tx1"/>
            </a:solidFill>
            <a:prstDash val="solid"/>
            <a:headEnd type="none" w="med" len="med"/>
            <a:tailEnd type="none" w="med" len="med"/>
          </a:ln>
        </p:spPr>
      </p:sp>
      <p:sp>
        <p:nvSpPr>
          <p:cNvPr id="11274" name="Line 10"/>
          <p:cNvSpPr/>
          <p:nvPr/>
        </p:nvSpPr>
        <p:spPr>
          <a:xfrm rot="372556" flipV="1">
            <a:off x="2286000" y="2521268"/>
            <a:ext cx="533400" cy="285750"/>
          </a:xfrm>
          <a:prstGeom prst="line">
            <a:avLst/>
          </a:prstGeom>
          <a:ln w="57150" cap="flat" cmpd="thinThick">
            <a:solidFill>
              <a:schemeClr val="tx1"/>
            </a:solidFill>
            <a:prstDash val="solid"/>
            <a:headEnd type="none" w="med" len="med"/>
            <a:tailEnd type="none" w="med" len="med"/>
          </a:ln>
        </p:spPr>
      </p:sp>
      <p:sp>
        <p:nvSpPr>
          <p:cNvPr id="11275" name="Line 11"/>
          <p:cNvSpPr/>
          <p:nvPr/>
        </p:nvSpPr>
        <p:spPr>
          <a:xfrm rot="-200046" flipH="1">
            <a:off x="2362200" y="2483168"/>
            <a:ext cx="381000" cy="152400"/>
          </a:xfrm>
          <a:prstGeom prst="line">
            <a:avLst/>
          </a:prstGeom>
          <a:ln w="25400" cap="flat" cmpd="sng">
            <a:solidFill>
              <a:schemeClr val="tx1"/>
            </a:solidFill>
            <a:prstDash val="solid"/>
            <a:headEnd type="none" w="med" len="med"/>
            <a:tailEnd type="triangle" w="med" len="med"/>
          </a:ln>
        </p:spPr>
      </p:sp>
      <p:sp>
        <p:nvSpPr>
          <p:cNvPr id="11277" name="Line 13"/>
          <p:cNvSpPr/>
          <p:nvPr/>
        </p:nvSpPr>
        <p:spPr>
          <a:xfrm>
            <a:off x="971550" y="2178368"/>
            <a:ext cx="1295400" cy="0"/>
          </a:xfrm>
          <a:prstGeom prst="line">
            <a:avLst/>
          </a:prstGeom>
          <a:ln w="9525" cap="flat" cmpd="sng">
            <a:solidFill>
              <a:schemeClr val="tx1"/>
            </a:solidFill>
            <a:prstDash val="solid"/>
            <a:headEnd type="none" w="med" len="med"/>
            <a:tailEnd type="none" w="med" len="med"/>
          </a:ln>
        </p:spPr>
      </p:sp>
      <p:sp>
        <p:nvSpPr>
          <p:cNvPr id="11278" name="Line 14"/>
          <p:cNvSpPr/>
          <p:nvPr/>
        </p:nvSpPr>
        <p:spPr>
          <a:xfrm>
            <a:off x="2590800" y="2178368"/>
            <a:ext cx="1600200" cy="0"/>
          </a:xfrm>
          <a:prstGeom prst="line">
            <a:avLst/>
          </a:prstGeom>
          <a:ln w="9525" cap="flat" cmpd="sng">
            <a:solidFill>
              <a:schemeClr val="tx1"/>
            </a:solidFill>
            <a:prstDash val="solid"/>
            <a:headEnd type="none" w="med" len="med"/>
            <a:tailEnd type="triangle" w="med" len="med"/>
          </a:ln>
        </p:spPr>
      </p:sp>
      <p:sp>
        <p:nvSpPr>
          <p:cNvPr id="11279" name="Line 15"/>
          <p:cNvSpPr/>
          <p:nvPr/>
        </p:nvSpPr>
        <p:spPr>
          <a:xfrm>
            <a:off x="1219200" y="1987868"/>
            <a:ext cx="0" cy="381000"/>
          </a:xfrm>
          <a:prstGeom prst="line">
            <a:avLst/>
          </a:prstGeom>
          <a:ln w="9525" cap="flat" cmpd="sng">
            <a:solidFill>
              <a:schemeClr val="tx1"/>
            </a:solidFill>
            <a:prstDash val="solid"/>
            <a:headEnd type="none" w="med" len="med"/>
            <a:tailEnd type="none" w="med" len="med"/>
          </a:ln>
        </p:spPr>
      </p:sp>
      <p:sp>
        <p:nvSpPr>
          <p:cNvPr id="11280" name="Line 16"/>
          <p:cNvSpPr/>
          <p:nvPr/>
        </p:nvSpPr>
        <p:spPr>
          <a:xfrm>
            <a:off x="1504950" y="1987868"/>
            <a:ext cx="0" cy="381000"/>
          </a:xfrm>
          <a:prstGeom prst="line">
            <a:avLst/>
          </a:prstGeom>
          <a:ln w="9525" cap="flat" cmpd="sng">
            <a:solidFill>
              <a:schemeClr val="tx1"/>
            </a:solidFill>
            <a:prstDash val="solid"/>
            <a:headEnd type="none" w="med" len="med"/>
            <a:tailEnd type="none" w="med" len="med"/>
          </a:ln>
        </p:spPr>
      </p:sp>
      <p:sp>
        <p:nvSpPr>
          <p:cNvPr id="11281" name="Line 17"/>
          <p:cNvSpPr/>
          <p:nvPr/>
        </p:nvSpPr>
        <p:spPr>
          <a:xfrm>
            <a:off x="1790700" y="1987868"/>
            <a:ext cx="0" cy="381000"/>
          </a:xfrm>
          <a:prstGeom prst="line">
            <a:avLst/>
          </a:prstGeom>
          <a:ln w="9525" cap="flat" cmpd="sng">
            <a:solidFill>
              <a:schemeClr val="tx1"/>
            </a:solidFill>
            <a:prstDash val="solid"/>
            <a:headEnd type="none" w="med" len="med"/>
            <a:tailEnd type="none" w="med" len="med"/>
          </a:ln>
        </p:spPr>
      </p:sp>
      <p:sp>
        <p:nvSpPr>
          <p:cNvPr id="11282" name="Line 18"/>
          <p:cNvSpPr/>
          <p:nvPr/>
        </p:nvSpPr>
        <p:spPr>
          <a:xfrm>
            <a:off x="2076450" y="1987868"/>
            <a:ext cx="0" cy="381000"/>
          </a:xfrm>
          <a:prstGeom prst="line">
            <a:avLst/>
          </a:prstGeom>
          <a:ln w="9525" cap="flat" cmpd="sng">
            <a:solidFill>
              <a:schemeClr val="tx1"/>
            </a:solidFill>
            <a:prstDash val="solid"/>
            <a:headEnd type="none" w="med" len="med"/>
            <a:tailEnd type="none" w="med" len="med"/>
          </a:ln>
        </p:spPr>
      </p:sp>
      <p:sp>
        <p:nvSpPr>
          <p:cNvPr id="11283" name="Oval 19"/>
          <p:cNvSpPr/>
          <p:nvPr/>
        </p:nvSpPr>
        <p:spPr>
          <a:xfrm>
            <a:off x="118110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84" name="Oval 20"/>
          <p:cNvSpPr/>
          <p:nvPr/>
        </p:nvSpPr>
        <p:spPr>
          <a:xfrm>
            <a:off x="146685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85" name="Oval 21"/>
          <p:cNvSpPr/>
          <p:nvPr/>
        </p:nvSpPr>
        <p:spPr>
          <a:xfrm>
            <a:off x="175260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86" name="Oval 22"/>
          <p:cNvSpPr/>
          <p:nvPr/>
        </p:nvSpPr>
        <p:spPr>
          <a:xfrm>
            <a:off x="203835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87" name="Oval 23"/>
          <p:cNvSpPr/>
          <p:nvPr/>
        </p:nvSpPr>
        <p:spPr>
          <a:xfrm>
            <a:off x="302895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88" name="Oval 24"/>
          <p:cNvSpPr/>
          <p:nvPr/>
        </p:nvSpPr>
        <p:spPr>
          <a:xfrm>
            <a:off x="329565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89" name="Oval 25"/>
          <p:cNvSpPr/>
          <p:nvPr/>
        </p:nvSpPr>
        <p:spPr>
          <a:xfrm>
            <a:off x="358140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90" name="Oval 26"/>
          <p:cNvSpPr/>
          <p:nvPr/>
        </p:nvSpPr>
        <p:spPr>
          <a:xfrm>
            <a:off x="3867150" y="2140268"/>
            <a:ext cx="76200" cy="76200"/>
          </a:xfrm>
          <a:prstGeom prst="ellipse">
            <a:avLst/>
          </a:prstGeom>
          <a:solidFill>
            <a:schemeClr val="tx2"/>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91" name="Text Box 27"/>
          <p:cNvSpPr txBox="1"/>
          <p:nvPr/>
        </p:nvSpPr>
        <p:spPr>
          <a:xfrm>
            <a:off x="4179888" y="1824355"/>
            <a:ext cx="4735512" cy="457200"/>
          </a:xfrm>
          <a:prstGeom prst="rect">
            <a:avLst/>
          </a:prstGeom>
          <a:noFill/>
          <a:ln w="9525">
            <a:noFill/>
          </a:ln>
        </p:spPr>
        <p:txBody>
          <a:bodyPr anchor="ctr">
            <a:spAutoFit/>
          </a:bodyPr>
          <a:p>
            <a:pPr algn="ctr" eaLnBrk="1" hangingPunct="1"/>
            <a:r>
              <a:rPr lang="zh-CN" altLang="en-US" sz="2400" b="1" dirty="0">
                <a:latin typeface="Times New Roman" panose="02020603050405020304" pitchFamily="18" charset="0"/>
              </a:rPr>
              <a:t>自然光通过偏振片</a:t>
            </a:r>
            <a:r>
              <a:rPr lang="zh-CN" altLang="en-US" sz="2400" b="1" dirty="0">
                <a:latin typeface="Times New Roman" panose="02020603050405020304" pitchFamily="18" charset="0"/>
                <a:sym typeface="Symbol" panose="05050102010706020507" pitchFamily="18" charset="2"/>
              </a:rPr>
              <a:t>偏振光</a:t>
            </a:r>
            <a:endParaRPr lang="zh-CN" altLang="en-US" sz="2400" dirty="0">
              <a:latin typeface="Times New Roman" panose="02020603050405020304" pitchFamily="18" charset="0"/>
            </a:endParaRPr>
          </a:p>
        </p:txBody>
      </p:sp>
      <p:sp>
        <p:nvSpPr>
          <p:cNvPr id="11293" name="Line 29"/>
          <p:cNvSpPr/>
          <p:nvPr/>
        </p:nvSpPr>
        <p:spPr>
          <a:xfrm>
            <a:off x="990600" y="4037330"/>
            <a:ext cx="838200" cy="0"/>
          </a:xfrm>
          <a:prstGeom prst="line">
            <a:avLst/>
          </a:prstGeom>
          <a:ln w="9525" cap="flat" cmpd="sng">
            <a:solidFill>
              <a:schemeClr val="tx1"/>
            </a:solidFill>
            <a:prstDash val="solid"/>
            <a:headEnd type="none" w="med" len="med"/>
            <a:tailEnd type="none" w="med" len="med"/>
          </a:ln>
        </p:spPr>
      </p:sp>
      <p:sp>
        <p:nvSpPr>
          <p:cNvPr id="11294" name="Oval 30"/>
          <p:cNvSpPr/>
          <p:nvPr/>
        </p:nvSpPr>
        <p:spPr>
          <a:xfrm>
            <a:off x="1809750" y="3542030"/>
            <a:ext cx="533400" cy="990600"/>
          </a:xfrm>
          <a:prstGeom prst="ellipse">
            <a:avLst/>
          </a:prstGeom>
          <a:noFill/>
          <a:ln w="57150" cap="flat" cmpd="thinThick">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295" name="Line 31"/>
          <p:cNvSpPr/>
          <p:nvPr/>
        </p:nvSpPr>
        <p:spPr>
          <a:xfrm>
            <a:off x="1219200" y="3961130"/>
            <a:ext cx="0" cy="152400"/>
          </a:xfrm>
          <a:prstGeom prst="line">
            <a:avLst/>
          </a:prstGeom>
          <a:ln w="9525" cap="flat" cmpd="sng">
            <a:solidFill>
              <a:schemeClr val="tx1"/>
            </a:solidFill>
            <a:prstDash val="solid"/>
            <a:headEnd type="none" w="med" len="med"/>
            <a:tailEnd type="none" w="med" len="med"/>
          </a:ln>
        </p:spPr>
      </p:sp>
      <p:sp>
        <p:nvSpPr>
          <p:cNvPr id="11296" name="Line 32"/>
          <p:cNvSpPr/>
          <p:nvPr/>
        </p:nvSpPr>
        <p:spPr>
          <a:xfrm>
            <a:off x="1371600" y="3961130"/>
            <a:ext cx="0" cy="152400"/>
          </a:xfrm>
          <a:prstGeom prst="line">
            <a:avLst/>
          </a:prstGeom>
          <a:ln w="9525" cap="flat" cmpd="sng">
            <a:solidFill>
              <a:schemeClr val="tx1"/>
            </a:solidFill>
            <a:prstDash val="solid"/>
            <a:headEnd type="none" w="med" len="med"/>
            <a:tailEnd type="none" w="med" len="med"/>
          </a:ln>
        </p:spPr>
      </p:sp>
      <p:sp>
        <p:nvSpPr>
          <p:cNvPr id="11297" name="Line 33"/>
          <p:cNvSpPr/>
          <p:nvPr/>
        </p:nvSpPr>
        <p:spPr>
          <a:xfrm>
            <a:off x="1524000" y="3961130"/>
            <a:ext cx="0" cy="152400"/>
          </a:xfrm>
          <a:prstGeom prst="line">
            <a:avLst/>
          </a:prstGeom>
          <a:ln w="9525" cap="flat" cmpd="sng">
            <a:solidFill>
              <a:schemeClr val="tx1"/>
            </a:solidFill>
            <a:prstDash val="solid"/>
            <a:headEnd type="none" w="med" len="med"/>
            <a:tailEnd type="none" w="med" len="med"/>
          </a:ln>
        </p:spPr>
      </p:sp>
      <p:sp>
        <p:nvSpPr>
          <p:cNvPr id="11298" name="Line 34"/>
          <p:cNvSpPr/>
          <p:nvPr/>
        </p:nvSpPr>
        <p:spPr>
          <a:xfrm>
            <a:off x="1066800" y="3961130"/>
            <a:ext cx="0" cy="152400"/>
          </a:xfrm>
          <a:prstGeom prst="line">
            <a:avLst/>
          </a:prstGeom>
          <a:ln w="9525" cap="flat" cmpd="sng">
            <a:solidFill>
              <a:schemeClr val="tx1"/>
            </a:solidFill>
            <a:prstDash val="solid"/>
            <a:headEnd type="none" w="med" len="med"/>
            <a:tailEnd type="none" w="med" len="med"/>
          </a:ln>
        </p:spPr>
      </p:sp>
      <p:sp>
        <p:nvSpPr>
          <p:cNvPr id="11299" name="Line 35"/>
          <p:cNvSpPr/>
          <p:nvPr/>
        </p:nvSpPr>
        <p:spPr>
          <a:xfrm>
            <a:off x="1676400" y="3961130"/>
            <a:ext cx="0" cy="152400"/>
          </a:xfrm>
          <a:prstGeom prst="line">
            <a:avLst/>
          </a:prstGeom>
          <a:ln w="9525" cap="flat" cmpd="sng">
            <a:solidFill>
              <a:schemeClr val="tx1"/>
            </a:solidFill>
            <a:prstDash val="solid"/>
            <a:headEnd type="none" w="med" len="med"/>
            <a:tailEnd type="none" w="med" len="med"/>
          </a:ln>
        </p:spPr>
      </p:sp>
      <p:sp>
        <p:nvSpPr>
          <p:cNvPr id="11300" name="Line 36"/>
          <p:cNvSpPr/>
          <p:nvPr/>
        </p:nvSpPr>
        <p:spPr>
          <a:xfrm>
            <a:off x="2076450" y="4113530"/>
            <a:ext cx="0" cy="381000"/>
          </a:xfrm>
          <a:prstGeom prst="line">
            <a:avLst/>
          </a:prstGeom>
          <a:ln w="9525" cap="flat" cmpd="sng">
            <a:solidFill>
              <a:schemeClr val="tx1"/>
            </a:solidFill>
            <a:prstDash val="solid"/>
            <a:headEnd type="triangle" w="med" len="med"/>
            <a:tailEnd type="none" w="med" len="med"/>
          </a:ln>
        </p:spPr>
      </p:sp>
      <p:sp>
        <p:nvSpPr>
          <p:cNvPr id="11301" name="Line 37"/>
          <p:cNvSpPr/>
          <p:nvPr/>
        </p:nvSpPr>
        <p:spPr>
          <a:xfrm>
            <a:off x="2133600" y="4037330"/>
            <a:ext cx="914400" cy="0"/>
          </a:xfrm>
          <a:prstGeom prst="line">
            <a:avLst/>
          </a:prstGeom>
          <a:ln w="9525" cap="flat" cmpd="sng">
            <a:solidFill>
              <a:schemeClr val="tx1"/>
            </a:solidFill>
            <a:prstDash val="solid"/>
            <a:headEnd type="none" w="med" len="med"/>
            <a:tailEnd type="triangle" w="med" len="med"/>
          </a:ln>
        </p:spPr>
      </p:sp>
      <p:sp>
        <p:nvSpPr>
          <p:cNvPr id="11302" name="Line 38"/>
          <p:cNvSpPr/>
          <p:nvPr/>
        </p:nvSpPr>
        <p:spPr>
          <a:xfrm>
            <a:off x="2209800" y="3961130"/>
            <a:ext cx="0" cy="152400"/>
          </a:xfrm>
          <a:prstGeom prst="line">
            <a:avLst/>
          </a:prstGeom>
          <a:ln w="9525" cap="flat" cmpd="sng">
            <a:solidFill>
              <a:schemeClr val="tx1"/>
            </a:solidFill>
            <a:prstDash val="solid"/>
            <a:headEnd type="none" w="med" len="med"/>
            <a:tailEnd type="none" w="med" len="med"/>
          </a:ln>
        </p:spPr>
      </p:sp>
      <p:sp>
        <p:nvSpPr>
          <p:cNvPr id="11303" name="Line 39"/>
          <p:cNvSpPr/>
          <p:nvPr/>
        </p:nvSpPr>
        <p:spPr>
          <a:xfrm>
            <a:off x="2381250" y="3961130"/>
            <a:ext cx="0" cy="152400"/>
          </a:xfrm>
          <a:prstGeom prst="line">
            <a:avLst/>
          </a:prstGeom>
          <a:ln w="9525" cap="flat" cmpd="sng">
            <a:solidFill>
              <a:schemeClr val="tx1"/>
            </a:solidFill>
            <a:prstDash val="solid"/>
            <a:headEnd type="none" w="med" len="med"/>
            <a:tailEnd type="none" w="med" len="med"/>
          </a:ln>
        </p:spPr>
      </p:sp>
      <p:sp>
        <p:nvSpPr>
          <p:cNvPr id="11304" name="Line 40"/>
          <p:cNvSpPr/>
          <p:nvPr/>
        </p:nvSpPr>
        <p:spPr>
          <a:xfrm>
            <a:off x="2533650" y="3961130"/>
            <a:ext cx="0" cy="152400"/>
          </a:xfrm>
          <a:prstGeom prst="line">
            <a:avLst/>
          </a:prstGeom>
          <a:ln w="9525" cap="flat" cmpd="sng">
            <a:solidFill>
              <a:schemeClr val="tx1"/>
            </a:solidFill>
            <a:prstDash val="solid"/>
            <a:headEnd type="none" w="med" len="med"/>
            <a:tailEnd type="none" w="med" len="med"/>
          </a:ln>
        </p:spPr>
      </p:sp>
      <p:sp>
        <p:nvSpPr>
          <p:cNvPr id="11305" name="Line 41"/>
          <p:cNvSpPr/>
          <p:nvPr/>
        </p:nvSpPr>
        <p:spPr>
          <a:xfrm>
            <a:off x="2686050" y="3961130"/>
            <a:ext cx="0" cy="152400"/>
          </a:xfrm>
          <a:prstGeom prst="line">
            <a:avLst/>
          </a:prstGeom>
          <a:ln w="9525" cap="flat" cmpd="sng">
            <a:solidFill>
              <a:schemeClr val="tx1"/>
            </a:solidFill>
            <a:prstDash val="solid"/>
            <a:headEnd type="none" w="med" len="med"/>
            <a:tailEnd type="none" w="med" len="med"/>
          </a:ln>
        </p:spPr>
      </p:sp>
      <p:sp>
        <p:nvSpPr>
          <p:cNvPr id="11306" name="Line 42"/>
          <p:cNvSpPr/>
          <p:nvPr/>
        </p:nvSpPr>
        <p:spPr>
          <a:xfrm>
            <a:off x="2838450" y="3961130"/>
            <a:ext cx="0" cy="152400"/>
          </a:xfrm>
          <a:prstGeom prst="line">
            <a:avLst/>
          </a:prstGeom>
          <a:ln w="9525" cap="flat" cmpd="sng">
            <a:solidFill>
              <a:schemeClr val="tx1"/>
            </a:solidFill>
            <a:prstDash val="solid"/>
            <a:headEnd type="none" w="med" len="med"/>
            <a:tailEnd type="none" w="med" len="med"/>
          </a:ln>
        </p:spPr>
      </p:sp>
      <p:sp>
        <p:nvSpPr>
          <p:cNvPr id="11307" name="Text Box 43"/>
          <p:cNvSpPr txBox="1"/>
          <p:nvPr/>
        </p:nvSpPr>
        <p:spPr>
          <a:xfrm>
            <a:off x="2463800" y="3305493"/>
            <a:ext cx="500063" cy="466725"/>
          </a:xfrm>
          <a:prstGeom prst="rect">
            <a:avLst/>
          </a:prstGeom>
          <a:noFill/>
          <a:ln w="9525" cap="flat" cmpd="sng">
            <a:solidFill>
              <a:srgbClr val="FF0000"/>
            </a:solidFill>
            <a:prstDash val="solid"/>
            <a:miter/>
            <a:headEnd type="none" w="med" len="med"/>
            <a:tailEnd type="none" w="med" len="med"/>
          </a:ln>
        </p:spPr>
        <p:txBody>
          <a:bodyPr wrap="none" anchor="ctr">
            <a:spAutoFit/>
          </a:bodyPr>
          <a:p>
            <a:pPr algn="ctr" eaLnBrk="1" hangingPunct="1">
              <a:spcBef>
                <a:spcPct val="50000"/>
              </a:spcBef>
            </a:pPr>
            <a:r>
              <a:rPr lang="zh-CN" altLang="en-US" sz="2400" b="1" dirty="0">
                <a:solidFill>
                  <a:srgbClr val="FF0000"/>
                </a:solidFill>
                <a:latin typeface="Times New Roman" panose="02020603050405020304" pitchFamily="18" charset="0"/>
              </a:rPr>
              <a:t>明</a:t>
            </a:r>
            <a:endParaRPr lang="zh-CN" altLang="en-US" sz="2400" b="1" dirty="0">
              <a:solidFill>
                <a:srgbClr val="FF0000"/>
              </a:solidFill>
              <a:latin typeface="Times New Roman" panose="02020603050405020304" pitchFamily="18" charset="0"/>
            </a:endParaRPr>
          </a:p>
        </p:txBody>
      </p:sp>
      <p:sp>
        <p:nvSpPr>
          <p:cNvPr id="11308" name="Line 44"/>
          <p:cNvSpPr/>
          <p:nvPr/>
        </p:nvSpPr>
        <p:spPr>
          <a:xfrm>
            <a:off x="3505200" y="4018280"/>
            <a:ext cx="838200" cy="0"/>
          </a:xfrm>
          <a:prstGeom prst="line">
            <a:avLst/>
          </a:prstGeom>
          <a:ln w="9525" cap="flat" cmpd="sng">
            <a:solidFill>
              <a:schemeClr val="tx1"/>
            </a:solidFill>
            <a:prstDash val="solid"/>
            <a:headEnd type="none" w="med" len="med"/>
            <a:tailEnd type="none" w="med" len="med"/>
          </a:ln>
        </p:spPr>
      </p:sp>
      <p:sp>
        <p:nvSpPr>
          <p:cNvPr id="11309" name="Oval 45"/>
          <p:cNvSpPr/>
          <p:nvPr/>
        </p:nvSpPr>
        <p:spPr>
          <a:xfrm>
            <a:off x="4324350" y="3522980"/>
            <a:ext cx="533400" cy="990600"/>
          </a:xfrm>
          <a:prstGeom prst="ellipse">
            <a:avLst/>
          </a:prstGeom>
          <a:noFill/>
          <a:ln w="57150" cap="flat" cmpd="thinThick">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310" name="Line 46"/>
          <p:cNvSpPr/>
          <p:nvPr/>
        </p:nvSpPr>
        <p:spPr>
          <a:xfrm>
            <a:off x="3733800" y="3942080"/>
            <a:ext cx="0" cy="152400"/>
          </a:xfrm>
          <a:prstGeom prst="line">
            <a:avLst/>
          </a:prstGeom>
          <a:ln w="9525" cap="flat" cmpd="sng">
            <a:solidFill>
              <a:schemeClr val="tx1"/>
            </a:solidFill>
            <a:prstDash val="solid"/>
            <a:headEnd type="none" w="med" len="med"/>
            <a:tailEnd type="none" w="med" len="med"/>
          </a:ln>
        </p:spPr>
      </p:sp>
      <p:sp>
        <p:nvSpPr>
          <p:cNvPr id="11311" name="Line 47"/>
          <p:cNvSpPr/>
          <p:nvPr/>
        </p:nvSpPr>
        <p:spPr>
          <a:xfrm>
            <a:off x="3886200" y="3942080"/>
            <a:ext cx="0" cy="152400"/>
          </a:xfrm>
          <a:prstGeom prst="line">
            <a:avLst/>
          </a:prstGeom>
          <a:ln w="9525" cap="flat" cmpd="sng">
            <a:solidFill>
              <a:schemeClr val="tx1"/>
            </a:solidFill>
            <a:prstDash val="solid"/>
            <a:headEnd type="none" w="med" len="med"/>
            <a:tailEnd type="none" w="med" len="med"/>
          </a:ln>
        </p:spPr>
      </p:sp>
      <p:sp>
        <p:nvSpPr>
          <p:cNvPr id="11312" name="Line 48"/>
          <p:cNvSpPr/>
          <p:nvPr/>
        </p:nvSpPr>
        <p:spPr>
          <a:xfrm>
            <a:off x="4038600" y="3942080"/>
            <a:ext cx="0" cy="152400"/>
          </a:xfrm>
          <a:prstGeom prst="line">
            <a:avLst/>
          </a:prstGeom>
          <a:ln w="9525" cap="flat" cmpd="sng">
            <a:solidFill>
              <a:schemeClr val="tx1"/>
            </a:solidFill>
            <a:prstDash val="solid"/>
            <a:headEnd type="none" w="med" len="med"/>
            <a:tailEnd type="none" w="med" len="med"/>
          </a:ln>
        </p:spPr>
      </p:sp>
      <p:sp>
        <p:nvSpPr>
          <p:cNvPr id="11313" name="Line 49"/>
          <p:cNvSpPr/>
          <p:nvPr/>
        </p:nvSpPr>
        <p:spPr>
          <a:xfrm>
            <a:off x="3581400" y="3942080"/>
            <a:ext cx="0" cy="152400"/>
          </a:xfrm>
          <a:prstGeom prst="line">
            <a:avLst/>
          </a:prstGeom>
          <a:ln w="9525" cap="flat" cmpd="sng">
            <a:solidFill>
              <a:schemeClr val="tx1"/>
            </a:solidFill>
            <a:prstDash val="solid"/>
            <a:headEnd type="none" w="med" len="med"/>
            <a:tailEnd type="none" w="med" len="med"/>
          </a:ln>
        </p:spPr>
      </p:sp>
      <p:sp>
        <p:nvSpPr>
          <p:cNvPr id="11314" name="Line 50"/>
          <p:cNvSpPr/>
          <p:nvPr/>
        </p:nvSpPr>
        <p:spPr>
          <a:xfrm>
            <a:off x="4191000" y="3942080"/>
            <a:ext cx="0" cy="152400"/>
          </a:xfrm>
          <a:prstGeom prst="line">
            <a:avLst/>
          </a:prstGeom>
          <a:ln w="9525" cap="flat" cmpd="sng">
            <a:solidFill>
              <a:schemeClr val="tx1"/>
            </a:solidFill>
            <a:prstDash val="solid"/>
            <a:headEnd type="none" w="med" len="med"/>
            <a:tailEnd type="none" w="med" len="med"/>
          </a:ln>
        </p:spPr>
      </p:sp>
      <p:sp>
        <p:nvSpPr>
          <p:cNvPr id="11315" name="Line 51"/>
          <p:cNvSpPr/>
          <p:nvPr/>
        </p:nvSpPr>
        <p:spPr>
          <a:xfrm rot="1828491">
            <a:off x="4694238" y="4094480"/>
            <a:ext cx="1587" cy="381000"/>
          </a:xfrm>
          <a:prstGeom prst="line">
            <a:avLst/>
          </a:prstGeom>
          <a:ln w="9525" cap="flat" cmpd="sng">
            <a:solidFill>
              <a:schemeClr val="tx1"/>
            </a:solidFill>
            <a:prstDash val="solid"/>
            <a:headEnd type="triangle" w="med" len="med"/>
            <a:tailEnd type="none" w="med" len="med"/>
          </a:ln>
        </p:spPr>
      </p:sp>
      <p:sp>
        <p:nvSpPr>
          <p:cNvPr id="11316" name="Line 52"/>
          <p:cNvSpPr/>
          <p:nvPr/>
        </p:nvSpPr>
        <p:spPr>
          <a:xfrm>
            <a:off x="4591050" y="3199130"/>
            <a:ext cx="0" cy="1600200"/>
          </a:xfrm>
          <a:prstGeom prst="line">
            <a:avLst/>
          </a:prstGeom>
          <a:ln w="9525" cap="flat" cmpd="sng">
            <a:solidFill>
              <a:schemeClr val="tx1"/>
            </a:solidFill>
            <a:prstDash val="dash"/>
            <a:headEnd type="none" w="med" len="med"/>
            <a:tailEnd type="none" w="med" len="med"/>
          </a:ln>
        </p:spPr>
      </p:sp>
      <p:sp>
        <p:nvSpPr>
          <p:cNvPr id="11317" name="Line 53"/>
          <p:cNvSpPr/>
          <p:nvPr/>
        </p:nvSpPr>
        <p:spPr>
          <a:xfrm>
            <a:off x="4600575" y="4189730"/>
            <a:ext cx="104775" cy="76200"/>
          </a:xfrm>
          <a:prstGeom prst="line">
            <a:avLst/>
          </a:prstGeom>
          <a:ln w="28575" cap="flat" cmpd="sng">
            <a:solidFill>
              <a:schemeClr val="tx1"/>
            </a:solidFill>
            <a:prstDash val="solid"/>
            <a:headEnd type="none" w="med" len="med"/>
            <a:tailEnd type="none" w="med" len="med"/>
          </a:ln>
        </p:spPr>
      </p:sp>
      <p:sp>
        <p:nvSpPr>
          <p:cNvPr id="11318" name="Text Box 54"/>
          <p:cNvSpPr txBox="1"/>
          <p:nvPr/>
        </p:nvSpPr>
        <p:spPr>
          <a:xfrm>
            <a:off x="4648200" y="4235768"/>
            <a:ext cx="568325" cy="519112"/>
          </a:xfrm>
          <a:prstGeom prst="rect">
            <a:avLst/>
          </a:prstGeom>
          <a:noFill/>
          <a:ln w="9525">
            <a:noFill/>
          </a:ln>
        </p:spPr>
        <p:txBody>
          <a:bodyPr anchor="ctr">
            <a:spAutoFit/>
          </a:bodyPr>
          <a:p>
            <a:pPr algn="ctr" eaLnBrk="1" hangingPunct="1">
              <a:spcBef>
                <a:spcPct val="50000"/>
              </a:spcBef>
            </a:pPr>
            <a:r>
              <a:rPr lang="en-US" altLang="zh-CN" sz="2800" b="1" i="1" dirty="0">
                <a:latin typeface="Times New Roman" panose="02020603050405020304" pitchFamily="18" charset="0"/>
                <a:sym typeface="Symbol" panose="05050102010706020507" pitchFamily="18" charset="2"/>
              </a:rPr>
              <a:t></a:t>
            </a:r>
            <a:endParaRPr lang="en-US" altLang="zh-CN" sz="2800" b="1" i="1" dirty="0">
              <a:latin typeface="Times New Roman" panose="02020603050405020304" pitchFamily="18" charset="0"/>
            </a:endParaRPr>
          </a:p>
        </p:txBody>
      </p:sp>
      <p:sp>
        <p:nvSpPr>
          <p:cNvPr id="11319" name="Line 55"/>
          <p:cNvSpPr/>
          <p:nvPr/>
        </p:nvSpPr>
        <p:spPr>
          <a:xfrm>
            <a:off x="4572000" y="4037330"/>
            <a:ext cx="1219200" cy="0"/>
          </a:xfrm>
          <a:prstGeom prst="line">
            <a:avLst/>
          </a:prstGeom>
          <a:ln w="9525" cap="flat" cmpd="sng">
            <a:solidFill>
              <a:schemeClr val="tx1"/>
            </a:solidFill>
            <a:prstDash val="solid"/>
            <a:headEnd type="none" w="med" len="med"/>
            <a:tailEnd type="triangle" w="med" len="med"/>
          </a:ln>
        </p:spPr>
      </p:sp>
      <p:sp>
        <p:nvSpPr>
          <p:cNvPr id="11320" name="Line 56"/>
          <p:cNvSpPr/>
          <p:nvPr/>
        </p:nvSpPr>
        <p:spPr>
          <a:xfrm flipV="1">
            <a:off x="4933950" y="3961130"/>
            <a:ext cx="76200" cy="152400"/>
          </a:xfrm>
          <a:prstGeom prst="line">
            <a:avLst/>
          </a:prstGeom>
          <a:ln w="9525" cap="flat" cmpd="sng">
            <a:solidFill>
              <a:schemeClr val="tx1"/>
            </a:solidFill>
            <a:prstDash val="solid"/>
            <a:headEnd type="none" w="med" len="med"/>
            <a:tailEnd type="none" w="med" len="med"/>
          </a:ln>
        </p:spPr>
      </p:sp>
      <p:sp>
        <p:nvSpPr>
          <p:cNvPr id="11321" name="Line 57"/>
          <p:cNvSpPr/>
          <p:nvPr/>
        </p:nvSpPr>
        <p:spPr>
          <a:xfrm flipV="1">
            <a:off x="5086350" y="3961130"/>
            <a:ext cx="76200" cy="152400"/>
          </a:xfrm>
          <a:prstGeom prst="line">
            <a:avLst/>
          </a:prstGeom>
          <a:ln w="9525" cap="flat" cmpd="sng">
            <a:solidFill>
              <a:schemeClr val="tx1"/>
            </a:solidFill>
            <a:prstDash val="solid"/>
            <a:headEnd type="none" w="med" len="med"/>
            <a:tailEnd type="none" w="med" len="med"/>
          </a:ln>
        </p:spPr>
      </p:sp>
      <p:sp>
        <p:nvSpPr>
          <p:cNvPr id="11322" name="Line 58"/>
          <p:cNvSpPr/>
          <p:nvPr/>
        </p:nvSpPr>
        <p:spPr>
          <a:xfrm flipV="1">
            <a:off x="5238750" y="3961130"/>
            <a:ext cx="76200" cy="152400"/>
          </a:xfrm>
          <a:prstGeom prst="line">
            <a:avLst/>
          </a:prstGeom>
          <a:ln w="9525" cap="flat" cmpd="sng">
            <a:solidFill>
              <a:schemeClr val="tx1"/>
            </a:solidFill>
            <a:prstDash val="solid"/>
            <a:headEnd type="none" w="med" len="med"/>
            <a:tailEnd type="none" w="med" len="med"/>
          </a:ln>
        </p:spPr>
      </p:sp>
      <p:sp>
        <p:nvSpPr>
          <p:cNvPr id="11323" name="Line 59"/>
          <p:cNvSpPr/>
          <p:nvPr/>
        </p:nvSpPr>
        <p:spPr>
          <a:xfrm flipV="1">
            <a:off x="5391150" y="3961130"/>
            <a:ext cx="76200" cy="152400"/>
          </a:xfrm>
          <a:prstGeom prst="line">
            <a:avLst/>
          </a:prstGeom>
          <a:ln w="9525" cap="flat" cmpd="sng">
            <a:solidFill>
              <a:schemeClr val="tx1"/>
            </a:solidFill>
            <a:prstDash val="solid"/>
            <a:headEnd type="none" w="med" len="med"/>
            <a:tailEnd type="none" w="med" len="med"/>
          </a:ln>
        </p:spPr>
      </p:sp>
      <p:sp>
        <p:nvSpPr>
          <p:cNvPr id="11324" name="Line 60"/>
          <p:cNvSpPr/>
          <p:nvPr/>
        </p:nvSpPr>
        <p:spPr>
          <a:xfrm flipV="1">
            <a:off x="5543550" y="3961130"/>
            <a:ext cx="76200" cy="152400"/>
          </a:xfrm>
          <a:prstGeom prst="line">
            <a:avLst/>
          </a:prstGeom>
          <a:ln w="9525" cap="flat" cmpd="sng">
            <a:solidFill>
              <a:schemeClr val="tx1"/>
            </a:solidFill>
            <a:prstDash val="solid"/>
            <a:headEnd type="none" w="med" len="med"/>
            <a:tailEnd type="none" w="med" len="med"/>
          </a:ln>
        </p:spPr>
      </p:sp>
      <p:sp>
        <p:nvSpPr>
          <p:cNvPr id="11325" name="Text Box 61"/>
          <p:cNvSpPr txBox="1"/>
          <p:nvPr/>
        </p:nvSpPr>
        <p:spPr>
          <a:xfrm>
            <a:off x="4832350" y="3081655"/>
            <a:ext cx="1495425" cy="466725"/>
          </a:xfrm>
          <a:prstGeom prst="rect">
            <a:avLst/>
          </a:prstGeom>
          <a:noFill/>
          <a:ln w="9525" cap="flat" cmpd="sng">
            <a:solidFill>
              <a:srgbClr val="FF87FF"/>
            </a:solidFill>
            <a:prstDash val="solid"/>
            <a:miter/>
            <a:headEnd type="none" w="med" len="med"/>
            <a:tailEnd type="none" w="med" len="med"/>
          </a:ln>
        </p:spPr>
        <p:txBody>
          <a:bodyPr wrap="none" anchor="ctr">
            <a:spAutoFit/>
          </a:bodyPr>
          <a:p>
            <a:pPr algn="ctr" eaLnBrk="1" hangingPunct="1">
              <a:spcBef>
                <a:spcPct val="50000"/>
              </a:spcBef>
            </a:pPr>
            <a:r>
              <a:rPr lang="zh-CN" altLang="en-US" sz="2400" b="1" dirty="0">
                <a:solidFill>
                  <a:srgbClr val="FF00FF"/>
                </a:solidFill>
                <a:latin typeface="Times New Roman" panose="02020603050405020304" pitchFamily="18" charset="0"/>
              </a:rPr>
              <a:t>明</a:t>
            </a:r>
            <a:r>
              <a:rPr lang="en-US" altLang="zh-CN" sz="2400" b="1" dirty="0">
                <a:solidFill>
                  <a:srgbClr val="FF00FF"/>
                </a:solidFill>
                <a:latin typeface="Times New Roman" panose="02020603050405020304" pitchFamily="18" charset="0"/>
              </a:rPr>
              <a:t>,</a:t>
            </a:r>
            <a:r>
              <a:rPr lang="zh-CN" altLang="en-US" sz="2400" b="1" dirty="0">
                <a:solidFill>
                  <a:srgbClr val="FF00FF"/>
                </a:solidFill>
                <a:latin typeface="Times New Roman" panose="02020603050405020304" pitchFamily="18" charset="0"/>
              </a:rPr>
              <a:t>但减弱</a:t>
            </a:r>
            <a:endParaRPr lang="zh-CN" altLang="en-US" sz="2400" b="1" dirty="0">
              <a:solidFill>
                <a:srgbClr val="FF00FF"/>
              </a:solidFill>
              <a:latin typeface="Times New Roman" panose="02020603050405020304" pitchFamily="18" charset="0"/>
            </a:endParaRPr>
          </a:p>
        </p:txBody>
      </p:sp>
      <p:sp>
        <p:nvSpPr>
          <p:cNvPr id="11326" name="Line 62"/>
          <p:cNvSpPr/>
          <p:nvPr/>
        </p:nvSpPr>
        <p:spPr>
          <a:xfrm>
            <a:off x="6172200" y="4037330"/>
            <a:ext cx="838200" cy="0"/>
          </a:xfrm>
          <a:prstGeom prst="line">
            <a:avLst/>
          </a:prstGeom>
          <a:ln w="9525" cap="flat" cmpd="sng">
            <a:solidFill>
              <a:schemeClr val="tx1"/>
            </a:solidFill>
            <a:prstDash val="solid"/>
            <a:headEnd type="none" w="med" len="med"/>
            <a:tailEnd type="none" w="med" len="med"/>
          </a:ln>
        </p:spPr>
      </p:sp>
      <p:sp>
        <p:nvSpPr>
          <p:cNvPr id="11327" name="Oval 63"/>
          <p:cNvSpPr/>
          <p:nvPr/>
        </p:nvSpPr>
        <p:spPr>
          <a:xfrm>
            <a:off x="6991350" y="3542030"/>
            <a:ext cx="533400" cy="990600"/>
          </a:xfrm>
          <a:prstGeom prst="ellipse">
            <a:avLst/>
          </a:prstGeom>
          <a:noFill/>
          <a:ln w="57150" cap="flat" cmpd="thinThick">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328" name="Line 64"/>
          <p:cNvSpPr/>
          <p:nvPr/>
        </p:nvSpPr>
        <p:spPr>
          <a:xfrm>
            <a:off x="6400800" y="3961130"/>
            <a:ext cx="0" cy="152400"/>
          </a:xfrm>
          <a:prstGeom prst="line">
            <a:avLst/>
          </a:prstGeom>
          <a:ln w="9525" cap="flat" cmpd="sng">
            <a:solidFill>
              <a:schemeClr val="tx1"/>
            </a:solidFill>
            <a:prstDash val="solid"/>
            <a:headEnd type="none" w="med" len="med"/>
            <a:tailEnd type="none" w="med" len="med"/>
          </a:ln>
        </p:spPr>
      </p:sp>
      <p:sp>
        <p:nvSpPr>
          <p:cNvPr id="11329" name="Line 65"/>
          <p:cNvSpPr/>
          <p:nvPr/>
        </p:nvSpPr>
        <p:spPr>
          <a:xfrm>
            <a:off x="6553200" y="3961130"/>
            <a:ext cx="0" cy="152400"/>
          </a:xfrm>
          <a:prstGeom prst="line">
            <a:avLst/>
          </a:prstGeom>
          <a:ln w="9525" cap="flat" cmpd="sng">
            <a:solidFill>
              <a:schemeClr val="tx1"/>
            </a:solidFill>
            <a:prstDash val="solid"/>
            <a:headEnd type="none" w="med" len="med"/>
            <a:tailEnd type="none" w="med" len="med"/>
          </a:ln>
        </p:spPr>
      </p:sp>
      <p:sp>
        <p:nvSpPr>
          <p:cNvPr id="11330" name="Line 66"/>
          <p:cNvSpPr/>
          <p:nvPr/>
        </p:nvSpPr>
        <p:spPr>
          <a:xfrm>
            <a:off x="6705600" y="3961130"/>
            <a:ext cx="0" cy="152400"/>
          </a:xfrm>
          <a:prstGeom prst="line">
            <a:avLst/>
          </a:prstGeom>
          <a:ln w="9525" cap="flat" cmpd="sng">
            <a:solidFill>
              <a:schemeClr val="tx1"/>
            </a:solidFill>
            <a:prstDash val="solid"/>
            <a:headEnd type="none" w="med" len="med"/>
            <a:tailEnd type="none" w="med" len="med"/>
          </a:ln>
        </p:spPr>
      </p:sp>
      <p:sp>
        <p:nvSpPr>
          <p:cNvPr id="11331" name="Line 67"/>
          <p:cNvSpPr/>
          <p:nvPr/>
        </p:nvSpPr>
        <p:spPr>
          <a:xfrm>
            <a:off x="6248400" y="3961130"/>
            <a:ext cx="0" cy="152400"/>
          </a:xfrm>
          <a:prstGeom prst="line">
            <a:avLst/>
          </a:prstGeom>
          <a:ln w="9525" cap="flat" cmpd="sng">
            <a:solidFill>
              <a:schemeClr val="tx1"/>
            </a:solidFill>
            <a:prstDash val="solid"/>
            <a:headEnd type="none" w="med" len="med"/>
            <a:tailEnd type="none" w="med" len="med"/>
          </a:ln>
        </p:spPr>
      </p:sp>
      <p:sp>
        <p:nvSpPr>
          <p:cNvPr id="11332" name="Line 68"/>
          <p:cNvSpPr/>
          <p:nvPr/>
        </p:nvSpPr>
        <p:spPr>
          <a:xfrm>
            <a:off x="6858000" y="3961130"/>
            <a:ext cx="0" cy="152400"/>
          </a:xfrm>
          <a:prstGeom prst="line">
            <a:avLst/>
          </a:prstGeom>
          <a:ln w="9525" cap="flat" cmpd="sng">
            <a:solidFill>
              <a:schemeClr val="tx1"/>
            </a:solidFill>
            <a:prstDash val="solid"/>
            <a:headEnd type="none" w="med" len="med"/>
            <a:tailEnd type="none" w="med" len="med"/>
          </a:ln>
        </p:spPr>
      </p:sp>
      <p:sp>
        <p:nvSpPr>
          <p:cNvPr id="11333" name="Line 69"/>
          <p:cNvSpPr/>
          <p:nvPr/>
        </p:nvSpPr>
        <p:spPr>
          <a:xfrm>
            <a:off x="7258050" y="3199130"/>
            <a:ext cx="0" cy="1524000"/>
          </a:xfrm>
          <a:prstGeom prst="line">
            <a:avLst/>
          </a:prstGeom>
          <a:ln w="9525" cap="flat" cmpd="sng">
            <a:solidFill>
              <a:schemeClr val="tx1"/>
            </a:solidFill>
            <a:prstDash val="dash"/>
            <a:headEnd type="none" w="med" len="med"/>
            <a:tailEnd type="none" w="med" len="med"/>
          </a:ln>
        </p:spPr>
      </p:sp>
      <p:sp>
        <p:nvSpPr>
          <p:cNvPr id="11334" name="Text Box 70"/>
          <p:cNvSpPr txBox="1"/>
          <p:nvPr/>
        </p:nvSpPr>
        <p:spPr>
          <a:xfrm>
            <a:off x="6003925" y="3946843"/>
            <a:ext cx="1158875" cy="946150"/>
          </a:xfrm>
          <a:prstGeom prst="rect">
            <a:avLst/>
          </a:prstGeom>
          <a:noFill/>
          <a:ln w="9525">
            <a:noFill/>
          </a:ln>
        </p:spPr>
        <p:txBody>
          <a:bodyPr anchor="ctr">
            <a:spAutoFit/>
          </a:bodyPr>
          <a:p>
            <a:pPr algn="ctr" eaLnBrk="1" hangingPunct="1">
              <a:spcBef>
                <a:spcPct val="50000"/>
              </a:spcBef>
            </a:pPr>
            <a:r>
              <a:rPr lang="en-US" altLang="zh-CN"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=/2</a:t>
            </a:r>
            <a:endParaRPr lang="en-US" altLang="zh-CN" sz="2800" b="1" dirty="0">
              <a:latin typeface="Times New Roman" panose="02020603050405020304" pitchFamily="18" charset="0"/>
            </a:endParaRPr>
          </a:p>
        </p:txBody>
      </p:sp>
      <p:sp>
        <p:nvSpPr>
          <p:cNvPr id="11335" name="Line 71"/>
          <p:cNvSpPr/>
          <p:nvPr/>
        </p:nvSpPr>
        <p:spPr>
          <a:xfrm>
            <a:off x="7258050" y="4037330"/>
            <a:ext cx="990600" cy="0"/>
          </a:xfrm>
          <a:prstGeom prst="line">
            <a:avLst/>
          </a:prstGeom>
          <a:ln w="9525" cap="flat" cmpd="sng">
            <a:solidFill>
              <a:schemeClr val="tx1"/>
            </a:solidFill>
            <a:prstDash val="solid"/>
            <a:headEnd type="none" w="med" len="med"/>
            <a:tailEnd type="triangle" w="med" len="med"/>
          </a:ln>
        </p:spPr>
      </p:sp>
      <p:sp>
        <p:nvSpPr>
          <p:cNvPr id="11336" name="Text Box 72"/>
          <p:cNvSpPr txBox="1"/>
          <p:nvPr/>
        </p:nvSpPr>
        <p:spPr>
          <a:xfrm>
            <a:off x="7705725" y="3381693"/>
            <a:ext cx="500063" cy="466725"/>
          </a:xfrm>
          <a:prstGeom prst="rect">
            <a:avLst/>
          </a:prstGeom>
          <a:noFill/>
          <a:ln w="9525" cap="flat" cmpd="sng">
            <a:solidFill>
              <a:schemeClr val="tx1"/>
            </a:solidFill>
            <a:prstDash val="solid"/>
            <a:miter/>
            <a:headEnd type="none" w="med" len="med"/>
            <a:tailEnd type="none" w="med" len="med"/>
          </a:ln>
        </p:spPr>
        <p:txBody>
          <a:bodyPr wrap="none" anchor="ctr">
            <a:spAutoFit/>
          </a:bodyPr>
          <a:p>
            <a:pPr algn="ctr" eaLnBrk="1" hangingPunct="1">
              <a:spcBef>
                <a:spcPct val="50000"/>
              </a:spcBef>
            </a:pPr>
            <a:r>
              <a:rPr lang="zh-CN" altLang="en-US" sz="2400" b="1" dirty="0">
                <a:latin typeface="Times New Roman" panose="02020603050405020304" pitchFamily="18" charset="0"/>
              </a:rPr>
              <a:t>暗</a:t>
            </a:r>
            <a:endParaRPr lang="zh-CN" altLang="en-US" sz="2400" b="1" dirty="0">
              <a:latin typeface="Times New Roman" panose="02020603050405020304" pitchFamily="18" charset="0"/>
            </a:endParaRPr>
          </a:p>
        </p:txBody>
      </p:sp>
      <p:sp>
        <p:nvSpPr>
          <p:cNvPr id="11337" name="Line 73"/>
          <p:cNvSpPr/>
          <p:nvPr/>
        </p:nvSpPr>
        <p:spPr>
          <a:xfrm>
            <a:off x="7162800" y="4342130"/>
            <a:ext cx="228600" cy="0"/>
          </a:xfrm>
          <a:prstGeom prst="line">
            <a:avLst/>
          </a:prstGeom>
          <a:ln w="9525" cap="flat" cmpd="sng">
            <a:solidFill>
              <a:schemeClr val="tx1"/>
            </a:solidFill>
            <a:prstDash val="solid"/>
            <a:headEnd type="none" w="med" len="med"/>
            <a:tailEnd type="triangle" w="med" len="med"/>
          </a:ln>
        </p:spPr>
      </p:sp>
      <p:sp>
        <p:nvSpPr>
          <p:cNvPr id="11338" name="Text Box 74"/>
          <p:cNvSpPr txBox="1"/>
          <p:nvPr/>
        </p:nvSpPr>
        <p:spPr>
          <a:xfrm>
            <a:off x="1138555" y="4949190"/>
            <a:ext cx="7433945" cy="1753235"/>
          </a:xfrm>
          <a:prstGeom prst="rect">
            <a:avLst/>
          </a:prstGeom>
          <a:noFill/>
          <a:ln w="9525">
            <a:noFill/>
          </a:ln>
        </p:spPr>
        <p:txBody>
          <a:bodyPr wrap="square" anchor="ctr">
            <a:spAutoFit/>
          </a:bodyPr>
          <a:p>
            <a:pPr eaLnBrk="1" hangingPunct="1">
              <a:spcBef>
                <a:spcPct val="50000"/>
              </a:spcBef>
            </a:pPr>
            <a:r>
              <a:rPr lang="zh-CN" altLang="en-US" sz="2400" b="1" dirty="0">
                <a:latin typeface="Times New Roman" panose="02020603050405020304" pitchFamily="18" charset="0"/>
              </a:rPr>
              <a:t>入射光是部分偏振光</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旋转偏振片</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透射光有明暗变化，但不会出现全暗</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spcBef>
                <a:spcPct val="50000"/>
              </a:spcBef>
            </a:pPr>
            <a:r>
              <a:rPr lang="zh-CN" altLang="en-US" sz="2400" b="1" dirty="0">
                <a:solidFill>
                  <a:schemeClr val="accent2"/>
                </a:solidFill>
                <a:latin typeface="Times New Roman" panose="02020603050405020304" pitchFamily="18" charset="0"/>
              </a:rPr>
              <a:t>入射光是自然光</a:t>
            </a:r>
            <a:r>
              <a:rPr lang="en-US" altLang="zh-CN" sz="2400" b="1" dirty="0">
                <a:solidFill>
                  <a:schemeClr val="accent2"/>
                </a:solidFill>
                <a:latin typeface="Times New Roman" panose="02020603050405020304" pitchFamily="18" charset="0"/>
              </a:rPr>
              <a:t>,</a:t>
            </a:r>
            <a:r>
              <a:rPr lang="zh-CN" altLang="en-US" sz="2400" b="1" dirty="0">
                <a:solidFill>
                  <a:schemeClr val="accent2"/>
                </a:solidFill>
                <a:latin typeface="Times New Roman" panose="02020603050405020304" pitchFamily="18" charset="0"/>
              </a:rPr>
              <a:t>透射光无明暗变化</a:t>
            </a:r>
            <a:r>
              <a:rPr lang="en-US" altLang="zh-CN" sz="2400" dirty="0">
                <a:latin typeface="Times New Roman" panose="02020603050405020304" pitchFamily="18" charset="0"/>
              </a:rPr>
              <a:t>.(始终为入射光强一半)</a:t>
            </a:r>
            <a:endParaRPr lang="en-US" altLang="zh-CN" sz="2400" dirty="0">
              <a:latin typeface="Times New Roman" panose="02020603050405020304" pitchFamily="18" charset="0"/>
            </a:endParaRPr>
          </a:p>
        </p:txBody>
      </p:sp>
      <p:sp>
        <p:nvSpPr>
          <p:cNvPr id="92166" name="Text Box 6"/>
          <p:cNvSpPr txBox="1"/>
          <p:nvPr/>
        </p:nvSpPr>
        <p:spPr>
          <a:xfrm>
            <a:off x="971550" y="832485"/>
            <a:ext cx="7012305" cy="650875"/>
          </a:xfrm>
          <a:prstGeom prst="rect">
            <a:avLst/>
          </a:prstGeom>
          <a:noFill/>
          <a:ln w="9525">
            <a:noFill/>
          </a:ln>
        </p:spPr>
        <p:txBody>
          <a:bodyPr wrap="square">
            <a:spAutoFit/>
          </a:bodyPr>
          <a:p>
            <a:pPr eaLnBrk="1" hangingPunct="1">
              <a:lnSpc>
                <a:spcPct val="130000"/>
              </a:lnSpc>
            </a:pPr>
            <a:r>
              <a:rPr lang="zh-CN" altLang="en-US" sz="2800" b="1" dirty="0">
                <a:solidFill>
                  <a:srgbClr val="FF0000"/>
                </a:solidFill>
                <a:latin typeface="等线" panose="02010600030101010101" pitchFamily="2" charset="-122"/>
                <a:ea typeface="等线" panose="02010600030101010101" pitchFamily="2" charset="-122"/>
              </a:rPr>
              <a:t>一、偏振光的检验</a:t>
            </a:r>
            <a:endParaRPr lang="zh-CN" altLang="en-US" sz="2800" b="1" dirty="0">
              <a:solidFill>
                <a:srgbClr val="FF0000"/>
              </a:solidFill>
              <a:latin typeface="等线" panose="02010600030101010101" pitchFamily="2" charset="-122"/>
              <a:ea typeface="等线" panose="02010600030101010101" pitchFamily="2" charset="-122"/>
            </a:endParaRPr>
          </a:p>
        </p:txBody>
      </p:sp>
      <p:sp>
        <p:nvSpPr>
          <p:cNvPr id="30728" name="Text Box 8"/>
          <p:cNvSpPr txBox="1"/>
          <p:nvPr/>
        </p:nvSpPr>
        <p:spPr>
          <a:xfrm>
            <a:off x="764223" y="274955"/>
            <a:ext cx="5334000" cy="460375"/>
          </a:xfrm>
          <a:prstGeom prst="rect">
            <a:avLst/>
          </a:prstGeom>
          <a:noFill/>
          <a:ln w="9525">
            <a:noFill/>
          </a:ln>
        </p:spPr>
        <p:txBody>
          <a:bodyPr anchor="t">
            <a:spAutoFit/>
          </a:bodyPr>
          <a:p>
            <a:pPr>
              <a:spcBef>
                <a:spcPct val="50000"/>
              </a:spcBef>
            </a:pPr>
            <a:r>
              <a:rPr lang="zh-CN" altLang="en-US" sz="2400" b="1" dirty="0">
                <a:latin typeface="Arial" panose="020B0604020202020204" pitchFamily="34" charset="0"/>
                <a:ea typeface="黑体" panose="02010609060101010101" pitchFamily="2" charset="-122"/>
              </a:rPr>
              <a:t>光的偏振基本内容、基本公式</a:t>
            </a:r>
            <a:endParaRPr lang="zh-CN" altLang="en-US" sz="2400" b="1"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27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127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27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127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12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1277"/>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11279"/>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1280"/>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1281"/>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499"/>
                                          </p:stCondLst>
                                        </p:cTn>
                                        <p:tgtEl>
                                          <p:spTgt spid="11282"/>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499"/>
                                          </p:stCondLst>
                                        </p:cTn>
                                        <p:tgtEl>
                                          <p:spTgt spid="11283"/>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11284"/>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11285"/>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112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11278"/>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1287"/>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499"/>
                                          </p:stCondLst>
                                        </p:cTn>
                                        <p:tgtEl>
                                          <p:spTgt spid="11288"/>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499"/>
                                          </p:stCondLst>
                                        </p:cTn>
                                        <p:tgtEl>
                                          <p:spTgt spid="11289"/>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1129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129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1293"/>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499"/>
                                          </p:stCondLst>
                                        </p:cTn>
                                        <p:tgtEl>
                                          <p:spTgt spid="11326"/>
                                        </p:tgtEl>
                                        <p:attrNameLst>
                                          <p:attrName>style.visibility</p:attrName>
                                        </p:attrNameLst>
                                      </p:cBhvr>
                                      <p:to>
                                        <p:strVal val="visible"/>
                                      </p:to>
                                    </p:se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499"/>
                                          </p:stCondLst>
                                        </p:cTn>
                                        <p:tgtEl>
                                          <p:spTgt spid="11294"/>
                                        </p:tgtEl>
                                        <p:attrNameLst>
                                          <p:attrName>style.visibility</p:attrName>
                                        </p:attrNameLst>
                                      </p:cBhvr>
                                      <p:to>
                                        <p:strVal val="visible"/>
                                      </p:to>
                                    </p:set>
                                  </p:childTnLst>
                                </p:cTn>
                              </p:par>
                            </p:childTnLst>
                          </p:cTn>
                        </p:par>
                        <p:par>
                          <p:cTn id="78" fill="hold">
                            <p:stCondLst>
                              <p:cond delay="1500"/>
                            </p:stCondLst>
                            <p:childTnLst>
                              <p:par>
                                <p:cTn id="79" presetID="1" presetClass="entr" presetSubtype="0" fill="hold" nodeType="afterEffect">
                                  <p:stCondLst>
                                    <p:cond delay="0"/>
                                  </p:stCondLst>
                                  <p:childTnLst>
                                    <p:set>
                                      <p:cBhvr>
                                        <p:cTn id="80" dur="1" fill="hold">
                                          <p:stCondLst>
                                            <p:cond delay="499"/>
                                          </p:stCondLst>
                                        </p:cTn>
                                        <p:tgtEl>
                                          <p:spTgt spid="11308"/>
                                        </p:tgtEl>
                                        <p:attrNameLst>
                                          <p:attrName>style.visibility</p:attrName>
                                        </p:attrNameLst>
                                      </p:cBhvr>
                                      <p:to>
                                        <p:strVal val="visible"/>
                                      </p:to>
                                    </p:set>
                                  </p:childTnLst>
                                </p:cTn>
                              </p:par>
                            </p:childTnLst>
                          </p:cTn>
                        </p:par>
                        <p:par>
                          <p:cTn id="81" fill="hold">
                            <p:stCondLst>
                              <p:cond delay="2000"/>
                            </p:stCondLst>
                            <p:childTnLst>
                              <p:par>
                                <p:cTn id="82" presetID="1" presetClass="entr" presetSubtype="0" fill="hold" grpId="0" nodeType="afterEffect">
                                  <p:stCondLst>
                                    <p:cond delay="0"/>
                                  </p:stCondLst>
                                  <p:childTnLst>
                                    <p:set>
                                      <p:cBhvr>
                                        <p:cTn id="83" dur="1" fill="hold">
                                          <p:stCondLst>
                                            <p:cond delay="499"/>
                                          </p:stCondLst>
                                        </p:cTn>
                                        <p:tgtEl>
                                          <p:spTgt spid="11309"/>
                                        </p:tgtEl>
                                        <p:attrNameLst>
                                          <p:attrName>style.visibility</p:attrName>
                                        </p:attrNameLst>
                                      </p:cBhvr>
                                      <p:to>
                                        <p:strVal val="visible"/>
                                      </p:to>
                                    </p:set>
                                  </p:childTnLst>
                                </p:cTn>
                              </p:par>
                            </p:childTnLst>
                          </p:cTn>
                        </p:par>
                        <p:par>
                          <p:cTn id="84" fill="hold">
                            <p:stCondLst>
                              <p:cond delay="2500"/>
                            </p:stCondLst>
                            <p:childTnLst>
                              <p:par>
                                <p:cTn id="85" presetID="1" presetClass="entr" presetSubtype="0" fill="hold" grpId="0" nodeType="afterEffect">
                                  <p:stCondLst>
                                    <p:cond delay="0"/>
                                  </p:stCondLst>
                                  <p:childTnLst>
                                    <p:set>
                                      <p:cBhvr>
                                        <p:cTn id="86" dur="1" fill="hold">
                                          <p:stCondLst>
                                            <p:cond delay="499"/>
                                          </p:stCondLst>
                                        </p:cTn>
                                        <p:tgtEl>
                                          <p:spTgt spid="11327"/>
                                        </p:tgtEl>
                                        <p:attrNameLst>
                                          <p:attrName>style.visibility</p:attrName>
                                        </p:attrNameLst>
                                      </p:cBhvr>
                                      <p:to>
                                        <p:strVal val="visible"/>
                                      </p:to>
                                    </p:set>
                                  </p:childTnLst>
                                </p:cTn>
                              </p:par>
                            </p:childTnLst>
                          </p:cTn>
                        </p:par>
                        <p:par>
                          <p:cTn id="87" fill="hold">
                            <p:stCondLst>
                              <p:cond delay="3000"/>
                            </p:stCondLst>
                            <p:childTnLst>
                              <p:par>
                                <p:cTn id="88" presetID="1" presetClass="entr" presetSubtype="0" fill="hold" nodeType="afterEffect">
                                  <p:stCondLst>
                                    <p:cond delay="0"/>
                                  </p:stCondLst>
                                  <p:childTnLst>
                                    <p:set>
                                      <p:cBhvr>
                                        <p:cTn id="89" dur="1" fill="hold">
                                          <p:stCondLst>
                                            <p:cond delay="499"/>
                                          </p:stCondLst>
                                        </p:cTn>
                                        <p:tgtEl>
                                          <p:spTgt spid="11295"/>
                                        </p:tgtEl>
                                        <p:attrNameLst>
                                          <p:attrName>style.visibility</p:attrName>
                                        </p:attrNameLst>
                                      </p:cBhvr>
                                      <p:to>
                                        <p:strVal val="visible"/>
                                      </p:to>
                                    </p:set>
                                  </p:childTnLst>
                                </p:cTn>
                              </p:par>
                            </p:childTnLst>
                          </p:cTn>
                        </p:par>
                        <p:par>
                          <p:cTn id="90" fill="hold">
                            <p:stCondLst>
                              <p:cond delay="3500"/>
                            </p:stCondLst>
                            <p:childTnLst>
                              <p:par>
                                <p:cTn id="91" presetID="1" presetClass="entr" presetSubtype="0" fill="hold" nodeType="afterEffect">
                                  <p:stCondLst>
                                    <p:cond delay="0"/>
                                  </p:stCondLst>
                                  <p:childTnLst>
                                    <p:set>
                                      <p:cBhvr>
                                        <p:cTn id="92" dur="1" fill="hold">
                                          <p:stCondLst>
                                            <p:cond delay="499"/>
                                          </p:stCondLst>
                                        </p:cTn>
                                        <p:tgtEl>
                                          <p:spTgt spid="11310"/>
                                        </p:tgtEl>
                                        <p:attrNameLst>
                                          <p:attrName>style.visibility</p:attrName>
                                        </p:attrNameLst>
                                      </p:cBhvr>
                                      <p:to>
                                        <p:strVal val="visible"/>
                                      </p:to>
                                    </p:set>
                                  </p:childTnLst>
                                </p:cTn>
                              </p:par>
                            </p:childTnLst>
                          </p:cTn>
                        </p:par>
                        <p:par>
                          <p:cTn id="93" fill="hold">
                            <p:stCondLst>
                              <p:cond delay="4000"/>
                            </p:stCondLst>
                            <p:childTnLst>
                              <p:par>
                                <p:cTn id="94" presetID="1" presetClass="entr" presetSubtype="0" fill="hold" nodeType="afterEffect">
                                  <p:stCondLst>
                                    <p:cond delay="0"/>
                                  </p:stCondLst>
                                  <p:childTnLst>
                                    <p:set>
                                      <p:cBhvr>
                                        <p:cTn id="95" dur="1" fill="hold">
                                          <p:stCondLst>
                                            <p:cond delay="499"/>
                                          </p:stCondLst>
                                        </p:cTn>
                                        <p:tgtEl>
                                          <p:spTgt spid="11328"/>
                                        </p:tgtEl>
                                        <p:attrNameLst>
                                          <p:attrName>style.visibility</p:attrName>
                                        </p:attrNameLst>
                                      </p:cBhvr>
                                      <p:to>
                                        <p:strVal val="visible"/>
                                      </p:to>
                                    </p:set>
                                  </p:childTnLst>
                                </p:cTn>
                              </p:par>
                            </p:childTnLst>
                          </p:cTn>
                        </p:par>
                        <p:par>
                          <p:cTn id="96" fill="hold">
                            <p:stCondLst>
                              <p:cond delay="4500"/>
                            </p:stCondLst>
                            <p:childTnLst>
                              <p:par>
                                <p:cTn id="97" presetID="1" presetClass="entr" presetSubtype="0" fill="hold" nodeType="afterEffect">
                                  <p:stCondLst>
                                    <p:cond delay="0"/>
                                  </p:stCondLst>
                                  <p:childTnLst>
                                    <p:set>
                                      <p:cBhvr>
                                        <p:cTn id="98" dur="1" fill="hold">
                                          <p:stCondLst>
                                            <p:cond delay="499"/>
                                          </p:stCondLst>
                                        </p:cTn>
                                        <p:tgtEl>
                                          <p:spTgt spid="11296"/>
                                        </p:tgtEl>
                                        <p:attrNameLst>
                                          <p:attrName>style.visibility</p:attrName>
                                        </p:attrNameLst>
                                      </p:cBhvr>
                                      <p:to>
                                        <p:strVal val="visible"/>
                                      </p:to>
                                    </p:set>
                                  </p:childTnLst>
                                </p:cTn>
                              </p:par>
                            </p:childTnLst>
                          </p:cTn>
                        </p:par>
                        <p:par>
                          <p:cTn id="99" fill="hold">
                            <p:stCondLst>
                              <p:cond delay="5000"/>
                            </p:stCondLst>
                            <p:childTnLst>
                              <p:par>
                                <p:cTn id="100" presetID="1" presetClass="entr" presetSubtype="0" fill="hold" nodeType="afterEffect">
                                  <p:stCondLst>
                                    <p:cond delay="0"/>
                                  </p:stCondLst>
                                  <p:childTnLst>
                                    <p:set>
                                      <p:cBhvr>
                                        <p:cTn id="101" dur="1" fill="hold">
                                          <p:stCondLst>
                                            <p:cond delay="499"/>
                                          </p:stCondLst>
                                        </p:cTn>
                                        <p:tgtEl>
                                          <p:spTgt spid="11311"/>
                                        </p:tgtEl>
                                        <p:attrNameLst>
                                          <p:attrName>style.visibility</p:attrName>
                                        </p:attrNameLst>
                                      </p:cBhvr>
                                      <p:to>
                                        <p:strVal val="visible"/>
                                      </p:to>
                                    </p:set>
                                  </p:childTnLst>
                                </p:cTn>
                              </p:par>
                            </p:childTnLst>
                          </p:cTn>
                        </p:par>
                        <p:par>
                          <p:cTn id="102" fill="hold">
                            <p:stCondLst>
                              <p:cond delay="5500"/>
                            </p:stCondLst>
                            <p:childTnLst>
                              <p:par>
                                <p:cTn id="103" presetID="1" presetClass="entr" presetSubtype="0" fill="hold" nodeType="afterEffect">
                                  <p:stCondLst>
                                    <p:cond delay="0"/>
                                  </p:stCondLst>
                                  <p:childTnLst>
                                    <p:set>
                                      <p:cBhvr>
                                        <p:cTn id="104" dur="1" fill="hold">
                                          <p:stCondLst>
                                            <p:cond delay="499"/>
                                          </p:stCondLst>
                                        </p:cTn>
                                        <p:tgtEl>
                                          <p:spTgt spid="11329"/>
                                        </p:tgtEl>
                                        <p:attrNameLst>
                                          <p:attrName>style.visibility</p:attrName>
                                        </p:attrNameLst>
                                      </p:cBhvr>
                                      <p:to>
                                        <p:strVal val="visible"/>
                                      </p:to>
                                    </p:set>
                                  </p:childTnLst>
                                </p:cTn>
                              </p:par>
                            </p:childTnLst>
                          </p:cTn>
                        </p:par>
                        <p:par>
                          <p:cTn id="105" fill="hold">
                            <p:stCondLst>
                              <p:cond delay="6000"/>
                            </p:stCondLst>
                            <p:childTnLst>
                              <p:par>
                                <p:cTn id="106" presetID="1" presetClass="entr" presetSubtype="0" fill="hold" nodeType="afterEffect">
                                  <p:stCondLst>
                                    <p:cond delay="0"/>
                                  </p:stCondLst>
                                  <p:childTnLst>
                                    <p:set>
                                      <p:cBhvr>
                                        <p:cTn id="107" dur="1" fill="hold">
                                          <p:stCondLst>
                                            <p:cond delay="499"/>
                                          </p:stCondLst>
                                        </p:cTn>
                                        <p:tgtEl>
                                          <p:spTgt spid="11297"/>
                                        </p:tgtEl>
                                        <p:attrNameLst>
                                          <p:attrName>style.visibility</p:attrName>
                                        </p:attrNameLst>
                                      </p:cBhvr>
                                      <p:to>
                                        <p:strVal val="visible"/>
                                      </p:to>
                                    </p:set>
                                  </p:childTnLst>
                                </p:cTn>
                              </p:par>
                            </p:childTnLst>
                          </p:cTn>
                        </p:par>
                        <p:par>
                          <p:cTn id="108" fill="hold">
                            <p:stCondLst>
                              <p:cond delay="6500"/>
                            </p:stCondLst>
                            <p:childTnLst>
                              <p:par>
                                <p:cTn id="109" presetID="1" presetClass="entr" presetSubtype="0" fill="hold" nodeType="afterEffect">
                                  <p:stCondLst>
                                    <p:cond delay="0"/>
                                  </p:stCondLst>
                                  <p:childTnLst>
                                    <p:set>
                                      <p:cBhvr>
                                        <p:cTn id="110" dur="1" fill="hold">
                                          <p:stCondLst>
                                            <p:cond delay="499"/>
                                          </p:stCondLst>
                                        </p:cTn>
                                        <p:tgtEl>
                                          <p:spTgt spid="11312"/>
                                        </p:tgtEl>
                                        <p:attrNameLst>
                                          <p:attrName>style.visibility</p:attrName>
                                        </p:attrNameLst>
                                      </p:cBhvr>
                                      <p:to>
                                        <p:strVal val="visible"/>
                                      </p:to>
                                    </p:set>
                                  </p:childTnLst>
                                </p:cTn>
                              </p:par>
                            </p:childTnLst>
                          </p:cTn>
                        </p:par>
                        <p:par>
                          <p:cTn id="111" fill="hold">
                            <p:stCondLst>
                              <p:cond delay="7000"/>
                            </p:stCondLst>
                            <p:childTnLst>
                              <p:par>
                                <p:cTn id="112" presetID="1" presetClass="entr" presetSubtype="0" fill="hold" nodeType="afterEffect">
                                  <p:stCondLst>
                                    <p:cond delay="0"/>
                                  </p:stCondLst>
                                  <p:childTnLst>
                                    <p:set>
                                      <p:cBhvr>
                                        <p:cTn id="113" dur="1" fill="hold">
                                          <p:stCondLst>
                                            <p:cond delay="499"/>
                                          </p:stCondLst>
                                        </p:cTn>
                                        <p:tgtEl>
                                          <p:spTgt spid="11330"/>
                                        </p:tgtEl>
                                        <p:attrNameLst>
                                          <p:attrName>style.visibility</p:attrName>
                                        </p:attrNameLst>
                                      </p:cBhvr>
                                      <p:to>
                                        <p:strVal val="visible"/>
                                      </p:to>
                                    </p:set>
                                  </p:childTnLst>
                                </p:cTn>
                              </p:par>
                            </p:childTnLst>
                          </p:cTn>
                        </p:par>
                        <p:par>
                          <p:cTn id="114" fill="hold">
                            <p:stCondLst>
                              <p:cond delay="7500"/>
                            </p:stCondLst>
                            <p:childTnLst>
                              <p:par>
                                <p:cTn id="115" presetID="1" presetClass="entr" presetSubtype="0" fill="hold" nodeType="afterEffect">
                                  <p:stCondLst>
                                    <p:cond delay="0"/>
                                  </p:stCondLst>
                                  <p:childTnLst>
                                    <p:set>
                                      <p:cBhvr>
                                        <p:cTn id="116" dur="1" fill="hold">
                                          <p:stCondLst>
                                            <p:cond delay="499"/>
                                          </p:stCondLst>
                                        </p:cTn>
                                        <p:tgtEl>
                                          <p:spTgt spid="11298"/>
                                        </p:tgtEl>
                                        <p:attrNameLst>
                                          <p:attrName>style.visibility</p:attrName>
                                        </p:attrNameLst>
                                      </p:cBhvr>
                                      <p:to>
                                        <p:strVal val="visible"/>
                                      </p:to>
                                    </p:set>
                                  </p:childTnLst>
                                </p:cTn>
                              </p:par>
                            </p:childTnLst>
                          </p:cTn>
                        </p:par>
                        <p:par>
                          <p:cTn id="117" fill="hold">
                            <p:stCondLst>
                              <p:cond delay="8000"/>
                            </p:stCondLst>
                            <p:childTnLst>
                              <p:par>
                                <p:cTn id="118" presetID="1" presetClass="entr" presetSubtype="0" fill="hold" nodeType="afterEffect">
                                  <p:stCondLst>
                                    <p:cond delay="0"/>
                                  </p:stCondLst>
                                  <p:childTnLst>
                                    <p:set>
                                      <p:cBhvr>
                                        <p:cTn id="119" dur="1" fill="hold">
                                          <p:stCondLst>
                                            <p:cond delay="499"/>
                                          </p:stCondLst>
                                        </p:cTn>
                                        <p:tgtEl>
                                          <p:spTgt spid="11313"/>
                                        </p:tgtEl>
                                        <p:attrNameLst>
                                          <p:attrName>style.visibility</p:attrName>
                                        </p:attrNameLst>
                                      </p:cBhvr>
                                      <p:to>
                                        <p:strVal val="visible"/>
                                      </p:to>
                                    </p:set>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499"/>
                                          </p:stCondLst>
                                        </p:cTn>
                                        <p:tgtEl>
                                          <p:spTgt spid="11331"/>
                                        </p:tgtEl>
                                        <p:attrNameLst>
                                          <p:attrName>style.visibility</p:attrName>
                                        </p:attrNameLst>
                                      </p:cBhvr>
                                      <p:to>
                                        <p:strVal val="visible"/>
                                      </p:to>
                                    </p:set>
                                  </p:childTnLst>
                                </p:cTn>
                              </p:par>
                            </p:childTnLst>
                          </p:cTn>
                        </p:par>
                        <p:par>
                          <p:cTn id="123" fill="hold">
                            <p:stCondLst>
                              <p:cond delay="9000"/>
                            </p:stCondLst>
                            <p:childTnLst>
                              <p:par>
                                <p:cTn id="124" presetID="1" presetClass="entr" presetSubtype="0" fill="hold" nodeType="afterEffect">
                                  <p:stCondLst>
                                    <p:cond delay="0"/>
                                  </p:stCondLst>
                                  <p:childTnLst>
                                    <p:set>
                                      <p:cBhvr>
                                        <p:cTn id="125" dur="1" fill="hold">
                                          <p:stCondLst>
                                            <p:cond delay="499"/>
                                          </p:stCondLst>
                                        </p:cTn>
                                        <p:tgtEl>
                                          <p:spTgt spid="11299"/>
                                        </p:tgtEl>
                                        <p:attrNameLst>
                                          <p:attrName>style.visibility</p:attrName>
                                        </p:attrNameLst>
                                      </p:cBhvr>
                                      <p:to>
                                        <p:strVal val="visible"/>
                                      </p:to>
                                    </p:set>
                                  </p:childTnLst>
                                </p:cTn>
                              </p:par>
                            </p:childTnLst>
                          </p:cTn>
                        </p:par>
                        <p:par>
                          <p:cTn id="126" fill="hold">
                            <p:stCondLst>
                              <p:cond delay="9500"/>
                            </p:stCondLst>
                            <p:childTnLst>
                              <p:par>
                                <p:cTn id="127" presetID="1" presetClass="entr" presetSubtype="0" fill="hold" nodeType="afterEffect">
                                  <p:stCondLst>
                                    <p:cond delay="0"/>
                                  </p:stCondLst>
                                  <p:childTnLst>
                                    <p:set>
                                      <p:cBhvr>
                                        <p:cTn id="128" dur="1" fill="hold">
                                          <p:stCondLst>
                                            <p:cond delay="499"/>
                                          </p:stCondLst>
                                        </p:cTn>
                                        <p:tgtEl>
                                          <p:spTgt spid="11314"/>
                                        </p:tgtEl>
                                        <p:attrNameLst>
                                          <p:attrName>style.visibility</p:attrName>
                                        </p:attrNameLst>
                                      </p:cBhvr>
                                      <p:to>
                                        <p:strVal val="visible"/>
                                      </p:to>
                                    </p:set>
                                  </p:childTnLst>
                                </p:cTn>
                              </p:par>
                            </p:childTnLst>
                          </p:cTn>
                        </p:par>
                        <p:par>
                          <p:cTn id="129" fill="hold">
                            <p:stCondLst>
                              <p:cond delay="10000"/>
                            </p:stCondLst>
                            <p:childTnLst>
                              <p:par>
                                <p:cTn id="130" presetID="1" presetClass="entr" presetSubtype="0" fill="hold" nodeType="afterEffect">
                                  <p:stCondLst>
                                    <p:cond delay="0"/>
                                  </p:stCondLst>
                                  <p:childTnLst>
                                    <p:set>
                                      <p:cBhvr>
                                        <p:cTn id="131" dur="1" fill="hold">
                                          <p:stCondLst>
                                            <p:cond delay="499"/>
                                          </p:stCondLst>
                                        </p:cTn>
                                        <p:tgtEl>
                                          <p:spTgt spid="11337"/>
                                        </p:tgtEl>
                                        <p:attrNameLst>
                                          <p:attrName>style.visibility</p:attrName>
                                        </p:attrNameLst>
                                      </p:cBhvr>
                                      <p:to>
                                        <p:strVal val="visible"/>
                                      </p:to>
                                    </p:set>
                                  </p:childTnLst>
                                </p:cTn>
                              </p:par>
                            </p:childTnLst>
                          </p:cTn>
                        </p:par>
                        <p:par>
                          <p:cTn id="132" fill="hold">
                            <p:stCondLst>
                              <p:cond delay="10500"/>
                            </p:stCondLst>
                            <p:childTnLst>
                              <p:par>
                                <p:cTn id="133" presetID="1" presetClass="entr" presetSubtype="0" fill="hold" nodeType="afterEffect">
                                  <p:stCondLst>
                                    <p:cond delay="0"/>
                                  </p:stCondLst>
                                  <p:childTnLst>
                                    <p:set>
                                      <p:cBhvr>
                                        <p:cTn id="134" dur="1" fill="hold">
                                          <p:stCondLst>
                                            <p:cond delay="499"/>
                                          </p:stCondLst>
                                        </p:cTn>
                                        <p:tgtEl>
                                          <p:spTgt spid="11332"/>
                                        </p:tgtEl>
                                        <p:attrNameLst>
                                          <p:attrName>style.visibility</p:attrName>
                                        </p:attrNameLst>
                                      </p:cBhvr>
                                      <p:to>
                                        <p:strVal val="visible"/>
                                      </p:to>
                                    </p:set>
                                  </p:childTnLst>
                                </p:cTn>
                              </p:par>
                            </p:childTnLst>
                          </p:cTn>
                        </p:par>
                        <p:par>
                          <p:cTn id="135" fill="hold">
                            <p:stCondLst>
                              <p:cond delay="11000"/>
                            </p:stCondLst>
                            <p:childTnLst>
                              <p:par>
                                <p:cTn id="136" presetID="1" presetClass="entr" presetSubtype="0" fill="hold" nodeType="afterEffect">
                                  <p:stCondLst>
                                    <p:cond delay="0"/>
                                  </p:stCondLst>
                                  <p:childTnLst>
                                    <p:set>
                                      <p:cBhvr>
                                        <p:cTn id="137" dur="1" fill="hold">
                                          <p:stCondLst>
                                            <p:cond delay="499"/>
                                          </p:stCondLst>
                                        </p:cTn>
                                        <p:tgtEl>
                                          <p:spTgt spid="11300"/>
                                        </p:tgtEl>
                                        <p:attrNameLst>
                                          <p:attrName>style.visibility</p:attrName>
                                        </p:attrNameLst>
                                      </p:cBhvr>
                                      <p:to>
                                        <p:strVal val="visible"/>
                                      </p:to>
                                    </p:set>
                                  </p:childTnLst>
                                </p:cTn>
                              </p:par>
                            </p:childTnLst>
                          </p:cTn>
                        </p:par>
                        <p:par>
                          <p:cTn id="138" fill="hold">
                            <p:stCondLst>
                              <p:cond delay="11500"/>
                            </p:stCondLst>
                            <p:childTnLst>
                              <p:par>
                                <p:cTn id="139" presetID="1" presetClass="entr" presetSubtype="0" fill="hold" nodeType="afterEffect">
                                  <p:stCondLst>
                                    <p:cond delay="0"/>
                                  </p:stCondLst>
                                  <p:childTnLst>
                                    <p:set>
                                      <p:cBhvr>
                                        <p:cTn id="140" dur="1" fill="hold">
                                          <p:stCondLst>
                                            <p:cond delay="499"/>
                                          </p:stCondLst>
                                        </p:cTn>
                                        <p:tgtEl>
                                          <p:spTgt spid="1131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499"/>
                                          </p:stCondLst>
                                        </p:cTn>
                                        <p:tgtEl>
                                          <p:spTgt spid="11301"/>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499"/>
                                          </p:stCondLst>
                                        </p:cTn>
                                        <p:tgtEl>
                                          <p:spTgt spid="11302"/>
                                        </p:tgtEl>
                                        <p:attrNameLst>
                                          <p:attrName>style.visibility</p:attrName>
                                        </p:attrNameLst>
                                      </p:cBhvr>
                                      <p:to>
                                        <p:strVal val="visible"/>
                                      </p:to>
                                    </p:set>
                                  </p:childTnLst>
                                </p:cTn>
                              </p:par>
                            </p:childTnLst>
                          </p:cTn>
                        </p:par>
                        <p:par>
                          <p:cTn id="148" fill="hold">
                            <p:stCondLst>
                              <p:cond delay="1000"/>
                            </p:stCondLst>
                            <p:childTnLst>
                              <p:par>
                                <p:cTn id="149" presetID="1" presetClass="entr" presetSubtype="0" fill="hold" nodeType="afterEffect">
                                  <p:stCondLst>
                                    <p:cond delay="0"/>
                                  </p:stCondLst>
                                  <p:childTnLst>
                                    <p:set>
                                      <p:cBhvr>
                                        <p:cTn id="150" dur="1" fill="hold">
                                          <p:stCondLst>
                                            <p:cond delay="499"/>
                                          </p:stCondLst>
                                        </p:cTn>
                                        <p:tgtEl>
                                          <p:spTgt spid="11303"/>
                                        </p:tgtEl>
                                        <p:attrNameLst>
                                          <p:attrName>style.visibility</p:attrName>
                                        </p:attrNameLst>
                                      </p:cBhvr>
                                      <p:to>
                                        <p:strVal val="visible"/>
                                      </p:to>
                                    </p:set>
                                  </p:childTnLst>
                                </p:cTn>
                              </p:par>
                            </p:childTnLst>
                          </p:cTn>
                        </p:par>
                        <p:par>
                          <p:cTn id="151" fill="hold">
                            <p:stCondLst>
                              <p:cond delay="1500"/>
                            </p:stCondLst>
                            <p:childTnLst>
                              <p:par>
                                <p:cTn id="152" presetID="1" presetClass="entr" presetSubtype="0" fill="hold" nodeType="afterEffect">
                                  <p:stCondLst>
                                    <p:cond delay="0"/>
                                  </p:stCondLst>
                                  <p:childTnLst>
                                    <p:set>
                                      <p:cBhvr>
                                        <p:cTn id="153" dur="1" fill="hold">
                                          <p:stCondLst>
                                            <p:cond delay="499"/>
                                          </p:stCondLst>
                                        </p:cTn>
                                        <p:tgtEl>
                                          <p:spTgt spid="11304"/>
                                        </p:tgtEl>
                                        <p:attrNameLst>
                                          <p:attrName>style.visibility</p:attrName>
                                        </p:attrNameLst>
                                      </p:cBhvr>
                                      <p:to>
                                        <p:strVal val="visible"/>
                                      </p:to>
                                    </p:set>
                                  </p:childTnLst>
                                </p:cTn>
                              </p:par>
                            </p:childTnLst>
                          </p:cTn>
                        </p:par>
                        <p:par>
                          <p:cTn id="154" fill="hold">
                            <p:stCondLst>
                              <p:cond delay="2000"/>
                            </p:stCondLst>
                            <p:childTnLst>
                              <p:par>
                                <p:cTn id="155" presetID="1" presetClass="entr" presetSubtype="0" fill="hold" nodeType="afterEffect">
                                  <p:stCondLst>
                                    <p:cond delay="0"/>
                                  </p:stCondLst>
                                  <p:childTnLst>
                                    <p:set>
                                      <p:cBhvr>
                                        <p:cTn id="156" dur="1" fill="hold">
                                          <p:stCondLst>
                                            <p:cond delay="499"/>
                                          </p:stCondLst>
                                        </p:cTn>
                                        <p:tgtEl>
                                          <p:spTgt spid="11305"/>
                                        </p:tgtEl>
                                        <p:attrNameLst>
                                          <p:attrName>style.visibility</p:attrName>
                                        </p:attrNameLst>
                                      </p:cBhvr>
                                      <p:to>
                                        <p:strVal val="visible"/>
                                      </p:to>
                                    </p:set>
                                  </p:childTnLst>
                                </p:cTn>
                              </p:par>
                            </p:childTnLst>
                          </p:cTn>
                        </p:par>
                        <p:par>
                          <p:cTn id="157" fill="hold">
                            <p:stCondLst>
                              <p:cond delay="2500"/>
                            </p:stCondLst>
                            <p:childTnLst>
                              <p:par>
                                <p:cTn id="158" presetID="1" presetClass="entr" presetSubtype="0" fill="hold" nodeType="afterEffect">
                                  <p:stCondLst>
                                    <p:cond delay="0"/>
                                  </p:stCondLst>
                                  <p:childTnLst>
                                    <p:set>
                                      <p:cBhvr>
                                        <p:cTn id="159" dur="1" fill="hold">
                                          <p:stCondLst>
                                            <p:cond delay="499"/>
                                          </p:stCondLst>
                                        </p:cTn>
                                        <p:tgtEl>
                                          <p:spTgt spid="11306"/>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iterate type="wd">
                                    <p:tmAbs val="300"/>
                                  </p:iterate>
                                  <p:childTnLst>
                                    <p:set>
                                      <p:cBhvr>
                                        <p:cTn id="163" dur="1" fill="hold">
                                          <p:stCondLst>
                                            <p:cond delay="299"/>
                                          </p:stCondLst>
                                        </p:cTn>
                                        <p:tgtEl>
                                          <p:spTgt spid="11307"/>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499"/>
                                          </p:stCondLst>
                                        </p:cTn>
                                        <p:tgtEl>
                                          <p:spTgt spid="11316"/>
                                        </p:tgtEl>
                                        <p:attrNameLst>
                                          <p:attrName>style.visibility</p:attrName>
                                        </p:attrNameLst>
                                      </p:cBhvr>
                                      <p:to>
                                        <p:strVal val="visible"/>
                                      </p:to>
                                    </p:set>
                                  </p:childTnLst>
                                </p:cTn>
                              </p:par>
                            </p:childTnLst>
                          </p:cTn>
                        </p:par>
                        <p:par>
                          <p:cTn id="168" fill="hold">
                            <p:stCondLst>
                              <p:cond delay="500"/>
                            </p:stCondLst>
                            <p:childTnLst>
                              <p:par>
                                <p:cTn id="169" presetID="1" presetClass="entr" presetSubtype="0" fill="hold" nodeType="afterEffect">
                                  <p:stCondLst>
                                    <p:cond delay="0"/>
                                  </p:stCondLst>
                                  <p:childTnLst>
                                    <p:set>
                                      <p:cBhvr>
                                        <p:cTn id="170" dur="1" fill="hold">
                                          <p:stCondLst>
                                            <p:cond delay="499"/>
                                          </p:stCondLst>
                                        </p:cTn>
                                        <p:tgtEl>
                                          <p:spTgt spid="11317"/>
                                        </p:tgtEl>
                                        <p:attrNameLst>
                                          <p:attrName>style.visibility</p:attrName>
                                        </p:attrNameLst>
                                      </p:cBhvr>
                                      <p:to>
                                        <p:strVal val="visible"/>
                                      </p:to>
                                    </p:set>
                                  </p:childTnLst>
                                </p:cTn>
                              </p:par>
                            </p:childTnLst>
                          </p:cTn>
                        </p:par>
                        <p:par>
                          <p:cTn id="171" fill="hold">
                            <p:stCondLst>
                              <p:cond delay="1000"/>
                            </p:stCondLst>
                            <p:childTnLst>
                              <p:par>
                                <p:cTn id="172" presetID="1" presetClass="entr" presetSubtype="0" fill="hold" grpId="0" nodeType="afterEffect">
                                  <p:stCondLst>
                                    <p:cond delay="0"/>
                                  </p:stCondLst>
                                  <p:iterate type="wd">
                                    <p:tmAbs val="300"/>
                                  </p:iterate>
                                  <p:childTnLst>
                                    <p:set>
                                      <p:cBhvr>
                                        <p:cTn id="173" dur="1" fill="hold">
                                          <p:stCondLst>
                                            <p:cond delay="299"/>
                                          </p:stCondLst>
                                        </p:cTn>
                                        <p:tgtEl>
                                          <p:spTgt spid="11318"/>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499"/>
                                          </p:stCondLst>
                                        </p:cTn>
                                        <p:tgtEl>
                                          <p:spTgt spid="11319"/>
                                        </p:tgtEl>
                                        <p:attrNameLst>
                                          <p:attrName>style.visibility</p:attrName>
                                        </p:attrNameLst>
                                      </p:cBhvr>
                                      <p:to>
                                        <p:strVal val="visible"/>
                                      </p:to>
                                    </p:set>
                                  </p:childTnLst>
                                </p:cTn>
                              </p:par>
                            </p:childTnLst>
                          </p:cTn>
                        </p:par>
                        <p:par>
                          <p:cTn id="178" fill="hold">
                            <p:stCondLst>
                              <p:cond delay="500"/>
                            </p:stCondLst>
                            <p:childTnLst>
                              <p:par>
                                <p:cTn id="179" presetID="1" presetClass="entr" presetSubtype="0" fill="hold" nodeType="afterEffect">
                                  <p:stCondLst>
                                    <p:cond delay="0"/>
                                  </p:stCondLst>
                                  <p:childTnLst>
                                    <p:set>
                                      <p:cBhvr>
                                        <p:cTn id="180" dur="1" fill="hold">
                                          <p:stCondLst>
                                            <p:cond delay="499"/>
                                          </p:stCondLst>
                                        </p:cTn>
                                        <p:tgtEl>
                                          <p:spTgt spid="11320"/>
                                        </p:tgtEl>
                                        <p:attrNameLst>
                                          <p:attrName>style.visibility</p:attrName>
                                        </p:attrNameLst>
                                      </p:cBhvr>
                                      <p:to>
                                        <p:strVal val="visible"/>
                                      </p:to>
                                    </p:set>
                                  </p:childTnLst>
                                </p:cTn>
                              </p:par>
                            </p:childTnLst>
                          </p:cTn>
                        </p:par>
                        <p:par>
                          <p:cTn id="181" fill="hold">
                            <p:stCondLst>
                              <p:cond delay="1000"/>
                            </p:stCondLst>
                            <p:childTnLst>
                              <p:par>
                                <p:cTn id="182" presetID="1" presetClass="entr" presetSubtype="0" fill="hold" nodeType="afterEffect">
                                  <p:stCondLst>
                                    <p:cond delay="0"/>
                                  </p:stCondLst>
                                  <p:childTnLst>
                                    <p:set>
                                      <p:cBhvr>
                                        <p:cTn id="183" dur="1" fill="hold">
                                          <p:stCondLst>
                                            <p:cond delay="499"/>
                                          </p:stCondLst>
                                        </p:cTn>
                                        <p:tgtEl>
                                          <p:spTgt spid="11321"/>
                                        </p:tgtEl>
                                        <p:attrNameLst>
                                          <p:attrName>style.visibility</p:attrName>
                                        </p:attrNameLst>
                                      </p:cBhvr>
                                      <p:to>
                                        <p:strVal val="visible"/>
                                      </p:to>
                                    </p:set>
                                  </p:childTnLst>
                                </p:cTn>
                              </p:par>
                            </p:childTnLst>
                          </p:cTn>
                        </p:par>
                        <p:par>
                          <p:cTn id="184" fill="hold">
                            <p:stCondLst>
                              <p:cond delay="1500"/>
                            </p:stCondLst>
                            <p:childTnLst>
                              <p:par>
                                <p:cTn id="185" presetID="1" presetClass="entr" presetSubtype="0" fill="hold" nodeType="afterEffect">
                                  <p:stCondLst>
                                    <p:cond delay="0"/>
                                  </p:stCondLst>
                                  <p:childTnLst>
                                    <p:set>
                                      <p:cBhvr>
                                        <p:cTn id="186" dur="1" fill="hold">
                                          <p:stCondLst>
                                            <p:cond delay="499"/>
                                          </p:stCondLst>
                                        </p:cTn>
                                        <p:tgtEl>
                                          <p:spTgt spid="11322"/>
                                        </p:tgtEl>
                                        <p:attrNameLst>
                                          <p:attrName>style.visibility</p:attrName>
                                        </p:attrNameLst>
                                      </p:cBhvr>
                                      <p:to>
                                        <p:strVal val="visible"/>
                                      </p:to>
                                    </p:set>
                                  </p:childTnLst>
                                </p:cTn>
                              </p:par>
                            </p:childTnLst>
                          </p:cTn>
                        </p:par>
                        <p:par>
                          <p:cTn id="187" fill="hold">
                            <p:stCondLst>
                              <p:cond delay="2000"/>
                            </p:stCondLst>
                            <p:childTnLst>
                              <p:par>
                                <p:cTn id="188" presetID="1" presetClass="entr" presetSubtype="0" fill="hold" nodeType="afterEffect">
                                  <p:stCondLst>
                                    <p:cond delay="0"/>
                                  </p:stCondLst>
                                  <p:childTnLst>
                                    <p:set>
                                      <p:cBhvr>
                                        <p:cTn id="189" dur="1" fill="hold">
                                          <p:stCondLst>
                                            <p:cond delay="499"/>
                                          </p:stCondLst>
                                        </p:cTn>
                                        <p:tgtEl>
                                          <p:spTgt spid="11323"/>
                                        </p:tgtEl>
                                        <p:attrNameLst>
                                          <p:attrName>style.visibility</p:attrName>
                                        </p:attrNameLst>
                                      </p:cBhvr>
                                      <p:to>
                                        <p:strVal val="visible"/>
                                      </p:to>
                                    </p:set>
                                  </p:childTnLst>
                                </p:cTn>
                              </p:par>
                            </p:childTnLst>
                          </p:cTn>
                        </p:par>
                        <p:par>
                          <p:cTn id="190" fill="hold">
                            <p:stCondLst>
                              <p:cond delay="2500"/>
                            </p:stCondLst>
                            <p:childTnLst>
                              <p:par>
                                <p:cTn id="191" presetID="1" presetClass="entr" presetSubtype="0" fill="hold" nodeType="afterEffect">
                                  <p:stCondLst>
                                    <p:cond delay="0"/>
                                  </p:stCondLst>
                                  <p:childTnLst>
                                    <p:set>
                                      <p:cBhvr>
                                        <p:cTn id="192" dur="1" fill="hold">
                                          <p:stCondLst>
                                            <p:cond delay="499"/>
                                          </p:stCondLst>
                                        </p:cTn>
                                        <p:tgtEl>
                                          <p:spTgt spid="11324"/>
                                        </p:tgtEl>
                                        <p:attrNameLst>
                                          <p:attrName>style.visibility</p:attrName>
                                        </p:attrNameLst>
                                      </p:cBhvr>
                                      <p:to>
                                        <p:strVal val="visible"/>
                                      </p:to>
                                    </p:set>
                                  </p:childTnLst>
                                </p:cTn>
                              </p:par>
                            </p:childTnLst>
                          </p:cTn>
                        </p:par>
                        <p:par>
                          <p:cTn id="193" fill="hold">
                            <p:stCondLst>
                              <p:cond delay="3000"/>
                            </p:stCondLst>
                            <p:childTnLst>
                              <p:par>
                                <p:cTn id="194" presetID="1" presetClass="entr" presetSubtype="0" fill="hold" grpId="0" nodeType="afterEffect">
                                  <p:stCondLst>
                                    <p:cond delay="0"/>
                                  </p:stCondLst>
                                  <p:iterate type="wd">
                                    <p:tmAbs val="300"/>
                                  </p:iterate>
                                  <p:childTnLst>
                                    <p:set>
                                      <p:cBhvr>
                                        <p:cTn id="195" dur="1" fill="hold">
                                          <p:stCondLst>
                                            <p:cond delay="299"/>
                                          </p:stCondLst>
                                        </p:cTn>
                                        <p:tgtEl>
                                          <p:spTgt spid="11325"/>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499"/>
                                          </p:stCondLst>
                                        </p:cTn>
                                        <p:tgtEl>
                                          <p:spTgt spid="11333"/>
                                        </p:tgtEl>
                                        <p:attrNameLst>
                                          <p:attrName>style.visibility</p:attrName>
                                        </p:attrNameLst>
                                      </p:cBhvr>
                                      <p:to>
                                        <p:strVal val="visible"/>
                                      </p:to>
                                    </p:set>
                                  </p:childTnLst>
                                </p:cTn>
                              </p:par>
                            </p:childTnLst>
                          </p:cTn>
                        </p:par>
                        <p:par>
                          <p:cTn id="200" fill="hold">
                            <p:stCondLst>
                              <p:cond delay="500"/>
                            </p:stCondLst>
                            <p:childTnLst>
                              <p:par>
                                <p:cTn id="201" presetID="1" presetClass="entr" presetSubtype="0" fill="hold" grpId="0" nodeType="afterEffect">
                                  <p:stCondLst>
                                    <p:cond delay="0"/>
                                  </p:stCondLst>
                                  <p:iterate type="wd">
                                    <p:tmAbs val="300"/>
                                  </p:iterate>
                                  <p:childTnLst>
                                    <p:set>
                                      <p:cBhvr>
                                        <p:cTn id="202" dur="1" fill="hold">
                                          <p:stCondLst>
                                            <p:cond delay="299"/>
                                          </p:stCondLst>
                                        </p:cTn>
                                        <p:tgtEl>
                                          <p:spTgt spid="11334"/>
                                        </p:tgtEl>
                                        <p:attrNameLst>
                                          <p:attrName>style.visibility</p:attrName>
                                        </p:attrNameLst>
                                      </p:cBhvr>
                                      <p:to>
                                        <p:strVal val="visible"/>
                                      </p:to>
                                    </p:set>
                                  </p:childTnLst>
                                </p:cTn>
                              </p:par>
                            </p:childTnLst>
                          </p:cTn>
                        </p:par>
                        <p:par>
                          <p:cTn id="203" fill="hold">
                            <p:stCondLst>
                              <p:cond delay="2000"/>
                            </p:stCondLst>
                            <p:childTnLst>
                              <p:par>
                                <p:cTn id="204" presetID="1" presetClass="entr" presetSubtype="0" fill="hold" nodeType="afterEffect">
                                  <p:stCondLst>
                                    <p:cond delay="0"/>
                                  </p:stCondLst>
                                  <p:childTnLst>
                                    <p:set>
                                      <p:cBhvr>
                                        <p:cTn id="205" dur="1" fill="hold">
                                          <p:stCondLst>
                                            <p:cond delay="499"/>
                                          </p:stCondLst>
                                        </p:cTn>
                                        <p:tgtEl>
                                          <p:spTgt spid="1133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iterate type="wd">
                                    <p:tmAbs val="300"/>
                                  </p:iterate>
                                  <p:childTnLst>
                                    <p:set>
                                      <p:cBhvr>
                                        <p:cTn id="209" dur="1" fill="hold">
                                          <p:stCondLst>
                                            <p:cond delay="299"/>
                                          </p:stCondLst>
                                        </p:cTn>
                                        <p:tgtEl>
                                          <p:spTgt spid="11336"/>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11338"/>
                                        </p:tgtEl>
                                        <p:attrNameLst>
                                          <p:attrName>style.visibility</p:attrName>
                                        </p:attrNameLst>
                                      </p:cBhvr>
                                      <p:to>
                                        <p:strVal val="visible"/>
                                      </p:to>
                                    </p:set>
                                  </p:childTnLst>
                                </p:cTn>
                              </p:par>
                            </p:childTnLst>
                          </p:cTn>
                        </p:par>
                        <p:par>
                          <p:cTn id="214" fill="hold">
                            <p:stCondLst>
                              <p:cond delay="500"/>
                            </p:stCondLst>
                            <p:childTnLst>
                              <p:par>
                                <p:cTn id="215" presetID="22" presetClass="entr" presetSubtype="8" fill="hold" grpId="0" nodeType="afterEffect">
                                  <p:stCondLst>
                                    <p:cond delay="0"/>
                                  </p:stCondLst>
                                  <p:childTnLst>
                                    <p:set>
                                      <p:cBhvr>
                                        <p:cTn id="216" dur="1" fill="hold">
                                          <p:stCondLst>
                                            <p:cond delay="0"/>
                                          </p:stCondLst>
                                        </p:cTn>
                                        <p:tgtEl>
                                          <p:spTgt spid="92166"/>
                                        </p:tgtEl>
                                        <p:attrNameLst>
                                          <p:attrName>style.visibility</p:attrName>
                                        </p:attrNameLst>
                                      </p:cBhvr>
                                      <p:to>
                                        <p:strVal val="visible"/>
                                      </p:to>
                                    </p:set>
                                    <p:animEffect transition="in" filter="wipe(left)">
                                      <p:cBhvr>
                                        <p:cTn id="217" dur="500"/>
                                        <p:tgtEl>
                                          <p:spTgt spid="92166"/>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 grpId="0" bldLvl="0" animBg="1"/>
      <p:bldP spid="11284" grpId="0" bldLvl="0" animBg="1"/>
      <p:bldP spid="11285" grpId="0" bldLvl="0" animBg="1"/>
      <p:bldP spid="11286" grpId="0" bldLvl="0" animBg="1"/>
      <p:bldP spid="11287" grpId="0" bldLvl="0" animBg="1"/>
      <p:bldP spid="11288" grpId="0" bldLvl="0" animBg="1"/>
      <p:bldP spid="11289" grpId="0" bldLvl="0" animBg="1"/>
      <p:bldP spid="11290" grpId="0" bldLvl="0" animBg="1"/>
      <p:bldP spid="11291" grpId="0"/>
      <p:bldP spid="11294" grpId="0" bldLvl="0" animBg="1"/>
      <p:bldP spid="11307" grpId="0" bldLvl="0" animBg="1"/>
      <p:bldP spid="11309" grpId="0" bldLvl="0" animBg="1"/>
      <p:bldP spid="11318" grpId="0"/>
      <p:bldP spid="11325" grpId="0" bldLvl="0" animBg="1"/>
      <p:bldP spid="11327" grpId="0" bldLvl="0" animBg="1"/>
      <p:bldP spid="11334" grpId="0"/>
      <p:bldP spid="11336" grpId="0" bldLvl="0" animBg="1"/>
      <p:bldP spid="11338" grpId="0"/>
      <p:bldP spid="92166" grpId="0"/>
      <p:bldP spid="307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2292" name="Line 4"/>
          <p:cNvSpPr/>
          <p:nvPr/>
        </p:nvSpPr>
        <p:spPr>
          <a:xfrm>
            <a:off x="3215005" y="2500948"/>
            <a:ext cx="0" cy="1295400"/>
          </a:xfrm>
          <a:prstGeom prst="line">
            <a:avLst/>
          </a:prstGeom>
          <a:ln w="9525" cap="flat" cmpd="sng">
            <a:solidFill>
              <a:schemeClr val="tx1"/>
            </a:solidFill>
            <a:prstDash val="solid"/>
            <a:headEnd type="none" w="med" len="med"/>
            <a:tailEnd type="none" w="med" len="med"/>
          </a:ln>
        </p:spPr>
      </p:sp>
      <p:sp>
        <p:nvSpPr>
          <p:cNvPr id="12293" name="Line 5"/>
          <p:cNvSpPr/>
          <p:nvPr/>
        </p:nvSpPr>
        <p:spPr>
          <a:xfrm>
            <a:off x="3215005" y="3796348"/>
            <a:ext cx="1752600" cy="0"/>
          </a:xfrm>
          <a:prstGeom prst="line">
            <a:avLst/>
          </a:prstGeom>
          <a:ln w="9525" cap="flat" cmpd="sng">
            <a:solidFill>
              <a:schemeClr val="tx1"/>
            </a:solidFill>
            <a:prstDash val="solid"/>
            <a:headEnd type="none" w="med" len="med"/>
            <a:tailEnd type="none" w="med" len="med"/>
          </a:ln>
        </p:spPr>
      </p:sp>
      <p:sp>
        <p:nvSpPr>
          <p:cNvPr id="12294" name="Line 6"/>
          <p:cNvSpPr/>
          <p:nvPr/>
        </p:nvSpPr>
        <p:spPr>
          <a:xfrm rot="101509" flipV="1">
            <a:off x="3367405" y="2653348"/>
            <a:ext cx="1524000" cy="1068387"/>
          </a:xfrm>
          <a:prstGeom prst="line">
            <a:avLst/>
          </a:prstGeom>
          <a:ln w="9525" cap="flat" cmpd="sng">
            <a:solidFill>
              <a:schemeClr val="tx1"/>
            </a:solidFill>
            <a:prstDash val="solid"/>
            <a:headEnd type="none" w="med" len="med"/>
            <a:tailEnd type="none" w="med" len="med"/>
          </a:ln>
        </p:spPr>
      </p:sp>
      <p:sp>
        <p:nvSpPr>
          <p:cNvPr id="12295" name="Text Box 7"/>
          <p:cNvSpPr txBox="1"/>
          <p:nvPr/>
        </p:nvSpPr>
        <p:spPr>
          <a:xfrm>
            <a:off x="2940368" y="3674110"/>
            <a:ext cx="336550" cy="457200"/>
          </a:xfrm>
          <a:prstGeom prst="rect">
            <a:avLst/>
          </a:prstGeom>
          <a:noFill/>
          <a:ln w="9525">
            <a:noFill/>
          </a:ln>
        </p:spPr>
        <p:txBody>
          <a:bodyPr wrap="none" anchor="ctr">
            <a:spAutoFit/>
          </a:bodyPr>
          <a:p>
            <a:pPr algn="ctr" eaLnBrk="1" hangingPunct="1">
              <a:spcBef>
                <a:spcPct val="50000"/>
              </a:spcBef>
            </a:pPr>
            <a:r>
              <a:rPr lang="en-US" altLang="zh-CN" sz="2400" i="1" dirty="0">
                <a:latin typeface="Times New Roman" panose="02020603050405020304" pitchFamily="18" charset="0"/>
              </a:rPr>
              <a:t>0</a:t>
            </a:r>
            <a:endParaRPr lang="en-US" altLang="zh-CN" sz="2400" i="1" dirty="0">
              <a:latin typeface="Times New Roman" panose="02020603050405020304" pitchFamily="18" charset="0"/>
            </a:endParaRPr>
          </a:p>
        </p:txBody>
      </p:sp>
      <p:sp>
        <p:nvSpPr>
          <p:cNvPr id="12296" name="Text Box 8"/>
          <p:cNvSpPr txBox="1"/>
          <p:nvPr/>
        </p:nvSpPr>
        <p:spPr>
          <a:xfrm>
            <a:off x="4726305" y="3745865"/>
            <a:ext cx="387350" cy="457200"/>
          </a:xfrm>
          <a:prstGeom prst="rect">
            <a:avLst/>
          </a:prstGeom>
          <a:noFill/>
          <a:ln w="9525">
            <a:noFill/>
          </a:ln>
        </p:spPr>
        <p:txBody>
          <a:bodyPr wrap="none" anchor="ctr">
            <a:spAutoFit/>
          </a:bodyPr>
          <a:p>
            <a:pPr algn="ctr" eaLnBrk="1" hangingPunct="1">
              <a:spcBef>
                <a:spcPct val="50000"/>
              </a:spcBef>
            </a:pPr>
            <a:r>
              <a:rPr lang="en-US" altLang="zh-CN" sz="2400" i="1" dirty="0">
                <a:latin typeface="Times New Roman" panose="02020603050405020304" pitchFamily="18" charset="0"/>
              </a:rPr>
              <a:t>N</a:t>
            </a:r>
            <a:endParaRPr lang="en-US" altLang="zh-CN" sz="2400" i="1" dirty="0">
              <a:latin typeface="Times New Roman" panose="02020603050405020304" pitchFamily="18" charset="0"/>
            </a:endParaRPr>
          </a:p>
        </p:txBody>
      </p:sp>
      <p:sp>
        <p:nvSpPr>
          <p:cNvPr id="12297" name="Text Box 9"/>
          <p:cNvSpPr txBox="1"/>
          <p:nvPr/>
        </p:nvSpPr>
        <p:spPr>
          <a:xfrm flipH="1">
            <a:off x="4654868" y="2232660"/>
            <a:ext cx="496887" cy="457200"/>
          </a:xfrm>
          <a:prstGeom prst="rect">
            <a:avLst/>
          </a:prstGeom>
          <a:noFill/>
          <a:ln w="9525">
            <a:noFill/>
          </a:ln>
        </p:spPr>
        <p:txBody>
          <a:bodyPr anchor="ctr">
            <a:spAutoFit/>
          </a:bodyPr>
          <a:p>
            <a:pPr algn="ctr" eaLnBrk="1" hangingPunct="1">
              <a:spcBef>
                <a:spcPct val="50000"/>
              </a:spcBef>
            </a:pPr>
            <a:r>
              <a:rPr lang="en-US" altLang="zh-CN" sz="2400" i="1" dirty="0">
                <a:latin typeface="Times New Roman" panose="02020603050405020304" pitchFamily="18" charset="0"/>
              </a:rPr>
              <a:t>M</a:t>
            </a:r>
            <a:endParaRPr lang="en-US" altLang="zh-CN" sz="2400" i="1" dirty="0">
              <a:latin typeface="Times New Roman" panose="02020603050405020304" pitchFamily="18" charset="0"/>
            </a:endParaRPr>
          </a:p>
        </p:txBody>
      </p:sp>
      <p:sp>
        <p:nvSpPr>
          <p:cNvPr id="12303" name="Line 15"/>
          <p:cNvSpPr/>
          <p:nvPr/>
        </p:nvSpPr>
        <p:spPr>
          <a:xfrm flipV="1">
            <a:off x="3215005" y="2881948"/>
            <a:ext cx="1371600" cy="914400"/>
          </a:xfrm>
          <a:prstGeom prst="line">
            <a:avLst/>
          </a:prstGeom>
          <a:ln w="28575" cap="flat" cmpd="sng">
            <a:solidFill>
              <a:schemeClr val="tx1"/>
            </a:solidFill>
            <a:prstDash val="solid"/>
            <a:headEnd type="none" w="med" len="med"/>
            <a:tailEnd type="triangle" w="med" len="med"/>
          </a:ln>
        </p:spPr>
      </p:sp>
      <p:sp>
        <p:nvSpPr>
          <p:cNvPr id="12304" name="Text Box 16"/>
          <p:cNvSpPr txBox="1"/>
          <p:nvPr/>
        </p:nvSpPr>
        <p:spPr>
          <a:xfrm>
            <a:off x="3943668" y="2443798"/>
            <a:ext cx="661987" cy="457200"/>
          </a:xfrm>
          <a:prstGeom prst="rect">
            <a:avLst/>
          </a:prstGeom>
          <a:noFill/>
          <a:ln w="9525">
            <a:noFill/>
          </a:ln>
        </p:spPr>
        <p:txBody>
          <a:bodyPr anchor="ctr">
            <a:spAutoFit/>
          </a:bodyPr>
          <a:p>
            <a:pPr algn="ctr" eaLnBrk="1" hangingPunct="1">
              <a:spcBef>
                <a:spcPct val="50000"/>
              </a:spcBef>
            </a:pPr>
            <a:r>
              <a:rPr lang="en-US" altLang="zh-CN" sz="2400" b="1" i="1" dirty="0">
                <a:latin typeface="Times New Roman" panose="02020603050405020304" pitchFamily="18" charset="0"/>
              </a:rPr>
              <a:t>A</a:t>
            </a:r>
            <a:r>
              <a:rPr lang="en-US" altLang="zh-CN" sz="2000" b="1" baseline="-25000" dirty="0">
                <a:latin typeface="Times New Roman" panose="02020603050405020304" pitchFamily="18" charset="0"/>
              </a:rPr>
              <a:t>0</a:t>
            </a:r>
            <a:endParaRPr lang="en-US" altLang="zh-CN" sz="2400" dirty="0">
              <a:latin typeface="Times New Roman" panose="02020603050405020304" pitchFamily="18" charset="0"/>
            </a:endParaRPr>
          </a:p>
        </p:txBody>
      </p:sp>
      <p:sp>
        <p:nvSpPr>
          <p:cNvPr id="12305" name="Line 17"/>
          <p:cNvSpPr/>
          <p:nvPr/>
        </p:nvSpPr>
        <p:spPr>
          <a:xfrm>
            <a:off x="4548505" y="2881948"/>
            <a:ext cx="0" cy="914400"/>
          </a:xfrm>
          <a:prstGeom prst="line">
            <a:avLst/>
          </a:prstGeom>
          <a:ln w="9525" cap="flat" cmpd="sng">
            <a:solidFill>
              <a:schemeClr val="tx1"/>
            </a:solidFill>
            <a:prstDash val="dash"/>
            <a:headEnd type="none" w="med" len="med"/>
            <a:tailEnd type="none" w="med" len="med"/>
          </a:ln>
        </p:spPr>
      </p:sp>
      <p:sp>
        <p:nvSpPr>
          <p:cNvPr id="12306" name="Line 18"/>
          <p:cNvSpPr/>
          <p:nvPr/>
        </p:nvSpPr>
        <p:spPr>
          <a:xfrm>
            <a:off x="4281805" y="3796348"/>
            <a:ext cx="304800" cy="0"/>
          </a:xfrm>
          <a:prstGeom prst="line">
            <a:avLst/>
          </a:prstGeom>
          <a:ln w="9525" cap="flat" cmpd="sng">
            <a:solidFill>
              <a:schemeClr val="tx1"/>
            </a:solidFill>
            <a:prstDash val="solid"/>
            <a:headEnd type="none" w="med" len="med"/>
            <a:tailEnd type="triangle" w="med" len="med"/>
          </a:ln>
        </p:spPr>
      </p:sp>
      <p:sp>
        <p:nvSpPr>
          <p:cNvPr id="12307" name="Line 19"/>
          <p:cNvSpPr/>
          <p:nvPr/>
        </p:nvSpPr>
        <p:spPr>
          <a:xfrm>
            <a:off x="3443605" y="3643948"/>
            <a:ext cx="76200" cy="152400"/>
          </a:xfrm>
          <a:prstGeom prst="line">
            <a:avLst/>
          </a:prstGeom>
          <a:ln w="9525" cap="flat" cmpd="sng">
            <a:solidFill>
              <a:schemeClr val="tx1"/>
            </a:solidFill>
            <a:prstDash val="solid"/>
            <a:headEnd type="none" w="med" len="med"/>
            <a:tailEnd type="none" w="med" len="med"/>
          </a:ln>
        </p:spPr>
      </p:sp>
      <p:sp>
        <p:nvSpPr>
          <p:cNvPr id="12308" name="Text Box 20"/>
          <p:cNvSpPr txBox="1"/>
          <p:nvPr/>
        </p:nvSpPr>
        <p:spPr>
          <a:xfrm>
            <a:off x="3443605" y="3415348"/>
            <a:ext cx="376238" cy="457200"/>
          </a:xfrm>
          <a:prstGeom prst="rect">
            <a:avLst/>
          </a:prstGeom>
          <a:noFill/>
          <a:ln w="9525">
            <a:noFill/>
          </a:ln>
        </p:spPr>
        <p:txBody>
          <a:bodyPr wrap="none" anchor="ctr">
            <a:spAutoFit/>
          </a:bodyPr>
          <a:p>
            <a:pPr algn="ctr" eaLnBrk="1" hangingPunct="1"/>
            <a:r>
              <a:rPr lang="en-US" altLang="zh-CN" sz="24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ndParaRPr>
          </a:p>
        </p:txBody>
      </p:sp>
      <p:sp>
        <p:nvSpPr>
          <p:cNvPr id="12309" name="Text Box 21"/>
          <p:cNvSpPr txBox="1"/>
          <p:nvPr/>
        </p:nvSpPr>
        <p:spPr>
          <a:xfrm>
            <a:off x="3527743" y="3872548"/>
            <a:ext cx="1068387" cy="457200"/>
          </a:xfrm>
          <a:prstGeom prst="rect">
            <a:avLst/>
          </a:prstGeom>
          <a:noFill/>
          <a:ln w="9525">
            <a:noFill/>
          </a:ln>
        </p:spPr>
        <p:txBody>
          <a:bodyPr wrap="none" anchor="ctr">
            <a:spAutoFit/>
          </a:bodyPr>
          <a:p>
            <a:pPr algn="ctr" eaLnBrk="1" hangingPunct="1"/>
            <a:r>
              <a:rPr lang="en-US" altLang="zh-CN" sz="2400" b="1" i="1" dirty="0">
                <a:latin typeface="Times New Roman" panose="02020603050405020304" pitchFamily="18" charset="0"/>
              </a:rPr>
              <a:t>A</a:t>
            </a:r>
            <a:r>
              <a:rPr lang="en-US" altLang="zh-CN" sz="2000" b="1" baseline="-25000" dirty="0">
                <a:latin typeface="Times New Roman" panose="02020603050405020304" pitchFamily="18" charset="0"/>
              </a:rPr>
              <a:t>0</a:t>
            </a:r>
            <a:r>
              <a:rPr lang="en-US" altLang="zh-CN" sz="2400" b="1" i="1" dirty="0">
                <a:latin typeface="Times New Roman" panose="02020603050405020304" pitchFamily="18" charset="0"/>
              </a:rPr>
              <a:t>cos</a:t>
            </a:r>
            <a:r>
              <a:rPr lang="en-US" altLang="zh-CN" sz="2400" b="1" i="1" dirty="0">
                <a:latin typeface="Times New Roman" panose="02020603050405020304" pitchFamily="18" charset="0"/>
                <a:sym typeface="Symbol" panose="05050102010706020507" pitchFamily="18" charset="2"/>
              </a:rPr>
              <a:t></a:t>
            </a:r>
            <a:endParaRPr lang="en-US" altLang="zh-CN" sz="2400" i="1" dirty="0">
              <a:latin typeface="Times New Roman" panose="02020603050405020304" pitchFamily="18" charset="0"/>
            </a:endParaRPr>
          </a:p>
        </p:txBody>
      </p:sp>
      <p:sp>
        <p:nvSpPr>
          <p:cNvPr id="12310" name="Line 22"/>
          <p:cNvSpPr/>
          <p:nvPr/>
        </p:nvSpPr>
        <p:spPr>
          <a:xfrm flipH="1">
            <a:off x="3215005" y="2881948"/>
            <a:ext cx="1295400" cy="0"/>
          </a:xfrm>
          <a:prstGeom prst="line">
            <a:avLst/>
          </a:prstGeom>
          <a:ln w="9525" cap="flat" cmpd="sng">
            <a:solidFill>
              <a:schemeClr val="tx1"/>
            </a:solidFill>
            <a:prstDash val="dash"/>
            <a:headEnd type="none" w="med" len="med"/>
            <a:tailEnd type="none" w="med" len="med"/>
          </a:ln>
        </p:spPr>
      </p:sp>
      <p:sp>
        <p:nvSpPr>
          <p:cNvPr id="12311" name="Line 23"/>
          <p:cNvSpPr/>
          <p:nvPr/>
        </p:nvSpPr>
        <p:spPr>
          <a:xfrm flipV="1">
            <a:off x="3215005" y="2862898"/>
            <a:ext cx="0" cy="228600"/>
          </a:xfrm>
          <a:prstGeom prst="line">
            <a:avLst/>
          </a:prstGeom>
          <a:ln w="9525" cap="flat" cmpd="sng">
            <a:solidFill>
              <a:schemeClr val="tx1"/>
            </a:solidFill>
            <a:prstDash val="solid"/>
            <a:headEnd type="none" w="med" len="med"/>
            <a:tailEnd type="triangle" w="med" len="med"/>
          </a:ln>
        </p:spPr>
      </p:sp>
      <p:sp>
        <p:nvSpPr>
          <p:cNvPr id="12312" name="Text Box 24"/>
          <p:cNvSpPr txBox="1"/>
          <p:nvPr/>
        </p:nvSpPr>
        <p:spPr>
          <a:xfrm>
            <a:off x="2072005" y="3110548"/>
            <a:ext cx="1035050" cy="457200"/>
          </a:xfrm>
          <a:prstGeom prst="rect">
            <a:avLst/>
          </a:prstGeom>
          <a:noFill/>
          <a:ln w="9525">
            <a:noFill/>
          </a:ln>
        </p:spPr>
        <p:txBody>
          <a:bodyPr wrap="none" anchor="ctr">
            <a:spAutoFit/>
          </a:bodyPr>
          <a:p>
            <a:pPr algn="ctr" eaLnBrk="1" hangingPunct="1"/>
            <a:r>
              <a:rPr lang="en-US" altLang="zh-CN" sz="2400" b="1" i="1" dirty="0">
                <a:latin typeface="Times New Roman" panose="02020603050405020304" pitchFamily="18" charset="0"/>
              </a:rPr>
              <a:t>A</a:t>
            </a:r>
            <a:r>
              <a:rPr lang="en-US" altLang="zh-CN" sz="2000" b="1" baseline="-25000" dirty="0">
                <a:latin typeface="Times New Roman" panose="02020603050405020304" pitchFamily="18" charset="0"/>
              </a:rPr>
              <a:t>0</a:t>
            </a:r>
            <a:r>
              <a:rPr lang="en-US" altLang="zh-CN" sz="2400" b="1" i="1" dirty="0">
                <a:latin typeface="Times New Roman" panose="02020603050405020304" pitchFamily="18" charset="0"/>
              </a:rPr>
              <a:t>sin</a:t>
            </a:r>
            <a:r>
              <a:rPr lang="en-US" altLang="zh-CN" sz="2400" b="1" i="1" dirty="0">
                <a:latin typeface="Times New Roman" panose="02020603050405020304" pitchFamily="18" charset="0"/>
                <a:sym typeface="Symbol" panose="05050102010706020507" pitchFamily="18" charset="2"/>
              </a:rPr>
              <a:t></a:t>
            </a:r>
            <a:endParaRPr lang="en-US" altLang="zh-CN" sz="2000" i="1" dirty="0">
              <a:latin typeface="Times New Roman" panose="02020603050405020304" pitchFamily="18" charset="0"/>
            </a:endParaRPr>
          </a:p>
        </p:txBody>
      </p:sp>
      <p:sp>
        <p:nvSpPr>
          <p:cNvPr id="14367" name="Text Box 30"/>
          <p:cNvSpPr txBox="1"/>
          <p:nvPr/>
        </p:nvSpPr>
        <p:spPr>
          <a:xfrm>
            <a:off x="1130935" y="607060"/>
            <a:ext cx="3295650" cy="521970"/>
          </a:xfrm>
          <a:prstGeom prst="rect">
            <a:avLst/>
          </a:prstGeom>
          <a:noFill/>
          <a:ln w="9525">
            <a:noFill/>
          </a:ln>
        </p:spPr>
        <p:txBody>
          <a:bodyPr wrap="square">
            <a:spAutoFit/>
          </a:bodyPr>
          <a:p>
            <a:pPr>
              <a:spcBef>
                <a:spcPct val="50000"/>
              </a:spcBef>
            </a:pPr>
            <a:r>
              <a:rPr lang="zh-CN" altLang="en-US" sz="2800" b="1" dirty="0">
                <a:solidFill>
                  <a:srgbClr val="FF0000"/>
                </a:solidFill>
                <a:latin typeface="Times New Roman" panose="02020603050405020304" pitchFamily="18" charset="0"/>
              </a:rPr>
              <a:t>二、</a:t>
            </a:r>
            <a:r>
              <a:rPr lang="zh-CN" altLang="en-US" sz="2800" b="1" dirty="0">
                <a:solidFill>
                  <a:srgbClr val="FF0000"/>
                </a:solidFill>
                <a:latin typeface="Times New Roman" panose="02020603050405020304" pitchFamily="18" charset="0"/>
              </a:rPr>
              <a:t>马吕斯定律：</a:t>
            </a:r>
            <a:endParaRPr lang="zh-CN" altLang="en-US" sz="2800" b="1" dirty="0">
              <a:solidFill>
                <a:srgbClr val="FF0000"/>
              </a:solidFill>
              <a:latin typeface="Times New Roman" panose="02020603050405020304" pitchFamily="18" charset="0"/>
            </a:endParaRPr>
          </a:p>
        </p:txBody>
      </p:sp>
      <p:graphicFrame>
        <p:nvGraphicFramePr>
          <p:cNvPr id="12319" name="Object 31"/>
          <p:cNvGraphicFramePr>
            <a:graphicFrameLocks noChangeAspect="1"/>
          </p:cNvGraphicFramePr>
          <p:nvPr/>
        </p:nvGraphicFramePr>
        <p:xfrm>
          <a:off x="1989455" y="4731703"/>
          <a:ext cx="2933700" cy="514350"/>
        </p:xfrm>
        <a:graphic>
          <a:graphicData uri="http://schemas.openxmlformats.org/presentationml/2006/ole">
            <mc:AlternateContent xmlns:mc="http://schemas.openxmlformats.org/markup-compatibility/2006">
              <mc:Choice xmlns:v="urn:schemas-microsoft-com:vml" Requires="v">
                <p:oleObj spid="_x0000_s3084" name="" r:id="rId1" imgW="1460500" imgH="228600" progId="Equation.3">
                  <p:embed/>
                </p:oleObj>
              </mc:Choice>
              <mc:Fallback>
                <p:oleObj name="" r:id="rId1" imgW="1460500" imgH="228600" progId="Equation.3">
                  <p:embed/>
                  <p:pic>
                    <p:nvPicPr>
                      <p:cNvPr id="0" name="图片 3083"/>
                      <p:cNvPicPr/>
                      <p:nvPr/>
                    </p:nvPicPr>
                    <p:blipFill>
                      <a:blip r:embed="rId2"/>
                      <a:stretch>
                        <a:fillRect/>
                      </a:stretch>
                    </p:blipFill>
                    <p:spPr>
                      <a:xfrm>
                        <a:off x="1989455" y="4731703"/>
                        <a:ext cx="2933700" cy="514350"/>
                      </a:xfrm>
                      <a:prstGeom prst="rect">
                        <a:avLst/>
                      </a:prstGeom>
                      <a:noFill/>
                      <a:ln w="38100">
                        <a:noFill/>
                        <a:miter/>
                      </a:ln>
                    </p:spPr>
                  </p:pic>
                </p:oleObj>
              </mc:Fallback>
            </mc:AlternateContent>
          </a:graphicData>
        </a:graphic>
      </p:graphicFrame>
      <p:graphicFrame>
        <p:nvGraphicFramePr>
          <p:cNvPr id="12320" name="Object 32"/>
          <p:cNvGraphicFramePr>
            <a:graphicFrameLocks noChangeAspect="1"/>
          </p:cNvGraphicFramePr>
          <p:nvPr/>
        </p:nvGraphicFramePr>
        <p:xfrm>
          <a:off x="2034223" y="5367973"/>
          <a:ext cx="1785937" cy="801687"/>
        </p:xfrm>
        <a:graphic>
          <a:graphicData uri="http://schemas.openxmlformats.org/presentationml/2006/ole">
            <mc:AlternateContent xmlns:mc="http://schemas.openxmlformats.org/markup-compatibility/2006">
              <mc:Choice xmlns:v="urn:schemas-microsoft-com:vml" Requires="v">
                <p:oleObj spid="_x0000_s3079" name="" r:id="rId3" imgW="901065" imgH="406400" progId="Equation.3">
                  <p:embed/>
                </p:oleObj>
              </mc:Choice>
              <mc:Fallback>
                <p:oleObj name="" r:id="rId3" imgW="901065" imgH="406400" progId="Equation.3">
                  <p:embed/>
                  <p:pic>
                    <p:nvPicPr>
                      <p:cNvPr id="0" name="图片 3078"/>
                      <p:cNvPicPr/>
                      <p:nvPr/>
                    </p:nvPicPr>
                    <p:blipFill>
                      <a:blip r:embed="rId4"/>
                      <a:stretch>
                        <a:fillRect/>
                      </a:stretch>
                    </p:blipFill>
                    <p:spPr>
                      <a:xfrm>
                        <a:off x="2034223" y="5367973"/>
                        <a:ext cx="1785937" cy="801687"/>
                      </a:xfrm>
                      <a:prstGeom prst="rect">
                        <a:avLst/>
                      </a:prstGeom>
                      <a:noFill/>
                      <a:ln w="38100">
                        <a:noFill/>
                        <a:miter/>
                      </a:ln>
                    </p:spPr>
                  </p:pic>
                </p:oleObj>
              </mc:Fallback>
            </mc:AlternateContent>
          </a:graphicData>
        </a:graphic>
      </p:graphicFrame>
      <p:sp>
        <p:nvSpPr>
          <p:cNvPr id="12321" name="Text Box 33"/>
          <p:cNvSpPr txBox="1"/>
          <p:nvPr/>
        </p:nvSpPr>
        <p:spPr>
          <a:xfrm>
            <a:off x="4281488" y="5540058"/>
            <a:ext cx="1828800" cy="457200"/>
          </a:xfrm>
          <a:prstGeom prst="rect">
            <a:avLst/>
          </a:prstGeom>
          <a:noFill/>
          <a:ln w="9525">
            <a:noFill/>
          </a:ln>
        </p:spPr>
        <p:txBody>
          <a:bodyPr>
            <a:spAutoFit/>
          </a:bodyPr>
          <a:p>
            <a:pPr eaLnBrk="1" hangingPunct="1">
              <a:spcBef>
                <a:spcPct val="50000"/>
              </a:spcBef>
            </a:pPr>
            <a:r>
              <a:rPr lang="en-US" altLang="zh-CN" sz="2400" dirty="0">
                <a:solidFill>
                  <a:srgbClr val="FF3300"/>
                </a:solidFill>
                <a:latin typeface="方正书宋简体" charset="-122"/>
              </a:rPr>
              <a:t>— </a:t>
            </a:r>
            <a:r>
              <a:rPr lang="zh-CN" altLang="en-US" sz="2400" b="1" dirty="0">
                <a:solidFill>
                  <a:srgbClr val="FF3300"/>
                </a:solidFill>
                <a:latin typeface="方正书宋简体" charset="-122"/>
              </a:rPr>
              <a:t>消光</a:t>
            </a:r>
            <a:endParaRPr lang="zh-CN" altLang="en-US" sz="2400" b="1" dirty="0">
              <a:solidFill>
                <a:srgbClr val="FF3300"/>
              </a:solidFill>
              <a:latin typeface="方正书宋简体" charset="-122"/>
            </a:endParaRPr>
          </a:p>
        </p:txBody>
      </p:sp>
      <p:graphicFrame>
        <p:nvGraphicFramePr>
          <p:cNvPr id="12322" name="Object 34"/>
          <p:cNvGraphicFramePr>
            <a:graphicFrameLocks noChangeAspect="1"/>
          </p:cNvGraphicFramePr>
          <p:nvPr/>
        </p:nvGraphicFramePr>
        <p:xfrm>
          <a:off x="5673725" y="1566228"/>
          <a:ext cx="2173288" cy="622300"/>
        </p:xfrm>
        <a:graphic>
          <a:graphicData uri="http://schemas.openxmlformats.org/presentationml/2006/ole">
            <mc:AlternateContent xmlns:mc="http://schemas.openxmlformats.org/markup-compatibility/2006">
              <mc:Choice xmlns:v="urn:schemas-microsoft-com:vml" Requires="v">
                <p:oleObj spid="_x0000_s3080" name="" r:id="rId5" imgW="838200" imgH="241300" progId="Equation.3">
                  <p:embed/>
                </p:oleObj>
              </mc:Choice>
              <mc:Fallback>
                <p:oleObj name="" r:id="rId5" imgW="838200" imgH="241300" progId="Equation.3">
                  <p:embed/>
                  <p:pic>
                    <p:nvPicPr>
                      <p:cNvPr id="0" name="图片 3079"/>
                      <p:cNvPicPr/>
                      <p:nvPr/>
                    </p:nvPicPr>
                    <p:blipFill>
                      <a:blip r:embed="rId6"/>
                      <a:stretch>
                        <a:fillRect/>
                      </a:stretch>
                    </p:blipFill>
                    <p:spPr>
                      <a:xfrm>
                        <a:off x="5673725" y="1566228"/>
                        <a:ext cx="2173288" cy="6223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 name="Text Box 30"/>
          <p:cNvSpPr txBox="1"/>
          <p:nvPr/>
        </p:nvSpPr>
        <p:spPr>
          <a:xfrm>
            <a:off x="1167130" y="1638300"/>
            <a:ext cx="4906010" cy="460375"/>
          </a:xfrm>
          <a:prstGeom prst="rect">
            <a:avLst/>
          </a:prstGeom>
          <a:noFill/>
          <a:ln w="9525">
            <a:noFill/>
          </a:ln>
        </p:spPr>
        <p:txBody>
          <a:bodyPr wrap="square">
            <a:spAutoFit/>
          </a:bodyPr>
          <a:p>
            <a:pPr>
              <a:spcBef>
                <a:spcPct val="50000"/>
              </a:spcBef>
            </a:pPr>
            <a:r>
              <a:rPr lang="zh-CN" altLang="en-US" sz="2400" b="1" dirty="0">
                <a:solidFill>
                  <a:schemeClr val="tx1"/>
                </a:solidFill>
                <a:latin typeface="Times New Roman" panose="02020603050405020304" pitchFamily="18" charset="0"/>
              </a:rPr>
              <a:t>强度为</a:t>
            </a:r>
            <a:r>
              <a:rPr lang="en-US" altLang="zh-CN" sz="2400" b="1" i="1" dirty="0">
                <a:solidFill>
                  <a:schemeClr val="tx1"/>
                </a:solidFill>
                <a:latin typeface="Times New Roman" panose="02020603050405020304" pitchFamily="18" charset="0"/>
              </a:rPr>
              <a:t>I</a:t>
            </a:r>
            <a:r>
              <a:rPr lang="en-US" altLang="zh-CN" sz="2400" b="1" baseline="-25000" dirty="0">
                <a:solidFill>
                  <a:schemeClr val="tx1"/>
                </a:solidFill>
                <a:latin typeface="Times New Roman" panose="02020603050405020304" pitchFamily="18" charset="0"/>
              </a:rPr>
              <a:t>0</a:t>
            </a:r>
            <a:r>
              <a:rPr lang="zh-CN" altLang="en-US" sz="2400" b="1" dirty="0">
                <a:solidFill>
                  <a:schemeClr val="tx1"/>
                </a:solidFill>
                <a:latin typeface="Times New Roman" panose="02020603050405020304" pitchFamily="18" charset="0"/>
              </a:rPr>
              <a:t>的</a:t>
            </a:r>
            <a:r>
              <a:rPr lang="zh-CN" altLang="en-US" sz="2400" b="1" dirty="0">
                <a:solidFill>
                  <a:srgbClr val="FF0000"/>
                </a:solidFill>
                <a:latin typeface="Times New Roman" panose="02020603050405020304" pitchFamily="18" charset="0"/>
              </a:rPr>
              <a:t>线偏振光</a:t>
            </a:r>
            <a:r>
              <a:rPr lang="zh-CN" altLang="en-US" sz="2400" b="1" dirty="0">
                <a:solidFill>
                  <a:schemeClr val="tx1"/>
                </a:solidFill>
                <a:latin typeface="Times New Roman" panose="02020603050405020304" pitchFamily="18" charset="0"/>
              </a:rPr>
              <a:t>，透射光强：</a:t>
            </a:r>
            <a:endParaRPr lang="zh-CN" altLang="en-US"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229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230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iterate type="wd">
                                    <p:tmAbs val="300"/>
                                  </p:iterate>
                                  <p:childTnLst>
                                    <p:set>
                                      <p:cBhvr>
                                        <p:cTn id="15" dur="1" fill="hold">
                                          <p:stCondLst>
                                            <p:cond delay="299"/>
                                          </p:stCondLst>
                                        </p:cTn>
                                        <p:tgtEl>
                                          <p:spTgt spid="12304"/>
                                        </p:tgtEl>
                                        <p:attrNameLst>
                                          <p:attrName>style.visibility</p:attrName>
                                        </p:attrNameLst>
                                      </p:cBhvr>
                                      <p:to>
                                        <p:strVal val="visible"/>
                                      </p:to>
                                    </p:set>
                                  </p:childTnLst>
                                </p:cTn>
                              </p:par>
                            </p:childTnLst>
                          </p:cTn>
                        </p:par>
                        <p:par>
                          <p:cTn id="16" fill="hold">
                            <p:stCondLst>
                              <p:cond delay="2099"/>
                            </p:stCondLst>
                            <p:childTnLst>
                              <p:par>
                                <p:cTn id="17" presetID="1" presetClass="entr" presetSubtype="0" fill="hold" nodeType="afterEffect">
                                  <p:stCondLst>
                                    <p:cond delay="0"/>
                                  </p:stCondLst>
                                  <p:childTnLst>
                                    <p:set>
                                      <p:cBhvr>
                                        <p:cTn id="18" dur="1" fill="hold">
                                          <p:stCondLst>
                                            <p:cond delay="499"/>
                                          </p:stCondLst>
                                        </p:cTn>
                                        <p:tgtEl>
                                          <p:spTgt spid="12294"/>
                                        </p:tgtEl>
                                        <p:attrNameLst>
                                          <p:attrName>style.visibility</p:attrName>
                                        </p:attrNameLst>
                                      </p:cBhvr>
                                      <p:to>
                                        <p:strVal val="visible"/>
                                      </p:to>
                                    </p:set>
                                  </p:childTnLst>
                                </p:cTn>
                              </p:par>
                            </p:childTnLst>
                          </p:cTn>
                        </p:par>
                        <p:par>
                          <p:cTn id="19" fill="hold">
                            <p:stCondLst>
                              <p:cond delay="2599"/>
                            </p:stCondLst>
                            <p:childTnLst>
                              <p:par>
                                <p:cTn id="20" presetID="1" presetClass="entr" presetSubtype="0" fill="hold" grpId="0" nodeType="afterEffect">
                                  <p:stCondLst>
                                    <p:cond delay="0"/>
                                  </p:stCondLst>
                                  <p:childTnLst>
                                    <p:set>
                                      <p:cBhvr>
                                        <p:cTn id="21" dur="1" fill="hold">
                                          <p:stCondLst>
                                            <p:cond delay="499"/>
                                          </p:stCondLst>
                                        </p:cTn>
                                        <p:tgtEl>
                                          <p:spTgt spid="12295"/>
                                        </p:tgtEl>
                                        <p:attrNameLst>
                                          <p:attrName>style.visibility</p:attrName>
                                        </p:attrNameLst>
                                      </p:cBhvr>
                                      <p:to>
                                        <p:strVal val="visible"/>
                                      </p:to>
                                    </p:set>
                                  </p:childTnLst>
                                </p:cTn>
                              </p:par>
                            </p:childTnLst>
                          </p:cTn>
                        </p:par>
                        <p:par>
                          <p:cTn id="22" fill="hold">
                            <p:stCondLst>
                              <p:cond delay="3099"/>
                            </p:stCondLst>
                            <p:childTnLst>
                              <p:par>
                                <p:cTn id="23" presetID="1" presetClass="entr" presetSubtype="0" fill="hold" grpId="0" nodeType="afterEffect">
                                  <p:stCondLst>
                                    <p:cond delay="0"/>
                                  </p:stCondLst>
                                  <p:childTnLst>
                                    <p:set>
                                      <p:cBhvr>
                                        <p:cTn id="24" dur="1" fill="hold">
                                          <p:stCondLst>
                                            <p:cond delay="499"/>
                                          </p:stCondLst>
                                        </p:cTn>
                                        <p:tgtEl>
                                          <p:spTgt spid="12296"/>
                                        </p:tgtEl>
                                        <p:attrNameLst>
                                          <p:attrName>style.visibility</p:attrName>
                                        </p:attrNameLst>
                                      </p:cBhvr>
                                      <p:to>
                                        <p:strVal val="visible"/>
                                      </p:to>
                                    </p:set>
                                  </p:childTnLst>
                                </p:cTn>
                              </p:par>
                            </p:childTnLst>
                          </p:cTn>
                        </p:par>
                        <p:par>
                          <p:cTn id="25" fill="hold">
                            <p:stCondLst>
                              <p:cond delay="3599"/>
                            </p:stCondLst>
                            <p:childTnLst>
                              <p:par>
                                <p:cTn id="26" presetID="1" presetClass="entr" presetSubtype="0" fill="hold" grpId="0" nodeType="afterEffect">
                                  <p:stCondLst>
                                    <p:cond delay="0"/>
                                  </p:stCondLst>
                                  <p:childTnLst>
                                    <p:set>
                                      <p:cBhvr>
                                        <p:cTn id="27" dur="1" fill="hold">
                                          <p:stCondLst>
                                            <p:cond delay="499"/>
                                          </p:stCondLst>
                                        </p:cTn>
                                        <p:tgtEl>
                                          <p:spTgt spid="1229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2308"/>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2307"/>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499"/>
                                          </p:stCondLst>
                                        </p:cTn>
                                        <p:tgtEl>
                                          <p:spTgt spid="12305"/>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nodeType="afterEffect">
                                  <p:stCondLst>
                                    <p:cond delay="0"/>
                                  </p:stCondLst>
                                  <p:childTnLst>
                                    <p:set>
                                      <p:cBhvr>
                                        <p:cTn id="40" dur="1" fill="hold">
                                          <p:stCondLst>
                                            <p:cond delay="499"/>
                                          </p:stCondLst>
                                        </p:cTn>
                                        <p:tgtEl>
                                          <p:spTgt spid="12306"/>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499"/>
                                          </p:stCondLst>
                                        </p:cTn>
                                        <p:tgtEl>
                                          <p:spTgt spid="12309"/>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0"/>
                                  </p:stCondLst>
                                  <p:childTnLst>
                                    <p:set>
                                      <p:cBhvr>
                                        <p:cTn id="46" dur="1" fill="hold">
                                          <p:stCondLst>
                                            <p:cond delay="499"/>
                                          </p:stCondLst>
                                        </p:cTn>
                                        <p:tgtEl>
                                          <p:spTgt spid="12310"/>
                                        </p:tgtEl>
                                        <p:attrNameLst>
                                          <p:attrName>style.visibility</p:attrName>
                                        </p:attrNameLst>
                                      </p:cBhvr>
                                      <p:to>
                                        <p:strVal val="visible"/>
                                      </p:to>
                                    </p:set>
                                  </p:childTnLst>
                                </p:cTn>
                              </p:par>
                            </p:childTnLst>
                          </p:cTn>
                        </p:par>
                        <p:par>
                          <p:cTn id="47" fill="hold">
                            <p:stCondLst>
                              <p:cond delay="3000"/>
                            </p:stCondLst>
                            <p:childTnLst>
                              <p:par>
                                <p:cTn id="48" presetID="1" presetClass="entr" presetSubtype="0" fill="hold" nodeType="afterEffect">
                                  <p:stCondLst>
                                    <p:cond delay="0"/>
                                  </p:stCondLst>
                                  <p:childTnLst>
                                    <p:set>
                                      <p:cBhvr>
                                        <p:cTn id="49" dur="1" fill="hold">
                                          <p:stCondLst>
                                            <p:cond delay="499"/>
                                          </p:stCondLst>
                                        </p:cTn>
                                        <p:tgtEl>
                                          <p:spTgt spid="12311"/>
                                        </p:tgtEl>
                                        <p:attrNameLst>
                                          <p:attrName>style.visibility</p:attrName>
                                        </p:attrNameLst>
                                      </p:cBhvr>
                                      <p:to>
                                        <p:strVal val="visible"/>
                                      </p:to>
                                    </p:set>
                                  </p:childTnLst>
                                </p:cTn>
                              </p:par>
                            </p:childTnLst>
                          </p:cTn>
                        </p:par>
                        <p:par>
                          <p:cTn id="50" fill="hold">
                            <p:stCondLst>
                              <p:cond delay="3500"/>
                            </p:stCondLst>
                            <p:childTnLst>
                              <p:par>
                                <p:cTn id="51" presetID="1" presetClass="entr" presetSubtype="0" fill="hold" grpId="0" nodeType="afterEffect">
                                  <p:stCondLst>
                                    <p:cond delay="0"/>
                                  </p:stCondLst>
                                  <p:iterate type="wd">
                                    <p:tmAbs val="300"/>
                                  </p:iterate>
                                  <p:childTnLst>
                                    <p:set>
                                      <p:cBhvr>
                                        <p:cTn id="52" dur="1" fill="hold">
                                          <p:stCondLst>
                                            <p:cond delay="299"/>
                                          </p:stCondLst>
                                        </p:cTn>
                                        <p:tgtEl>
                                          <p:spTgt spid="12312"/>
                                        </p:tgtEl>
                                        <p:attrNameLst>
                                          <p:attrName>style.visibility</p:attrName>
                                        </p:attrNameLst>
                                      </p:cBhvr>
                                      <p:to>
                                        <p:strVal val="visible"/>
                                      </p:to>
                                    </p:set>
                                  </p:childTnLst>
                                </p:cTn>
                              </p:par>
                            </p:childTnLst>
                          </p:cTn>
                        </p:par>
                        <p:par>
                          <p:cTn id="53" fill="hold">
                            <p:stCondLst>
                              <p:cond delay="5300"/>
                            </p:stCondLst>
                            <p:childTnLst>
                              <p:par>
                                <p:cTn id="54" presetID="22" presetClass="entr" presetSubtype="8" fill="hold" nodeType="afterEffect">
                                  <p:stCondLst>
                                    <p:cond delay="0"/>
                                  </p:stCondLst>
                                  <p:childTnLst>
                                    <p:set>
                                      <p:cBhvr>
                                        <p:cTn id="55" dur="1" fill="hold">
                                          <p:stCondLst>
                                            <p:cond delay="0"/>
                                          </p:stCondLst>
                                        </p:cTn>
                                        <p:tgtEl>
                                          <p:spTgt spid="12322"/>
                                        </p:tgtEl>
                                        <p:attrNameLst>
                                          <p:attrName>style.visibility</p:attrName>
                                        </p:attrNameLst>
                                      </p:cBhvr>
                                      <p:to>
                                        <p:strVal val="visible"/>
                                      </p:to>
                                    </p:set>
                                    <p:animEffect transition="in" filter="wipe(left)">
                                      <p:cBhvr>
                                        <p:cTn id="56" dur="500"/>
                                        <p:tgtEl>
                                          <p:spTgt spid="123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319"/>
                                        </p:tgtEl>
                                        <p:attrNameLst>
                                          <p:attrName>style.visibility</p:attrName>
                                        </p:attrNameLst>
                                      </p:cBhvr>
                                      <p:to>
                                        <p:strVal val="visible"/>
                                      </p:to>
                                    </p:set>
                                    <p:animEffect transition="in" filter="wipe(left)">
                                      <p:cBhvr>
                                        <p:cTn id="61" dur="500"/>
                                        <p:tgtEl>
                                          <p:spTgt spid="123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320"/>
                                        </p:tgtEl>
                                        <p:attrNameLst>
                                          <p:attrName>style.visibility</p:attrName>
                                        </p:attrNameLst>
                                      </p:cBhvr>
                                      <p:to>
                                        <p:strVal val="visible"/>
                                      </p:to>
                                    </p:set>
                                    <p:animEffect transition="in" filter="wipe(left)">
                                      <p:cBhvr>
                                        <p:cTn id="66" dur="500"/>
                                        <p:tgtEl>
                                          <p:spTgt spid="12320"/>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2321"/>
                                        </p:tgtEl>
                                        <p:attrNameLst>
                                          <p:attrName>style.visibility</p:attrName>
                                        </p:attrNameLst>
                                      </p:cBhvr>
                                      <p:to>
                                        <p:strVal val="visible"/>
                                      </p:to>
                                    </p:set>
                                    <p:animEffect transition="in" filter="wipe(left)">
                                      <p:cBhvr>
                                        <p:cTn id="70" dur="500"/>
                                        <p:tgtEl>
                                          <p:spTgt spid="12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p:bldP spid="12296" grpId="0"/>
      <p:bldP spid="12297" grpId="0"/>
      <p:bldP spid="12304" grpId="0"/>
      <p:bldP spid="12308" grpId="0"/>
      <p:bldP spid="12309" grpId="0"/>
      <p:bldP spid="12312" grpId="0"/>
      <p:bldP spid="123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19458" name="Text Box 2"/>
          <p:cNvSpPr txBox="1"/>
          <p:nvPr/>
        </p:nvSpPr>
        <p:spPr>
          <a:xfrm>
            <a:off x="690880" y="283845"/>
            <a:ext cx="6024245" cy="460375"/>
          </a:xfrm>
          <a:prstGeom prst="rect">
            <a:avLst/>
          </a:prstGeom>
          <a:noFill/>
          <a:ln w="9525">
            <a:noFill/>
          </a:ln>
        </p:spPr>
        <p:txBody>
          <a:bodyPr wrap="square">
            <a:spAutoFit/>
          </a:bodyPr>
          <a:p>
            <a:pPr algn="just" eaLnBrk="1" hangingPunct="1"/>
            <a:r>
              <a:rPr lang="zh-CN" altLang="en-US" sz="2400" b="1" dirty="0">
                <a:solidFill>
                  <a:srgbClr val="3333FF"/>
                </a:solidFill>
                <a:latin typeface="方正书宋简体" charset="-122"/>
              </a:rPr>
              <a:t>三、</a:t>
            </a:r>
            <a:r>
              <a:rPr lang="zh-CN" altLang="en-US" sz="2400" b="1" dirty="0">
                <a:solidFill>
                  <a:srgbClr val="3333FF"/>
                </a:solidFill>
                <a:latin typeface="方正书宋简体" charset="-122"/>
              </a:rPr>
              <a:t>反射和折射时光的偏振</a:t>
            </a:r>
            <a:endParaRPr lang="zh-CN" altLang="en-US" sz="2400" b="1" dirty="0">
              <a:solidFill>
                <a:srgbClr val="3333FF"/>
              </a:solidFill>
              <a:latin typeface="方正书宋简体" charset="-122"/>
            </a:endParaRPr>
          </a:p>
        </p:txBody>
      </p:sp>
      <p:pic>
        <p:nvPicPr>
          <p:cNvPr id="2" name="图片 1"/>
          <p:cNvPicPr>
            <a:picLocks noChangeAspect="1"/>
          </p:cNvPicPr>
          <p:nvPr/>
        </p:nvPicPr>
        <p:blipFill>
          <a:blip r:embed="rId1"/>
          <a:stretch>
            <a:fillRect/>
          </a:stretch>
        </p:blipFill>
        <p:spPr>
          <a:xfrm>
            <a:off x="991235" y="913765"/>
            <a:ext cx="7302500" cy="5287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2531" name="Rectangle 2"/>
          <p:cNvSpPr/>
          <p:nvPr/>
        </p:nvSpPr>
        <p:spPr>
          <a:xfrm>
            <a:off x="866140" y="547688"/>
            <a:ext cx="3200400" cy="5334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zh-CN" altLang="en-US" sz="2400" b="1" dirty="0">
                <a:solidFill>
                  <a:srgbClr val="3333FF"/>
                </a:solidFill>
                <a:latin typeface="Times New Roman" panose="02020603050405020304" pitchFamily="18" charset="0"/>
              </a:rPr>
              <a:t>两个相关结论</a:t>
            </a:r>
            <a:r>
              <a:rPr lang="en-US" altLang="zh-CN" sz="2400" b="1" dirty="0">
                <a:solidFill>
                  <a:srgbClr val="3333FF"/>
                </a:solidFill>
                <a:latin typeface="Times New Roman" panose="02020603050405020304" pitchFamily="18" charset="0"/>
              </a:rPr>
              <a:t>:</a:t>
            </a:r>
            <a:endParaRPr lang="en-US" altLang="zh-CN" sz="2400" dirty="0">
              <a:solidFill>
                <a:srgbClr val="3333FF"/>
              </a:solidFill>
              <a:latin typeface="Times New Roman" panose="02020603050405020304" pitchFamily="18" charset="0"/>
            </a:endParaRPr>
          </a:p>
        </p:txBody>
      </p:sp>
      <p:sp>
        <p:nvSpPr>
          <p:cNvPr id="20483" name="Text Box 3"/>
          <p:cNvSpPr txBox="1"/>
          <p:nvPr/>
        </p:nvSpPr>
        <p:spPr>
          <a:xfrm>
            <a:off x="826770" y="1050925"/>
            <a:ext cx="6480175" cy="457200"/>
          </a:xfrm>
          <a:prstGeom prst="rect">
            <a:avLst/>
          </a:prstGeom>
          <a:noFill/>
          <a:ln w="9525">
            <a:noFill/>
          </a:ln>
        </p:spPr>
        <p:txBody>
          <a:bodyPr anchor="ctr">
            <a:spAutoFit/>
          </a:bodyPr>
          <a:p>
            <a:pPr eaLnBrk="1" hangingPunct="1"/>
            <a:r>
              <a:rPr lang="en-US" altLang="zh-CN" sz="2400" b="1" dirty="0">
                <a:solidFill>
                  <a:srgbClr val="FF0000"/>
                </a:solidFill>
                <a:latin typeface="Times New Roman" panose="02020603050405020304" pitchFamily="18" charset="0"/>
              </a:rPr>
              <a:t>1.</a:t>
            </a:r>
            <a:r>
              <a:rPr lang="zh-CN" altLang="en-US" sz="2400" b="1" dirty="0">
                <a:solidFill>
                  <a:srgbClr val="FF0000"/>
                </a:solidFill>
                <a:latin typeface="Times New Roman" panose="02020603050405020304" pitchFamily="18" charset="0"/>
              </a:rPr>
              <a:t>入射角为</a:t>
            </a:r>
            <a:r>
              <a:rPr lang="en-US" altLang="zh-CN" sz="2400" b="1" i="1" dirty="0">
                <a:solidFill>
                  <a:srgbClr val="FF0000"/>
                </a:solidFill>
                <a:latin typeface="Times New Roman" panose="02020603050405020304" pitchFamily="18" charset="0"/>
              </a:rPr>
              <a:t>i</a:t>
            </a:r>
            <a:r>
              <a:rPr lang="en-US" altLang="zh-CN" sz="2400" b="1" baseline="-25000" dirty="0">
                <a:solidFill>
                  <a:srgbClr val="FF0000"/>
                </a:solidFill>
                <a:latin typeface="Times New Roman" panose="02020603050405020304" pitchFamily="18" charset="0"/>
              </a:rPr>
              <a:t>0</a:t>
            </a:r>
            <a:r>
              <a:rPr lang="zh-CN" altLang="en-US" sz="2400" b="1" dirty="0">
                <a:solidFill>
                  <a:srgbClr val="FF0000"/>
                </a:solidFill>
                <a:latin typeface="Times New Roman" panose="02020603050405020304" pitchFamily="18" charset="0"/>
              </a:rPr>
              <a:t>时，反射光与折射光垂直。</a:t>
            </a:r>
            <a:endParaRPr lang="zh-CN" altLang="en-US" sz="2400" b="1" dirty="0">
              <a:solidFill>
                <a:srgbClr val="FF0000"/>
              </a:solidFill>
              <a:latin typeface="Times New Roman" panose="02020603050405020304" pitchFamily="18" charset="0"/>
            </a:endParaRPr>
          </a:p>
        </p:txBody>
      </p:sp>
      <p:graphicFrame>
        <p:nvGraphicFramePr>
          <p:cNvPr id="20488" name="Object 8"/>
          <p:cNvGraphicFramePr>
            <a:graphicFrameLocks noChangeAspect="1"/>
          </p:cNvGraphicFramePr>
          <p:nvPr/>
        </p:nvGraphicFramePr>
        <p:xfrm>
          <a:off x="4954588" y="1829435"/>
          <a:ext cx="1701800" cy="876300"/>
        </p:xfrm>
        <a:graphic>
          <a:graphicData uri="http://schemas.openxmlformats.org/presentationml/2006/ole">
            <mc:AlternateContent xmlns:mc="http://schemas.openxmlformats.org/markup-compatibility/2006">
              <mc:Choice xmlns:v="urn:schemas-microsoft-com:vml" Requires="v">
                <p:oleObj spid="_x0000_s3089" name="" r:id="rId1" imgW="786765" imgH="406400" progId="Equation.3">
                  <p:embed/>
                </p:oleObj>
              </mc:Choice>
              <mc:Fallback>
                <p:oleObj name="" r:id="rId1" imgW="786765" imgH="406400" progId="Equation.3">
                  <p:embed/>
                  <p:pic>
                    <p:nvPicPr>
                      <p:cNvPr id="0" name="图片 3088"/>
                      <p:cNvPicPr/>
                      <p:nvPr/>
                    </p:nvPicPr>
                    <p:blipFill>
                      <a:blip r:embed="rId2"/>
                      <a:stretch>
                        <a:fillRect/>
                      </a:stretch>
                    </p:blipFill>
                    <p:spPr>
                      <a:xfrm>
                        <a:off x="4954588" y="1829435"/>
                        <a:ext cx="1701800" cy="8763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0490" name="Line 10"/>
          <p:cNvSpPr/>
          <p:nvPr/>
        </p:nvSpPr>
        <p:spPr>
          <a:xfrm>
            <a:off x="1766570" y="2751455"/>
            <a:ext cx="2133600" cy="0"/>
          </a:xfrm>
          <a:prstGeom prst="line">
            <a:avLst/>
          </a:prstGeom>
          <a:ln w="9525" cap="flat" cmpd="sng">
            <a:solidFill>
              <a:schemeClr val="tx1"/>
            </a:solidFill>
            <a:prstDash val="solid"/>
            <a:headEnd type="none" w="med" len="med"/>
            <a:tailEnd type="none" w="med" len="med"/>
          </a:ln>
        </p:spPr>
      </p:sp>
      <p:sp>
        <p:nvSpPr>
          <p:cNvPr id="20491" name="Line 11"/>
          <p:cNvSpPr/>
          <p:nvPr/>
        </p:nvSpPr>
        <p:spPr>
          <a:xfrm>
            <a:off x="2757170" y="1684655"/>
            <a:ext cx="0" cy="2133600"/>
          </a:xfrm>
          <a:prstGeom prst="line">
            <a:avLst/>
          </a:prstGeom>
          <a:ln w="9525" cap="flat" cmpd="sng">
            <a:solidFill>
              <a:schemeClr val="tx1"/>
            </a:solidFill>
            <a:prstDash val="solid"/>
            <a:headEnd type="none" w="med" len="med"/>
            <a:tailEnd type="none" w="med" len="med"/>
          </a:ln>
        </p:spPr>
      </p:sp>
      <p:sp>
        <p:nvSpPr>
          <p:cNvPr id="20492" name="Line 12"/>
          <p:cNvSpPr/>
          <p:nvPr/>
        </p:nvSpPr>
        <p:spPr>
          <a:xfrm rot="-823575">
            <a:off x="2071370" y="2084705"/>
            <a:ext cx="609600" cy="762000"/>
          </a:xfrm>
          <a:prstGeom prst="line">
            <a:avLst/>
          </a:prstGeom>
          <a:ln w="9525" cap="flat" cmpd="sng">
            <a:solidFill>
              <a:schemeClr val="tx1"/>
            </a:solidFill>
            <a:prstDash val="solid"/>
            <a:headEnd type="none" w="med" len="med"/>
            <a:tailEnd type="none" w="med" len="med"/>
          </a:ln>
        </p:spPr>
      </p:sp>
      <p:sp>
        <p:nvSpPr>
          <p:cNvPr id="20493" name="Line 13"/>
          <p:cNvSpPr/>
          <p:nvPr/>
        </p:nvSpPr>
        <p:spPr>
          <a:xfrm rot="-613259">
            <a:off x="2833370" y="2694305"/>
            <a:ext cx="381000" cy="990600"/>
          </a:xfrm>
          <a:prstGeom prst="line">
            <a:avLst/>
          </a:prstGeom>
          <a:ln w="9525" cap="flat" cmpd="sng">
            <a:solidFill>
              <a:schemeClr val="tx1"/>
            </a:solidFill>
            <a:prstDash val="solid"/>
            <a:headEnd type="none" w="med" len="med"/>
            <a:tailEnd type="triangle" w="med" len="med"/>
          </a:ln>
        </p:spPr>
      </p:sp>
      <p:sp>
        <p:nvSpPr>
          <p:cNvPr id="20494" name="Line 14"/>
          <p:cNvSpPr/>
          <p:nvPr/>
        </p:nvSpPr>
        <p:spPr>
          <a:xfrm rot="1032495" flipV="1">
            <a:off x="2890520" y="2008505"/>
            <a:ext cx="609600" cy="838200"/>
          </a:xfrm>
          <a:prstGeom prst="line">
            <a:avLst/>
          </a:prstGeom>
          <a:ln w="9525" cap="flat" cmpd="sng">
            <a:solidFill>
              <a:schemeClr val="tx1"/>
            </a:solidFill>
            <a:prstDash val="solid"/>
            <a:headEnd type="none" w="med" len="med"/>
            <a:tailEnd type="triangle" w="med" len="med"/>
          </a:ln>
        </p:spPr>
      </p:sp>
      <p:sp>
        <p:nvSpPr>
          <p:cNvPr id="20495" name="Text Box 15"/>
          <p:cNvSpPr txBox="1"/>
          <p:nvPr/>
        </p:nvSpPr>
        <p:spPr>
          <a:xfrm>
            <a:off x="1426845" y="2248218"/>
            <a:ext cx="762000" cy="457200"/>
          </a:xfrm>
          <a:prstGeom prst="rect">
            <a:avLst/>
          </a:prstGeom>
          <a:noFill/>
          <a:ln w="9525">
            <a:noFill/>
          </a:ln>
        </p:spPr>
        <p:txBody>
          <a:bodyPr wrap="none" anchor="ctr">
            <a:spAutoFit/>
          </a:bodyPr>
          <a:p>
            <a:pPr algn="ctr" eaLnBrk="1" hangingPunct="1">
              <a:spcBef>
                <a:spcPct val="50000"/>
              </a:spcBef>
            </a:pPr>
            <a:r>
              <a:rPr lang="en-US" altLang="zh-CN" sz="2400" b="1" i="1" dirty="0">
                <a:latin typeface="Times New Roman" panose="02020603050405020304" pitchFamily="18" charset="0"/>
              </a:rPr>
              <a:t>n</a:t>
            </a:r>
            <a:r>
              <a:rPr lang="en-US" altLang="zh-CN" sz="2400" b="1" baseline="-25000" dirty="0">
                <a:latin typeface="Times New Roman" panose="02020603050405020304" pitchFamily="18" charset="0"/>
              </a:rPr>
              <a:t>1</a:t>
            </a:r>
            <a:r>
              <a:rPr lang="zh-CN" altLang="zh-CN" sz="2400" b="1" dirty="0">
                <a:latin typeface="Times New Roman" panose="02020603050405020304" pitchFamily="18" charset="0"/>
              </a:rPr>
              <a:t>水</a:t>
            </a:r>
            <a:endParaRPr lang="zh-CN" altLang="en-US" sz="2400" b="1" dirty="0">
              <a:latin typeface="Times New Roman" panose="02020603050405020304" pitchFamily="18" charset="0"/>
            </a:endParaRPr>
          </a:p>
        </p:txBody>
      </p:sp>
      <p:sp>
        <p:nvSpPr>
          <p:cNvPr id="20496" name="Text Box 16"/>
          <p:cNvSpPr txBox="1"/>
          <p:nvPr/>
        </p:nvSpPr>
        <p:spPr>
          <a:xfrm>
            <a:off x="1395095" y="2795905"/>
            <a:ext cx="1068388" cy="457200"/>
          </a:xfrm>
          <a:prstGeom prst="rect">
            <a:avLst/>
          </a:prstGeom>
          <a:noFill/>
          <a:ln w="9525">
            <a:noFill/>
          </a:ln>
        </p:spPr>
        <p:txBody>
          <a:bodyPr wrap="none" anchor="ctr">
            <a:spAutoFit/>
          </a:bodyPr>
          <a:p>
            <a:pPr algn="ctr" eaLnBrk="1" hangingPunct="1"/>
            <a:r>
              <a:rPr lang="en-US" altLang="zh-CN" sz="2400" b="1" i="1" dirty="0">
                <a:latin typeface="Times New Roman" panose="02020603050405020304" pitchFamily="18" charset="0"/>
              </a:rPr>
              <a:t>n</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玻璃</a:t>
            </a:r>
            <a:endParaRPr lang="zh-CN" altLang="en-US" sz="2400" b="1" dirty="0">
              <a:latin typeface="Times New Roman" panose="02020603050405020304" pitchFamily="18" charset="0"/>
            </a:endParaRPr>
          </a:p>
        </p:txBody>
      </p:sp>
      <p:sp>
        <p:nvSpPr>
          <p:cNvPr id="20497" name="Line 17"/>
          <p:cNvSpPr/>
          <p:nvPr/>
        </p:nvSpPr>
        <p:spPr>
          <a:xfrm flipV="1">
            <a:off x="2604770" y="2570480"/>
            <a:ext cx="152400" cy="76200"/>
          </a:xfrm>
          <a:prstGeom prst="line">
            <a:avLst/>
          </a:prstGeom>
          <a:ln w="9525" cap="flat" cmpd="sng">
            <a:solidFill>
              <a:schemeClr val="tx1"/>
            </a:solidFill>
            <a:prstDash val="solid"/>
            <a:headEnd type="none" w="med" len="med"/>
            <a:tailEnd type="none" w="med" len="med"/>
          </a:ln>
        </p:spPr>
      </p:sp>
      <p:sp>
        <p:nvSpPr>
          <p:cNvPr id="20498" name="Text Box 18"/>
          <p:cNvSpPr txBox="1"/>
          <p:nvPr/>
        </p:nvSpPr>
        <p:spPr>
          <a:xfrm>
            <a:off x="2376170" y="1989455"/>
            <a:ext cx="369888" cy="457200"/>
          </a:xfrm>
          <a:prstGeom prst="rect">
            <a:avLst/>
          </a:prstGeom>
          <a:noFill/>
          <a:ln w="9525">
            <a:noFill/>
          </a:ln>
        </p:spPr>
        <p:txBody>
          <a:bodyPr wrap="none" anchor="ctr">
            <a:spAutoFit/>
          </a:bodyPr>
          <a:p>
            <a:pPr algn="ctr" eaLnBrk="1" hangingPunct="1">
              <a:spcBef>
                <a:spcPct val="50000"/>
              </a:spcBef>
            </a:pPr>
            <a:r>
              <a:rPr lang="en-US" altLang="zh-CN" sz="2400" b="1" i="1" dirty="0">
                <a:latin typeface="Times New Roman" panose="02020603050405020304" pitchFamily="18" charset="0"/>
              </a:rPr>
              <a:t>i</a:t>
            </a:r>
            <a:r>
              <a:rPr lang="en-US" altLang="zh-CN" sz="2400" b="1" baseline="-25000"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20499" name="Line 19"/>
          <p:cNvSpPr/>
          <p:nvPr/>
        </p:nvSpPr>
        <p:spPr>
          <a:xfrm flipV="1">
            <a:off x="2766695" y="2980055"/>
            <a:ext cx="133350" cy="38100"/>
          </a:xfrm>
          <a:prstGeom prst="line">
            <a:avLst/>
          </a:prstGeom>
          <a:ln w="9525" cap="flat" cmpd="sng">
            <a:solidFill>
              <a:schemeClr val="tx1"/>
            </a:solidFill>
            <a:prstDash val="solid"/>
            <a:headEnd type="none" w="med" len="med"/>
            <a:tailEnd type="none" w="med" len="med"/>
          </a:ln>
        </p:spPr>
      </p:sp>
      <p:sp>
        <p:nvSpPr>
          <p:cNvPr id="20500" name="Text Box 20"/>
          <p:cNvSpPr txBox="1"/>
          <p:nvPr/>
        </p:nvSpPr>
        <p:spPr>
          <a:xfrm>
            <a:off x="2604770" y="3056255"/>
            <a:ext cx="609600" cy="457200"/>
          </a:xfrm>
          <a:prstGeom prst="rect">
            <a:avLst/>
          </a:prstGeom>
          <a:noFill/>
          <a:ln w="9525">
            <a:noFill/>
          </a:ln>
        </p:spPr>
        <p:txBody>
          <a:bodyPr anchor="ctr">
            <a:spAutoFit/>
          </a:bodyPr>
          <a:p>
            <a:pPr algn="ctr" eaLnBrk="1" hangingPunct="1"/>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ndParaRPr>
          </a:p>
        </p:txBody>
      </p:sp>
      <p:graphicFrame>
        <p:nvGraphicFramePr>
          <p:cNvPr id="20501" name="Object 21"/>
          <p:cNvGraphicFramePr>
            <a:graphicFrameLocks noChangeAspect="1"/>
          </p:cNvGraphicFramePr>
          <p:nvPr/>
        </p:nvGraphicFramePr>
        <p:xfrm>
          <a:off x="1700530" y="4207510"/>
          <a:ext cx="3489325" cy="882650"/>
        </p:xfrm>
        <a:graphic>
          <a:graphicData uri="http://schemas.openxmlformats.org/presentationml/2006/ole">
            <mc:AlternateContent xmlns:mc="http://schemas.openxmlformats.org/markup-compatibility/2006">
              <mc:Choice xmlns:v="urn:schemas-microsoft-com:vml" Requires="v">
                <p:oleObj spid="_x0000_s3087" name="" r:id="rId3" imgW="1459865" imgH="406400" progId="Equation.3">
                  <p:embed/>
                </p:oleObj>
              </mc:Choice>
              <mc:Fallback>
                <p:oleObj name="" r:id="rId3" imgW="1459865" imgH="406400" progId="Equation.3">
                  <p:embed/>
                  <p:pic>
                    <p:nvPicPr>
                      <p:cNvPr id="0" name="图片 3086"/>
                      <p:cNvPicPr/>
                      <p:nvPr/>
                    </p:nvPicPr>
                    <p:blipFill>
                      <a:blip r:embed="rId4"/>
                      <a:stretch>
                        <a:fillRect/>
                      </a:stretch>
                    </p:blipFill>
                    <p:spPr>
                      <a:xfrm>
                        <a:off x="1700530" y="4207510"/>
                        <a:ext cx="3489325" cy="882650"/>
                      </a:xfrm>
                      <a:prstGeom prst="rect">
                        <a:avLst/>
                      </a:prstGeom>
                      <a:noFill/>
                      <a:ln w="38100">
                        <a:noFill/>
                        <a:miter/>
                      </a:ln>
                    </p:spPr>
                  </p:pic>
                </p:oleObj>
              </mc:Fallback>
            </mc:AlternateContent>
          </a:graphicData>
        </a:graphic>
      </p:graphicFrame>
      <p:graphicFrame>
        <p:nvGraphicFramePr>
          <p:cNvPr id="20502" name="Object 22"/>
          <p:cNvGraphicFramePr>
            <a:graphicFrameLocks noChangeAspect="1"/>
          </p:cNvGraphicFramePr>
          <p:nvPr/>
        </p:nvGraphicFramePr>
        <p:xfrm>
          <a:off x="4954905" y="2961640"/>
          <a:ext cx="1397000" cy="1041400"/>
        </p:xfrm>
        <a:graphic>
          <a:graphicData uri="http://schemas.openxmlformats.org/presentationml/2006/ole">
            <mc:AlternateContent xmlns:mc="http://schemas.openxmlformats.org/markup-compatibility/2006">
              <mc:Choice xmlns:v="urn:schemas-microsoft-com:vml" Requires="v">
                <p:oleObj spid="_x0000_s3088" name="" r:id="rId5" imgW="596900" imgH="444500" progId="Equation.3">
                  <p:embed/>
                </p:oleObj>
              </mc:Choice>
              <mc:Fallback>
                <p:oleObj name="" r:id="rId5" imgW="596900" imgH="444500" progId="Equation.3">
                  <p:embed/>
                  <p:pic>
                    <p:nvPicPr>
                      <p:cNvPr id="0" name="图片 3087"/>
                      <p:cNvPicPr/>
                      <p:nvPr/>
                    </p:nvPicPr>
                    <p:blipFill>
                      <a:blip r:embed="rId6"/>
                      <a:stretch>
                        <a:fillRect/>
                      </a:stretch>
                    </p:blipFill>
                    <p:spPr>
                      <a:xfrm>
                        <a:off x="4954905" y="2961640"/>
                        <a:ext cx="1397000" cy="10414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0503" name="Object 23"/>
          <p:cNvGraphicFramePr>
            <a:graphicFrameLocks noChangeAspect="1"/>
          </p:cNvGraphicFramePr>
          <p:nvPr/>
        </p:nvGraphicFramePr>
        <p:xfrm>
          <a:off x="5110480" y="4272280"/>
          <a:ext cx="1552575" cy="920750"/>
        </p:xfrm>
        <a:graphic>
          <a:graphicData uri="http://schemas.openxmlformats.org/presentationml/2006/ole">
            <mc:AlternateContent xmlns:mc="http://schemas.openxmlformats.org/markup-compatibility/2006">
              <mc:Choice xmlns:v="urn:schemas-microsoft-com:vml" Requires="v">
                <p:oleObj spid="_x0000_s3090" name="" r:id="rId7" imgW="748665" imgH="444500" progId="Equation.3">
                  <p:embed/>
                </p:oleObj>
              </mc:Choice>
              <mc:Fallback>
                <p:oleObj name="" r:id="rId7" imgW="748665" imgH="444500" progId="Equation.3">
                  <p:embed/>
                  <p:pic>
                    <p:nvPicPr>
                      <p:cNvPr id="0" name="图片 3089"/>
                      <p:cNvPicPr/>
                      <p:nvPr/>
                    </p:nvPicPr>
                    <p:blipFill>
                      <a:blip r:embed="rId8"/>
                      <a:stretch>
                        <a:fillRect/>
                      </a:stretch>
                    </p:blipFill>
                    <p:spPr>
                      <a:xfrm>
                        <a:off x="5110480" y="4272280"/>
                        <a:ext cx="1552575" cy="920750"/>
                      </a:xfrm>
                      <a:prstGeom prst="rect">
                        <a:avLst/>
                      </a:prstGeom>
                      <a:noFill/>
                      <a:ln w="38100">
                        <a:noFill/>
                        <a:miter/>
                      </a:ln>
                    </p:spPr>
                  </p:pic>
                </p:oleObj>
              </mc:Fallback>
            </mc:AlternateContent>
          </a:graphicData>
        </a:graphic>
      </p:graphicFrame>
      <p:sp>
        <p:nvSpPr>
          <p:cNvPr id="20504" name="Text Box 24"/>
          <p:cNvSpPr txBox="1"/>
          <p:nvPr/>
        </p:nvSpPr>
        <p:spPr>
          <a:xfrm>
            <a:off x="853440" y="5374005"/>
            <a:ext cx="6295390" cy="829945"/>
          </a:xfrm>
          <a:prstGeom prst="rect">
            <a:avLst/>
          </a:prstGeom>
          <a:noFill/>
          <a:ln w="9525" cap="flat" cmpd="sng">
            <a:solidFill>
              <a:schemeClr val="bg2"/>
            </a:solidFill>
            <a:prstDash val="solid"/>
            <a:miter/>
            <a:headEnd type="none" w="med" len="med"/>
            <a:tailEnd type="none" w="med" len="med"/>
          </a:ln>
        </p:spPr>
        <p:txBody>
          <a:bodyPr wrap="square" anchor="ctr">
            <a:spAutoFit/>
          </a:bodyPr>
          <a:p>
            <a:pPr eaLnBrk="1" hangingPunct="1"/>
            <a:r>
              <a:rPr lang="en-US" altLang="zh-CN" sz="2400" b="1" dirty="0">
                <a:solidFill>
                  <a:srgbClr val="FF0000"/>
                </a:solidFill>
                <a:latin typeface="Times New Roman" panose="02020603050405020304" pitchFamily="18" charset="0"/>
              </a:rPr>
              <a:t>2.</a:t>
            </a:r>
            <a:r>
              <a:rPr lang="zh-CN" altLang="en-US" sz="2400" b="1" dirty="0">
                <a:solidFill>
                  <a:srgbClr val="FF0000"/>
                </a:solidFill>
                <a:latin typeface="Times New Roman" panose="02020603050405020304" pitchFamily="18" charset="0"/>
              </a:rPr>
              <a:t>光从玻璃向水界面入射时的布儒斯特角就是光从水向玻璃界面入射时的折射角。</a:t>
            </a:r>
            <a:endParaRPr lang="zh-CN" altLang="en-US" sz="2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wipe(left)">
                                      <p:cBhvr>
                                        <p:cTn id="12" dur="500"/>
                                        <p:tgtEl>
                                          <p:spTgt spid="2048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04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20491"/>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2049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499"/>
                                          </p:stCondLst>
                                        </p:cTn>
                                        <p:tgtEl>
                                          <p:spTgt spid="20493"/>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499"/>
                                          </p:stCondLst>
                                        </p:cTn>
                                        <p:tgtEl>
                                          <p:spTgt spid="20494"/>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20495"/>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20496"/>
                                        </p:tgtEl>
                                        <p:attrNameLst>
                                          <p:attrName>style.visibility</p:attrName>
                                        </p:attrNameLst>
                                      </p:cBhvr>
                                      <p:to>
                                        <p:strVal val="visible"/>
                                      </p:to>
                                    </p:set>
                                  </p:childTnLst>
                                </p:cTn>
                              </p:par>
                            </p:childTnLst>
                          </p:cTn>
                        </p:par>
                        <p:par>
                          <p:cTn id="35" fill="hold">
                            <p:stCondLst>
                              <p:cond delay="3500"/>
                            </p:stCondLst>
                            <p:childTnLst>
                              <p:par>
                                <p:cTn id="36" presetID="1" presetClass="entr" presetSubtype="0" fill="hold" nodeType="afterEffect">
                                  <p:stCondLst>
                                    <p:cond delay="0"/>
                                  </p:stCondLst>
                                  <p:childTnLst>
                                    <p:set>
                                      <p:cBhvr>
                                        <p:cTn id="37" dur="1" fill="hold">
                                          <p:stCondLst>
                                            <p:cond delay="499"/>
                                          </p:stCondLst>
                                        </p:cTn>
                                        <p:tgtEl>
                                          <p:spTgt spid="20497"/>
                                        </p:tgtEl>
                                        <p:attrNameLst>
                                          <p:attrName>style.visibility</p:attrName>
                                        </p:attrNameLst>
                                      </p:cBhvr>
                                      <p:to>
                                        <p:strVal val="visible"/>
                                      </p:to>
                                    </p:set>
                                  </p:childTnLst>
                                </p:cTn>
                              </p:par>
                            </p:childTnLst>
                          </p:cTn>
                        </p:par>
                        <p:par>
                          <p:cTn id="38" fill="hold">
                            <p:stCondLst>
                              <p:cond delay="4000"/>
                            </p:stCondLst>
                            <p:childTnLst>
                              <p:par>
                                <p:cTn id="39" presetID="1" presetClass="entr" presetSubtype="0" fill="hold" grpId="0" nodeType="afterEffect">
                                  <p:stCondLst>
                                    <p:cond delay="0"/>
                                  </p:stCondLst>
                                  <p:childTnLst>
                                    <p:set>
                                      <p:cBhvr>
                                        <p:cTn id="40" dur="1" fill="hold">
                                          <p:stCondLst>
                                            <p:cond delay="499"/>
                                          </p:stCondLst>
                                        </p:cTn>
                                        <p:tgtEl>
                                          <p:spTgt spid="20498"/>
                                        </p:tgtEl>
                                        <p:attrNameLst>
                                          <p:attrName>style.visibility</p:attrName>
                                        </p:attrNameLst>
                                      </p:cBhvr>
                                      <p:to>
                                        <p:strVal val="visible"/>
                                      </p:to>
                                    </p:set>
                                  </p:childTnLst>
                                </p:cTn>
                              </p:par>
                            </p:childTnLst>
                          </p:cTn>
                        </p:par>
                        <p:par>
                          <p:cTn id="41" fill="hold">
                            <p:stCondLst>
                              <p:cond delay="4500"/>
                            </p:stCondLst>
                            <p:childTnLst>
                              <p:par>
                                <p:cTn id="42" presetID="1" presetClass="entr" presetSubtype="0" fill="hold" nodeType="afterEffect">
                                  <p:stCondLst>
                                    <p:cond delay="0"/>
                                  </p:stCondLst>
                                  <p:childTnLst>
                                    <p:set>
                                      <p:cBhvr>
                                        <p:cTn id="43" dur="1" fill="hold">
                                          <p:stCondLst>
                                            <p:cond delay="499"/>
                                          </p:stCondLst>
                                        </p:cTn>
                                        <p:tgtEl>
                                          <p:spTgt spid="20499"/>
                                        </p:tgtEl>
                                        <p:attrNameLst>
                                          <p:attrName>style.visibility</p:attrName>
                                        </p:attrNameLst>
                                      </p:cBhvr>
                                      <p:to>
                                        <p:strVal val="visible"/>
                                      </p:to>
                                    </p:set>
                                  </p:childTnLst>
                                </p:cTn>
                              </p:par>
                            </p:childTnLst>
                          </p:cTn>
                        </p:par>
                        <p:par>
                          <p:cTn id="44" fill="hold">
                            <p:stCondLst>
                              <p:cond delay="5000"/>
                            </p:stCondLst>
                            <p:childTnLst>
                              <p:par>
                                <p:cTn id="45" presetID="1" presetClass="entr" presetSubtype="0" fill="hold" grpId="0" nodeType="afterEffect">
                                  <p:stCondLst>
                                    <p:cond delay="0"/>
                                  </p:stCondLst>
                                  <p:childTnLst>
                                    <p:set>
                                      <p:cBhvr>
                                        <p:cTn id="46" dur="1" fill="hold">
                                          <p:stCondLst>
                                            <p:cond delay="499"/>
                                          </p:stCondLst>
                                        </p:cTn>
                                        <p:tgtEl>
                                          <p:spTgt spid="205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0502"/>
                                        </p:tgtEl>
                                        <p:attrNameLst>
                                          <p:attrName>style.visibility</p:attrName>
                                        </p:attrNameLst>
                                      </p:cBhvr>
                                      <p:to>
                                        <p:strVal val="visible"/>
                                      </p:to>
                                    </p:set>
                                    <p:animEffect transition="in" filter="wipe(left)">
                                      <p:cBhvr>
                                        <p:cTn id="51" dur="500"/>
                                        <p:tgtEl>
                                          <p:spTgt spid="2050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0501"/>
                                        </p:tgtEl>
                                        <p:attrNameLst>
                                          <p:attrName>style.visibility</p:attrName>
                                        </p:attrNameLst>
                                      </p:cBhvr>
                                      <p:to>
                                        <p:strVal val="visible"/>
                                      </p:to>
                                    </p:set>
                                    <p:animEffect transition="in" filter="wipe(left)">
                                      <p:cBhvr>
                                        <p:cTn id="56" dur="500"/>
                                        <p:tgtEl>
                                          <p:spTgt spid="2050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0503"/>
                                        </p:tgtEl>
                                        <p:attrNameLst>
                                          <p:attrName>style.visibility</p:attrName>
                                        </p:attrNameLst>
                                      </p:cBhvr>
                                      <p:to>
                                        <p:strVal val="visible"/>
                                      </p:to>
                                    </p:set>
                                    <p:animEffect transition="in" filter="wipe(left)">
                                      <p:cBhvr>
                                        <p:cTn id="61" dur="500"/>
                                        <p:tgtEl>
                                          <p:spTgt spid="2050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504"/>
                                        </p:tgtEl>
                                        <p:attrNameLst>
                                          <p:attrName>style.visibility</p:attrName>
                                        </p:attrNameLst>
                                      </p:cBhvr>
                                      <p:to>
                                        <p:strVal val="visible"/>
                                      </p:to>
                                    </p:set>
                                    <p:animEffect transition="in" filter="wipe(left)">
                                      <p:cBhvr>
                                        <p:cTn id="66"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95" grpId="0"/>
      <p:bldP spid="20496" grpId="0"/>
      <p:bldP spid="20498" grpId="0"/>
      <p:bldP spid="20500" grpId="0"/>
      <p:bldP spid="2050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4579" name="Rectangle 35"/>
          <p:cNvSpPr/>
          <p:nvPr/>
        </p:nvSpPr>
        <p:spPr>
          <a:xfrm>
            <a:off x="963295" y="680720"/>
            <a:ext cx="4256088" cy="521970"/>
          </a:xfrm>
          <a:prstGeom prst="rect">
            <a:avLst/>
          </a:prstGeom>
          <a:noFill/>
          <a:ln w="9525">
            <a:noFill/>
          </a:ln>
        </p:spPr>
        <p:txBody>
          <a:bodyPr>
            <a:spAutoFit/>
          </a:bodyPr>
          <a:p>
            <a:r>
              <a:rPr lang="zh-CN" altLang="en-US" sz="2800" b="1" dirty="0">
                <a:solidFill>
                  <a:srgbClr val="3333FF"/>
                </a:solidFill>
                <a:latin typeface="楷体_GB2312" pitchFamily="49" charset="-122"/>
                <a:ea typeface="楷体_GB2312" pitchFamily="49" charset="-122"/>
              </a:rPr>
              <a:t>四、</a:t>
            </a:r>
            <a:r>
              <a:rPr lang="en-US" altLang="en-US" sz="2800" b="1" dirty="0">
                <a:solidFill>
                  <a:srgbClr val="3333FF"/>
                </a:solidFill>
                <a:latin typeface="楷体_GB2312" pitchFamily="49" charset="-122"/>
                <a:ea typeface="楷体_GB2312" pitchFamily="49" charset="-122"/>
              </a:rPr>
              <a:t>光的双折射</a:t>
            </a:r>
            <a:endParaRPr lang="en-US" altLang="en-US" sz="2800" b="1" dirty="0">
              <a:solidFill>
                <a:srgbClr val="3333FF"/>
              </a:solidFill>
              <a:latin typeface="楷体_GB2312" pitchFamily="49" charset="-122"/>
              <a:ea typeface="楷体_GB2312" pitchFamily="49" charset="-122"/>
            </a:endParaRPr>
          </a:p>
        </p:txBody>
      </p:sp>
      <p:pic>
        <p:nvPicPr>
          <p:cNvPr id="24581" name="Picture 38" descr="http://www.olympusmicro.com/primer/lightandcolor/images/polarizedlightfigure2.jpg"/>
          <p:cNvPicPr>
            <a:picLocks noChangeAspect="1"/>
          </p:cNvPicPr>
          <p:nvPr/>
        </p:nvPicPr>
        <p:blipFill>
          <a:blip r:embed="rId1" r:link="rId2"/>
          <a:stretch>
            <a:fillRect/>
          </a:stretch>
        </p:blipFill>
        <p:spPr>
          <a:xfrm>
            <a:off x="5724843" y="680403"/>
            <a:ext cx="2160587" cy="1584325"/>
          </a:xfrm>
          <a:prstGeom prst="rect">
            <a:avLst/>
          </a:prstGeom>
          <a:noFill/>
          <a:ln w="9525">
            <a:noFill/>
          </a:ln>
        </p:spPr>
      </p:pic>
      <p:sp>
        <p:nvSpPr>
          <p:cNvPr id="23593" name="Text Box 41"/>
          <p:cNvSpPr txBox="1"/>
          <p:nvPr/>
        </p:nvSpPr>
        <p:spPr>
          <a:xfrm>
            <a:off x="1114425" y="1849438"/>
            <a:ext cx="4038600" cy="822325"/>
          </a:xfrm>
          <a:prstGeom prst="rect">
            <a:avLst/>
          </a:prstGeom>
          <a:noFill/>
          <a:ln w="9525">
            <a:noFill/>
          </a:ln>
        </p:spPr>
        <p:txBody>
          <a:bodyPr>
            <a:spAutoFit/>
          </a:bodyPr>
          <a:p>
            <a:pPr eaLnBrk="1" hangingPunct="1"/>
            <a:r>
              <a:rPr lang="zh-CN" altLang="en-US" sz="2400" b="1" dirty="0">
                <a:solidFill>
                  <a:srgbClr val="FF3300"/>
                </a:solidFill>
                <a:latin typeface="楷体_GB2312" pitchFamily="49" charset="-122"/>
                <a:ea typeface="楷体_GB2312" pitchFamily="49" charset="-122"/>
              </a:rPr>
              <a:t>寻常光（</a:t>
            </a:r>
            <a:r>
              <a:rPr lang="en-US" altLang="zh-CN" sz="2400" b="1" dirty="0">
                <a:solidFill>
                  <a:srgbClr val="FF3300"/>
                </a:solidFill>
                <a:latin typeface="楷体_GB2312" pitchFamily="49" charset="-122"/>
                <a:ea typeface="楷体_GB2312" pitchFamily="49" charset="-122"/>
              </a:rPr>
              <a:t>o</a:t>
            </a:r>
            <a:r>
              <a:rPr lang="zh-CN" altLang="en-US" sz="2400" b="1" dirty="0">
                <a:solidFill>
                  <a:srgbClr val="FF3300"/>
                </a:solidFill>
                <a:latin typeface="楷体_GB2312" pitchFamily="49" charset="-122"/>
                <a:ea typeface="楷体_GB2312" pitchFamily="49" charset="-122"/>
              </a:rPr>
              <a:t>光）：</a:t>
            </a:r>
            <a:r>
              <a:rPr lang="zh-CN" altLang="en-US" sz="2400" b="1" dirty="0">
                <a:solidFill>
                  <a:srgbClr val="000066"/>
                </a:solidFill>
                <a:latin typeface="楷体_GB2312" pitchFamily="49" charset="-122"/>
                <a:ea typeface="楷体_GB2312" pitchFamily="49" charset="-122"/>
              </a:rPr>
              <a:t> </a:t>
            </a:r>
            <a:endParaRPr lang="zh-CN" altLang="en-US" sz="2400" b="1" dirty="0">
              <a:solidFill>
                <a:srgbClr val="000066"/>
              </a:solidFill>
              <a:latin typeface="楷体_GB2312" pitchFamily="49" charset="-122"/>
              <a:ea typeface="楷体_GB2312" pitchFamily="49" charset="-122"/>
            </a:endParaRPr>
          </a:p>
          <a:p>
            <a:pPr eaLnBrk="1" hangingPunct="1"/>
            <a:r>
              <a:rPr lang="zh-CN" altLang="en-US" sz="2400" b="1" dirty="0">
                <a:solidFill>
                  <a:srgbClr val="000066"/>
                </a:solidFill>
                <a:latin typeface="楷体_GB2312" pitchFamily="49" charset="-122"/>
                <a:ea typeface="楷体_GB2312" pitchFamily="49" charset="-122"/>
              </a:rPr>
              <a:t>    遵从折射定律</a:t>
            </a:r>
            <a:endParaRPr lang="zh-CN" altLang="en-US" sz="2400" dirty="0">
              <a:solidFill>
                <a:srgbClr val="000066"/>
              </a:solidFill>
              <a:latin typeface="楷体_GB2312" pitchFamily="49" charset="-122"/>
              <a:ea typeface="楷体_GB2312" pitchFamily="49" charset="-122"/>
            </a:endParaRPr>
          </a:p>
        </p:txBody>
      </p:sp>
      <p:graphicFrame>
        <p:nvGraphicFramePr>
          <p:cNvPr id="23594" name="Object 42"/>
          <p:cNvGraphicFramePr>
            <a:graphicFrameLocks noChangeAspect="1"/>
          </p:cNvGraphicFramePr>
          <p:nvPr/>
        </p:nvGraphicFramePr>
        <p:xfrm>
          <a:off x="1906588" y="2641600"/>
          <a:ext cx="2087562" cy="452438"/>
        </p:xfrm>
        <a:graphic>
          <a:graphicData uri="http://schemas.openxmlformats.org/presentationml/2006/ole">
            <mc:AlternateContent xmlns:mc="http://schemas.openxmlformats.org/markup-compatibility/2006">
              <mc:Choice xmlns:v="urn:schemas-microsoft-com:vml" Requires="v">
                <p:oleObj spid="_x0000_s3105" name="" r:id="rId3" imgW="888365" imgH="193040" progId="Equation.3">
                  <p:embed/>
                </p:oleObj>
              </mc:Choice>
              <mc:Fallback>
                <p:oleObj name="" r:id="rId3" imgW="888365" imgH="193040" progId="Equation.3">
                  <p:embed/>
                  <p:pic>
                    <p:nvPicPr>
                      <p:cNvPr id="0" name="图片 3104"/>
                      <p:cNvPicPr/>
                      <p:nvPr/>
                    </p:nvPicPr>
                    <p:blipFill>
                      <a:blip r:embed="rId4">
                        <a:clrChange>
                          <a:clrFrom>
                            <a:srgbClr val="000000"/>
                          </a:clrFrom>
                          <a:clrTo>
                            <a:srgbClr val="000066"/>
                          </a:clrTo>
                        </a:clrChange>
                      </a:blip>
                      <a:stretch>
                        <a:fillRect/>
                      </a:stretch>
                    </p:blipFill>
                    <p:spPr>
                      <a:xfrm>
                        <a:off x="1906588" y="2641600"/>
                        <a:ext cx="2087562" cy="452438"/>
                      </a:xfrm>
                      <a:prstGeom prst="rect">
                        <a:avLst/>
                      </a:prstGeom>
                      <a:noFill/>
                      <a:ln w="38100">
                        <a:noFill/>
                        <a:miter/>
                      </a:ln>
                    </p:spPr>
                  </p:pic>
                </p:oleObj>
              </mc:Fallback>
            </mc:AlternateContent>
          </a:graphicData>
        </a:graphic>
      </p:graphicFrame>
      <p:sp>
        <p:nvSpPr>
          <p:cNvPr id="23595" name="Text Box 43"/>
          <p:cNvSpPr txBox="1"/>
          <p:nvPr/>
        </p:nvSpPr>
        <p:spPr>
          <a:xfrm>
            <a:off x="1114425" y="3575685"/>
            <a:ext cx="4464050" cy="822325"/>
          </a:xfrm>
          <a:prstGeom prst="rect">
            <a:avLst/>
          </a:prstGeom>
          <a:noFill/>
          <a:ln w="9525">
            <a:noFill/>
          </a:ln>
        </p:spPr>
        <p:txBody>
          <a:bodyPr>
            <a:spAutoFit/>
          </a:bodyPr>
          <a:p>
            <a:pPr algn="just" eaLnBrk="1" hangingPunct="1"/>
            <a:r>
              <a:rPr lang="zh-CN" altLang="en-US" sz="2400" b="1" dirty="0">
                <a:solidFill>
                  <a:srgbClr val="FF3300"/>
                </a:solidFill>
                <a:latin typeface="楷体_GB2312" pitchFamily="49" charset="-122"/>
                <a:ea typeface="楷体_GB2312" pitchFamily="49" charset="-122"/>
              </a:rPr>
              <a:t>非常光（</a:t>
            </a:r>
            <a:r>
              <a:rPr lang="en-US" altLang="zh-CN" sz="2400" b="1" dirty="0">
                <a:solidFill>
                  <a:srgbClr val="FF3300"/>
                </a:solidFill>
                <a:latin typeface="Times New Roman" panose="02020603050405020304" pitchFamily="18" charset="0"/>
                <a:ea typeface="楷体_GB2312" pitchFamily="49" charset="-122"/>
              </a:rPr>
              <a:t>e</a:t>
            </a:r>
            <a:r>
              <a:rPr lang="zh-CN" altLang="en-US" sz="2400" b="1" dirty="0">
                <a:solidFill>
                  <a:srgbClr val="FF3300"/>
                </a:solidFill>
                <a:latin typeface="楷体_GB2312" pitchFamily="49" charset="-122"/>
                <a:ea typeface="楷体_GB2312" pitchFamily="49" charset="-122"/>
              </a:rPr>
              <a:t>光）</a:t>
            </a:r>
            <a:r>
              <a:rPr lang="en-US" altLang="zh-CN" sz="2400" b="1" dirty="0">
                <a:solidFill>
                  <a:srgbClr val="FF3300"/>
                </a:solidFill>
                <a:latin typeface="楷体_GB2312" pitchFamily="49" charset="-122"/>
                <a:ea typeface="楷体_GB2312" pitchFamily="49" charset="-122"/>
              </a:rPr>
              <a:t>:</a:t>
            </a:r>
            <a:endParaRPr lang="en-US" altLang="zh-CN" sz="2400" b="1" dirty="0">
              <a:solidFill>
                <a:srgbClr val="FF3300"/>
              </a:solidFill>
              <a:latin typeface="楷体_GB2312" pitchFamily="49" charset="-122"/>
              <a:ea typeface="楷体_GB2312" pitchFamily="49" charset="-122"/>
            </a:endParaRPr>
          </a:p>
          <a:p>
            <a:pPr algn="just" eaLnBrk="1" hangingPunct="1"/>
            <a:r>
              <a:rPr lang="en-US" altLang="zh-CN" sz="2400" b="1" dirty="0">
                <a:solidFill>
                  <a:srgbClr val="000066"/>
                </a:solidFill>
                <a:latin typeface="楷体_GB2312" pitchFamily="49" charset="-122"/>
                <a:ea typeface="楷体_GB2312" pitchFamily="49" charset="-122"/>
              </a:rPr>
              <a:t>    </a:t>
            </a:r>
            <a:r>
              <a:rPr lang="zh-CN" altLang="en-US" sz="2400" b="1" dirty="0">
                <a:solidFill>
                  <a:srgbClr val="000066"/>
                </a:solidFill>
                <a:latin typeface="楷体_GB2312" pitchFamily="49" charset="-122"/>
                <a:ea typeface="楷体_GB2312" pitchFamily="49" charset="-122"/>
              </a:rPr>
              <a:t>一般不遵从折射定律</a:t>
            </a:r>
            <a:endParaRPr lang="zh-CN" altLang="en-US" sz="2400" dirty="0">
              <a:solidFill>
                <a:srgbClr val="000066"/>
              </a:solidFill>
              <a:latin typeface="楷体_GB2312" pitchFamily="49" charset="-122"/>
              <a:ea typeface="楷体_GB2312" pitchFamily="49" charset="-122"/>
            </a:endParaRPr>
          </a:p>
        </p:txBody>
      </p:sp>
      <p:graphicFrame>
        <p:nvGraphicFramePr>
          <p:cNvPr id="23596" name="Object 44"/>
          <p:cNvGraphicFramePr>
            <a:graphicFrameLocks noChangeAspect="1"/>
          </p:cNvGraphicFramePr>
          <p:nvPr/>
        </p:nvGraphicFramePr>
        <p:xfrm>
          <a:off x="1919288" y="4367848"/>
          <a:ext cx="2219325" cy="441325"/>
        </p:xfrm>
        <a:graphic>
          <a:graphicData uri="http://schemas.openxmlformats.org/presentationml/2006/ole">
            <mc:AlternateContent xmlns:mc="http://schemas.openxmlformats.org/markup-compatibility/2006">
              <mc:Choice xmlns:v="urn:schemas-microsoft-com:vml" Requires="v">
                <p:oleObj spid="_x0000_s3106" name="" r:id="rId5" imgW="1066165" imgH="215900" progId="Equation.3">
                  <p:embed/>
                </p:oleObj>
              </mc:Choice>
              <mc:Fallback>
                <p:oleObj name="" r:id="rId5" imgW="1066165" imgH="215900" progId="Equation.3">
                  <p:embed/>
                  <p:pic>
                    <p:nvPicPr>
                      <p:cNvPr id="0" name="图片 3105"/>
                      <p:cNvPicPr/>
                      <p:nvPr/>
                    </p:nvPicPr>
                    <p:blipFill>
                      <a:blip r:embed="rId6"/>
                      <a:stretch>
                        <a:fillRect/>
                      </a:stretch>
                    </p:blipFill>
                    <p:spPr>
                      <a:xfrm>
                        <a:off x="1919288" y="4367848"/>
                        <a:ext cx="2219325" cy="441325"/>
                      </a:xfrm>
                      <a:prstGeom prst="rect">
                        <a:avLst/>
                      </a:prstGeom>
                      <a:noFill/>
                      <a:ln w="38100">
                        <a:noFill/>
                        <a:miter/>
                      </a:ln>
                    </p:spPr>
                  </p:pic>
                </p:oleObj>
              </mc:Fallback>
            </mc:AlternateContent>
          </a:graphicData>
        </a:graphic>
      </p:graphicFrame>
      <p:sp>
        <p:nvSpPr>
          <p:cNvPr id="23597" name="Text Box 45"/>
          <p:cNvSpPr txBox="1"/>
          <p:nvPr/>
        </p:nvSpPr>
        <p:spPr>
          <a:xfrm>
            <a:off x="1691005" y="4968875"/>
            <a:ext cx="4462780" cy="460375"/>
          </a:xfrm>
          <a:prstGeom prst="rect">
            <a:avLst/>
          </a:prstGeom>
          <a:noFill/>
          <a:ln w="9525">
            <a:noFill/>
          </a:ln>
        </p:spPr>
        <p:txBody>
          <a:bodyPr wrap="square">
            <a:spAutoFit/>
          </a:bodyPr>
          <a:p>
            <a:pPr>
              <a:spcBef>
                <a:spcPct val="50000"/>
              </a:spcBef>
            </a:pPr>
            <a:r>
              <a:rPr lang="zh-CN" altLang="en-US" sz="2400" b="1" dirty="0">
                <a:latin typeface="楷体_GB2312" pitchFamily="49" charset="-122"/>
                <a:ea typeface="楷体_GB2312" pitchFamily="49" charset="-122"/>
              </a:rPr>
              <a:t>折射面与入射面不一定重合。 </a:t>
            </a:r>
            <a:endParaRPr lang="zh-CN" altLang="en-US" sz="2400" b="1" dirty="0">
              <a:latin typeface="楷体_GB2312" pitchFamily="49" charset="-122"/>
              <a:ea typeface="楷体_GB2312" pitchFamily="49" charset="-122"/>
            </a:endParaRPr>
          </a:p>
        </p:txBody>
      </p:sp>
      <p:pic>
        <p:nvPicPr>
          <p:cNvPr id="23598" name="Picture 46"/>
          <p:cNvPicPr>
            <a:picLocks noChangeAspect="1"/>
          </p:cNvPicPr>
          <p:nvPr/>
        </p:nvPicPr>
        <p:blipFill>
          <a:blip r:embed="rId7"/>
          <a:stretch>
            <a:fillRect/>
          </a:stretch>
        </p:blipFill>
        <p:spPr>
          <a:xfrm>
            <a:off x="5580063" y="2927033"/>
            <a:ext cx="3106737" cy="2176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3598"/>
                                        </p:tgtEl>
                                        <p:attrNameLst>
                                          <p:attrName>style.visibility</p:attrName>
                                        </p:attrNameLst>
                                      </p:cBhvr>
                                      <p:to>
                                        <p:strVal val="visible"/>
                                      </p:to>
                                    </p:set>
                                    <p:animEffect transition="in" filter="wipe(up)">
                                      <p:cBhvr>
                                        <p:cTn id="7" dur="500"/>
                                        <p:tgtEl>
                                          <p:spTgt spid="235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93">
                                            <p:txEl>
                                              <p:charRg st="0" end="10"/>
                                            </p:txEl>
                                          </p:spTgt>
                                        </p:tgtEl>
                                        <p:attrNameLst>
                                          <p:attrName>style.visibility</p:attrName>
                                        </p:attrNameLst>
                                      </p:cBhvr>
                                      <p:to>
                                        <p:strVal val="visible"/>
                                      </p:to>
                                    </p:set>
                                    <p:animEffect transition="in" filter="wipe(left)">
                                      <p:cBhvr>
                                        <p:cTn id="12" dur="500"/>
                                        <p:tgtEl>
                                          <p:spTgt spid="23593">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93">
                                            <p:txEl>
                                              <p:charRg st="10" end="21"/>
                                            </p:txEl>
                                          </p:spTgt>
                                        </p:tgtEl>
                                        <p:attrNameLst>
                                          <p:attrName>style.visibility</p:attrName>
                                        </p:attrNameLst>
                                      </p:cBhvr>
                                      <p:to>
                                        <p:strVal val="visible"/>
                                      </p:to>
                                    </p:set>
                                    <p:animEffect transition="in" filter="wipe(left)">
                                      <p:cBhvr>
                                        <p:cTn id="17" dur="500"/>
                                        <p:tgtEl>
                                          <p:spTgt spid="23593">
                                            <p:txEl>
                                              <p:charRg st="10" end="2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3594"/>
                                        </p:tgtEl>
                                        <p:attrNameLst>
                                          <p:attrName>style.visibility</p:attrName>
                                        </p:attrNameLst>
                                      </p:cBhvr>
                                      <p:to>
                                        <p:strVal val="visible"/>
                                      </p:to>
                                    </p:set>
                                    <p:animEffect transition="in" filter="wipe(left)">
                                      <p:cBhvr>
                                        <p:cTn id="21" dur="500"/>
                                        <p:tgtEl>
                                          <p:spTgt spid="235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95">
                                            <p:txEl>
                                              <p:charRg st="0" end="9"/>
                                            </p:txEl>
                                          </p:spTgt>
                                        </p:tgtEl>
                                        <p:attrNameLst>
                                          <p:attrName>style.visibility</p:attrName>
                                        </p:attrNameLst>
                                      </p:cBhvr>
                                      <p:to>
                                        <p:strVal val="visible"/>
                                      </p:to>
                                    </p:set>
                                    <p:animEffect transition="in" filter="wipe(left)">
                                      <p:cBhvr>
                                        <p:cTn id="26" dur="500"/>
                                        <p:tgtEl>
                                          <p:spTgt spid="23595">
                                            <p:txEl>
                                              <p:charRg st="0"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595">
                                            <p:txEl>
                                              <p:charRg st="9" end="23"/>
                                            </p:txEl>
                                          </p:spTgt>
                                        </p:tgtEl>
                                        <p:attrNameLst>
                                          <p:attrName>style.visibility</p:attrName>
                                        </p:attrNameLst>
                                      </p:cBhvr>
                                      <p:to>
                                        <p:strVal val="visible"/>
                                      </p:to>
                                    </p:set>
                                    <p:animEffect transition="in" filter="wipe(left)">
                                      <p:cBhvr>
                                        <p:cTn id="31" dur="500"/>
                                        <p:tgtEl>
                                          <p:spTgt spid="23595">
                                            <p:txEl>
                                              <p:charRg st="9" end="23"/>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3596"/>
                                        </p:tgtEl>
                                        <p:attrNameLst>
                                          <p:attrName>style.visibility</p:attrName>
                                        </p:attrNameLst>
                                      </p:cBhvr>
                                      <p:to>
                                        <p:strVal val="visible"/>
                                      </p:to>
                                    </p:set>
                                    <p:animEffect transition="in" filter="wipe(left)">
                                      <p:cBhvr>
                                        <p:cTn id="35" dur="500"/>
                                        <p:tgtEl>
                                          <p:spTgt spid="2359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3597">
                                            <p:txEl>
                                              <p:charRg st="0"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3" grpId="0" build="p"/>
      <p:bldP spid="235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579120" y="458788"/>
            <a:ext cx="1949450" cy="460375"/>
          </a:xfrm>
          <a:prstGeom prst="rect">
            <a:avLst/>
          </a:prstGeom>
          <a:noFill/>
          <a:ln w="9525">
            <a:noFill/>
          </a:ln>
        </p:spPr>
        <p:txBody>
          <a:bodyPr>
            <a:spAutoFit/>
          </a:bodyPr>
          <a:p>
            <a:pPr eaLnBrk="1" hangingPunct="1">
              <a:spcBef>
                <a:spcPct val="50000"/>
              </a:spcBef>
            </a:pPr>
            <a:r>
              <a:rPr lang="en-US" altLang="zh-CN" sz="2400" b="1" i="1" dirty="0">
                <a:solidFill>
                  <a:srgbClr val="000000"/>
                </a:solidFill>
                <a:latin typeface="Times New Roman" panose="02020603050405020304" pitchFamily="18" charset="0"/>
              </a:rPr>
              <a:t>O</a:t>
            </a:r>
            <a:r>
              <a:rPr lang="zh-CN" altLang="en-US" sz="2400" b="1" dirty="0">
                <a:solidFill>
                  <a:srgbClr val="000000"/>
                </a:solidFill>
                <a:latin typeface="方正书宋简体" charset="-122"/>
              </a:rPr>
              <a:t>光：</a:t>
            </a:r>
            <a:endParaRPr lang="zh-CN" altLang="en-US" sz="2400" b="1" dirty="0">
              <a:solidFill>
                <a:srgbClr val="000000"/>
              </a:solidFill>
              <a:latin typeface="方正书宋简体" charset="-122"/>
            </a:endParaRPr>
          </a:p>
        </p:txBody>
      </p:sp>
      <p:graphicFrame>
        <p:nvGraphicFramePr>
          <p:cNvPr id="90115" name="Object 3"/>
          <p:cNvGraphicFramePr>
            <a:graphicFrameLocks noChangeAspect="1"/>
          </p:cNvGraphicFramePr>
          <p:nvPr/>
        </p:nvGraphicFramePr>
        <p:xfrm>
          <a:off x="1764665" y="2205355"/>
          <a:ext cx="1067435" cy="890905"/>
        </p:xfrm>
        <a:graphic>
          <a:graphicData uri="http://schemas.openxmlformats.org/presentationml/2006/ole">
            <mc:AlternateContent xmlns:mc="http://schemas.openxmlformats.org/markup-compatibility/2006">
              <mc:Choice xmlns:v="urn:schemas-microsoft-com:vml" Requires="v">
                <p:oleObj spid="_x0000_s3103" name="" r:id="rId1" imgW="533400" imgH="444500" progId="Equation.3">
                  <p:embed/>
                </p:oleObj>
              </mc:Choice>
              <mc:Fallback>
                <p:oleObj name="" r:id="rId1" imgW="533400" imgH="444500" progId="Equation.3">
                  <p:embed/>
                  <p:pic>
                    <p:nvPicPr>
                      <p:cNvPr id="0" name="图片 3102"/>
                      <p:cNvPicPr/>
                      <p:nvPr/>
                    </p:nvPicPr>
                    <p:blipFill>
                      <a:blip r:embed="rId2"/>
                      <a:stretch>
                        <a:fillRect/>
                      </a:stretch>
                    </p:blipFill>
                    <p:spPr>
                      <a:xfrm>
                        <a:off x="1764665" y="2205355"/>
                        <a:ext cx="1067435" cy="890905"/>
                      </a:xfrm>
                      <a:prstGeom prst="rect">
                        <a:avLst/>
                      </a:prstGeom>
                      <a:noFill/>
                      <a:ln w="38100">
                        <a:noFill/>
                        <a:miter/>
                      </a:ln>
                    </p:spPr>
                  </p:pic>
                </p:oleObj>
              </mc:Fallback>
            </mc:AlternateContent>
          </a:graphicData>
        </a:graphic>
      </p:graphicFrame>
      <p:sp>
        <p:nvSpPr>
          <p:cNvPr id="90116" name="Text Box 4"/>
          <p:cNvSpPr txBox="1"/>
          <p:nvPr/>
        </p:nvSpPr>
        <p:spPr>
          <a:xfrm>
            <a:off x="3202623" y="2133600"/>
            <a:ext cx="2530475" cy="946150"/>
          </a:xfrm>
          <a:prstGeom prst="rect">
            <a:avLst/>
          </a:prstGeom>
          <a:solidFill>
            <a:srgbClr val="FFFF99"/>
          </a:solidFill>
          <a:ln w="38100" cap="flat" cmpd="sng">
            <a:solidFill>
              <a:srgbClr val="FF3300"/>
            </a:solidFill>
            <a:prstDash val="solid"/>
            <a:miter/>
            <a:headEnd type="none" w="med" len="med"/>
            <a:tailEnd type="none" w="med" len="med"/>
          </a:ln>
        </p:spPr>
        <p:txBody>
          <a:bodyPr>
            <a:spAutoFit/>
          </a:bodyPr>
          <a:p>
            <a:pPr algn="ctr" eaLnBrk="1" hangingPunct="1">
              <a:lnSpc>
                <a:spcPct val="80000"/>
              </a:lnSpc>
              <a:spcBef>
                <a:spcPct val="50000"/>
              </a:spcBef>
            </a:pPr>
            <a:r>
              <a:rPr lang="en-US" altLang="zh-CN" sz="2800" b="1" i="1" dirty="0">
                <a:solidFill>
                  <a:srgbClr val="FF0000"/>
                </a:solidFill>
                <a:latin typeface="方正书宋简体" charset="-122"/>
              </a:rPr>
              <a:t> </a:t>
            </a:r>
            <a:r>
              <a:rPr lang="en-US" altLang="zh-CN" sz="2800" b="1" i="1" dirty="0">
                <a:solidFill>
                  <a:srgbClr val="FF0000"/>
                </a:solidFill>
                <a:latin typeface="Times New Roman" panose="02020603050405020304" pitchFamily="18" charset="0"/>
              </a:rPr>
              <a:t>n</a:t>
            </a:r>
            <a:r>
              <a:rPr lang="en-US" altLang="zh-CN" sz="2800" b="1" i="1" baseline="-25000" dirty="0">
                <a:solidFill>
                  <a:srgbClr val="FF0000"/>
                </a:solidFill>
                <a:latin typeface="方正书宋简体" charset="-122"/>
              </a:rPr>
              <a:t>o </a:t>
            </a:r>
            <a:r>
              <a:rPr lang="zh-CN" altLang="en-US" sz="2800" b="1" dirty="0">
                <a:solidFill>
                  <a:srgbClr val="FF0000"/>
                </a:solidFill>
                <a:latin typeface="方正书宋简体" charset="-122"/>
              </a:rPr>
              <a:t>，</a:t>
            </a:r>
            <a:r>
              <a:rPr lang="en-US" altLang="zh-CN" sz="2800" b="1" i="1" dirty="0">
                <a:solidFill>
                  <a:srgbClr val="FF0000"/>
                </a:solidFill>
                <a:latin typeface="Times New Roman" panose="02020603050405020304" pitchFamily="18" charset="0"/>
              </a:rPr>
              <a:t>n</a:t>
            </a:r>
            <a:r>
              <a:rPr lang="en-US" altLang="zh-CN" sz="2800" b="1" i="1" baseline="-25000" dirty="0">
                <a:solidFill>
                  <a:srgbClr val="FF0000"/>
                </a:solidFill>
                <a:latin typeface="Bookman Old Style" panose="02050604050505020204" pitchFamily="18" charset="0"/>
              </a:rPr>
              <a:t>e</a:t>
            </a:r>
            <a:r>
              <a:rPr lang="en-US" altLang="zh-CN" sz="2400" b="1" i="1" baseline="-25000" dirty="0">
                <a:solidFill>
                  <a:srgbClr val="FF0000"/>
                </a:solidFill>
                <a:latin typeface="Bookman Old Style" panose="02050604050505020204" pitchFamily="18" charset="0"/>
              </a:rPr>
              <a:t>   </a:t>
            </a:r>
            <a:r>
              <a:rPr lang="zh-CN" altLang="en-US" sz="2400" b="1" dirty="0">
                <a:solidFill>
                  <a:srgbClr val="000000"/>
                </a:solidFill>
                <a:latin typeface="方正书宋简体" charset="-122"/>
              </a:rPr>
              <a:t>称为</a:t>
            </a:r>
            <a:endParaRPr lang="zh-CN" altLang="en-US" sz="2400" b="1" dirty="0">
              <a:solidFill>
                <a:srgbClr val="000000"/>
              </a:solidFill>
              <a:latin typeface="方正书宋简体" charset="-122"/>
            </a:endParaRPr>
          </a:p>
          <a:p>
            <a:pPr algn="ctr" eaLnBrk="1" hangingPunct="1">
              <a:lnSpc>
                <a:spcPct val="80000"/>
              </a:lnSpc>
              <a:spcBef>
                <a:spcPct val="50000"/>
              </a:spcBef>
            </a:pPr>
            <a:r>
              <a:rPr lang="zh-CN" altLang="en-US" sz="2400" b="1" dirty="0">
                <a:solidFill>
                  <a:srgbClr val="0000FF"/>
                </a:solidFill>
                <a:latin typeface="方正书宋简体" charset="-122"/>
              </a:rPr>
              <a:t>晶体的主折射率</a:t>
            </a:r>
            <a:endParaRPr lang="zh-CN" altLang="en-US" sz="2400" b="1" dirty="0">
              <a:solidFill>
                <a:srgbClr val="0000FF"/>
              </a:solidFill>
              <a:latin typeface="方正书宋简体" charset="-122"/>
            </a:endParaRPr>
          </a:p>
        </p:txBody>
      </p:sp>
      <p:sp>
        <p:nvSpPr>
          <p:cNvPr id="90117" name="Text Box 5"/>
          <p:cNvSpPr txBox="1"/>
          <p:nvPr/>
        </p:nvSpPr>
        <p:spPr>
          <a:xfrm>
            <a:off x="635635" y="3428365"/>
            <a:ext cx="3613150" cy="583565"/>
          </a:xfrm>
          <a:prstGeom prst="rect">
            <a:avLst/>
          </a:prstGeom>
          <a:noFill/>
          <a:ln w="9525">
            <a:noFill/>
          </a:ln>
        </p:spPr>
        <p:txBody>
          <a:bodyPr>
            <a:spAutoFit/>
          </a:bodyPr>
          <a:p>
            <a:pPr eaLnBrk="1" hangingPunct="1">
              <a:spcBef>
                <a:spcPct val="50000"/>
              </a:spcBef>
            </a:pPr>
            <a:r>
              <a:rPr lang="en-US" altLang="zh-CN" sz="3200" b="1" dirty="0">
                <a:solidFill>
                  <a:srgbClr val="0000FF"/>
                </a:solidFill>
                <a:latin typeface="方正书宋简体" charset="-122"/>
              </a:rPr>
              <a:t> </a:t>
            </a:r>
            <a:r>
              <a:rPr lang="zh-CN" altLang="en-US" sz="2400" b="1" dirty="0">
                <a:solidFill>
                  <a:srgbClr val="0000FF"/>
                </a:solidFill>
                <a:latin typeface="Times New Roman" panose="02020603050405020304" pitchFamily="18" charset="0"/>
              </a:rPr>
              <a:t>正晶体：</a:t>
            </a:r>
            <a:r>
              <a:rPr lang="en-US" altLang="zh-CN" sz="2400" b="1" i="1" dirty="0">
                <a:latin typeface="Times New Roman" panose="02020603050405020304" pitchFamily="18" charset="0"/>
              </a:rPr>
              <a:t>n</a:t>
            </a:r>
            <a:r>
              <a:rPr lang="en-US" altLang="zh-CN" sz="2400" b="1" i="1" baseline="-25000" dirty="0">
                <a:latin typeface="Times New Roman" panose="02020603050405020304" pitchFamily="18" charset="0"/>
              </a:rPr>
              <a:t>e</a:t>
            </a:r>
            <a:r>
              <a:rPr lang="en-US" altLang="zh-CN" sz="2400" b="1" i="1" dirty="0">
                <a:latin typeface="Times New Roman" panose="02020603050405020304" pitchFamily="18" charset="0"/>
              </a:rPr>
              <a:t>&gt; n</a:t>
            </a:r>
            <a:r>
              <a:rPr lang="en-US" altLang="zh-CN" sz="2400" b="1" i="1" baseline="-25000" dirty="0">
                <a:latin typeface="Times New Roman" panose="02020603050405020304" pitchFamily="18" charset="0"/>
              </a:rPr>
              <a:t>o</a:t>
            </a:r>
            <a:endParaRPr lang="en-US" altLang="zh-CN" sz="2400" b="1" i="1" baseline="-25000" dirty="0">
              <a:solidFill>
                <a:srgbClr val="FF0000"/>
              </a:solidFill>
              <a:latin typeface="Times New Roman" panose="02020603050405020304" pitchFamily="18" charset="0"/>
            </a:endParaRPr>
          </a:p>
        </p:txBody>
      </p:sp>
      <p:sp>
        <p:nvSpPr>
          <p:cNvPr id="90118" name="Text Box 6"/>
          <p:cNvSpPr txBox="1"/>
          <p:nvPr/>
        </p:nvSpPr>
        <p:spPr>
          <a:xfrm>
            <a:off x="4965700" y="3561715"/>
            <a:ext cx="2485390" cy="460375"/>
          </a:xfrm>
          <a:prstGeom prst="rect">
            <a:avLst/>
          </a:prstGeom>
          <a:noFill/>
          <a:ln w="9525">
            <a:noFill/>
          </a:ln>
        </p:spPr>
        <p:txBody>
          <a:bodyPr wrap="square">
            <a:spAutoFit/>
          </a:bodyPr>
          <a:p>
            <a:pPr eaLnBrk="1" hangingPunct="1">
              <a:spcBef>
                <a:spcPct val="50000"/>
              </a:spcBef>
            </a:pPr>
            <a:r>
              <a:rPr lang="zh-CN" altLang="en-US" sz="2400" b="1" dirty="0">
                <a:solidFill>
                  <a:srgbClr val="0000FF"/>
                </a:solidFill>
                <a:latin typeface="Times New Roman" panose="02020603050405020304" pitchFamily="18" charset="0"/>
              </a:rPr>
              <a:t>负晶体：</a:t>
            </a:r>
            <a:r>
              <a:rPr lang="en-US" altLang="zh-CN" sz="2400" b="1" i="1" dirty="0">
                <a:latin typeface="Times New Roman" panose="02020603050405020304" pitchFamily="18" charset="0"/>
              </a:rPr>
              <a:t>n</a:t>
            </a:r>
            <a:r>
              <a:rPr lang="en-US" altLang="zh-CN" sz="2400" b="1" i="1" baseline="-25000" dirty="0">
                <a:latin typeface="Times New Roman" panose="02020603050405020304" pitchFamily="18" charset="0"/>
              </a:rPr>
              <a:t>e</a:t>
            </a:r>
            <a:r>
              <a:rPr lang="en-US" altLang="zh-CN" sz="2400" b="1" i="1" dirty="0">
                <a:latin typeface="Times New Roman" panose="02020603050405020304" pitchFamily="18" charset="0"/>
              </a:rPr>
              <a:t>&lt; n</a:t>
            </a:r>
            <a:r>
              <a:rPr lang="en-US" altLang="zh-CN" sz="2400" b="1" i="1" baseline="-25000" dirty="0">
                <a:latin typeface="Times New Roman" panose="02020603050405020304" pitchFamily="18" charset="0"/>
              </a:rPr>
              <a:t>o</a:t>
            </a:r>
            <a:endParaRPr lang="en-US" altLang="zh-CN" sz="2400" b="1" i="1" baseline="-25000" dirty="0">
              <a:latin typeface="Times New Roman" panose="02020603050405020304" pitchFamily="18" charset="0"/>
            </a:endParaRPr>
          </a:p>
        </p:txBody>
      </p:sp>
      <p:grpSp>
        <p:nvGrpSpPr>
          <p:cNvPr id="90119" name="Group 7"/>
          <p:cNvGrpSpPr/>
          <p:nvPr/>
        </p:nvGrpSpPr>
        <p:grpSpPr>
          <a:xfrm>
            <a:off x="5313363" y="4094798"/>
            <a:ext cx="2247900" cy="2028825"/>
            <a:chOff x="3683" y="2613"/>
            <a:chExt cx="1416" cy="1278"/>
          </a:xfrm>
        </p:grpSpPr>
        <p:sp>
          <p:nvSpPr>
            <p:cNvPr id="26718" name="Oval 8"/>
            <p:cNvSpPr/>
            <p:nvPr/>
          </p:nvSpPr>
          <p:spPr>
            <a:xfrm>
              <a:off x="3683" y="2925"/>
              <a:ext cx="1416" cy="760"/>
            </a:xfrm>
            <a:prstGeom prst="ellipse">
              <a:avLst/>
            </a:prstGeom>
            <a:noFill/>
            <a:ln w="28575" cap="flat" cmpd="sng">
              <a:solidFill>
                <a:srgbClr val="0000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719" name="Oval 9"/>
            <p:cNvSpPr/>
            <p:nvPr/>
          </p:nvSpPr>
          <p:spPr>
            <a:xfrm>
              <a:off x="4003" y="2925"/>
              <a:ext cx="768" cy="760"/>
            </a:xfrm>
            <a:prstGeom prst="ellipse">
              <a:avLst/>
            </a:prstGeom>
            <a:noFill/>
            <a:ln w="28575" cap="flat" cmpd="sng">
              <a:solidFill>
                <a:srgbClr val="FF00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720" name="Line 10"/>
            <p:cNvSpPr/>
            <p:nvPr/>
          </p:nvSpPr>
          <p:spPr>
            <a:xfrm>
              <a:off x="4387" y="2722"/>
              <a:ext cx="0" cy="1169"/>
            </a:xfrm>
            <a:prstGeom prst="line">
              <a:avLst/>
            </a:prstGeom>
            <a:ln w="28575" cap="flat" cmpd="sng">
              <a:solidFill>
                <a:srgbClr val="FF0000"/>
              </a:solidFill>
              <a:prstDash val="dash"/>
              <a:headEnd type="none" w="med" len="sm"/>
              <a:tailEnd type="none" w="med" len="sm"/>
            </a:ln>
          </p:spPr>
        </p:sp>
        <p:sp>
          <p:nvSpPr>
            <p:cNvPr id="26721" name="Line 11"/>
            <p:cNvSpPr/>
            <p:nvPr/>
          </p:nvSpPr>
          <p:spPr>
            <a:xfrm>
              <a:off x="4387" y="3293"/>
              <a:ext cx="712" cy="0"/>
            </a:xfrm>
            <a:prstGeom prst="line">
              <a:avLst/>
            </a:prstGeom>
            <a:ln w="28575" cap="flat" cmpd="sng">
              <a:solidFill>
                <a:srgbClr val="0000FF"/>
              </a:solidFill>
              <a:prstDash val="solid"/>
              <a:headEnd type="none" w="med" len="sm"/>
              <a:tailEnd type="triangle" w="med" len="sm"/>
            </a:ln>
          </p:spPr>
        </p:sp>
        <p:sp>
          <p:nvSpPr>
            <p:cNvPr id="26722" name="Line 12"/>
            <p:cNvSpPr/>
            <p:nvPr/>
          </p:nvSpPr>
          <p:spPr>
            <a:xfrm>
              <a:off x="4003" y="3293"/>
              <a:ext cx="384" cy="0"/>
            </a:xfrm>
            <a:prstGeom prst="line">
              <a:avLst/>
            </a:prstGeom>
            <a:ln w="28575" cap="flat" cmpd="sng">
              <a:solidFill>
                <a:srgbClr val="FF00FF"/>
              </a:solidFill>
              <a:prstDash val="solid"/>
              <a:headEnd type="triangle" w="med" len="sm"/>
              <a:tailEnd type="none" w="med" len="sm"/>
            </a:ln>
          </p:spPr>
        </p:sp>
        <p:sp>
          <p:nvSpPr>
            <p:cNvPr id="26723" name="Rectangle 13"/>
            <p:cNvSpPr/>
            <p:nvPr/>
          </p:nvSpPr>
          <p:spPr>
            <a:xfrm>
              <a:off x="4046" y="2983"/>
              <a:ext cx="531" cy="329"/>
            </a:xfrm>
            <a:prstGeom prst="rect">
              <a:avLst/>
            </a:prstGeom>
            <a:noFill/>
            <a:ln w="9525">
              <a:noFill/>
            </a:ln>
          </p:spPr>
          <p:txBody>
            <a:bodyPr lIns="12700" tIns="12700" rIns="12700" bIns="12700"/>
            <a:p>
              <a:pPr algn="just" eaLnBrk="1" hangingPunct="1"/>
              <a:r>
                <a:rPr lang="en-US" altLang="zh-CN" sz="2800" b="1" i="1" dirty="0">
                  <a:solidFill>
                    <a:srgbClr val="FF00FF"/>
                  </a:solidFill>
                  <a:latin typeface="Bookman Old Style" panose="02050604050505020204" pitchFamily="18" charset="0"/>
                </a:rPr>
                <a:t>v</a:t>
              </a:r>
              <a:r>
                <a:rPr lang="en-US" altLang="zh-CN" sz="2800" b="1" i="1" baseline="-25000" dirty="0">
                  <a:solidFill>
                    <a:srgbClr val="FF00FF"/>
                  </a:solidFill>
                  <a:latin typeface="Times New Roman" panose="02020603050405020304" pitchFamily="18" charset="0"/>
                </a:rPr>
                <a:t>o</a:t>
              </a:r>
              <a:r>
                <a:rPr lang="en-US" altLang="zh-CN" sz="2800" b="1" dirty="0">
                  <a:solidFill>
                    <a:srgbClr val="FF00FF"/>
                  </a:solidFill>
                  <a:latin typeface="Times New Roman" panose="02020603050405020304" pitchFamily="18" charset="0"/>
                  <a:sym typeface="Symbol" panose="05050102010706020507" pitchFamily="18" charset="2"/>
                </a:rPr>
                <a:t></a:t>
              </a:r>
              <a:r>
                <a:rPr lang="en-US" altLang="zh-CN" sz="2800" b="1" i="1" dirty="0">
                  <a:solidFill>
                    <a:srgbClr val="FF00FF"/>
                  </a:solidFill>
                  <a:latin typeface="Times New Roman" panose="02020603050405020304" pitchFamily="18" charset="0"/>
                </a:rPr>
                <a:t>t</a:t>
              </a:r>
              <a:endParaRPr lang="en-US" altLang="zh-CN" sz="2800" dirty="0">
                <a:latin typeface="Times New Roman" panose="02020603050405020304" pitchFamily="18" charset="0"/>
              </a:endParaRPr>
            </a:p>
          </p:txBody>
        </p:sp>
        <p:sp>
          <p:nvSpPr>
            <p:cNvPr id="26724" name="Rectangle 14"/>
            <p:cNvSpPr/>
            <p:nvPr/>
          </p:nvSpPr>
          <p:spPr>
            <a:xfrm>
              <a:off x="4604" y="2980"/>
              <a:ext cx="429" cy="354"/>
            </a:xfrm>
            <a:prstGeom prst="rect">
              <a:avLst/>
            </a:prstGeom>
            <a:noFill/>
            <a:ln w="9525">
              <a:noFill/>
            </a:ln>
          </p:spPr>
          <p:txBody>
            <a:bodyPr lIns="12700" tIns="12700" rIns="12700" bIns="12700"/>
            <a:p>
              <a:pPr algn="just" eaLnBrk="1" hangingPunct="1"/>
              <a:r>
                <a:rPr lang="en-US" altLang="zh-CN" sz="2800" b="1" i="1" dirty="0">
                  <a:solidFill>
                    <a:srgbClr val="0000FF"/>
                  </a:solidFill>
                  <a:latin typeface="Bookman Old Style" panose="02050604050505020204" pitchFamily="18" charset="0"/>
                </a:rPr>
                <a:t>v</a:t>
              </a:r>
              <a:r>
                <a:rPr lang="en-US" altLang="zh-CN" sz="2800" b="1" i="1" baseline="-25000" dirty="0">
                  <a:solidFill>
                    <a:srgbClr val="0000FF"/>
                  </a:solidFill>
                  <a:latin typeface="Times New Roman" panose="02020603050405020304" pitchFamily="18" charset="0"/>
                </a:rPr>
                <a:t>e</a:t>
              </a:r>
              <a:r>
                <a:rPr lang="en-US" altLang="zh-CN" sz="2800" b="1" dirty="0">
                  <a:solidFill>
                    <a:srgbClr val="0000FF"/>
                  </a:solidFill>
                  <a:latin typeface="Times New Roman" panose="02020603050405020304" pitchFamily="18" charset="0"/>
                  <a:sym typeface="Symbol" panose="05050102010706020507" pitchFamily="18" charset="2"/>
                </a:rPr>
                <a:t></a:t>
              </a:r>
              <a:r>
                <a:rPr lang="en-US" altLang="zh-CN" sz="2800" b="1" i="1" dirty="0">
                  <a:solidFill>
                    <a:srgbClr val="0000FF"/>
                  </a:solidFill>
                  <a:latin typeface="Times New Roman" panose="02020603050405020304" pitchFamily="18" charset="0"/>
                </a:rPr>
                <a:t>t</a:t>
              </a:r>
              <a:endParaRPr lang="en-US" altLang="zh-CN" sz="2800" dirty="0">
                <a:latin typeface="Times New Roman" panose="02020603050405020304" pitchFamily="18" charset="0"/>
              </a:endParaRPr>
            </a:p>
          </p:txBody>
        </p:sp>
        <p:sp>
          <p:nvSpPr>
            <p:cNvPr id="26725" name="Rectangle 15"/>
            <p:cNvSpPr/>
            <p:nvPr/>
          </p:nvSpPr>
          <p:spPr>
            <a:xfrm>
              <a:off x="3884" y="2613"/>
              <a:ext cx="491" cy="347"/>
            </a:xfrm>
            <a:prstGeom prst="rect">
              <a:avLst/>
            </a:prstGeom>
            <a:noFill/>
            <a:ln w="9525">
              <a:noFill/>
            </a:ln>
          </p:spPr>
          <p:txBody>
            <a:bodyPr lIns="12700" tIns="12700" rIns="12700" bIns="12700"/>
            <a:p>
              <a:pPr algn="just" eaLnBrk="1" hangingPunct="1"/>
              <a:r>
                <a:rPr lang="zh-CN" altLang="en-US" sz="2400" b="1" dirty="0">
                  <a:solidFill>
                    <a:srgbClr val="FF0000"/>
                  </a:solidFill>
                  <a:latin typeface="Times New Roman" panose="02020603050405020304" pitchFamily="18" charset="0"/>
                </a:rPr>
                <a:t>光轴</a:t>
              </a:r>
              <a:endParaRPr lang="zh-CN" altLang="en-US" sz="2400" b="1" dirty="0">
                <a:solidFill>
                  <a:srgbClr val="FF0000"/>
                </a:solidFill>
                <a:latin typeface="Times New Roman" panose="02020603050405020304" pitchFamily="18" charset="0"/>
              </a:endParaRPr>
            </a:p>
          </p:txBody>
        </p:sp>
        <p:sp>
          <p:nvSpPr>
            <p:cNvPr id="26726" name="Rectangle 16"/>
            <p:cNvSpPr/>
            <p:nvPr/>
          </p:nvSpPr>
          <p:spPr>
            <a:xfrm>
              <a:off x="4328" y="3170"/>
              <a:ext cx="248" cy="192"/>
            </a:xfrm>
            <a:prstGeom prst="rect">
              <a:avLst/>
            </a:prstGeom>
            <a:noFill/>
            <a:ln w="9525">
              <a:noFill/>
            </a:ln>
          </p:spPr>
          <p:txBody>
            <a:bodyPr lIns="12700" tIns="12700" rIns="12700" bIns="12700"/>
            <a:p>
              <a:pPr algn="just" eaLnBrk="1" hangingPunct="1"/>
              <a:r>
                <a:rPr lang="en-US" altLang="zh-CN" sz="2200" b="1" dirty="0">
                  <a:solidFill>
                    <a:srgbClr val="669900"/>
                  </a:solidFill>
                  <a:latin typeface="Times New Roman" panose="02020603050405020304" pitchFamily="18" charset="0"/>
                  <a:sym typeface="Symbol" panose="05050102010706020507" pitchFamily="18" charset="2"/>
                </a:rPr>
                <a:t></a:t>
              </a:r>
              <a:endParaRPr lang="en-US" altLang="zh-CN" sz="1000" dirty="0">
                <a:solidFill>
                  <a:srgbClr val="669900"/>
                </a:solidFill>
                <a:latin typeface="Times New Roman" panose="02020603050405020304" pitchFamily="18" charset="0"/>
              </a:endParaRPr>
            </a:p>
          </p:txBody>
        </p:sp>
        <p:sp>
          <p:nvSpPr>
            <p:cNvPr id="26727" name="Rectangle 17"/>
            <p:cNvSpPr/>
            <p:nvPr/>
          </p:nvSpPr>
          <p:spPr>
            <a:xfrm>
              <a:off x="4026" y="3286"/>
              <a:ext cx="892" cy="377"/>
            </a:xfrm>
            <a:prstGeom prst="rect">
              <a:avLst/>
            </a:prstGeom>
            <a:noFill/>
            <a:ln w="9525">
              <a:noFill/>
            </a:ln>
          </p:spPr>
          <p:txBody>
            <a:bodyPr lIns="12700" tIns="12700" rIns="12700" bIns="12700"/>
            <a:p>
              <a:pPr algn="just" eaLnBrk="1" hangingPunct="1"/>
              <a:r>
                <a:rPr lang="zh-CN" altLang="en-US" sz="2800" b="1" dirty="0">
                  <a:solidFill>
                    <a:srgbClr val="669900"/>
                  </a:solidFill>
                  <a:latin typeface="Times New Roman" panose="02020603050405020304" pitchFamily="18" charset="0"/>
                </a:rPr>
                <a:t>点波源</a:t>
              </a:r>
              <a:endParaRPr lang="zh-CN" altLang="en-US" sz="2800" dirty="0">
                <a:latin typeface="Times New Roman" panose="02020603050405020304" pitchFamily="18" charset="0"/>
              </a:endParaRPr>
            </a:p>
          </p:txBody>
        </p:sp>
      </p:grpSp>
      <p:grpSp>
        <p:nvGrpSpPr>
          <p:cNvPr id="90130" name="Group 18"/>
          <p:cNvGrpSpPr/>
          <p:nvPr/>
        </p:nvGrpSpPr>
        <p:grpSpPr>
          <a:xfrm>
            <a:off x="1750060" y="4031298"/>
            <a:ext cx="1903413" cy="2228850"/>
            <a:chOff x="1040" y="2491"/>
            <a:chExt cx="1199" cy="1404"/>
          </a:xfrm>
        </p:grpSpPr>
        <p:sp>
          <p:nvSpPr>
            <p:cNvPr id="26707" name="Rectangle 19"/>
            <p:cNvSpPr/>
            <p:nvPr/>
          </p:nvSpPr>
          <p:spPr>
            <a:xfrm>
              <a:off x="1166" y="3278"/>
              <a:ext cx="790" cy="494"/>
            </a:xfrm>
            <a:prstGeom prst="rect">
              <a:avLst/>
            </a:prstGeom>
            <a:noFill/>
            <a:ln w="9525">
              <a:noFill/>
            </a:ln>
          </p:spPr>
          <p:txBody>
            <a:bodyPr lIns="12700" tIns="12700" rIns="12700" bIns="12700"/>
            <a:p>
              <a:pPr algn="just" eaLnBrk="1" hangingPunct="1"/>
              <a:r>
                <a:rPr lang="zh-CN" altLang="en-US" sz="2800" b="1" dirty="0">
                  <a:solidFill>
                    <a:srgbClr val="669900"/>
                  </a:solidFill>
                  <a:latin typeface="Times New Roman" panose="02020603050405020304" pitchFamily="18" charset="0"/>
                </a:rPr>
                <a:t>点波源</a:t>
              </a:r>
              <a:endParaRPr lang="zh-CN" altLang="en-US" sz="2800" dirty="0">
                <a:solidFill>
                  <a:srgbClr val="669900"/>
                </a:solidFill>
                <a:latin typeface="Times New Roman" panose="02020603050405020304" pitchFamily="18" charset="0"/>
              </a:endParaRPr>
            </a:p>
          </p:txBody>
        </p:sp>
        <p:sp>
          <p:nvSpPr>
            <p:cNvPr id="26708" name="Oval 20"/>
            <p:cNvSpPr/>
            <p:nvPr/>
          </p:nvSpPr>
          <p:spPr>
            <a:xfrm>
              <a:off x="1040" y="2783"/>
              <a:ext cx="1001" cy="1000"/>
            </a:xfrm>
            <a:prstGeom prst="ellipse">
              <a:avLst/>
            </a:prstGeom>
            <a:noFill/>
            <a:ln w="28575" cap="flat" cmpd="sng">
              <a:solidFill>
                <a:srgbClr val="FF00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709" name="Oval 21"/>
            <p:cNvSpPr/>
            <p:nvPr/>
          </p:nvSpPr>
          <p:spPr>
            <a:xfrm>
              <a:off x="1264" y="2783"/>
              <a:ext cx="561" cy="1000"/>
            </a:xfrm>
            <a:prstGeom prst="ellipse">
              <a:avLst/>
            </a:prstGeom>
            <a:noFill/>
            <a:ln w="28575" cap="flat" cmpd="sng">
              <a:solidFill>
                <a:srgbClr val="0000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710" name="Line 22"/>
            <p:cNvSpPr/>
            <p:nvPr/>
          </p:nvSpPr>
          <p:spPr>
            <a:xfrm>
              <a:off x="1544" y="2646"/>
              <a:ext cx="1" cy="1249"/>
            </a:xfrm>
            <a:prstGeom prst="line">
              <a:avLst/>
            </a:prstGeom>
            <a:ln w="28575" cap="flat" cmpd="sng">
              <a:solidFill>
                <a:srgbClr val="FF0000"/>
              </a:solidFill>
              <a:prstDash val="dash"/>
              <a:headEnd type="none" w="med" len="sm"/>
              <a:tailEnd type="none" w="med" len="sm"/>
            </a:ln>
          </p:spPr>
        </p:sp>
        <p:sp>
          <p:nvSpPr>
            <p:cNvPr id="26711" name="Line 23"/>
            <p:cNvSpPr/>
            <p:nvPr/>
          </p:nvSpPr>
          <p:spPr>
            <a:xfrm>
              <a:off x="1544" y="3269"/>
              <a:ext cx="280" cy="1"/>
            </a:xfrm>
            <a:prstGeom prst="line">
              <a:avLst/>
            </a:prstGeom>
            <a:ln w="28575" cap="flat" cmpd="sng">
              <a:solidFill>
                <a:srgbClr val="0000FF"/>
              </a:solidFill>
              <a:prstDash val="solid"/>
              <a:headEnd type="none" w="med" len="sm"/>
              <a:tailEnd type="triangle" w="med" len="sm"/>
            </a:ln>
          </p:spPr>
        </p:sp>
        <p:sp>
          <p:nvSpPr>
            <p:cNvPr id="26712" name="Line 24"/>
            <p:cNvSpPr/>
            <p:nvPr/>
          </p:nvSpPr>
          <p:spPr>
            <a:xfrm>
              <a:off x="1040" y="3269"/>
              <a:ext cx="497" cy="0"/>
            </a:xfrm>
            <a:prstGeom prst="line">
              <a:avLst/>
            </a:prstGeom>
            <a:ln w="28575" cap="flat" cmpd="sng">
              <a:solidFill>
                <a:srgbClr val="FF00FF"/>
              </a:solidFill>
              <a:prstDash val="solid"/>
              <a:headEnd type="triangle" w="med" len="sm"/>
              <a:tailEnd type="none" w="med" len="sm"/>
            </a:ln>
          </p:spPr>
        </p:sp>
        <p:sp>
          <p:nvSpPr>
            <p:cNvPr id="26713" name="Rectangle 25"/>
            <p:cNvSpPr/>
            <p:nvPr/>
          </p:nvSpPr>
          <p:spPr>
            <a:xfrm>
              <a:off x="1076" y="2982"/>
              <a:ext cx="628" cy="391"/>
            </a:xfrm>
            <a:prstGeom prst="rect">
              <a:avLst/>
            </a:prstGeom>
            <a:noFill/>
            <a:ln w="9525">
              <a:noFill/>
            </a:ln>
          </p:spPr>
          <p:txBody>
            <a:bodyPr lIns="12700" tIns="12700" rIns="12700" bIns="12700"/>
            <a:p>
              <a:pPr algn="just" eaLnBrk="1" hangingPunct="1"/>
              <a:r>
                <a:rPr lang="en-US" altLang="zh-CN" sz="2800" b="1" i="1" dirty="0">
                  <a:solidFill>
                    <a:srgbClr val="FF00FF"/>
                  </a:solidFill>
                  <a:latin typeface="Bookman Old Style" panose="02050604050505020204" pitchFamily="18" charset="0"/>
                </a:rPr>
                <a:t>v</a:t>
              </a:r>
              <a:r>
                <a:rPr lang="en-US" altLang="zh-CN" sz="2800" b="1" i="1" baseline="-25000" dirty="0">
                  <a:solidFill>
                    <a:srgbClr val="FF00FF"/>
                  </a:solidFill>
                  <a:latin typeface="Times New Roman" panose="02020603050405020304" pitchFamily="18" charset="0"/>
                </a:rPr>
                <a:t>o</a:t>
              </a:r>
              <a:r>
                <a:rPr lang="en-US" altLang="zh-CN" sz="2800" b="1" dirty="0">
                  <a:solidFill>
                    <a:srgbClr val="FF00FF"/>
                  </a:solidFill>
                  <a:latin typeface="Times New Roman" panose="02020603050405020304" pitchFamily="18" charset="0"/>
                  <a:sym typeface="Symbol" panose="05050102010706020507" pitchFamily="18" charset="2"/>
                </a:rPr>
                <a:t></a:t>
              </a:r>
              <a:r>
                <a:rPr lang="en-US" altLang="zh-CN" sz="2800" b="1" i="1" dirty="0">
                  <a:solidFill>
                    <a:srgbClr val="FF00FF"/>
                  </a:solidFill>
                  <a:latin typeface="Times New Roman" panose="02020603050405020304" pitchFamily="18" charset="0"/>
                </a:rPr>
                <a:t>t</a:t>
              </a:r>
              <a:endParaRPr lang="en-US" altLang="zh-CN" sz="2800" dirty="0">
                <a:latin typeface="Times New Roman" panose="02020603050405020304" pitchFamily="18" charset="0"/>
              </a:endParaRPr>
            </a:p>
          </p:txBody>
        </p:sp>
        <p:sp>
          <p:nvSpPr>
            <p:cNvPr id="26714" name="Rectangle 26"/>
            <p:cNvSpPr/>
            <p:nvPr/>
          </p:nvSpPr>
          <p:spPr>
            <a:xfrm>
              <a:off x="1730" y="2527"/>
              <a:ext cx="509" cy="361"/>
            </a:xfrm>
            <a:prstGeom prst="rect">
              <a:avLst/>
            </a:prstGeom>
            <a:noFill/>
            <a:ln w="9525">
              <a:noFill/>
            </a:ln>
          </p:spPr>
          <p:txBody>
            <a:bodyPr lIns="12700" tIns="12700" rIns="12700" bIns="12700"/>
            <a:p>
              <a:pPr algn="just" eaLnBrk="1" hangingPunct="1"/>
              <a:r>
                <a:rPr lang="en-US" altLang="zh-CN" sz="2800" b="1" i="1" dirty="0">
                  <a:solidFill>
                    <a:srgbClr val="0000FF"/>
                  </a:solidFill>
                  <a:latin typeface="Bookman Old Style" panose="02050604050505020204" pitchFamily="18" charset="0"/>
                </a:rPr>
                <a:t>v</a:t>
              </a:r>
              <a:r>
                <a:rPr lang="en-US" altLang="zh-CN" sz="2800" b="1" i="1" baseline="-25000" dirty="0">
                  <a:solidFill>
                    <a:srgbClr val="0000FF"/>
                  </a:solidFill>
                  <a:latin typeface="Times New Roman" panose="02020603050405020304" pitchFamily="18" charset="0"/>
                </a:rPr>
                <a:t>e </a:t>
              </a:r>
              <a:r>
                <a:rPr lang="en-US" altLang="zh-CN" sz="2800" b="1" dirty="0">
                  <a:solidFill>
                    <a:srgbClr val="0000FF"/>
                  </a:solidFill>
                  <a:latin typeface="Times New Roman" panose="02020603050405020304" pitchFamily="18" charset="0"/>
                  <a:sym typeface="Symbol" panose="05050102010706020507" pitchFamily="18" charset="2"/>
                </a:rPr>
                <a:t></a:t>
              </a:r>
              <a:r>
                <a:rPr lang="en-US" altLang="zh-CN" sz="2800" b="1" i="1" dirty="0">
                  <a:solidFill>
                    <a:srgbClr val="0000FF"/>
                  </a:solidFill>
                  <a:latin typeface="Times New Roman" panose="02020603050405020304" pitchFamily="18" charset="0"/>
                </a:rPr>
                <a:t>t</a:t>
              </a:r>
              <a:endParaRPr lang="en-US" altLang="zh-CN" sz="2800" dirty="0">
                <a:latin typeface="Times New Roman" panose="02020603050405020304" pitchFamily="18" charset="0"/>
              </a:endParaRPr>
            </a:p>
          </p:txBody>
        </p:sp>
        <p:sp>
          <p:nvSpPr>
            <p:cNvPr id="26715" name="Rectangle 27"/>
            <p:cNvSpPr/>
            <p:nvPr/>
          </p:nvSpPr>
          <p:spPr>
            <a:xfrm>
              <a:off x="1048" y="2491"/>
              <a:ext cx="639" cy="256"/>
            </a:xfrm>
            <a:prstGeom prst="rect">
              <a:avLst/>
            </a:prstGeom>
            <a:noFill/>
            <a:ln w="9525">
              <a:noFill/>
            </a:ln>
          </p:spPr>
          <p:txBody>
            <a:bodyPr lIns="12700" tIns="12700" rIns="12700" bIns="12700"/>
            <a:p>
              <a:pPr algn="just" eaLnBrk="1" hangingPunct="1"/>
              <a:r>
                <a:rPr lang="zh-CN" altLang="en-US" sz="2400" b="1" dirty="0">
                  <a:solidFill>
                    <a:srgbClr val="FF0000"/>
                  </a:solidFill>
                  <a:latin typeface="Times New Roman" panose="02020603050405020304" pitchFamily="18" charset="0"/>
                </a:rPr>
                <a:t>光轴</a:t>
              </a:r>
              <a:endParaRPr lang="zh-CN" altLang="en-US" sz="2400" b="1" dirty="0">
                <a:solidFill>
                  <a:srgbClr val="FF0000"/>
                </a:solidFill>
                <a:latin typeface="Times New Roman" panose="02020603050405020304" pitchFamily="18" charset="0"/>
              </a:endParaRPr>
            </a:p>
          </p:txBody>
        </p:sp>
        <p:sp>
          <p:nvSpPr>
            <p:cNvPr id="26716" name="Rectangle 28"/>
            <p:cNvSpPr/>
            <p:nvPr/>
          </p:nvSpPr>
          <p:spPr>
            <a:xfrm>
              <a:off x="1495" y="3131"/>
              <a:ext cx="233" cy="192"/>
            </a:xfrm>
            <a:prstGeom prst="rect">
              <a:avLst/>
            </a:prstGeom>
            <a:noFill/>
            <a:ln w="9525">
              <a:noFill/>
            </a:ln>
          </p:spPr>
          <p:txBody>
            <a:bodyPr lIns="12700" tIns="12700" rIns="12700" bIns="12700"/>
            <a:p>
              <a:pPr algn="just" eaLnBrk="1" hangingPunct="1"/>
              <a:r>
                <a:rPr lang="en-US" altLang="zh-CN" sz="2200" b="1" dirty="0">
                  <a:solidFill>
                    <a:srgbClr val="669900"/>
                  </a:solidFill>
                  <a:latin typeface="Times New Roman" panose="02020603050405020304" pitchFamily="18" charset="0"/>
                  <a:sym typeface="Symbol" panose="05050102010706020507" pitchFamily="18" charset="2"/>
                </a:rPr>
                <a:t></a:t>
              </a:r>
              <a:endParaRPr lang="en-US" altLang="zh-CN" sz="1000" dirty="0">
                <a:solidFill>
                  <a:srgbClr val="669900"/>
                </a:solidFill>
                <a:latin typeface="Times New Roman" panose="02020603050405020304" pitchFamily="18" charset="0"/>
              </a:endParaRPr>
            </a:p>
          </p:txBody>
        </p:sp>
        <p:sp>
          <p:nvSpPr>
            <p:cNvPr id="26717" name="Line 29"/>
            <p:cNvSpPr/>
            <p:nvPr/>
          </p:nvSpPr>
          <p:spPr>
            <a:xfrm flipV="1">
              <a:off x="1667" y="2824"/>
              <a:ext cx="254" cy="440"/>
            </a:xfrm>
            <a:prstGeom prst="line">
              <a:avLst/>
            </a:prstGeom>
            <a:ln w="9525" cap="flat" cmpd="sng">
              <a:solidFill>
                <a:srgbClr val="0000FF"/>
              </a:solidFill>
              <a:prstDash val="solid"/>
              <a:headEnd type="none" w="med" len="med"/>
              <a:tailEnd type="none" w="med" len="med"/>
            </a:ln>
          </p:spPr>
        </p:sp>
      </p:grpSp>
      <p:graphicFrame>
        <p:nvGraphicFramePr>
          <p:cNvPr id="90142" name="Object 30"/>
          <p:cNvGraphicFramePr>
            <a:graphicFrameLocks noChangeAspect="1"/>
          </p:cNvGraphicFramePr>
          <p:nvPr/>
        </p:nvGraphicFramePr>
        <p:xfrm>
          <a:off x="6122035" y="2399030"/>
          <a:ext cx="1950720" cy="944245"/>
        </p:xfrm>
        <a:graphic>
          <a:graphicData uri="http://schemas.openxmlformats.org/presentationml/2006/ole">
            <mc:AlternateContent xmlns:mc="http://schemas.openxmlformats.org/markup-compatibility/2006">
              <mc:Choice xmlns:v="urn:schemas-microsoft-com:vml" Requires="v">
                <p:oleObj spid="_x0000_s3108" name="" r:id="rId3" imgW="914400" imgH="444500" progId="Equation.3">
                  <p:embed/>
                </p:oleObj>
              </mc:Choice>
              <mc:Fallback>
                <p:oleObj name="" r:id="rId3" imgW="914400" imgH="444500" progId="Equation.3">
                  <p:embed/>
                  <p:pic>
                    <p:nvPicPr>
                      <p:cNvPr id="0" name="图片 3107"/>
                      <p:cNvPicPr/>
                      <p:nvPr/>
                    </p:nvPicPr>
                    <p:blipFill>
                      <a:blip r:embed="rId4"/>
                      <a:stretch>
                        <a:fillRect/>
                      </a:stretch>
                    </p:blipFill>
                    <p:spPr>
                      <a:xfrm>
                        <a:off x="6122035" y="2399030"/>
                        <a:ext cx="1950720" cy="944245"/>
                      </a:xfrm>
                      <a:prstGeom prst="rect">
                        <a:avLst/>
                      </a:prstGeom>
                      <a:noFill/>
                      <a:ln w="38100">
                        <a:noFill/>
                        <a:miter/>
                      </a:ln>
                    </p:spPr>
                  </p:pic>
                </p:oleObj>
              </mc:Fallback>
            </mc:AlternateContent>
          </a:graphicData>
        </a:graphic>
      </p:graphicFrame>
      <p:sp>
        <p:nvSpPr>
          <p:cNvPr id="90143" name="Text Box 31"/>
          <p:cNvSpPr txBox="1"/>
          <p:nvPr/>
        </p:nvSpPr>
        <p:spPr>
          <a:xfrm>
            <a:off x="4976495" y="441325"/>
            <a:ext cx="942340" cy="460375"/>
          </a:xfrm>
          <a:prstGeom prst="rect">
            <a:avLst/>
          </a:prstGeom>
          <a:noFill/>
          <a:ln w="9525">
            <a:noFill/>
          </a:ln>
        </p:spPr>
        <p:txBody>
          <a:bodyPr wrap="square">
            <a:spAutoFit/>
          </a:bodyPr>
          <a:p>
            <a:pPr eaLnBrk="1" hangingPunct="1">
              <a:spcBef>
                <a:spcPct val="50000"/>
              </a:spcBef>
            </a:pPr>
            <a:r>
              <a:rPr lang="en-US" altLang="zh-CN" sz="2400" b="1" i="1" dirty="0">
                <a:latin typeface="Times New Roman" panose="02020603050405020304" pitchFamily="18" charset="0"/>
              </a:rPr>
              <a:t>e</a:t>
            </a:r>
            <a:r>
              <a:rPr lang="zh-CN" altLang="en-US" sz="2400" b="1" dirty="0">
                <a:latin typeface="方正书宋简体" charset="-122"/>
              </a:rPr>
              <a:t>光：</a:t>
            </a:r>
            <a:endParaRPr lang="zh-CN" altLang="en-US" sz="2400" dirty="0">
              <a:latin typeface="方正书宋简体" charset="-122"/>
            </a:endParaRPr>
          </a:p>
        </p:txBody>
      </p:sp>
      <p:graphicFrame>
        <p:nvGraphicFramePr>
          <p:cNvPr id="90144" name="Object 32"/>
          <p:cNvGraphicFramePr>
            <a:graphicFrameLocks noChangeAspect="1"/>
          </p:cNvGraphicFramePr>
          <p:nvPr/>
        </p:nvGraphicFramePr>
        <p:xfrm>
          <a:off x="6085840" y="2130425"/>
          <a:ext cx="1452880" cy="527685"/>
        </p:xfrm>
        <a:graphic>
          <a:graphicData uri="http://schemas.openxmlformats.org/presentationml/2006/ole">
            <mc:AlternateContent xmlns:mc="http://schemas.openxmlformats.org/markup-compatibility/2006">
              <mc:Choice xmlns:v="urn:schemas-microsoft-com:vml" Requires="v">
                <p:oleObj spid="_x0000_s3107" name="" r:id="rId5" imgW="660400" imgH="241300" progId="Equation.3">
                  <p:embed/>
                </p:oleObj>
              </mc:Choice>
              <mc:Fallback>
                <p:oleObj name="" r:id="rId5" imgW="660400" imgH="241300" progId="Equation.3">
                  <p:embed/>
                  <p:pic>
                    <p:nvPicPr>
                      <p:cNvPr id="0" name="图片 3106"/>
                      <p:cNvPicPr/>
                      <p:nvPr/>
                    </p:nvPicPr>
                    <p:blipFill>
                      <a:blip r:embed="rId6"/>
                      <a:stretch>
                        <a:fillRect/>
                      </a:stretch>
                    </p:blipFill>
                    <p:spPr>
                      <a:xfrm>
                        <a:off x="6085840" y="2130425"/>
                        <a:ext cx="1452880" cy="527685"/>
                      </a:xfrm>
                      <a:prstGeom prst="rect">
                        <a:avLst/>
                      </a:prstGeom>
                      <a:noFill/>
                      <a:ln w="38100">
                        <a:noFill/>
                        <a:miter/>
                      </a:ln>
                    </p:spPr>
                  </p:pic>
                </p:oleObj>
              </mc:Fallback>
            </mc:AlternateContent>
          </a:graphicData>
        </a:graphic>
      </p:graphicFrame>
      <p:sp>
        <p:nvSpPr>
          <p:cNvPr id="90145" name="Text Box 33"/>
          <p:cNvSpPr txBox="1"/>
          <p:nvPr/>
        </p:nvSpPr>
        <p:spPr>
          <a:xfrm>
            <a:off x="2886710" y="3559175"/>
            <a:ext cx="1201420" cy="460375"/>
          </a:xfrm>
          <a:prstGeom prst="rect">
            <a:avLst/>
          </a:prstGeom>
          <a:noFill/>
          <a:ln w="9525">
            <a:noFill/>
          </a:ln>
        </p:spPr>
        <p:txBody>
          <a:bodyPr wrap="square">
            <a:spAutoFit/>
          </a:bodyPr>
          <a:p>
            <a:pPr eaLnBrk="1" hangingPunct="1">
              <a:spcBef>
                <a:spcPct val="50000"/>
              </a:spcBef>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i="1" baseline="-25000" dirty="0">
                <a:latin typeface="Times New Roman" panose="02020603050405020304" pitchFamily="18" charset="0"/>
                <a:sym typeface="Symbol" panose="05050102010706020507" pitchFamily="18" charset="2"/>
              </a:rPr>
              <a:t>e</a:t>
            </a:r>
            <a:r>
              <a:rPr lang="en-US" altLang="zh-CN" sz="2400" b="1" i="1" dirty="0">
                <a:latin typeface="Times New Roman" panose="02020603050405020304" pitchFamily="18" charset="0"/>
                <a:sym typeface="Symbol" panose="05050102010706020507" pitchFamily="18" charset="2"/>
              </a:rPr>
              <a:t>&lt; </a:t>
            </a:r>
            <a:r>
              <a:rPr lang="en-US" altLang="zh-CN" sz="2400" b="1" i="1" dirty="0">
                <a:latin typeface="Times New Roman" panose="02020603050405020304" pitchFamily="18" charset="0"/>
              </a:rPr>
              <a:t>v</a:t>
            </a:r>
            <a:r>
              <a:rPr lang="en-US" altLang="zh-CN" sz="2400" b="1" i="1" baseline="-25000" dirty="0">
                <a:latin typeface="Times New Roman" panose="02020603050405020304" pitchFamily="18" charset="0"/>
                <a:sym typeface="Symbol" panose="05050102010706020507" pitchFamily="18" charset="2"/>
              </a:rPr>
              <a:t>o</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sp>
        <p:nvSpPr>
          <p:cNvPr id="90146" name="Text Box 34"/>
          <p:cNvSpPr txBox="1"/>
          <p:nvPr/>
        </p:nvSpPr>
        <p:spPr>
          <a:xfrm>
            <a:off x="7092950" y="3572828"/>
            <a:ext cx="1489075" cy="460375"/>
          </a:xfrm>
          <a:prstGeom prst="rect">
            <a:avLst/>
          </a:prstGeom>
          <a:noFill/>
          <a:ln w="9525">
            <a:noFill/>
          </a:ln>
        </p:spPr>
        <p:txBody>
          <a:bodyPr>
            <a:spAutoFit/>
          </a:bodyPr>
          <a:p>
            <a:pPr eaLnBrk="1" hangingPunct="1">
              <a:spcBef>
                <a:spcPct val="50000"/>
              </a:spcBef>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v</a:t>
            </a:r>
            <a:r>
              <a:rPr lang="en-US" altLang="zh-CN" sz="2400" b="1" i="1" baseline="-25000" dirty="0">
                <a:latin typeface="Times New Roman" panose="02020603050405020304" pitchFamily="18" charset="0"/>
                <a:sym typeface="Symbol" panose="05050102010706020507" pitchFamily="18" charset="2"/>
              </a:rPr>
              <a:t>e</a:t>
            </a:r>
            <a:r>
              <a:rPr lang="en-US" altLang="zh-CN" sz="2400" b="1" i="1" dirty="0">
                <a:latin typeface="Times New Roman" panose="02020603050405020304" pitchFamily="18" charset="0"/>
                <a:sym typeface="Symbol" panose="05050102010706020507" pitchFamily="18" charset="2"/>
              </a:rPr>
              <a:t>&gt; </a:t>
            </a:r>
            <a:r>
              <a:rPr lang="en-US" altLang="zh-CN" sz="2400" b="1" i="1" dirty="0">
                <a:latin typeface="Times New Roman" panose="02020603050405020304" pitchFamily="18" charset="0"/>
              </a:rPr>
              <a:t>v</a:t>
            </a:r>
            <a:r>
              <a:rPr lang="en-US" altLang="zh-CN" sz="2400" b="1" i="1" baseline="-25000" dirty="0">
                <a:latin typeface="Times New Roman" panose="02020603050405020304" pitchFamily="18" charset="0"/>
                <a:sym typeface="Symbol" panose="05050102010706020507" pitchFamily="18" charset="2"/>
              </a:rPr>
              <a:t>o</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p:txBody>
      </p:sp>
      <p:grpSp>
        <p:nvGrpSpPr>
          <p:cNvPr id="90149" name="Group 37"/>
          <p:cNvGrpSpPr/>
          <p:nvPr/>
        </p:nvGrpSpPr>
        <p:grpSpPr>
          <a:xfrm>
            <a:off x="1098233" y="393700"/>
            <a:ext cx="2698750" cy="2078038"/>
            <a:chOff x="539" y="147"/>
            <a:chExt cx="1700" cy="1309"/>
          </a:xfrm>
        </p:grpSpPr>
        <p:sp>
          <p:nvSpPr>
            <p:cNvPr id="26673" name="Line 38"/>
            <p:cNvSpPr/>
            <p:nvPr/>
          </p:nvSpPr>
          <p:spPr>
            <a:xfrm>
              <a:off x="1300" y="147"/>
              <a:ext cx="0" cy="1264"/>
            </a:xfrm>
            <a:prstGeom prst="line">
              <a:avLst/>
            </a:prstGeom>
            <a:ln w="19050" cap="flat" cmpd="sng">
              <a:solidFill>
                <a:srgbClr val="FF0000"/>
              </a:solidFill>
              <a:prstDash val="dash"/>
              <a:headEnd type="none" w="med" len="sm"/>
              <a:tailEnd type="none" w="med" len="sm"/>
            </a:ln>
          </p:spPr>
        </p:sp>
        <p:sp>
          <p:nvSpPr>
            <p:cNvPr id="26674" name="Oval 39"/>
            <p:cNvSpPr/>
            <p:nvPr/>
          </p:nvSpPr>
          <p:spPr>
            <a:xfrm>
              <a:off x="831" y="286"/>
              <a:ext cx="936" cy="937"/>
            </a:xfrm>
            <a:prstGeom prst="ellipse">
              <a:avLst/>
            </a:prstGeom>
            <a:noFill/>
            <a:ln w="19050" cap="flat" cmpd="sng">
              <a:solidFill>
                <a:srgbClr val="0000FF"/>
              </a:solidFill>
              <a:prstDash val="sysDot"/>
              <a:headEnd type="none" w="med" len="med"/>
              <a:tailEnd type="none" w="med" len="med"/>
            </a:ln>
          </p:spPr>
          <p:txBody>
            <a:bodyPr/>
            <a:p>
              <a:pPr eaLnBrk="1" hangingPunct="1"/>
              <a:endParaRPr lang="zh-CN" altLang="en-US" dirty="0">
                <a:latin typeface="Arial" panose="020B0604020202020204" pitchFamily="34" charset="0"/>
              </a:endParaRPr>
            </a:p>
          </p:txBody>
        </p:sp>
        <p:sp>
          <p:nvSpPr>
            <p:cNvPr id="26675" name="Line 40"/>
            <p:cNvSpPr/>
            <p:nvPr/>
          </p:nvSpPr>
          <p:spPr>
            <a:xfrm>
              <a:off x="967" y="430"/>
              <a:ext cx="656" cy="656"/>
            </a:xfrm>
            <a:prstGeom prst="line">
              <a:avLst/>
            </a:prstGeom>
            <a:ln w="28575" cap="flat" cmpd="sng">
              <a:solidFill>
                <a:srgbClr val="0000FF"/>
              </a:solidFill>
              <a:prstDash val="solid"/>
              <a:headEnd type="triangle" w="sm" len="med"/>
              <a:tailEnd type="triangle" w="sm" len="med"/>
            </a:ln>
          </p:spPr>
        </p:sp>
        <p:sp>
          <p:nvSpPr>
            <p:cNvPr id="26676" name="Rectangle 41"/>
            <p:cNvSpPr/>
            <p:nvPr/>
          </p:nvSpPr>
          <p:spPr>
            <a:xfrm>
              <a:off x="1432" y="409"/>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77" name="Rectangle 42"/>
            <p:cNvSpPr/>
            <p:nvPr/>
          </p:nvSpPr>
          <p:spPr>
            <a:xfrm>
              <a:off x="1356" y="479"/>
              <a:ext cx="217"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78" name="Rectangle 43"/>
            <p:cNvSpPr/>
            <p:nvPr/>
          </p:nvSpPr>
          <p:spPr>
            <a:xfrm>
              <a:off x="1490" y="345"/>
              <a:ext cx="217"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79" name="Rectangle 44"/>
            <p:cNvSpPr/>
            <p:nvPr/>
          </p:nvSpPr>
          <p:spPr>
            <a:xfrm>
              <a:off x="1191" y="634"/>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0" name="Rectangle 45"/>
            <p:cNvSpPr/>
            <p:nvPr/>
          </p:nvSpPr>
          <p:spPr>
            <a:xfrm>
              <a:off x="1119" y="585"/>
              <a:ext cx="217"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1" name="Rectangle 46"/>
            <p:cNvSpPr/>
            <p:nvPr/>
          </p:nvSpPr>
          <p:spPr>
            <a:xfrm>
              <a:off x="1107" y="718"/>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2" name="Line 47"/>
            <p:cNvSpPr/>
            <p:nvPr/>
          </p:nvSpPr>
          <p:spPr>
            <a:xfrm>
              <a:off x="831" y="778"/>
              <a:ext cx="944" cy="0"/>
            </a:xfrm>
            <a:prstGeom prst="line">
              <a:avLst/>
            </a:prstGeom>
            <a:ln w="28575" cap="flat" cmpd="sng">
              <a:solidFill>
                <a:srgbClr val="0000FF"/>
              </a:solidFill>
              <a:prstDash val="solid"/>
              <a:headEnd type="triangle" w="sm" len="med"/>
              <a:tailEnd type="triangle" w="sm" len="med"/>
            </a:ln>
          </p:spPr>
        </p:sp>
        <p:sp>
          <p:nvSpPr>
            <p:cNvPr id="26683" name="Line 48"/>
            <p:cNvSpPr/>
            <p:nvPr/>
          </p:nvSpPr>
          <p:spPr>
            <a:xfrm>
              <a:off x="1303" y="278"/>
              <a:ext cx="0" cy="944"/>
            </a:xfrm>
            <a:prstGeom prst="line">
              <a:avLst/>
            </a:prstGeom>
            <a:ln w="28575" cap="flat" cmpd="sng">
              <a:solidFill>
                <a:srgbClr val="0000FF"/>
              </a:solidFill>
              <a:prstDash val="solid"/>
              <a:headEnd type="triangle" w="sm" len="med"/>
              <a:tailEnd type="triangle" w="sm" len="med"/>
            </a:ln>
          </p:spPr>
        </p:sp>
        <p:sp>
          <p:nvSpPr>
            <p:cNvPr id="26684" name="Rectangle 49"/>
            <p:cNvSpPr/>
            <p:nvPr/>
          </p:nvSpPr>
          <p:spPr>
            <a:xfrm>
              <a:off x="939" y="586"/>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5" name="Rectangle 50"/>
            <p:cNvSpPr/>
            <p:nvPr/>
          </p:nvSpPr>
          <p:spPr>
            <a:xfrm>
              <a:off x="1047" y="777"/>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6" name="Rectangle 51"/>
            <p:cNvSpPr/>
            <p:nvPr/>
          </p:nvSpPr>
          <p:spPr>
            <a:xfrm>
              <a:off x="1035" y="585"/>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7" name="Rectangle 52"/>
            <p:cNvSpPr/>
            <p:nvPr/>
          </p:nvSpPr>
          <p:spPr>
            <a:xfrm>
              <a:off x="1383" y="586"/>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8" name="Rectangle 53"/>
            <p:cNvSpPr/>
            <p:nvPr/>
          </p:nvSpPr>
          <p:spPr>
            <a:xfrm>
              <a:off x="1503" y="585"/>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89" name="Rectangle 54"/>
            <p:cNvSpPr/>
            <p:nvPr/>
          </p:nvSpPr>
          <p:spPr>
            <a:xfrm>
              <a:off x="1599" y="585"/>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0" name="Rectangle 55"/>
            <p:cNvSpPr/>
            <p:nvPr/>
          </p:nvSpPr>
          <p:spPr>
            <a:xfrm>
              <a:off x="1262" y="682"/>
              <a:ext cx="241" cy="216"/>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1" name="Rectangle 56"/>
            <p:cNvSpPr/>
            <p:nvPr/>
          </p:nvSpPr>
          <p:spPr>
            <a:xfrm>
              <a:off x="1263" y="778"/>
              <a:ext cx="240" cy="217"/>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2" name="Rectangle 57"/>
            <p:cNvSpPr/>
            <p:nvPr/>
          </p:nvSpPr>
          <p:spPr>
            <a:xfrm>
              <a:off x="1263" y="886"/>
              <a:ext cx="240" cy="217"/>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3" name="Rectangle 58"/>
            <p:cNvSpPr/>
            <p:nvPr/>
          </p:nvSpPr>
          <p:spPr>
            <a:xfrm>
              <a:off x="1262" y="262"/>
              <a:ext cx="241" cy="216"/>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4" name="Rectangle 59"/>
            <p:cNvSpPr/>
            <p:nvPr/>
          </p:nvSpPr>
          <p:spPr>
            <a:xfrm>
              <a:off x="1263" y="454"/>
              <a:ext cx="240" cy="216"/>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5" name="Rectangle 60"/>
            <p:cNvSpPr/>
            <p:nvPr/>
          </p:nvSpPr>
          <p:spPr>
            <a:xfrm>
              <a:off x="1262" y="358"/>
              <a:ext cx="241" cy="216"/>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6" name="Rectangle 61"/>
            <p:cNvSpPr/>
            <p:nvPr/>
          </p:nvSpPr>
          <p:spPr>
            <a:xfrm>
              <a:off x="1047" y="358"/>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7" name="Rectangle 62"/>
            <p:cNvSpPr/>
            <p:nvPr/>
          </p:nvSpPr>
          <p:spPr>
            <a:xfrm>
              <a:off x="1119" y="417"/>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8" name="Rectangle 63"/>
            <p:cNvSpPr/>
            <p:nvPr/>
          </p:nvSpPr>
          <p:spPr>
            <a:xfrm>
              <a:off x="1191" y="490"/>
              <a:ext cx="216" cy="241"/>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699" name="Rectangle 64"/>
            <p:cNvSpPr/>
            <p:nvPr/>
          </p:nvSpPr>
          <p:spPr>
            <a:xfrm>
              <a:off x="1383" y="682"/>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700" name="Rectangle 65"/>
            <p:cNvSpPr/>
            <p:nvPr/>
          </p:nvSpPr>
          <p:spPr>
            <a:xfrm>
              <a:off x="1431" y="730"/>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701" name="Rectangle 66"/>
            <p:cNvSpPr/>
            <p:nvPr/>
          </p:nvSpPr>
          <p:spPr>
            <a:xfrm>
              <a:off x="1479" y="778"/>
              <a:ext cx="216" cy="240"/>
            </a:xfrm>
            <a:prstGeom prst="rect">
              <a:avLst/>
            </a:prstGeom>
            <a:noFill/>
            <a:ln w="31750">
              <a:noFill/>
            </a:ln>
          </p:spPr>
          <p:txBody>
            <a:bodyPr lIns="12700" tIns="12700" rIns="12700" bIns="12700"/>
            <a:p>
              <a:pPr algn="just" eaLnBrk="1" hangingPunct="1"/>
              <a:r>
                <a:rPr lang="en-US" altLang="zh-CN" sz="3600" b="1" dirty="0">
                  <a:solidFill>
                    <a:srgbClr val="0000FF"/>
                  </a:solidFill>
                  <a:latin typeface="Times New Roman" panose="02020603050405020304" pitchFamily="18" charset="0"/>
                </a:rPr>
                <a:t>·</a:t>
              </a:r>
              <a:endParaRPr lang="en-US" altLang="zh-CN" sz="3600" b="1" dirty="0">
                <a:latin typeface="Times New Roman" panose="02020603050405020304" pitchFamily="18" charset="0"/>
              </a:endParaRPr>
            </a:p>
          </p:txBody>
        </p:sp>
        <p:sp>
          <p:nvSpPr>
            <p:cNvPr id="26702" name="Line 67"/>
            <p:cNvSpPr/>
            <p:nvPr/>
          </p:nvSpPr>
          <p:spPr>
            <a:xfrm flipH="1">
              <a:off x="975" y="431"/>
              <a:ext cx="663" cy="647"/>
            </a:xfrm>
            <a:prstGeom prst="line">
              <a:avLst/>
            </a:prstGeom>
            <a:ln w="28575" cap="flat" cmpd="sng">
              <a:solidFill>
                <a:srgbClr val="0000FF"/>
              </a:solidFill>
              <a:prstDash val="solid"/>
              <a:headEnd type="triangle" w="sm" len="med"/>
              <a:tailEnd type="triangle" w="sm" len="med"/>
            </a:ln>
          </p:spPr>
        </p:sp>
        <p:sp>
          <p:nvSpPr>
            <p:cNvPr id="26703" name="Line 68"/>
            <p:cNvSpPr/>
            <p:nvPr/>
          </p:nvSpPr>
          <p:spPr>
            <a:xfrm flipV="1">
              <a:off x="1290" y="586"/>
              <a:ext cx="452" cy="192"/>
            </a:xfrm>
            <a:prstGeom prst="line">
              <a:avLst/>
            </a:prstGeom>
            <a:ln w="28575" cap="flat" cmpd="sng">
              <a:solidFill>
                <a:srgbClr val="FF00FF"/>
              </a:solidFill>
              <a:prstDash val="solid"/>
              <a:headEnd type="none" w="med" len="sm"/>
              <a:tailEnd type="triangle" w="sm" len="lg"/>
            </a:ln>
          </p:spPr>
        </p:sp>
        <p:sp>
          <p:nvSpPr>
            <p:cNvPr id="26704" name="Rectangle 69"/>
            <p:cNvSpPr/>
            <p:nvPr/>
          </p:nvSpPr>
          <p:spPr>
            <a:xfrm>
              <a:off x="1791" y="446"/>
              <a:ext cx="448" cy="285"/>
            </a:xfrm>
            <a:prstGeom prst="rect">
              <a:avLst/>
            </a:prstGeom>
            <a:noFill/>
            <a:ln w="31750">
              <a:noFill/>
            </a:ln>
          </p:spPr>
          <p:txBody>
            <a:bodyPr lIns="12700" tIns="12700" rIns="12700" bIns="12700"/>
            <a:p>
              <a:pPr algn="just" eaLnBrk="1" hangingPunct="1"/>
              <a:r>
                <a:rPr lang="en-US" altLang="zh-CN" sz="2400" b="1" i="1" dirty="0">
                  <a:solidFill>
                    <a:srgbClr val="FF00FF"/>
                  </a:solidFill>
                  <a:latin typeface="Bookman Old Style" panose="02050604050505020204" pitchFamily="18" charset="0"/>
                </a:rPr>
                <a:t>v</a:t>
              </a:r>
              <a:r>
                <a:rPr lang="en-US" altLang="zh-CN" sz="2400" b="1" i="1" baseline="-25000" dirty="0">
                  <a:solidFill>
                    <a:srgbClr val="FF00FF"/>
                  </a:solidFill>
                  <a:latin typeface="Bookman Old Style" panose="02050604050505020204" pitchFamily="18" charset="0"/>
                </a:rPr>
                <a:t>o</a:t>
              </a:r>
              <a:r>
                <a:rPr lang="en-US" altLang="zh-CN" sz="2400" b="1" dirty="0">
                  <a:solidFill>
                    <a:srgbClr val="FF00FF"/>
                  </a:solidFill>
                  <a:latin typeface="Times New Roman" panose="02020603050405020304" pitchFamily="18" charset="0"/>
                  <a:sym typeface="Symbol" panose="05050102010706020507" pitchFamily="18" charset="2"/>
                </a:rPr>
                <a:t></a:t>
              </a:r>
              <a:r>
                <a:rPr lang="en-US" altLang="zh-CN" sz="2400" b="1" i="1" dirty="0">
                  <a:solidFill>
                    <a:srgbClr val="FF00FF"/>
                  </a:solidFill>
                  <a:latin typeface="Times New Roman" panose="02020603050405020304" pitchFamily="18" charset="0"/>
                </a:rPr>
                <a:t>t</a:t>
              </a:r>
              <a:endParaRPr lang="en-US" altLang="zh-CN" sz="2400" b="1" i="1" dirty="0">
                <a:latin typeface="Times New Roman" panose="02020603050405020304" pitchFamily="18" charset="0"/>
              </a:endParaRPr>
            </a:p>
          </p:txBody>
        </p:sp>
        <p:sp>
          <p:nvSpPr>
            <p:cNvPr id="26705" name="Rectangle 70"/>
            <p:cNvSpPr/>
            <p:nvPr/>
          </p:nvSpPr>
          <p:spPr>
            <a:xfrm>
              <a:off x="539" y="1169"/>
              <a:ext cx="518" cy="287"/>
            </a:xfrm>
            <a:prstGeom prst="rect">
              <a:avLst/>
            </a:prstGeom>
            <a:noFill/>
            <a:ln w="31750">
              <a:noFill/>
            </a:ln>
          </p:spPr>
          <p:txBody>
            <a:bodyPr lIns="12700" tIns="12700" rIns="12700" bIns="12700"/>
            <a:p>
              <a:pPr algn="just" eaLnBrk="1" hangingPunct="1"/>
              <a:r>
                <a:rPr lang="zh-CN" altLang="en-US" sz="2400" b="1" dirty="0">
                  <a:solidFill>
                    <a:srgbClr val="FF0000"/>
                  </a:solidFill>
                  <a:latin typeface="Times New Roman" panose="02020603050405020304" pitchFamily="18" charset="0"/>
                </a:rPr>
                <a:t>光轴</a:t>
              </a:r>
              <a:endParaRPr lang="zh-CN" altLang="en-US" sz="2400" b="1" dirty="0">
                <a:solidFill>
                  <a:srgbClr val="FF0000"/>
                </a:solidFill>
                <a:latin typeface="Times New Roman" panose="02020603050405020304" pitchFamily="18" charset="0"/>
              </a:endParaRPr>
            </a:p>
          </p:txBody>
        </p:sp>
        <p:sp>
          <p:nvSpPr>
            <p:cNvPr id="26706" name="Line 71"/>
            <p:cNvSpPr/>
            <p:nvPr/>
          </p:nvSpPr>
          <p:spPr>
            <a:xfrm>
              <a:off x="932" y="1297"/>
              <a:ext cx="368" cy="0"/>
            </a:xfrm>
            <a:prstGeom prst="line">
              <a:avLst/>
            </a:prstGeom>
            <a:ln w="12700" cap="flat" cmpd="sng">
              <a:solidFill>
                <a:schemeClr val="tx1"/>
              </a:solidFill>
              <a:prstDash val="solid"/>
              <a:headEnd type="none" w="med" len="med"/>
              <a:tailEnd type="none" w="med" len="med"/>
            </a:ln>
          </p:spPr>
        </p:sp>
      </p:grpSp>
      <p:grpSp>
        <p:nvGrpSpPr>
          <p:cNvPr id="90184" name="Group 72"/>
          <p:cNvGrpSpPr/>
          <p:nvPr/>
        </p:nvGrpSpPr>
        <p:grpSpPr>
          <a:xfrm>
            <a:off x="5616575" y="228600"/>
            <a:ext cx="2965450" cy="1990725"/>
            <a:chOff x="3566" y="186"/>
            <a:chExt cx="1868" cy="1254"/>
          </a:xfrm>
        </p:grpSpPr>
        <p:sp>
          <p:nvSpPr>
            <p:cNvPr id="26643" name="Oval 73"/>
            <p:cNvSpPr/>
            <p:nvPr/>
          </p:nvSpPr>
          <p:spPr>
            <a:xfrm>
              <a:off x="3566" y="486"/>
              <a:ext cx="1400" cy="744"/>
            </a:xfrm>
            <a:prstGeom prst="ellipse">
              <a:avLst/>
            </a:prstGeom>
            <a:noFill/>
            <a:ln w="28575" cap="flat" cmpd="sng">
              <a:solidFill>
                <a:srgbClr val="0000FF"/>
              </a:solidFill>
              <a:prstDash val="sysDot"/>
              <a:headEnd type="none" w="med" len="med"/>
              <a:tailEnd type="none" w="med" len="med"/>
            </a:ln>
          </p:spPr>
          <p:txBody>
            <a:bodyPr/>
            <a:p>
              <a:pPr eaLnBrk="1" hangingPunct="1"/>
              <a:endParaRPr lang="zh-CN" altLang="en-US" dirty="0">
                <a:latin typeface="Arial" panose="020B0604020202020204" pitchFamily="34" charset="0"/>
              </a:endParaRPr>
            </a:p>
          </p:txBody>
        </p:sp>
        <p:sp>
          <p:nvSpPr>
            <p:cNvPr id="26644" name="Line 74"/>
            <p:cNvSpPr/>
            <p:nvPr/>
          </p:nvSpPr>
          <p:spPr>
            <a:xfrm>
              <a:off x="3566" y="870"/>
              <a:ext cx="1400" cy="0"/>
            </a:xfrm>
            <a:prstGeom prst="line">
              <a:avLst/>
            </a:prstGeom>
            <a:ln w="28575" cap="flat" cmpd="sng">
              <a:solidFill>
                <a:srgbClr val="0000FF"/>
              </a:solidFill>
              <a:prstDash val="solid"/>
              <a:headEnd type="triangle" w="sm" len="lg"/>
              <a:tailEnd type="triangle" w="sm" len="lg"/>
            </a:ln>
          </p:spPr>
        </p:sp>
        <p:sp>
          <p:nvSpPr>
            <p:cNvPr id="26645" name="Line 75"/>
            <p:cNvSpPr/>
            <p:nvPr/>
          </p:nvSpPr>
          <p:spPr>
            <a:xfrm>
              <a:off x="4262" y="486"/>
              <a:ext cx="0" cy="736"/>
            </a:xfrm>
            <a:prstGeom prst="line">
              <a:avLst/>
            </a:prstGeom>
            <a:ln w="28575" cap="flat" cmpd="sng">
              <a:solidFill>
                <a:srgbClr val="0000FF"/>
              </a:solidFill>
              <a:prstDash val="solid"/>
              <a:headEnd type="triangle" w="sm" len="lg"/>
              <a:tailEnd type="triangle" w="sm" len="lg"/>
            </a:ln>
          </p:spPr>
        </p:sp>
        <p:sp>
          <p:nvSpPr>
            <p:cNvPr id="26646" name="Line 76"/>
            <p:cNvSpPr/>
            <p:nvPr/>
          </p:nvSpPr>
          <p:spPr>
            <a:xfrm>
              <a:off x="3763" y="806"/>
              <a:ext cx="0" cy="128"/>
            </a:xfrm>
            <a:prstGeom prst="line">
              <a:avLst/>
            </a:prstGeom>
            <a:ln w="31750" cap="flat" cmpd="sng">
              <a:solidFill>
                <a:srgbClr val="0000FF"/>
              </a:solidFill>
              <a:prstDash val="solid"/>
              <a:headEnd type="none" w="med" len="sm"/>
              <a:tailEnd type="none" w="med" len="sm"/>
            </a:ln>
          </p:spPr>
        </p:sp>
        <p:sp>
          <p:nvSpPr>
            <p:cNvPr id="26647" name="Line 77"/>
            <p:cNvSpPr/>
            <p:nvPr/>
          </p:nvSpPr>
          <p:spPr>
            <a:xfrm>
              <a:off x="3926" y="806"/>
              <a:ext cx="0" cy="128"/>
            </a:xfrm>
            <a:prstGeom prst="line">
              <a:avLst/>
            </a:prstGeom>
            <a:ln w="31750" cap="flat" cmpd="sng">
              <a:solidFill>
                <a:srgbClr val="0000FF"/>
              </a:solidFill>
              <a:prstDash val="solid"/>
              <a:headEnd type="none" w="med" len="sm"/>
              <a:tailEnd type="none" w="med" len="sm"/>
            </a:ln>
          </p:spPr>
        </p:sp>
        <p:sp>
          <p:nvSpPr>
            <p:cNvPr id="26648" name="Line 78"/>
            <p:cNvSpPr/>
            <p:nvPr/>
          </p:nvSpPr>
          <p:spPr>
            <a:xfrm flipH="1">
              <a:off x="4198" y="958"/>
              <a:ext cx="128" cy="0"/>
            </a:xfrm>
            <a:prstGeom prst="line">
              <a:avLst/>
            </a:prstGeom>
            <a:ln w="31750" cap="flat" cmpd="sng">
              <a:solidFill>
                <a:srgbClr val="0000FF"/>
              </a:solidFill>
              <a:prstDash val="solid"/>
              <a:headEnd type="none" w="med" len="sm"/>
              <a:tailEnd type="none" w="med" len="sm"/>
            </a:ln>
          </p:spPr>
        </p:sp>
        <p:sp>
          <p:nvSpPr>
            <p:cNvPr id="26649" name="Line 79"/>
            <p:cNvSpPr/>
            <p:nvPr/>
          </p:nvSpPr>
          <p:spPr>
            <a:xfrm>
              <a:off x="4438" y="806"/>
              <a:ext cx="0" cy="128"/>
            </a:xfrm>
            <a:prstGeom prst="line">
              <a:avLst/>
            </a:prstGeom>
            <a:ln w="31750" cap="flat" cmpd="sng">
              <a:solidFill>
                <a:srgbClr val="0000FF"/>
              </a:solidFill>
              <a:prstDash val="solid"/>
              <a:headEnd type="none" w="med" len="sm"/>
              <a:tailEnd type="none" w="med" len="sm"/>
            </a:ln>
          </p:spPr>
        </p:sp>
        <p:sp>
          <p:nvSpPr>
            <p:cNvPr id="26650" name="Line 80"/>
            <p:cNvSpPr/>
            <p:nvPr/>
          </p:nvSpPr>
          <p:spPr>
            <a:xfrm flipH="1">
              <a:off x="4608" y="806"/>
              <a:ext cx="6" cy="128"/>
            </a:xfrm>
            <a:prstGeom prst="line">
              <a:avLst/>
            </a:prstGeom>
            <a:ln w="31750" cap="flat" cmpd="sng">
              <a:solidFill>
                <a:srgbClr val="0000FF"/>
              </a:solidFill>
              <a:prstDash val="solid"/>
              <a:headEnd type="none" w="med" len="sm"/>
              <a:tailEnd type="none" w="med" len="sm"/>
            </a:ln>
          </p:spPr>
        </p:sp>
        <p:sp>
          <p:nvSpPr>
            <p:cNvPr id="26651" name="Line 81"/>
            <p:cNvSpPr/>
            <p:nvPr/>
          </p:nvSpPr>
          <p:spPr>
            <a:xfrm>
              <a:off x="4102" y="806"/>
              <a:ext cx="0" cy="128"/>
            </a:xfrm>
            <a:prstGeom prst="line">
              <a:avLst/>
            </a:prstGeom>
            <a:ln w="31750" cap="flat" cmpd="sng">
              <a:solidFill>
                <a:srgbClr val="0000FF"/>
              </a:solidFill>
              <a:prstDash val="solid"/>
              <a:headEnd type="none" w="med" len="sm"/>
              <a:tailEnd type="none" w="med" len="sm"/>
            </a:ln>
          </p:spPr>
        </p:sp>
        <p:sp>
          <p:nvSpPr>
            <p:cNvPr id="26652" name="Line 82"/>
            <p:cNvSpPr/>
            <p:nvPr/>
          </p:nvSpPr>
          <p:spPr>
            <a:xfrm>
              <a:off x="4761" y="806"/>
              <a:ext cx="0" cy="128"/>
            </a:xfrm>
            <a:prstGeom prst="line">
              <a:avLst/>
            </a:prstGeom>
            <a:ln w="31750" cap="flat" cmpd="sng">
              <a:solidFill>
                <a:srgbClr val="0000FF"/>
              </a:solidFill>
              <a:prstDash val="solid"/>
              <a:headEnd type="none" w="med" len="sm"/>
              <a:tailEnd type="none" w="med" len="sm"/>
            </a:ln>
          </p:spPr>
        </p:sp>
        <p:sp>
          <p:nvSpPr>
            <p:cNvPr id="26653" name="Line 83"/>
            <p:cNvSpPr/>
            <p:nvPr/>
          </p:nvSpPr>
          <p:spPr>
            <a:xfrm flipH="1">
              <a:off x="4198" y="1054"/>
              <a:ext cx="128" cy="0"/>
            </a:xfrm>
            <a:prstGeom prst="line">
              <a:avLst/>
            </a:prstGeom>
            <a:ln w="31750" cap="flat" cmpd="sng">
              <a:solidFill>
                <a:srgbClr val="0000FF"/>
              </a:solidFill>
              <a:prstDash val="solid"/>
              <a:headEnd type="none" w="med" len="sm"/>
              <a:tailEnd type="none" w="med" len="sm"/>
            </a:ln>
          </p:spPr>
        </p:sp>
        <p:sp>
          <p:nvSpPr>
            <p:cNvPr id="26654" name="Line 84"/>
            <p:cNvSpPr/>
            <p:nvPr/>
          </p:nvSpPr>
          <p:spPr>
            <a:xfrm flipH="1">
              <a:off x="4198" y="686"/>
              <a:ext cx="128" cy="0"/>
            </a:xfrm>
            <a:prstGeom prst="line">
              <a:avLst/>
            </a:prstGeom>
            <a:ln w="31750" cap="flat" cmpd="sng">
              <a:solidFill>
                <a:srgbClr val="0000FF"/>
              </a:solidFill>
              <a:prstDash val="solid"/>
              <a:headEnd type="none" w="med" len="sm"/>
              <a:tailEnd type="none" w="med" len="sm"/>
            </a:ln>
          </p:spPr>
        </p:sp>
        <p:sp>
          <p:nvSpPr>
            <p:cNvPr id="26655" name="Line 85"/>
            <p:cNvSpPr/>
            <p:nvPr/>
          </p:nvSpPr>
          <p:spPr>
            <a:xfrm flipH="1">
              <a:off x="4198" y="774"/>
              <a:ext cx="128" cy="0"/>
            </a:xfrm>
            <a:prstGeom prst="line">
              <a:avLst/>
            </a:prstGeom>
            <a:ln w="31750" cap="flat" cmpd="sng">
              <a:solidFill>
                <a:srgbClr val="0000FF"/>
              </a:solidFill>
              <a:prstDash val="solid"/>
              <a:headEnd type="none" w="med" len="sm"/>
              <a:tailEnd type="none" w="med" len="sm"/>
            </a:ln>
          </p:spPr>
        </p:sp>
        <p:sp>
          <p:nvSpPr>
            <p:cNvPr id="26656" name="Line 86"/>
            <p:cNvSpPr/>
            <p:nvPr/>
          </p:nvSpPr>
          <p:spPr>
            <a:xfrm flipV="1">
              <a:off x="3862" y="574"/>
              <a:ext cx="824" cy="576"/>
            </a:xfrm>
            <a:prstGeom prst="line">
              <a:avLst/>
            </a:prstGeom>
            <a:ln w="28575" cap="flat" cmpd="sng">
              <a:solidFill>
                <a:srgbClr val="0000FF"/>
              </a:solidFill>
              <a:prstDash val="solid"/>
              <a:headEnd type="triangle" w="sm" len="lg"/>
              <a:tailEnd type="triangle" w="sm" len="lg"/>
            </a:ln>
          </p:spPr>
        </p:sp>
        <p:sp>
          <p:nvSpPr>
            <p:cNvPr id="26657" name="Line 87"/>
            <p:cNvSpPr/>
            <p:nvPr/>
          </p:nvSpPr>
          <p:spPr>
            <a:xfrm>
              <a:off x="4054" y="926"/>
              <a:ext cx="80" cy="112"/>
            </a:xfrm>
            <a:prstGeom prst="line">
              <a:avLst/>
            </a:prstGeom>
            <a:ln w="31750" cap="flat" cmpd="sng">
              <a:solidFill>
                <a:srgbClr val="0000FF"/>
              </a:solidFill>
              <a:prstDash val="solid"/>
              <a:headEnd type="none" w="med" len="sm"/>
              <a:tailEnd type="none" w="med" len="sm"/>
            </a:ln>
          </p:spPr>
        </p:sp>
        <p:sp>
          <p:nvSpPr>
            <p:cNvPr id="26658" name="Line 88"/>
            <p:cNvSpPr/>
            <p:nvPr/>
          </p:nvSpPr>
          <p:spPr>
            <a:xfrm>
              <a:off x="3982" y="990"/>
              <a:ext cx="80" cy="112"/>
            </a:xfrm>
            <a:prstGeom prst="line">
              <a:avLst/>
            </a:prstGeom>
            <a:ln w="31750" cap="flat" cmpd="sng">
              <a:solidFill>
                <a:srgbClr val="0000FF"/>
              </a:solidFill>
              <a:prstDash val="solid"/>
              <a:headEnd type="none" w="med" len="sm"/>
              <a:tailEnd type="none" w="med" len="sm"/>
            </a:ln>
          </p:spPr>
        </p:sp>
        <p:sp>
          <p:nvSpPr>
            <p:cNvPr id="26659" name="Line 89"/>
            <p:cNvSpPr/>
            <p:nvPr/>
          </p:nvSpPr>
          <p:spPr>
            <a:xfrm>
              <a:off x="4382" y="702"/>
              <a:ext cx="80" cy="112"/>
            </a:xfrm>
            <a:prstGeom prst="line">
              <a:avLst/>
            </a:prstGeom>
            <a:ln w="31750" cap="flat" cmpd="sng">
              <a:solidFill>
                <a:srgbClr val="0000FF"/>
              </a:solidFill>
              <a:prstDash val="solid"/>
              <a:headEnd type="none" w="med" len="sm"/>
              <a:tailEnd type="none" w="med" len="sm"/>
            </a:ln>
          </p:spPr>
        </p:sp>
        <p:sp>
          <p:nvSpPr>
            <p:cNvPr id="26660" name="Line 90"/>
            <p:cNvSpPr/>
            <p:nvPr/>
          </p:nvSpPr>
          <p:spPr>
            <a:xfrm>
              <a:off x="4478" y="638"/>
              <a:ext cx="80" cy="112"/>
            </a:xfrm>
            <a:prstGeom prst="line">
              <a:avLst/>
            </a:prstGeom>
            <a:ln w="31750" cap="flat" cmpd="sng">
              <a:solidFill>
                <a:srgbClr val="0000FF"/>
              </a:solidFill>
              <a:prstDash val="solid"/>
              <a:headEnd type="none" w="med" len="sm"/>
              <a:tailEnd type="none" w="med" len="sm"/>
            </a:ln>
          </p:spPr>
        </p:sp>
        <p:sp>
          <p:nvSpPr>
            <p:cNvPr id="26661" name="Line 91"/>
            <p:cNvSpPr/>
            <p:nvPr/>
          </p:nvSpPr>
          <p:spPr>
            <a:xfrm flipH="1" flipV="1">
              <a:off x="3838" y="574"/>
              <a:ext cx="824" cy="576"/>
            </a:xfrm>
            <a:prstGeom prst="line">
              <a:avLst/>
            </a:prstGeom>
            <a:ln w="28575" cap="flat" cmpd="sng">
              <a:solidFill>
                <a:srgbClr val="0000FF"/>
              </a:solidFill>
              <a:prstDash val="solid"/>
              <a:headEnd type="triangle" w="sm" len="lg"/>
              <a:tailEnd type="triangle" w="sm" len="lg"/>
            </a:ln>
          </p:spPr>
        </p:sp>
        <p:sp>
          <p:nvSpPr>
            <p:cNvPr id="26662" name="Line 92"/>
            <p:cNvSpPr/>
            <p:nvPr/>
          </p:nvSpPr>
          <p:spPr>
            <a:xfrm flipH="1">
              <a:off x="4390" y="925"/>
              <a:ext cx="80" cy="113"/>
            </a:xfrm>
            <a:prstGeom prst="line">
              <a:avLst/>
            </a:prstGeom>
            <a:ln w="31750" cap="flat" cmpd="sng">
              <a:solidFill>
                <a:srgbClr val="0000FF"/>
              </a:solidFill>
              <a:prstDash val="solid"/>
              <a:headEnd type="none" w="med" len="sm"/>
              <a:tailEnd type="none" w="med" len="sm"/>
            </a:ln>
          </p:spPr>
        </p:sp>
        <p:sp>
          <p:nvSpPr>
            <p:cNvPr id="26663" name="Line 93"/>
            <p:cNvSpPr/>
            <p:nvPr/>
          </p:nvSpPr>
          <p:spPr>
            <a:xfrm flipH="1">
              <a:off x="4462" y="989"/>
              <a:ext cx="80" cy="113"/>
            </a:xfrm>
            <a:prstGeom prst="line">
              <a:avLst/>
            </a:prstGeom>
            <a:ln w="31750" cap="flat" cmpd="sng">
              <a:solidFill>
                <a:srgbClr val="0000FF"/>
              </a:solidFill>
              <a:prstDash val="solid"/>
              <a:headEnd type="none" w="med" len="sm"/>
              <a:tailEnd type="none" w="med" len="sm"/>
            </a:ln>
          </p:spPr>
        </p:sp>
        <p:sp>
          <p:nvSpPr>
            <p:cNvPr id="26664" name="Line 94"/>
            <p:cNvSpPr/>
            <p:nvPr/>
          </p:nvSpPr>
          <p:spPr>
            <a:xfrm flipH="1">
              <a:off x="4062" y="701"/>
              <a:ext cx="80" cy="113"/>
            </a:xfrm>
            <a:prstGeom prst="line">
              <a:avLst/>
            </a:prstGeom>
            <a:ln w="31750" cap="flat" cmpd="sng">
              <a:solidFill>
                <a:srgbClr val="0000FF"/>
              </a:solidFill>
              <a:prstDash val="solid"/>
              <a:headEnd type="none" w="med" len="sm"/>
              <a:tailEnd type="none" w="med" len="sm"/>
            </a:ln>
          </p:spPr>
        </p:sp>
        <p:sp>
          <p:nvSpPr>
            <p:cNvPr id="26665" name="Line 95"/>
            <p:cNvSpPr/>
            <p:nvPr/>
          </p:nvSpPr>
          <p:spPr>
            <a:xfrm flipH="1">
              <a:off x="3966" y="637"/>
              <a:ext cx="80" cy="113"/>
            </a:xfrm>
            <a:prstGeom prst="line">
              <a:avLst/>
            </a:prstGeom>
            <a:ln w="31750" cap="flat" cmpd="sng">
              <a:solidFill>
                <a:srgbClr val="0000FF"/>
              </a:solidFill>
              <a:prstDash val="solid"/>
              <a:headEnd type="none" w="med" len="sm"/>
              <a:tailEnd type="none" w="med" len="sm"/>
            </a:ln>
          </p:spPr>
        </p:sp>
        <p:sp>
          <p:nvSpPr>
            <p:cNvPr id="26666" name="Line 96"/>
            <p:cNvSpPr/>
            <p:nvPr/>
          </p:nvSpPr>
          <p:spPr>
            <a:xfrm>
              <a:off x="4263" y="285"/>
              <a:ext cx="1" cy="1155"/>
            </a:xfrm>
            <a:prstGeom prst="line">
              <a:avLst/>
            </a:prstGeom>
            <a:ln w="28575" cap="flat" cmpd="sng">
              <a:solidFill>
                <a:srgbClr val="FF0000"/>
              </a:solidFill>
              <a:prstDash val="dash"/>
              <a:headEnd type="none" w="med" len="sm"/>
              <a:tailEnd type="none" w="med" len="sm"/>
            </a:ln>
          </p:spPr>
        </p:sp>
        <p:sp>
          <p:nvSpPr>
            <p:cNvPr id="26667" name="Rectangle 97"/>
            <p:cNvSpPr/>
            <p:nvPr/>
          </p:nvSpPr>
          <p:spPr>
            <a:xfrm>
              <a:off x="4558" y="1158"/>
              <a:ext cx="506" cy="226"/>
            </a:xfrm>
            <a:prstGeom prst="rect">
              <a:avLst/>
            </a:prstGeom>
            <a:noFill/>
            <a:ln w="31750">
              <a:noFill/>
            </a:ln>
          </p:spPr>
          <p:txBody>
            <a:bodyPr lIns="12700" tIns="12700" rIns="12700" bIns="12700"/>
            <a:p>
              <a:pPr algn="just" eaLnBrk="1" hangingPunct="1"/>
              <a:r>
                <a:rPr lang="zh-CN" altLang="en-US" sz="2400" b="1" dirty="0">
                  <a:solidFill>
                    <a:srgbClr val="FF0000"/>
                  </a:solidFill>
                  <a:latin typeface="Times New Roman" panose="02020603050405020304" pitchFamily="18" charset="0"/>
                </a:rPr>
                <a:t>光轴</a:t>
              </a:r>
              <a:endParaRPr lang="zh-CN" altLang="en-US" sz="2400" b="1" dirty="0">
                <a:solidFill>
                  <a:srgbClr val="FF0000"/>
                </a:solidFill>
                <a:latin typeface="Times New Roman" panose="02020603050405020304" pitchFamily="18" charset="0"/>
              </a:endParaRPr>
            </a:p>
          </p:txBody>
        </p:sp>
        <p:sp>
          <p:nvSpPr>
            <p:cNvPr id="26668" name="Line 98"/>
            <p:cNvSpPr/>
            <p:nvPr/>
          </p:nvSpPr>
          <p:spPr>
            <a:xfrm>
              <a:off x="4278" y="869"/>
              <a:ext cx="672" cy="0"/>
            </a:xfrm>
            <a:prstGeom prst="line">
              <a:avLst/>
            </a:prstGeom>
            <a:ln w="28575" cap="flat" cmpd="sng">
              <a:solidFill>
                <a:srgbClr val="FF00FF"/>
              </a:solidFill>
              <a:prstDash val="solid"/>
              <a:headEnd type="none" w="med" len="sm"/>
              <a:tailEnd type="triangle" w="sm" len="lg"/>
            </a:ln>
          </p:spPr>
        </p:sp>
        <p:sp>
          <p:nvSpPr>
            <p:cNvPr id="26669" name="Rectangle 99"/>
            <p:cNvSpPr/>
            <p:nvPr/>
          </p:nvSpPr>
          <p:spPr>
            <a:xfrm>
              <a:off x="4976" y="757"/>
              <a:ext cx="458" cy="284"/>
            </a:xfrm>
            <a:prstGeom prst="rect">
              <a:avLst/>
            </a:prstGeom>
            <a:noFill/>
            <a:ln w="31750">
              <a:noFill/>
            </a:ln>
          </p:spPr>
          <p:txBody>
            <a:bodyPr lIns="12700" tIns="12700" rIns="12700" bIns="12700"/>
            <a:p>
              <a:pPr algn="just" eaLnBrk="1" hangingPunct="1"/>
              <a:r>
                <a:rPr lang="en-US" altLang="zh-CN" sz="2400" b="1" i="1" dirty="0">
                  <a:solidFill>
                    <a:srgbClr val="FF00FF"/>
                  </a:solidFill>
                  <a:latin typeface="Bookman Old Style" panose="02050604050505020204" pitchFamily="18" charset="0"/>
                </a:rPr>
                <a:t>v</a:t>
              </a:r>
              <a:r>
                <a:rPr lang="en-US" altLang="zh-CN" sz="2400" b="1" i="1" baseline="-25000" dirty="0">
                  <a:solidFill>
                    <a:srgbClr val="FF00FF"/>
                  </a:solidFill>
                  <a:latin typeface="Times New Roman" panose="02020603050405020304" pitchFamily="18" charset="0"/>
                </a:rPr>
                <a:t>e</a:t>
              </a:r>
              <a:r>
                <a:rPr lang="en-US" altLang="zh-CN" sz="2400" b="1" dirty="0">
                  <a:solidFill>
                    <a:srgbClr val="FF00FF"/>
                  </a:solidFill>
                  <a:latin typeface="Times New Roman" panose="02020603050405020304" pitchFamily="18" charset="0"/>
                  <a:sym typeface="Symbol" panose="05050102010706020507" pitchFamily="18" charset="2"/>
                </a:rPr>
                <a:t></a:t>
              </a:r>
              <a:r>
                <a:rPr lang="en-US" altLang="zh-CN" sz="2400" b="1" i="1" dirty="0">
                  <a:solidFill>
                    <a:srgbClr val="FF00FF"/>
                  </a:solidFill>
                  <a:latin typeface="Times New Roman" panose="02020603050405020304" pitchFamily="18" charset="0"/>
                </a:rPr>
                <a:t>t</a:t>
              </a:r>
              <a:endParaRPr lang="en-US" altLang="zh-CN" sz="2400" dirty="0">
                <a:latin typeface="Times New Roman" panose="02020603050405020304" pitchFamily="18" charset="0"/>
              </a:endParaRPr>
            </a:p>
          </p:txBody>
        </p:sp>
        <p:sp>
          <p:nvSpPr>
            <p:cNvPr id="26670" name="Rectangle 100"/>
            <p:cNvSpPr/>
            <p:nvPr/>
          </p:nvSpPr>
          <p:spPr>
            <a:xfrm>
              <a:off x="4304" y="186"/>
              <a:ext cx="457" cy="300"/>
            </a:xfrm>
            <a:prstGeom prst="rect">
              <a:avLst/>
            </a:prstGeom>
            <a:noFill/>
            <a:ln w="31750">
              <a:noFill/>
            </a:ln>
          </p:spPr>
          <p:txBody>
            <a:bodyPr lIns="12700" tIns="12700" rIns="12700" bIns="12700"/>
            <a:p>
              <a:pPr algn="just" eaLnBrk="1" hangingPunct="1"/>
              <a:r>
                <a:rPr lang="en-US" altLang="zh-CN" sz="2400" b="1" i="1" dirty="0">
                  <a:solidFill>
                    <a:srgbClr val="FF00FF"/>
                  </a:solidFill>
                  <a:latin typeface="Bookman Old Style" panose="02050604050505020204" pitchFamily="18" charset="0"/>
                </a:rPr>
                <a:t>v</a:t>
              </a:r>
              <a:r>
                <a:rPr lang="en-US" altLang="zh-CN" sz="2400" b="1" i="1" baseline="-25000" dirty="0">
                  <a:solidFill>
                    <a:srgbClr val="FF00FF"/>
                  </a:solidFill>
                  <a:latin typeface="Times New Roman" panose="02020603050405020304" pitchFamily="18" charset="0"/>
                </a:rPr>
                <a:t>o</a:t>
              </a:r>
              <a:r>
                <a:rPr lang="en-US" altLang="zh-CN" sz="2400" b="1" dirty="0">
                  <a:solidFill>
                    <a:srgbClr val="FF00FF"/>
                  </a:solidFill>
                  <a:latin typeface="Times New Roman" panose="02020603050405020304" pitchFamily="18" charset="0"/>
                  <a:sym typeface="Symbol" panose="05050102010706020507" pitchFamily="18" charset="2"/>
                </a:rPr>
                <a:t></a:t>
              </a:r>
              <a:r>
                <a:rPr lang="en-US" altLang="zh-CN" sz="2400" b="1" i="1" dirty="0">
                  <a:solidFill>
                    <a:srgbClr val="FF00FF"/>
                  </a:solidFill>
                  <a:latin typeface="Times New Roman" panose="02020603050405020304" pitchFamily="18" charset="0"/>
                </a:rPr>
                <a:t>t</a:t>
              </a:r>
              <a:endParaRPr lang="en-US" altLang="zh-CN" sz="2400" i="1" dirty="0">
                <a:latin typeface="Times New Roman" panose="02020603050405020304" pitchFamily="18" charset="0"/>
              </a:endParaRPr>
            </a:p>
          </p:txBody>
        </p:sp>
        <p:sp>
          <p:nvSpPr>
            <p:cNvPr id="26671" name="Line 101"/>
            <p:cNvSpPr/>
            <p:nvPr/>
          </p:nvSpPr>
          <p:spPr>
            <a:xfrm>
              <a:off x="4262" y="486"/>
              <a:ext cx="11" cy="376"/>
            </a:xfrm>
            <a:prstGeom prst="line">
              <a:avLst/>
            </a:prstGeom>
            <a:ln w="28575" cap="flat" cmpd="sng">
              <a:solidFill>
                <a:srgbClr val="FF00FF"/>
              </a:solidFill>
              <a:prstDash val="solid"/>
              <a:headEnd type="triangle" w="sm" len="lg"/>
              <a:tailEnd type="none" w="med" len="sm"/>
            </a:ln>
          </p:spPr>
        </p:sp>
        <p:sp>
          <p:nvSpPr>
            <p:cNvPr id="26672" name="Line 102"/>
            <p:cNvSpPr/>
            <p:nvPr/>
          </p:nvSpPr>
          <p:spPr>
            <a:xfrm>
              <a:off x="4262" y="1319"/>
              <a:ext cx="312" cy="0"/>
            </a:xfrm>
            <a:prstGeom prst="line">
              <a:avLst/>
            </a:prstGeom>
            <a:ln w="12700" cap="flat" cmpd="sng">
              <a:solidFill>
                <a:schemeClr val="tx1"/>
              </a:solidFill>
              <a:prstDash val="solid"/>
              <a:headEnd type="none" w="med" len="med"/>
              <a:tailEnd type="none" w="med" len="med"/>
            </a:ln>
          </p:spPr>
        </p:sp>
      </p:grpSp>
      <p:sp>
        <p:nvSpPr>
          <p:cNvPr id="90147" name="Text Box 35"/>
          <p:cNvSpPr txBox="1"/>
          <p:nvPr/>
        </p:nvSpPr>
        <p:spPr>
          <a:xfrm>
            <a:off x="1384935" y="6282690"/>
            <a:ext cx="2412365" cy="460375"/>
          </a:xfrm>
          <a:prstGeom prst="rect">
            <a:avLst/>
          </a:prstGeom>
          <a:noFill/>
          <a:ln w="9525">
            <a:noFill/>
          </a:ln>
        </p:spPr>
        <p:txBody>
          <a:bodyPr wrap="square">
            <a:spAutoFit/>
          </a:bodyPr>
          <a:p>
            <a:pPr eaLnBrk="1" hangingPunct="1">
              <a:spcBef>
                <a:spcPct val="50000"/>
              </a:spcBef>
            </a:pPr>
            <a:r>
              <a:rPr lang="zh-CN" altLang="en-US" sz="2400" b="1" dirty="0">
                <a:latin typeface="Times New Roman" panose="02020603050405020304" pitchFamily="18" charset="0"/>
              </a:rPr>
              <a:t>如：石英、冰</a:t>
            </a:r>
            <a:endParaRPr lang="zh-CN" altLang="en-US" sz="2400" b="1" dirty="0">
              <a:latin typeface="Times New Roman" panose="02020603050405020304" pitchFamily="18" charset="0"/>
            </a:endParaRPr>
          </a:p>
        </p:txBody>
      </p:sp>
      <p:sp>
        <p:nvSpPr>
          <p:cNvPr id="90148" name="Text Box 36"/>
          <p:cNvSpPr txBox="1"/>
          <p:nvPr/>
        </p:nvSpPr>
        <p:spPr>
          <a:xfrm>
            <a:off x="5230495" y="6120765"/>
            <a:ext cx="3057525" cy="478155"/>
          </a:xfrm>
          <a:prstGeom prst="rect">
            <a:avLst/>
          </a:prstGeom>
          <a:noFill/>
          <a:ln w="9525">
            <a:noFill/>
          </a:ln>
        </p:spPr>
        <p:txBody>
          <a:bodyPr wrap="square">
            <a:spAutoFit/>
          </a:bodyPr>
          <a:p>
            <a:pPr eaLnBrk="1" hangingPunct="1">
              <a:lnSpc>
                <a:spcPct val="105000"/>
              </a:lnSpc>
              <a:spcBef>
                <a:spcPct val="50000"/>
              </a:spcBef>
            </a:pPr>
            <a:r>
              <a:rPr lang="zh-CN" altLang="en-US" sz="2400" b="1" dirty="0">
                <a:latin typeface="Times New Roman" panose="02020603050405020304" pitchFamily="18" charset="0"/>
              </a:rPr>
              <a:t>如：方解石、红宝石</a:t>
            </a:r>
            <a:endParaRPr lang="zh-CN" altLang="en-US" sz="2400" b="1" dirty="0">
              <a:latin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wipe(left)">
                                      <p:cBhvr>
                                        <p:cTn id="7" dur="500"/>
                                        <p:tgtEl>
                                          <p:spTgt spid="901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0149"/>
                                        </p:tgtEl>
                                        <p:attrNameLst>
                                          <p:attrName>style.visibility</p:attrName>
                                        </p:attrNameLst>
                                      </p:cBhvr>
                                      <p:to>
                                        <p:strVal val="visible"/>
                                      </p:to>
                                    </p:set>
                                    <p:animEffect transition="in" filter="box(out)">
                                      <p:cBhvr>
                                        <p:cTn id="12" dur="500"/>
                                        <p:tgtEl>
                                          <p:spTgt spid="90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5"/>
                                        </p:tgtEl>
                                        <p:attrNameLst>
                                          <p:attrName>style.visibility</p:attrName>
                                        </p:attrNameLst>
                                      </p:cBhvr>
                                      <p:to>
                                        <p:strVal val="visible"/>
                                      </p:to>
                                    </p:set>
                                    <p:animEffect transition="in" filter="wipe(left)">
                                      <p:cBhvr>
                                        <p:cTn id="17" dur="500"/>
                                        <p:tgtEl>
                                          <p:spTgt spid="901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43"/>
                                        </p:tgtEl>
                                        <p:attrNameLst>
                                          <p:attrName>style.visibility</p:attrName>
                                        </p:attrNameLst>
                                      </p:cBhvr>
                                      <p:to>
                                        <p:strVal val="visible"/>
                                      </p:to>
                                    </p:set>
                                    <p:animEffect transition="in" filter="wipe(left)">
                                      <p:cBhvr>
                                        <p:cTn id="22" dur="500"/>
                                        <p:tgtEl>
                                          <p:spTgt spid="9014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0184"/>
                                        </p:tgtEl>
                                        <p:attrNameLst>
                                          <p:attrName>style.visibility</p:attrName>
                                        </p:attrNameLst>
                                      </p:cBhvr>
                                      <p:to>
                                        <p:strVal val="visible"/>
                                      </p:to>
                                    </p:set>
                                    <p:animEffect transition="in" filter="box(out)">
                                      <p:cBhvr>
                                        <p:cTn id="27" dur="500"/>
                                        <p:tgtEl>
                                          <p:spTgt spid="90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44"/>
                                        </p:tgtEl>
                                        <p:attrNameLst>
                                          <p:attrName>style.visibility</p:attrName>
                                        </p:attrNameLst>
                                      </p:cBhvr>
                                      <p:to>
                                        <p:strVal val="visible"/>
                                      </p:to>
                                    </p:set>
                                    <p:animEffect transition="in" filter="wipe(left)">
                                      <p:cBhvr>
                                        <p:cTn id="32" dur="500"/>
                                        <p:tgtEl>
                                          <p:spTgt spid="901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142"/>
                                        </p:tgtEl>
                                        <p:attrNameLst>
                                          <p:attrName>style.visibility</p:attrName>
                                        </p:attrNameLst>
                                      </p:cBhvr>
                                      <p:to>
                                        <p:strVal val="visible"/>
                                      </p:to>
                                    </p:set>
                                    <p:animEffect transition="in" filter="wipe(left)">
                                      <p:cBhvr>
                                        <p:cTn id="37" dur="500"/>
                                        <p:tgtEl>
                                          <p:spTgt spid="901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0116"/>
                                        </p:tgtEl>
                                        <p:attrNameLst>
                                          <p:attrName>style.visibility</p:attrName>
                                        </p:attrNameLst>
                                      </p:cBhvr>
                                      <p:to>
                                        <p:strVal val="visible"/>
                                      </p:to>
                                    </p:set>
                                    <p:animEffect transition="in" filter="wipe(left)">
                                      <p:cBhvr>
                                        <p:cTn id="42" dur="500"/>
                                        <p:tgtEl>
                                          <p:spTgt spid="901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17"/>
                                        </p:tgtEl>
                                        <p:attrNameLst>
                                          <p:attrName>style.visibility</p:attrName>
                                        </p:attrNameLst>
                                      </p:cBhvr>
                                      <p:to>
                                        <p:strVal val="visible"/>
                                      </p:to>
                                    </p:set>
                                    <p:animEffect transition="in" filter="wipe(left)">
                                      <p:cBhvr>
                                        <p:cTn id="47" dur="500"/>
                                        <p:tgtEl>
                                          <p:spTgt spid="9011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90145"/>
                                        </p:tgtEl>
                                        <p:attrNameLst>
                                          <p:attrName>style.visibility</p:attrName>
                                        </p:attrNameLst>
                                      </p:cBhvr>
                                      <p:to>
                                        <p:strVal val="visible"/>
                                      </p:to>
                                    </p:set>
                                    <p:animEffect transition="in" filter="wipe(left)">
                                      <p:cBhvr>
                                        <p:cTn id="51" dur="500"/>
                                        <p:tgtEl>
                                          <p:spTgt spid="9014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90130"/>
                                        </p:tgtEl>
                                        <p:attrNameLst>
                                          <p:attrName>style.visibility</p:attrName>
                                        </p:attrNameLst>
                                      </p:cBhvr>
                                      <p:to>
                                        <p:strVal val="visible"/>
                                      </p:to>
                                    </p:set>
                                    <p:animEffect transition="in" filter="box(out)">
                                      <p:cBhvr>
                                        <p:cTn id="56" dur="500"/>
                                        <p:tgtEl>
                                          <p:spTgt spid="9013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0118"/>
                                        </p:tgtEl>
                                        <p:attrNameLst>
                                          <p:attrName>style.visibility</p:attrName>
                                        </p:attrNameLst>
                                      </p:cBhvr>
                                      <p:to>
                                        <p:strVal val="visible"/>
                                      </p:to>
                                    </p:set>
                                    <p:animEffect transition="in" filter="wipe(left)">
                                      <p:cBhvr>
                                        <p:cTn id="61" dur="500"/>
                                        <p:tgtEl>
                                          <p:spTgt spid="90118"/>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90146"/>
                                        </p:tgtEl>
                                        <p:attrNameLst>
                                          <p:attrName>style.visibility</p:attrName>
                                        </p:attrNameLst>
                                      </p:cBhvr>
                                      <p:to>
                                        <p:strVal val="visible"/>
                                      </p:to>
                                    </p:set>
                                    <p:animEffect transition="in" filter="wipe(left)">
                                      <p:cBhvr>
                                        <p:cTn id="65" dur="500"/>
                                        <p:tgtEl>
                                          <p:spTgt spid="90146"/>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nodeType="clickEffect">
                                  <p:stCondLst>
                                    <p:cond delay="0"/>
                                  </p:stCondLst>
                                  <p:childTnLst>
                                    <p:set>
                                      <p:cBhvr>
                                        <p:cTn id="69" dur="1" fill="hold">
                                          <p:stCondLst>
                                            <p:cond delay="0"/>
                                          </p:stCondLst>
                                        </p:cTn>
                                        <p:tgtEl>
                                          <p:spTgt spid="90119"/>
                                        </p:tgtEl>
                                        <p:attrNameLst>
                                          <p:attrName>style.visibility</p:attrName>
                                        </p:attrNameLst>
                                      </p:cBhvr>
                                      <p:to>
                                        <p:strVal val="visible"/>
                                      </p:to>
                                    </p:set>
                                    <p:animEffect transition="in" filter="box(out)">
                                      <p:cBhvr>
                                        <p:cTn id="70" dur="500"/>
                                        <p:tgtEl>
                                          <p:spTgt spid="901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0147"/>
                                        </p:tgtEl>
                                        <p:attrNameLst>
                                          <p:attrName>style.visibility</p:attrName>
                                        </p:attrNameLst>
                                      </p:cBhvr>
                                      <p:to>
                                        <p:strVal val="visible"/>
                                      </p:to>
                                    </p:set>
                                    <p:animEffect transition="in" filter="wipe(left)">
                                      <p:cBhvr>
                                        <p:cTn id="75" dur="500"/>
                                        <p:tgtEl>
                                          <p:spTgt spid="901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90148"/>
                                        </p:tgtEl>
                                        <p:attrNameLst>
                                          <p:attrName>style.visibility</p:attrName>
                                        </p:attrNameLst>
                                      </p:cBhvr>
                                      <p:to>
                                        <p:strVal val="visible"/>
                                      </p:to>
                                    </p:set>
                                    <p:animEffect transition="in" filter="wipe(left)">
                                      <p:cBhvr>
                                        <p:cTn id="80" dur="500"/>
                                        <p:tgtEl>
                                          <p:spTgt spid="90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6" grpId="0" bldLvl="0" animBg="1"/>
      <p:bldP spid="90117" grpId="0"/>
      <p:bldP spid="90118" grpId="0"/>
      <p:bldP spid="90143" grpId="0"/>
      <p:bldP spid="90145" grpId="0"/>
      <p:bldP spid="90146" grpId="0"/>
      <p:bldP spid="90147" grpId="0"/>
      <p:bldP spid="901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6866" name="Rectangle 2"/>
          <p:cNvSpPr>
            <a:spLocks noGrp="1"/>
          </p:cNvSpPr>
          <p:nvPr>
            <p:ph idx="1"/>
          </p:nvPr>
        </p:nvSpPr>
        <p:spPr>
          <a:xfrm>
            <a:off x="438150" y="476250"/>
            <a:ext cx="5207000" cy="468313"/>
          </a:xfrm>
        </p:spPr>
        <p:txBody>
          <a:bodyPr vert="horz" wrap="square" lIns="91440" tIns="45720" rIns="91440" bIns="45720" anchor="t"/>
          <a:p>
            <a:pPr eaLnBrk="1" hangingPunct="1">
              <a:buNone/>
            </a:pPr>
            <a:r>
              <a:rPr lang="zh-CN" altLang="en-US" sz="2400" b="1" dirty="0">
                <a:solidFill>
                  <a:srgbClr val="0000FF"/>
                </a:solidFill>
                <a:latin typeface="宋体" panose="02010600030101010101" pitchFamily="2" charset="-122"/>
              </a:rPr>
              <a:t>光学双折射现象的解释</a:t>
            </a:r>
            <a:endParaRPr lang="zh-CN" altLang="en-US" sz="2400" b="1" dirty="0">
              <a:solidFill>
                <a:srgbClr val="0000FF"/>
              </a:solidFill>
            </a:endParaRPr>
          </a:p>
        </p:txBody>
      </p:sp>
      <p:sp>
        <p:nvSpPr>
          <p:cNvPr id="36867" name="Text Box 3"/>
          <p:cNvSpPr txBox="1"/>
          <p:nvPr/>
        </p:nvSpPr>
        <p:spPr>
          <a:xfrm>
            <a:off x="358775" y="992188"/>
            <a:ext cx="2406650" cy="457200"/>
          </a:xfrm>
          <a:prstGeom prst="rect">
            <a:avLst/>
          </a:prstGeom>
          <a:noFill/>
          <a:ln w="9525">
            <a:noFill/>
          </a:ln>
        </p:spPr>
        <p:txBody>
          <a:bodyPr>
            <a:spAutoFit/>
          </a:bodyPr>
          <a:p>
            <a:pPr eaLnBrk="1" hangingPunct="1"/>
            <a:r>
              <a:rPr lang="zh-CN" altLang="en-US" sz="2400" b="1" dirty="0">
                <a:latin typeface="Times New Roman" panose="02020603050405020304" pitchFamily="18" charset="0"/>
              </a:rPr>
              <a:t>惠更斯原理：</a:t>
            </a:r>
            <a:endParaRPr lang="zh-CN" altLang="en-US" sz="2400" b="1" dirty="0">
              <a:latin typeface="Times New Roman" panose="02020603050405020304" pitchFamily="18" charset="0"/>
            </a:endParaRPr>
          </a:p>
        </p:txBody>
      </p:sp>
      <p:sp>
        <p:nvSpPr>
          <p:cNvPr id="36868" name="Text Box 4"/>
          <p:cNvSpPr txBox="1"/>
          <p:nvPr/>
        </p:nvSpPr>
        <p:spPr>
          <a:xfrm>
            <a:off x="2127250" y="1028700"/>
            <a:ext cx="6248400" cy="822325"/>
          </a:xfrm>
          <a:prstGeom prst="rect">
            <a:avLst/>
          </a:prstGeom>
          <a:noFill/>
          <a:ln w="9525">
            <a:noFill/>
          </a:ln>
        </p:spPr>
        <p:txBody>
          <a:bodyPr>
            <a:spAutoFit/>
          </a:bodyPr>
          <a:p>
            <a:pPr eaLnBrk="1" hangingPunct="1"/>
            <a:r>
              <a:rPr lang="en-US" altLang="zh-CN" sz="2400" b="1" i="1" dirty="0">
                <a:latin typeface="Times New Roman" panose="02020603050405020304" pitchFamily="18" charset="0"/>
              </a:rPr>
              <a:t>O </a:t>
            </a:r>
            <a:r>
              <a:rPr lang="zh-CN" altLang="zh-CN" sz="2400" b="1" dirty="0">
                <a:latin typeface="Times New Roman" panose="02020603050405020304" pitchFamily="18" charset="0"/>
              </a:rPr>
              <a:t>光</a:t>
            </a:r>
            <a:r>
              <a:rPr lang="zh-CN" altLang="en-US" sz="2400" b="1" dirty="0">
                <a:latin typeface="Times New Roman" panose="02020603050405020304" pitchFamily="18" charset="0"/>
              </a:rPr>
              <a:t>在晶体内任意点所引起的波阵面是球面。即具有各向同性的传播速率。</a:t>
            </a:r>
            <a:endParaRPr lang="zh-CN" altLang="en-US" sz="2400" b="1" dirty="0">
              <a:latin typeface="Times New Roman" panose="02020603050405020304" pitchFamily="18" charset="0"/>
            </a:endParaRPr>
          </a:p>
        </p:txBody>
      </p:sp>
      <p:sp>
        <p:nvSpPr>
          <p:cNvPr id="36869" name="Text Box 5"/>
          <p:cNvSpPr txBox="1"/>
          <p:nvPr/>
        </p:nvSpPr>
        <p:spPr>
          <a:xfrm>
            <a:off x="2122488" y="1881188"/>
            <a:ext cx="6475412" cy="822325"/>
          </a:xfrm>
          <a:prstGeom prst="rect">
            <a:avLst/>
          </a:prstGeom>
          <a:noFill/>
          <a:ln w="9525">
            <a:noFill/>
          </a:ln>
        </p:spPr>
        <p:txBody>
          <a:bodyPr>
            <a:spAutoFit/>
          </a:bodyPr>
          <a:p>
            <a:pPr eaLnBrk="1" hangingPunct="1"/>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光在晶体内任意点所引起的波阵面是椭球面。沿光轴方向与</a:t>
            </a:r>
            <a:r>
              <a:rPr lang="en-US" altLang="zh-CN" sz="2400" b="1" i="1" dirty="0">
                <a:latin typeface="Times New Roman" panose="02020603050405020304" pitchFamily="18" charset="0"/>
              </a:rPr>
              <a:t>O</a:t>
            </a:r>
            <a:r>
              <a:rPr lang="zh-CN" altLang="zh-CN" sz="2400" b="1" dirty="0">
                <a:latin typeface="Times New Roman" panose="02020603050405020304" pitchFamily="18" charset="0"/>
              </a:rPr>
              <a:t>光</a:t>
            </a:r>
            <a:r>
              <a:rPr lang="zh-CN" altLang="en-US" sz="2400" b="1" dirty="0">
                <a:latin typeface="Times New Roman" panose="02020603050405020304" pitchFamily="18" charset="0"/>
              </a:rPr>
              <a:t>具有相同的速率。</a:t>
            </a:r>
            <a:endParaRPr lang="zh-CN" altLang="en-US" sz="2400" b="1" dirty="0">
              <a:latin typeface="Times New Roman" panose="02020603050405020304" pitchFamily="18" charset="0"/>
            </a:endParaRPr>
          </a:p>
        </p:txBody>
      </p:sp>
      <p:sp>
        <p:nvSpPr>
          <p:cNvPr id="36870" name="Oval 6"/>
          <p:cNvSpPr/>
          <p:nvPr/>
        </p:nvSpPr>
        <p:spPr>
          <a:xfrm>
            <a:off x="1727200" y="3613150"/>
            <a:ext cx="1216025" cy="1216025"/>
          </a:xfrm>
          <a:prstGeom prst="ellipse">
            <a:avLst/>
          </a:prstGeom>
          <a:noFill/>
          <a:ln w="41275" cap="flat" cmpd="sng">
            <a:solidFill>
              <a:srgbClr val="FF6600"/>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6871" name="Oval 7"/>
          <p:cNvSpPr/>
          <p:nvPr/>
        </p:nvSpPr>
        <p:spPr>
          <a:xfrm>
            <a:off x="1284288" y="3613150"/>
            <a:ext cx="2090737" cy="1216025"/>
          </a:xfrm>
          <a:prstGeom prst="ellipse">
            <a:avLst/>
          </a:prstGeom>
          <a:noFill/>
          <a:ln w="44450" cap="flat" cmpd="sng">
            <a:solidFill>
              <a:srgbClr val="0000FF"/>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6872" name="AutoShape 8"/>
          <p:cNvSpPr/>
          <p:nvPr/>
        </p:nvSpPr>
        <p:spPr>
          <a:xfrm>
            <a:off x="369888" y="2927350"/>
            <a:ext cx="1143000" cy="838200"/>
          </a:xfrm>
          <a:prstGeom prst="wedgeRoundRectCallout">
            <a:avLst>
              <a:gd name="adj1" fmla="val 32778"/>
              <a:gd name="adj2" fmla="val 98866"/>
              <a:gd name="adj3" fmla="val 16667"/>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sz="3200" b="1" i="1" dirty="0">
                <a:solidFill>
                  <a:srgbClr val="3333FF"/>
                </a:solidFill>
                <a:latin typeface="Times New Roman" panose="02020603050405020304" pitchFamily="18" charset="0"/>
              </a:rPr>
              <a:t>e </a:t>
            </a:r>
            <a:r>
              <a:rPr lang="zh-CN" altLang="zh-CN" sz="2400" b="1" dirty="0">
                <a:solidFill>
                  <a:srgbClr val="3333FF"/>
                </a:solidFill>
                <a:latin typeface="Times New Roman" panose="02020603050405020304" pitchFamily="18" charset="0"/>
              </a:rPr>
              <a:t>光</a:t>
            </a:r>
            <a:r>
              <a:rPr lang="zh-CN" altLang="en-US" sz="2400" b="1" dirty="0">
                <a:solidFill>
                  <a:srgbClr val="3333FF"/>
                </a:solidFill>
                <a:latin typeface="Times New Roman" panose="02020603050405020304" pitchFamily="18" charset="0"/>
              </a:rPr>
              <a:t>波面</a:t>
            </a:r>
            <a:endParaRPr lang="zh-CN" altLang="en-US" sz="3200" b="1" dirty="0">
              <a:solidFill>
                <a:srgbClr val="3333FF"/>
              </a:solidFill>
              <a:latin typeface="Times New Roman" panose="02020603050405020304" pitchFamily="18" charset="0"/>
            </a:endParaRPr>
          </a:p>
        </p:txBody>
      </p:sp>
      <p:sp>
        <p:nvSpPr>
          <p:cNvPr id="36873" name="AutoShape 9"/>
          <p:cNvSpPr/>
          <p:nvPr/>
        </p:nvSpPr>
        <p:spPr>
          <a:xfrm>
            <a:off x="2960688" y="3003550"/>
            <a:ext cx="1219200" cy="685800"/>
          </a:xfrm>
          <a:prstGeom prst="wedgeEllipseCallout">
            <a:avLst>
              <a:gd name="adj1" fmla="val -52343"/>
              <a:gd name="adj2" fmla="val 91898"/>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sz="2400" b="1" i="1" dirty="0">
                <a:solidFill>
                  <a:srgbClr val="FF3300"/>
                </a:solidFill>
                <a:latin typeface="Times New Roman" panose="02020603050405020304" pitchFamily="18" charset="0"/>
              </a:rPr>
              <a:t>O</a:t>
            </a:r>
            <a:r>
              <a:rPr lang="zh-CN" altLang="zh-CN" sz="2400" b="1" dirty="0">
                <a:solidFill>
                  <a:srgbClr val="FF3300"/>
                </a:solidFill>
                <a:latin typeface="Times New Roman" panose="02020603050405020304" pitchFamily="18" charset="0"/>
              </a:rPr>
              <a:t>光</a:t>
            </a:r>
            <a:r>
              <a:rPr lang="zh-CN" altLang="en-US" sz="2400" b="1" dirty="0">
                <a:solidFill>
                  <a:srgbClr val="FF3300"/>
                </a:solidFill>
                <a:latin typeface="Times New Roman" panose="02020603050405020304" pitchFamily="18" charset="0"/>
              </a:rPr>
              <a:t>波面</a:t>
            </a:r>
            <a:endParaRPr lang="zh-CN" altLang="en-US" sz="2400" b="1" dirty="0">
              <a:solidFill>
                <a:srgbClr val="FF9900"/>
              </a:solidFill>
              <a:latin typeface="Times New Roman" panose="02020603050405020304" pitchFamily="18" charset="0"/>
            </a:endParaRPr>
          </a:p>
        </p:txBody>
      </p:sp>
      <p:sp>
        <p:nvSpPr>
          <p:cNvPr id="36874" name="Line 10"/>
          <p:cNvSpPr/>
          <p:nvPr/>
        </p:nvSpPr>
        <p:spPr>
          <a:xfrm>
            <a:off x="2336800" y="3079750"/>
            <a:ext cx="0" cy="2362200"/>
          </a:xfrm>
          <a:prstGeom prst="line">
            <a:avLst/>
          </a:prstGeom>
          <a:ln w="9525" cap="flat" cmpd="sng">
            <a:solidFill>
              <a:srgbClr val="FF9900"/>
            </a:solidFill>
            <a:prstDash val="lgDashDot"/>
            <a:headEnd type="none" w="med" len="med"/>
            <a:tailEnd type="none" w="med" len="med"/>
          </a:ln>
        </p:spPr>
      </p:sp>
      <p:sp>
        <p:nvSpPr>
          <p:cNvPr id="36875" name="AutoShape 11"/>
          <p:cNvSpPr/>
          <p:nvPr/>
        </p:nvSpPr>
        <p:spPr>
          <a:xfrm>
            <a:off x="2808288" y="4832350"/>
            <a:ext cx="1295400" cy="685800"/>
          </a:xfrm>
          <a:prstGeom prst="cloudCallout">
            <a:avLst>
              <a:gd name="adj1" fmla="val -86519"/>
              <a:gd name="adj2" fmla="val -6019"/>
            </a:avLst>
          </a:prstGeom>
          <a:noFill/>
          <a:ln w="9525" cap="flat" cmpd="sng">
            <a:solidFill>
              <a:schemeClr val="tx1"/>
            </a:solidFill>
            <a:prstDash val="solid"/>
            <a:headEnd type="none" w="med" len="med"/>
            <a:tailEnd type="none" w="med" len="med"/>
          </a:ln>
        </p:spPr>
        <p:txBody>
          <a:bodyPr wrap="none" anchor="ctr"/>
          <a:p>
            <a:pPr algn="ctr" eaLnBrk="1" hangingPunct="1"/>
            <a:r>
              <a:rPr lang="zh-CN" altLang="en-US" sz="2400" b="1" dirty="0">
                <a:latin typeface="Times New Roman" panose="02020603050405020304" pitchFamily="18" charset="0"/>
              </a:rPr>
              <a:t>光轴方向</a:t>
            </a:r>
            <a:endParaRPr lang="zh-CN" altLang="en-US" sz="2400" b="1" dirty="0">
              <a:latin typeface="Times New Roman" panose="02020603050405020304" pitchFamily="18" charset="0"/>
            </a:endParaRPr>
          </a:p>
        </p:txBody>
      </p:sp>
      <p:sp>
        <p:nvSpPr>
          <p:cNvPr id="36876" name="Text Box 12"/>
          <p:cNvSpPr txBox="1"/>
          <p:nvPr/>
        </p:nvSpPr>
        <p:spPr>
          <a:xfrm>
            <a:off x="1252538" y="5768975"/>
            <a:ext cx="2954337" cy="457200"/>
          </a:xfrm>
          <a:prstGeom prst="rect">
            <a:avLst/>
          </a:prstGeom>
          <a:noFill/>
          <a:ln w="9525">
            <a:noFill/>
          </a:ln>
        </p:spPr>
        <p:txBody>
          <a:bodyPr wrap="none">
            <a:spAutoFit/>
          </a:bodyPr>
          <a:p>
            <a:pPr eaLnBrk="1" hangingPunct="1"/>
            <a:r>
              <a:rPr lang="zh-CN" altLang="en-US" sz="2400" b="1" dirty="0">
                <a:solidFill>
                  <a:schemeClr val="accent2"/>
                </a:solidFill>
                <a:latin typeface="Times New Roman" panose="02020603050405020304" pitchFamily="18" charset="0"/>
              </a:rPr>
              <a:t>负晶如方解石</a:t>
            </a:r>
            <a:r>
              <a:rPr lang="en-US" altLang="zh-CN" sz="2400" b="1" dirty="0">
                <a:solidFill>
                  <a:schemeClr val="accent2"/>
                </a:solidFill>
                <a:latin typeface="Times New Roman" panose="02020603050405020304" pitchFamily="18" charset="0"/>
              </a:rPr>
              <a:t>CaCO</a:t>
            </a:r>
            <a:r>
              <a:rPr lang="en-US" altLang="zh-CN" sz="2400" b="1" baseline="-25000" dirty="0">
                <a:solidFill>
                  <a:schemeClr val="accent2"/>
                </a:solidFill>
                <a:latin typeface="Times New Roman" panose="02020603050405020304" pitchFamily="18" charset="0"/>
              </a:rPr>
              <a:t>3</a:t>
            </a:r>
            <a:endParaRPr lang="en-US" altLang="zh-CN" sz="2400" b="1" dirty="0">
              <a:latin typeface="Times New Roman" panose="02020603050405020304" pitchFamily="18" charset="0"/>
            </a:endParaRPr>
          </a:p>
        </p:txBody>
      </p:sp>
      <p:sp>
        <p:nvSpPr>
          <p:cNvPr id="36877" name="Oval 13"/>
          <p:cNvSpPr/>
          <p:nvPr/>
        </p:nvSpPr>
        <p:spPr>
          <a:xfrm>
            <a:off x="5322888" y="3384550"/>
            <a:ext cx="1863725" cy="1863725"/>
          </a:xfrm>
          <a:prstGeom prst="ellipse">
            <a:avLst/>
          </a:prstGeom>
          <a:noFill/>
          <a:ln w="41275" cap="flat" cmpd="sng">
            <a:solidFill>
              <a:srgbClr val="FF6600"/>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6878" name="Oval 14"/>
          <p:cNvSpPr/>
          <p:nvPr/>
        </p:nvSpPr>
        <p:spPr>
          <a:xfrm>
            <a:off x="5630863" y="3384550"/>
            <a:ext cx="1216025" cy="1863725"/>
          </a:xfrm>
          <a:prstGeom prst="ellipse">
            <a:avLst/>
          </a:prstGeom>
          <a:noFill/>
          <a:ln w="44450" cap="flat" cmpd="sng">
            <a:solidFill>
              <a:srgbClr val="0000FF"/>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6879" name="AutoShape 15"/>
          <p:cNvSpPr/>
          <p:nvPr/>
        </p:nvSpPr>
        <p:spPr>
          <a:xfrm>
            <a:off x="4027488" y="3613150"/>
            <a:ext cx="1219200" cy="762000"/>
          </a:xfrm>
          <a:prstGeom prst="wedgeRoundRectCallout">
            <a:avLst>
              <a:gd name="adj1" fmla="val 84245"/>
              <a:gd name="adj2" fmla="val 108333"/>
              <a:gd name="adj3" fmla="val 16667"/>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sz="3200" b="1" i="1" dirty="0">
                <a:solidFill>
                  <a:srgbClr val="3333FF"/>
                </a:solidFill>
                <a:latin typeface="Times New Roman" panose="02020603050405020304" pitchFamily="18" charset="0"/>
              </a:rPr>
              <a:t>e</a:t>
            </a:r>
            <a:r>
              <a:rPr lang="en-US" altLang="zh-CN" sz="3200" b="1" dirty="0">
                <a:solidFill>
                  <a:srgbClr val="3333FF"/>
                </a:solidFill>
                <a:latin typeface="Times New Roman" panose="02020603050405020304" pitchFamily="18" charset="0"/>
              </a:rPr>
              <a:t> </a:t>
            </a:r>
            <a:r>
              <a:rPr lang="zh-CN" altLang="zh-CN" sz="2400" b="1" dirty="0">
                <a:solidFill>
                  <a:srgbClr val="3333FF"/>
                </a:solidFill>
                <a:latin typeface="Times New Roman" panose="02020603050405020304" pitchFamily="18" charset="0"/>
              </a:rPr>
              <a:t>光</a:t>
            </a:r>
            <a:r>
              <a:rPr lang="zh-CN" altLang="en-US" sz="2400" b="1" dirty="0">
                <a:solidFill>
                  <a:srgbClr val="3333FF"/>
                </a:solidFill>
                <a:latin typeface="Times New Roman" panose="02020603050405020304" pitchFamily="18" charset="0"/>
              </a:rPr>
              <a:t>波面</a:t>
            </a:r>
            <a:endParaRPr lang="zh-CN" altLang="en-US" sz="3200" b="1" dirty="0">
              <a:solidFill>
                <a:srgbClr val="3333FF"/>
              </a:solidFill>
              <a:latin typeface="Times New Roman" panose="02020603050405020304" pitchFamily="18" charset="0"/>
            </a:endParaRPr>
          </a:p>
        </p:txBody>
      </p:sp>
      <p:sp>
        <p:nvSpPr>
          <p:cNvPr id="36880" name="AutoShape 16"/>
          <p:cNvSpPr/>
          <p:nvPr/>
        </p:nvSpPr>
        <p:spPr>
          <a:xfrm>
            <a:off x="7227888" y="3155950"/>
            <a:ext cx="1219200" cy="685800"/>
          </a:xfrm>
          <a:prstGeom prst="wedgeEllipseCallout">
            <a:avLst>
              <a:gd name="adj1" fmla="val -52343"/>
              <a:gd name="adj2" fmla="val 91898"/>
            </a:avLst>
          </a:prstGeom>
          <a:noFill/>
          <a:ln w="9525" cap="flat" cmpd="sng">
            <a:solidFill>
              <a:schemeClr val="tx1"/>
            </a:solidFill>
            <a:prstDash val="solid"/>
            <a:miter/>
            <a:headEnd type="none" w="med" len="med"/>
            <a:tailEnd type="none" w="med" len="med"/>
          </a:ln>
        </p:spPr>
        <p:txBody>
          <a:bodyPr wrap="none" anchor="ctr"/>
          <a:p>
            <a:pPr algn="ctr" eaLnBrk="1" hangingPunct="1"/>
            <a:r>
              <a:rPr lang="en-US" altLang="zh-CN" sz="2400" b="1" i="1" dirty="0">
                <a:solidFill>
                  <a:srgbClr val="FF3300"/>
                </a:solidFill>
                <a:latin typeface="Times New Roman" panose="02020603050405020304" pitchFamily="18" charset="0"/>
              </a:rPr>
              <a:t>O</a:t>
            </a:r>
            <a:r>
              <a:rPr lang="zh-CN" altLang="zh-CN" sz="2400" b="1" dirty="0">
                <a:solidFill>
                  <a:srgbClr val="FF3300"/>
                </a:solidFill>
                <a:latin typeface="Times New Roman" panose="02020603050405020304" pitchFamily="18" charset="0"/>
              </a:rPr>
              <a:t>光</a:t>
            </a:r>
            <a:r>
              <a:rPr lang="zh-CN" altLang="en-US" sz="2400" b="1" dirty="0">
                <a:solidFill>
                  <a:srgbClr val="FF3300"/>
                </a:solidFill>
                <a:latin typeface="Times New Roman" panose="02020603050405020304" pitchFamily="18" charset="0"/>
              </a:rPr>
              <a:t>波面</a:t>
            </a:r>
            <a:endParaRPr lang="zh-CN" altLang="en-US" sz="2400" b="1" dirty="0">
              <a:solidFill>
                <a:srgbClr val="FF9900"/>
              </a:solidFill>
              <a:latin typeface="Times New Roman" panose="02020603050405020304" pitchFamily="18" charset="0"/>
            </a:endParaRPr>
          </a:p>
        </p:txBody>
      </p:sp>
      <p:sp>
        <p:nvSpPr>
          <p:cNvPr id="36881" name="Line 17"/>
          <p:cNvSpPr/>
          <p:nvPr/>
        </p:nvSpPr>
        <p:spPr>
          <a:xfrm>
            <a:off x="6234113" y="3149600"/>
            <a:ext cx="0" cy="2362200"/>
          </a:xfrm>
          <a:prstGeom prst="line">
            <a:avLst/>
          </a:prstGeom>
          <a:ln w="9525" cap="flat" cmpd="sng">
            <a:solidFill>
              <a:srgbClr val="FF9900"/>
            </a:solidFill>
            <a:prstDash val="lgDashDot"/>
            <a:headEnd type="none" w="med" len="med"/>
            <a:tailEnd type="none" w="med" len="med"/>
          </a:ln>
        </p:spPr>
      </p:sp>
      <p:sp>
        <p:nvSpPr>
          <p:cNvPr id="36882" name="AutoShape 18"/>
          <p:cNvSpPr/>
          <p:nvPr/>
        </p:nvSpPr>
        <p:spPr>
          <a:xfrm>
            <a:off x="7380288" y="4603750"/>
            <a:ext cx="1295400" cy="685800"/>
          </a:xfrm>
          <a:prstGeom prst="cloudCallout">
            <a:avLst>
              <a:gd name="adj1" fmla="val -135296"/>
              <a:gd name="adj2" fmla="val 72454"/>
            </a:avLst>
          </a:prstGeom>
          <a:noFill/>
          <a:ln w="9525" cap="flat" cmpd="sng">
            <a:solidFill>
              <a:schemeClr val="tx1"/>
            </a:solidFill>
            <a:prstDash val="solid"/>
            <a:headEnd type="none" w="med" len="med"/>
            <a:tailEnd type="none" w="med" len="med"/>
          </a:ln>
        </p:spPr>
        <p:txBody>
          <a:bodyPr wrap="none" anchor="ctr"/>
          <a:p>
            <a:pPr algn="ctr" eaLnBrk="1" hangingPunct="1"/>
            <a:r>
              <a:rPr lang="zh-CN" altLang="en-US" sz="2400" b="1" dirty="0">
                <a:latin typeface="Times New Roman" panose="02020603050405020304" pitchFamily="18" charset="0"/>
              </a:rPr>
              <a:t>光轴方向</a:t>
            </a:r>
            <a:endParaRPr lang="zh-CN" altLang="en-US" sz="2400" b="1" dirty="0">
              <a:latin typeface="Times New Roman" panose="02020603050405020304" pitchFamily="18" charset="0"/>
            </a:endParaRPr>
          </a:p>
        </p:txBody>
      </p:sp>
      <p:sp>
        <p:nvSpPr>
          <p:cNvPr id="36883" name="Text Box 19"/>
          <p:cNvSpPr txBox="1"/>
          <p:nvPr/>
        </p:nvSpPr>
        <p:spPr>
          <a:xfrm>
            <a:off x="5367338" y="5822950"/>
            <a:ext cx="2308225" cy="457200"/>
          </a:xfrm>
          <a:prstGeom prst="rect">
            <a:avLst/>
          </a:prstGeom>
          <a:noFill/>
          <a:ln w="9525">
            <a:noFill/>
          </a:ln>
        </p:spPr>
        <p:txBody>
          <a:bodyPr wrap="none">
            <a:spAutoFit/>
          </a:bodyPr>
          <a:p>
            <a:pPr eaLnBrk="1" hangingPunct="1"/>
            <a:r>
              <a:rPr lang="zh-CN" altLang="en-US" sz="2400" b="1" dirty="0">
                <a:solidFill>
                  <a:schemeClr val="accent2"/>
                </a:solidFill>
                <a:latin typeface="Times New Roman" panose="02020603050405020304" pitchFamily="18" charset="0"/>
              </a:rPr>
              <a:t>正晶如石英</a:t>
            </a:r>
            <a:r>
              <a:rPr lang="en-US" altLang="zh-CN" sz="2400" b="1" dirty="0">
                <a:solidFill>
                  <a:schemeClr val="accent2"/>
                </a:solidFill>
                <a:latin typeface="Times New Roman" panose="02020603050405020304" pitchFamily="18" charset="0"/>
              </a:rPr>
              <a:t>SiO</a:t>
            </a:r>
            <a:r>
              <a:rPr lang="en-US" altLang="zh-CN" sz="2400" b="1" baseline="-25000" dirty="0">
                <a:solidFill>
                  <a:schemeClr val="accent2"/>
                </a:solidFill>
                <a:latin typeface="Times New Roman" panose="02020603050405020304" pitchFamily="18" charset="0"/>
              </a:rPr>
              <a:t>2</a:t>
            </a:r>
            <a:endParaRPr lang="en-US" altLang="zh-CN" sz="2400" b="1" dirty="0">
              <a:latin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66">
                                            <p:txEl>
                                              <p:charRg st="0" end="13"/>
                                            </p:txEl>
                                          </p:spTgt>
                                        </p:tgtEl>
                                        <p:attrNameLst>
                                          <p:attrName>style.visibility</p:attrName>
                                        </p:attrNameLst>
                                      </p:cBhvr>
                                      <p:to>
                                        <p:strVal val="visible"/>
                                      </p:to>
                                    </p:set>
                                    <p:animEffect transition="in" filter="wipe(left)">
                                      <p:cBhvr>
                                        <p:cTn id="7" dur="500"/>
                                        <p:tgtEl>
                                          <p:spTgt spid="36866">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500"/>
                                        <p:tgtEl>
                                          <p:spTgt spid="368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left)">
                                      <p:cBhvr>
                                        <p:cTn id="17" dur="500"/>
                                        <p:tgtEl>
                                          <p:spTgt spid="368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blinds(horizontal)">
                                      <p:cBhvr>
                                        <p:cTn id="27" dur="500"/>
                                        <p:tgtEl>
                                          <p:spTgt spid="36870"/>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wd">
                                    <p:tmAbs val="300"/>
                                  </p:iterate>
                                  <p:childTnLst>
                                    <p:set>
                                      <p:cBhvr>
                                        <p:cTn id="30" dur="1" fill="hold">
                                          <p:stCondLst>
                                            <p:cond delay="299"/>
                                          </p:stCondLst>
                                        </p:cTn>
                                        <p:tgtEl>
                                          <p:spTgt spid="368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6871"/>
                                        </p:tgtEl>
                                        <p:attrNameLst>
                                          <p:attrName>style.visibility</p:attrName>
                                        </p:attrNameLst>
                                      </p:cBhvr>
                                      <p:to>
                                        <p:strVal val="visible"/>
                                      </p:to>
                                    </p:set>
                                    <p:animEffect transition="in" filter="blinds(horizontal)">
                                      <p:cBhvr>
                                        <p:cTn id="35" dur="500"/>
                                        <p:tgtEl>
                                          <p:spTgt spid="36871"/>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368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6874"/>
                                        </p:tgtEl>
                                        <p:attrNameLst>
                                          <p:attrName>style.visibility</p:attrName>
                                        </p:attrNameLst>
                                      </p:cBhvr>
                                      <p:to>
                                        <p:strVal val="visible"/>
                                      </p:to>
                                    </p:set>
                                    <p:animEffect transition="in" filter="blinds(horizontal)">
                                      <p:cBhvr>
                                        <p:cTn id="43" dur="500"/>
                                        <p:tgtEl>
                                          <p:spTgt spid="36874"/>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368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6876"/>
                                        </p:tgtEl>
                                        <p:attrNameLst>
                                          <p:attrName>style.visibility</p:attrName>
                                        </p:attrNameLst>
                                      </p:cBhvr>
                                      <p:to>
                                        <p:strVal val="visible"/>
                                      </p:to>
                                    </p:set>
                                    <p:animEffect transition="in" filter="blinds(horizontal)">
                                      <p:cBhvr>
                                        <p:cTn id="51" dur="500"/>
                                        <p:tgtEl>
                                          <p:spTgt spid="3687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6877"/>
                                        </p:tgtEl>
                                        <p:attrNameLst>
                                          <p:attrName>style.visibility</p:attrName>
                                        </p:attrNameLst>
                                      </p:cBhvr>
                                      <p:to>
                                        <p:strVal val="visible"/>
                                      </p:to>
                                    </p:set>
                                    <p:animEffect transition="in" filter="blinds(horizontal)">
                                      <p:cBhvr>
                                        <p:cTn id="56" dur="500"/>
                                        <p:tgtEl>
                                          <p:spTgt spid="36877"/>
                                        </p:tgtEl>
                                      </p:cBhvr>
                                    </p:animEffect>
                                  </p:childTnLst>
                                </p:cTn>
                              </p:par>
                            </p:childTnLst>
                          </p:cTn>
                        </p:par>
                        <p:par>
                          <p:cTn id="57" fill="hold">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36880"/>
                                        </p:tgtEl>
                                        <p:attrNameLst>
                                          <p:attrName>style.visibility</p:attrName>
                                        </p:attrNameLst>
                                      </p:cBhvr>
                                      <p:to>
                                        <p:strVal val="visible"/>
                                      </p:to>
                                    </p:set>
                                    <p:animEffect transition="in" filter="blinds(horizontal)">
                                      <p:cBhvr>
                                        <p:cTn id="60" dur="500"/>
                                        <p:tgtEl>
                                          <p:spTgt spid="3688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6878"/>
                                        </p:tgtEl>
                                        <p:attrNameLst>
                                          <p:attrName>style.visibility</p:attrName>
                                        </p:attrNameLst>
                                      </p:cBhvr>
                                      <p:to>
                                        <p:strVal val="visible"/>
                                      </p:to>
                                    </p:set>
                                    <p:animEffect transition="in" filter="blinds(horizontal)">
                                      <p:cBhvr>
                                        <p:cTn id="65" dur="500"/>
                                        <p:tgtEl>
                                          <p:spTgt spid="36878"/>
                                        </p:tgtEl>
                                      </p:cBhvr>
                                    </p:animEffect>
                                  </p:childTnLst>
                                </p:cTn>
                              </p:par>
                            </p:childTnLst>
                          </p:cTn>
                        </p:par>
                        <p:par>
                          <p:cTn id="66" fill="hold">
                            <p:stCondLst>
                              <p:cond delay="500"/>
                            </p:stCondLst>
                            <p:childTnLst>
                              <p:par>
                                <p:cTn id="67" presetID="5" presetClass="entr" presetSubtype="10" fill="hold" grpId="0" nodeType="afterEffect">
                                  <p:stCondLst>
                                    <p:cond delay="0"/>
                                  </p:stCondLst>
                                  <p:childTnLst>
                                    <p:set>
                                      <p:cBhvr>
                                        <p:cTn id="68" dur="1" fill="hold">
                                          <p:stCondLst>
                                            <p:cond delay="0"/>
                                          </p:stCondLst>
                                        </p:cTn>
                                        <p:tgtEl>
                                          <p:spTgt spid="36879"/>
                                        </p:tgtEl>
                                        <p:attrNameLst>
                                          <p:attrName>style.visibility</p:attrName>
                                        </p:attrNameLst>
                                      </p:cBhvr>
                                      <p:to>
                                        <p:strVal val="visible"/>
                                      </p:to>
                                    </p:set>
                                    <p:animEffect transition="in" filter="checkerboard(across)">
                                      <p:cBhvr>
                                        <p:cTn id="69" dur="500"/>
                                        <p:tgtEl>
                                          <p:spTgt spid="36879"/>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36881"/>
                                        </p:tgtEl>
                                        <p:attrNameLst>
                                          <p:attrName>style.visibility</p:attrName>
                                        </p:attrNameLst>
                                      </p:cBhvr>
                                      <p:to>
                                        <p:strVal val="visible"/>
                                      </p:to>
                                    </p:set>
                                    <p:animEffect transition="in" filter="blinds(horizontal)">
                                      <p:cBhvr>
                                        <p:cTn id="74" dur="500"/>
                                        <p:tgtEl>
                                          <p:spTgt spid="36881"/>
                                        </p:tgtEl>
                                      </p:cBhvr>
                                    </p:animEffect>
                                  </p:childTnLst>
                                </p:cTn>
                              </p:par>
                            </p:childTnLst>
                          </p:cTn>
                        </p:par>
                        <p:par>
                          <p:cTn id="75" fill="hold">
                            <p:stCondLst>
                              <p:cond delay="500"/>
                            </p:stCondLst>
                            <p:childTnLst>
                              <p:par>
                                <p:cTn id="76" presetID="5" presetClass="entr" presetSubtype="10" fill="hold" grpId="0" nodeType="afterEffect">
                                  <p:stCondLst>
                                    <p:cond delay="0"/>
                                  </p:stCondLst>
                                  <p:childTnLst>
                                    <p:set>
                                      <p:cBhvr>
                                        <p:cTn id="77" dur="1" fill="hold">
                                          <p:stCondLst>
                                            <p:cond delay="0"/>
                                          </p:stCondLst>
                                        </p:cTn>
                                        <p:tgtEl>
                                          <p:spTgt spid="36882"/>
                                        </p:tgtEl>
                                        <p:attrNameLst>
                                          <p:attrName>style.visibility</p:attrName>
                                        </p:attrNameLst>
                                      </p:cBhvr>
                                      <p:to>
                                        <p:strVal val="visible"/>
                                      </p:to>
                                    </p:set>
                                    <p:animEffect transition="in" filter="checkerboard(across)">
                                      <p:cBhvr>
                                        <p:cTn id="78" dur="500"/>
                                        <p:tgtEl>
                                          <p:spTgt spid="3688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36883"/>
                                        </p:tgtEl>
                                        <p:attrNameLst>
                                          <p:attrName>style.visibility</p:attrName>
                                        </p:attrNameLst>
                                      </p:cBhvr>
                                      <p:to>
                                        <p:strVal val="visible"/>
                                      </p:to>
                                    </p:set>
                                    <p:animEffect transition="in" filter="checkerboard(across)">
                                      <p:cBhvr>
                                        <p:cTn id="83" dur="500"/>
                                        <p:tgtEl>
                                          <p:spTgt spid="3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0" grpId="0" bldLvl="0" animBg="1"/>
      <p:bldP spid="36871" grpId="0" bldLvl="0" animBg="1"/>
      <p:bldP spid="36872" grpId="0" bldLvl="0" animBg="1"/>
      <p:bldP spid="36873" grpId="0" bldLvl="0" animBg="1"/>
      <p:bldP spid="36875" grpId="0" bldLvl="0" animBg="1"/>
      <p:bldP spid="36876" grpId="0"/>
      <p:bldP spid="36877" grpId="0" bldLvl="0" animBg="1"/>
      <p:bldP spid="36878" grpId="0" bldLvl="0" animBg="1"/>
      <p:bldP spid="36879" grpId="0" bldLvl="0" animBg="1"/>
      <p:bldP spid="36880" grpId="0" bldLvl="0" animBg="1"/>
      <p:bldP spid="36882" grpId="0" bldLvl="0" animBg="1"/>
      <p:bldP spid="3688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2399" name="Text Box 239"/>
          <p:cNvSpPr txBox="1"/>
          <p:nvPr/>
        </p:nvSpPr>
        <p:spPr>
          <a:xfrm>
            <a:off x="922655" y="601980"/>
            <a:ext cx="6697980" cy="460375"/>
          </a:xfrm>
          <a:prstGeom prst="rect">
            <a:avLst/>
          </a:prstGeom>
          <a:noFill/>
          <a:ln w="9525">
            <a:noFill/>
          </a:ln>
        </p:spPr>
        <p:txBody>
          <a:bodyPr wrap="square" anchor="t">
            <a:spAutoFit/>
          </a:bodyPr>
          <a:p>
            <a:pPr>
              <a:spcBef>
                <a:spcPct val="50000"/>
              </a:spcBef>
            </a:pPr>
            <a:r>
              <a:rPr lang="zh-CN" altLang="en-US" sz="2400" b="1" dirty="0">
                <a:latin typeface="Arial" panose="020B0604020202020204" pitchFamily="34" charset="0"/>
                <a:ea typeface="黑体" panose="02010609060101010101" pitchFamily="2" charset="-122"/>
              </a:rPr>
              <a:t>气体分子运动论</a:t>
            </a:r>
            <a:r>
              <a:rPr lang="zh-CN" altLang="en-US" sz="2400" b="1" dirty="0">
                <a:latin typeface="Arial" panose="020B0604020202020204" pitchFamily="34" charset="0"/>
                <a:ea typeface="黑体" panose="02010609060101010101" pitchFamily="2" charset="-122"/>
              </a:rPr>
              <a:t>教学基本内容、基本公式</a:t>
            </a:r>
            <a:endParaRPr lang="zh-CN" altLang="en-US" sz="2400" b="1" dirty="0">
              <a:latin typeface="Arial" panose="020B0604020202020204" pitchFamily="34" charset="0"/>
              <a:ea typeface="黑体" panose="02010609060101010101" pitchFamily="2" charset="-122"/>
            </a:endParaRPr>
          </a:p>
        </p:txBody>
      </p:sp>
      <p:sp>
        <p:nvSpPr>
          <p:cNvPr id="92419" name="Line 259"/>
          <p:cNvSpPr/>
          <p:nvPr/>
        </p:nvSpPr>
        <p:spPr>
          <a:xfrm>
            <a:off x="1031875" y="2249488"/>
            <a:ext cx="0" cy="1800225"/>
          </a:xfrm>
          <a:prstGeom prst="line">
            <a:avLst/>
          </a:prstGeom>
          <a:ln w="9525" cap="flat" cmpd="sng">
            <a:solidFill>
              <a:schemeClr val="tx1"/>
            </a:solidFill>
            <a:prstDash val="dash"/>
            <a:round/>
            <a:headEnd type="none" w="med" len="med"/>
            <a:tailEnd type="none" w="med" len="med"/>
          </a:ln>
        </p:spPr>
      </p:sp>
      <p:grpSp>
        <p:nvGrpSpPr>
          <p:cNvPr id="2" name="Group 285"/>
          <p:cNvGrpSpPr/>
          <p:nvPr/>
        </p:nvGrpSpPr>
        <p:grpSpPr>
          <a:xfrm>
            <a:off x="457200" y="3897313"/>
            <a:ext cx="3152775" cy="1752600"/>
            <a:chOff x="288" y="2791"/>
            <a:chExt cx="1986" cy="1104"/>
          </a:xfrm>
        </p:grpSpPr>
        <p:sp>
          <p:nvSpPr>
            <p:cNvPr id="9221" name="Oval 260"/>
            <p:cNvSpPr/>
            <p:nvPr/>
          </p:nvSpPr>
          <p:spPr>
            <a:xfrm>
              <a:off x="637" y="2902"/>
              <a:ext cx="48" cy="48"/>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2" name="Text Box 261"/>
            <p:cNvSpPr txBox="1"/>
            <p:nvPr/>
          </p:nvSpPr>
          <p:spPr>
            <a:xfrm>
              <a:off x="288" y="3269"/>
              <a:ext cx="1132" cy="212"/>
            </a:xfrm>
            <a:prstGeom prst="rect">
              <a:avLst/>
            </a:prstGeom>
            <a:noFill/>
            <a:ln w="9525">
              <a:noFill/>
            </a:ln>
          </p:spPr>
          <p:txBody>
            <a:bodyPr anchor="t">
              <a:spAutoFit/>
            </a:bodyPr>
            <a:p>
              <a:pPr algn="ctr">
                <a:spcBef>
                  <a:spcPct val="50000"/>
                </a:spcBef>
              </a:pPr>
              <a:r>
                <a:rPr lang="zh-CN" altLang="en-US" sz="1600" b="1" dirty="0">
                  <a:solidFill>
                    <a:srgbClr val="000000"/>
                  </a:solidFill>
                  <a:latin typeface="Arial" panose="020B0604020202020204" pitchFamily="34" charset="0"/>
                  <a:ea typeface="宋体" panose="02010600030101010101" pitchFamily="2" charset="-122"/>
                </a:rPr>
                <a:t>速率分布函数</a:t>
              </a:r>
              <a:endParaRPr lang="zh-CN" altLang="en-US" sz="1600" b="1" dirty="0">
                <a:solidFill>
                  <a:srgbClr val="000000"/>
                </a:solidFill>
                <a:latin typeface="Arial" panose="020B0604020202020204" pitchFamily="34" charset="0"/>
                <a:ea typeface="宋体" panose="02010600030101010101" pitchFamily="2" charset="-122"/>
              </a:endParaRPr>
            </a:p>
          </p:txBody>
        </p:sp>
        <p:sp>
          <p:nvSpPr>
            <p:cNvPr id="9223" name="Line 262"/>
            <p:cNvSpPr/>
            <p:nvPr/>
          </p:nvSpPr>
          <p:spPr>
            <a:xfrm>
              <a:off x="718" y="2927"/>
              <a:ext cx="766" cy="0"/>
            </a:xfrm>
            <a:prstGeom prst="line">
              <a:avLst/>
            </a:prstGeom>
            <a:ln w="9525" cap="flat" cmpd="sng">
              <a:solidFill>
                <a:schemeClr val="tx1"/>
              </a:solidFill>
              <a:prstDash val="solid"/>
              <a:round/>
              <a:headEnd type="none" w="med" len="med"/>
              <a:tailEnd type="triangle" w="lg" len="med"/>
            </a:ln>
          </p:spPr>
        </p:sp>
        <p:graphicFrame>
          <p:nvGraphicFramePr>
            <p:cNvPr id="9224" name="Object 274"/>
            <p:cNvGraphicFramePr>
              <a:graphicFrameLocks noChangeAspect="1"/>
            </p:cNvGraphicFramePr>
            <p:nvPr/>
          </p:nvGraphicFramePr>
          <p:xfrm>
            <a:off x="460" y="3552"/>
            <a:ext cx="776" cy="343"/>
          </p:xfrm>
          <a:graphic>
            <a:graphicData uri="http://schemas.openxmlformats.org/presentationml/2006/ole">
              <mc:AlternateContent xmlns:mc="http://schemas.openxmlformats.org/markup-compatibility/2006">
                <mc:Choice xmlns:v="urn:schemas-microsoft-com:vml" Requires="v">
                  <p:oleObj spid="_x0000_s3076" name="" r:id="rId1" imgW="888365" imgH="393700" progId="Equation.3">
                    <p:embed/>
                  </p:oleObj>
                </mc:Choice>
                <mc:Fallback>
                  <p:oleObj name="" r:id="rId1" imgW="888365" imgH="393700" progId="Equation.3">
                    <p:embed/>
                    <p:pic>
                      <p:nvPicPr>
                        <p:cNvPr id="0" name="图片 3075"/>
                        <p:cNvPicPr/>
                        <p:nvPr/>
                      </p:nvPicPr>
                      <p:blipFill>
                        <a:blip r:embed="rId2"/>
                        <a:stretch>
                          <a:fillRect/>
                        </a:stretch>
                      </p:blipFill>
                      <p:spPr>
                        <a:xfrm>
                          <a:off x="460" y="3552"/>
                          <a:ext cx="776" cy="343"/>
                        </a:xfrm>
                        <a:prstGeom prst="rect">
                          <a:avLst/>
                        </a:prstGeom>
                        <a:noFill/>
                        <a:ln w="38100">
                          <a:noFill/>
                          <a:miter/>
                        </a:ln>
                      </p:spPr>
                    </p:pic>
                  </p:oleObj>
                </mc:Fallback>
              </mc:AlternateContent>
            </a:graphicData>
          </a:graphic>
        </p:graphicFrame>
        <p:graphicFrame>
          <p:nvGraphicFramePr>
            <p:cNvPr id="9225" name="Object 276"/>
            <p:cNvGraphicFramePr>
              <a:graphicFrameLocks noChangeAspect="1"/>
            </p:cNvGraphicFramePr>
            <p:nvPr/>
          </p:nvGraphicFramePr>
          <p:xfrm>
            <a:off x="1536" y="2791"/>
            <a:ext cx="738" cy="293"/>
          </p:xfrm>
          <a:graphic>
            <a:graphicData uri="http://schemas.openxmlformats.org/presentationml/2006/ole">
              <mc:AlternateContent xmlns:mc="http://schemas.openxmlformats.org/markup-compatibility/2006">
                <mc:Choice xmlns:v="urn:schemas-microsoft-com:vml" Requires="v">
                  <p:oleObj spid="_x0000_s3078" name="" r:id="rId3" imgW="799465" imgH="317500" progId="Equation.3">
                    <p:embed/>
                  </p:oleObj>
                </mc:Choice>
                <mc:Fallback>
                  <p:oleObj name="" r:id="rId3" imgW="799465" imgH="317500" progId="Equation.3">
                    <p:embed/>
                    <p:pic>
                      <p:nvPicPr>
                        <p:cNvPr id="0" name="图片 3077"/>
                        <p:cNvPicPr/>
                        <p:nvPr/>
                      </p:nvPicPr>
                      <p:blipFill>
                        <a:blip r:embed="rId4"/>
                        <a:stretch>
                          <a:fillRect/>
                        </a:stretch>
                      </p:blipFill>
                      <p:spPr>
                        <a:xfrm>
                          <a:off x="1536" y="2791"/>
                          <a:ext cx="738" cy="293"/>
                        </a:xfrm>
                        <a:prstGeom prst="rect">
                          <a:avLst/>
                        </a:prstGeom>
                        <a:noFill/>
                        <a:ln w="9525" cap="flat" cmpd="sng">
                          <a:solidFill>
                            <a:srgbClr val="CC0000"/>
                          </a:solidFill>
                          <a:prstDash val="solid"/>
                          <a:miter/>
                          <a:headEnd type="none" w="med" len="med"/>
                          <a:tailEnd type="none" w="med" len="med"/>
                        </a:ln>
                      </p:spPr>
                    </p:pic>
                  </p:oleObj>
                </mc:Fallback>
              </mc:AlternateContent>
            </a:graphicData>
          </a:graphic>
        </p:graphicFrame>
      </p:grpSp>
      <p:grpSp>
        <p:nvGrpSpPr>
          <p:cNvPr id="3" name="Group 290"/>
          <p:cNvGrpSpPr/>
          <p:nvPr/>
        </p:nvGrpSpPr>
        <p:grpSpPr>
          <a:xfrm>
            <a:off x="3733800" y="3176588"/>
            <a:ext cx="1611313" cy="2024062"/>
            <a:chOff x="2352" y="2385"/>
            <a:chExt cx="1015" cy="1275"/>
          </a:xfrm>
        </p:grpSpPr>
        <p:sp>
          <p:nvSpPr>
            <p:cNvPr id="9227" name="Oval 265"/>
            <p:cNvSpPr/>
            <p:nvPr/>
          </p:nvSpPr>
          <p:spPr>
            <a:xfrm>
              <a:off x="2352" y="2486"/>
              <a:ext cx="48" cy="48"/>
            </a:xfrm>
            <a:prstGeom prst="ellipse">
              <a:avLst/>
            </a:prstGeom>
            <a:solidFill>
              <a:srgbClr val="0000CC"/>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28" name="Oval 263"/>
            <p:cNvSpPr/>
            <p:nvPr/>
          </p:nvSpPr>
          <p:spPr>
            <a:xfrm>
              <a:off x="2352" y="2933"/>
              <a:ext cx="48" cy="48"/>
            </a:xfrm>
            <a:prstGeom prst="ellipse">
              <a:avLst/>
            </a:prstGeom>
            <a:solidFill>
              <a:srgbClr val="0000CC"/>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9229" name="Object 264"/>
            <p:cNvGraphicFramePr>
              <a:graphicFrameLocks noChangeAspect="1"/>
            </p:cNvGraphicFramePr>
            <p:nvPr/>
          </p:nvGraphicFramePr>
          <p:xfrm>
            <a:off x="2519" y="2789"/>
            <a:ext cx="732" cy="446"/>
          </p:xfrm>
          <a:graphic>
            <a:graphicData uri="http://schemas.openxmlformats.org/presentationml/2006/ole">
              <mc:AlternateContent xmlns:mc="http://schemas.openxmlformats.org/markup-compatibility/2006">
                <mc:Choice xmlns:v="urn:schemas-microsoft-com:vml" Requires="v">
                  <p:oleObj spid="_x0000_s3125" name="" r:id="rId5" imgW="774065" imgH="469900" progId="Equation.3">
                    <p:embed/>
                  </p:oleObj>
                </mc:Choice>
                <mc:Fallback>
                  <p:oleObj name="" r:id="rId5" imgW="774065" imgH="469900" progId="Equation.3">
                    <p:embed/>
                    <p:pic>
                      <p:nvPicPr>
                        <p:cNvPr id="0" name="图片 3124"/>
                        <p:cNvPicPr/>
                        <p:nvPr/>
                      </p:nvPicPr>
                      <p:blipFill>
                        <a:blip r:embed="rId6"/>
                        <a:stretch>
                          <a:fillRect/>
                        </a:stretch>
                      </p:blipFill>
                      <p:spPr>
                        <a:xfrm>
                          <a:off x="2519" y="2789"/>
                          <a:ext cx="732" cy="446"/>
                        </a:xfrm>
                        <a:prstGeom prst="rect">
                          <a:avLst/>
                        </a:prstGeom>
                        <a:noFill/>
                        <a:ln w="38100">
                          <a:noFill/>
                          <a:miter/>
                        </a:ln>
                      </p:spPr>
                    </p:pic>
                  </p:oleObj>
                </mc:Fallback>
              </mc:AlternateContent>
            </a:graphicData>
          </a:graphic>
        </p:graphicFrame>
        <p:graphicFrame>
          <p:nvGraphicFramePr>
            <p:cNvPr id="9230" name="Object 266"/>
            <p:cNvGraphicFramePr>
              <a:graphicFrameLocks noChangeAspect="1"/>
            </p:cNvGraphicFramePr>
            <p:nvPr/>
          </p:nvGraphicFramePr>
          <p:xfrm>
            <a:off x="2480" y="2385"/>
            <a:ext cx="809" cy="434"/>
          </p:xfrm>
          <a:graphic>
            <a:graphicData uri="http://schemas.openxmlformats.org/presentationml/2006/ole">
              <mc:AlternateContent xmlns:mc="http://schemas.openxmlformats.org/markup-compatibility/2006">
                <mc:Choice xmlns:v="urn:schemas-microsoft-com:vml" Requires="v">
                  <p:oleObj spid="_x0000_s3126" name="" r:id="rId7" imgW="876300" imgH="469900" progId="Equation.3">
                    <p:embed/>
                  </p:oleObj>
                </mc:Choice>
                <mc:Fallback>
                  <p:oleObj name="" r:id="rId7" imgW="876300" imgH="469900" progId="Equation.3">
                    <p:embed/>
                    <p:pic>
                      <p:nvPicPr>
                        <p:cNvPr id="0" name="图片 3125"/>
                        <p:cNvPicPr/>
                        <p:nvPr/>
                      </p:nvPicPr>
                      <p:blipFill>
                        <a:blip r:embed="rId8"/>
                        <a:stretch>
                          <a:fillRect/>
                        </a:stretch>
                      </p:blipFill>
                      <p:spPr>
                        <a:xfrm>
                          <a:off x="2480" y="2385"/>
                          <a:ext cx="809" cy="434"/>
                        </a:xfrm>
                        <a:prstGeom prst="rect">
                          <a:avLst/>
                        </a:prstGeom>
                        <a:noFill/>
                        <a:ln w="38100">
                          <a:noFill/>
                          <a:miter/>
                        </a:ln>
                      </p:spPr>
                    </p:pic>
                  </p:oleObj>
                </mc:Fallback>
              </mc:AlternateContent>
            </a:graphicData>
          </a:graphic>
        </p:graphicFrame>
        <p:sp>
          <p:nvSpPr>
            <p:cNvPr id="9231" name="Oval 267"/>
            <p:cNvSpPr/>
            <p:nvPr/>
          </p:nvSpPr>
          <p:spPr>
            <a:xfrm>
              <a:off x="2352" y="3413"/>
              <a:ext cx="48" cy="48"/>
            </a:xfrm>
            <a:prstGeom prst="ellipse">
              <a:avLst/>
            </a:prstGeom>
            <a:solidFill>
              <a:srgbClr val="0000CC"/>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9232" name="Object 268"/>
            <p:cNvGraphicFramePr>
              <a:graphicFrameLocks noChangeAspect="1"/>
            </p:cNvGraphicFramePr>
            <p:nvPr/>
          </p:nvGraphicFramePr>
          <p:xfrm>
            <a:off x="2503" y="3223"/>
            <a:ext cx="864" cy="437"/>
          </p:xfrm>
          <a:graphic>
            <a:graphicData uri="http://schemas.openxmlformats.org/presentationml/2006/ole">
              <mc:AlternateContent xmlns:mc="http://schemas.openxmlformats.org/markup-compatibility/2006">
                <mc:Choice xmlns:v="urn:schemas-microsoft-com:vml" Requires="v">
                  <p:oleObj spid="_x0000_s3128" name="" r:id="rId9" imgW="711200" imgH="469900" progId="Equation.3">
                    <p:embed/>
                  </p:oleObj>
                </mc:Choice>
                <mc:Fallback>
                  <p:oleObj name="" r:id="rId9" imgW="711200" imgH="469900" progId="Equation.3">
                    <p:embed/>
                    <p:pic>
                      <p:nvPicPr>
                        <p:cNvPr id="0" name="图片 3127"/>
                        <p:cNvPicPr/>
                        <p:nvPr/>
                      </p:nvPicPr>
                      <p:blipFill>
                        <a:blip r:embed="rId10"/>
                        <a:stretch>
                          <a:fillRect/>
                        </a:stretch>
                      </p:blipFill>
                      <p:spPr>
                        <a:xfrm>
                          <a:off x="2503" y="3223"/>
                          <a:ext cx="864" cy="437"/>
                        </a:xfrm>
                        <a:prstGeom prst="rect">
                          <a:avLst/>
                        </a:prstGeom>
                        <a:noFill/>
                        <a:ln w="38100">
                          <a:noFill/>
                          <a:miter/>
                        </a:ln>
                      </p:spPr>
                    </p:pic>
                  </p:oleObj>
                </mc:Fallback>
              </mc:AlternateContent>
            </a:graphicData>
          </a:graphic>
        </p:graphicFrame>
        <p:sp>
          <p:nvSpPr>
            <p:cNvPr id="9233" name="Line 277"/>
            <p:cNvSpPr/>
            <p:nvPr/>
          </p:nvSpPr>
          <p:spPr>
            <a:xfrm>
              <a:off x="2400" y="2511"/>
              <a:ext cx="0" cy="909"/>
            </a:xfrm>
            <a:prstGeom prst="line">
              <a:avLst/>
            </a:prstGeom>
            <a:ln w="9525" cap="flat" cmpd="sng">
              <a:solidFill>
                <a:schemeClr val="tx1"/>
              </a:solidFill>
              <a:prstDash val="solid"/>
              <a:round/>
              <a:headEnd type="none" w="med" len="med"/>
              <a:tailEnd type="none" w="med" len="med"/>
            </a:ln>
          </p:spPr>
        </p:sp>
      </p:grpSp>
      <p:grpSp>
        <p:nvGrpSpPr>
          <p:cNvPr id="4" name="Group 291"/>
          <p:cNvGrpSpPr/>
          <p:nvPr/>
        </p:nvGrpSpPr>
        <p:grpSpPr>
          <a:xfrm>
            <a:off x="5343525" y="4256088"/>
            <a:ext cx="3038475" cy="1352550"/>
            <a:chOff x="3366" y="3017"/>
            <a:chExt cx="1914" cy="852"/>
          </a:xfrm>
        </p:grpSpPr>
        <p:sp>
          <p:nvSpPr>
            <p:cNvPr id="9235" name="Line 278"/>
            <p:cNvSpPr/>
            <p:nvPr/>
          </p:nvSpPr>
          <p:spPr>
            <a:xfrm>
              <a:off x="3366" y="3401"/>
              <a:ext cx="240" cy="0"/>
            </a:xfrm>
            <a:prstGeom prst="line">
              <a:avLst/>
            </a:prstGeom>
            <a:ln w="9525" cap="flat" cmpd="sng">
              <a:solidFill>
                <a:schemeClr val="tx1"/>
              </a:solidFill>
              <a:prstDash val="solid"/>
              <a:round/>
              <a:headEnd type="none" w="med" len="med"/>
              <a:tailEnd type="none" w="lg" len="med"/>
            </a:ln>
          </p:spPr>
        </p:sp>
        <p:sp>
          <p:nvSpPr>
            <p:cNvPr id="9236" name="Line 279"/>
            <p:cNvSpPr/>
            <p:nvPr/>
          </p:nvSpPr>
          <p:spPr>
            <a:xfrm flipV="1">
              <a:off x="3606" y="3161"/>
              <a:ext cx="0" cy="240"/>
            </a:xfrm>
            <a:prstGeom prst="line">
              <a:avLst/>
            </a:prstGeom>
            <a:ln w="9525" cap="flat" cmpd="sng">
              <a:solidFill>
                <a:schemeClr val="tx1"/>
              </a:solidFill>
              <a:prstDash val="solid"/>
              <a:round/>
              <a:headEnd type="none" w="med" len="med"/>
              <a:tailEnd type="none" w="med" len="med"/>
            </a:ln>
          </p:spPr>
        </p:sp>
        <p:sp>
          <p:nvSpPr>
            <p:cNvPr id="9237" name="Line 281"/>
            <p:cNvSpPr/>
            <p:nvPr/>
          </p:nvSpPr>
          <p:spPr>
            <a:xfrm>
              <a:off x="3606" y="3406"/>
              <a:ext cx="0" cy="238"/>
            </a:xfrm>
            <a:prstGeom prst="line">
              <a:avLst/>
            </a:prstGeom>
            <a:ln w="9525" cap="flat" cmpd="sng">
              <a:solidFill>
                <a:schemeClr val="tx1"/>
              </a:solidFill>
              <a:prstDash val="solid"/>
              <a:round/>
              <a:headEnd type="none" w="med" len="med"/>
              <a:tailEnd type="none" w="med" len="med"/>
            </a:ln>
          </p:spPr>
        </p:sp>
        <p:grpSp>
          <p:nvGrpSpPr>
            <p:cNvPr id="9238" name="Group 287"/>
            <p:cNvGrpSpPr/>
            <p:nvPr/>
          </p:nvGrpSpPr>
          <p:grpSpPr>
            <a:xfrm>
              <a:off x="3600" y="3017"/>
              <a:ext cx="1680" cy="852"/>
              <a:chOff x="3600" y="3017"/>
              <a:chExt cx="1680" cy="852"/>
            </a:xfrm>
          </p:grpSpPr>
          <p:sp>
            <p:nvSpPr>
              <p:cNvPr id="9239" name="Oval 269"/>
              <p:cNvSpPr/>
              <p:nvPr/>
            </p:nvSpPr>
            <p:spPr>
              <a:xfrm>
                <a:off x="4098" y="3138"/>
                <a:ext cx="48" cy="48"/>
              </a:xfrm>
              <a:prstGeom prst="ellipse">
                <a:avLst/>
              </a:prstGeom>
              <a:solidFill>
                <a:srgbClr val="CC0000"/>
              </a:solidFill>
              <a:ln w="9525" cap="flat" cmpd="sng">
                <a:solidFill>
                  <a:srgbClr val="CC0000"/>
                </a:solidFill>
                <a:prstDash val="solid"/>
                <a:round/>
                <a:headEnd type="none" w="med" len="med"/>
                <a:tailEnd type="none" w="med" len="med"/>
              </a:ln>
            </p:spPr>
            <p:txBody>
              <a:bodyPr wrap="none" anchor="ctr"/>
              <a:p>
                <a:pPr algn="ctr"/>
                <a:endParaRPr lang="zh-CN" altLang="zh-CN" dirty="0">
                  <a:solidFill>
                    <a:srgbClr val="CC0000"/>
                  </a:solidFill>
                  <a:latin typeface="Arial" panose="020B0604020202020204" pitchFamily="34" charset="0"/>
                  <a:ea typeface="宋体" panose="02010600030101010101" pitchFamily="2" charset="-122"/>
                </a:endParaRPr>
              </a:p>
            </p:txBody>
          </p:sp>
          <p:graphicFrame>
            <p:nvGraphicFramePr>
              <p:cNvPr id="9240" name="Object 270"/>
              <p:cNvGraphicFramePr>
                <a:graphicFrameLocks noChangeAspect="1"/>
              </p:cNvGraphicFramePr>
              <p:nvPr/>
            </p:nvGraphicFramePr>
            <p:xfrm>
              <a:off x="4176" y="3017"/>
              <a:ext cx="1008" cy="228"/>
            </p:xfrm>
            <a:graphic>
              <a:graphicData uri="http://schemas.openxmlformats.org/presentationml/2006/ole">
                <mc:AlternateContent xmlns:mc="http://schemas.openxmlformats.org/markup-compatibility/2006">
                  <mc:Choice xmlns:v="urn:schemas-microsoft-com:vml" Requires="v">
                    <p:oleObj spid="_x0000_s3124" name="" r:id="rId11" imgW="837565" imgH="215900" progId="Equation.3">
                      <p:embed/>
                    </p:oleObj>
                  </mc:Choice>
                  <mc:Fallback>
                    <p:oleObj name="" r:id="rId11" imgW="837565" imgH="215900" progId="Equation.3">
                      <p:embed/>
                      <p:pic>
                        <p:nvPicPr>
                          <p:cNvPr id="0" name="图片 3123"/>
                          <p:cNvPicPr/>
                          <p:nvPr/>
                        </p:nvPicPr>
                        <p:blipFill>
                          <a:blip r:embed="rId12"/>
                          <a:stretch>
                            <a:fillRect/>
                          </a:stretch>
                        </p:blipFill>
                        <p:spPr>
                          <a:xfrm>
                            <a:off x="4176" y="3017"/>
                            <a:ext cx="1008" cy="228"/>
                          </a:xfrm>
                          <a:prstGeom prst="rect">
                            <a:avLst/>
                          </a:prstGeom>
                          <a:noFill/>
                          <a:ln w="38100">
                            <a:noFill/>
                            <a:miter/>
                          </a:ln>
                        </p:spPr>
                      </p:pic>
                    </p:oleObj>
                  </mc:Fallback>
                </mc:AlternateContent>
              </a:graphicData>
            </a:graphic>
          </p:graphicFrame>
          <p:sp>
            <p:nvSpPr>
              <p:cNvPr id="9241" name="Oval 271"/>
              <p:cNvSpPr/>
              <p:nvPr/>
            </p:nvSpPr>
            <p:spPr>
              <a:xfrm>
                <a:off x="4100" y="3608"/>
                <a:ext cx="50" cy="52"/>
              </a:xfrm>
              <a:prstGeom prst="ellipse">
                <a:avLst/>
              </a:prstGeom>
              <a:solidFill>
                <a:srgbClr val="CC0000"/>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9242" name="Object 272"/>
              <p:cNvGraphicFramePr>
                <a:graphicFrameLocks noChangeAspect="1"/>
              </p:cNvGraphicFramePr>
              <p:nvPr/>
            </p:nvGraphicFramePr>
            <p:xfrm>
              <a:off x="4176" y="3429"/>
              <a:ext cx="1104" cy="440"/>
            </p:xfrm>
            <a:graphic>
              <a:graphicData uri="http://schemas.openxmlformats.org/presentationml/2006/ole">
                <mc:AlternateContent xmlns:mc="http://schemas.openxmlformats.org/markup-compatibility/2006">
                  <mc:Choice xmlns:v="urn:schemas-microsoft-com:vml" Requires="v">
                    <p:oleObj spid="_x0000_s3127" name="" r:id="rId13" imgW="1079500" imgH="419100" progId="Equation.3">
                      <p:embed/>
                    </p:oleObj>
                  </mc:Choice>
                  <mc:Fallback>
                    <p:oleObj name="" r:id="rId13" imgW="1079500" imgH="419100" progId="Equation.3">
                      <p:embed/>
                      <p:pic>
                        <p:nvPicPr>
                          <p:cNvPr id="0" name="图片 3126"/>
                          <p:cNvPicPr/>
                          <p:nvPr/>
                        </p:nvPicPr>
                        <p:blipFill>
                          <a:blip r:embed="rId14"/>
                          <a:stretch>
                            <a:fillRect/>
                          </a:stretch>
                        </p:blipFill>
                        <p:spPr>
                          <a:xfrm>
                            <a:off x="4176" y="3429"/>
                            <a:ext cx="1104" cy="440"/>
                          </a:xfrm>
                          <a:prstGeom prst="rect">
                            <a:avLst/>
                          </a:prstGeom>
                          <a:noFill/>
                          <a:ln w="38100">
                            <a:noFill/>
                            <a:miter/>
                          </a:ln>
                        </p:spPr>
                      </p:pic>
                    </p:oleObj>
                  </mc:Fallback>
                </mc:AlternateContent>
              </a:graphicData>
            </a:graphic>
          </p:graphicFrame>
          <p:sp>
            <p:nvSpPr>
              <p:cNvPr id="9243" name="Line 280"/>
              <p:cNvSpPr/>
              <p:nvPr/>
            </p:nvSpPr>
            <p:spPr>
              <a:xfrm>
                <a:off x="3600" y="3161"/>
                <a:ext cx="480" cy="0"/>
              </a:xfrm>
              <a:prstGeom prst="line">
                <a:avLst/>
              </a:prstGeom>
              <a:ln w="9525" cap="flat" cmpd="sng">
                <a:solidFill>
                  <a:schemeClr val="tx1"/>
                </a:solidFill>
                <a:prstDash val="solid"/>
                <a:round/>
                <a:headEnd type="none" w="med" len="med"/>
                <a:tailEnd type="triangle" w="lg" len="med"/>
              </a:ln>
            </p:spPr>
          </p:sp>
          <p:sp>
            <p:nvSpPr>
              <p:cNvPr id="9244" name="Line 282"/>
              <p:cNvSpPr/>
              <p:nvPr/>
            </p:nvSpPr>
            <p:spPr>
              <a:xfrm>
                <a:off x="3600" y="3641"/>
                <a:ext cx="478" cy="0"/>
              </a:xfrm>
              <a:prstGeom prst="line">
                <a:avLst/>
              </a:prstGeom>
              <a:ln w="9525" cap="flat" cmpd="sng">
                <a:solidFill>
                  <a:schemeClr val="tx1"/>
                </a:solidFill>
                <a:prstDash val="solid"/>
                <a:round/>
                <a:headEnd type="none" w="med" len="med"/>
                <a:tailEnd type="triangle" w="lg" len="med"/>
              </a:ln>
            </p:spPr>
          </p:sp>
        </p:grpSp>
      </p:grpSp>
      <p:grpSp>
        <p:nvGrpSpPr>
          <p:cNvPr id="6" name="Group 298"/>
          <p:cNvGrpSpPr/>
          <p:nvPr/>
        </p:nvGrpSpPr>
        <p:grpSpPr>
          <a:xfrm>
            <a:off x="381000" y="1492250"/>
            <a:ext cx="7826375" cy="1079500"/>
            <a:chOff x="240" y="1564"/>
            <a:chExt cx="4930" cy="680"/>
          </a:xfrm>
        </p:grpSpPr>
        <p:sp>
          <p:nvSpPr>
            <p:cNvPr id="9246" name="Oval 247"/>
            <p:cNvSpPr/>
            <p:nvPr/>
          </p:nvSpPr>
          <p:spPr>
            <a:xfrm>
              <a:off x="2682" y="1961"/>
              <a:ext cx="48" cy="48"/>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47" name="Line 250"/>
            <p:cNvSpPr/>
            <p:nvPr/>
          </p:nvSpPr>
          <p:spPr>
            <a:xfrm flipV="1">
              <a:off x="2725" y="1758"/>
              <a:ext cx="0" cy="197"/>
            </a:xfrm>
            <a:prstGeom prst="line">
              <a:avLst/>
            </a:prstGeom>
            <a:ln w="9525" cap="flat" cmpd="sng">
              <a:solidFill>
                <a:schemeClr val="tx1"/>
              </a:solidFill>
              <a:prstDash val="solid"/>
              <a:round/>
              <a:headEnd type="none" w="med" len="med"/>
              <a:tailEnd type="none" w="med" len="med"/>
            </a:ln>
          </p:spPr>
        </p:sp>
        <p:grpSp>
          <p:nvGrpSpPr>
            <p:cNvPr id="9248" name="Group 297"/>
            <p:cNvGrpSpPr/>
            <p:nvPr/>
          </p:nvGrpSpPr>
          <p:grpSpPr>
            <a:xfrm>
              <a:off x="240" y="1564"/>
              <a:ext cx="4930" cy="680"/>
              <a:chOff x="240" y="1564"/>
              <a:chExt cx="4930" cy="680"/>
            </a:xfrm>
          </p:grpSpPr>
          <p:sp>
            <p:nvSpPr>
              <p:cNvPr id="9249" name="Oval 240"/>
              <p:cNvSpPr/>
              <p:nvPr/>
            </p:nvSpPr>
            <p:spPr>
              <a:xfrm>
                <a:off x="624" y="1972"/>
                <a:ext cx="48" cy="48"/>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50" name="Text Box 241"/>
              <p:cNvSpPr txBox="1"/>
              <p:nvPr/>
            </p:nvSpPr>
            <p:spPr>
              <a:xfrm>
                <a:off x="240" y="1734"/>
                <a:ext cx="1335" cy="212"/>
              </a:xfrm>
              <a:prstGeom prst="rect">
                <a:avLst/>
              </a:prstGeom>
              <a:noFill/>
              <a:ln w="9525">
                <a:noFill/>
              </a:ln>
            </p:spPr>
            <p:txBody>
              <a:bodyPr anchor="t">
                <a:spAutoFit/>
              </a:bodyPr>
              <a:p>
                <a:pPr>
                  <a:spcBef>
                    <a:spcPct val="50000"/>
                  </a:spcBef>
                </a:pPr>
                <a:r>
                  <a:rPr lang="zh-CN" altLang="en-US" sz="1600" b="1" dirty="0">
                    <a:latin typeface="Times New Roman" panose="02020603050405020304" pitchFamily="18" charset="0"/>
                    <a:ea typeface="宋体" panose="02010600030101010101" pitchFamily="2" charset="-122"/>
                  </a:rPr>
                  <a:t>理想气体状态方程</a:t>
                </a:r>
                <a:endParaRPr lang="zh-CN" altLang="en-US" sz="1600" b="1" dirty="0">
                  <a:latin typeface="Times New Roman" panose="02020603050405020304" pitchFamily="18" charset="0"/>
                  <a:ea typeface="宋体" panose="02010600030101010101" pitchFamily="2" charset="-122"/>
                </a:endParaRPr>
              </a:p>
            </p:txBody>
          </p:sp>
          <p:sp>
            <p:nvSpPr>
              <p:cNvPr id="9251" name="Line 242"/>
              <p:cNvSpPr/>
              <p:nvPr/>
            </p:nvSpPr>
            <p:spPr>
              <a:xfrm>
                <a:off x="686" y="1994"/>
                <a:ext cx="1152" cy="0"/>
              </a:xfrm>
              <a:prstGeom prst="line">
                <a:avLst/>
              </a:prstGeom>
              <a:ln w="9525" cap="flat" cmpd="sng">
                <a:solidFill>
                  <a:schemeClr val="tx1"/>
                </a:solidFill>
                <a:prstDash val="solid"/>
                <a:round/>
                <a:headEnd type="none" w="med" len="med"/>
                <a:tailEnd type="none" w="med" len="med"/>
              </a:ln>
            </p:spPr>
          </p:sp>
          <p:sp>
            <p:nvSpPr>
              <p:cNvPr id="9252" name="Oval 243"/>
              <p:cNvSpPr/>
              <p:nvPr/>
            </p:nvSpPr>
            <p:spPr>
              <a:xfrm>
                <a:off x="1863" y="1968"/>
                <a:ext cx="48" cy="48"/>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53" name="Text Box 244"/>
              <p:cNvSpPr txBox="1"/>
              <p:nvPr/>
            </p:nvSpPr>
            <p:spPr>
              <a:xfrm>
                <a:off x="1370" y="1725"/>
                <a:ext cx="1023" cy="212"/>
              </a:xfrm>
              <a:prstGeom prst="rect">
                <a:avLst/>
              </a:prstGeom>
              <a:noFill/>
              <a:ln w="9525">
                <a:noFill/>
              </a:ln>
            </p:spPr>
            <p:txBody>
              <a:bodyPr anchor="t">
                <a:spAutoFit/>
              </a:bodyPr>
              <a:p>
                <a:pPr algn="ctr">
                  <a:spcBef>
                    <a:spcPct val="50000"/>
                  </a:spcBef>
                </a:pPr>
                <a:r>
                  <a:rPr lang="zh-CN" altLang="en-US" sz="1600" b="1" dirty="0">
                    <a:latin typeface="Times New Roman" panose="02020603050405020304" pitchFamily="18" charset="0"/>
                    <a:ea typeface="宋体" panose="02010600030101010101" pitchFamily="2" charset="-122"/>
                  </a:rPr>
                  <a:t>统计假设</a:t>
                </a:r>
                <a:endParaRPr lang="zh-CN" altLang="en-US" sz="1600" b="1" dirty="0">
                  <a:latin typeface="Times New Roman" panose="02020603050405020304" pitchFamily="18" charset="0"/>
                  <a:ea typeface="宋体" panose="02010600030101010101" pitchFamily="2" charset="-122"/>
                </a:endParaRPr>
              </a:p>
            </p:txBody>
          </p:sp>
          <p:sp>
            <p:nvSpPr>
              <p:cNvPr id="9254" name="Line 245"/>
              <p:cNvSpPr/>
              <p:nvPr/>
            </p:nvSpPr>
            <p:spPr>
              <a:xfrm>
                <a:off x="1939" y="1991"/>
                <a:ext cx="720" cy="0"/>
              </a:xfrm>
              <a:prstGeom prst="line">
                <a:avLst/>
              </a:prstGeom>
              <a:ln w="9525" cap="flat" cmpd="sng">
                <a:solidFill>
                  <a:schemeClr val="tx1"/>
                </a:solidFill>
                <a:prstDash val="solid"/>
                <a:round/>
                <a:headEnd type="none" w="med" len="med"/>
                <a:tailEnd type="none" w="med" len="med"/>
              </a:ln>
            </p:spPr>
          </p:sp>
          <p:graphicFrame>
            <p:nvGraphicFramePr>
              <p:cNvPr id="9255" name="Object 246"/>
              <p:cNvGraphicFramePr>
                <a:graphicFrameLocks noChangeAspect="1"/>
              </p:cNvGraphicFramePr>
              <p:nvPr/>
            </p:nvGraphicFramePr>
            <p:xfrm>
              <a:off x="2459" y="1766"/>
              <a:ext cx="210" cy="210"/>
            </p:xfrm>
            <a:graphic>
              <a:graphicData uri="http://schemas.openxmlformats.org/presentationml/2006/ole">
                <mc:AlternateContent xmlns:mc="http://schemas.openxmlformats.org/markup-compatibility/2006">
                  <mc:Choice xmlns:v="urn:schemas-microsoft-com:vml" Requires="v">
                    <p:oleObj spid="_x0000_s3121" name="" r:id="rId15" imgW="165100" imgH="165100" progId="Equation.3">
                      <p:embed/>
                    </p:oleObj>
                  </mc:Choice>
                  <mc:Fallback>
                    <p:oleObj name="" r:id="rId15" imgW="165100" imgH="165100" progId="Equation.3">
                      <p:embed/>
                      <p:pic>
                        <p:nvPicPr>
                          <p:cNvPr id="0" name="图片 3120"/>
                          <p:cNvPicPr/>
                          <p:nvPr/>
                        </p:nvPicPr>
                        <p:blipFill>
                          <a:blip r:embed="rId16"/>
                          <a:stretch>
                            <a:fillRect/>
                          </a:stretch>
                        </p:blipFill>
                        <p:spPr>
                          <a:xfrm>
                            <a:off x="2459" y="1766"/>
                            <a:ext cx="210" cy="210"/>
                          </a:xfrm>
                          <a:prstGeom prst="rect">
                            <a:avLst/>
                          </a:prstGeom>
                          <a:noFill/>
                          <a:ln w="38100">
                            <a:noFill/>
                            <a:miter/>
                          </a:ln>
                        </p:spPr>
                      </p:pic>
                    </p:oleObj>
                  </mc:Fallback>
                </mc:AlternateContent>
              </a:graphicData>
            </a:graphic>
          </p:graphicFrame>
          <p:graphicFrame>
            <p:nvGraphicFramePr>
              <p:cNvPr id="9256" name="Object 248"/>
              <p:cNvGraphicFramePr>
                <a:graphicFrameLocks noChangeAspect="1"/>
              </p:cNvGraphicFramePr>
              <p:nvPr/>
            </p:nvGraphicFramePr>
            <p:xfrm>
              <a:off x="3781" y="1564"/>
              <a:ext cx="624" cy="387"/>
            </p:xfrm>
            <a:graphic>
              <a:graphicData uri="http://schemas.openxmlformats.org/presentationml/2006/ole">
                <mc:AlternateContent xmlns:mc="http://schemas.openxmlformats.org/markup-compatibility/2006">
                  <mc:Choice xmlns:v="urn:schemas-microsoft-com:vml" Requires="v">
                    <p:oleObj spid="_x0000_s3122" name="" r:id="rId17" imgW="635000" imgH="393700" progId="Equation.3">
                      <p:embed/>
                    </p:oleObj>
                  </mc:Choice>
                  <mc:Fallback>
                    <p:oleObj name="" r:id="rId17" imgW="635000" imgH="393700" progId="Equation.3">
                      <p:embed/>
                      <p:pic>
                        <p:nvPicPr>
                          <p:cNvPr id="0" name="图片 3121"/>
                          <p:cNvPicPr/>
                          <p:nvPr/>
                        </p:nvPicPr>
                        <p:blipFill>
                          <a:blip r:embed="rId18"/>
                          <a:stretch>
                            <a:fillRect/>
                          </a:stretch>
                        </p:blipFill>
                        <p:spPr>
                          <a:xfrm>
                            <a:off x="3781" y="1564"/>
                            <a:ext cx="624" cy="387"/>
                          </a:xfrm>
                          <a:prstGeom prst="rect">
                            <a:avLst/>
                          </a:prstGeom>
                          <a:noFill/>
                          <a:ln w="38100">
                            <a:noFill/>
                            <a:miter/>
                          </a:ln>
                        </p:spPr>
                      </p:pic>
                    </p:oleObj>
                  </mc:Fallback>
                </mc:AlternateContent>
              </a:graphicData>
            </a:graphic>
          </p:graphicFrame>
          <p:graphicFrame>
            <p:nvGraphicFramePr>
              <p:cNvPr id="9257" name="Object 249"/>
              <p:cNvGraphicFramePr>
                <a:graphicFrameLocks noChangeAspect="1"/>
              </p:cNvGraphicFramePr>
              <p:nvPr/>
            </p:nvGraphicFramePr>
            <p:xfrm>
              <a:off x="4534" y="1565"/>
              <a:ext cx="636" cy="398"/>
            </p:xfrm>
            <a:graphic>
              <a:graphicData uri="http://schemas.openxmlformats.org/presentationml/2006/ole">
                <mc:AlternateContent xmlns:mc="http://schemas.openxmlformats.org/markup-compatibility/2006">
                  <mc:Choice xmlns:v="urn:schemas-microsoft-com:vml" Requires="v">
                    <p:oleObj spid="_x0000_s3123" name="" r:id="rId19" imgW="635000" imgH="393700" progId="Equation.3">
                      <p:embed/>
                    </p:oleObj>
                  </mc:Choice>
                  <mc:Fallback>
                    <p:oleObj name="" r:id="rId19" imgW="635000" imgH="393700" progId="Equation.3">
                      <p:embed/>
                      <p:pic>
                        <p:nvPicPr>
                          <p:cNvPr id="0" name="图片 3122"/>
                          <p:cNvPicPr/>
                          <p:nvPr/>
                        </p:nvPicPr>
                        <p:blipFill>
                          <a:blip r:embed="rId20"/>
                          <a:stretch>
                            <a:fillRect/>
                          </a:stretch>
                        </p:blipFill>
                        <p:spPr>
                          <a:xfrm>
                            <a:off x="4534" y="1565"/>
                            <a:ext cx="636" cy="398"/>
                          </a:xfrm>
                          <a:prstGeom prst="rect">
                            <a:avLst/>
                          </a:prstGeom>
                          <a:noFill/>
                          <a:ln w="38100">
                            <a:noFill/>
                            <a:miter/>
                          </a:ln>
                        </p:spPr>
                      </p:pic>
                    </p:oleObj>
                  </mc:Fallback>
                </mc:AlternateContent>
              </a:graphicData>
            </a:graphic>
          </p:graphicFrame>
          <p:sp>
            <p:nvSpPr>
              <p:cNvPr id="9258" name="Line 251"/>
              <p:cNvSpPr/>
              <p:nvPr/>
            </p:nvSpPr>
            <p:spPr>
              <a:xfrm>
                <a:off x="2725" y="1748"/>
                <a:ext cx="444" cy="0"/>
              </a:xfrm>
              <a:prstGeom prst="line">
                <a:avLst/>
              </a:prstGeom>
              <a:ln w="9525" cap="flat" cmpd="sng">
                <a:solidFill>
                  <a:schemeClr val="tx1"/>
                </a:solidFill>
                <a:prstDash val="solid"/>
                <a:round/>
                <a:headEnd type="none" w="med" len="med"/>
                <a:tailEnd type="triangle" w="lg" len="med"/>
              </a:ln>
            </p:spPr>
          </p:sp>
          <p:sp>
            <p:nvSpPr>
              <p:cNvPr id="9259" name="Text Box 252"/>
              <p:cNvSpPr txBox="1"/>
              <p:nvPr/>
            </p:nvSpPr>
            <p:spPr>
              <a:xfrm>
                <a:off x="3190" y="1629"/>
                <a:ext cx="960" cy="250"/>
              </a:xfrm>
              <a:prstGeom prst="rect">
                <a:avLst/>
              </a:prstGeom>
              <a:noFill/>
              <a:ln w="9525">
                <a:noFill/>
              </a:ln>
            </p:spPr>
            <p:txBody>
              <a:bodyPr anchor="t">
                <a:spAutoFit/>
              </a:bodyPr>
              <a:p>
                <a:pPr>
                  <a:spcBef>
                    <a:spcPct val="50000"/>
                  </a:spcBef>
                </a:pPr>
                <a:r>
                  <a:rPr lang="en-US" altLang="zh-CN" sz="2000" i="1" dirty="0">
                    <a:latin typeface="Times New Roman" panose="02020603050405020304" pitchFamily="18" charset="0"/>
                    <a:ea typeface="宋体" panose="02010600030101010101" pitchFamily="2" charset="-122"/>
                  </a:rPr>
                  <a:t>P</a:t>
                </a:r>
                <a:r>
                  <a:rPr lang="zh-CN" altLang="en-US" sz="2000" i="1"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T</a:t>
                </a:r>
                <a:endParaRPr lang="en-US" altLang="zh-CN" sz="2000" i="1" dirty="0">
                  <a:latin typeface="Times New Roman" panose="02020603050405020304" pitchFamily="18" charset="0"/>
                  <a:ea typeface="宋体" panose="02010600030101010101" pitchFamily="2" charset="-122"/>
                </a:endParaRPr>
              </a:p>
            </p:txBody>
          </p:sp>
          <p:sp>
            <p:nvSpPr>
              <p:cNvPr id="9260" name="Oval 253"/>
              <p:cNvSpPr/>
              <p:nvPr/>
            </p:nvSpPr>
            <p:spPr>
              <a:xfrm>
                <a:off x="3157" y="1738"/>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9261" name="Object 273"/>
              <p:cNvGraphicFramePr>
                <a:graphicFrameLocks noChangeAspect="1"/>
              </p:cNvGraphicFramePr>
              <p:nvPr/>
            </p:nvGraphicFramePr>
            <p:xfrm>
              <a:off x="375" y="2064"/>
              <a:ext cx="624" cy="166"/>
            </p:xfrm>
            <a:graphic>
              <a:graphicData uri="http://schemas.openxmlformats.org/presentationml/2006/ole">
                <mc:AlternateContent xmlns:mc="http://schemas.openxmlformats.org/markup-compatibility/2006">
                  <mc:Choice xmlns:v="urn:schemas-microsoft-com:vml" Requires="v">
                    <p:oleObj spid="_x0000_s3118" name="" r:id="rId21" imgW="672465" imgH="177800" progId="Equation.3">
                      <p:embed/>
                    </p:oleObj>
                  </mc:Choice>
                  <mc:Fallback>
                    <p:oleObj name="" r:id="rId21" imgW="672465" imgH="177800" progId="Equation.3">
                      <p:embed/>
                      <p:pic>
                        <p:nvPicPr>
                          <p:cNvPr id="0" name="图片 3117"/>
                          <p:cNvPicPr/>
                          <p:nvPr/>
                        </p:nvPicPr>
                        <p:blipFill>
                          <a:blip r:embed="rId22"/>
                          <a:stretch>
                            <a:fillRect/>
                          </a:stretch>
                        </p:blipFill>
                        <p:spPr>
                          <a:xfrm>
                            <a:off x="375" y="2064"/>
                            <a:ext cx="624" cy="166"/>
                          </a:xfrm>
                          <a:prstGeom prst="rect">
                            <a:avLst/>
                          </a:prstGeom>
                          <a:noFill/>
                          <a:ln w="38100">
                            <a:noFill/>
                            <a:miter/>
                          </a:ln>
                        </p:spPr>
                      </p:pic>
                    </p:oleObj>
                  </mc:Fallback>
                </mc:AlternateContent>
              </a:graphicData>
            </a:graphic>
          </p:graphicFrame>
          <p:sp>
            <p:nvSpPr>
              <p:cNvPr id="9262" name="Text Box 292"/>
              <p:cNvSpPr txBox="1"/>
              <p:nvPr/>
            </p:nvSpPr>
            <p:spPr>
              <a:xfrm>
                <a:off x="1565" y="2032"/>
                <a:ext cx="1008" cy="212"/>
              </a:xfrm>
              <a:prstGeom prst="rect">
                <a:avLst/>
              </a:prstGeom>
              <a:noFill/>
              <a:ln w="9525">
                <a:noFill/>
              </a:ln>
            </p:spPr>
            <p:txBody>
              <a:bodyPr anchor="t">
                <a:spAutoFit/>
              </a:bodyPr>
              <a:p>
                <a:pPr>
                  <a:spcBef>
                    <a:spcPct val="50000"/>
                  </a:spcBef>
                </a:pPr>
                <a:r>
                  <a:rPr lang="zh-CN" altLang="en-US" sz="1600" b="1" dirty="0">
                    <a:latin typeface="Arial" panose="020B0604020202020204" pitchFamily="34" charset="0"/>
                    <a:ea typeface="宋体" panose="02010600030101010101" pitchFamily="2" charset="-122"/>
                  </a:rPr>
                  <a:t>结构模型</a:t>
                </a:r>
                <a:endParaRPr lang="zh-CN" altLang="en-US" sz="1600" b="1" dirty="0">
                  <a:latin typeface="Arial" panose="020B0604020202020204" pitchFamily="34" charset="0"/>
                  <a:ea typeface="宋体" panose="02010600030101010101" pitchFamily="2" charset="-122"/>
                </a:endParaRPr>
              </a:p>
            </p:txBody>
          </p:sp>
        </p:grpSp>
      </p:grpSp>
      <p:grpSp>
        <p:nvGrpSpPr>
          <p:cNvPr id="8" name="Group 296"/>
          <p:cNvGrpSpPr/>
          <p:nvPr/>
        </p:nvGrpSpPr>
        <p:grpSpPr>
          <a:xfrm>
            <a:off x="3930650" y="2197100"/>
            <a:ext cx="3101975" cy="663575"/>
            <a:chOff x="2476" y="2008"/>
            <a:chExt cx="1954" cy="418"/>
          </a:xfrm>
        </p:grpSpPr>
        <p:sp>
          <p:nvSpPr>
            <p:cNvPr id="9264" name="Oval 254"/>
            <p:cNvSpPr/>
            <p:nvPr/>
          </p:nvSpPr>
          <p:spPr>
            <a:xfrm>
              <a:off x="3149" y="2183"/>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9265" name="Line 255"/>
            <p:cNvSpPr/>
            <p:nvPr/>
          </p:nvSpPr>
          <p:spPr>
            <a:xfrm>
              <a:off x="2725" y="2029"/>
              <a:ext cx="0" cy="165"/>
            </a:xfrm>
            <a:prstGeom prst="line">
              <a:avLst/>
            </a:prstGeom>
            <a:ln w="9525" cap="flat" cmpd="sng">
              <a:solidFill>
                <a:schemeClr val="tx1"/>
              </a:solidFill>
              <a:prstDash val="solid"/>
              <a:round/>
              <a:headEnd type="none" w="med" len="med"/>
              <a:tailEnd type="none" w="med" len="med"/>
            </a:ln>
          </p:spPr>
        </p:sp>
        <p:sp>
          <p:nvSpPr>
            <p:cNvPr id="9266" name="Line 256"/>
            <p:cNvSpPr/>
            <p:nvPr/>
          </p:nvSpPr>
          <p:spPr>
            <a:xfrm>
              <a:off x="2725" y="2211"/>
              <a:ext cx="422" cy="0"/>
            </a:xfrm>
            <a:prstGeom prst="line">
              <a:avLst/>
            </a:prstGeom>
            <a:ln w="9525" cap="flat" cmpd="sng">
              <a:solidFill>
                <a:schemeClr val="tx1"/>
              </a:solidFill>
              <a:prstDash val="solid"/>
              <a:round/>
              <a:headEnd type="none" w="med" len="med"/>
              <a:tailEnd type="triangle" w="lg" len="med"/>
            </a:ln>
          </p:spPr>
        </p:sp>
        <p:sp>
          <p:nvSpPr>
            <p:cNvPr id="9267" name="Text Box 257"/>
            <p:cNvSpPr txBox="1"/>
            <p:nvPr/>
          </p:nvSpPr>
          <p:spPr>
            <a:xfrm>
              <a:off x="3205" y="2082"/>
              <a:ext cx="336" cy="231"/>
            </a:xfrm>
            <a:prstGeom prst="rect">
              <a:avLst/>
            </a:prstGeom>
            <a:noFill/>
            <a:ln w="9525">
              <a:noFill/>
            </a:ln>
          </p:spPr>
          <p:txBody>
            <a:bodyPr anchor="t">
              <a:spAutoFit/>
            </a:bodyPr>
            <a:p>
              <a:pPr>
                <a:spcBef>
                  <a:spcPct val="50000"/>
                </a:spcBef>
              </a:pPr>
              <a:r>
                <a:rPr lang="en-US" altLang="zh-CN" i="1" dirty="0">
                  <a:latin typeface="Times New Roman" panose="02020603050405020304" pitchFamily="18" charset="0"/>
                  <a:ea typeface="宋体" panose="02010600030101010101" pitchFamily="2" charset="-122"/>
                </a:rPr>
                <a:t>E</a:t>
              </a:r>
              <a:endParaRPr lang="en-US" altLang="zh-CN" i="1" dirty="0">
                <a:latin typeface="Times New Roman" panose="02020603050405020304" pitchFamily="18" charset="0"/>
                <a:ea typeface="宋体" panose="02010600030101010101" pitchFamily="2" charset="-122"/>
              </a:endParaRPr>
            </a:p>
          </p:txBody>
        </p:sp>
        <p:graphicFrame>
          <p:nvGraphicFramePr>
            <p:cNvPr id="9268" name="Object 258"/>
            <p:cNvGraphicFramePr>
              <a:graphicFrameLocks noChangeAspect="1"/>
            </p:cNvGraphicFramePr>
            <p:nvPr/>
          </p:nvGraphicFramePr>
          <p:xfrm>
            <a:off x="3605" y="2008"/>
            <a:ext cx="825" cy="418"/>
          </p:xfrm>
          <a:graphic>
            <a:graphicData uri="http://schemas.openxmlformats.org/presentationml/2006/ole">
              <mc:AlternateContent xmlns:mc="http://schemas.openxmlformats.org/markup-compatibility/2006">
                <mc:Choice xmlns:v="urn:schemas-microsoft-com:vml" Requires="v">
                  <p:oleObj spid="_x0000_s3117" name="" r:id="rId23" imgW="825500" imgH="419100" progId="Equation.3">
                    <p:embed/>
                  </p:oleObj>
                </mc:Choice>
                <mc:Fallback>
                  <p:oleObj name="" r:id="rId23" imgW="825500" imgH="419100" progId="Equation.3">
                    <p:embed/>
                    <p:pic>
                      <p:nvPicPr>
                        <p:cNvPr id="0" name="图片 3116"/>
                        <p:cNvPicPr/>
                        <p:nvPr/>
                      </p:nvPicPr>
                      <p:blipFill>
                        <a:blip r:embed="rId24"/>
                        <a:stretch>
                          <a:fillRect/>
                        </a:stretch>
                      </p:blipFill>
                      <p:spPr>
                        <a:xfrm>
                          <a:off x="3605" y="2008"/>
                          <a:ext cx="825" cy="418"/>
                        </a:xfrm>
                        <a:prstGeom prst="rect">
                          <a:avLst/>
                        </a:prstGeom>
                        <a:noFill/>
                        <a:ln w="38100">
                          <a:noFill/>
                          <a:miter/>
                        </a:ln>
                      </p:spPr>
                    </p:pic>
                  </p:oleObj>
                </mc:Fallback>
              </mc:AlternateContent>
            </a:graphicData>
          </a:graphic>
        </p:graphicFrame>
        <p:graphicFrame>
          <p:nvGraphicFramePr>
            <p:cNvPr id="9269" name="Object 294"/>
            <p:cNvGraphicFramePr>
              <a:graphicFrameLocks noChangeAspect="1"/>
            </p:cNvGraphicFramePr>
            <p:nvPr/>
          </p:nvGraphicFramePr>
          <p:xfrm>
            <a:off x="2476" y="2024"/>
            <a:ext cx="166" cy="196"/>
          </p:xfrm>
          <a:graphic>
            <a:graphicData uri="http://schemas.openxmlformats.org/presentationml/2006/ole">
              <mc:AlternateContent xmlns:mc="http://schemas.openxmlformats.org/markup-compatibility/2006">
                <mc:Choice xmlns:v="urn:schemas-microsoft-com:vml" Requires="v">
                  <p:oleObj spid="_x0000_s3114" name="" r:id="rId25" imgW="139700" imgH="165100" progId="Equation.3">
                    <p:embed/>
                  </p:oleObj>
                </mc:Choice>
                <mc:Fallback>
                  <p:oleObj name="" r:id="rId25" imgW="139700" imgH="165100" progId="Equation.3">
                    <p:embed/>
                    <p:pic>
                      <p:nvPicPr>
                        <p:cNvPr id="0" name="图片 3113"/>
                        <p:cNvPicPr/>
                        <p:nvPr/>
                      </p:nvPicPr>
                      <p:blipFill>
                        <a:blip r:embed="rId26"/>
                        <a:stretch>
                          <a:fillRect/>
                        </a:stretch>
                      </p:blipFill>
                      <p:spPr>
                        <a:xfrm>
                          <a:off x="2476" y="2024"/>
                          <a:ext cx="166" cy="19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4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sp>
        <p:nvSpPr>
          <p:cNvPr id="2" name="Text Box 3"/>
          <p:cNvSpPr txBox="1">
            <a:spLocks noChangeArrowheads="1"/>
          </p:cNvSpPr>
          <p:nvPr/>
        </p:nvSpPr>
        <p:spPr bwMode="auto">
          <a:xfrm>
            <a:off x="533400" y="466725"/>
            <a:ext cx="5772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R="0" defTabSz="914400">
              <a:buClrTx/>
              <a:buSzTx/>
              <a:buFont typeface="Arial" panose="020B0604020202020204" pitchFamily="34" charset="0"/>
              <a:defRPr/>
            </a:pPr>
            <a:r>
              <a:rPr kumimoji="0" lang="zh-CN" altLang="zh-CN" sz="3200"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mn-cs"/>
              </a:rPr>
              <a:t>一、理想气体分子模型</a:t>
            </a:r>
            <a:endParaRPr kumimoji="0" lang="zh-CN" altLang="zh-CN" sz="4000"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mn-cs"/>
            </a:endParaRPr>
          </a:p>
        </p:txBody>
      </p:sp>
      <p:sp>
        <p:nvSpPr>
          <p:cNvPr id="14340" name="Rectangle 4"/>
          <p:cNvSpPr/>
          <p:nvPr/>
        </p:nvSpPr>
        <p:spPr>
          <a:xfrm>
            <a:off x="801688" y="2928938"/>
            <a:ext cx="8189912" cy="519112"/>
          </a:xfrm>
          <a:prstGeom prst="rect">
            <a:avLst/>
          </a:prstGeom>
          <a:noFill/>
          <a:ln w="9525">
            <a:noFill/>
          </a:ln>
        </p:spPr>
        <p:txBody>
          <a:bodyPr anchor="t">
            <a:spAutoFit/>
          </a:bodyPr>
          <a:p>
            <a:pPr>
              <a:spcBef>
                <a:spcPct val="50000"/>
              </a:spcBef>
            </a:pPr>
            <a:r>
              <a:rPr lang="zh-CN" altLang="zh-CN" sz="2800" b="1" dirty="0">
                <a:latin typeface="Times New Roman" panose="02020603050405020304" pitchFamily="18" charset="0"/>
                <a:ea typeface="宋体" panose="02010600030101010101" pitchFamily="2" charset="-122"/>
                <a:sym typeface="Monotype Sorts" pitchFamily="2" charset="2"/>
              </a:rPr>
              <a:t>分子间、分子与器壁间的碰撞是完全弹性碰撞。</a:t>
            </a:r>
            <a:endParaRPr lang="zh-CN" altLang="zh-CN" sz="2800" b="1" dirty="0">
              <a:latin typeface="Times New Roman" panose="02020603050405020304" pitchFamily="18" charset="0"/>
              <a:ea typeface="宋体" panose="02010600030101010101" pitchFamily="2" charset="-122"/>
              <a:sym typeface="Monotype Sorts" pitchFamily="2" charset="2"/>
            </a:endParaRPr>
          </a:p>
        </p:txBody>
      </p:sp>
      <p:sp>
        <p:nvSpPr>
          <p:cNvPr id="14341" name="Rectangle 5"/>
          <p:cNvSpPr/>
          <p:nvPr/>
        </p:nvSpPr>
        <p:spPr>
          <a:xfrm>
            <a:off x="782638" y="2271713"/>
            <a:ext cx="5522912" cy="519112"/>
          </a:xfrm>
          <a:prstGeom prst="rect">
            <a:avLst/>
          </a:prstGeom>
          <a:noFill/>
          <a:ln w="9525">
            <a:noFill/>
          </a:ln>
        </p:spPr>
        <p:txBody>
          <a:bodyPr anchor="t">
            <a:spAutoFit/>
          </a:bodyPr>
          <a:p>
            <a:pPr>
              <a:spcBef>
                <a:spcPct val="50000"/>
              </a:spcBef>
            </a:pPr>
            <a:r>
              <a:rPr lang="zh-CN" altLang="zh-CN" sz="2800" b="1" dirty="0">
                <a:latin typeface="Times New Roman" panose="02020603050405020304" pitchFamily="18" charset="0"/>
                <a:ea typeface="宋体" panose="02010600030101010101" pitchFamily="2" charset="-122"/>
                <a:sym typeface="Monotype Sorts" pitchFamily="2" charset="2"/>
              </a:rPr>
              <a:t>分子除碰撞外无相互作用；</a:t>
            </a:r>
            <a:endParaRPr lang="zh-CN" altLang="zh-CN" sz="2800" b="1" dirty="0">
              <a:latin typeface="Times New Roman" panose="02020603050405020304" pitchFamily="18" charset="0"/>
              <a:ea typeface="宋体" panose="02010600030101010101" pitchFamily="2" charset="-122"/>
              <a:sym typeface="Monotype Sorts" pitchFamily="2" charset="2"/>
            </a:endParaRPr>
          </a:p>
        </p:txBody>
      </p:sp>
      <p:sp>
        <p:nvSpPr>
          <p:cNvPr id="14344" name="Text Box 8"/>
          <p:cNvSpPr txBox="1"/>
          <p:nvPr/>
        </p:nvSpPr>
        <p:spPr>
          <a:xfrm>
            <a:off x="76200" y="1679575"/>
            <a:ext cx="8458200" cy="412750"/>
          </a:xfrm>
          <a:prstGeom prst="rect">
            <a:avLst/>
          </a:prstGeom>
          <a:noFill/>
          <a:ln w="9525">
            <a:noFill/>
          </a:ln>
        </p:spPr>
        <p:txBody>
          <a:bodyPr anchor="t">
            <a:spAutoFit/>
          </a:bodyPr>
          <a:p>
            <a:pPr indent="758825">
              <a:lnSpc>
                <a:spcPct val="75000"/>
              </a:lnSpc>
              <a:spcBef>
                <a:spcPct val="50000"/>
              </a:spcBef>
            </a:pPr>
            <a:r>
              <a:rPr lang="zh-CN" altLang="zh-CN" sz="2800" b="1" dirty="0">
                <a:latin typeface="Times New Roman" panose="02020603050405020304" pitchFamily="18" charset="0"/>
                <a:ea typeface="宋体" panose="02010600030101010101" pitchFamily="2" charset="-122"/>
                <a:sym typeface="Monotype Sorts" pitchFamily="2" charset="2"/>
              </a:rPr>
              <a:t>忽略分子的形状和大小，将分子看成质点；</a:t>
            </a:r>
            <a:endParaRPr lang="zh-CN" altLang="zh-CN" sz="2800" b="1" dirty="0">
              <a:latin typeface="Times New Roman" panose="02020603050405020304" pitchFamily="18" charset="0"/>
              <a:ea typeface="宋体" panose="02010600030101010101" pitchFamily="2" charset="-122"/>
            </a:endParaRPr>
          </a:p>
        </p:txBody>
      </p:sp>
      <p:graphicFrame>
        <p:nvGraphicFramePr>
          <p:cNvPr id="15364" name="Object 4"/>
          <p:cNvGraphicFramePr>
            <a:graphicFrameLocks noChangeAspect="1"/>
          </p:cNvGraphicFramePr>
          <p:nvPr/>
        </p:nvGraphicFramePr>
        <p:xfrm>
          <a:off x="1025525" y="3952875"/>
          <a:ext cx="2174875" cy="706438"/>
        </p:xfrm>
        <a:graphic>
          <a:graphicData uri="http://schemas.openxmlformats.org/presentationml/2006/ole">
            <mc:AlternateContent xmlns:mc="http://schemas.openxmlformats.org/markup-compatibility/2006">
              <mc:Choice xmlns:v="urn:schemas-microsoft-com:vml" Requires="v">
                <p:oleObj spid="_x0000_s3120" name="" r:id="rId1" imgW="735965" imgH="241300" progId="Equation.3">
                  <p:embed/>
                </p:oleObj>
              </mc:Choice>
              <mc:Fallback>
                <p:oleObj name="" r:id="rId1" imgW="735965" imgH="241300" progId="Equation.3">
                  <p:embed/>
                  <p:pic>
                    <p:nvPicPr>
                      <p:cNvPr id="0" name="图片 3119"/>
                      <p:cNvPicPr/>
                      <p:nvPr/>
                    </p:nvPicPr>
                    <p:blipFill>
                      <a:blip r:embed="rId2"/>
                      <a:stretch>
                        <a:fillRect/>
                      </a:stretch>
                    </p:blipFill>
                    <p:spPr>
                      <a:xfrm>
                        <a:off x="1025525" y="3952875"/>
                        <a:ext cx="2174875" cy="70643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pSp>
        <p:nvGrpSpPr>
          <p:cNvPr id="15365" name="Group 5"/>
          <p:cNvGrpSpPr/>
          <p:nvPr/>
        </p:nvGrpSpPr>
        <p:grpSpPr>
          <a:xfrm>
            <a:off x="4035425" y="3841750"/>
            <a:ext cx="3683000" cy="952500"/>
            <a:chOff x="0" y="0"/>
            <a:chExt cx="3071" cy="922"/>
          </a:xfrm>
        </p:grpSpPr>
        <p:graphicFrame>
          <p:nvGraphicFramePr>
            <p:cNvPr id="10248" name="Object 6"/>
            <p:cNvGraphicFramePr>
              <a:graphicFrameLocks noChangeAspect="1"/>
            </p:cNvGraphicFramePr>
            <p:nvPr/>
          </p:nvGraphicFramePr>
          <p:xfrm>
            <a:off x="0" y="0"/>
            <a:ext cx="3071" cy="922"/>
          </p:xfrm>
          <a:graphic>
            <a:graphicData uri="http://schemas.openxmlformats.org/presentationml/2006/ole">
              <mc:AlternateContent xmlns:mc="http://schemas.openxmlformats.org/markup-compatibility/2006">
                <mc:Choice xmlns:v="urn:schemas-microsoft-com:vml" Requires="v">
                  <p:oleObj spid="_x0000_s3119" name="" r:id="rId3" imgW="1344930" imgH="405765" progId="Equation.3">
                    <p:embed/>
                  </p:oleObj>
                </mc:Choice>
                <mc:Fallback>
                  <p:oleObj name="" r:id="rId3" imgW="1344930" imgH="405765" progId="Equation.3">
                    <p:embed/>
                    <p:pic>
                      <p:nvPicPr>
                        <p:cNvPr id="0" name="图片 3118"/>
                        <p:cNvPicPr/>
                        <p:nvPr/>
                      </p:nvPicPr>
                      <p:blipFill>
                        <a:blip r:embed="rId4"/>
                        <a:stretch>
                          <a:fillRect/>
                        </a:stretch>
                      </p:blipFill>
                      <p:spPr>
                        <a:xfrm>
                          <a:off x="0" y="0"/>
                          <a:ext cx="3071" cy="92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10249" name="Line 7"/>
            <p:cNvSpPr/>
            <p:nvPr/>
          </p:nvSpPr>
          <p:spPr>
            <a:xfrm>
              <a:off x="6" y="158"/>
              <a:ext cx="432" cy="0"/>
            </a:xfrm>
            <a:prstGeom prst="line">
              <a:avLst/>
            </a:prstGeom>
            <a:ln w="25400" cap="flat" cmpd="sng">
              <a:solidFill>
                <a:schemeClr val="tx1"/>
              </a:solidFill>
              <a:prstDash val="solid"/>
              <a:round/>
              <a:headEnd type="none" w="med" len="med"/>
              <a:tailEnd type="none" w="med" len="med"/>
            </a:ln>
          </p:spPr>
        </p:sp>
        <p:sp>
          <p:nvSpPr>
            <p:cNvPr id="10250" name="Line 8"/>
            <p:cNvSpPr/>
            <p:nvPr/>
          </p:nvSpPr>
          <p:spPr>
            <a:xfrm>
              <a:off x="2646" y="206"/>
              <a:ext cx="336" cy="0"/>
            </a:xfrm>
            <a:prstGeom prst="line">
              <a:avLst/>
            </a:prstGeom>
            <a:ln w="25400" cap="flat" cmpd="sng">
              <a:solidFill>
                <a:schemeClr val="tx1"/>
              </a:solidFill>
              <a:prstDash val="solid"/>
              <a:round/>
              <a:headEnd type="none" w="med" len="med"/>
              <a:tailEnd type="none" w="med" len="med"/>
            </a:ln>
          </p:spPr>
        </p:sp>
        <p:sp>
          <p:nvSpPr>
            <p:cNvPr id="10251" name="Line 9"/>
            <p:cNvSpPr/>
            <p:nvPr/>
          </p:nvSpPr>
          <p:spPr>
            <a:xfrm>
              <a:off x="1638" y="158"/>
              <a:ext cx="432" cy="0"/>
            </a:xfrm>
            <a:prstGeom prst="line">
              <a:avLst/>
            </a:prstGeom>
            <a:ln w="25400" cap="flat" cmpd="sng">
              <a:solidFill>
                <a:schemeClr val="tx1"/>
              </a:solidFill>
              <a:prstDash val="solid"/>
              <a:round/>
              <a:headEnd type="none" w="med" len="med"/>
              <a:tailEnd type="none" w="med" len="med"/>
            </a:ln>
          </p:spPr>
        </p:sp>
        <p:sp>
          <p:nvSpPr>
            <p:cNvPr id="10252" name="Line 10"/>
            <p:cNvSpPr/>
            <p:nvPr/>
          </p:nvSpPr>
          <p:spPr>
            <a:xfrm>
              <a:off x="822" y="158"/>
              <a:ext cx="432" cy="0"/>
            </a:xfrm>
            <a:prstGeom prst="line">
              <a:avLst/>
            </a:prstGeom>
            <a:ln w="25400" cap="flat" cmpd="sng">
              <a:solidFill>
                <a:schemeClr val="tx1"/>
              </a:solidFill>
              <a:prstDash val="solid"/>
              <a:round/>
              <a:headEnd type="none" w="med" len="med"/>
              <a:tailEnd type="none" w="med" len="med"/>
            </a:ln>
          </p:spPr>
        </p:sp>
      </p:grpSp>
      <p:graphicFrame>
        <p:nvGraphicFramePr>
          <p:cNvPr id="3" name="Object 9"/>
          <p:cNvGraphicFramePr>
            <a:graphicFrameLocks noChangeAspect="1"/>
          </p:cNvGraphicFramePr>
          <p:nvPr/>
        </p:nvGraphicFramePr>
        <p:xfrm>
          <a:off x="3532188" y="5283200"/>
          <a:ext cx="4775200" cy="923925"/>
        </p:xfrm>
        <a:graphic>
          <a:graphicData uri="http://schemas.openxmlformats.org/presentationml/2006/ole">
            <mc:AlternateContent xmlns:mc="http://schemas.openxmlformats.org/markup-compatibility/2006">
              <mc:Choice xmlns:v="urn:schemas-microsoft-com:vml" Requires="v">
                <p:oleObj spid="_x0000_s3115" name="" r:id="rId5" imgW="2005965" imgH="393700" progId="Equation.3">
                  <p:embed/>
                </p:oleObj>
              </mc:Choice>
              <mc:Fallback>
                <p:oleObj name="" r:id="rId5" imgW="2005965" imgH="393700" progId="Equation.3">
                  <p:embed/>
                  <p:pic>
                    <p:nvPicPr>
                      <p:cNvPr id="0" name="图片 3114"/>
                      <p:cNvPicPr/>
                      <p:nvPr/>
                    </p:nvPicPr>
                    <p:blipFill>
                      <a:blip r:embed="rId6"/>
                      <a:stretch>
                        <a:fillRect/>
                      </a:stretch>
                    </p:blipFill>
                    <p:spPr>
                      <a:xfrm>
                        <a:off x="3532188" y="5283200"/>
                        <a:ext cx="4775200" cy="92392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4" name="Object 10"/>
          <p:cNvGraphicFramePr>
            <a:graphicFrameLocks noChangeAspect="1"/>
          </p:cNvGraphicFramePr>
          <p:nvPr/>
        </p:nvGraphicFramePr>
        <p:xfrm>
          <a:off x="1174750" y="5245100"/>
          <a:ext cx="1846263" cy="1000125"/>
        </p:xfrm>
        <a:graphic>
          <a:graphicData uri="http://schemas.openxmlformats.org/presentationml/2006/ole">
            <mc:AlternateContent xmlns:mc="http://schemas.openxmlformats.org/markup-compatibility/2006">
              <mc:Choice xmlns:v="urn:schemas-microsoft-com:vml" Requires="v">
                <p:oleObj spid="_x0000_s3116" name="" r:id="rId7" imgW="723900" imgH="393700" progId="Equation.3">
                  <p:embed/>
                </p:oleObj>
              </mc:Choice>
              <mc:Fallback>
                <p:oleObj name="" r:id="rId7" imgW="723900" imgH="393700" progId="Equation.3">
                  <p:embed/>
                  <p:pic>
                    <p:nvPicPr>
                      <p:cNvPr id="0" name="图片 3115"/>
                      <p:cNvPicPr/>
                      <p:nvPr/>
                    </p:nvPicPr>
                    <p:blipFill>
                      <a:blip r:embed="rId8"/>
                      <a:stretch>
                        <a:fillRect/>
                      </a:stretch>
                    </p:blipFill>
                    <p:spPr>
                      <a:xfrm>
                        <a:off x="1174750" y="5245100"/>
                        <a:ext cx="1846263" cy="100012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charRg st="0" end="11"/>
                                            </p:txEl>
                                          </p:spTgt>
                                        </p:tgtEl>
                                        <p:attrNameLst>
                                          <p:attrName>style.visibility</p:attrName>
                                        </p:attrNameLst>
                                      </p:cBhvr>
                                      <p:to>
                                        <p:strVal val="visible"/>
                                      </p:to>
                                    </p:set>
                                    <p:animEffect transition="in" filter="wipe(left)">
                                      <p:cBhvr>
                                        <p:cTn id="12" dur="500"/>
                                        <p:tgtEl>
                                          <p:spTgt spid="2">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4"/>
                                        </p:tgtEl>
                                        <p:attrNameLst>
                                          <p:attrName>style.visibility</p:attrName>
                                        </p:attrNameLst>
                                      </p:cBhvr>
                                      <p:to>
                                        <p:strVal val="visible"/>
                                      </p:to>
                                    </p:set>
                                    <p:animEffect transition="in" filter="wipe(left)">
                                      <p:cBhvr>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xEl>
                                              <p:charRg st="0" end="14"/>
                                            </p:txEl>
                                          </p:spTgt>
                                        </p:tgtEl>
                                        <p:attrNameLst>
                                          <p:attrName>style.visibility</p:attrName>
                                        </p:attrNameLst>
                                      </p:cBhvr>
                                      <p:to>
                                        <p:strVal val="visible"/>
                                      </p:to>
                                    </p:set>
                                    <p:animEffect transition="in" filter="wipe(left)">
                                      <p:cBhvr>
                                        <p:cTn id="22" dur="500"/>
                                        <p:tgtEl>
                                          <p:spTgt spid="14341">
                                            <p:txEl>
                                              <p:charRg st="0"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0">
                                            <p:txEl>
                                              <p:charRg st="0" end="23"/>
                                            </p:txEl>
                                          </p:spTgt>
                                        </p:tgtEl>
                                        <p:attrNameLst>
                                          <p:attrName>style.visibility</p:attrName>
                                        </p:attrNameLst>
                                      </p:cBhvr>
                                      <p:to>
                                        <p:strVal val="visible"/>
                                      </p:to>
                                    </p:set>
                                    <p:animEffect transition="in" filter="wipe(left)">
                                      <p:cBhvr>
                                        <p:cTn id="27" dur="500"/>
                                        <p:tgtEl>
                                          <p:spTgt spid="14340">
                                            <p:txEl>
                                              <p:charRg st="0" end="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536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365"/>
                                        </p:tgtEl>
                                        <p:attrNameLst>
                                          <p:attrName>style.visibility</p:attrName>
                                        </p:attrNameLst>
                                      </p:cBhvr>
                                      <p:to>
                                        <p:strVal val="visible"/>
                                      </p:to>
                                    </p:set>
                                    <p:animEffect transition="in" filter="wipe(left)">
                                      <p:cBhvr>
                                        <p:cTn id="36" dur="500"/>
                                        <p:tgtEl>
                                          <p:spTgt spid="153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340" grpId="0" build="p"/>
      <p:bldP spid="14341" grpId="0" build="p"/>
      <p:bldP spid="143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graphicFrame>
        <p:nvGraphicFramePr>
          <p:cNvPr id="2" name="Object 2"/>
          <p:cNvGraphicFramePr>
            <a:graphicFrameLocks noChangeAspect="1"/>
          </p:cNvGraphicFramePr>
          <p:nvPr/>
        </p:nvGraphicFramePr>
        <p:xfrm>
          <a:off x="3733800" y="1630363"/>
          <a:ext cx="1543050" cy="963612"/>
        </p:xfrm>
        <a:graphic>
          <a:graphicData uri="http://schemas.openxmlformats.org/presentationml/2006/ole">
            <mc:AlternateContent xmlns:mc="http://schemas.openxmlformats.org/markup-compatibility/2006">
              <mc:Choice xmlns:v="urn:schemas-microsoft-com:vml" Requires="v">
                <p:oleObj spid="_x0000_s3113" name="" r:id="rId1" imgW="685165" imgH="405765" progId="Equation.3">
                  <p:embed/>
                </p:oleObj>
              </mc:Choice>
              <mc:Fallback>
                <p:oleObj name="" r:id="rId1" imgW="685165" imgH="405765" progId="Equation.3">
                  <p:embed/>
                  <p:pic>
                    <p:nvPicPr>
                      <p:cNvPr id="0" name="图片 3112"/>
                      <p:cNvPicPr/>
                      <p:nvPr/>
                    </p:nvPicPr>
                    <p:blipFill>
                      <a:blip r:embed="rId2"/>
                      <a:stretch>
                        <a:fillRect/>
                      </a:stretch>
                    </p:blipFill>
                    <p:spPr>
                      <a:xfrm>
                        <a:off x="3733800" y="1630363"/>
                        <a:ext cx="1543050" cy="96361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0483" name="Text Box 3"/>
          <p:cNvSpPr txBox="1"/>
          <p:nvPr/>
        </p:nvSpPr>
        <p:spPr>
          <a:xfrm>
            <a:off x="1260475" y="4051300"/>
            <a:ext cx="6623050" cy="1187450"/>
          </a:xfrm>
          <a:prstGeom prst="rect">
            <a:avLst/>
          </a:prstGeom>
          <a:noFill/>
          <a:ln w="9525">
            <a:noFill/>
          </a:ln>
        </p:spPr>
        <p:txBody>
          <a:bodyPr anchor="t">
            <a:spAutoFit/>
          </a:bodyPr>
          <a:p>
            <a:pPr algn="just"/>
            <a:r>
              <a:rPr lang="zh-CN" altLang="zh-CN" sz="2400" b="1" dirty="0">
                <a:solidFill>
                  <a:srgbClr val="FF0000"/>
                </a:solidFill>
                <a:latin typeface="Times New Roman" panose="02020603050405020304" pitchFamily="18" charset="0"/>
                <a:ea typeface="楷体_GB2312" pitchFamily="49" charset="-122"/>
              </a:rPr>
              <a:t>温度</a:t>
            </a:r>
            <a:r>
              <a:rPr lang="zh-CN" altLang="zh-CN" sz="2400" b="1" i="1" dirty="0">
                <a:solidFill>
                  <a:srgbClr val="FF0000"/>
                </a:solidFill>
                <a:latin typeface="Times New Roman" panose="02020603050405020304" pitchFamily="18" charset="0"/>
                <a:ea typeface="楷体_GB2312" pitchFamily="49" charset="-122"/>
              </a:rPr>
              <a:t>T</a:t>
            </a:r>
            <a:r>
              <a:rPr lang="zh-CN" altLang="zh-CN" sz="2400" b="1" dirty="0">
                <a:solidFill>
                  <a:srgbClr val="FF0000"/>
                </a:solidFill>
                <a:latin typeface="Times New Roman" panose="02020603050405020304" pitchFamily="18" charset="0"/>
                <a:ea typeface="楷体_GB2312" pitchFamily="49" charset="-122"/>
              </a:rPr>
              <a:t>是大量分子热运动平均平动动能的量度</a:t>
            </a:r>
            <a:r>
              <a:rPr lang="zh-CN" altLang="zh-CN" sz="2400" b="1" dirty="0">
                <a:latin typeface="Times New Roman" panose="02020603050405020304" pitchFamily="18" charset="0"/>
                <a:ea typeface="楷体_GB2312" pitchFamily="49" charset="-122"/>
              </a:rPr>
              <a:t>，是大量分子无规则运动的集体表现，温度标志物体内部分子无规则运动的剧烈程度。</a:t>
            </a:r>
            <a:endParaRPr lang="zh-CN" altLang="zh-CN" sz="2400" b="1" dirty="0">
              <a:latin typeface="Times New Roman" panose="02020603050405020304" pitchFamily="18" charset="0"/>
              <a:ea typeface="楷体_GB2312" pitchFamily="49" charset="-122"/>
            </a:endParaRPr>
          </a:p>
        </p:txBody>
      </p:sp>
      <p:graphicFrame>
        <p:nvGraphicFramePr>
          <p:cNvPr id="20484" name="Object 4"/>
          <p:cNvGraphicFramePr>
            <a:graphicFrameLocks noChangeAspect="1"/>
          </p:cNvGraphicFramePr>
          <p:nvPr/>
        </p:nvGraphicFramePr>
        <p:xfrm>
          <a:off x="5492750" y="1828800"/>
          <a:ext cx="3111500" cy="596900"/>
        </p:xfrm>
        <a:graphic>
          <a:graphicData uri="http://schemas.openxmlformats.org/presentationml/2006/ole">
            <mc:AlternateContent xmlns:mc="http://schemas.openxmlformats.org/markup-compatibility/2006">
              <mc:Choice xmlns:v="urn:schemas-microsoft-com:vml" Requires="v">
                <p:oleObj spid="_x0000_s3104" name="" r:id="rId3" imgW="1294130" imgH="254000" progId="Equation.3">
                  <p:embed/>
                </p:oleObj>
              </mc:Choice>
              <mc:Fallback>
                <p:oleObj name="" r:id="rId3" imgW="1294130" imgH="254000" progId="Equation.3">
                  <p:embed/>
                  <p:pic>
                    <p:nvPicPr>
                      <p:cNvPr id="0" name="图片 3103"/>
                      <p:cNvPicPr/>
                      <p:nvPr/>
                    </p:nvPicPr>
                    <p:blipFill>
                      <a:blip r:embed="rId4"/>
                      <a:stretch>
                        <a:fillRect/>
                      </a:stretch>
                    </p:blipFill>
                    <p:spPr>
                      <a:xfrm>
                        <a:off x="5492750" y="1828800"/>
                        <a:ext cx="3111500" cy="596900"/>
                      </a:xfrm>
                      <a:prstGeom prst="rect">
                        <a:avLst/>
                      </a:prstGeom>
                      <a:noFill/>
                      <a:ln w="38100">
                        <a:noFill/>
                        <a:miter/>
                      </a:ln>
                    </p:spPr>
                  </p:pic>
                </p:oleObj>
              </mc:Fallback>
            </mc:AlternateContent>
          </a:graphicData>
        </a:graphic>
      </p:graphicFrame>
      <p:sp>
        <p:nvSpPr>
          <p:cNvPr id="20485" name="Rectangle 5"/>
          <p:cNvSpPr/>
          <p:nvPr/>
        </p:nvSpPr>
        <p:spPr>
          <a:xfrm>
            <a:off x="573088" y="3357563"/>
            <a:ext cx="7096125" cy="457200"/>
          </a:xfrm>
          <a:prstGeom prst="rect">
            <a:avLst/>
          </a:prstGeom>
          <a:noFill/>
          <a:ln w="9525">
            <a:noFill/>
          </a:ln>
        </p:spPr>
        <p:txBody>
          <a:bodyPr anchor="t">
            <a:spAutoFit/>
          </a:bodyPr>
          <a:p>
            <a:r>
              <a:rPr lang="zh-CN" altLang="zh-CN" sz="2400" b="1" dirty="0">
                <a:latin typeface="Times New Roman" panose="02020603050405020304" pitchFamily="18" charset="0"/>
                <a:ea typeface="宋体" panose="02010600030101010101" pitchFamily="2" charset="-122"/>
              </a:rPr>
              <a:t>由此给出温度的统计意义：</a:t>
            </a:r>
            <a:endParaRPr lang="zh-CN" altLang="zh-CN" sz="2400" b="1" dirty="0">
              <a:latin typeface="Times New Roman" panose="02020603050405020304" pitchFamily="18" charset="0"/>
              <a:ea typeface="宋体" panose="02010600030101010101" pitchFamily="2" charset="-122"/>
            </a:endParaRPr>
          </a:p>
        </p:txBody>
      </p:sp>
      <p:graphicFrame>
        <p:nvGraphicFramePr>
          <p:cNvPr id="20486" name="Object 6"/>
          <p:cNvGraphicFramePr>
            <a:graphicFrameLocks noChangeAspect="1"/>
          </p:cNvGraphicFramePr>
          <p:nvPr/>
        </p:nvGraphicFramePr>
        <p:xfrm>
          <a:off x="558800" y="1341438"/>
          <a:ext cx="2212975" cy="915987"/>
        </p:xfrm>
        <a:graphic>
          <a:graphicData uri="http://schemas.openxmlformats.org/presentationml/2006/ole">
            <mc:AlternateContent xmlns:mc="http://schemas.openxmlformats.org/markup-compatibility/2006">
              <mc:Choice xmlns:v="urn:schemas-microsoft-com:vml" Requires="v">
                <p:oleObj spid="_x0000_s3096" name="" r:id="rId5" imgW="977265" imgH="405765" progId="Equation.3">
                  <p:embed/>
                </p:oleObj>
              </mc:Choice>
              <mc:Fallback>
                <p:oleObj name="" r:id="rId5" imgW="977265" imgH="405765" progId="Equation.3">
                  <p:embed/>
                  <p:pic>
                    <p:nvPicPr>
                      <p:cNvPr id="0" name="图片 3095"/>
                      <p:cNvPicPr/>
                      <p:nvPr/>
                    </p:nvPicPr>
                    <p:blipFill>
                      <a:blip r:embed="rId6"/>
                      <a:stretch>
                        <a:fillRect/>
                      </a:stretch>
                    </p:blipFill>
                    <p:spPr>
                      <a:xfrm>
                        <a:off x="558800" y="1341438"/>
                        <a:ext cx="2212975" cy="915987"/>
                      </a:xfrm>
                      <a:prstGeom prst="rect">
                        <a:avLst/>
                      </a:prstGeom>
                      <a:noFill/>
                      <a:ln w="38100">
                        <a:noFill/>
                        <a:miter/>
                      </a:ln>
                    </p:spPr>
                  </p:pic>
                </p:oleObj>
              </mc:Fallback>
            </mc:AlternateContent>
          </a:graphicData>
        </a:graphic>
      </p:graphicFrame>
      <p:graphicFrame>
        <p:nvGraphicFramePr>
          <p:cNvPr id="20487" name="Object 7"/>
          <p:cNvGraphicFramePr>
            <a:graphicFrameLocks noChangeAspect="1"/>
          </p:cNvGraphicFramePr>
          <p:nvPr/>
        </p:nvGraphicFramePr>
        <p:xfrm>
          <a:off x="877888" y="2254250"/>
          <a:ext cx="1820862" cy="512763"/>
        </p:xfrm>
        <a:graphic>
          <a:graphicData uri="http://schemas.openxmlformats.org/presentationml/2006/ole">
            <mc:AlternateContent xmlns:mc="http://schemas.openxmlformats.org/markup-compatibility/2006">
              <mc:Choice xmlns:v="urn:schemas-microsoft-com:vml" Requires="v">
                <p:oleObj spid="_x0000_s3102" name="" r:id="rId7" imgW="760730" imgH="215900" progId="Equation.3">
                  <p:embed/>
                </p:oleObj>
              </mc:Choice>
              <mc:Fallback>
                <p:oleObj name="" r:id="rId7" imgW="760730" imgH="215900" progId="Equation.3">
                  <p:embed/>
                  <p:pic>
                    <p:nvPicPr>
                      <p:cNvPr id="0" name="图片 3101"/>
                      <p:cNvPicPr/>
                      <p:nvPr/>
                    </p:nvPicPr>
                    <p:blipFill>
                      <a:blip r:embed="rId8"/>
                      <a:stretch>
                        <a:fillRect/>
                      </a:stretch>
                    </p:blipFill>
                    <p:spPr>
                      <a:xfrm>
                        <a:off x="877888" y="2254250"/>
                        <a:ext cx="1820862" cy="512763"/>
                      </a:xfrm>
                      <a:prstGeom prst="rect">
                        <a:avLst/>
                      </a:prstGeom>
                      <a:noFill/>
                      <a:ln w="38100">
                        <a:noFill/>
                        <a:miter/>
                      </a:ln>
                    </p:spPr>
                  </p:pic>
                </p:oleObj>
              </mc:Fallback>
            </mc:AlternateContent>
          </a:graphicData>
        </a:graphic>
      </p:graphicFrame>
      <p:sp>
        <p:nvSpPr>
          <p:cNvPr id="20488" name="AutoShape 8"/>
          <p:cNvSpPr/>
          <p:nvPr/>
        </p:nvSpPr>
        <p:spPr>
          <a:xfrm>
            <a:off x="2954338" y="1820863"/>
            <a:ext cx="76200" cy="762000"/>
          </a:xfrm>
          <a:prstGeom prst="rightBrace">
            <a:avLst>
              <a:gd name="adj1" fmla="val 83009"/>
              <a:gd name="adj2" fmla="val 50000"/>
            </a:avLst>
          </a:prstGeom>
          <a:noFill/>
          <a:ln w="38100"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20489" name="Line 9"/>
          <p:cNvSpPr/>
          <p:nvPr/>
        </p:nvSpPr>
        <p:spPr>
          <a:xfrm>
            <a:off x="3106738" y="2163763"/>
            <a:ext cx="533400" cy="0"/>
          </a:xfrm>
          <a:prstGeom prst="line">
            <a:avLst/>
          </a:prstGeom>
          <a:ln w="57150" cap="flat" cmpd="sng">
            <a:solidFill>
              <a:schemeClr val="tx1"/>
            </a:solidFill>
            <a:prstDash val="solid"/>
            <a:round/>
            <a:headEnd type="none" w="med" len="med"/>
            <a:tailEnd type="stealth" w="med" len="lg"/>
          </a:ln>
        </p:spPr>
      </p:sp>
      <p:sp>
        <p:nvSpPr>
          <p:cNvPr id="20490" name="Text Box 10"/>
          <p:cNvSpPr txBox="1">
            <a:spLocks noChangeArrowheads="1"/>
          </p:cNvSpPr>
          <p:nvPr/>
        </p:nvSpPr>
        <p:spPr bwMode="auto">
          <a:xfrm>
            <a:off x="304800" y="692150"/>
            <a:ext cx="4740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R="0" defTabSz="914400">
              <a:buClrTx/>
              <a:buSzTx/>
              <a:buFont typeface="Arial" panose="020B0604020202020204" pitchFamily="34" charset="0"/>
              <a:defRPr/>
            </a:pPr>
            <a:r>
              <a:rPr kumimoji="0" lang="zh-CN" altLang="zh-CN" sz="2800"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二、温度的统计意义</a:t>
            </a:r>
            <a:endParaRPr kumimoji="0" lang="zh-CN" altLang="zh-CN" sz="2800" b="1" kern="1200" cap="none" spc="0" normalizeH="0" baseline="0" noProof="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0491" name="Text Box 11"/>
          <p:cNvSpPr txBox="1"/>
          <p:nvPr/>
        </p:nvSpPr>
        <p:spPr>
          <a:xfrm>
            <a:off x="3995738" y="2709863"/>
            <a:ext cx="4103687" cy="457200"/>
          </a:xfrm>
          <a:prstGeom prst="rect">
            <a:avLst/>
          </a:prstGeom>
          <a:noFill/>
          <a:ln w="9525">
            <a:noFill/>
          </a:ln>
        </p:spPr>
        <p:txBody>
          <a:bodyPr anchor="ctr">
            <a:spAutoFit/>
          </a:bodyPr>
          <a:p>
            <a:r>
              <a:rPr lang="zh-CN" altLang="zh-CN" sz="2400" b="1" dirty="0">
                <a:solidFill>
                  <a:srgbClr val="FF3300"/>
                </a:solidFill>
                <a:latin typeface="Times New Roman" panose="02020603050405020304" pitchFamily="18" charset="0"/>
                <a:ea typeface="楷体_GB2312" pitchFamily="49" charset="-122"/>
              </a:rPr>
              <a:t>平均平动动能只与温度有关</a:t>
            </a:r>
            <a:endParaRPr lang="zh-CN" altLang="zh-CN" sz="2400" b="1" dirty="0">
              <a:solidFill>
                <a:srgbClr val="FF3300"/>
              </a:solidFill>
              <a:latin typeface="Times New Roman" panose="02020603050405020304" pitchFamily="18" charset="0"/>
              <a:ea typeface="楷体_GB2312" pitchFamily="49" charset="-122"/>
            </a:endParaRPr>
          </a:p>
        </p:txBody>
      </p:sp>
      <p:sp>
        <p:nvSpPr>
          <p:cNvPr id="20492" name="Text Box 12"/>
          <p:cNvSpPr txBox="1"/>
          <p:nvPr/>
        </p:nvSpPr>
        <p:spPr>
          <a:xfrm>
            <a:off x="1331913" y="5348288"/>
            <a:ext cx="6769100" cy="457200"/>
          </a:xfrm>
          <a:prstGeom prst="rect">
            <a:avLst/>
          </a:prstGeom>
          <a:noFill/>
          <a:ln w="9525">
            <a:noFill/>
          </a:ln>
        </p:spPr>
        <p:txBody>
          <a:bodyPr anchor="t">
            <a:spAutoFit/>
          </a:bodyPr>
          <a:p>
            <a:pPr algn="just"/>
            <a:r>
              <a:rPr lang="zh-CN" altLang="zh-CN" sz="2400" b="1" dirty="0">
                <a:latin typeface="Times New Roman" panose="02020603050405020304" pitchFamily="18" charset="0"/>
                <a:ea typeface="宋体" panose="02010600030101010101" pitchFamily="2" charset="-122"/>
              </a:rPr>
              <a:t>对于单个分子或少数几个分子，无温度可言。</a:t>
            </a:r>
            <a:endParaRPr lang="zh-CN"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wipe(left)">
                                      <p:cBhvr>
                                        <p:cTn id="7" dur="5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wipe(left)">
                                      <p:cBhvr>
                                        <p:cTn id="12" dur="500"/>
                                        <p:tgtEl>
                                          <p:spTgt spid="204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wipe(up)">
                                      <p:cBhvr>
                                        <p:cTn id="17" dur="500"/>
                                        <p:tgtEl>
                                          <p:spTgt spid="2048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489"/>
                                        </p:tgtEl>
                                        <p:attrNameLst>
                                          <p:attrName>style.visibility</p:attrName>
                                        </p:attrNameLst>
                                      </p:cBhvr>
                                      <p:to>
                                        <p:strVal val="visible"/>
                                      </p:to>
                                    </p:set>
                                    <p:animEffect transition="in" filter="wipe(left)">
                                      <p:cBhvr>
                                        <p:cTn id="21" dur="500"/>
                                        <p:tgtEl>
                                          <p:spTgt spid="2048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0484"/>
                                        </p:tgtEl>
                                        <p:attrNameLst>
                                          <p:attrName>style.visibility</p:attrName>
                                        </p:attrNameLst>
                                      </p:cBhvr>
                                      <p:to>
                                        <p:strVal val="visible"/>
                                      </p:to>
                                    </p:set>
                                    <p:animEffect transition="in" filter="wipe(left)">
                                      <p:cBhvr>
                                        <p:cTn id="30" dur="500"/>
                                        <p:tgtEl>
                                          <p:spTgt spid="2048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1"/>
                                        </p:tgtEl>
                                        <p:attrNameLst>
                                          <p:attrName>style.visibility</p:attrName>
                                        </p:attrNameLst>
                                      </p:cBhvr>
                                      <p:to>
                                        <p:strVal val="visible"/>
                                      </p:to>
                                    </p:set>
                                    <p:anim calcmode="lin" valueType="num">
                                      <p:cBhvr>
                                        <p:cTn id="35" dur="500" fill="hold"/>
                                        <p:tgtEl>
                                          <p:spTgt spid="20491"/>
                                        </p:tgtEl>
                                        <p:attrNameLst>
                                          <p:attrName>ppt_x</p:attrName>
                                        </p:attrNameLst>
                                      </p:cBhvr>
                                      <p:tavLst>
                                        <p:tav tm="0">
                                          <p:val>
                                            <p:strVal val="1+#ppt_w/2"/>
                                          </p:val>
                                        </p:tav>
                                        <p:tav tm="100000">
                                          <p:val>
                                            <p:strVal val="#ppt_x"/>
                                          </p:val>
                                        </p:tav>
                                      </p:tavLst>
                                    </p:anim>
                                    <p:anim calcmode="lin" valueType="num">
                                      <p:cBhvr>
                                        <p:cTn id="36" dur="500" fill="hold"/>
                                        <p:tgtEl>
                                          <p:spTgt spid="2049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485"/>
                                        </p:tgtEl>
                                        <p:attrNameLst>
                                          <p:attrName>style.visibility</p:attrName>
                                        </p:attrNameLst>
                                      </p:cBhvr>
                                      <p:to>
                                        <p:strVal val="visible"/>
                                      </p:to>
                                    </p:set>
                                    <p:animEffect transition="in" filter="wipe(left)">
                                      <p:cBhvr>
                                        <p:cTn id="41" dur="500"/>
                                        <p:tgtEl>
                                          <p:spTgt spid="2048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0483"/>
                                        </p:tgtEl>
                                        <p:attrNameLst>
                                          <p:attrName>style.visibility</p:attrName>
                                        </p:attrNameLst>
                                      </p:cBhvr>
                                      <p:to>
                                        <p:strVal val="visible"/>
                                      </p:to>
                                    </p:set>
                                    <p:animEffect transition="in" filter="wipe(left)">
                                      <p:cBhvr>
                                        <p:cTn id="46" dur="500"/>
                                        <p:tgtEl>
                                          <p:spTgt spid="2048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492"/>
                                        </p:tgtEl>
                                        <p:attrNameLst>
                                          <p:attrName>style.visibility</p:attrName>
                                        </p:attrNameLst>
                                      </p:cBhvr>
                                      <p:to>
                                        <p:strVal val="visible"/>
                                      </p:to>
                                    </p:set>
                                    <p:animEffect transition="in" filter="wipe(left)">
                                      <p:cBhvr>
                                        <p:cTn id="51"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5" grpId="0"/>
      <p:bldP spid="20488" grpId="0" bldLvl="0" animBg="1"/>
      <p:bldP spid="20491" grpId="0"/>
      <p:bldP spid="204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8"/>
          <p:cNvSpPr txBox="1">
            <a:spLocks noChangeArrowheads="1"/>
          </p:cNvSpPr>
          <p:nvPr/>
        </p:nvSpPr>
        <p:spPr bwMode="auto">
          <a:xfrm>
            <a:off x="624868" y="3938268"/>
            <a:ext cx="71294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latin typeface="微软雅黑" panose="020B0503020204020204" charset="-122"/>
                <a:ea typeface="微软雅黑" panose="020B0503020204020204" charset="-122"/>
              </a:rPr>
              <a:t>解牛顿定律的问题可分为两类：</a:t>
            </a:r>
            <a:endParaRPr kumimoji="1" lang="zh-CN" altLang="en-US" sz="2000" dirty="0">
              <a:latin typeface="微软雅黑" panose="020B0503020204020204" charset="-122"/>
              <a:ea typeface="微软雅黑" panose="020B0503020204020204" charset="-122"/>
            </a:endParaRPr>
          </a:p>
          <a:p>
            <a:pPr eaLnBrk="1" hangingPunct="1"/>
            <a:r>
              <a:rPr kumimoji="1" lang="zh-CN" altLang="en-US" sz="2000" dirty="0">
                <a:latin typeface="微软雅黑" panose="020B0503020204020204" charset="-122"/>
                <a:ea typeface="微软雅黑" panose="020B0503020204020204" charset="-122"/>
              </a:rPr>
              <a:t>第一类是已知质点的运动，求作用于质点的力；</a:t>
            </a:r>
            <a:endParaRPr kumimoji="1" lang="zh-CN" altLang="en-US" sz="2000" dirty="0">
              <a:latin typeface="微软雅黑" panose="020B0503020204020204" charset="-122"/>
              <a:ea typeface="微软雅黑" panose="020B0503020204020204" charset="-122"/>
            </a:endParaRPr>
          </a:p>
          <a:p>
            <a:pPr eaLnBrk="1" hangingPunct="1"/>
            <a:r>
              <a:rPr kumimoji="1" lang="zh-CN" altLang="en-US" sz="2000" dirty="0">
                <a:latin typeface="微软雅黑" panose="020B0503020204020204" charset="-122"/>
                <a:ea typeface="微软雅黑" panose="020B0503020204020204" charset="-122"/>
              </a:rPr>
              <a:t>第二类是已知作用于质点的力，求质点的运动</a:t>
            </a:r>
            <a:r>
              <a:rPr kumimoji="1" lang="en-US" altLang="zh-CN" sz="2000" dirty="0">
                <a:latin typeface="微软雅黑" panose="020B0503020204020204" charset="-122"/>
                <a:ea typeface="微软雅黑" panose="020B0503020204020204" charset="-122"/>
              </a:rPr>
              <a:t>.</a:t>
            </a:r>
            <a:endParaRPr kumimoji="1" lang="en-US" altLang="zh-CN" sz="2000" dirty="0">
              <a:latin typeface="微软雅黑" panose="020B0503020204020204" charset="-122"/>
              <a:ea typeface="微软雅黑" panose="020B0503020204020204" charset="-122"/>
            </a:endParaRPr>
          </a:p>
        </p:txBody>
      </p:sp>
      <p:sp>
        <p:nvSpPr>
          <p:cNvPr id="4" name="Text Box 5"/>
          <p:cNvSpPr txBox="1">
            <a:spLocks noChangeArrowheads="1"/>
          </p:cNvSpPr>
          <p:nvPr/>
        </p:nvSpPr>
        <p:spPr bwMode="auto">
          <a:xfrm>
            <a:off x="435332" y="676662"/>
            <a:ext cx="716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4. </a:t>
            </a:r>
            <a:r>
              <a:rPr lang="zh-CN" altLang="en-US" sz="2000" dirty="0">
                <a:latin typeface="Times New Roman" panose="02020603050405020304" pitchFamily="18" charset="0"/>
                <a:ea typeface="微软雅黑" panose="020B0503020204020204" charset="-122"/>
                <a:cs typeface="Times New Roman" panose="02020603050405020304" pitchFamily="18" charset="0"/>
              </a:rPr>
              <a:t>牛顿运动定律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5" name="Text Box 10"/>
          <p:cNvSpPr txBox="1">
            <a:spLocks noChangeArrowheads="1"/>
          </p:cNvSpPr>
          <p:nvPr/>
        </p:nvSpPr>
        <p:spPr bwMode="auto">
          <a:xfrm>
            <a:off x="624868" y="1306750"/>
            <a:ext cx="2852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牛顿第二定律</a:t>
            </a:r>
            <a:endParaRPr kumimoji="1" lang="zh-CN" altLang="en-US" sz="2000" dirty="0">
              <a:solidFill>
                <a:srgbClr val="000000"/>
              </a:solidFill>
              <a:latin typeface="微软雅黑" panose="020B0503020204020204" charset="-122"/>
              <a:ea typeface="微软雅黑" panose="020B0503020204020204" charset="-122"/>
            </a:endParaRPr>
          </a:p>
        </p:txBody>
      </p:sp>
      <p:graphicFrame>
        <p:nvGraphicFramePr>
          <p:cNvPr id="6" name="Object 17"/>
          <p:cNvGraphicFramePr>
            <a:graphicFrameLocks noChangeAspect="1"/>
          </p:cNvGraphicFramePr>
          <p:nvPr/>
        </p:nvGraphicFramePr>
        <p:xfrm>
          <a:off x="2384843" y="1157956"/>
          <a:ext cx="1531937" cy="693737"/>
        </p:xfrm>
        <a:graphic>
          <a:graphicData uri="http://schemas.openxmlformats.org/presentationml/2006/ole">
            <mc:AlternateContent xmlns:mc="http://schemas.openxmlformats.org/markup-compatibility/2006">
              <mc:Choice xmlns:v="urn:schemas-microsoft-com:vml" Requires="v">
                <p:oleObj spid="_x0000_s41112" name="Equation" r:id="rId1" imgW="20726400" imgH="9448800" progId="Equation.DSMT4">
                  <p:embed/>
                </p:oleObj>
              </mc:Choice>
              <mc:Fallback>
                <p:oleObj name="Equation" r:id="rId1" imgW="20726400" imgH="9448800" progId="Equation.DSMT4">
                  <p:embed/>
                  <p:pic>
                    <p:nvPicPr>
                      <p:cNvPr id="0" name="Object 17"/>
                      <p:cNvPicPr>
                        <a:picLocks noChangeAspect="1" noChangeArrowheads="1"/>
                      </p:cNvPicPr>
                      <p:nvPr/>
                    </p:nvPicPr>
                    <p:blipFill>
                      <a:blip r:embed="rId2"/>
                      <a:srcRect/>
                      <a:stretch>
                        <a:fillRect/>
                      </a:stretch>
                    </p:blipFill>
                    <p:spPr bwMode="auto">
                      <a:xfrm>
                        <a:off x="2384843" y="1157956"/>
                        <a:ext cx="1531937" cy="6937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0"/>
          <p:cNvSpPr txBox="1">
            <a:spLocks noChangeArrowheads="1"/>
          </p:cNvSpPr>
          <p:nvPr/>
        </p:nvSpPr>
        <p:spPr bwMode="auto">
          <a:xfrm>
            <a:off x="624868" y="1969378"/>
            <a:ext cx="2852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牛顿第三定律</a:t>
            </a:r>
            <a:endParaRPr kumimoji="1" lang="zh-CN" altLang="en-US" sz="2000" dirty="0">
              <a:solidFill>
                <a:srgbClr val="000000"/>
              </a:solidFill>
              <a:latin typeface="微软雅黑" panose="020B0503020204020204" charset="-122"/>
              <a:ea typeface="微软雅黑" panose="020B0503020204020204" charset="-122"/>
            </a:endParaRPr>
          </a:p>
        </p:txBody>
      </p:sp>
      <p:graphicFrame>
        <p:nvGraphicFramePr>
          <p:cNvPr id="8" name="Object 17"/>
          <p:cNvGraphicFramePr>
            <a:graphicFrameLocks noChangeAspect="1"/>
          </p:cNvGraphicFramePr>
          <p:nvPr/>
        </p:nvGraphicFramePr>
        <p:xfrm>
          <a:off x="2384843" y="1969378"/>
          <a:ext cx="1127125" cy="425450"/>
        </p:xfrm>
        <a:graphic>
          <a:graphicData uri="http://schemas.openxmlformats.org/presentationml/2006/ole">
            <mc:AlternateContent xmlns:mc="http://schemas.openxmlformats.org/markup-compatibility/2006">
              <mc:Choice xmlns:v="urn:schemas-microsoft-com:vml" Requires="v">
                <p:oleObj spid="_x0000_s41113" name="Equation" r:id="rId3" imgW="15240000" imgH="5791200" progId="Equation.DSMT4">
                  <p:embed/>
                </p:oleObj>
              </mc:Choice>
              <mc:Fallback>
                <p:oleObj name="Equation" r:id="rId3" imgW="15240000" imgH="5791200" progId="Equation.DSMT4">
                  <p:embed/>
                  <p:pic>
                    <p:nvPicPr>
                      <p:cNvPr id="0" name="Object 17"/>
                      <p:cNvPicPr>
                        <a:picLocks noChangeAspect="1" noChangeArrowheads="1"/>
                      </p:cNvPicPr>
                      <p:nvPr/>
                    </p:nvPicPr>
                    <p:blipFill>
                      <a:blip r:embed="rId4"/>
                      <a:srcRect/>
                      <a:stretch>
                        <a:fillRect/>
                      </a:stretch>
                    </p:blipFill>
                    <p:spPr bwMode="auto">
                      <a:xfrm>
                        <a:off x="2384843" y="1969378"/>
                        <a:ext cx="1127125" cy="425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0"/>
          <p:cNvSpPr txBox="1">
            <a:spLocks noChangeArrowheads="1"/>
          </p:cNvSpPr>
          <p:nvPr/>
        </p:nvSpPr>
        <p:spPr bwMode="auto">
          <a:xfrm>
            <a:off x="624868" y="2755378"/>
            <a:ext cx="4521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在非惯性系中牛顿第二定律的变形</a:t>
            </a:r>
            <a:endParaRPr kumimoji="1" lang="zh-CN" altLang="en-US" sz="2000" dirty="0">
              <a:solidFill>
                <a:srgbClr val="000000"/>
              </a:solidFill>
              <a:latin typeface="微软雅黑" panose="020B0503020204020204" charset="-122"/>
              <a:ea typeface="微软雅黑" panose="020B0503020204020204" charset="-122"/>
            </a:endParaRPr>
          </a:p>
        </p:txBody>
      </p:sp>
      <p:graphicFrame>
        <p:nvGraphicFramePr>
          <p:cNvPr id="10" name="Object 17"/>
          <p:cNvGraphicFramePr>
            <a:graphicFrameLocks noChangeAspect="1"/>
          </p:cNvGraphicFramePr>
          <p:nvPr/>
        </p:nvGraphicFramePr>
        <p:xfrm>
          <a:off x="4667667" y="2772226"/>
          <a:ext cx="1982788" cy="425450"/>
        </p:xfrm>
        <a:graphic>
          <a:graphicData uri="http://schemas.openxmlformats.org/presentationml/2006/ole">
            <mc:AlternateContent xmlns:mc="http://schemas.openxmlformats.org/markup-compatibility/2006">
              <mc:Choice xmlns:v="urn:schemas-microsoft-com:vml" Requires="v">
                <p:oleObj spid="_x0000_s41114" name="Equation" r:id="rId5" imgW="26822400" imgH="5791200" progId="Equation.DSMT4">
                  <p:embed/>
                </p:oleObj>
              </mc:Choice>
              <mc:Fallback>
                <p:oleObj name="Equation" r:id="rId5" imgW="26822400" imgH="5791200" progId="Equation.DSMT4">
                  <p:embed/>
                  <p:pic>
                    <p:nvPicPr>
                      <p:cNvPr id="0" name="Object 17"/>
                      <p:cNvPicPr>
                        <a:picLocks noChangeAspect="1" noChangeArrowheads="1"/>
                      </p:cNvPicPr>
                      <p:nvPr/>
                    </p:nvPicPr>
                    <p:blipFill>
                      <a:blip r:embed="rId6"/>
                      <a:srcRect/>
                      <a:stretch>
                        <a:fillRect/>
                      </a:stretch>
                    </p:blipFill>
                    <p:spPr bwMode="auto">
                      <a:xfrm>
                        <a:off x="4667667" y="2772226"/>
                        <a:ext cx="1982788" cy="425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组合 12"/>
          <p:cNvGrpSpPr/>
          <p:nvPr/>
        </p:nvGrpSpPr>
        <p:grpSpPr>
          <a:xfrm>
            <a:off x="743960" y="3316944"/>
            <a:ext cx="4813702" cy="417067"/>
            <a:chOff x="715902" y="3528070"/>
            <a:chExt cx="4813702" cy="417067"/>
          </a:xfrm>
        </p:grpSpPr>
        <p:graphicFrame>
          <p:nvGraphicFramePr>
            <p:cNvPr id="11" name="Object 17"/>
            <p:cNvGraphicFramePr>
              <a:graphicFrameLocks noChangeAspect="1"/>
            </p:cNvGraphicFramePr>
            <p:nvPr/>
          </p:nvGraphicFramePr>
          <p:xfrm>
            <a:off x="715902" y="3528070"/>
            <a:ext cx="292100" cy="403225"/>
          </p:xfrm>
          <a:graphic>
            <a:graphicData uri="http://schemas.openxmlformats.org/presentationml/2006/ole">
              <mc:AlternateContent xmlns:mc="http://schemas.openxmlformats.org/markup-compatibility/2006">
                <mc:Choice xmlns:v="urn:schemas-microsoft-com:vml" Requires="v">
                  <p:oleObj spid="_x0000_s41115" name="Equation" r:id="rId7" imgW="3962400" imgH="5486400" progId="Equation.DSMT4">
                    <p:embed/>
                  </p:oleObj>
                </mc:Choice>
                <mc:Fallback>
                  <p:oleObj name="Equation" r:id="rId7" imgW="3962400" imgH="5486400" progId="Equation.DSMT4">
                    <p:embed/>
                    <p:pic>
                      <p:nvPicPr>
                        <p:cNvPr id="0" name="Object 17"/>
                        <p:cNvPicPr>
                          <a:picLocks noChangeAspect="1" noChangeArrowheads="1"/>
                        </p:cNvPicPr>
                        <p:nvPr/>
                      </p:nvPicPr>
                      <p:blipFill>
                        <a:blip r:embed="rId8"/>
                        <a:srcRect/>
                        <a:stretch>
                          <a:fillRect/>
                        </a:stretch>
                      </p:blipFill>
                      <p:spPr bwMode="auto">
                        <a:xfrm>
                          <a:off x="715902" y="3528070"/>
                          <a:ext cx="292100" cy="403225"/>
                        </a:xfrm>
                        <a:prstGeom prst="rect">
                          <a:avLst/>
                        </a:prstGeom>
                        <a:noFill/>
                        <a:ln>
                          <a:noFill/>
                        </a:ln>
                        <a:effectLst/>
                      </p:spPr>
                    </p:pic>
                  </p:oleObj>
                </mc:Fallback>
              </mc:AlternateContent>
            </a:graphicData>
          </a:graphic>
        </p:graphicFrame>
        <p:sp>
          <p:nvSpPr>
            <p:cNvPr id="12" name="Text Box 10"/>
            <p:cNvSpPr txBox="1">
              <a:spLocks noChangeArrowheads="1"/>
            </p:cNvSpPr>
            <p:nvPr/>
          </p:nvSpPr>
          <p:spPr bwMode="auto">
            <a:xfrm>
              <a:off x="1008002" y="3545027"/>
              <a:ext cx="4521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：非惯性系相对于惯性系的加速度</a:t>
              </a:r>
              <a:endParaRPr kumimoji="1" lang="zh-CN" altLang="en-US" sz="2000" dirty="0">
                <a:solidFill>
                  <a:srgbClr val="000000"/>
                </a:solidFill>
                <a:latin typeface="微软雅黑" panose="020B0503020204020204" charset="-122"/>
                <a:ea typeface="微软雅黑" panose="020B0503020204020204" charset="-122"/>
              </a:endParaRPr>
            </a:p>
          </p:txBody>
        </p:sp>
      </p:grpSp>
      <p:grpSp>
        <p:nvGrpSpPr>
          <p:cNvPr id="14" name="组合 13"/>
          <p:cNvGrpSpPr/>
          <p:nvPr/>
        </p:nvGrpSpPr>
        <p:grpSpPr>
          <a:xfrm>
            <a:off x="5339109" y="3342541"/>
            <a:ext cx="2145446" cy="417547"/>
            <a:chOff x="535962" y="3527590"/>
            <a:chExt cx="2145446" cy="417547"/>
          </a:xfrm>
        </p:grpSpPr>
        <p:graphicFrame>
          <p:nvGraphicFramePr>
            <p:cNvPr id="15" name="Object 17"/>
            <p:cNvGraphicFramePr>
              <a:graphicFrameLocks noChangeAspect="1"/>
            </p:cNvGraphicFramePr>
            <p:nvPr/>
          </p:nvGraphicFramePr>
          <p:xfrm>
            <a:off x="535962" y="3527590"/>
            <a:ext cx="650875" cy="403225"/>
          </p:xfrm>
          <a:graphic>
            <a:graphicData uri="http://schemas.openxmlformats.org/presentationml/2006/ole">
              <mc:AlternateContent xmlns:mc="http://schemas.openxmlformats.org/markup-compatibility/2006">
                <mc:Choice xmlns:v="urn:schemas-microsoft-com:vml" Requires="v">
                  <p:oleObj spid="_x0000_s41116" name="Equation" r:id="rId9" imgW="8839200" imgH="5486400" progId="Equation.DSMT4">
                    <p:embed/>
                  </p:oleObj>
                </mc:Choice>
                <mc:Fallback>
                  <p:oleObj name="Equation" r:id="rId9" imgW="8839200" imgH="5486400" progId="Equation.DSMT4">
                    <p:embed/>
                    <p:pic>
                      <p:nvPicPr>
                        <p:cNvPr id="0" name="Object 17"/>
                        <p:cNvPicPr>
                          <a:picLocks noChangeAspect="1" noChangeArrowheads="1"/>
                        </p:cNvPicPr>
                        <p:nvPr/>
                      </p:nvPicPr>
                      <p:blipFill>
                        <a:blip r:embed="rId10"/>
                        <a:srcRect/>
                        <a:stretch>
                          <a:fillRect/>
                        </a:stretch>
                      </p:blipFill>
                      <p:spPr bwMode="auto">
                        <a:xfrm>
                          <a:off x="535962" y="3527590"/>
                          <a:ext cx="650875" cy="403225"/>
                        </a:xfrm>
                        <a:prstGeom prst="rect">
                          <a:avLst/>
                        </a:prstGeom>
                        <a:noFill/>
                        <a:ln>
                          <a:noFill/>
                        </a:ln>
                        <a:effectLst/>
                      </p:spPr>
                    </p:pic>
                  </p:oleObj>
                </mc:Fallback>
              </mc:AlternateContent>
            </a:graphicData>
          </a:graphic>
        </p:graphicFrame>
        <p:sp>
          <p:nvSpPr>
            <p:cNvPr id="16" name="Text Box 10"/>
            <p:cNvSpPr txBox="1">
              <a:spLocks noChangeArrowheads="1"/>
            </p:cNvSpPr>
            <p:nvPr/>
          </p:nvSpPr>
          <p:spPr bwMode="auto">
            <a:xfrm>
              <a:off x="1065877" y="3545027"/>
              <a:ext cx="1615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00"/>
                  </a:solidFill>
                  <a:latin typeface="微软雅黑" panose="020B0503020204020204" charset="-122"/>
                  <a:ea typeface="微软雅黑" panose="020B0503020204020204" charset="-122"/>
                </a:rPr>
                <a:t>：惯性系力</a:t>
              </a:r>
              <a:endParaRPr kumimoji="1" lang="zh-CN" altLang="en-US" sz="2000" dirty="0">
                <a:solidFill>
                  <a:srgbClr val="000000"/>
                </a:solidFill>
                <a:latin typeface="微软雅黑" panose="020B0503020204020204" charset="-122"/>
                <a:ea typeface="微软雅黑" panose="020B0503020204020204" charset="-122"/>
              </a:endParaRPr>
            </a:p>
          </p:txBody>
        </p:sp>
      </p:grpSp>
      <p:sp>
        <p:nvSpPr>
          <p:cNvPr id="17" name="Text Box 10"/>
          <p:cNvSpPr txBox="1">
            <a:spLocks noChangeArrowheads="1"/>
          </p:cNvSpPr>
          <p:nvPr/>
        </p:nvSpPr>
        <p:spPr bwMode="auto">
          <a:xfrm>
            <a:off x="670443" y="5172030"/>
            <a:ext cx="74295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70C0"/>
                </a:solidFill>
                <a:latin typeface="微软雅黑" panose="020B0503020204020204" charset="-122"/>
                <a:ea typeface="微软雅黑" panose="020B0503020204020204" charset="-122"/>
              </a:rPr>
              <a:t>牛顿第二定律只在惯性系中才能运用，当在非惯性系时，一定要考虑惯性力！</a:t>
            </a:r>
            <a:endParaRPr kumimoji="1" lang="zh-CN" altLang="en-US" sz="2000"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sp>
        <p:nvSpPr>
          <p:cNvPr id="12290" name="Text Box 2"/>
          <p:cNvSpPr txBox="1"/>
          <p:nvPr/>
        </p:nvSpPr>
        <p:spPr>
          <a:xfrm>
            <a:off x="371475" y="549275"/>
            <a:ext cx="8401050" cy="460375"/>
          </a:xfrm>
          <a:prstGeom prst="rect">
            <a:avLst/>
          </a:prstGeom>
          <a:noFill/>
          <a:ln w="9525">
            <a:noFill/>
          </a:ln>
        </p:spPr>
        <p:txBody>
          <a:bodyPr anchor="t">
            <a:spAutoFit/>
          </a:bodyPr>
          <a:p>
            <a:pPr>
              <a:spcBef>
                <a:spcPct val="50000"/>
              </a:spcBef>
            </a:pPr>
            <a:r>
              <a:rPr lang="zh-CN" altLang="zh-CN" sz="2400" b="1" dirty="0">
                <a:solidFill>
                  <a:srgbClr val="FF3300"/>
                </a:solidFill>
                <a:latin typeface="Times New Roman" panose="02020603050405020304" pitchFamily="18" charset="0"/>
                <a:ea typeface="宋体" panose="02010600030101010101" pitchFamily="2" charset="-122"/>
              </a:rPr>
              <a:t>三、能量按自由度均分原理</a:t>
            </a:r>
            <a:endParaRPr lang="zh-CN" altLang="zh-CN" sz="2400" b="1" dirty="0">
              <a:solidFill>
                <a:srgbClr val="FF3300"/>
              </a:solidFill>
              <a:latin typeface="Times New Roman" panose="02020603050405020304" pitchFamily="18" charset="0"/>
              <a:ea typeface="宋体" panose="02010600030101010101" pitchFamily="2" charset="-122"/>
            </a:endParaRPr>
          </a:p>
        </p:txBody>
      </p:sp>
      <p:sp>
        <p:nvSpPr>
          <p:cNvPr id="26634" name="Text Box 10"/>
          <p:cNvSpPr txBox="1"/>
          <p:nvPr/>
        </p:nvSpPr>
        <p:spPr>
          <a:xfrm>
            <a:off x="949325" y="1125538"/>
            <a:ext cx="6192838" cy="457200"/>
          </a:xfrm>
          <a:prstGeom prst="rect">
            <a:avLst/>
          </a:prstGeom>
          <a:noFill/>
          <a:ln w="9525">
            <a:noFill/>
          </a:ln>
        </p:spPr>
        <p:txBody>
          <a:bodyPr anchor="t">
            <a:spAutoFit/>
          </a:bodyPr>
          <a:p>
            <a:pPr>
              <a:spcBef>
                <a:spcPct val="50000"/>
              </a:spcBef>
            </a:pPr>
            <a:r>
              <a:rPr lang="zh-CN" altLang="zh-CN" sz="2400" b="1" dirty="0">
                <a:solidFill>
                  <a:srgbClr val="000000"/>
                </a:solidFill>
                <a:latin typeface="楷体_GB2312" pitchFamily="49" charset="-122"/>
                <a:ea typeface="楷体_GB2312" pitchFamily="49" charset="-122"/>
              </a:rPr>
              <a:t>一个分子的平均平动动能为：</a:t>
            </a:r>
            <a:endParaRPr lang="zh-CN" altLang="zh-CN" sz="2400" b="1" dirty="0">
              <a:solidFill>
                <a:srgbClr val="000000"/>
              </a:solidFill>
              <a:latin typeface="楷体_GB2312" pitchFamily="49" charset="-122"/>
              <a:ea typeface="楷体_GB2312" pitchFamily="49" charset="-122"/>
            </a:endParaRPr>
          </a:p>
        </p:txBody>
      </p:sp>
      <p:graphicFrame>
        <p:nvGraphicFramePr>
          <p:cNvPr id="26641" name="Object 17"/>
          <p:cNvGraphicFramePr>
            <a:graphicFrameLocks noChangeAspect="1"/>
          </p:cNvGraphicFramePr>
          <p:nvPr/>
        </p:nvGraphicFramePr>
        <p:xfrm>
          <a:off x="4471988" y="5553075"/>
          <a:ext cx="617537" cy="704850"/>
        </p:xfrm>
        <a:graphic>
          <a:graphicData uri="http://schemas.openxmlformats.org/presentationml/2006/ole">
            <mc:AlternateContent xmlns:mc="http://schemas.openxmlformats.org/markup-compatibility/2006">
              <mc:Choice xmlns:v="urn:schemas-microsoft-com:vml" Requires="v">
                <p:oleObj spid="_x0000_s3100" name="" r:id="rId1" imgW="295910" imgH="334645" progId="Equation.3">
                  <p:embed/>
                </p:oleObj>
              </mc:Choice>
              <mc:Fallback>
                <p:oleObj name="" r:id="rId1" imgW="295910" imgH="334645" progId="Equation.3">
                  <p:embed/>
                  <p:pic>
                    <p:nvPicPr>
                      <p:cNvPr id="0" name="图片 3099"/>
                      <p:cNvPicPr/>
                      <p:nvPr/>
                    </p:nvPicPr>
                    <p:blipFill>
                      <a:blip r:embed="rId2">
                        <a:clrChange>
                          <a:clrFrom>
                            <a:srgbClr val="000000"/>
                          </a:clrFrom>
                          <a:clrTo>
                            <a:srgbClr val="000000">
                              <a:alpha val="0"/>
                            </a:srgbClr>
                          </a:clrTo>
                        </a:clrChange>
                      </a:blip>
                      <a:stretch>
                        <a:fillRect/>
                      </a:stretch>
                    </p:blipFill>
                    <p:spPr>
                      <a:xfrm>
                        <a:off x="4471988" y="5553075"/>
                        <a:ext cx="617537" cy="704850"/>
                      </a:xfrm>
                      <a:prstGeom prst="rect">
                        <a:avLst/>
                      </a:prstGeom>
                      <a:noFill/>
                      <a:ln w="38100">
                        <a:noFill/>
                        <a:miter/>
                      </a:ln>
                    </p:spPr>
                  </p:pic>
                </p:oleObj>
              </mc:Fallback>
            </mc:AlternateContent>
          </a:graphicData>
        </a:graphic>
      </p:graphicFrame>
      <p:graphicFrame>
        <p:nvGraphicFramePr>
          <p:cNvPr id="16389" name="Object 5"/>
          <p:cNvGraphicFramePr>
            <a:graphicFrameLocks noChangeAspect="1"/>
          </p:cNvGraphicFramePr>
          <p:nvPr/>
        </p:nvGraphicFramePr>
        <p:xfrm>
          <a:off x="4502150" y="1636713"/>
          <a:ext cx="3467100" cy="844550"/>
        </p:xfrm>
        <a:graphic>
          <a:graphicData uri="http://schemas.openxmlformats.org/presentationml/2006/ole">
            <mc:AlternateContent xmlns:mc="http://schemas.openxmlformats.org/markup-compatibility/2006">
              <mc:Choice xmlns:v="urn:schemas-microsoft-com:vml" Requires="v">
                <p:oleObj spid="_x0000_s3101" name="" r:id="rId3" imgW="1612900" imgH="393700" progId="Equation.3">
                  <p:embed/>
                </p:oleObj>
              </mc:Choice>
              <mc:Fallback>
                <p:oleObj name="" r:id="rId3" imgW="1612900" imgH="393700" progId="Equation.3">
                  <p:embed/>
                  <p:pic>
                    <p:nvPicPr>
                      <p:cNvPr id="0" name="图片 3100"/>
                      <p:cNvPicPr/>
                      <p:nvPr/>
                    </p:nvPicPr>
                    <p:blipFill>
                      <a:blip r:embed="rId4"/>
                      <a:stretch>
                        <a:fillRect/>
                      </a:stretch>
                    </p:blipFill>
                    <p:spPr>
                      <a:xfrm>
                        <a:off x="4502150" y="1636713"/>
                        <a:ext cx="3467100" cy="844550"/>
                      </a:xfrm>
                      <a:prstGeom prst="rect">
                        <a:avLst/>
                      </a:prstGeom>
                      <a:noFill/>
                      <a:ln w="38100">
                        <a:noFill/>
                        <a:miter/>
                      </a:ln>
                    </p:spPr>
                  </p:pic>
                </p:oleObj>
              </mc:Fallback>
            </mc:AlternateContent>
          </a:graphicData>
        </a:graphic>
      </p:graphicFrame>
      <p:graphicFrame>
        <p:nvGraphicFramePr>
          <p:cNvPr id="21509" name="Object 5"/>
          <p:cNvGraphicFramePr>
            <a:graphicFrameLocks noChangeAspect="1"/>
          </p:cNvGraphicFramePr>
          <p:nvPr/>
        </p:nvGraphicFramePr>
        <p:xfrm>
          <a:off x="1117600" y="1654175"/>
          <a:ext cx="2936875" cy="803275"/>
        </p:xfrm>
        <a:graphic>
          <a:graphicData uri="http://schemas.openxmlformats.org/presentationml/2006/ole">
            <mc:AlternateContent xmlns:mc="http://schemas.openxmlformats.org/markup-compatibility/2006">
              <mc:Choice xmlns:v="urn:schemas-microsoft-com:vml" Requires="v">
                <p:oleObj spid="_x0000_s3098" name="" r:id="rId5" imgW="1435100" imgH="393700" progId="Equation.3">
                  <p:embed/>
                </p:oleObj>
              </mc:Choice>
              <mc:Fallback>
                <p:oleObj name="" r:id="rId5" imgW="1435100" imgH="393700" progId="Equation.3">
                  <p:embed/>
                  <p:pic>
                    <p:nvPicPr>
                      <p:cNvPr id="0" name="图片 3097"/>
                      <p:cNvPicPr/>
                      <p:nvPr/>
                    </p:nvPicPr>
                    <p:blipFill>
                      <a:blip r:embed="rId6"/>
                      <a:stretch>
                        <a:fillRect/>
                      </a:stretch>
                    </p:blipFill>
                    <p:spPr>
                      <a:xfrm>
                        <a:off x="1117600" y="1654175"/>
                        <a:ext cx="2936875" cy="803275"/>
                      </a:xfrm>
                      <a:prstGeom prst="rect">
                        <a:avLst/>
                      </a:prstGeom>
                      <a:noFill/>
                      <a:ln w="38100">
                        <a:noFill/>
                        <a:miter/>
                      </a:ln>
                    </p:spPr>
                  </p:pic>
                </p:oleObj>
              </mc:Fallback>
            </mc:AlternateContent>
          </a:graphicData>
        </a:graphic>
      </p:graphicFrame>
      <p:sp>
        <p:nvSpPr>
          <p:cNvPr id="9" name="Text Box 6"/>
          <p:cNvSpPr txBox="1"/>
          <p:nvPr/>
        </p:nvSpPr>
        <p:spPr>
          <a:xfrm>
            <a:off x="1973263" y="3559175"/>
            <a:ext cx="4897437" cy="457200"/>
          </a:xfrm>
          <a:prstGeom prst="rect">
            <a:avLst/>
          </a:prstGeom>
          <a:noFill/>
          <a:ln w="9525">
            <a:noFill/>
          </a:ln>
        </p:spPr>
        <p:txBody>
          <a:bodyPr anchor="t">
            <a:spAutoFit/>
          </a:bodyPr>
          <a:p>
            <a:r>
              <a:rPr lang="zh-CN" altLang="zh-CN" sz="2400" b="1" dirty="0">
                <a:solidFill>
                  <a:srgbClr val="000000"/>
                </a:solidFill>
                <a:latin typeface="楷体_GB2312" pitchFamily="49" charset="-122"/>
                <a:ea typeface="楷体_GB2312" pitchFamily="49" charset="-122"/>
              </a:rPr>
              <a:t>平方项的平均值</a:t>
            </a:r>
            <a:endParaRPr lang="zh-CN" altLang="zh-CN" sz="2400" b="1" dirty="0">
              <a:solidFill>
                <a:srgbClr val="000000"/>
              </a:solidFill>
              <a:latin typeface="楷体_GB2312" pitchFamily="49" charset="-122"/>
              <a:ea typeface="楷体_GB2312" pitchFamily="49" charset="-122"/>
            </a:endParaRPr>
          </a:p>
        </p:txBody>
      </p:sp>
      <p:sp>
        <p:nvSpPr>
          <p:cNvPr id="10" name="Text Box 7"/>
          <p:cNvSpPr txBox="1"/>
          <p:nvPr/>
        </p:nvSpPr>
        <p:spPr>
          <a:xfrm>
            <a:off x="5789613" y="3536950"/>
            <a:ext cx="1944687" cy="457200"/>
          </a:xfrm>
          <a:prstGeom prst="rect">
            <a:avLst/>
          </a:prstGeom>
          <a:noFill/>
          <a:ln w="9525">
            <a:noFill/>
          </a:ln>
        </p:spPr>
        <p:txBody>
          <a:bodyPr anchor="t">
            <a:spAutoFit/>
          </a:bodyPr>
          <a:p>
            <a:r>
              <a:rPr lang="zh-CN" altLang="zh-CN" sz="2400" b="1" dirty="0">
                <a:solidFill>
                  <a:srgbClr val="000000"/>
                </a:solidFill>
                <a:latin typeface="楷体_GB2312" pitchFamily="49" charset="-122"/>
                <a:ea typeface="楷体_GB2312" pitchFamily="49" charset="-122"/>
              </a:rPr>
              <a:t>平动自由度</a:t>
            </a:r>
            <a:endParaRPr lang="zh-CN" altLang="zh-CN" sz="2400" b="1" dirty="0">
              <a:solidFill>
                <a:srgbClr val="000000"/>
              </a:solidFill>
              <a:latin typeface="楷体_GB2312" pitchFamily="49" charset="-122"/>
              <a:ea typeface="楷体_GB2312" pitchFamily="49" charset="-122"/>
            </a:endParaRPr>
          </a:p>
        </p:txBody>
      </p:sp>
      <p:sp>
        <p:nvSpPr>
          <p:cNvPr id="11" name="AutoShape 8"/>
          <p:cNvSpPr/>
          <p:nvPr/>
        </p:nvSpPr>
        <p:spPr>
          <a:xfrm>
            <a:off x="4494213" y="3751263"/>
            <a:ext cx="1143000" cy="144462"/>
          </a:xfrm>
          <a:prstGeom prst="leftRightArrow">
            <a:avLst>
              <a:gd name="adj1" fmla="val 50000"/>
              <a:gd name="adj2" fmla="val 157985"/>
            </a:avLst>
          </a:prstGeom>
          <a:noFill/>
          <a:ln w="9525" cap="flat" cmpd="sng">
            <a:solidFill>
              <a:srgbClr val="FF3300"/>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2" name="Text Box 11"/>
          <p:cNvSpPr txBox="1"/>
          <p:nvPr/>
        </p:nvSpPr>
        <p:spPr>
          <a:xfrm>
            <a:off x="777875" y="2660650"/>
            <a:ext cx="3095625" cy="457200"/>
          </a:xfrm>
          <a:prstGeom prst="rect">
            <a:avLst/>
          </a:prstGeom>
          <a:noFill/>
          <a:ln w="9525">
            <a:noFill/>
          </a:ln>
        </p:spPr>
        <p:txBody>
          <a:bodyPr anchor="t">
            <a:spAutoFit/>
          </a:bodyPr>
          <a:p>
            <a:pPr>
              <a:spcBef>
                <a:spcPct val="50000"/>
              </a:spcBef>
            </a:pPr>
            <a:r>
              <a:rPr lang="zh-CN" altLang="zh-CN" sz="2400" b="1" dirty="0">
                <a:solidFill>
                  <a:srgbClr val="000000"/>
                </a:solidFill>
                <a:latin typeface="楷体_GB2312" pitchFamily="49" charset="-122"/>
                <a:ea typeface="楷体_GB2312" pitchFamily="49" charset="-122"/>
              </a:rPr>
              <a:t>平衡态下：</a:t>
            </a:r>
            <a:endParaRPr lang="zh-CN" altLang="zh-CN" sz="2400" b="1" dirty="0">
              <a:solidFill>
                <a:srgbClr val="000000"/>
              </a:solidFill>
              <a:latin typeface="楷体_GB2312" pitchFamily="49" charset="-122"/>
              <a:ea typeface="楷体_GB2312" pitchFamily="49" charset="-122"/>
            </a:endParaRPr>
          </a:p>
        </p:txBody>
      </p:sp>
      <p:sp>
        <p:nvSpPr>
          <p:cNvPr id="13" name="Text Box 12"/>
          <p:cNvSpPr txBox="1"/>
          <p:nvPr/>
        </p:nvSpPr>
        <p:spPr>
          <a:xfrm>
            <a:off x="809625" y="4184650"/>
            <a:ext cx="7643813" cy="457200"/>
          </a:xfrm>
          <a:prstGeom prst="rect">
            <a:avLst/>
          </a:prstGeom>
          <a:noFill/>
          <a:ln w="9525">
            <a:noFill/>
          </a:ln>
        </p:spPr>
        <p:txBody>
          <a:bodyPr anchor="t">
            <a:spAutoFit/>
          </a:bodyPr>
          <a:p>
            <a:pPr>
              <a:spcBef>
                <a:spcPct val="50000"/>
              </a:spcBef>
            </a:pPr>
            <a:r>
              <a:rPr lang="zh-CN" altLang="zh-CN" sz="2400" b="1" dirty="0">
                <a:solidFill>
                  <a:srgbClr val="000000"/>
                </a:solidFill>
                <a:latin typeface="楷体_GB2312" pitchFamily="49" charset="-122"/>
                <a:ea typeface="楷体_GB2312" pitchFamily="49" charset="-122"/>
              </a:rPr>
              <a:t>分子的每一个平动自由度的平均动能都等于</a:t>
            </a:r>
            <a:endParaRPr lang="zh-CN" altLang="zh-CN" sz="2400" b="1" dirty="0">
              <a:solidFill>
                <a:srgbClr val="000000"/>
              </a:solidFill>
              <a:latin typeface="楷体_GB2312" pitchFamily="49" charset="-122"/>
              <a:ea typeface="楷体_GB2312" pitchFamily="49" charset="-122"/>
            </a:endParaRPr>
          </a:p>
        </p:txBody>
      </p:sp>
      <p:graphicFrame>
        <p:nvGraphicFramePr>
          <p:cNvPr id="15" name="Object 14"/>
          <p:cNvGraphicFramePr>
            <a:graphicFrameLocks noChangeAspect="1"/>
          </p:cNvGraphicFramePr>
          <p:nvPr/>
        </p:nvGraphicFramePr>
        <p:xfrm>
          <a:off x="5103813" y="2492375"/>
          <a:ext cx="2312987" cy="755650"/>
        </p:xfrm>
        <a:graphic>
          <a:graphicData uri="http://schemas.openxmlformats.org/presentationml/2006/ole">
            <mc:AlternateContent xmlns:mc="http://schemas.openxmlformats.org/markup-compatibility/2006">
              <mc:Choice xmlns:v="urn:schemas-microsoft-com:vml" Requires="v">
                <p:oleObj spid="_x0000_s3103" name="" r:id="rId7" imgW="1206500" imgH="393700" progId="Equation.3">
                  <p:embed/>
                </p:oleObj>
              </mc:Choice>
              <mc:Fallback>
                <p:oleObj name="" r:id="rId7" imgW="1206500" imgH="393700" progId="Equation.3">
                  <p:embed/>
                  <p:pic>
                    <p:nvPicPr>
                      <p:cNvPr id="0" name="图片 3102"/>
                      <p:cNvPicPr/>
                      <p:nvPr/>
                    </p:nvPicPr>
                    <p:blipFill>
                      <a:blip r:embed="rId8"/>
                      <a:stretch>
                        <a:fillRect/>
                      </a:stretch>
                    </p:blipFill>
                    <p:spPr>
                      <a:xfrm>
                        <a:off x="5103813" y="2492375"/>
                        <a:ext cx="2312987" cy="755650"/>
                      </a:xfrm>
                      <a:prstGeom prst="rect">
                        <a:avLst/>
                      </a:prstGeom>
                      <a:noFill/>
                      <a:ln w="38100">
                        <a:noFill/>
                        <a:miter/>
                      </a:ln>
                    </p:spPr>
                  </p:pic>
                </p:oleObj>
              </mc:Fallback>
            </mc:AlternateContent>
          </a:graphicData>
        </a:graphic>
      </p:graphicFrame>
      <p:sp>
        <p:nvSpPr>
          <p:cNvPr id="12301" name="Text Box 15"/>
          <p:cNvSpPr txBox="1"/>
          <p:nvPr/>
        </p:nvSpPr>
        <p:spPr>
          <a:xfrm>
            <a:off x="593725" y="5084763"/>
            <a:ext cx="184150" cy="884237"/>
          </a:xfrm>
          <a:prstGeom prst="rect">
            <a:avLst/>
          </a:prstGeom>
          <a:noFill/>
          <a:ln w="9525">
            <a:noFill/>
          </a:ln>
        </p:spPr>
        <p:txBody>
          <a:bodyPr wrap="none" anchor="t">
            <a:spAutoFit/>
          </a:bodyPr>
          <a:p>
            <a:endParaRPr lang="zh-CN" altLang="zh-CN" sz="2800" b="1" dirty="0">
              <a:solidFill>
                <a:srgbClr val="000000"/>
              </a:solidFill>
              <a:latin typeface="楷体_GB2312" pitchFamily="49" charset="-122"/>
              <a:ea typeface="楷体_GB2312" pitchFamily="49" charset="-122"/>
            </a:endParaRPr>
          </a:p>
          <a:p>
            <a:endParaRPr lang="zh-CN" altLang="zh-CN" sz="2400" dirty="0">
              <a:solidFill>
                <a:srgbClr val="000000"/>
              </a:solidFill>
              <a:latin typeface="Times New Roman" panose="02020603050405020304" pitchFamily="18" charset="0"/>
              <a:ea typeface="宋体" panose="02010600030101010101" pitchFamily="2" charset="-122"/>
            </a:endParaRPr>
          </a:p>
        </p:txBody>
      </p:sp>
      <p:sp>
        <p:nvSpPr>
          <p:cNvPr id="18" name="Text Box 16"/>
          <p:cNvSpPr txBox="1"/>
          <p:nvPr/>
        </p:nvSpPr>
        <p:spPr>
          <a:xfrm>
            <a:off x="949325" y="4894263"/>
            <a:ext cx="7435850" cy="1292225"/>
          </a:xfrm>
          <a:prstGeom prst="rect">
            <a:avLst/>
          </a:prstGeom>
          <a:noFill/>
          <a:ln w="9525">
            <a:noFill/>
          </a:ln>
        </p:spPr>
        <p:txBody>
          <a:bodyPr wrap="square" anchor="t">
            <a:spAutoFit/>
          </a:bodyPr>
          <a:p>
            <a:pPr>
              <a:lnSpc>
                <a:spcPct val="150000"/>
              </a:lnSpc>
            </a:pPr>
            <a:r>
              <a:rPr lang="zh-CN" altLang="zh-CN" sz="2800" b="1" dirty="0">
                <a:solidFill>
                  <a:srgbClr val="FF0000"/>
                </a:solidFill>
                <a:latin typeface="楷体_GB2312" pitchFamily="49" charset="-122"/>
                <a:ea typeface="楷体_GB2312" pitchFamily="49" charset="-122"/>
              </a:rPr>
              <a:t>    </a:t>
            </a:r>
            <a:r>
              <a:rPr lang="zh-CN" altLang="zh-CN" sz="2400" b="1" dirty="0">
                <a:solidFill>
                  <a:srgbClr val="FF0000"/>
                </a:solidFill>
                <a:latin typeface="楷体_GB2312" pitchFamily="49" charset="-122"/>
                <a:ea typeface="楷体_GB2312" pitchFamily="49" charset="-122"/>
              </a:rPr>
              <a:t>在温度为</a:t>
            </a:r>
            <a:r>
              <a:rPr lang="zh-CN" altLang="zh-CN" sz="2400" b="1" i="1" dirty="0">
                <a:solidFill>
                  <a:srgbClr val="FF0000"/>
                </a:solidFill>
                <a:latin typeface="Times New Roman" panose="02020603050405020304" pitchFamily="18" charset="0"/>
                <a:ea typeface="楷体_GB2312" pitchFamily="49" charset="-122"/>
              </a:rPr>
              <a:t>T </a:t>
            </a:r>
            <a:r>
              <a:rPr lang="zh-CN" altLang="zh-CN" sz="2400" b="1" dirty="0">
                <a:solidFill>
                  <a:srgbClr val="FF0000"/>
                </a:solidFill>
                <a:latin typeface="楷体_GB2312" pitchFamily="49" charset="-122"/>
                <a:ea typeface="楷体_GB2312" pitchFamily="49" charset="-122"/>
              </a:rPr>
              <a:t>的平衡态下，气体分子每个自由度的平均动能都相等，都等于      </a:t>
            </a:r>
            <a:endParaRPr lang="zh-CN" altLang="zh-CN" sz="2400" dirty="0">
              <a:solidFill>
                <a:srgbClr val="FF0000"/>
              </a:solidFill>
              <a:latin typeface="Times New Roman" panose="02020603050405020304" pitchFamily="18" charset="0"/>
              <a:ea typeface="宋体" panose="02010600030101010101" pitchFamily="2" charset="-122"/>
            </a:endParaRPr>
          </a:p>
        </p:txBody>
      </p:sp>
      <p:sp>
        <p:nvSpPr>
          <p:cNvPr id="19" name="Text Box 18"/>
          <p:cNvSpPr txBox="1"/>
          <p:nvPr/>
        </p:nvSpPr>
        <p:spPr>
          <a:xfrm>
            <a:off x="3494088" y="5710238"/>
            <a:ext cx="4343400" cy="460375"/>
          </a:xfrm>
          <a:prstGeom prst="rect">
            <a:avLst/>
          </a:prstGeom>
          <a:noFill/>
          <a:ln w="9525">
            <a:noFill/>
          </a:ln>
        </p:spPr>
        <p:txBody>
          <a:bodyPr anchor="t">
            <a:spAutoFit/>
          </a:bodyPr>
          <a:p>
            <a:pPr algn="r">
              <a:spcBef>
                <a:spcPct val="50000"/>
              </a:spcBef>
            </a:pPr>
            <a:r>
              <a:rPr lang="zh-CN" altLang="zh-CN" sz="2400" b="1" dirty="0">
                <a:solidFill>
                  <a:srgbClr val="0000FF"/>
                </a:solidFill>
                <a:latin typeface="Times New Roman" panose="02020603050405020304" pitchFamily="18" charset="0"/>
                <a:ea typeface="宋体" panose="02010600030101010101" pitchFamily="2" charset="-122"/>
              </a:rPr>
              <a:t>—— 能量均分原理</a:t>
            </a:r>
            <a:endParaRPr lang="zh-CN" altLang="zh-CN" sz="2400" b="1" dirty="0">
              <a:solidFill>
                <a:srgbClr val="0000FF"/>
              </a:solidFill>
              <a:latin typeface="Times New Roman" panose="02020603050405020304" pitchFamily="18" charset="0"/>
              <a:ea typeface="宋体" panose="02010600030101010101" pitchFamily="2" charset="-122"/>
            </a:endParaRPr>
          </a:p>
        </p:txBody>
      </p:sp>
      <p:graphicFrame>
        <p:nvGraphicFramePr>
          <p:cNvPr id="20" name="Object 5"/>
          <p:cNvGraphicFramePr>
            <a:graphicFrameLocks noChangeAspect="1"/>
          </p:cNvGraphicFramePr>
          <p:nvPr/>
        </p:nvGraphicFramePr>
        <p:xfrm>
          <a:off x="2293938" y="2486025"/>
          <a:ext cx="2776537" cy="841375"/>
        </p:xfrm>
        <a:graphic>
          <a:graphicData uri="http://schemas.openxmlformats.org/presentationml/2006/ole">
            <mc:AlternateContent xmlns:mc="http://schemas.openxmlformats.org/markup-compatibility/2006">
              <mc:Choice xmlns:v="urn:schemas-microsoft-com:vml" Requires="v">
                <p:oleObj spid="_x0000_s3097" name="" r:id="rId9" imgW="1295400" imgH="393700" progId="Equation.3">
                  <p:embed/>
                </p:oleObj>
              </mc:Choice>
              <mc:Fallback>
                <p:oleObj name="" r:id="rId9" imgW="1295400" imgH="393700" progId="Equation.3">
                  <p:embed/>
                  <p:pic>
                    <p:nvPicPr>
                      <p:cNvPr id="0" name="图片 3096"/>
                      <p:cNvPicPr/>
                      <p:nvPr/>
                    </p:nvPicPr>
                    <p:blipFill>
                      <a:blip r:embed="rId10"/>
                      <a:stretch>
                        <a:fillRect/>
                      </a:stretch>
                    </p:blipFill>
                    <p:spPr>
                      <a:xfrm>
                        <a:off x="2293938" y="2486025"/>
                        <a:ext cx="2776537" cy="841375"/>
                      </a:xfrm>
                      <a:prstGeom prst="rect">
                        <a:avLst/>
                      </a:prstGeom>
                      <a:noFill/>
                      <a:ln w="38100">
                        <a:noFill/>
                        <a:miter/>
                      </a:ln>
                    </p:spPr>
                  </p:pic>
                </p:oleObj>
              </mc:Fallback>
            </mc:AlternateContent>
          </a:graphicData>
        </a:graphic>
      </p:graphicFrame>
      <p:graphicFrame>
        <p:nvGraphicFramePr>
          <p:cNvPr id="22" name="Object 14"/>
          <p:cNvGraphicFramePr>
            <a:graphicFrameLocks noChangeAspect="1"/>
          </p:cNvGraphicFramePr>
          <p:nvPr/>
        </p:nvGraphicFramePr>
        <p:xfrm>
          <a:off x="6813550" y="3994150"/>
          <a:ext cx="647700" cy="744538"/>
        </p:xfrm>
        <a:graphic>
          <a:graphicData uri="http://schemas.openxmlformats.org/presentationml/2006/ole">
            <mc:AlternateContent xmlns:mc="http://schemas.openxmlformats.org/markup-compatibility/2006">
              <mc:Choice xmlns:v="urn:schemas-microsoft-com:vml" Requires="v">
                <p:oleObj spid="_x0000_s3099" name="" r:id="rId11" imgW="342900" imgH="393700" progId="Equation.3">
                  <p:embed/>
                </p:oleObj>
              </mc:Choice>
              <mc:Fallback>
                <p:oleObj name="" r:id="rId11" imgW="342900" imgH="393700" progId="Equation.3">
                  <p:embed/>
                  <p:pic>
                    <p:nvPicPr>
                      <p:cNvPr id="0" name="图片 3098"/>
                      <p:cNvPicPr/>
                      <p:nvPr/>
                    </p:nvPicPr>
                    <p:blipFill>
                      <a:blip r:embed="rId12"/>
                      <a:stretch>
                        <a:fillRect/>
                      </a:stretch>
                    </p:blipFill>
                    <p:spPr>
                      <a:xfrm>
                        <a:off x="6813550" y="3994150"/>
                        <a:ext cx="647700" cy="7445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wipe(left)">
                                      <p:cBhvr>
                                        <p:cTn id="7" dur="500"/>
                                        <p:tgtEl>
                                          <p:spTgt spid="26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wipe(left)">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26641"/>
                                        </p:tgtEl>
                                        <p:attrNameLst>
                                          <p:attrName>style.visibility</p:attrName>
                                        </p:attrNameLst>
                                      </p:cBhvr>
                                      <p:to>
                                        <p:strVal val="visible"/>
                                      </p:to>
                                    </p:set>
                                    <p:animEffect transition="in" filter="wipe(left)">
                                      <p:cBhvr>
                                        <p:cTn id="65" dur="500"/>
                                        <p:tgtEl>
                                          <p:spTgt spid="26641"/>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P spid="9" grpId="0"/>
      <p:bldP spid="10" grpId="0"/>
      <p:bldP spid="11" grpId="0" bldLvl="0" animBg="1"/>
      <p:bldP spid="12" grpId="0"/>
      <p:bldP spid="13" grpId="0"/>
      <p:bldP spid="18"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sp>
        <p:nvSpPr>
          <p:cNvPr id="13314" name="Text Box 2"/>
          <p:cNvSpPr txBox="1"/>
          <p:nvPr/>
        </p:nvSpPr>
        <p:spPr>
          <a:xfrm>
            <a:off x="4945063" y="850900"/>
            <a:ext cx="3602037" cy="522288"/>
          </a:xfrm>
          <a:prstGeom prst="rect">
            <a:avLst/>
          </a:prstGeom>
          <a:noFill/>
          <a:ln w="9525">
            <a:noFill/>
          </a:ln>
        </p:spPr>
        <p:txBody>
          <a:bodyPr wrap="square" anchor="t">
            <a:spAutoFit/>
          </a:bodyPr>
          <a:p>
            <a:pPr>
              <a:buClr>
                <a:srgbClr val="FF9900"/>
              </a:buClr>
            </a:pPr>
            <a:r>
              <a:rPr lang="zh-CN" altLang="zh-CN" sz="2800" b="1" dirty="0">
                <a:solidFill>
                  <a:srgbClr val="FF3300"/>
                </a:solidFill>
                <a:latin typeface="Times New Roman" panose="02020603050405020304" pitchFamily="18" charset="0"/>
                <a:ea typeface="宋体" panose="02010600030101010101" pitchFamily="2" charset="-122"/>
              </a:rPr>
              <a:t>四、 理想气体内能</a:t>
            </a:r>
            <a:endParaRPr lang="zh-CN" altLang="zh-CN" sz="2800" b="1" dirty="0">
              <a:solidFill>
                <a:srgbClr val="FF3300"/>
              </a:solidFill>
              <a:latin typeface="Times New Roman" panose="02020603050405020304" pitchFamily="18" charset="0"/>
              <a:ea typeface="宋体" panose="02010600030101010101" pitchFamily="2" charset="-122"/>
            </a:endParaRPr>
          </a:p>
        </p:txBody>
      </p:sp>
      <p:sp>
        <p:nvSpPr>
          <p:cNvPr id="29704" name="Text Box 8"/>
          <p:cNvSpPr txBox="1"/>
          <p:nvPr/>
        </p:nvSpPr>
        <p:spPr>
          <a:xfrm>
            <a:off x="5132388" y="5095875"/>
            <a:ext cx="3097212" cy="1187450"/>
          </a:xfrm>
          <a:prstGeom prst="rect">
            <a:avLst/>
          </a:prstGeom>
          <a:noFill/>
          <a:ln w="9525">
            <a:noFill/>
          </a:ln>
        </p:spPr>
        <p:txBody>
          <a:bodyPr anchor="t">
            <a:spAutoFit/>
          </a:bodyPr>
          <a:p>
            <a:pPr eaLnBrk="0" hangingPunct="0"/>
            <a:r>
              <a:rPr lang="zh-CN" altLang="zh-CN" sz="2400" b="1" dirty="0">
                <a:solidFill>
                  <a:srgbClr val="FF3300"/>
                </a:solidFill>
                <a:latin typeface="Times New Roman" panose="02020603050405020304" pitchFamily="18" charset="0"/>
                <a:ea typeface="楷体_GB2312" pitchFamily="49" charset="-122"/>
              </a:rPr>
              <a:t>理想气体的内能只是温度的函数而且与热力学温度成正比</a:t>
            </a:r>
            <a:endParaRPr lang="zh-CN" altLang="zh-CN" sz="2400" b="1" dirty="0">
              <a:solidFill>
                <a:srgbClr val="FF3300"/>
              </a:solidFill>
              <a:latin typeface="Times New Roman" panose="02020603050405020304" pitchFamily="18" charset="0"/>
              <a:ea typeface="楷体_GB2312" pitchFamily="49" charset="-122"/>
            </a:endParaRPr>
          </a:p>
        </p:txBody>
      </p:sp>
      <p:sp>
        <p:nvSpPr>
          <p:cNvPr id="29705" name="Text Box 9"/>
          <p:cNvSpPr txBox="1"/>
          <p:nvPr/>
        </p:nvSpPr>
        <p:spPr>
          <a:xfrm>
            <a:off x="5203825" y="1833563"/>
            <a:ext cx="3455988" cy="457200"/>
          </a:xfrm>
          <a:prstGeom prst="rect">
            <a:avLst/>
          </a:prstGeom>
          <a:noFill/>
          <a:ln w="9525">
            <a:noFill/>
          </a:ln>
        </p:spPr>
        <p:txBody>
          <a:bodyPr anchor="t">
            <a:spAutoFit/>
          </a:bodyPr>
          <a:p>
            <a:r>
              <a:rPr lang="zh-CN" altLang="zh-CN" sz="2400" b="1" dirty="0">
                <a:solidFill>
                  <a:srgbClr val="FF3300"/>
                </a:solidFill>
                <a:latin typeface="Times New Roman" panose="02020603050405020304" pitchFamily="18" charset="0"/>
                <a:ea typeface="楷体_GB2312" pitchFamily="49" charset="-122"/>
              </a:rPr>
              <a:t>理想气体的内能：</a:t>
            </a:r>
            <a:endParaRPr lang="zh-CN" altLang="zh-CN" sz="2400" b="1" dirty="0">
              <a:solidFill>
                <a:srgbClr val="FF3300"/>
              </a:solidFill>
              <a:latin typeface="Times New Roman" panose="02020603050405020304" pitchFamily="18" charset="0"/>
              <a:ea typeface="楷体_GB2312" pitchFamily="49" charset="-122"/>
            </a:endParaRPr>
          </a:p>
        </p:txBody>
      </p:sp>
      <p:graphicFrame>
        <p:nvGraphicFramePr>
          <p:cNvPr id="29706" name="Object 10"/>
          <p:cNvGraphicFramePr>
            <a:graphicFrameLocks noChangeAspect="1"/>
          </p:cNvGraphicFramePr>
          <p:nvPr/>
        </p:nvGraphicFramePr>
        <p:xfrm>
          <a:off x="6646863" y="2524125"/>
          <a:ext cx="1152525" cy="795338"/>
        </p:xfrm>
        <a:graphic>
          <a:graphicData uri="http://schemas.openxmlformats.org/presentationml/2006/ole">
            <mc:AlternateContent xmlns:mc="http://schemas.openxmlformats.org/markup-compatibility/2006">
              <mc:Choice xmlns:v="urn:schemas-microsoft-com:vml" Requires="v">
                <p:oleObj spid="_x0000_s3112" name="" r:id="rId1" imgW="571500" imgH="393700" progId="Equation.3">
                  <p:embed/>
                </p:oleObj>
              </mc:Choice>
              <mc:Fallback>
                <p:oleObj name="" r:id="rId1" imgW="571500" imgH="393700" progId="Equation.3">
                  <p:embed/>
                  <p:pic>
                    <p:nvPicPr>
                      <p:cNvPr id="0" name="图片 3111"/>
                      <p:cNvPicPr/>
                      <p:nvPr/>
                    </p:nvPicPr>
                    <p:blipFill>
                      <a:blip r:embed="rId2"/>
                      <a:stretch>
                        <a:fillRect/>
                      </a:stretch>
                    </p:blipFill>
                    <p:spPr>
                      <a:xfrm>
                        <a:off x="6646863" y="2524125"/>
                        <a:ext cx="1152525" cy="795338"/>
                      </a:xfrm>
                      <a:prstGeom prst="rect">
                        <a:avLst/>
                      </a:prstGeom>
                      <a:noFill/>
                      <a:ln w="38100">
                        <a:noFill/>
                        <a:miter/>
                      </a:ln>
                    </p:spPr>
                  </p:pic>
                </p:oleObj>
              </mc:Fallback>
            </mc:AlternateContent>
          </a:graphicData>
        </a:graphic>
      </p:graphicFrame>
      <p:graphicFrame>
        <p:nvGraphicFramePr>
          <p:cNvPr id="29707" name="Object 11"/>
          <p:cNvGraphicFramePr>
            <a:graphicFrameLocks noChangeAspect="1"/>
          </p:cNvGraphicFramePr>
          <p:nvPr/>
        </p:nvGraphicFramePr>
        <p:xfrm>
          <a:off x="5573713" y="3736975"/>
          <a:ext cx="1717675" cy="836613"/>
        </p:xfrm>
        <a:graphic>
          <a:graphicData uri="http://schemas.openxmlformats.org/presentationml/2006/ole">
            <mc:AlternateContent xmlns:mc="http://schemas.openxmlformats.org/markup-compatibility/2006">
              <mc:Choice xmlns:v="urn:schemas-microsoft-com:vml" Requires="v">
                <p:oleObj spid="_x0000_s3111" name="" r:id="rId3" imgW="685800" imgH="393700" progId="Equation.3">
                  <p:embed/>
                </p:oleObj>
              </mc:Choice>
              <mc:Fallback>
                <p:oleObj name="" r:id="rId3" imgW="685800" imgH="393700" progId="Equation.3">
                  <p:embed/>
                  <p:pic>
                    <p:nvPicPr>
                      <p:cNvPr id="0" name="图片 3110"/>
                      <p:cNvPicPr/>
                      <p:nvPr/>
                    </p:nvPicPr>
                    <p:blipFill>
                      <a:blip r:embed="rId4"/>
                      <a:stretch>
                        <a:fillRect/>
                      </a:stretch>
                    </p:blipFill>
                    <p:spPr>
                      <a:xfrm>
                        <a:off x="5573713" y="3736975"/>
                        <a:ext cx="1717675" cy="83661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 name="Object 11"/>
          <p:cNvGraphicFramePr>
            <a:graphicFrameLocks noChangeAspect="1"/>
          </p:cNvGraphicFramePr>
          <p:nvPr/>
        </p:nvGraphicFramePr>
        <p:xfrm>
          <a:off x="5310188" y="2727325"/>
          <a:ext cx="1366837" cy="376238"/>
        </p:xfrm>
        <a:graphic>
          <a:graphicData uri="http://schemas.openxmlformats.org/presentationml/2006/ole">
            <mc:AlternateContent xmlns:mc="http://schemas.openxmlformats.org/markup-compatibility/2006">
              <mc:Choice xmlns:v="urn:schemas-microsoft-com:vml" Requires="v">
                <p:oleObj spid="_x0000_s3110" name="" r:id="rId5" imgW="545465" imgH="177165" progId="Equation.3">
                  <p:embed/>
                </p:oleObj>
              </mc:Choice>
              <mc:Fallback>
                <p:oleObj name="" r:id="rId5" imgW="545465" imgH="177165" progId="Equation.3">
                  <p:embed/>
                  <p:pic>
                    <p:nvPicPr>
                      <p:cNvPr id="0" name="图片 3109"/>
                      <p:cNvPicPr/>
                      <p:nvPr/>
                    </p:nvPicPr>
                    <p:blipFill>
                      <a:blip r:embed="rId6"/>
                      <a:stretch>
                        <a:fillRect/>
                      </a:stretch>
                    </p:blipFill>
                    <p:spPr>
                      <a:xfrm>
                        <a:off x="5310188" y="2727325"/>
                        <a:ext cx="1366837" cy="37623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6" name="Object 6"/>
          <p:cNvGraphicFramePr>
            <a:graphicFrameLocks noChangeAspect="1"/>
          </p:cNvGraphicFramePr>
          <p:nvPr/>
        </p:nvGraphicFramePr>
        <p:xfrm>
          <a:off x="317500" y="2679700"/>
          <a:ext cx="1722438" cy="1109663"/>
        </p:xfrm>
        <a:graphic>
          <a:graphicData uri="http://schemas.openxmlformats.org/presentationml/2006/ole">
            <mc:AlternateContent xmlns:mc="http://schemas.openxmlformats.org/markup-compatibility/2006">
              <mc:Choice xmlns:v="urn:schemas-microsoft-com:vml" Requires="v">
                <p:oleObj spid="_x0000_s3108" name="" r:id="rId7" imgW="609600" imgH="393700" progId="Equation.3">
                  <p:embed/>
                </p:oleObj>
              </mc:Choice>
              <mc:Fallback>
                <p:oleObj name="" r:id="rId7" imgW="609600" imgH="393700" progId="Equation.3">
                  <p:embed/>
                  <p:pic>
                    <p:nvPicPr>
                      <p:cNvPr id="0" name="图片 3107"/>
                      <p:cNvPicPr/>
                      <p:nvPr/>
                    </p:nvPicPr>
                    <p:blipFill>
                      <a:blip r:embed="rId8"/>
                      <a:stretch>
                        <a:fillRect/>
                      </a:stretch>
                    </p:blipFill>
                    <p:spPr>
                      <a:xfrm>
                        <a:off x="317500" y="2679700"/>
                        <a:ext cx="1722438" cy="1109663"/>
                      </a:xfrm>
                      <a:prstGeom prst="rect">
                        <a:avLst/>
                      </a:prstGeom>
                      <a:noFill/>
                      <a:ln w="38100">
                        <a:noFill/>
                        <a:miter/>
                      </a:ln>
                    </p:spPr>
                  </p:pic>
                </p:oleObj>
              </mc:Fallback>
            </mc:AlternateContent>
          </a:graphicData>
        </a:graphic>
      </p:graphicFrame>
      <p:sp>
        <p:nvSpPr>
          <p:cNvPr id="8" name="Text Box 7"/>
          <p:cNvSpPr txBox="1"/>
          <p:nvPr/>
        </p:nvSpPr>
        <p:spPr>
          <a:xfrm>
            <a:off x="1765300" y="2928938"/>
            <a:ext cx="914400" cy="579437"/>
          </a:xfrm>
          <a:prstGeom prst="rect">
            <a:avLst/>
          </a:prstGeom>
          <a:noFill/>
          <a:ln w="9525">
            <a:noFill/>
          </a:ln>
        </p:spPr>
        <p:txBody>
          <a:bodyPr anchor="t">
            <a:spAutoFit/>
          </a:bodyPr>
          <a:p>
            <a:pPr algn="ctr">
              <a:spcBef>
                <a:spcPct val="50000"/>
              </a:spcBef>
            </a:pPr>
            <a:r>
              <a:rPr lang="zh-CN" altLang="zh-CN" sz="3200" b="1" dirty="0">
                <a:latin typeface="Times New Roman" panose="02020603050405020304" pitchFamily="18" charset="0"/>
                <a:ea typeface="宋体" panose="02010600030101010101" pitchFamily="2" charset="-122"/>
              </a:rPr>
              <a:t>＝</a:t>
            </a:r>
            <a:endParaRPr lang="zh-CN" altLang="zh-CN" sz="3200" b="1" dirty="0">
              <a:latin typeface="Times New Roman" panose="02020603050405020304" pitchFamily="18" charset="0"/>
              <a:ea typeface="宋体" panose="02010600030101010101" pitchFamily="2" charset="-122"/>
            </a:endParaRPr>
          </a:p>
        </p:txBody>
      </p:sp>
      <p:sp>
        <p:nvSpPr>
          <p:cNvPr id="9" name="AutoShape 8"/>
          <p:cNvSpPr/>
          <p:nvPr/>
        </p:nvSpPr>
        <p:spPr>
          <a:xfrm>
            <a:off x="2527300" y="2395538"/>
            <a:ext cx="304800" cy="1752600"/>
          </a:xfrm>
          <a:prstGeom prst="leftBrace">
            <a:avLst>
              <a:gd name="adj1" fmla="val 47730"/>
              <a:gd name="adj2" fmla="val 50000"/>
            </a:avLst>
          </a:prstGeom>
          <a:noFill/>
          <a:ln w="34925" cap="flat" cmpd="sng">
            <a:solidFill>
              <a:srgbClr val="000000"/>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aphicFrame>
        <p:nvGraphicFramePr>
          <p:cNvPr id="10" name="Object 9"/>
          <p:cNvGraphicFramePr>
            <a:graphicFrameLocks noChangeAspect="1"/>
          </p:cNvGraphicFramePr>
          <p:nvPr/>
        </p:nvGraphicFramePr>
        <p:xfrm>
          <a:off x="2847975" y="1903413"/>
          <a:ext cx="1639888" cy="873125"/>
        </p:xfrm>
        <a:graphic>
          <a:graphicData uri="http://schemas.openxmlformats.org/presentationml/2006/ole">
            <mc:AlternateContent xmlns:mc="http://schemas.openxmlformats.org/markup-compatibility/2006">
              <mc:Choice xmlns:v="urn:schemas-microsoft-com:vml" Requires="v">
                <p:oleObj spid="_x0000_s3109" name="" r:id="rId9" imgW="736600" imgH="393700" progId="Equation.3">
                  <p:embed/>
                </p:oleObj>
              </mc:Choice>
              <mc:Fallback>
                <p:oleObj name="" r:id="rId9" imgW="736600" imgH="393700" progId="Equation.3">
                  <p:embed/>
                  <p:pic>
                    <p:nvPicPr>
                      <p:cNvPr id="0" name="图片 3108"/>
                      <p:cNvPicPr/>
                      <p:nvPr/>
                    </p:nvPicPr>
                    <p:blipFill>
                      <a:blip r:embed="rId10"/>
                      <a:stretch>
                        <a:fillRect/>
                      </a:stretch>
                    </p:blipFill>
                    <p:spPr>
                      <a:xfrm>
                        <a:off x="2847975" y="1903413"/>
                        <a:ext cx="1639888" cy="873125"/>
                      </a:xfrm>
                      <a:prstGeom prst="rect">
                        <a:avLst/>
                      </a:prstGeom>
                      <a:noFill/>
                      <a:ln w="38100">
                        <a:noFill/>
                        <a:miter/>
                      </a:ln>
                    </p:spPr>
                  </p:pic>
                </p:oleObj>
              </mc:Fallback>
            </mc:AlternateContent>
          </a:graphicData>
        </a:graphic>
      </p:graphicFrame>
      <p:graphicFrame>
        <p:nvGraphicFramePr>
          <p:cNvPr id="12" name="Object 10"/>
          <p:cNvGraphicFramePr>
            <a:graphicFrameLocks noChangeAspect="1"/>
          </p:cNvGraphicFramePr>
          <p:nvPr/>
        </p:nvGraphicFramePr>
        <p:xfrm>
          <a:off x="2868613" y="2797175"/>
          <a:ext cx="1639887" cy="874713"/>
        </p:xfrm>
        <a:graphic>
          <a:graphicData uri="http://schemas.openxmlformats.org/presentationml/2006/ole">
            <mc:AlternateContent xmlns:mc="http://schemas.openxmlformats.org/markup-compatibility/2006">
              <mc:Choice xmlns:v="urn:schemas-microsoft-com:vml" Requires="v">
                <p:oleObj spid="_x0000_s3107" name="" r:id="rId11" imgW="736600" imgH="393700" progId="Equation.3">
                  <p:embed/>
                </p:oleObj>
              </mc:Choice>
              <mc:Fallback>
                <p:oleObj name="" r:id="rId11" imgW="736600" imgH="393700" progId="Equation.3">
                  <p:embed/>
                  <p:pic>
                    <p:nvPicPr>
                      <p:cNvPr id="0" name="图片 3106"/>
                      <p:cNvPicPr/>
                      <p:nvPr/>
                    </p:nvPicPr>
                    <p:blipFill>
                      <a:blip r:embed="rId12"/>
                      <a:stretch>
                        <a:fillRect/>
                      </a:stretch>
                    </p:blipFill>
                    <p:spPr>
                      <a:xfrm>
                        <a:off x="2868613" y="2797175"/>
                        <a:ext cx="1639887" cy="874713"/>
                      </a:xfrm>
                      <a:prstGeom prst="rect">
                        <a:avLst/>
                      </a:prstGeom>
                      <a:noFill/>
                      <a:ln w="38100">
                        <a:noFill/>
                        <a:miter/>
                      </a:ln>
                    </p:spPr>
                  </p:pic>
                </p:oleObj>
              </mc:Fallback>
            </mc:AlternateContent>
          </a:graphicData>
        </a:graphic>
      </p:graphicFrame>
      <p:graphicFrame>
        <p:nvGraphicFramePr>
          <p:cNvPr id="14" name="Object 11"/>
          <p:cNvGraphicFramePr>
            <a:graphicFrameLocks noChangeAspect="1"/>
          </p:cNvGraphicFramePr>
          <p:nvPr/>
        </p:nvGraphicFramePr>
        <p:xfrm>
          <a:off x="2868613" y="3627438"/>
          <a:ext cx="1639887" cy="873125"/>
        </p:xfrm>
        <a:graphic>
          <a:graphicData uri="http://schemas.openxmlformats.org/presentationml/2006/ole">
            <mc:AlternateContent xmlns:mc="http://schemas.openxmlformats.org/markup-compatibility/2006">
              <mc:Choice xmlns:v="urn:schemas-microsoft-com:vml" Requires="v">
                <p:oleObj spid="_x0000_s3106" name="" r:id="rId13" imgW="736600" imgH="393700" progId="Equation.3">
                  <p:embed/>
                </p:oleObj>
              </mc:Choice>
              <mc:Fallback>
                <p:oleObj name="" r:id="rId13" imgW="736600" imgH="393700" progId="Equation.3">
                  <p:embed/>
                  <p:pic>
                    <p:nvPicPr>
                      <p:cNvPr id="0" name="图片 3105"/>
                      <p:cNvPicPr/>
                      <p:nvPr/>
                    </p:nvPicPr>
                    <p:blipFill>
                      <a:blip r:embed="rId14"/>
                      <a:stretch>
                        <a:fillRect/>
                      </a:stretch>
                    </p:blipFill>
                    <p:spPr>
                      <a:xfrm>
                        <a:off x="2868613" y="3627438"/>
                        <a:ext cx="1639887" cy="873125"/>
                      </a:xfrm>
                      <a:prstGeom prst="rect">
                        <a:avLst/>
                      </a:prstGeom>
                      <a:noFill/>
                      <a:ln w="38100">
                        <a:noFill/>
                        <a:miter/>
                      </a:ln>
                    </p:spPr>
                  </p:pic>
                </p:oleObj>
              </mc:Fallback>
            </mc:AlternateContent>
          </a:graphicData>
        </a:graphic>
      </p:graphicFrame>
      <p:sp>
        <p:nvSpPr>
          <p:cNvPr id="27660" name="Text Box 12"/>
          <p:cNvSpPr txBox="1"/>
          <p:nvPr/>
        </p:nvSpPr>
        <p:spPr>
          <a:xfrm>
            <a:off x="712788" y="444500"/>
            <a:ext cx="3211512" cy="1382713"/>
          </a:xfrm>
          <a:prstGeom prst="rect">
            <a:avLst/>
          </a:prstGeom>
          <a:noFill/>
          <a:ln w="9525">
            <a:noFill/>
          </a:ln>
        </p:spPr>
        <p:txBody>
          <a:bodyPr wrap="square" anchor="t">
            <a:spAutoFit/>
          </a:bodyPr>
          <a:p>
            <a:pPr algn="just"/>
            <a:r>
              <a:rPr lang="zh-CN" altLang="zh-CN" sz="2800" b="1" dirty="0">
                <a:latin typeface="Times New Roman" panose="02020603050405020304" pitchFamily="18" charset="0"/>
                <a:ea typeface="宋体" panose="02010600030101010101" pitchFamily="2" charset="-122"/>
              </a:rPr>
              <a:t>总自由度为</a:t>
            </a:r>
            <a:r>
              <a:rPr lang="zh-CN" altLang="zh-CN" sz="2800" b="1" i="1" dirty="0">
                <a:latin typeface="Times New Roman" panose="02020603050405020304" pitchFamily="18" charset="0"/>
                <a:ea typeface="宋体" panose="02010600030101010101" pitchFamily="2" charset="-122"/>
              </a:rPr>
              <a:t>i</a:t>
            </a:r>
            <a:r>
              <a:rPr lang="zh-CN" altLang="zh-CN" sz="2800" b="1" dirty="0">
                <a:latin typeface="Times New Roman" panose="02020603050405020304" pitchFamily="18" charset="0"/>
                <a:ea typeface="宋体" panose="02010600030101010101" pitchFamily="2" charset="-122"/>
              </a:rPr>
              <a:t>的一个气体分子，其</a:t>
            </a:r>
            <a:r>
              <a:rPr lang="zh-CN" altLang="zh-CN" sz="2800" b="1" dirty="0">
                <a:solidFill>
                  <a:srgbClr val="FF0000"/>
                </a:solidFill>
                <a:latin typeface="Times New Roman" panose="02020603050405020304" pitchFamily="18" charset="0"/>
                <a:ea typeface="宋体" panose="02010600030101010101" pitchFamily="2" charset="-122"/>
              </a:rPr>
              <a:t>平均总动能</a:t>
            </a:r>
            <a:r>
              <a:rPr lang="zh-CN" altLang="zh-CN" sz="2800" b="1" dirty="0">
                <a:latin typeface="Times New Roman" panose="02020603050405020304" pitchFamily="18" charset="0"/>
                <a:ea typeface="宋体" panose="02010600030101010101" pitchFamily="2" charset="-122"/>
              </a:rPr>
              <a:t>为：</a:t>
            </a:r>
            <a:endParaRPr lang="zh-CN" altLang="zh-CN" sz="2800" b="1" dirty="0">
              <a:latin typeface="Times New Roman" panose="02020603050405020304" pitchFamily="18" charset="0"/>
              <a:ea typeface="宋体" panose="02010600030101010101" pitchFamily="2" charset="-122"/>
            </a:endParaRPr>
          </a:p>
        </p:txBody>
      </p:sp>
      <p:sp>
        <p:nvSpPr>
          <p:cNvPr id="16" name="Text Box 12"/>
          <p:cNvSpPr txBox="1"/>
          <p:nvPr/>
        </p:nvSpPr>
        <p:spPr>
          <a:xfrm>
            <a:off x="712788" y="4859338"/>
            <a:ext cx="3084512" cy="952500"/>
          </a:xfrm>
          <a:prstGeom prst="rect">
            <a:avLst/>
          </a:prstGeom>
          <a:noFill/>
          <a:ln w="9525">
            <a:noFill/>
          </a:ln>
        </p:spPr>
        <p:txBody>
          <a:bodyPr wrap="square" anchor="t">
            <a:spAutoFit/>
          </a:bodyPr>
          <a:p>
            <a:pPr algn="just"/>
            <a:r>
              <a:rPr lang="zh-CN" altLang="zh-CN" sz="2800" b="1" dirty="0">
                <a:latin typeface="Times New Roman" panose="02020603050405020304" pitchFamily="18" charset="0"/>
                <a:ea typeface="宋体" panose="02010600030101010101" pitchFamily="2" charset="-122"/>
              </a:rPr>
              <a:t>气体分子的</a:t>
            </a:r>
            <a:r>
              <a:rPr lang="zh-CN" altLang="zh-CN" sz="2800" b="1" dirty="0">
                <a:solidFill>
                  <a:srgbClr val="FF0000"/>
                </a:solidFill>
                <a:latin typeface="Times New Roman" panose="02020603050405020304" pitchFamily="18" charset="0"/>
                <a:ea typeface="宋体" panose="02010600030101010101" pitchFamily="2" charset="-122"/>
              </a:rPr>
              <a:t>平均平动动能</a:t>
            </a:r>
            <a:r>
              <a:rPr lang="zh-CN" altLang="zh-CN" sz="2800" b="1" dirty="0">
                <a:latin typeface="Times New Roman" panose="02020603050405020304" pitchFamily="18" charset="0"/>
                <a:ea typeface="宋体" panose="02010600030101010101" pitchFamily="2" charset="-122"/>
              </a:rPr>
              <a:t>为多少？？？</a:t>
            </a:r>
            <a:endParaRPr lang="zh-CN" altLang="zh-CN" sz="2800" b="1" dirty="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660"/>
                                        </p:tgtEl>
                                        <p:attrNameLst>
                                          <p:attrName>style.visibility</p:attrName>
                                        </p:attrNameLst>
                                      </p:cBhvr>
                                      <p:to>
                                        <p:strVal val="visible"/>
                                      </p:to>
                                    </p:set>
                                    <p:animEffect transition="in" filter="wipe(left)">
                                      <p:cBhvr>
                                        <p:cTn id="54" dur="500"/>
                                        <p:tgtEl>
                                          <p:spTgt spid="2766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p:bldP spid="29705" grpId="0"/>
      <p:bldP spid="8" grpId="0"/>
      <p:bldP spid="9" grpId="0" bldLvl="0" animBg="1"/>
      <p:bldP spid="27660"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graphicFrame>
        <p:nvGraphicFramePr>
          <p:cNvPr id="34818" name="Object 2"/>
          <p:cNvGraphicFramePr>
            <a:graphicFrameLocks noChangeAspect="1"/>
          </p:cNvGraphicFramePr>
          <p:nvPr/>
        </p:nvGraphicFramePr>
        <p:xfrm>
          <a:off x="998538" y="1050925"/>
          <a:ext cx="1844675" cy="828675"/>
        </p:xfrm>
        <a:graphic>
          <a:graphicData uri="http://schemas.openxmlformats.org/presentationml/2006/ole">
            <mc:AlternateContent xmlns:mc="http://schemas.openxmlformats.org/markup-compatibility/2006">
              <mc:Choice xmlns:v="urn:schemas-microsoft-com:vml" Requires="v">
                <p:oleObj spid="_x0000_s3105" name="" r:id="rId1" imgW="901065" imgH="405765" progId="Equation.3">
                  <p:embed/>
                </p:oleObj>
              </mc:Choice>
              <mc:Fallback>
                <p:oleObj name="" r:id="rId1" imgW="901065" imgH="405765" progId="Equation.3">
                  <p:embed/>
                  <p:pic>
                    <p:nvPicPr>
                      <p:cNvPr id="0" name="图片 3104"/>
                      <p:cNvPicPr/>
                      <p:nvPr/>
                    </p:nvPicPr>
                    <p:blipFill>
                      <a:blip r:embed="rId2"/>
                      <a:stretch>
                        <a:fillRect/>
                      </a:stretch>
                    </p:blipFill>
                    <p:spPr>
                      <a:xfrm>
                        <a:off x="998538" y="1050925"/>
                        <a:ext cx="1844675" cy="828675"/>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34852" name="Text Box 36"/>
          <p:cNvSpPr txBox="1"/>
          <p:nvPr/>
        </p:nvSpPr>
        <p:spPr>
          <a:xfrm>
            <a:off x="457200" y="357188"/>
            <a:ext cx="3322638" cy="522287"/>
          </a:xfrm>
          <a:prstGeom prst="rect">
            <a:avLst/>
          </a:prstGeom>
          <a:noFill/>
          <a:ln w="9525">
            <a:noFill/>
          </a:ln>
        </p:spPr>
        <p:txBody>
          <a:bodyPr wrap="square" anchor="t">
            <a:spAutoFit/>
          </a:bodyPr>
          <a:p>
            <a:pPr>
              <a:spcBef>
                <a:spcPct val="50000"/>
              </a:spcBef>
            </a:pPr>
            <a:r>
              <a:rPr lang="zh-CN" altLang="zh-CN" sz="2800" b="1" dirty="0">
                <a:latin typeface="Times New Roman" panose="02020603050405020304" pitchFamily="18" charset="0"/>
                <a:ea typeface="宋体" panose="02010600030101010101" pitchFamily="2" charset="-122"/>
              </a:rPr>
              <a:t>五、速率分布函数</a:t>
            </a:r>
            <a:endParaRPr lang="zh-CN" altLang="zh-CN" sz="2800" b="1" dirty="0">
              <a:latin typeface="Times New Roman" panose="02020603050405020304" pitchFamily="18" charset="0"/>
              <a:ea typeface="宋体" panose="02010600030101010101" pitchFamily="2" charset="-122"/>
            </a:endParaRPr>
          </a:p>
        </p:txBody>
      </p:sp>
      <p:sp>
        <p:nvSpPr>
          <p:cNvPr id="34853" name="Text Box 37"/>
          <p:cNvSpPr txBox="1"/>
          <p:nvPr/>
        </p:nvSpPr>
        <p:spPr>
          <a:xfrm>
            <a:off x="468313" y="2338388"/>
            <a:ext cx="3148012" cy="460375"/>
          </a:xfrm>
          <a:prstGeom prst="rect">
            <a:avLst/>
          </a:prstGeom>
          <a:noFill/>
          <a:ln w="9525">
            <a:noFill/>
          </a:ln>
        </p:spPr>
        <p:txBody>
          <a:bodyPr wrap="square" anchor="t">
            <a:spAutoFit/>
          </a:bodyPr>
          <a:p>
            <a:pPr>
              <a:spcBef>
                <a:spcPct val="50000"/>
              </a:spcBef>
            </a:pPr>
            <a:r>
              <a:rPr lang="zh-CN" altLang="zh-CN" sz="2400" b="1" dirty="0">
                <a:solidFill>
                  <a:srgbClr val="FF3300"/>
                </a:solidFill>
                <a:latin typeface="Times New Roman" panose="02020603050405020304" pitchFamily="18" charset="0"/>
                <a:ea typeface="宋体" panose="02010600030101010101" pitchFamily="2" charset="-122"/>
              </a:rPr>
              <a:t>1） </a:t>
            </a:r>
            <a:r>
              <a:rPr lang="zh-CN" altLang="zh-CN" sz="2400" b="1" i="1" dirty="0">
                <a:solidFill>
                  <a:srgbClr val="FF3300"/>
                </a:solidFill>
                <a:latin typeface="Times New Roman" panose="02020603050405020304" pitchFamily="18" charset="0"/>
                <a:ea typeface="宋体" panose="02010600030101010101" pitchFamily="2" charset="-122"/>
              </a:rPr>
              <a:t>f </a:t>
            </a:r>
            <a:r>
              <a:rPr lang="zh-CN" altLang="zh-CN" sz="2400" b="1" dirty="0">
                <a:solidFill>
                  <a:srgbClr val="FF3300"/>
                </a:solidFill>
                <a:latin typeface="Times New Roman" panose="02020603050405020304" pitchFamily="18" charset="0"/>
                <a:ea typeface="宋体" panose="02010600030101010101" pitchFamily="2" charset="-122"/>
              </a:rPr>
              <a:t>(</a:t>
            </a:r>
            <a:r>
              <a:rPr lang="zh-CN" altLang="zh-CN" sz="2400" b="1" i="1" dirty="0">
                <a:solidFill>
                  <a:srgbClr val="FF3300"/>
                </a:solidFill>
                <a:latin typeface="Bookman Old Style" panose="02050604050505020204" pitchFamily="18" charset="0"/>
                <a:ea typeface="宋体" panose="02010600030101010101" pitchFamily="2" charset="-122"/>
              </a:rPr>
              <a:t>v</a:t>
            </a:r>
            <a:r>
              <a:rPr lang="zh-CN" altLang="zh-CN" sz="2400" b="1" dirty="0">
                <a:solidFill>
                  <a:srgbClr val="FF3300"/>
                </a:solidFill>
                <a:latin typeface="Times New Roman" panose="02020603050405020304" pitchFamily="18" charset="0"/>
                <a:ea typeface="宋体" panose="02010600030101010101" pitchFamily="2" charset="-122"/>
              </a:rPr>
              <a:t>)的物理意义：</a:t>
            </a:r>
            <a:endParaRPr lang="zh-CN" altLang="zh-CN" sz="2400" b="1" dirty="0">
              <a:solidFill>
                <a:srgbClr val="FF3300"/>
              </a:solidFill>
              <a:latin typeface="Times New Roman" panose="02020603050405020304" pitchFamily="18" charset="0"/>
              <a:ea typeface="宋体" panose="02010600030101010101" pitchFamily="2" charset="-122"/>
            </a:endParaRPr>
          </a:p>
        </p:txBody>
      </p:sp>
      <p:sp>
        <p:nvSpPr>
          <p:cNvPr id="34854" name="Text Box 38"/>
          <p:cNvSpPr txBox="1"/>
          <p:nvPr/>
        </p:nvSpPr>
        <p:spPr>
          <a:xfrm>
            <a:off x="684213" y="2867025"/>
            <a:ext cx="8316912" cy="457200"/>
          </a:xfrm>
          <a:prstGeom prst="rect">
            <a:avLst/>
          </a:prstGeom>
          <a:noFill/>
          <a:ln w="9525">
            <a:noFill/>
          </a:ln>
        </p:spPr>
        <p:txBody>
          <a:bodyPr anchor="t">
            <a:spAutoFit/>
          </a:bodyPr>
          <a:p>
            <a:pPr eaLnBrk="0" hangingPunct="0"/>
            <a:r>
              <a:rPr lang="zh-CN" altLang="zh-CN" sz="2400" b="1" dirty="0">
                <a:latin typeface="Times New Roman" panose="02020603050405020304" pitchFamily="18" charset="0"/>
                <a:ea typeface="宋体" panose="02010600030101010101" pitchFamily="2" charset="-122"/>
              </a:rPr>
              <a:t>速率在 </a:t>
            </a:r>
            <a:r>
              <a:rPr lang="zh-CN" altLang="zh-CN" sz="2400" b="1" i="1" dirty="0">
                <a:latin typeface="Times New Roman" panose="02020603050405020304" pitchFamily="18" charset="0"/>
                <a:ea typeface="宋体" panose="02010600030101010101" pitchFamily="2" charset="-122"/>
              </a:rPr>
              <a:t>v </a:t>
            </a:r>
            <a:r>
              <a:rPr lang="zh-CN" altLang="zh-CN" sz="2400" b="1" dirty="0">
                <a:latin typeface="Times New Roman" panose="02020603050405020304" pitchFamily="18" charset="0"/>
                <a:ea typeface="宋体" panose="02010600030101010101" pitchFamily="2" charset="-122"/>
              </a:rPr>
              <a:t>附近，单位</a:t>
            </a:r>
            <a:r>
              <a:rPr lang="zh-CN" altLang="zh-CN" sz="2400" b="1" dirty="0">
                <a:solidFill>
                  <a:srgbClr val="FF0000"/>
                </a:solidFill>
                <a:latin typeface="Times New Roman" panose="02020603050405020304" pitchFamily="18" charset="0"/>
                <a:ea typeface="宋体" panose="02010600030101010101" pitchFamily="2" charset="-122"/>
              </a:rPr>
              <a:t>速率区间</a:t>
            </a:r>
            <a:r>
              <a:rPr lang="zh-CN" altLang="zh-CN" sz="2400" b="1" dirty="0">
                <a:latin typeface="Times New Roman" panose="02020603050405020304" pitchFamily="18" charset="0"/>
                <a:ea typeface="宋体" panose="02010600030101010101" pitchFamily="2" charset="-122"/>
              </a:rPr>
              <a:t>的分子数占总分子数的比率。</a:t>
            </a:r>
            <a:endParaRPr lang="zh-CN" altLang="zh-CN" sz="2400" b="1" dirty="0">
              <a:latin typeface="Times New Roman" panose="02020603050405020304" pitchFamily="18" charset="0"/>
              <a:ea typeface="宋体" panose="02010600030101010101" pitchFamily="2" charset="-122"/>
            </a:endParaRPr>
          </a:p>
        </p:txBody>
      </p:sp>
      <p:sp>
        <p:nvSpPr>
          <p:cNvPr id="34855" name="Text Box 39"/>
          <p:cNvSpPr txBox="1"/>
          <p:nvPr/>
        </p:nvSpPr>
        <p:spPr>
          <a:xfrm>
            <a:off x="703263" y="3778250"/>
            <a:ext cx="2212975" cy="457200"/>
          </a:xfrm>
          <a:prstGeom prst="rect">
            <a:avLst/>
          </a:prstGeom>
          <a:noFill/>
          <a:ln w="9525">
            <a:noFill/>
          </a:ln>
        </p:spPr>
        <p:txBody>
          <a:bodyPr anchor="t">
            <a:spAutoFit/>
          </a:bodyPr>
          <a:p>
            <a:r>
              <a:rPr lang="zh-CN" altLang="zh-CN" sz="2400" b="1" dirty="0">
                <a:solidFill>
                  <a:srgbClr val="FF0000"/>
                </a:solidFill>
                <a:latin typeface="Times New Roman" panose="02020603050405020304" pitchFamily="18" charset="0"/>
                <a:ea typeface="宋体" panose="02010600030101010101" pitchFamily="2" charset="-122"/>
              </a:rPr>
              <a:t>区间的</a:t>
            </a:r>
            <a:r>
              <a:rPr lang="zh-CN" altLang="zh-CN" sz="2400" b="1" dirty="0">
                <a:solidFill>
                  <a:srgbClr val="0000FF"/>
                </a:solidFill>
                <a:latin typeface="Times New Roman" panose="02020603050405020304" pitchFamily="18" charset="0"/>
                <a:ea typeface="宋体" panose="02010600030101010101" pitchFamily="2" charset="-122"/>
              </a:rPr>
              <a:t>概率。</a:t>
            </a:r>
            <a:endParaRPr lang="zh-CN" altLang="zh-CN" sz="2400" b="1" dirty="0">
              <a:solidFill>
                <a:srgbClr val="0000FF"/>
              </a:solidFill>
              <a:latin typeface="Times New Roman" panose="02020603050405020304" pitchFamily="18" charset="0"/>
              <a:ea typeface="宋体" panose="02010600030101010101" pitchFamily="2" charset="-122"/>
            </a:endParaRPr>
          </a:p>
        </p:txBody>
      </p:sp>
      <p:sp>
        <p:nvSpPr>
          <p:cNvPr id="34863" name="Rectangle 47"/>
          <p:cNvSpPr/>
          <p:nvPr/>
        </p:nvSpPr>
        <p:spPr>
          <a:xfrm>
            <a:off x="685800" y="3313113"/>
            <a:ext cx="4503738" cy="457200"/>
          </a:xfrm>
          <a:prstGeom prst="rect">
            <a:avLst/>
          </a:prstGeom>
          <a:noFill/>
          <a:ln w="9525">
            <a:noFill/>
          </a:ln>
        </p:spPr>
        <p:txBody>
          <a:bodyPr anchor="t">
            <a:spAutoFit/>
          </a:bodyPr>
          <a:p>
            <a:r>
              <a:rPr lang="zh-CN" altLang="zh-CN" sz="2400" b="1" dirty="0">
                <a:latin typeface="Times New Roman" panose="02020603050405020304" pitchFamily="18" charset="0"/>
                <a:ea typeface="宋体" panose="02010600030101010101" pitchFamily="2" charset="-122"/>
              </a:rPr>
              <a:t>对于</a:t>
            </a:r>
            <a:r>
              <a:rPr lang="zh-CN" altLang="zh-CN" sz="2400" b="1" dirty="0">
                <a:solidFill>
                  <a:srgbClr val="FF0000"/>
                </a:solidFill>
                <a:latin typeface="Times New Roman" panose="02020603050405020304" pitchFamily="18" charset="0"/>
                <a:ea typeface="宋体" panose="02010600030101010101" pitchFamily="2" charset="-122"/>
              </a:rPr>
              <a:t>一个分子</a:t>
            </a:r>
            <a:r>
              <a:rPr lang="zh-CN" altLang="zh-CN" sz="2400" b="1" dirty="0">
                <a:latin typeface="Times New Roman" panose="02020603050405020304" pitchFamily="18" charset="0"/>
                <a:ea typeface="宋体" panose="02010600030101010101" pitchFamily="2" charset="-122"/>
              </a:rPr>
              <a:t>来说，</a:t>
            </a:r>
            <a:endParaRPr lang="zh-CN" altLang="zh-CN" sz="2400" b="1" dirty="0">
              <a:latin typeface="Times New Roman" panose="02020603050405020304" pitchFamily="18" charset="0"/>
              <a:ea typeface="宋体" panose="02010600030101010101" pitchFamily="2" charset="-122"/>
            </a:endParaRPr>
          </a:p>
        </p:txBody>
      </p:sp>
      <p:sp>
        <p:nvSpPr>
          <p:cNvPr id="34864" name="Rectangle 48"/>
          <p:cNvSpPr/>
          <p:nvPr/>
        </p:nvSpPr>
        <p:spPr>
          <a:xfrm>
            <a:off x="3492500" y="3298825"/>
            <a:ext cx="5400675" cy="457200"/>
          </a:xfrm>
          <a:prstGeom prst="rect">
            <a:avLst/>
          </a:prstGeom>
          <a:noFill/>
          <a:ln w="9525">
            <a:noFill/>
          </a:ln>
        </p:spPr>
        <p:txBody>
          <a:bodyPr anchor="t">
            <a:spAutoFit/>
          </a:bodyPr>
          <a:p>
            <a:r>
              <a:rPr lang="zh-CN" altLang="zh-CN" sz="2400" b="1" i="1" dirty="0">
                <a:solidFill>
                  <a:srgbClr val="0000FF"/>
                </a:solidFill>
                <a:latin typeface="Times New Roman" panose="02020603050405020304" pitchFamily="18" charset="0"/>
                <a:ea typeface="宋体" panose="02010600030101010101" pitchFamily="2" charset="-122"/>
              </a:rPr>
              <a:t>f </a:t>
            </a:r>
            <a:r>
              <a:rPr lang="zh-CN" altLang="zh-CN" sz="2400" b="1" dirty="0">
                <a:solidFill>
                  <a:srgbClr val="0000FF"/>
                </a:solidFill>
                <a:latin typeface="Times New Roman" panose="02020603050405020304" pitchFamily="18" charset="0"/>
                <a:ea typeface="宋体" panose="02010600030101010101" pitchFamily="2" charset="-122"/>
              </a:rPr>
              <a:t>(</a:t>
            </a:r>
            <a:r>
              <a:rPr lang="zh-CN" altLang="zh-CN" sz="2400" b="1" i="1" dirty="0">
                <a:solidFill>
                  <a:srgbClr val="0000FF"/>
                </a:solidFill>
                <a:latin typeface="Bookman Old Style" panose="02050604050505020204" pitchFamily="18" charset="0"/>
                <a:ea typeface="宋体" panose="02010600030101010101" pitchFamily="2" charset="-122"/>
              </a:rPr>
              <a:t>v</a:t>
            </a:r>
            <a:r>
              <a:rPr lang="zh-CN" altLang="zh-CN" sz="2400" b="1" dirty="0">
                <a:solidFill>
                  <a:srgbClr val="0000FF"/>
                </a:solidFill>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就是分子处于速率</a:t>
            </a:r>
            <a:r>
              <a:rPr lang="zh-CN" altLang="zh-CN" sz="2400" b="1" i="1" dirty="0">
                <a:latin typeface="Bookman Old Style" panose="02050604050505020204" pitchFamily="18" charset="0"/>
                <a:ea typeface="宋体" panose="02010600030101010101" pitchFamily="2" charset="-122"/>
              </a:rPr>
              <a:t>v </a:t>
            </a:r>
            <a:r>
              <a:rPr lang="zh-CN" altLang="zh-CN" sz="2400" b="1" dirty="0">
                <a:latin typeface="Times New Roman" panose="02020603050405020304" pitchFamily="18" charset="0"/>
                <a:ea typeface="宋体" panose="02010600030101010101" pitchFamily="2" charset="-122"/>
              </a:rPr>
              <a:t>附近</a:t>
            </a:r>
            <a:r>
              <a:rPr lang="zh-CN" altLang="zh-CN" sz="2400" b="1" dirty="0">
                <a:latin typeface="Arial" panose="020B0604020202020204" pitchFamily="34" charset="0"/>
                <a:ea typeface="宋体" panose="02010600030101010101" pitchFamily="2" charset="-122"/>
              </a:rPr>
              <a:t>单位速率</a:t>
            </a:r>
            <a:endParaRPr lang="zh-CN" altLang="zh-CN" sz="2400" b="1" dirty="0">
              <a:latin typeface="Arial" panose="020B0604020202020204" pitchFamily="34" charset="0"/>
              <a:ea typeface="宋体" panose="02010600030101010101" pitchFamily="2" charset="-122"/>
            </a:endParaRPr>
          </a:p>
        </p:txBody>
      </p:sp>
      <p:sp>
        <p:nvSpPr>
          <p:cNvPr id="34865" name="Text Box 49"/>
          <p:cNvSpPr txBox="1"/>
          <p:nvPr/>
        </p:nvSpPr>
        <p:spPr>
          <a:xfrm>
            <a:off x="293688" y="4329113"/>
            <a:ext cx="3322637" cy="457200"/>
          </a:xfrm>
          <a:prstGeom prst="rect">
            <a:avLst/>
          </a:prstGeom>
          <a:noFill/>
          <a:ln w="9525">
            <a:noFill/>
          </a:ln>
        </p:spPr>
        <p:txBody>
          <a:bodyPr anchor="t">
            <a:spAutoFit/>
          </a:bodyPr>
          <a:p>
            <a:r>
              <a:rPr lang="zh-CN" altLang="zh-CN" sz="2400" b="1" dirty="0">
                <a:solidFill>
                  <a:srgbClr val="FF3300"/>
                </a:solidFill>
                <a:latin typeface="Times New Roman" panose="02020603050405020304" pitchFamily="18" charset="0"/>
                <a:ea typeface="宋体" panose="02010600030101010101" pitchFamily="2" charset="-122"/>
              </a:rPr>
              <a:t>2）归一化条件：</a:t>
            </a:r>
            <a:endParaRPr lang="zh-CN" altLang="zh-CN" sz="2400" b="1" dirty="0">
              <a:solidFill>
                <a:srgbClr val="FF3300"/>
              </a:solidFill>
              <a:latin typeface="Times New Roman" panose="02020603050405020304" pitchFamily="18" charset="0"/>
              <a:ea typeface="宋体" panose="02010600030101010101" pitchFamily="2" charset="-122"/>
            </a:endParaRPr>
          </a:p>
        </p:txBody>
      </p:sp>
      <p:grpSp>
        <p:nvGrpSpPr>
          <p:cNvPr id="14346" name="组合 5"/>
          <p:cNvGrpSpPr/>
          <p:nvPr/>
        </p:nvGrpSpPr>
        <p:grpSpPr>
          <a:xfrm>
            <a:off x="4606925" y="307975"/>
            <a:ext cx="4214813" cy="2557463"/>
            <a:chOff x="6802" y="597"/>
            <a:chExt cx="6638" cy="4028"/>
          </a:xfrm>
        </p:grpSpPr>
        <p:grpSp>
          <p:nvGrpSpPr>
            <p:cNvPr id="14347" name="Group 35"/>
            <p:cNvGrpSpPr/>
            <p:nvPr/>
          </p:nvGrpSpPr>
          <p:grpSpPr>
            <a:xfrm>
              <a:off x="7135" y="1175"/>
              <a:ext cx="5108" cy="3451"/>
              <a:chOff x="61" y="153"/>
              <a:chExt cx="1919" cy="1299"/>
            </a:xfrm>
          </p:grpSpPr>
          <p:sp>
            <p:nvSpPr>
              <p:cNvPr id="14348" name="Line 36"/>
              <p:cNvSpPr/>
              <p:nvPr/>
            </p:nvSpPr>
            <p:spPr>
              <a:xfrm>
                <a:off x="61" y="1179"/>
                <a:ext cx="1919" cy="0"/>
              </a:xfrm>
              <a:prstGeom prst="line">
                <a:avLst/>
              </a:prstGeom>
              <a:ln w="28575" cap="flat" cmpd="sng">
                <a:solidFill>
                  <a:schemeClr val="tx1"/>
                </a:solidFill>
                <a:prstDash val="solid"/>
                <a:round/>
                <a:headEnd type="none" w="med" len="med"/>
                <a:tailEnd type="triangle" w="med" len="lg"/>
              </a:ln>
            </p:spPr>
          </p:sp>
          <p:sp>
            <p:nvSpPr>
              <p:cNvPr id="14349" name="Line 37"/>
              <p:cNvSpPr/>
              <p:nvPr/>
            </p:nvSpPr>
            <p:spPr>
              <a:xfrm flipV="1">
                <a:off x="71" y="222"/>
                <a:ext cx="0" cy="961"/>
              </a:xfrm>
              <a:prstGeom prst="line">
                <a:avLst/>
              </a:prstGeom>
              <a:ln w="28575" cap="flat" cmpd="sng">
                <a:solidFill>
                  <a:schemeClr val="tx1"/>
                </a:solidFill>
                <a:prstDash val="solid"/>
                <a:round/>
                <a:headEnd type="none" w="med" len="med"/>
                <a:tailEnd type="triangle" w="med" len="lg"/>
              </a:ln>
            </p:spPr>
          </p:sp>
          <p:sp>
            <p:nvSpPr>
              <p:cNvPr id="14350" name="Rectangle 38"/>
              <p:cNvSpPr/>
              <p:nvPr/>
            </p:nvSpPr>
            <p:spPr>
              <a:xfrm>
                <a:off x="269" y="980"/>
                <a:ext cx="91" cy="199"/>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1" name="Rectangle 39"/>
              <p:cNvSpPr/>
              <p:nvPr/>
            </p:nvSpPr>
            <p:spPr>
              <a:xfrm>
                <a:off x="904" y="703"/>
                <a:ext cx="91" cy="47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2" name="Rectangle 40"/>
              <p:cNvSpPr/>
              <p:nvPr/>
            </p:nvSpPr>
            <p:spPr>
              <a:xfrm>
                <a:off x="633" y="153"/>
                <a:ext cx="91" cy="102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3" name="Rectangle 41"/>
              <p:cNvSpPr/>
              <p:nvPr/>
            </p:nvSpPr>
            <p:spPr>
              <a:xfrm>
                <a:off x="178" y="1115"/>
                <a:ext cx="91" cy="64"/>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4" name="Rectangle 42"/>
              <p:cNvSpPr/>
              <p:nvPr/>
            </p:nvSpPr>
            <p:spPr>
              <a:xfrm>
                <a:off x="359" y="774"/>
                <a:ext cx="95" cy="40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5" name="Rectangle 43"/>
              <p:cNvSpPr/>
              <p:nvPr/>
            </p:nvSpPr>
            <p:spPr>
              <a:xfrm>
                <a:off x="451" y="565"/>
                <a:ext cx="91" cy="614"/>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6" name="Rectangle 44"/>
              <p:cNvSpPr/>
              <p:nvPr/>
            </p:nvSpPr>
            <p:spPr>
              <a:xfrm>
                <a:off x="544" y="370"/>
                <a:ext cx="91" cy="81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7" name="Rectangle 45"/>
              <p:cNvSpPr/>
              <p:nvPr/>
            </p:nvSpPr>
            <p:spPr>
              <a:xfrm>
                <a:off x="722" y="274"/>
                <a:ext cx="91" cy="90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8" name="Rectangle 46"/>
              <p:cNvSpPr/>
              <p:nvPr/>
            </p:nvSpPr>
            <p:spPr>
              <a:xfrm>
                <a:off x="813" y="533"/>
                <a:ext cx="91" cy="64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59" name="Rectangle 47"/>
              <p:cNvSpPr/>
              <p:nvPr/>
            </p:nvSpPr>
            <p:spPr>
              <a:xfrm>
                <a:off x="994" y="845"/>
                <a:ext cx="91" cy="333"/>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60" name="Rectangle 48"/>
              <p:cNvSpPr/>
              <p:nvPr/>
            </p:nvSpPr>
            <p:spPr>
              <a:xfrm>
                <a:off x="1086" y="907"/>
                <a:ext cx="91" cy="277"/>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61" name="Rectangle 49"/>
              <p:cNvSpPr/>
              <p:nvPr/>
            </p:nvSpPr>
            <p:spPr>
              <a:xfrm>
                <a:off x="1179" y="972"/>
                <a:ext cx="91" cy="213"/>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62" name="Rectangle 50"/>
              <p:cNvSpPr/>
              <p:nvPr/>
            </p:nvSpPr>
            <p:spPr>
              <a:xfrm>
                <a:off x="1270" y="1006"/>
                <a:ext cx="91" cy="179"/>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63" name="Rectangle 51"/>
              <p:cNvSpPr/>
              <p:nvPr/>
            </p:nvSpPr>
            <p:spPr>
              <a:xfrm>
                <a:off x="1361" y="1038"/>
                <a:ext cx="91" cy="15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64" name="Rectangle 52"/>
              <p:cNvSpPr/>
              <p:nvPr/>
            </p:nvSpPr>
            <p:spPr>
              <a:xfrm>
                <a:off x="1452" y="1069"/>
                <a:ext cx="90" cy="118"/>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4365" name="Line 55"/>
              <p:cNvSpPr/>
              <p:nvPr/>
            </p:nvSpPr>
            <p:spPr>
              <a:xfrm flipV="1">
                <a:off x="459" y="830"/>
                <a:ext cx="98" cy="83"/>
              </a:xfrm>
              <a:prstGeom prst="line">
                <a:avLst/>
              </a:prstGeom>
              <a:ln w="9525" cap="flat" cmpd="sng">
                <a:solidFill>
                  <a:srgbClr val="99FF33"/>
                </a:solidFill>
                <a:prstDash val="solid"/>
                <a:round/>
                <a:headEnd type="none" w="med" len="med"/>
                <a:tailEnd type="none" w="med" len="med"/>
              </a:ln>
            </p:spPr>
          </p:sp>
          <p:sp>
            <p:nvSpPr>
              <p:cNvPr id="14366" name="Line 56"/>
              <p:cNvSpPr/>
              <p:nvPr/>
            </p:nvSpPr>
            <p:spPr>
              <a:xfrm flipV="1">
                <a:off x="459" y="746"/>
                <a:ext cx="98" cy="84"/>
              </a:xfrm>
              <a:prstGeom prst="line">
                <a:avLst/>
              </a:prstGeom>
              <a:ln w="9525" cap="flat" cmpd="sng">
                <a:solidFill>
                  <a:srgbClr val="99FF33"/>
                </a:solidFill>
                <a:prstDash val="solid"/>
                <a:round/>
                <a:headEnd type="none" w="med" len="med"/>
                <a:tailEnd type="none" w="med" len="med"/>
              </a:ln>
            </p:spPr>
          </p:sp>
          <p:sp>
            <p:nvSpPr>
              <p:cNvPr id="14367" name="Line 57"/>
              <p:cNvSpPr/>
              <p:nvPr/>
            </p:nvSpPr>
            <p:spPr>
              <a:xfrm flipV="1">
                <a:off x="459" y="913"/>
                <a:ext cx="98" cy="84"/>
              </a:xfrm>
              <a:prstGeom prst="line">
                <a:avLst/>
              </a:prstGeom>
              <a:ln w="9525" cap="flat" cmpd="sng">
                <a:solidFill>
                  <a:srgbClr val="99FF33"/>
                </a:solidFill>
                <a:prstDash val="solid"/>
                <a:round/>
                <a:headEnd type="none" w="med" len="med"/>
                <a:tailEnd type="none" w="med" len="med"/>
              </a:ln>
            </p:spPr>
          </p:sp>
          <p:sp>
            <p:nvSpPr>
              <p:cNvPr id="14368" name="Line 58"/>
              <p:cNvSpPr/>
              <p:nvPr/>
            </p:nvSpPr>
            <p:spPr>
              <a:xfrm flipV="1">
                <a:off x="459" y="1080"/>
                <a:ext cx="98" cy="84"/>
              </a:xfrm>
              <a:prstGeom prst="line">
                <a:avLst/>
              </a:prstGeom>
              <a:ln w="9525" cap="flat" cmpd="sng">
                <a:solidFill>
                  <a:srgbClr val="99FF33"/>
                </a:solidFill>
                <a:prstDash val="solid"/>
                <a:round/>
                <a:headEnd type="none" w="med" len="med"/>
                <a:tailEnd type="none" w="med" len="med"/>
              </a:ln>
            </p:spPr>
          </p:sp>
          <p:sp>
            <p:nvSpPr>
              <p:cNvPr id="14369" name="Line 59"/>
              <p:cNvSpPr/>
              <p:nvPr/>
            </p:nvSpPr>
            <p:spPr>
              <a:xfrm flipV="1">
                <a:off x="459" y="579"/>
                <a:ext cx="98" cy="84"/>
              </a:xfrm>
              <a:prstGeom prst="line">
                <a:avLst/>
              </a:prstGeom>
              <a:ln w="9525" cap="flat" cmpd="sng">
                <a:solidFill>
                  <a:srgbClr val="99FF33"/>
                </a:solidFill>
                <a:prstDash val="solid"/>
                <a:round/>
                <a:headEnd type="none" w="med" len="med"/>
                <a:tailEnd type="none" w="med" len="med"/>
              </a:ln>
            </p:spPr>
          </p:sp>
          <p:sp>
            <p:nvSpPr>
              <p:cNvPr id="14370" name="Line 60"/>
              <p:cNvSpPr/>
              <p:nvPr/>
            </p:nvSpPr>
            <p:spPr>
              <a:xfrm flipV="1">
                <a:off x="459" y="663"/>
                <a:ext cx="98" cy="83"/>
              </a:xfrm>
              <a:prstGeom prst="line">
                <a:avLst/>
              </a:prstGeom>
              <a:ln w="9525" cap="flat" cmpd="sng">
                <a:solidFill>
                  <a:srgbClr val="99FF33"/>
                </a:solidFill>
                <a:prstDash val="solid"/>
                <a:round/>
                <a:headEnd type="none" w="med" len="med"/>
                <a:tailEnd type="none" w="med" len="med"/>
              </a:ln>
            </p:spPr>
          </p:sp>
          <p:sp>
            <p:nvSpPr>
              <p:cNvPr id="14371" name="Line 61"/>
              <p:cNvSpPr/>
              <p:nvPr/>
            </p:nvSpPr>
            <p:spPr>
              <a:xfrm flipV="1">
                <a:off x="459" y="983"/>
                <a:ext cx="98" cy="84"/>
              </a:xfrm>
              <a:prstGeom prst="line">
                <a:avLst/>
              </a:prstGeom>
              <a:ln w="9525" cap="flat" cmpd="sng">
                <a:solidFill>
                  <a:srgbClr val="99FF33"/>
                </a:solidFill>
                <a:prstDash val="solid"/>
                <a:round/>
                <a:headEnd type="none" w="med" len="med"/>
                <a:tailEnd type="none" w="med" len="med"/>
              </a:ln>
            </p:spPr>
          </p:sp>
          <p:sp>
            <p:nvSpPr>
              <p:cNvPr id="14372" name="Text Box 62"/>
              <p:cNvSpPr txBox="1"/>
              <p:nvPr/>
            </p:nvSpPr>
            <p:spPr>
              <a:xfrm>
                <a:off x="306" y="1234"/>
                <a:ext cx="236" cy="218"/>
              </a:xfrm>
              <a:prstGeom prst="rect">
                <a:avLst/>
              </a:prstGeom>
              <a:noFill/>
              <a:ln w="9525">
                <a:noFill/>
              </a:ln>
            </p:spPr>
            <p:txBody>
              <a:bodyPr anchor="t">
                <a:spAutoFit/>
              </a:bodyPr>
              <a:p>
                <a:pPr eaLnBrk="0" hangingPunct="0">
                  <a:spcBef>
                    <a:spcPct val="50000"/>
                  </a:spcBef>
                </a:pPr>
                <a:r>
                  <a:rPr lang="zh-CN" altLang="zh-CN" b="1" i="1" dirty="0">
                    <a:latin typeface="Bookman Old Style" panose="02050604050505020204" pitchFamily="18" charset="0"/>
                    <a:ea typeface="宋体" panose="02010600030101010101" pitchFamily="2" charset="-122"/>
                  </a:rPr>
                  <a:t>v</a:t>
                </a:r>
                <a:endParaRPr lang="zh-CN" altLang="zh-CN" b="1" i="1" dirty="0">
                  <a:latin typeface="Bookman Old Style" panose="02050604050505020204" pitchFamily="18" charset="0"/>
                  <a:ea typeface="宋体" panose="02010600030101010101" pitchFamily="2" charset="-122"/>
                </a:endParaRPr>
              </a:p>
            </p:txBody>
          </p:sp>
          <p:sp>
            <p:nvSpPr>
              <p:cNvPr id="14373" name="Text Box 63"/>
              <p:cNvSpPr txBox="1"/>
              <p:nvPr/>
            </p:nvSpPr>
            <p:spPr>
              <a:xfrm>
                <a:off x="454" y="1224"/>
                <a:ext cx="404" cy="218"/>
              </a:xfrm>
              <a:prstGeom prst="rect">
                <a:avLst/>
              </a:prstGeom>
              <a:noFill/>
              <a:ln w="9525">
                <a:noFill/>
              </a:ln>
            </p:spPr>
            <p:txBody>
              <a:bodyPr anchor="t">
                <a:spAutoFit/>
              </a:bodyPr>
              <a:p>
                <a:pPr eaLnBrk="0" hangingPunct="0">
                  <a:spcBef>
                    <a:spcPct val="50000"/>
                  </a:spcBef>
                </a:pPr>
                <a:r>
                  <a:rPr lang="zh-CN" altLang="zh-CN" b="1" i="1" dirty="0">
                    <a:latin typeface="Bookman Old Style" panose="02050604050505020204" pitchFamily="18" charset="0"/>
                    <a:ea typeface="宋体" panose="02010600030101010101" pitchFamily="2" charset="-122"/>
                  </a:rPr>
                  <a:t>v</a:t>
                </a:r>
                <a:r>
                  <a:rPr lang="zh-CN" altLang="zh-CN" b="1" i="1" dirty="0">
                    <a:latin typeface="Times New Roman" panose="02020603050405020304" pitchFamily="18" charset="0"/>
                    <a:ea typeface="宋体" panose="02010600030101010101" pitchFamily="2" charset="-122"/>
                  </a:rPr>
                  <a:t>+d</a:t>
                </a:r>
                <a:r>
                  <a:rPr lang="zh-CN" altLang="zh-CN" b="1" i="1" dirty="0">
                    <a:latin typeface="Bookman Old Style" panose="02050604050505020204" pitchFamily="18" charset="0"/>
                    <a:ea typeface="宋体" panose="02010600030101010101" pitchFamily="2" charset="-122"/>
                  </a:rPr>
                  <a:t>v</a:t>
                </a:r>
                <a:endParaRPr lang="zh-CN" altLang="zh-CN" b="1" i="1" dirty="0">
                  <a:latin typeface="Bookman Old Style" panose="02050604050505020204" pitchFamily="18" charset="0"/>
                  <a:ea typeface="宋体" panose="02010600030101010101" pitchFamily="2" charset="-122"/>
                </a:endParaRPr>
              </a:p>
            </p:txBody>
          </p:sp>
          <p:sp>
            <p:nvSpPr>
              <p:cNvPr id="14374" name="Line 64"/>
              <p:cNvSpPr/>
              <p:nvPr/>
            </p:nvSpPr>
            <p:spPr>
              <a:xfrm flipH="1">
                <a:off x="433" y="1224"/>
                <a:ext cx="30" cy="79"/>
              </a:xfrm>
              <a:prstGeom prst="line">
                <a:avLst/>
              </a:prstGeom>
              <a:ln w="9525" cap="flat" cmpd="sng">
                <a:solidFill>
                  <a:schemeClr val="tx1"/>
                </a:solidFill>
                <a:prstDash val="solid"/>
                <a:round/>
                <a:headEnd type="none" w="med" len="med"/>
                <a:tailEnd type="none" w="med" len="med"/>
              </a:ln>
            </p:spPr>
          </p:sp>
          <p:sp>
            <p:nvSpPr>
              <p:cNvPr id="14375" name="Line 65"/>
              <p:cNvSpPr/>
              <p:nvPr/>
            </p:nvSpPr>
            <p:spPr>
              <a:xfrm>
                <a:off x="569" y="1233"/>
                <a:ext cx="32" cy="79"/>
              </a:xfrm>
              <a:prstGeom prst="line">
                <a:avLst/>
              </a:prstGeom>
              <a:ln w="9525" cap="flat" cmpd="sng">
                <a:solidFill>
                  <a:schemeClr val="tx1"/>
                </a:solidFill>
                <a:prstDash val="solid"/>
                <a:round/>
                <a:headEnd type="none" w="med" len="med"/>
                <a:tailEnd type="none" w="med" len="med"/>
              </a:ln>
            </p:spPr>
          </p:sp>
        </p:grpSp>
        <p:sp>
          <p:nvSpPr>
            <p:cNvPr id="14376" name="Freeform 88"/>
            <p:cNvSpPr/>
            <p:nvPr/>
          </p:nvSpPr>
          <p:spPr>
            <a:xfrm>
              <a:off x="7058" y="1109"/>
              <a:ext cx="4285" cy="2835"/>
            </a:xfrm>
            <a:custGeom>
              <a:avLst/>
              <a:gdLst/>
              <a:ahLst/>
              <a:cxnLst>
                <a:cxn ang="0">
                  <a:pos x="0" y="2147483646"/>
                </a:cxn>
                <a:cxn ang="0">
                  <a:pos x="243478386" y="2147483646"/>
                </a:cxn>
                <a:cxn ang="0">
                  <a:pos x="512343587" y="1956976482"/>
                </a:cxn>
                <a:cxn ang="0">
                  <a:pos x="845828990" y="725721512"/>
                </a:cxn>
                <a:cxn ang="0">
                  <a:pos x="973915692" y="319047536"/>
                </a:cxn>
                <a:cxn ang="0">
                  <a:pos x="1076614505" y="60663535"/>
                </a:cxn>
                <a:cxn ang="0">
                  <a:pos x="1204701208" y="33702131"/>
                </a:cxn>
                <a:cxn ang="0">
                  <a:pos x="1359327353" y="265124727"/>
                </a:cxn>
                <a:cxn ang="0">
                  <a:pos x="1448179594" y="649329616"/>
                </a:cxn>
                <a:cxn ang="0">
                  <a:pos x="1538185536" y="957144108"/>
                </a:cxn>
                <a:cxn ang="0">
                  <a:pos x="1653579368" y="1316634500"/>
                </a:cxn>
                <a:cxn ang="0">
                  <a:pos x="1768972126" y="1570524684"/>
                </a:cxn>
                <a:cxn ang="0">
                  <a:pos x="1909750625" y="1853623181"/>
                </a:cxn>
                <a:cxn ang="0">
                  <a:pos x="2038991029" y="1999666247"/>
                </a:cxn>
                <a:cxn ang="0">
                  <a:pos x="2147483646" y="2147483646"/>
                </a:cxn>
                <a:cxn ang="0">
                  <a:pos x="2147483646" y="2147483646"/>
                </a:cxn>
                <a:cxn ang="0">
                  <a:pos x="2147483646" y="2147483646"/>
                </a:cxn>
                <a:cxn ang="0">
                  <a:pos x="2147483646" y="2147483646"/>
                </a:cxn>
                <a:cxn ang="0">
                  <a:pos x="2147483646" y="2147483646"/>
                </a:cxn>
              </a:cxnLst>
              <a:pathLst>
                <a:path w="2533" h="1201">
                  <a:moveTo>
                    <a:pt x="0" y="1201"/>
                  </a:moveTo>
                  <a:cubicBezTo>
                    <a:pt x="35" y="1190"/>
                    <a:pt x="137" y="1165"/>
                    <a:pt x="211" y="1110"/>
                  </a:cubicBezTo>
                  <a:cubicBezTo>
                    <a:pt x="285" y="1054"/>
                    <a:pt x="357" y="1002"/>
                    <a:pt x="444" y="871"/>
                  </a:cubicBezTo>
                  <a:cubicBezTo>
                    <a:pt x="531" y="739"/>
                    <a:pt x="666" y="444"/>
                    <a:pt x="733" y="323"/>
                  </a:cubicBezTo>
                  <a:cubicBezTo>
                    <a:pt x="800" y="202"/>
                    <a:pt x="811" y="191"/>
                    <a:pt x="844" y="142"/>
                  </a:cubicBezTo>
                  <a:cubicBezTo>
                    <a:pt x="877" y="92"/>
                    <a:pt x="900" y="48"/>
                    <a:pt x="933" y="27"/>
                  </a:cubicBezTo>
                  <a:cubicBezTo>
                    <a:pt x="966" y="5"/>
                    <a:pt x="1003" y="0"/>
                    <a:pt x="1044" y="15"/>
                  </a:cubicBezTo>
                  <a:cubicBezTo>
                    <a:pt x="1085" y="31"/>
                    <a:pt x="1143" y="72"/>
                    <a:pt x="1178" y="118"/>
                  </a:cubicBezTo>
                  <a:cubicBezTo>
                    <a:pt x="1213" y="164"/>
                    <a:pt x="1229" y="238"/>
                    <a:pt x="1255" y="289"/>
                  </a:cubicBezTo>
                  <a:cubicBezTo>
                    <a:pt x="1281" y="341"/>
                    <a:pt x="1303" y="376"/>
                    <a:pt x="1333" y="426"/>
                  </a:cubicBezTo>
                  <a:cubicBezTo>
                    <a:pt x="1363" y="475"/>
                    <a:pt x="1400" y="541"/>
                    <a:pt x="1433" y="586"/>
                  </a:cubicBezTo>
                  <a:cubicBezTo>
                    <a:pt x="1466" y="631"/>
                    <a:pt x="1496" y="659"/>
                    <a:pt x="1533" y="699"/>
                  </a:cubicBezTo>
                  <a:cubicBezTo>
                    <a:pt x="1570" y="739"/>
                    <a:pt x="1616" y="793"/>
                    <a:pt x="1655" y="825"/>
                  </a:cubicBezTo>
                  <a:cubicBezTo>
                    <a:pt x="1694" y="857"/>
                    <a:pt x="1724" y="866"/>
                    <a:pt x="1767" y="890"/>
                  </a:cubicBezTo>
                  <a:cubicBezTo>
                    <a:pt x="1810" y="914"/>
                    <a:pt x="1863" y="947"/>
                    <a:pt x="1911" y="967"/>
                  </a:cubicBezTo>
                  <a:cubicBezTo>
                    <a:pt x="1959" y="987"/>
                    <a:pt x="2012" y="999"/>
                    <a:pt x="2056" y="1012"/>
                  </a:cubicBezTo>
                  <a:cubicBezTo>
                    <a:pt x="2100" y="1025"/>
                    <a:pt x="2132" y="1032"/>
                    <a:pt x="2178" y="1045"/>
                  </a:cubicBezTo>
                  <a:cubicBezTo>
                    <a:pt x="2224" y="1058"/>
                    <a:pt x="2274" y="1081"/>
                    <a:pt x="2333" y="1090"/>
                  </a:cubicBezTo>
                  <a:cubicBezTo>
                    <a:pt x="2392" y="1099"/>
                    <a:pt x="2491" y="1099"/>
                    <a:pt x="2533" y="1101"/>
                  </a:cubicBezTo>
                </a:path>
              </a:pathLst>
            </a:custGeom>
            <a:noFill/>
            <a:ln w="28575" cap="flat" cmpd="sng">
              <a:solidFill>
                <a:srgbClr val="FF3300"/>
              </a:solidFill>
              <a:prstDash val="solid"/>
              <a:round/>
              <a:headEnd type="none" w="med" len="med"/>
              <a:tailEnd type="none" w="med" len="med"/>
            </a:ln>
          </p:spPr>
          <p:txBody>
            <a:bodyPr/>
            <a:p>
              <a:endParaRPr lang="zh-CN" altLang="en-US"/>
            </a:p>
          </p:txBody>
        </p:sp>
        <p:graphicFrame>
          <p:nvGraphicFramePr>
            <p:cNvPr id="14377" name="Object 90"/>
            <p:cNvGraphicFramePr>
              <a:graphicFrameLocks noChangeAspect="1"/>
            </p:cNvGraphicFramePr>
            <p:nvPr/>
          </p:nvGraphicFramePr>
          <p:xfrm>
            <a:off x="9686" y="1334"/>
            <a:ext cx="3754" cy="1413"/>
          </p:xfrm>
          <a:graphic>
            <a:graphicData uri="http://schemas.openxmlformats.org/presentationml/2006/ole">
              <mc:AlternateContent xmlns:mc="http://schemas.openxmlformats.org/markup-compatibility/2006">
                <mc:Choice xmlns:v="urn:schemas-microsoft-com:vml" Requires="v">
                  <p:oleObj spid="_x0000_s3080" name="" r:id="rId3" imgW="1041400" imgH="393700" progId="Equation.3">
                    <p:embed/>
                  </p:oleObj>
                </mc:Choice>
                <mc:Fallback>
                  <p:oleObj name="" r:id="rId3" imgW="1041400" imgH="393700" progId="Equation.3">
                    <p:embed/>
                    <p:pic>
                      <p:nvPicPr>
                        <p:cNvPr id="0" name="图片 3079"/>
                        <p:cNvPicPr/>
                        <p:nvPr/>
                      </p:nvPicPr>
                      <p:blipFill>
                        <a:blip r:embed="rId4"/>
                        <a:stretch>
                          <a:fillRect/>
                        </a:stretch>
                      </p:blipFill>
                      <p:spPr>
                        <a:xfrm>
                          <a:off x="9686" y="1334"/>
                          <a:ext cx="3754" cy="1413"/>
                        </a:xfrm>
                        <a:prstGeom prst="rect">
                          <a:avLst/>
                        </a:prstGeom>
                        <a:noFill/>
                        <a:ln w="38100">
                          <a:noFill/>
                          <a:miter/>
                        </a:ln>
                      </p:spPr>
                    </p:pic>
                  </p:oleObj>
                </mc:Fallback>
              </mc:AlternateContent>
            </a:graphicData>
          </a:graphic>
        </p:graphicFrame>
        <p:graphicFrame>
          <p:nvGraphicFramePr>
            <p:cNvPr id="14378" name="Object 90"/>
            <p:cNvGraphicFramePr>
              <a:graphicFrameLocks noChangeAspect="1"/>
            </p:cNvGraphicFramePr>
            <p:nvPr/>
          </p:nvGraphicFramePr>
          <p:xfrm>
            <a:off x="6802" y="597"/>
            <a:ext cx="1174" cy="624"/>
          </p:xfrm>
          <a:graphic>
            <a:graphicData uri="http://schemas.openxmlformats.org/presentationml/2006/ole">
              <mc:AlternateContent xmlns:mc="http://schemas.openxmlformats.org/markup-compatibility/2006">
                <mc:Choice xmlns:v="urn:schemas-microsoft-com:vml" Requires="v">
                  <p:oleObj spid="_x0000_s3081" name="" r:id="rId5" imgW="381000" imgH="203200" progId="Equation.3">
                    <p:embed/>
                  </p:oleObj>
                </mc:Choice>
                <mc:Fallback>
                  <p:oleObj name="" r:id="rId5" imgW="381000" imgH="203200" progId="Equation.3">
                    <p:embed/>
                    <p:pic>
                      <p:nvPicPr>
                        <p:cNvPr id="0" name="图片 3080"/>
                        <p:cNvPicPr/>
                        <p:nvPr/>
                      </p:nvPicPr>
                      <p:blipFill>
                        <a:blip r:embed="rId6"/>
                        <a:stretch>
                          <a:fillRect/>
                        </a:stretch>
                      </p:blipFill>
                      <p:spPr>
                        <a:xfrm>
                          <a:off x="6802" y="597"/>
                          <a:ext cx="1174" cy="624"/>
                        </a:xfrm>
                        <a:prstGeom prst="rect">
                          <a:avLst/>
                        </a:prstGeom>
                        <a:noFill/>
                        <a:ln w="38100">
                          <a:noFill/>
                          <a:miter/>
                        </a:ln>
                      </p:spPr>
                    </p:pic>
                  </p:oleObj>
                </mc:Fallback>
              </mc:AlternateContent>
            </a:graphicData>
          </a:graphic>
        </p:graphicFrame>
        <p:graphicFrame>
          <p:nvGraphicFramePr>
            <p:cNvPr id="14379" name="Object 90"/>
            <p:cNvGraphicFramePr>
              <a:graphicFrameLocks noChangeAspect="1"/>
            </p:cNvGraphicFramePr>
            <p:nvPr/>
          </p:nvGraphicFramePr>
          <p:xfrm>
            <a:off x="11873" y="3959"/>
            <a:ext cx="458" cy="502"/>
          </p:xfrm>
          <a:graphic>
            <a:graphicData uri="http://schemas.openxmlformats.org/presentationml/2006/ole">
              <mc:AlternateContent xmlns:mc="http://schemas.openxmlformats.org/markup-compatibility/2006">
                <mc:Choice xmlns:v="urn:schemas-microsoft-com:vml" Requires="v">
                  <p:oleObj spid="_x0000_s3079" name="" r:id="rId7" imgW="127000" imgH="139700" progId="Equation.3">
                    <p:embed/>
                  </p:oleObj>
                </mc:Choice>
                <mc:Fallback>
                  <p:oleObj name="" r:id="rId7" imgW="127000" imgH="139700" progId="Equation.3">
                    <p:embed/>
                    <p:pic>
                      <p:nvPicPr>
                        <p:cNvPr id="0" name="图片 3078"/>
                        <p:cNvPicPr/>
                        <p:nvPr/>
                      </p:nvPicPr>
                      <p:blipFill>
                        <a:blip r:embed="rId8"/>
                        <a:stretch>
                          <a:fillRect/>
                        </a:stretch>
                      </p:blipFill>
                      <p:spPr>
                        <a:xfrm>
                          <a:off x="11873" y="3959"/>
                          <a:ext cx="458" cy="502"/>
                        </a:xfrm>
                        <a:prstGeom prst="rect">
                          <a:avLst/>
                        </a:prstGeom>
                        <a:noFill/>
                        <a:ln w="38100">
                          <a:noFill/>
                          <a:miter/>
                        </a:ln>
                      </p:spPr>
                    </p:pic>
                  </p:oleObj>
                </mc:Fallback>
              </mc:AlternateContent>
            </a:graphicData>
          </a:graphic>
        </p:graphicFrame>
      </p:grpSp>
      <p:graphicFrame>
        <p:nvGraphicFramePr>
          <p:cNvPr id="7" name="Object 90"/>
          <p:cNvGraphicFramePr>
            <a:graphicFrameLocks noChangeAspect="1"/>
          </p:cNvGraphicFramePr>
          <p:nvPr/>
        </p:nvGraphicFramePr>
        <p:xfrm>
          <a:off x="3441700" y="4179888"/>
          <a:ext cx="2035175" cy="754062"/>
        </p:xfrm>
        <a:graphic>
          <a:graphicData uri="http://schemas.openxmlformats.org/presentationml/2006/ole">
            <mc:AlternateContent xmlns:mc="http://schemas.openxmlformats.org/markup-compatibility/2006">
              <mc:Choice xmlns:v="urn:schemas-microsoft-com:vml" Requires="v">
                <p:oleObj spid="_x0000_s3091" name="" r:id="rId9" imgW="889000" imgH="330200" progId="Equation.3">
                  <p:embed/>
                </p:oleObj>
              </mc:Choice>
              <mc:Fallback>
                <p:oleObj name="" r:id="rId9" imgW="889000" imgH="330200" progId="Equation.3">
                  <p:embed/>
                  <p:pic>
                    <p:nvPicPr>
                      <p:cNvPr id="0" name="图片 3090"/>
                      <p:cNvPicPr/>
                      <p:nvPr/>
                    </p:nvPicPr>
                    <p:blipFill>
                      <a:blip r:embed="rId10"/>
                      <a:stretch>
                        <a:fillRect/>
                      </a:stretch>
                    </p:blipFill>
                    <p:spPr>
                      <a:xfrm>
                        <a:off x="3441700" y="4179888"/>
                        <a:ext cx="2035175" cy="754062"/>
                      </a:xfrm>
                      <a:prstGeom prst="rect">
                        <a:avLst/>
                      </a:prstGeom>
                      <a:noFill/>
                      <a:ln w="25400" cap="flat" cmpd="sng">
                        <a:solidFill>
                          <a:srgbClr val="FF3300"/>
                        </a:solidFill>
                        <a:prstDash val="solid"/>
                        <a:miter/>
                        <a:headEnd type="none" w="med" len="med"/>
                        <a:tailEnd type="none" w="med" len="med"/>
                      </a:ln>
                    </p:spPr>
                  </p:pic>
                </p:oleObj>
              </mc:Fallback>
            </mc:AlternateContent>
          </a:graphicData>
        </a:graphic>
      </p:graphicFrame>
      <p:sp>
        <p:nvSpPr>
          <p:cNvPr id="2" name="Text Box 21"/>
          <p:cNvSpPr txBox="1"/>
          <p:nvPr/>
        </p:nvSpPr>
        <p:spPr>
          <a:xfrm>
            <a:off x="652463" y="5151438"/>
            <a:ext cx="7615237" cy="1198562"/>
          </a:xfrm>
          <a:prstGeom prst="rect">
            <a:avLst/>
          </a:prstGeom>
          <a:noFill/>
          <a:ln w="9525">
            <a:noFill/>
          </a:ln>
        </p:spPr>
        <p:txBody>
          <a:bodyPr wrap="square" anchor="t">
            <a:spAutoFit/>
          </a:bodyPr>
          <a:p>
            <a:pPr algn="just"/>
            <a:r>
              <a:rPr lang="zh-CN" altLang="zh-CN" sz="2400" b="1" dirty="0">
                <a:solidFill>
                  <a:srgbClr val="FF0000"/>
                </a:solidFill>
                <a:latin typeface="Times New Roman" panose="02020603050405020304" pitchFamily="18" charset="0"/>
                <a:ea typeface="楷体_GB2312" pitchFamily="49" charset="-122"/>
              </a:rPr>
              <a:t>几何意义：</a:t>
            </a:r>
            <a:r>
              <a:rPr lang="zh-CN" altLang="zh-CN" sz="2400" b="1" dirty="0">
                <a:latin typeface="Times New Roman" panose="02020603050405020304" pitchFamily="18" charset="0"/>
                <a:ea typeface="楷体_GB2312" pitchFamily="49" charset="-122"/>
              </a:rPr>
              <a:t>曲线下面宽度为 d</a:t>
            </a:r>
            <a:r>
              <a:rPr lang="zh-CN" altLang="zh-CN" sz="2400" b="1" i="1" dirty="0">
                <a:latin typeface="Bookman Old Style" panose="02050604050505020204" pitchFamily="18" charset="0"/>
                <a:ea typeface="楷体_GB2312" pitchFamily="49" charset="-122"/>
              </a:rPr>
              <a:t>v</a:t>
            </a:r>
            <a:r>
              <a:rPr lang="zh-CN" altLang="zh-CN" sz="2400" b="1" i="1" dirty="0">
                <a:latin typeface="Times New Roman" panose="02020603050405020304" pitchFamily="18" charset="0"/>
                <a:ea typeface="楷体_GB2312" pitchFamily="49" charset="-122"/>
              </a:rPr>
              <a:t> </a:t>
            </a:r>
            <a:r>
              <a:rPr lang="zh-CN" altLang="zh-CN" sz="2400" b="1" dirty="0">
                <a:latin typeface="Times New Roman" panose="02020603050405020304" pitchFamily="18" charset="0"/>
                <a:ea typeface="楷体_GB2312" pitchFamily="49" charset="-122"/>
              </a:rPr>
              <a:t>的小窄条面积等于分布在此速率区间内的分子数占总分子数的比率</a:t>
            </a:r>
            <a:r>
              <a:rPr lang="zh-CN" altLang="zh-CN" sz="2400" b="1" i="1" dirty="0">
                <a:latin typeface="Times New Roman" panose="02020603050405020304" pitchFamily="18" charset="0"/>
                <a:ea typeface="楷体_GB2312" pitchFamily="49" charset="-122"/>
              </a:rPr>
              <a:t>dN/N</a:t>
            </a:r>
            <a:r>
              <a:rPr lang="zh-CN" altLang="zh-CN" sz="2400" b="1" dirty="0">
                <a:latin typeface="Times New Roman" panose="02020603050405020304" pitchFamily="18" charset="0"/>
                <a:ea typeface="楷体_GB2312" pitchFamily="49" charset="-122"/>
              </a:rPr>
              <a:t>,曲线下面的总面积等于1。</a:t>
            </a:r>
            <a:endParaRPr lang="zh-CN" altLang="zh-CN"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52"/>
                                        </p:tgtEl>
                                        <p:attrNameLst>
                                          <p:attrName>style.visibility</p:attrName>
                                        </p:attrNameLst>
                                      </p:cBhvr>
                                      <p:to>
                                        <p:strVal val="visible"/>
                                      </p:to>
                                    </p:set>
                                    <p:animEffect transition="in" filter="wipe(left)">
                                      <p:cBhvr>
                                        <p:cTn id="11" dur="500"/>
                                        <p:tgtEl>
                                          <p:spTgt spid="348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853"/>
                                        </p:tgtEl>
                                        <p:attrNameLst>
                                          <p:attrName>style.visibility</p:attrName>
                                        </p:attrNameLst>
                                      </p:cBhvr>
                                      <p:to>
                                        <p:strVal val="visible"/>
                                      </p:to>
                                    </p:set>
                                    <p:animEffect transition="in" filter="wipe(left)">
                                      <p:cBhvr>
                                        <p:cTn id="16" dur="500"/>
                                        <p:tgtEl>
                                          <p:spTgt spid="3485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863"/>
                                        </p:tgtEl>
                                        <p:attrNameLst>
                                          <p:attrName>style.visibility</p:attrName>
                                        </p:attrNameLst>
                                      </p:cBhvr>
                                      <p:to>
                                        <p:strVal val="visible"/>
                                      </p:to>
                                    </p:set>
                                    <p:animEffect transition="in" filter="wipe(left)">
                                      <p:cBhvr>
                                        <p:cTn id="25" dur="500"/>
                                        <p:tgtEl>
                                          <p:spTgt spid="348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4864"/>
                                        </p:tgtEl>
                                        <p:attrNameLst>
                                          <p:attrName>style.visibility</p:attrName>
                                        </p:attrNameLst>
                                      </p:cBhvr>
                                      <p:to>
                                        <p:strVal val="visible"/>
                                      </p:to>
                                    </p:set>
                                    <p:animEffect transition="in" filter="wipe(left)">
                                      <p:cBhvr>
                                        <p:cTn id="30" dur="500"/>
                                        <p:tgtEl>
                                          <p:spTgt spid="3486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4855"/>
                                        </p:tgtEl>
                                        <p:attrNameLst>
                                          <p:attrName>style.visibility</p:attrName>
                                        </p:attrNameLst>
                                      </p:cBhvr>
                                      <p:to>
                                        <p:strVal val="visible"/>
                                      </p:to>
                                    </p:set>
                                    <p:animEffect transition="in" filter="wipe(left)">
                                      <p:cBhvr>
                                        <p:cTn id="34" dur="500"/>
                                        <p:tgtEl>
                                          <p:spTgt spid="3485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4865"/>
                                        </p:tgtEl>
                                        <p:attrNameLst>
                                          <p:attrName>style.visibility</p:attrName>
                                        </p:attrNameLst>
                                      </p:cBhvr>
                                      <p:to>
                                        <p:strVal val="visible"/>
                                      </p:to>
                                    </p:set>
                                    <p:animEffect transition="in" filter="wipe(left)">
                                      <p:cBhvr>
                                        <p:cTn id="39" dur="500"/>
                                        <p:tgtEl>
                                          <p:spTgt spid="3486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2" grpId="0"/>
      <p:bldP spid="34853" grpId="0"/>
      <p:bldP spid="34854" grpId="0"/>
      <p:bldP spid="34855" grpId="0"/>
      <p:bldP spid="34863" grpId="0"/>
      <p:bldP spid="34864" grpId="0"/>
      <p:bldP spid="34865"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sp>
        <p:nvSpPr>
          <p:cNvPr id="39946" name="Text Box 10"/>
          <p:cNvSpPr txBox="1"/>
          <p:nvPr/>
        </p:nvSpPr>
        <p:spPr>
          <a:xfrm>
            <a:off x="6248400" y="5105400"/>
            <a:ext cx="2590800" cy="519113"/>
          </a:xfrm>
          <a:prstGeom prst="rect">
            <a:avLst/>
          </a:prstGeom>
          <a:noFill/>
          <a:ln w="9525">
            <a:noFill/>
          </a:ln>
        </p:spPr>
        <p:txBody>
          <a:bodyPr anchor="t">
            <a:spAutoFit/>
          </a:bodyPr>
          <a:p>
            <a:r>
              <a:rPr lang="zh-CN" altLang="zh-CN" sz="2800" b="1" dirty="0">
                <a:latin typeface="Times New Roman" panose="02020603050405020304" pitchFamily="18" charset="0"/>
                <a:ea typeface="宋体" panose="02010600030101010101" pitchFamily="2" charset="-122"/>
              </a:rPr>
              <a:t>,讨论分子</a:t>
            </a:r>
            <a:endParaRPr lang="zh-CN" altLang="zh-CN" sz="2800" b="1" dirty="0">
              <a:latin typeface="Times New Roman" panose="02020603050405020304" pitchFamily="18" charset="0"/>
              <a:ea typeface="宋体" panose="02010600030101010101" pitchFamily="2" charset="-122"/>
            </a:endParaRPr>
          </a:p>
        </p:txBody>
      </p:sp>
      <p:sp>
        <p:nvSpPr>
          <p:cNvPr id="39948" name="Text Box 12"/>
          <p:cNvSpPr txBox="1"/>
          <p:nvPr/>
        </p:nvSpPr>
        <p:spPr>
          <a:xfrm>
            <a:off x="3330575" y="5680075"/>
            <a:ext cx="5562600" cy="519113"/>
          </a:xfrm>
          <a:prstGeom prst="rect">
            <a:avLst/>
          </a:prstGeom>
          <a:noFill/>
          <a:ln w="9525">
            <a:noFill/>
          </a:ln>
        </p:spPr>
        <p:txBody>
          <a:bodyPr anchor="t">
            <a:spAutoFit/>
          </a:bodyPr>
          <a:p>
            <a:r>
              <a:rPr lang="zh-CN" altLang="zh-CN" sz="2800" b="1" dirty="0">
                <a:latin typeface="Times New Roman" panose="02020603050405020304" pitchFamily="18" charset="0"/>
                <a:ea typeface="宋体" panose="02010600030101010101" pitchFamily="2" charset="-122"/>
              </a:rPr>
              <a:t>,讨论分子的速率分布时用</a:t>
            </a:r>
            <a:endParaRPr lang="zh-CN" altLang="zh-CN" sz="2800" b="1" dirty="0">
              <a:latin typeface="Times New Roman" panose="02020603050405020304" pitchFamily="18" charset="0"/>
              <a:ea typeface="宋体" panose="02010600030101010101" pitchFamily="2" charset="-122"/>
            </a:endParaRPr>
          </a:p>
        </p:txBody>
      </p:sp>
      <p:graphicFrame>
        <p:nvGraphicFramePr>
          <p:cNvPr id="36870" name="Object 6"/>
          <p:cNvGraphicFramePr>
            <a:graphicFrameLocks noChangeAspect="1"/>
          </p:cNvGraphicFramePr>
          <p:nvPr/>
        </p:nvGraphicFramePr>
        <p:xfrm>
          <a:off x="949325" y="688975"/>
          <a:ext cx="3000375" cy="1073150"/>
        </p:xfrm>
        <a:graphic>
          <a:graphicData uri="http://schemas.openxmlformats.org/presentationml/2006/ole">
            <mc:AlternateContent xmlns:mc="http://schemas.openxmlformats.org/markup-compatibility/2006">
              <mc:Choice xmlns:v="urn:schemas-microsoft-com:vml" Requires="v">
                <p:oleObj spid="_x0000_s3087" name="" r:id="rId1" imgW="1308100" imgH="469900" progId="Equation.3">
                  <p:embed/>
                </p:oleObj>
              </mc:Choice>
              <mc:Fallback>
                <p:oleObj name="" r:id="rId1" imgW="1308100" imgH="469900" progId="Equation.3">
                  <p:embed/>
                  <p:pic>
                    <p:nvPicPr>
                      <p:cNvPr id="0" name="图片 3086"/>
                      <p:cNvPicPr/>
                      <p:nvPr/>
                    </p:nvPicPr>
                    <p:blipFill>
                      <a:blip r:embed="rId2"/>
                      <a:stretch>
                        <a:fillRect/>
                      </a:stretch>
                    </p:blipFill>
                    <p:spPr>
                      <a:xfrm>
                        <a:off x="949325" y="688975"/>
                        <a:ext cx="3000375" cy="107315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8915" name="Object 3"/>
          <p:cNvGraphicFramePr>
            <a:graphicFrameLocks noChangeAspect="1"/>
          </p:cNvGraphicFramePr>
          <p:nvPr/>
        </p:nvGraphicFramePr>
        <p:xfrm>
          <a:off x="955675" y="1881188"/>
          <a:ext cx="2976563" cy="1120775"/>
        </p:xfrm>
        <a:graphic>
          <a:graphicData uri="http://schemas.openxmlformats.org/presentationml/2006/ole">
            <mc:AlternateContent xmlns:mc="http://schemas.openxmlformats.org/markup-compatibility/2006">
              <mc:Choice xmlns:v="urn:schemas-microsoft-com:vml" Requires="v">
                <p:oleObj spid="_x0000_s3095" name="" r:id="rId3" imgW="1244600" imgH="469900" progId="Equation.3">
                  <p:embed/>
                </p:oleObj>
              </mc:Choice>
              <mc:Fallback>
                <p:oleObj name="" r:id="rId3" imgW="1244600" imgH="469900" progId="Equation.3">
                  <p:embed/>
                  <p:pic>
                    <p:nvPicPr>
                      <p:cNvPr id="0" name="图片 3094"/>
                      <p:cNvPicPr/>
                      <p:nvPr/>
                    </p:nvPicPr>
                    <p:blipFill>
                      <a:blip r:embed="rId4"/>
                      <a:stretch>
                        <a:fillRect/>
                      </a:stretch>
                    </p:blipFill>
                    <p:spPr>
                      <a:xfrm>
                        <a:off x="955675" y="1881188"/>
                        <a:ext cx="2976563" cy="1120775"/>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38921" name="Object 9"/>
          <p:cNvGraphicFramePr>
            <a:graphicFrameLocks noChangeAspect="1"/>
          </p:cNvGraphicFramePr>
          <p:nvPr/>
        </p:nvGraphicFramePr>
        <p:xfrm>
          <a:off x="971550" y="3154363"/>
          <a:ext cx="2940050" cy="862012"/>
        </p:xfrm>
        <a:graphic>
          <a:graphicData uri="http://schemas.openxmlformats.org/presentationml/2006/ole">
            <mc:AlternateContent xmlns:mc="http://schemas.openxmlformats.org/markup-compatibility/2006">
              <mc:Choice xmlns:v="urn:schemas-microsoft-com:vml" Requires="v">
                <p:oleObj spid="_x0000_s3082" name="" r:id="rId5" imgW="1409700" imgH="469900" progId="Equation.3">
                  <p:embed/>
                </p:oleObj>
              </mc:Choice>
              <mc:Fallback>
                <p:oleObj name="" r:id="rId5" imgW="1409700" imgH="469900" progId="Equation.3">
                  <p:embed/>
                  <p:pic>
                    <p:nvPicPr>
                      <p:cNvPr id="0" name="图片 3081"/>
                      <p:cNvPicPr/>
                      <p:nvPr/>
                    </p:nvPicPr>
                    <p:blipFill>
                      <a:blip r:embed="rId6"/>
                      <a:stretch>
                        <a:fillRect/>
                      </a:stretch>
                    </p:blipFill>
                    <p:spPr>
                      <a:xfrm>
                        <a:off x="971550" y="3154363"/>
                        <a:ext cx="2940050" cy="86201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 name="Object 5"/>
          <p:cNvGraphicFramePr>
            <a:graphicFrameLocks noChangeAspect="1"/>
          </p:cNvGraphicFramePr>
          <p:nvPr/>
        </p:nvGraphicFramePr>
        <p:xfrm>
          <a:off x="4732338" y="1236663"/>
          <a:ext cx="2489200" cy="914400"/>
        </p:xfrm>
        <a:graphic>
          <a:graphicData uri="http://schemas.openxmlformats.org/presentationml/2006/ole">
            <mc:AlternateContent xmlns:mc="http://schemas.openxmlformats.org/markup-compatibility/2006">
              <mc:Choice xmlns:v="urn:schemas-microsoft-com:vml" Requires="v">
                <p:oleObj spid="_x0000_s3085" name="" r:id="rId7" imgW="862965" imgH="316865" progId="Equation.3">
                  <p:embed/>
                </p:oleObj>
              </mc:Choice>
              <mc:Fallback>
                <p:oleObj name="" r:id="rId7" imgW="862965" imgH="316865" progId="Equation.3">
                  <p:embed/>
                  <p:pic>
                    <p:nvPicPr>
                      <p:cNvPr id="0" name="图片 3084"/>
                      <p:cNvPicPr/>
                      <p:nvPr/>
                    </p:nvPicPr>
                    <p:blipFill>
                      <a:blip r:embed="rId8"/>
                      <a:stretch>
                        <a:fillRect/>
                      </a:stretch>
                    </p:blipFill>
                    <p:spPr>
                      <a:xfrm>
                        <a:off x="4732338" y="1236663"/>
                        <a:ext cx="2489200" cy="914400"/>
                      </a:xfrm>
                      <a:prstGeom prst="rect">
                        <a:avLst/>
                      </a:prstGeom>
                      <a:noFill/>
                      <a:ln w="38100">
                        <a:noFill/>
                        <a:miter/>
                      </a:ln>
                    </p:spPr>
                  </p:pic>
                </p:oleObj>
              </mc:Fallback>
            </mc:AlternateContent>
          </a:graphicData>
        </a:graphic>
      </p:graphicFrame>
      <p:sp>
        <p:nvSpPr>
          <p:cNvPr id="4" name="Text Box 6"/>
          <p:cNvSpPr txBox="1"/>
          <p:nvPr/>
        </p:nvSpPr>
        <p:spPr>
          <a:xfrm>
            <a:off x="3994150" y="2205038"/>
            <a:ext cx="4826000" cy="530225"/>
          </a:xfrm>
          <a:prstGeom prst="rect">
            <a:avLst/>
          </a:prstGeom>
          <a:noFill/>
          <a:ln w="9525">
            <a:noFill/>
          </a:ln>
        </p:spPr>
        <p:txBody>
          <a:bodyPr anchor="ctr">
            <a:spAutoFit/>
          </a:bodyPr>
          <a:p>
            <a:pPr algn="ctr" eaLnBrk="0" hangingPunct="0">
              <a:lnSpc>
                <a:spcPct val="120000"/>
              </a:lnSpc>
            </a:pPr>
            <a:r>
              <a:rPr lang="zh-CN" altLang="zh-CN" sz="2400" b="1" dirty="0">
                <a:solidFill>
                  <a:srgbClr val="FF0000"/>
                </a:solidFill>
                <a:latin typeface="Times New Roman" panose="02020603050405020304" pitchFamily="18" charset="0"/>
                <a:ea typeface="楷体_GB2312" pitchFamily="49" charset="-122"/>
              </a:rPr>
              <a:t>三者和</a:t>
            </a:r>
            <a:r>
              <a:rPr lang="zh-CN" altLang="zh-CN" sz="2400" b="1" i="1" dirty="0">
                <a:solidFill>
                  <a:srgbClr val="FF0000"/>
                </a:solidFill>
                <a:latin typeface="Times New Roman" panose="02020603050405020304" pitchFamily="18" charset="0"/>
                <a:ea typeface="宋体" panose="02010600030101010101" pitchFamily="2" charset="-122"/>
              </a:rPr>
              <a:t>T</a:t>
            </a:r>
            <a:r>
              <a:rPr lang="zh-CN" altLang="zh-CN" sz="2400" b="1" dirty="0">
                <a:solidFill>
                  <a:srgbClr val="FF0000"/>
                </a:solidFill>
                <a:latin typeface="Times New Roman" panose="02020603050405020304" pitchFamily="18" charset="0"/>
                <a:ea typeface="宋体" panose="02010600030101010101" pitchFamily="2" charset="-122"/>
              </a:rPr>
              <a:t>、</a:t>
            </a:r>
            <a:r>
              <a:rPr lang="zh-CN" altLang="zh-CN" sz="2400" b="1" i="1" dirty="0">
                <a:solidFill>
                  <a:srgbClr val="FF0000"/>
                </a:solidFill>
                <a:latin typeface="Times New Roman" panose="02020603050405020304" pitchFamily="18" charset="0"/>
                <a:ea typeface="宋体" panose="02010600030101010101" pitchFamily="2" charset="-122"/>
              </a:rPr>
              <a:t>m</a:t>
            </a:r>
            <a:r>
              <a:rPr lang="zh-CN" altLang="zh-CN" sz="2400" b="1" dirty="0">
                <a:solidFill>
                  <a:srgbClr val="FF0000"/>
                </a:solidFill>
                <a:latin typeface="Times New Roman" panose="02020603050405020304" pitchFamily="18" charset="0"/>
                <a:ea typeface="宋体" panose="02010600030101010101" pitchFamily="2" charset="-122"/>
              </a:rPr>
              <a:t>(</a:t>
            </a:r>
            <a:r>
              <a:rPr lang="zh-CN" altLang="zh-CN" sz="2400" b="1" dirty="0">
                <a:solidFill>
                  <a:srgbClr val="FF0000"/>
                </a:solidFill>
                <a:latin typeface="Times New Roman" panose="02020603050405020304" pitchFamily="18" charset="0"/>
                <a:ea typeface="楷体_GB2312" pitchFamily="49" charset="-122"/>
              </a:rPr>
              <a:t>或</a:t>
            </a:r>
            <a:r>
              <a:rPr lang="zh-CN" altLang="zh-CN" sz="2400" b="1" dirty="0">
                <a:solidFill>
                  <a:srgbClr val="FF0000"/>
                </a:solidFill>
                <a:latin typeface="Times New Roman" panose="02020603050405020304" pitchFamily="18" charset="0"/>
                <a:ea typeface="宋体" panose="02010600030101010101" pitchFamily="2" charset="-122"/>
              </a:rPr>
              <a:t> </a:t>
            </a:r>
            <a:r>
              <a:rPr lang="zh-CN"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i="1" dirty="0">
                <a:solidFill>
                  <a:srgbClr val="FF0000"/>
                </a:solidFill>
                <a:latin typeface="Times New Roman" panose="02020603050405020304" pitchFamily="18" charset="0"/>
                <a:ea typeface="宋体" panose="02010600030101010101" pitchFamily="2" charset="-122"/>
              </a:rPr>
              <a:t> </a:t>
            </a:r>
            <a:r>
              <a:rPr lang="zh-CN" altLang="zh-CN" sz="2400" b="1" dirty="0">
                <a:solidFill>
                  <a:srgbClr val="FF0000"/>
                </a:solidFill>
                <a:latin typeface="Times New Roman" panose="02020603050405020304" pitchFamily="18" charset="0"/>
                <a:ea typeface="宋体" panose="02010600030101010101" pitchFamily="2" charset="-122"/>
              </a:rPr>
              <a:t>)</a:t>
            </a:r>
            <a:r>
              <a:rPr lang="zh-CN" altLang="zh-CN" sz="2400" b="1" dirty="0">
                <a:solidFill>
                  <a:srgbClr val="FF0000"/>
                </a:solidFill>
                <a:latin typeface="Times New Roman" panose="02020603050405020304" pitchFamily="18" charset="0"/>
                <a:ea typeface="楷体_GB2312" pitchFamily="49" charset="-122"/>
              </a:rPr>
              <a:t>的关系相同：</a:t>
            </a:r>
            <a:endParaRPr lang="zh-CN" altLang="zh-CN" sz="2400" b="1" dirty="0">
              <a:solidFill>
                <a:srgbClr val="FF0000"/>
              </a:solidFill>
              <a:latin typeface="Times New Roman" panose="02020603050405020304" pitchFamily="18" charset="0"/>
              <a:ea typeface="楷体_GB2312" pitchFamily="49" charset="-122"/>
            </a:endParaRPr>
          </a:p>
        </p:txBody>
      </p:sp>
      <p:graphicFrame>
        <p:nvGraphicFramePr>
          <p:cNvPr id="5" name="Object 7"/>
          <p:cNvGraphicFramePr>
            <a:graphicFrameLocks noChangeAspect="1"/>
          </p:cNvGraphicFramePr>
          <p:nvPr/>
        </p:nvGraphicFramePr>
        <p:xfrm>
          <a:off x="5724525" y="2852738"/>
          <a:ext cx="979488" cy="1008062"/>
        </p:xfrm>
        <a:graphic>
          <a:graphicData uri="http://schemas.openxmlformats.org/presentationml/2006/ole">
            <mc:AlternateContent xmlns:mc="http://schemas.openxmlformats.org/markup-compatibility/2006">
              <mc:Choice xmlns:v="urn:schemas-microsoft-com:vml" Requires="v">
                <p:oleObj spid="_x0000_s3083" name="" r:id="rId9" imgW="360680" imgH="367030" progId="Equation.3">
                  <p:embed/>
                </p:oleObj>
              </mc:Choice>
              <mc:Fallback>
                <p:oleObj name="" r:id="rId9" imgW="360680" imgH="367030" progId="Equation.3">
                  <p:embed/>
                  <p:pic>
                    <p:nvPicPr>
                      <p:cNvPr id="0" name="图片 3082"/>
                      <p:cNvPicPr/>
                      <p:nvPr/>
                    </p:nvPicPr>
                    <p:blipFill>
                      <a:blip r:embed="rId10">
                        <a:clrChange>
                          <a:clrFrom>
                            <a:srgbClr val="000000"/>
                          </a:clrFrom>
                          <a:clrTo>
                            <a:srgbClr val="000000">
                              <a:alpha val="0"/>
                            </a:srgbClr>
                          </a:clrTo>
                        </a:clrChange>
                      </a:blip>
                      <a:stretch>
                        <a:fillRect/>
                      </a:stretch>
                    </p:blipFill>
                    <p:spPr>
                      <a:xfrm>
                        <a:off x="5724525" y="2852738"/>
                        <a:ext cx="979488" cy="1008062"/>
                      </a:xfrm>
                      <a:prstGeom prst="rect">
                        <a:avLst/>
                      </a:prstGeom>
                      <a:noFill/>
                      <a:ln w="38100">
                        <a:noFill/>
                        <a:miter/>
                      </a:ln>
                    </p:spPr>
                  </p:pic>
                </p:oleObj>
              </mc:Fallback>
            </mc:AlternateContent>
          </a:graphicData>
        </a:graphic>
      </p:graphicFrame>
      <p:sp>
        <p:nvSpPr>
          <p:cNvPr id="7" name="Text Box 8"/>
          <p:cNvSpPr txBox="1"/>
          <p:nvPr/>
        </p:nvSpPr>
        <p:spPr>
          <a:xfrm>
            <a:off x="539750" y="4411663"/>
            <a:ext cx="4752975" cy="530225"/>
          </a:xfrm>
          <a:prstGeom prst="rect">
            <a:avLst/>
          </a:prstGeom>
          <a:noFill/>
          <a:ln w="9525">
            <a:noFill/>
          </a:ln>
        </p:spPr>
        <p:txBody>
          <a:bodyPr anchor="ctr">
            <a:spAutoFit/>
          </a:bodyPr>
          <a:p>
            <a:pPr algn="ctr" eaLnBrk="0" hangingPunct="0">
              <a:lnSpc>
                <a:spcPct val="120000"/>
              </a:lnSpc>
            </a:pPr>
            <a:r>
              <a:rPr lang="zh-CN" altLang="zh-CN" sz="2400" b="1" dirty="0">
                <a:latin typeface="Times New Roman" panose="02020603050405020304" pitchFamily="18" charset="0"/>
                <a:ea typeface="楷体_GB2312" pitchFamily="49" charset="-122"/>
              </a:rPr>
              <a:t>三种速率使用于不同的场合：</a:t>
            </a:r>
            <a:endParaRPr lang="zh-CN" altLang="zh-CN" sz="2400" b="1" dirty="0">
              <a:latin typeface="Times New Roman" panose="02020603050405020304" pitchFamily="18" charset="0"/>
              <a:ea typeface="楷体_GB2312" pitchFamily="49" charset="-122"/>
            </a:endParaRPr>
          </a:p>
        </p:txBody>
      </p:sp>
      <p:graphicFrame>
        <p:nvGraphicFramePr>
          <p:cNvPr id="8" name="Object 9"/>
          <p:cNvGraphicFramePr>
            <a:graphicFrameLocks noChangeAspect="1"/>
          </p:cNvGraphicFramePr>
          <p:nvPr/>
        </p:nvGraphicFramePr>
        <p:xfrm>
          <a:off x="5451475" y="5021263"/>
          <a:ext cx="704850" cy="617537"/>
        </p:xfrm>
        <a:graphic>
          <a:graphicData uri="http://schemas.openxmlformats.org/presentationml/2006/ole">
            <mc:AlternateContent xmlns:mc="http://schemas.openxmlformats.org/markup-compatibility/2006">
              <mc:Choice xmlns:v="urn:schemas-microsoft-com:vml" Requires="v">
                <p:oleObj spid="_x0000_s3088" name="" r:id="rId11" imgW="330200" imgH="292100" progId="Equation.3">
                  <p:embed/>
                </p:oleObj>
              </mc:Choice>
              <mc:Fallback>
                <p:oleObj name="" r:id="rId11" imgW="330200" imgH="292100" progId="Equation.3">
                  <p:embed/>
                  <p:pic>
                    <p:nvPicPr>
                      <p:cNvPr id="0" name="图片 3087"/>
                      <p:cNvPicPr/>
                      <p:nvPr/>
                    </p:nvPicPr>
                    <p:blipFill>
                      <a:blip r:embed="rId12"/>
                      <a:stretch>
                        <a:fillRect/>
                      </a:stretch>
                    </p:blipFill>
                    <p:spPr>
                      <a:xfrm>
                        <a:off x="5451475" y="5021263"/>
                        <a:ext cx="704850" cy="617537"/>
                      </a:xfrm>
                      <a:prstGeom prst="rect">
                        <a:avLst/>
                      </a:prstGeom>
                      <a:noFill/>
                      <a:ln w="38100">
                        <a:noFill/>
                        <a:miter/>
                      </a:ln>
                    </p:spPr>
                  </p:pic>
                </p:oleObj>
              </mc:Fallback>
            </mc:AlternateContent>
          </a:graphicData>
        </a:graphic>
      </p:graphicFrame>
      <p:graphicFrame>
        <p:nvGraphicFramePr>
          <p:cNvPr id="10" name="Object 11"/>
          <p:cNvGraphicFramePr>
            <a:graphicFrameLocks noChangeAspect="1"/>
          </p:cNvGraphicFramePr>
          <p:nvPr/>
        </p:nvGraphicFramePr>
        <p:xfrm>
          <a:off x="2873375" y="5665788"/>
          <a:ext cx="508000" cy="593725"/>
        </p:xfrm>
        <a:graphic>
          <a:graphicData uri="http://schemas.openxmlformats.org/presentationml/2006/ole">
            <mc:AlternateContent xmlns:mc="http://schemas.openxmlformats.org/markup-compatibility/2006">
              <mc:Choice xmlns:v="urn:schemas-microsoft-com:vml" Requires="v">
                <p:oleObj spid="_x0000_s3094" name="" r:id="rId13" imgW="122555" imgH="141605" progId="Equation.3">
                  <p:embed/>
                </p:oleObj>
              </mc:Choice>
              <mc:Fallback>
                <p:oleObj name="" r:id="rId13" imgW="122555" imgH="141605" progId="Equation.3">
                  <p:embed/>
                  <p:pic>
                    <p:nvPicPr>
                      <p:cNvPr id="0" name="图片 3093"/>
                      <p:cNvPicPr/>
                      <p:nvPr/>
                    </p:nvPicPr>
                    <p:blipFill>
                      <a:blip r:embed="rId14">
                        <a:clrChange>
                          <a:clrFrom>
                            <a:srgbClr val="000000"/>
                          </a:clrFrom>
                          <a:clrTo>
                            <a:srgbClr val="000000">
                              <a:alpha val="0"/>
                            </a:srgbClr>
                          </a:clrTo>
                        </a:clrChange>
                      </a:blip>
                      <a:stretch>
                        <a:fillRect/>
                      </a:stretch>
                    </p:blipFill>
                    <p:spPr>
                      <a:xfrm>
                        <a:off x="2873375" y="5665788"/>
                        <a:ext cx="508000" cy="593725"/>
                      </a:xfrm>
                      <a:prstGeom prst="rect">
                        <a:avLst/>
                      </a:prstGeom>
                      <a:noFill/>
                      <a:ln w="38100">
                        <a:noFill/>
                        <a:miter/>
                      </a:ln>
                    </p:spPr>
                  </p:pic>
                </p:oleObj>
              </mc:Fallback>
            </mc:AlternateContent>
          </a:graphicData>
        </a:graphic>
      </p:graphicFrame>
      <p:graphicFrame>
        <p:nvGraphicFramePr>
          <p:cNvPr id="12" name="Object 13"/>
          <p:cNvGraphicFramePr>
            <a:graphicFrameLocks noChangeAspect="1"/>
          </p:cNvGraphicFramePr>
          <p:nvPr/>
        </p:nvGraphicFramePr>
        <p:xfrm>
          <a:off x="7445375" y="5589588"/>
          <a:ext cx="544513" cy="685800"/>
        </p:xfrm>
        <a:graphic>
          <a:graphicData uri="http://schemas.openxmlformats.org/presentationml/2006/ole">
            <mc:AlternateContent xmlns:mc="http://schemas.openxmlformats.org/markup-compatibility/2006">
              <mc:Choice xmlns:v="urn:schemas-microsoft-com:vml" Requires="v">
                <p:oleObj spid="_x0000_s3093" name="" r:id="rId15" imgW="154305" imgH="199390" progId="Equation.3">
                  <p:embed/>
                </p:oleObj>
              </mc:Choice>
              <mc:Fallback>
                <p:oleObj name="" r:id="rId15" imgW="154305" imgH="199390" progId="Equation.3">
                  <p:embed/>
                  <p:pic>
                    <p:nvPicPr>
                      <p:cNvPr id="0" name="图片 3092"/>
                      <p:cNvPicPr/>
                      <p:nvPr/>
                    </p:nvPicPr>
                    <p:blipFill>
                      <a:blip r:embed="rId16">
                        <a:clrChange>
                          <a:clrFrom>
                            <a:srgbClr val="000000"/>
                          </a:clrFrom>
                          <a:clrTo>
                            <a:srgbClr val="000000">
                              <a:alpha val="0"/>
                            </a:srgbClr>
                          </a:clrTo>
                        </a:clrChange>
                      </a:blip>
                      <a:stretch>
                        <a:fillRect/>
                      </a:stretch>
                    </p:blipFill>
                    <p:spPr>
                      <a:xfrm>
                        <a:off x="7445375" y="5589588"/>
                        <a:ext cx="544513" cy="685800"/>
                      </a:xfrm>
                      <a:prstGeom prst="rect">
                        <a:avLst/>
                      </a:prstGeom>
                      <a:noFill/>
                      <a:ln w="38100">
                        <a:noFill/>
                        <a:miter/>
                      </a:ln>
                    </p:spPr>
                  </p:pic>
                </p:oleObj>
              </mc:Fallback>
            </mc:AlternateContent>
          </a:graphicData>
        </a:graphic>
      </p:graphicFrame>
      <p:sp>
        <p:nvSpPr>
          <p:cNvPr id="14" name="Text Box 14"/>
          <p:cNvSpPr txBox="1"/>
          <p:nvPr/>
        </p:nvSpPr>
        <p:spPr>
          <a:xfrm>
            <a:off x="587375" y="5680075"/>
            <a:ext cx="5238750" cy="519113"/>
          </a:xfrm>
          <a:prstGeom prst="rect">
            <a:avLst/>
          </a:prstGeom>
          <a:noFill/>
          <a:ln w="9525">
            <a:noFill/>
          </a:ln>
        </p:spPr>
        <p:txBody>
          <a:bodyPr anchor="t">
            <a:spAutoFit/>
          </a:bodyPr>
          <a:p>
            <a:r>
              <a:rPr lang="zh-CN" altLang="zh-CN" sz="2800" b="1" dirty="0">
                <a:latin typeface="Times New Roman" panose="02020603050405020304" pitchFamily="18" charset="0"/>
                <a:ea typeface="宋体" panose="02010600030101010101" pitchFamily="2" charset="-122"/>
              </a:rPr>
              <a:t>碰撞问题时用</a:t>
            </a:r>
            <a:endParaRPr lang="zh-CN" altLang="zh-CN" sz="2800" b="1" dirty="0">
              <a:latin typeface="Times New Roman" panose="02020603050405020304" pitchFamily="18" charset="0"/>
              <a:ea typeface="宋体" panose="02010600030101010101" pitchFamily="2" charset="-122"/>
            </a:endParaRPr>
          </a:p>
        </p:txBody>
      </p:sp>
      <p:sp>
        <p:nvSpPr>
          <p:cNvPr id="15" name="Text Box 15"/>
          <p:cNvSpPr txBox="1"/>
          <p:nvPr/>
        </p:nvSpPr>
        <p:spPr>
          <a:xfrm>
            <a:off x="990600" y="5043488"/>
            <a:ext cx="6765925" cy="519112"/>
          </a:xfrm>
          <a:prstGeom prst="rect">
            <a:avLst/>
          </a:prstGeom>
          <a:noFill/>
          <a:ln w="9525">
            <a:noFill/>
          </a:ln>
        </p:spPr>
        <p:txBody>
          <a:bodyPr anchor="t">
            <a:spAutoFit/>
          </a:bodyPr>
          <a:p>
            <a:r>
              <a:rPr lang="zh-CN" altLang="zh-CN" sz="2800" b="1" dirty="0">
                <a:latin typeface="Times New Roman" panose="02020603050405020304" pitchFamily="18" charset="0"/>
                <a:ea typeface="宋体" panose="02010600030101010101" pitchFamily="2" charset="-122"/>
              </a:rPr>
              <a:t>讨论分子平均平动动能时用</a:t>
            </a:r>
            <a:endParaRPr lang="zh-CN" altLang="zh-CN"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500"/>
                                        <p:tgtEl>
                                          <p:spTgt spid="368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915"/>
                                        </p:tgtEl>
                                        <p:attrNameLst>
                                          <p:attrName>style.visibility</p:attrName>
                                        </p:attrNameLst>
                                      </p:cBhvr>
                                      <p:to>
                                        <p:strVal val="visible"/>
                                      </p:to>
                                    </p:set>
                                    <p:animEffect transition="in" filter="wipe(left)">
                                      <p:cBhvr>
                                        <p:cTn id="11" dur="500"/>
                                        <p:tgtEl>
                                          <p:spTgt spid="389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921"/>
                                        </p:tgtEl>
                                        <p:attrNameLst>
                                          <p:attrName>style.visibility</p:attrName>
                                        </p:attrNameLst>
                                      </p:cBhvr>
                                      <p:to>
                                        <p:strVal val="visible"/>
                                      </p:to>
                                    </p:set>
                                    <p:animEffect transition="in" filter="wipe(left)">
                                      <p:cBhvr>
                                        <p:cTn id="16" dur="500"/>
                                        <p:tgtEl>
                                          <p:spTgt spid="3892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9946"/>
                                        </p:tgtEl>
                                        <p:attrNameLst>
                                          <p:attrName>style.visibility</p:attrName>
                                        </p:attrNameLst>
                                      </p:cBhvr>
                                      <p:to>
                                        <p:strVal val="visible"/>
                                      </p:to>
                                    </p:set>
                                    <p:animEffect transition="in" filter="wipe(left)">
                                      <p:cBhvr>
                                        <p:cTn id="46" dur="500"/>
                                        <p:tgtEl>
                                          <p:spTgt spid="39946"/>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1000"/>
                            </p:stCondLst>
                            <p:childTnLst>
                              <p:par>
                                <p:cTn id="52" presetID="22" presetClass="entr" presetSubtype="1"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948"/>
                                        </p:tgtEl>
                                        <p:attrNameLst>
                                          <p:attrName>style.visibility</p:attrName>
                                        </p:attrNameLst>
                                      </p:cBhvr>
                                      <p:to>
                                        <p:strVal val="visible"/>
                                      </p:to>
                                    </p:set>
                                    <p:animEffect transition="in" filter="wipe(left)">
                                      <p:cBhvr>
                                        <p:cTn id="59" dur="500"/>
                                        <p:tgtEl>
                                          <p:spTgt spid="39948"/>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up)">
                                      <p:cBhvr>
                                        <p:cTn id="6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6" grpId="0"/>
      <p:bldP spid="39948" grpId="0"/>
      <p:bldP spid="4" grpId="0"/>
      <p:bldP spid="7" grpId="0"/>
      <p:bldP spid="14" grpId="0"/>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dirty="0">
                <a:latin typeface="Arial" panose="020B0604020202020204" pitchFamily="34" charset="0"/>
                <a:ea typeface="宋体" panose="02010600030101010101" pitchFamily="2" charset="-122"/>
              </a:rPr>
            </a:fld>
            <a:endParaRPr lang="zh-CN" altLang="zh-CN" sz="1400" dirty="0">
              <a:latin typeface="Arial" panose="020B0604020202020204" pitchFamily="34" charset="0"/>
              <a:ea typeface="宋体" panose="02010600030101010101" pitchFamily="2" charset="-122"/>
            </a:endParaRPr>
          </a:p>
        </p:txBody>
      </p:sp>
      <p:sp>
        <p:nvSpPr>
          <p:cNvPr id="50178" name="Text Box 2"/>
          <p:cNvSpPr txBox="1"/>
          <p:nvPr/>
        </p:nvSpPr>
        <p:spPr>
          <a:xfrm>
            <a:off x="569913" y="750888"/>
            <a:ext cx="7962900" cy="522287"/>
          </a:xfrm>
          <a:prstGeom prst="rect">
            <a:avLst/>
          </a:prstGeom>
          <a:noFill/>
          <a:ln w="9525">
            <a:noFill/>
          </a:ln>
        </p:spPr>
        <p:txBody>
          <a:bodyPr anchor="t">
            <a:spAutoFit/>
          </a:bodyPr>
          <a:p>
            <a:pPr>
              <a:spcBef>
                <a:spcPct val="50000"/>
              </a:spcBef>
            </a:pPr>
            <a:r>
              <a:rPr lang="zh-CN" altLang="zh-CN" sz="2800" b="1" dirty="0">
                <a:solidFill>
                  <a:srgbClr val="0000FF"/>
                </a:solidFill>
                <a:latin typeface="Times New Roman" panose="02020603050405020304" pitchFamily="18" charset="0"/>
                <a:ea typeface="宋体" panose="02010600030101010101" pitchFamily="2" charset="-122"/>
              </a:rPr>
              <a:t>六 . 平均自由程与压强</a:t>
            </a:r>
            <a:r>
              <a:rPr lang="zh-CN" altLang="zh-CN" sz="2800" b="1" i="1" dirty="0">
                <a:solidFill>
                  <a:srgbClr val="0000FF"/>
                </a:solidFill>
                <a:latin typeface="Times New Roman" panose="02020603050405020304" pitchFamily="18" charset="0"/>
                <a:ea typeface="宋体" panose="02010600030101010101" pitchFamily="2" charset="-122"/>
              </a:rPr>
              <a:t>、</a:t>
            </a:r>
            <a:r>
              <a:rPr lang="zh-CN" altLang="zh-CN" sz="2800" b="1" dirty="0">
                <a:solidFill>
                  <a:srgbClr val="0000FF"/>
                </a:solidFill>
                <a:latin typeface="Times New Roman" panose="02020603050405020304" pitchFamily="18" charset="0"/>
                <a:ea typeface="宋体" panose="02010600030101010101" pitchFamily="2" charset="-122"/>
              </a:rPr>
              <a:t>温度的关系</a:t>
            </a:r>
            <a:endParaRPr lang="zh-CN" altLang="zh-CN" sz="2800" b="1" dirty="0">
              <a:solidFill>
                <a:srgbClr val="0000FF"/>
              </a:solidFill>
              <a:latin typeface="Times New Roman" panose="02020603050405020304" pitchFamily="18" charset="0"/>
              <a:ea typeface="宋体" panose="02010600030101010101" pitchFamily="2" charset="-122"/>
            </a:endParaRPr>
          </a:p>
        </p:txBody>
      </p:sp>
      <p:graphicFrame>
        <p:nvGraphicFramePr>
          <p:cNvPr id="50179" name="Object 3"/>
          <p:cNvGraphicFramePr>
            <a:graphicFrameLocks noChangeAspect="1"/>
          </p:cNvGraphicFramePr>
          <p:nvPr/>
        </p:nvGraphicFramePr>
        <p:xfrm>
          <a:off x="895350" y="1435100"/>
          <a:ext cx="3170238" cy="1100138"/>
        </p:xfrm>
        <a:graphic>
          <a:graphicData uri="http://schemas.openxmlformats.org/presentationml/2006/ole">
            <mc:AlternateContent xmlns:mc="http://schemas.openxmlformats.org/markup-compatibility/2006">
              <mc:Choice xmlns:v="urn:schemas-microsoft-com:vml" Requires="v">
                <p:oleObj spid="_x0000_s3089" name="" r:id="rId1" imgW="1129665" imgH="431800" progId="Equation.3">
                  <p:embed/>
                </p:oleObj>
              </mc:Choice>
              <mc:Fallback>
                <p:oleObj name="" r:id="rId1" imgW="1129665" imgH="431800" progId="Equation.3">
                  <p:embed/>
                  <p:pic>
                    <p:nvPicPr>
                      <p:cNvPr id="0" name="图片 3088"/>
                      <p:cNvPicPr/>
                      <p:nvPr/>
                    </p:nvPicPr>
                    <p:blipFill>
                      <a:blip r:embed="rId2"/>
                      <a:stretch>
                        <a:fillRect/>
                      </a:stretch>
                    </p:blipFill>
                    <p:spPr>
                      <a:xfrm>
                        <a:off x="895350" y="1435100"/>
                        <a:ext cx="3170238" cy="110013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0180" name="Object 4"/>
          <p:cNvGraphicFramePr>
            <a:graphicFrameLocks noChangeAspect="1"/>
          </p:cNvGraphicFramePr>
          <p:nvPr/>
        </p:nvGraphicFramePr>
        <p:xfrm>
          <a:off x="1809750" y="2817813"/>
          <a:ext cx="1466850" cy="509587"/>
        </p:xfrm>
        <a:graphic>
          <a:graphicData uri="http://schemas.openxmlformats.org/presentationml/2006/ole">
            <mc:AlternateContent xmlns:mc="http://schemas.openxmlformats.org/markup-compatibility/2006">
              <mc:Choice xmlns:v="urn:schemas-microsoft-com:vml" Requires="v">
                <p:oleObj spid="_x0000_s3084" name="" r:id="rId3" imgW="583565" imgH="203200" progId="Equation.3">
                  <p:embed/>
                </p:oleObj>
              </mc:Choice>
              <mc:Fallback>
                <p:oleObj name="" r:id="rId3" imgW="583565" imgH="203200" progId="Equation.3">
                  <p:embed/>
                  <p:pic>
                    <p:nvPicPr>
                      <p:cNvPr id="0" name="图片 3083"/>
                      <p:cNvPicPr/>
                      <p:nvPr/>
                    </p:nvPicPr>
                    <p:blipFill>
                      <a:blip r:embed="rId4"/>
                      <a:stretch>
                        <a:fillRect/>
                      </a:stretch>
                    </p:blipFill>
                    <p:spPr>
                      <a:xfrm>
                        <a:off x="1809750" y="2817813"/>
                        <a:ext cx="1466850" cy="509587"/>
                      </a:xfrm>
                      <a:prstGeom prst="rect">
                        <a:avLst/>
                      </a:prstGeom>
                      <a:noFill/>
                      <a:ln w="38100">
                        <a:noFill/>
                        <a:miter/>
                      </a:ln>
                    </p:spPr>
                  </p:pic>
                </p:oleObj>
              </mc:Fallback>
            </mc:AlternateContent>
          </a:graphicData>
        </a:graphic>
      </p:graphicFrame>
      <p:sp>
        <p:nvSpPr>
          <p:cNvPr id="50181" name="Text Box 5"/>
          <p:cNvSpPr txBox="1"/>
          <p:nvPr/>
        </p:nvSpPr>
        <p:spPr>
          <a:xfrm>
            <a:off x="4211638" y="1412875"/>
            <a:ext cx="4643437" cy="1187450"/>
          </a:xfrm>
          <a:prstGeom prst="rect">
            <a:avLst/>
          </a:prstGeom>
          <a:noFill/>
          <a:ln w="9525">
            <a:noFill/>
          </a:ln>
        </p:spPr>
        <p:txBody>
          <a:bodyPr anchor="t">
            <a:spAutoFit/>
          </a:bodyPr>
          <a:p>
            <a:pPr eaLnBrk="0" hangingPunct="0">
              <a:spcBef>
                <a:spcPct val="50000"/>
              </a:spcBef>
            </a:pPr>
            <a:r>
              <a:rPr lang="zh-CN" altLang="zh-CN" sz="2400" b="1" dirty="0">
                <a:solidFill>
                  <a:srgbClr val="FF0000"/>
                </a:solidFill>
                <a:latin typeface="Times New Roman" panose="02020603050405020304" pitchFamily="18" charset="0"/>
                <a:ea typeface="楷体_GB2312" pitchFamily="49" charset="-122"/>
              </a:rPr>
              <a:t>说明：平均自由程与分子有效直径的平方及单位体积内的分子数成反比，与平均速率无关。</a:t>
            </a:r>
            <a:endParaRPr lang="zh-CN" altLang="zh-CN" sz="2400" b="1" dirty="0">
              <a:solidFill>
                <a:srgbClr val="FF0000"/>
              </a:solidFill>
              <a:latin typeface="Times New Roman" panose="02020603050405020304" pitchFamily="18" charset="0"/>
              <a:ea typeface="楷体_GB2312" pitchFamily="49" charset="-122"/>
            </a:endParaRPr>
          </a:p>
        </p:txBody>
      </p:sp>
      <p:graphicFrame>
        <p:nvGraphicFramePr>
          <p:cNvPr id="50182" name="Object 6"/>
          <p:cNvGraphicFramePr>
            <a:graphicFrameLocks noChangeAspect="1"/>
          </p:cNvGraphicFramePr>
          <p:nvPr/>
        </p:nvGraphicFramePr>
        <p:xfrm>
          <a:off x="3419475" y="3481388"/>
          <a:ext cx="885825" cy="1100137"/>
        </p:xfrm>
        <a:graphic>
          <a:graphicData uri="http://schemas.openxmlformats.org/presentationml/2006/ole">
            <mc:AlternateContent xmlns:mc="http://schemas.openxmlformats.org/markup-compatibility/2006">
              <mc:Choice xmlns:v="urn:schemas-microsoft-com:vml" Requires="v">
                <p:oleObj spid="_x0000_s3086" name="" r:id="rId5" imgW="317500" imgH="431165" progId="Equation.3">
                  <p:embed/>
                </p:oleObj>
              </mc:Choice>
              <mc:Fallback>
                <p:oleObj name="" r:id="rId5" imgW="317500" imgH="431165" progId="Equation.3">
                  <p:embed/>
                  <p:pic>
                    <p:nvPicPr>
                      <p:cNvPr id="0" name="图片 3085"/>
                      <p:cNvPicPr/>
                      <p:nvPr/>
                    </p:nvPicPr>
                    <p:blipFill>
                      <a:blip r:embed="rId6"/>
                      <a:stretch>
                        <a:fillRect/>
                      </a:stretch>
                    </p:blipFill>
                    <p:spPr>
                      <a:xfrm>
                        <a:off x="3419475" y="3481388"/>
                        <a:ext cx="885825" cy="1100137"/>
                      </a:xfrm>
                      <a:prstGeom prst="rect">
                        <a:avLst/>
                      </a:prstGeom>
                      <a:noFill/>
                      <a:ln w="38100">
                        <a:noFill/>
                        <a:miter/>
                      </a:ln>
                    </p:spPr>
                  </p:pic>
                </p:oleObj>
              </mc:Fallback>
            </mc:AlternateContent>
          </a:graphicData>
        </a:graphic>
      </p:graphicFrame>
      <p:graphicFrame>
        <p:nvGraphicFramePr>
          <p:cNvPr id="50183" name="Object 7"/>
          <p:cNvGraphicFramePr>
            <a:graphicFrameLocks noChangeAspect="1"/>
          </p:cNvGraphicFramePr>
          <p:nvPr/>
        </p:nvGraphicFramePr>
        <p:xfrm>
          <a:off x="828675" y="3471863"/>
          <a:ext cx="2590800" cy="1004887"/>
        </p:xfrm>
        <a:graphic>
          <a:graphicData uri="http://schemas.openxmlformats.org/presentationml/2006/ole">
            <mc:AlternateContent xmlns:mc="http://schemas.openxmlformats.org/markup-compatibility/2006">
              <mc:Choice xmlns:v="urn:schemas-microsoft-com:vml" Requires="v">
                <p:oleObj spid="_x0000_s3090" name="" r:id="rId7" imgW="1040765" imgH="444500" progId="Equation.3">
                  <p:embed/>
                </p:oleObj>
              </mc:Choice>
              <mc:Fallback>
                <p:oleObj name="" r:id="rId7" imgW="1040765" imgH="444500" progId="Equation.3">
                  <p:embed/>
                  <p:pic>
                    <p:nvPicPr>
                      <p:cNvPr id="0" name="图片 3089"/>
                      <p:cNvPicPr/>
                      <p:nvPr/>
                    </p:nvPicPr>
                    <p:blipFill>
                      <a:blip r:embed="rId8"/>
                      <a:stretch>
                        <a:fillRect/>
                      </a:stretch>
                    </p:blipFill>
                    <p:spPr>
                      <a:xfrm>
                        <a:off x="828675" y="3471863"/>
                        <a:ext cx="2590800" cy="1004887"/>
                      </a:xfrm>
                      <a:prstGeom prst="rect">
                        <a:avLst/>
                      </a:prstGeom>
                      <a:noFill/>
                      <a:ln w="38100">
                        <a:noFill/>
                        <a:miter/>
                      </a:ln>
                    </p:spPr>
                  </p:pic>
                </p:oleObj>
              </mc:Fallback>
            </mc:AlternateContent>
          </a:graphicData>
        </a:graphic>
      </p:graphicFrame>
      <p:sp>
        <p:nvSpPr>
          <p:cNvPr id="50184" name="Text Box 8"/>
          <p:cNvSpPr txBox="1"/>
          <p:nvPr/>
        </p:nvSpPr>
        <p:spPr>
          <a:xfrm>
            <a:off x="990600" y="5715000"/>
            <a:ext cx="7086600" cy="519113"/>
          </a:xfrm>
          <a:prstGeom prst="rect">
            <a:avLst/>
          </a:prstGeom>
          <a:noFill/>
          <a:ln w="9525">
            <a:noFill/>
          </a:ln>
        </p:spPr>
        <p:txBody>
          <a:bodyPr anchor="t">
            <a:spAutoFit/>
          </a:bodyPr>
          <a:p>
            <a:pPr algn="ctr">
              <a:spcBef>
                <a:spcPct val="50000"/>
              </a:spcBef>
            </a:pPr>
            <a:r>
              <a:rPr lang="zh-CN" altLang="zh-CN" sz="2800" b="1" dirty="0">
                <a:latin typeface="Times New Roman" panose="02020603050405020304" pitchFamily="18" charset="0"/>
                <a:ea typeface="楷体_GB2312" pitchFamily="49" charset="-122"/>
                <a:sym typeface="Symbol" panose="05050102010706020507" pitchFamily="18" charset="2"/>
              </a:rPr>
              <a:t>每秒钟一个分子竟发生几十亿次碰撞！</a:t>
            </a:r>
            <a:endParaRPr lang="zh-CN" altLang="zh-CN" sz="2800" b="1" dirty="0">
              <a:latin typeface="Times New Roman" panose="02020603050405020304" pitchFamily="18" charset="0"/>
              <a:ea typeface="楷体_GB2312" pitchFamily="49" charset="-122"/>
              <a:sym typeface="Symbol" panose="05050102010706020507" pitchFamily="18" charset="2"/>
            </a:endParaRPr>
          </a:p>
        </p:txBody>
      </p:sp>
      <p:grpSp>
        <p:nvGrpSpPr>
          <p:cNvPr id="2" name="组合 1"/>
          <p:cNvGrpSpPr/>
          <p:nvPr/>
        </p:nvGrpSpPr>
        <p:grpSpPr>
          <a:xfrm>
            <a:off x="501650" y="4684713"/>
            <a:ext cx="8353425" cy="830262"/>
            <a:chOff x="790" y="7378"/>
            <a:chExt cx="13154" cy="1306"/>
          </a:xfrm>
        </p:grpSpPr>
        <p:sp>
          <p:nvSpPr>
            <p:cNvPr id="16394" name="Text Box 11"/>
            <p:cNvSpPr txBox="1"/>
            <p:nvPr/>
          </p:nvSpPr>
          <p:spPr>
            <a:xfrm>
              <a:off x="790" y="7378"/>
              <a:ext cx="13155" cy="1307"/>
            </a:xfrm>
            <a:prstGeom prst="rect">
              <a:avLst/>
            </a:prstGeom>
            <a:noFill/>
            <a:ln w="9525">
              <a:noFill/>
            </a:ln>
          </p:spPr>
          <p:txBody>
            <a:bodyPr anchor="t">
              <a:spAutoFit/>
            </a:bodyPr>
            <a:p>
              <a:pPr lvl="1" indent="0" algn="l" rtl="0" eaLnBrk="1" fontAlgn="base" hangingPunct="1">
                <a:spcBef>
                  <a:spcPct val="0"/>
                </a:spcBef>
                <a:spcAft>
                  <a:spcPct val="0"/>
                </a:spcAft>
                <a:buNone/>
              </a:pPr>
              <a:r>
                <a:rPr lang="zh-CN" altLang="zh-CN" sz="2400" b="1" dirty="0">
                  <a:solidFill>
                    <a:schemeClr val="tx1"/>
                  </a:solidFill>
                  <a:latin typeface="Times New Roman" panose="02020603050405020304" pitchFamily="18" charset="0"/>
                  <a:ea typeface="楷体_GB2312" pitchFamily="49" charset="-122"/>
                </a:rPr>
                <a:t>在标准状态下，多数气体平均自由程</a:t>
              </a:r>
              <a:r>
                <a:rPr lang="zh-CN" altLang="zh-CN" sz="2400" b="1" dirty="0">
                  <a:solidFill>
                    <a:schemeClr val="tx1"/>
                  </a:solidFill>
                  <a:latin typeface="Times New Roman" panose="02020603050405020304" pitchFamily="18" charset="0"/>
                  <a:ea typeface="楷体_GB2312" pitchFamily="49" charset="-122"/>
                  <a:sym typeface="Symbol" panose="05050102010706020507" pitchFamily="18" charset="2"/>
                </a:rPr>
                <a:t> ~</a:t>
              </a:r>
              <a:r>
                <a:rPr lang="zh-CN" altLang="zh-CN" sz="2400" b="1" dirty="0">
                  <a:solidFill>
                    <a:schemeClr val="tx1"/>
                  </a:solidFill>
                  <a:latin typeface="Times New Roman" panose="02020603050405020304" pitchFamily="18" charset="0"/>
                  <a:ea typeface="楷体_GB2312" pitchFamily="49" charset="-122"/>
                </a:rPr>
                <a:t>10</a:t>
              </a:r>
              <a:r>
                <a:rPr lang="zh-CN" altLang="zh-CN" sz="2400" b="1" baseline="30000" dirty="0">
                  <a:solidFill>
                    <a:schemeClr val="tx1"/>
                  </a:solidFill>
                  <a:latin typeface="Times New Roman" panose="02020603050405020304" pitchFamily="18" charset="0"/>
                  <a:ea typeface="楷体_GB2312" pitchFamily="49" charset="-122"/>
                </a:rPr>
                <a:t>-8</a:t>
              </a:r>
              <a:r>
                <a:rPr lang="zh-CN" altLang="zh-CN" sz="2400" b="1" dirty="0">
                  <a:solidFill>
                    <a:schemeClr val="tx1"/>
                  </a:solidFill>
                  <a:latin typeface="Times New Roman" panose="02020603050405020304" pitchFamily="18" charset="0"/>
                  <a:ea typeface="楷体_GB2312" pitchFamily="49" charset="-122"/>
                </a:rPr>
                <a:t>m，只有氢气约为10</a:t>
              </a:r>
              <a:r>
                <a:rPr lang="zh-CN" altLang="zh-CN" sz="2400" b="1" baseline="30000" dirty="0">
                  <a:solidFill>
                    <a:schemeClr val="tx1"/>
                  </a:solidFill>
                  <a:latin typeface="Times New Roman" panose="02020603050405020304" pitchFamily="18" charset="0"/>
                  <a:ea typeface="楷体_GB2312" pitchFamily="49" charset="-122"/>
                </a:rPr>
                <a:t>-7</a:t>
              </a:r>
              <a:r>
                <a:rPr lang="zh-CN" altLang="zh-CN" sz="2400" b="1" dirty="0">
                  <a:solidFill>
                    <a:schemeClr val="tx1"/>
                  </a:solidFill>
                  <a:latin typeface="Times New Roman" panose="02020603050405020304" pitchFamily="18" charset="0"/>
                  <a:ea typeface="楷体_GB2312" pitchFamily="49" charset="-122"/>
                </a:rPr>
                <a:t>m。一般d~10</a:t>
              </a:r>
              <a:r>
                <a:rPr lang="zh-CN" altLang="zh-CN" sz="2400" b="1" baseline="30000" dirty="0">
                  <a:solidFill>
                    <a:schemeClr val="tx1"/>
                  </a:solidFill>
                  <a:latin typeface="Times New Roman" panose="02020603050405020304" pitchFamily="18" charset="0"/>
                  <a:ea typeface="楷体_GB2312" pitchFamily="49" charset="-122"/>
                </a:rPr>
                <a:t>-10</a:t>
              </a:r>
              <a:r>
                <a:rPr lang="zh-CN" altLang="zh-CN" sz="2400" b="1" dirty="0">
                  <a:solidFill>
                    <a:schemeClr val="tx1"/>
                  </a:solidFill>
                  <a:latin typeface="Times New Roman" panose="02020603050405020304" pitchFamily="18" charset="0"/>
                  <a:ea typeface="楷体_GB2312" pitchFamily="49" charset="-122"/>
                </a:rPr>
                <a:t>m，故</a:t>
              </a:r>
              <a:r>
                <a:rPr lang="zh-CN" altLang="zh-CN" sz="2400" b="1" dirty="0">
                  <a:solidFill>
                    <a:schemeClr val="tx1"/>
                  </a:solidFill>
                  <a:latin typeface="Times New Roman" panose="02020603050405020304" pitchFamily="18" charset="0"/>
                  <a:ea typeface="楷体_GB2312" pitchFamily="49" charset="-122"/>
                  <a:sym typeface="Symbol" panose="05050102010706020507" pitchFamily="18" charset="2"/>
                </a:rPr>
                <a:t>  d。可求得     ~10</a:t>
              </a:r>
              <a:r>
                <a:rPr lang="zh-CN" altLang="zh-CN" sz="2400" b="1" baseline="30000" dirty="0">
                  <a:solidFill>
                    <a:schemeClr val="tx1"/>
                  </a:solidFill>
                  <a:latin typeface="Times New Roman" panose="02020603050405020304" pitchFamily="18" charset="0"/>
                  <a:ea typeface="楷体_GB2312" pitchFamily="49" charset="-122"/>
                  <a:sym typeface="Symbol" panose="05050102010706020507" pitchFamily="18" charset="2"/>
                </a:rPr>
                <a:t>9</a:t>
              </a:r>
              <a:r>
                <a:rPr lang="zh-CN" altLang="zh-CN" sz="2400" b="1" dirty="0">
                  <a:solidFill>
                    <a:schemeClr val="tx1"/>
                  </a:solidFill>
                  <a:latin typeface="Times New Roman" panose="02020603050405020304" pitchFamily="18" charset="0"/>
                  <a:ea typeface="楷体_GB2312" pitchFamily="49" charset="-122"/>
                  <a:sym typeface="Symbol" panose="05050102010706020507" pitchFamily="18" charset="2"/>
                </a:rPr>
                <a:t>/秒。</a:t>
              </a:r>
              <a:endParaRPr lang="zh-CN" altLang="zh-CN" sz="2400" dirty="0">
                <a:solidFill>
                  <a:schemeClr val="tx1"/>
                </a:solidFill>
                <a:latin typeface="Times New Roman" panose="02020603050405020304" pitchFamily="18" charset="0"/>
                <a:ea typeface="宋体" panose="02010600030101010101" pitchFamily="2" charset="-122"/>
              </a:endParaRPr>
            </a:p>
          </p:txBody>
        </p:sp>
        <p:graphicFrame>
          <p:nvGraphicFramePr>
            <p:cNvPr id="16395" name="Object 4"/>
            <p:cNvGraphicFramePr>
              <a:graphicFrameLocks noChangeAspect="1"/>
            </p:cNvGraphicFramePr>
            <p:nvPr/>
          </p:nvGraphicFramePr>
          <p:xfrm>
            <a:off x="11253" y="7977"/>
            <a:ext cx="639" cy="618"/>
          </p:xfrm>
          <a:graphic>
            <a:graphicData uri="http://schemas.openxmlformats.org/presentationml/2006/ole">
              <mc:AlternateContent xmlns:mc="http://schemas.openxmlformats.org/markup-compatibility/2006">
                <mc:Choice xmlns:v="urn:schemas-microsoft-com:vml" Requires="v">
                  <p:oleObj spid="_x0000_s3092" name="" r:id="rId9" imgW="127000" imgH="152400" progId="Equation.3">
                    <p:embed/>
                  </p:oleObj>
                </mc:Choice>
                <mc:Fallback>
                  <p:oleObj name="" r:id="rId9" imgW="127000" imgH="152400" progId="Equation.3">
                    <p:embed/>
                    <p:pic>
                      <p:nvPicPr>
                        <p:cNvPr id="0" name="图片 3091"/>
                        <p:cNvPicPr/>
                        <p:nvPr/>
                      </p:nvPicPr>
                      <p:blipFill>
                        <a:blip r:embed="rId10"/>
                        <a:stretch>
                          <a:fillRect/>
                        </a:stretch>
                      </p:blipFill>
                      <p:spPr>
                        <a:xfrm>
                          <a:off x="11253" y="7977"/>
                          <a:ext cx="639" cy="61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01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0180"/>
                                        </p:tgtEl>
                                        <p:attrNameLst>
                                          <p:attrName>style.visibility</p:attrName>
                                        </p:attrNameLst>
                                      </p:cBhvr>
                                      <p:to>
                                        <p:strVal val="visible"/>
                                      </p:to>
                                    </p:set>
                                    <p:animEffect transition="in" filter="wipe(left)">
                                      <p:cBhvr>
                                        <p:cTn id="21" dur="500"/>
                                        <p:tgtEl>
                                          <p:spTgt spid="5018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50183"/>
                                        </p:tgtEl>
                                        <p:attrNameLst>
                                          <p:attrName>style.visibility</p:attrName>
                                        </p:attrNameLst>
                                      </p:cBhvr>
                                      <p:to>
                                        <p:strVal val="visible"/>
                                      </p:to>
                                    </p:set>
                                    <p:animEffect transition="in" filter="wipe(left)">
                                      <p:cBhvr>
                                        <p:cTn id="25" dur="500"/>
                                        <p:tgtEl>
                                          <p:spTgt spid="5018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0182"/>
                                        </p:tgtEl>
                                        <p:attrNameLst>
                                          <p:attrName>style.visibility</p:attrName>
                                        </p:attrNameLst>
                                      </p:cBhvr>
                                      <p:to>
                                        <p:strVal val="visible"/>
                                      </p:to>
                                    </p:set>
                                    <p:animEffect transition="in" filter="wipe(left)">
                                      <p:cBhvr>
                                        <p:cTn id="30" dur="500"/>
                                        <p:tgtEl>
                                          <p:spTgt spid="501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50184"/>
                                        </p:tgtEl>
                                        <p:attrNameLst>
                                          <p:attrName>style.visibility</p:attrName>
                                        </p:attrNameLst>
                                      </p:cBhvr>
                                      <p:to>
                                        <p:strVal val="visible"/>
                                      </p:to>
                                    </p:set>
                                    <p:animEffect transition="in" filter="barn(outVertical)">
                                      <p:cBhvr>
                                        <p:cTn id="40"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81" grpId="0"/>
      <p:bldP spid="5018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4" name="Text Box 4"/>
          <p:cNvSpPr txBox="1"/>
          <p:nvPr/>
        </p:nvSpPr>
        <p:spPr>
          <a:xfrm>
            <a:off x="847725" y="340360"/>
            <a:ext cx="7085330" cy="521970"/>
          </a:xfrm>
          <a:prstGeom prst="rect">
            <a:avLst/>
          </a:prstGeom>
          <a:noFill/>
          <a:ln w="9525">
            <a:noFill/>
          </a:ln>
        </p:spPr>
        <p:txBody>
          <a:bodyPr wrap="square" anchor="t">
            <a:spAutoFit/>
          </a:bodyPr>
          <a:p>
            <a:pPr>
              <a:spcBef>
                <a:spcPct val="50000"/>
              </a:spcBef>
            </a:pPr>
            <a:r>
              <a:rPr lang="zh-CN" altLang="en-US" sz="2800" b="1" dirty="0">
                <a:latin typeface="Arial" panose="020B0604020202020204" pitchFamily="34" charset="0"/>
                <a:ea typeface="黑体" panose="02010609060101010101" pitchFamily="2" charset="-122"/>
              </a:rPr>
              <a:t>热力学基本原理 </a:t>
            </a:r>
            <a:r>
              <a:rPr lang="zh-CN" altLang="en-US" sz="2800" b="1" dirty="0">
                <a:latin typeface="Arial" panose="020B0604020202020204" pitchFamily="34" charset="0"/>
                <a:ea typeface="黑体" panose="02010609060101010101" pitchFamily="2" charset="-122"/>
              </a:rPr>
              <a:t>基本内容、基本公式</a:t>
            </a:r>
            <a:endParaRPr lang="zh-CN" altLang="en-US" sz="2800" b="1" dirty="0">
              <a:latin typeface="Arial" panose="020B0604020202020204" pitchFamily="34" charset="0"/>
              <a:ea typeface="黑体" panose="02010609060101010101" pitchFamily="2" charset="-122"/>
            </a:endParaRPr>
          </a:p>
        </p:txBody>
      </p:sp>
      <p:grpSp>
        <p:nvGrpSpPr>
          <p:cNvPr id="2" name="Group 8"/>
          <p:cNvGrpSpPr/>
          <p:nvPr/>
        </p:nvGrpSpPr>
        <p:grpSpPr>
          <a:xfrm>
            <a:off x="606425" y="2395538"/>
            <a:ext cx="1393825" cy="1514475"/>
            <a:chOff x="286" y="1540"/>
            <a:chExt cx="878" cy="954"/>
          </a:xfrm>
        </p:grpSpPr>
        <p:sp>
          <p:nvSpPr>
            <p:cNvPr id="18435" name="Oval 9"/>
            <p:cNvSpPr/>
            <p:nvPr/>
          </p:nvSpPr>
          <p:spPr>
            <a:xfrm>
              <a:off x="898" y="1654"/>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36" name="Text Box 10"/>
            <p:cNvSpPr txBox="1"/>
            <p:nvPr/>
          </p:nvSpPr>
          <p:spPr>
            <a:xfrm>
              <a:off x="286" y="1540"/>
              <a:ext cx="878" cy="231"/>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anose="02010600030101010101" pitchFamily="2" charset="-122"/>
                </a:rPr>
                <a:t>热量</a:t>
              </a:r>
              <a:r>
                <a:rPr lang="en-US" altLang="zh-CN" b="1" i="1" dirty="0">
                  <a:latin typeface="Times New Roman" panose="02020603050405020304" pitchFamily="18" charset="0"/>
                  <a:ea typeface="宋体" panose="02010600030101010101" pitchFamily="2" charset="-122"/>
                </a:rPr>
                <a:t>Q</a:t>
              </a:r>
              <a:endParaRPr lang="en-US" altLang="zh-CN" b="1" i="1" dirty="0">
                <a:latin typeface="Times New Roman" panose="02020603050405020304" pitchFamily="18" charset="0"/>
                <a:ea typeface="宋体" panose="02010600030101010101" pitchFamily="2" charset="-122"/>
              </a:endParaRPr>
            </a:p>
          </p:txBody>
        </p:sp>
        <p:sp>
          <p:nvSpPr>
            <p:cNvPr id="18437" name="Oval 11"/>
            <p:cNvSpPr/>
            <p:nvPr/>
          </p:nvSpPr>
          <p:spPr>
            <a:xfrm>
              <a:off x="898" y="2038"/>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38" name="Text Box 12"/>
            <p:cNvSpPr txBox="1"/>
            <p:nvPr/>
          </p:nvSpPr>
          <p:spPr>
            <a:xfrm>
              <a:off x="438" y="2263"/>
              <a:ext cx="480" cy="231"/>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anose="02010600030101010101" pitchFamily="2" charset="-122"/>
                </a:rPr>
                <a:t>功</a:t>
              </a:r>
              <a:r>
                <a:rPr lang="en-US" altLang="zh-CN" b="1" i="1" dirty="0">
                  <a:latin typeface="Times New Roman" panose="02020603050405020304" pitchFamily="18" charset="0"/>
                  <a:ea typeface="宋体" panose="02010600030101010101" pitchFamily="2" charset="-122"/>
                </a:rPr>
                <a:t>A</a:t>
              </a:r>
              <a:endParaRPr lang="en-US" altLang="zh-CN" b="1" i="1" dirty="0">
                <a:latin typeface="Times New Roman" panose="02020603050405020304" pitchFamily="18" charset="0"/>
                <a:ea typeface="宋体" panose="02010600030101010101" pitchFamily="2" charset="-122"/>
              </a:endParaRPr>
            </a:p>
          </p:txBody>
        </p:sp>
        <p:sp>
          <p:nvSpPr>
            <p:cNvPr id="18439" name="Text Box 13"/>
            <p:cNvSpPr txBox="1"/>
            <p:nvPr/>
          </p:nvSpPr>
          <p:spPr>
            <a:xfrm>
              <a:off x="296" y="1939"/>
              <a:ext cx="624" cy="231"/>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anose="02010600030101010101" pitchFamily="2" charset="-122"/>
                </a:rPr>
                <a:t>内能</a:t>
              </a:r>
              <a:r>
                <a:rPr lang="en-US" altLang="zh-CN" b="1" i="1" dirty="0">
                  <a:latin typeface="Times New Roman" panose="02020603050405020304" pitchFamily="18" charset="0"/>
                  <a:ea typeface="宋体" panose="02010600030101010101" pitchFamily="2" charset="-122"/>
                </a:rPr>
                <a:t>E</a:t>
              </a:r>
              <a:endParaRPr lang="en-US" altLang="zh-CN" b="1" i="1" dirty="0">
                <a:latin typeface="Times New Roman" panose="02020603050405020304" pitchFamily="18" charset="0"/>
                <a:ea typeface="宋体" panose="02010600030101010101" pitchFamily="2" charset="-122"/>
              </a:endParaRPr>
            </a:p>
          </p:txBody>
        </p:sp>
        <p:sp>
          <p:nvSpPr>
            <p:cNvPr id="18440" name="Oval 14"/>
            <p:cNvSpPr/>
            <p:nvPr/>
          </p:nvSpPr>
          <p:spPr>
            <a:xfrm>
              <a:off x="898" y="2374"/>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41" name="Line 15"/>
            <p:cNvSpPr/>
            <p:nvPr/>
          </p:nvSpPr>
          <p:spPr>
            <a:xfrm flipV="1">
              <a:off x="898" y="1702"/>
              <a:ext cx="0" cy="336"/>
            </a:xfrm>
            <a:prstGeom prst="line">
              <a:avLst/>
            </a:prstGeom>
            <a:ln w="9525" cap="flat" cmpd="sng">
              <a:solidFill>
                <a:schemeClr val="tx1"/>
              </a:solidFill>
              <a:prstDash val="solid"/>
              <a:round/>
              <a:headEnd type="none" w="med" len="med"/>
              <a:tailEnd type="none" w="med" len="med"/>
            </a:ln>
          </p:spPr>
        </p:sp>
        <p:sp>
          <p:nvSpPr>
            <p:cNvPr id="18442" name="Line 16"/>
            <p:cNvSpPr/>
            <p:nvPr/>
          </p:nvSpPr>
          <p:spPr>
            <a:xfrm flipV="1">
              <a:off x="898" y="2086"/>
              <a:ext cx="0" cy="288"/>
            </a:xfrm>
            <a:prstGeom prst="line">
              <a:avLst/>
            </a:prstGeom>
            <a:ln w="9525" cap="flat" cmpd="sng">
              <a:solidFill>
                <a:schemeClr val="tx1"/>
              </a:solidFill>
              <a:prstDash val="solid"/>
              <a:round/>
              <a:headEnd type="none" w="med" len="med"/>
              <a:tailEnd type="none" w="med" len="med"/>
            </a:ln>
          </p:spPr>
        </p:sp>
      </p:grpSp>
      <p:grpSp>
        <p:nvGrpSpPr>
          <p:cNvPr id="3" name="Group 17"/>
          <p:cNvGrpSpPr/>
          <p:nvPr/>
        </p:nvGrpSpPr>
        <p:grpSpPr>
          <a:xfrm>
            <a:off x="1692275" y="2846388"/>
            <a:ext cx="2333625" cy="396875"/>
            <a:chOff x="930" y="1824"/>
            <a:chExt cx="1470" cy="250"/>
          </a:xfrm>
        </p:grpSpPr>
        <p:sp>
          <p:nvSpPr>
            <p:cNvPr id="18444" name="Line 18"/>
            <p:cNvSpPr/>
            <p:nvPr/>
          </p:nvSpPr>
          <p:spPr>
            <a:xfrm>
              <a:off x="930" y="2059"/>
              <a:ext cx="979" cy="0"/>
            </a:xfrm>
            <a:prstGeom prst="line">
              <a:avLst/>
            </a:prstGeom>
            <a:ln w="9525" cap="flat" cmpd="sng">
              <a:solidFill>
                <a:schemeClr val="tx1"/>
              </a:solidFill>
              <a:prstDash val="solid"/>
              <a:round/>
              <a:headEnd type="none" w="med" len="med"/>
              <a:tailEnd type="none" w="med" len="med"/>
            </a:ln>
          </p:spPr>
        </p:sp>
        <p:sp>
          <p:nvSpPr>
            <p:cNvPr id="18445" name="Oval 19"/>
            <p:cNvSpPr/>
            <p:nvPr/>
          </p:nvSpPr>
          <p:spPr>
            <a:xfrm>
              <a:off x="1920" y="2026"/>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46" name="Rectangle 20"/>
            <p:cNvSpPr/>
            <p:nvPr/>
          </p:nvSpPr>
          <p:spPr>
            <a:xfrm>
              <a:off x="1152" y="1824"/>
              <a:ext cx="1248" cy="232"/>
            </a:xfrm>
            <a:prstGeom prst="rect">
              <a:avLst/>
            </a:prstGeom>
            <a:noFill/>
            <a:ln w="9525">
              <a:noFill/>
            </a:ln>
          </p:spPr>
          <p:txBody>
            <a:bodyPr anchor="t">
              <a:spAutoFit/>
            </a:bodyPr>
            <a:p>
              <a:r>
                <a:rPr lang="zh-CN" altLang="en-US" b="1" dirty="0">
                  <a:solidFill>
                    <a:srgbClr val="CC0000"/>
                  </a:solidFill>
                  <a:latin typeface="Times New Roman" panose="02020603050405020304" pitchFamily="18" charset="0"/>
                  <a:ea typeface="黑体" panose="02010609060101010101" pitchFamily="2" charset="-122"/>
                </a:rPr>
                <a:t>准静态过程</a:t>
              </a:r>
              <a:endParaRPr lang="zh-CN" altLang="en-US" b="1" dirty="0">
                <a:solidFill>
                  <a:srgbClr val="CC0000"/>
                </a:solidFill>
                <a:latin typeface="Times New Roman" panose="02020603050405020304" pitchFamily="18" charset="0"/>
                <a:ea typeface="黑体" panose="02010609060101010101" pitchFamily="2" charset="-122"/>
              </a:endParaRPr>
            </a:p>
          </p:txBody>
        </p:sp>
      </p:grpSp>
      <p:grpSp>
        <p:nvGrpSpPr>
          <p:cNvPr id="4" name="Group 21"/>
          <p:cNvGrpSpPr/>
          <p:nvPr/>
        </p:nvGrpSpPr>
        <p:grpSpPr>
          <a:xfrm>
            <a:off x="2249488" y="3243263"/>
            <a:ext cx="2362200" cy="782637"/>
            <a:chOff x="1321" y="2074"/>
            <a:chExt cx="1488" cy="435"/>
          </a:xfrm>
        </p:grpSpPr>
        <p:sp>
          <p:nvSpPr>
            <p:cNvPr id="18448" name="Line 22"/>
            <p:cNvSpPr/>
            <p:nvPr/>
          </p:nvSpPr>
          <p:spPr>
            <a:xfrm>
              <a:off x="1988" y="2074"/>
              <a:ext cx="0" cy="415"/>
            </a:xfrm>
            <a:prstGeom prst="line">
              <a:avLst/>
            </a:prstGeom>
            <a:ln w="9525" cap="flat" cmpd="sng">
              <a:solidFill>
                <a:schemeClr val="tx1"/>
              </a:solidFill>
              <a:prstDash val="solid"/>
              <a:round/>
              <a:headEnd type="none" w="med" len="med"/>
              <a:tailEnd type="none" w="med" len="med"/>
            </a:ln>
          </p:spPr>
        </p:sp>
        <p:sp>
          <p:nvSpPr>
            <p:cNvPr id="18449" name="Line 23"/>
            <p:cNvSpPr/>
            <p:nvPr/>
          </p:nvSpPr>
          <p:spPr>
            <a:xfrm>
              <a:off x="1463" y="2486"/>
              <a:ext cx="1104" cy="0"/>
            </a:xfrm>
            <a:prstGeom prst="line">
              <a:avLst/>
            </a:prstGeom>
            <a:ln w="9525" cap="flat" cmpd="sng">
              <a:solidFill>
                <a:schemeClr val="tx1"/>
              </a:solidFill>
              <a:prstDash val="solid"/>
              <a:round/>
              <a:headEnd type="none" w="med" len="med"/>
              <a:tailEnd type="none" w="med" len="med"/>
            </a:ln>
          </p:spPr>
        </p:sp>
        <p:sp>
          <p:nvSpPr>
            <p:cNvPr id="18450" name="Oval 24"/>
            <p:cNvSpPr/>
            <p:nvPr/>
          </p:nvSpPr>
          <p:spPr>
            <a:xfrm>
              <a:off x="1392" y="2458"/>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51" name="Rectangle 25"/>
            <p:cNvSpPr/>
            <p:nvPr/>
          </p:nvSpPr>
          <p:spPr>
            <a:xfrm>
              <a:off x="1321" y="2304"/>
              <a:ext cx="782" cy="205"/>
            </a:xfrm>
            <a:prstGeom prst="rect">
              <a:avLst/>
            </a:prstGeom>
            <a:noFill/>
            <a:ln w="9525">
              <a:noFill/>
            </a:ln>
          </p:spPr>
          <p:txBody>
            <a:bodyPr anchor="t">
              <a:spAutoFit/>
            </a:bodyPr>
            <a:p>
              <a:r>
                <a:rPr lang="zh-CN" altLang="en-US" b="1" dirty="0">
                  <a:solidFill>
                    <a:srgbClr val="CC0000"/>
                  </a:solidFill>
                  <a:latin typeface="Times New Roman" panose="02020603050405020304" pitchFamily="18" charset="0"/>
                  <a:ea typeface="宋体" panose="02010600030101010101" pitchFamily="2" charset="-122"/>
                </a:rPr>
                <a:t>等温过程</a:t>
              </a:r>
              <a:endParaRPr lang="zh-CN" altLang="en-US" b="1" dirty="0">
                <a:solidFill>
                  <a:srgbClr val="CC0000"/>
                </a:solidFill>
                <a:latin typeface="Times New Roman" panose="02020603050405020304" pitchFamily="18" charset="0"/>
                <a:ea typeface="宋体" panose="02010600030101010101" pitchFamily="2" charset="-122"/>
              </a:endParaRPr>
            </a:p>
          </p:txBody>
        </p:sp>
        <p:sp>
          <p:nvSpPr>
            <p:cNvPr id="18452" name="Oval 26"/>
            <p:cNvSpPr/>
            <p:nvPr/>
          </p:nvSpPr>
          <p:spPr>
            <a:xfrm>
              <a:off x="2585" y="2451"/>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53" name="Rectangle 27"/>
            <p:cNvSpPr/>
            <p:nvPr/>
          </p:nvSpPr>
          <p:spPr>
            <a:xfrm>
              <a:off x="1993" y="2304"/>
              <a:ext cx="816" cy="205"/>
            </a:xfrm>
            <a:prstGeom prst="rect">
              <a:avLst/>
            </a:prstGeom>
            <a:noFill/>
            <a:ln w="9525">
              <a:noFill/>
            </a:ln>
          </p:spPr>
          <p:txBody>
            <a:bodyPr anchor="t">
              <a:spAutoFit/>
            </a:bodyPr>
            <a:p>
              <a:r>
                <a:rPr lang="zh-CN" altLang="en-US" b="1" dirty="0">
                  <a:solidFill>
                    <a:srgbClr val="CC0000"/>
                  </a:solidFill>
                  <a:latin typeface="Times New Roman" panose="02020603050405020304" pitchFamily="18" charset="0"/>
                  <a:ea typeface="宋体" panose="02010600030101010101" pitchFamily="2" charset="-122"/>
                </a:rPr>
                <a:t>绝热过程</a:t>
              </a:r>
              <a:endParaRPr lang="zh-CN" altLang="en-US" b="1" dirty="0">
                <a:solidFill>
                  <a:srgbClr val="CC0000"/>
                </a:solidFill>
                <a:latin typeface="Times New Roman" panose="02020603050405020304" pitchFamily="18" charset="0"/>
                <a:ea typeface="宋体" panose="02010600030101010101" pitchFamily="2" charset="-122"/>
              </a:endParaRPr>
            </a:p>
          </p:txBody>
        </p:sp>
      </p:grpSp>
      <p:grpSp>
        <p:nvGrpSpPr>
          <p:cNvPr id="5" name="Group 28"/>
          <p:cNvGrpSpPr/>
          <p:nvPr/>
        </p:nvGrpSpPr>
        <p:grpSpPr>
          <a:xfrm>
            <a:off x="2330450" y="2152650"/>
            <a:ext cx="2333625" cy="1017588"/>
            <a:chOff x="1372" y="1441"/>
            <a:chExt cx="1470" cy="587"/>
          </a:xfrm>
        </p:grpSpPr>
        <p:sp>
          <p:nvSpPr>
            <p:cNvPr id="18455" name="Line 29"/>
            <p:cNvSpPr/>
            <p:nvPr/>
          </p:nvSpPr>
          <p:spPr>
            <a:xfrm flipV="1">
              <a:off x="1993" y="1731"/>
              <a:ext cx="0" cy="297"/>
            </a:xfrm>
            <a:prstGeom prst="line">
              <a:avLst/>
            </a:prstGeom>
            <a:ln w="9525" cap="flat" cmpd="sng">
              <a:solidFill>
                <a:schemeClr val="tx1"/>
              </a:solidFill>
              <a:prstDash val="solid"/>
              <a:round/>
              <a:headEnd type="none" w="med" len="med"/>
              <a:tailEnd type="none" w="med" len="med"/>
            </a:ln>
          </p:spPr>
        </p:sp>
        <p:sp>
          <p:nvSpPr>
            <p:cNvPr id="18456" name="Line 30"/>
            <p:cNvSpPr/>
            <p:nvPr/>
          </p:nvSpPr>
          <p:spPr>
            <a:xfrm>
              <a:off x="1440" y="1725"/>
              <a:ext cx="1104" cy="0"/>
            </a:xfrm>
            <a:prstGeom prst="line">
              <a:avLst/>
            </a:prstGeom>
            <a:ln w="9525" cap="flat" cmpd="sng">
              <a:solidFill>
                <a:schemeClr val="tx1"/>
              </a:solidFill>
              <a:prstDash val="solid"/>
              <a:round/>
              <a:headEnd type="none" w="med" len="med"/>
              <a:tailEnd type="none" w="med" len="med"/>
            </a:ln>
          </p:spPr>
        </p:sp>
        <p:sp>
          <p:nvSpPr>
            <p:cNvPr id="18457" name="Oval 31"/>
            <p:cNvSpPr/>
            <p:nvPr/>
          </p:nvSpPr>
          <p:spPr>
            <a:xfrm>
              <a:off x="1372" y="1700"/>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58" name="Rectangle 32"/>
            <p:cNvSpPr/>
            <p:nvPr/>
          </p:nvSpPr>
          <p:spPr>
            <a:xfrm>
              <a:off x="1413" y="1532"/>
              <a:ext cx="782" cy="194"/>
            </a:xfrm>
            <a:prstGeom prst="rect">
              <a:avLst/>
            </a:prstGeom>
            <a:noFill/>
            <a:ln w="9525">
              <a:noFill/>
            </a:ln>
          </p:spPr>
          <p:txBody>
            <a:bodyPr anchor="t">
              <a:spAutoFit/>
            </a:bodyPr>
            <a:p>
              <a:r>
                <a:rPr lang="zh-CN" altLang="en-US" sz="1600" b="1" dirty="0">
                  <a:solidFill>
                    <a:srgbClr val="CC0000"/>
                  </a:solidFill>
                  <a:latin typeface="Times New Roman" panose="02020603050405020304" pitchFamily="18" charset="0"/>
                  <a:ea typeface="宋体" panose="02010600030101010101" pitchFamily="2" charset="-122"/>
                </a:rPr>
                <a:t>等容过程</a:t>
              </a:r>
              <a:endParaRPr lang="zh-CN" altLang="en-US" sz="1600" b="1" dirty="0">
                <a:solidFill>
                  <a:srgbClr val="CC0000"/>
                </a:solidFill>
                <a:latin typeface="Times New Roman" panose="02020603050405020304" pitchFamily="18" charset="0"/>
                <a:ea typeface="宋体" panose="02010600030101010101" pitchFamily="2" charset="-122"/>
              </a:endParaRPr>
            </a:p>
          </p:txBody>
        </p:sp>
        <p:sp>
          <p:nvSpPr>
            <p:cNvPr id="18459" name="Line 33"/>
            <p:cNvSpPr/>
            <p:nvPr/>
          </p:nvSpPr>
          <p:spPr>
            <a:xfrm flipV="1">
              <a:off x="1397" y="1444"/>
              <a:ext cx="0" cy="245"/>
            </a:xfrm>
            <a:prstGeom prst="line">
              <a:avLst/>
            </a:prstGeom>
            <a:ln w="9525" cap="flat" cmpd="sng">
              <a:solidFill>
                <a:schemeClr val="tx1"/>
              </a:solidFill>
              <a:prstDash val="solid"/>
              <a:round/>
              <a:headEnd type="none" w="med" len="med"/>
              <a:tailEnd type="none" w="med" len="med"/>
            </a:ln>
          </p:spPr>
        </p:sp>
        <p:sp>
          <p:nvSpPr>
            <p:cNvPr id="18460" name="Oval 34"/>
            <p:cNvSpPr/>
            <p:nvPr/>
          </p:nvSpPr>
          <p:spPr>
            <a:xfrm>
              <a:off x="2559" y="1697"/>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61" name="Rectangle 35"/>
            <p:cNvSpPr/>
            <p:nvPr/>
          </p:nvSpPr>
          <p:spPr>
            <a:xfrm>
              <a:off x="1981" y="1526"/>
              <a:ext cx="861" cy="194"/>
            </a:xfrm>
            <a:prstGeom prst="rect">
              <a:avLst/>
            </a:prstGeom>
            <a:noFill/>
            <a:ln w="9525">
              <a:noFill/>
            </a:ln>
          </p:spPr>
          <p:txBody>
            <a:bodyPr anchor="t">
              <a:spAutoFit/>
            </a:bodyPr>
            <a:p>
              <a:r>
                <a:rPr lang="zh-CN" altLang="en-US" sz="1600" b="1" dirty="0">
                  <a:solidFill>
                    <a:srgbClr val="CC0000"/>
                  </a:solidFill>
                  <a:latin typeface="Times New Roman" panose="02020603050405020304" pitchFamily="18" charset="0"/>
                  <a:ea typeface="宋体" panose="02010600030101010101" pitchFamily="2" charset="-122"/>
                </a:rPr>
                <a:t>等压过程</a:t>
              </a:r>
              <a:endParaRPr lang="zh-CN" altLang="en-US" sz="1600" b="1" dirty="0">
                <a:solidFill>
                  <a:srgbClr val="CC0000"/>
                </a:solidFill>
                <a:latin typeface="Times New Roman" panose="02020603050405020304" pitchFamily="18" charset="0"/>
                <a:ea typeface="宋体" panose="02010600030101010101" pitchFamily="2" charset="-122"/>
              </a:endParaRPr>
            </a:p>
          </p:txBody>
        </p:sp>
        <p:sp>
          <p:nvSpPr>
            <p:cNvPr id="18462" name="Line 36"/>
            <p:cNvSpPr/>
            <p:nvPr/>
          </p:nvSpPr>
          <p:spPr>
            <a:xfrm flipV="1">
              <a:off x="2587" y="1441"/>
              <a:ext cx="0" cy="247"/>
            </a:xfrm>
            <a:prstGeom prst="line">
              <a:avLst/>
            </a:prstGeom>
            <a:ln w="9525" cap="flat" cmpd="sng">
              <a:solidFill>
                <a:schemeClr val="tx1"/>
              </a:solidFill>
              <a:prstDash val="solid"/>
              <a:round/>
              <a:headEnd type="none" w="med" len="med"/>
              <a:tailEnd type="none" w="med" len="med"/>
            </a:ln>
          </p:spPr>
        </p:sp>
      </p:grpSp>
      <p:grpSp>
        <p:nvGrpSpPr>
          <p:cNvPr id="6" name="Group 37"/>
          <p:cNvGrpSpPr/>
          <p:nvPr/>
        </p:nvGrpSpPr>
        <p:grpSpPr>
          <a:xfrm>
            <a:off x="1584325" y="1778000"/>
            <a:ext cx="4816475" cy="439738"/>
            <a:chOff x="902" y="1036"/>
            <a:chExt cx="3034" cy="277"/>
          </a:xfrm>
        </p:grpSpPr>
        <p:sp>
          <p:nvSpPr>
            <p:cNvPr id="18464" name="Oval 38"/>
            <p:cNvSpPr/>
            <p:nvPr/>
          </p:nvSpPr>
          <p:spPr>
            <a:xfrm>
              <a:off x="1374" y="1265"/>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65" name="Rectangle 39"/>
            <p:cNvSpPr/>
            <p:nvPr/>
          </p:nvSpPr>
          <p:spPr>
            <a:xfrm>
              <a:off x="902" y="1060"/>
              <a:ext cx="1296" cy="232"/>
            </a:xfrm>
            <a:prstGeom prst="rect">
              <a:avLst/>
            </a:prstGeom>
            <a:noFill/>
            <a:ln w="9525">
              <a:noFill/>
            </a:ln>
          </p:spPr>
          <p:txBody>
            <a:bodyPr anchor="t">
              <a:spAutoFit/>
            </a:bodyPr>
            <a:p>
              <a:r>
                <a:rPr lang="zh-CN" altLang="en-US" b="1" dirty="0">
                  <a:solidFill>
                    <a:schemeClr val="accent2"/>
                  </a:solidFill>
                  <a:latin typeface="Times New Roman" panose="02020603050405020304" pitchFamily="18" charset="0"/>
                  <a:ea typeface="宋体" panose="02010600030101010101" pitchFamily="2" charset="-122"/>
                </a:rPr>
                <a:t>定容摩尔热容</a:t>
              </a:r>
              <a:r>
                <a:rPr lang="en-US" altLang="zh-CN" b="1" i="1" dirty="0">
                  <a:solidFill>
                    <a:schemeClr val="accent2"/>
                  </a:solidFill>
                  <a:latin typeface="Times New Roman" panose="02020603050405020304" pitchFamily="18" charset="0"/>
                  <a:ea typeface="宋体" panose="02010600030101010101" pitchFamily="2" charset="-122"/>
                </a:rPr>
                <a:t>C</a:t>
              </a:r>
              <a:r>
                <a:rPr lang="en-US" altLang="zh-CN" b="1" i="1" baseline="-25000" dirty="0">
                  <a:solidFill>
                    <a:schemeClr val="accent2"/>
                  </a:solidFill>
                  <a:latin typeface="Times New Roman" panose="02020603050405020304" pitchFamily="18" charset="0"/>
                  <a:ea typeface="宋体" panose="02010600030101010101" pitchFamily="2" charset="-122"/>
                </a:rPr>
                <a:t>v</a:t>
              </a:r>
              <a:endParaRPr lang="en-US" altLang="zh-CN" b="1" i="1" dirty="0">
                <a:solidFill>
                  <a:schemeClr val="accent2"/>
                </a:solidFill>
                <a:latin typeface="Times New Roman" panose="02020603050405020304" pitchFamily="18" charset="0"/>
                <a:ea typeface="宋体" panose="02010600030101010101" pitchFamily="2" charset="-122"/>
              </a:endParaRPr>
            </a:p>
          </p:txBody>
        </p:sp>
        <p:sp>
          <p:nvSpPr>
            <p:cNvPr id="18466" name="Oval 40"/>
            <p:cNvSpPr/>
            <p:nvPr/>
          </p:nvSpPr>
          <p:spPr>
            <a:xfrm>
              <a:off x="2564" y="1256"/>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67" name="Rectangle 41"/>
            <p:cNvSpPr/>
            <p:nvPr/>
          </p:nvSpPr>
          <p:spPr>
            <a:xfrm>
              <a:off x="2084" y="1036"/>
              <a:ext cx="1852" cy="232"/>
            </a:xfrm>
            <a:prstGeom prst="rect">
              <a:avLst/>
            </a:prstGeom>
            <a:noFill/>
            <a:ln w="9525">
              <a:noFill/>
            </a:ln>
          </p:spPr>
          <p:txBody>
            <a:bodyPr anchor="t">
              <a:spAutoFit/>
            </a:bodyPr>
            <a:p>
              <a:r>
                <a:rPr lang="zh-CN" altLang="en-US" b="1" dirty="0">
                  <a:solidFill>
                    <a:schemeClr val="accent2"/>
                  </a:solidFill>
                  <a:latin typeface="Times New Roman" panose="02020603050405020304" pitchFamily="18" charset="0"/>
                  <a:ea typeface="宋体" panose="02010600030101010101" pitchFamily="2" charset="-122"/>
                </a:rPr>
                <a:t>定压摩尔热容</a:t>
              </a:r>
              <a:r>
                <a:rPr lang="en-US" altLang="zh-CN" b="1" i="1" dirty="0">
                  <a:solidFill>
                    <a:schemeClr val="accent2"/>
                  </a:solidFill>
                  <a:latin typeface="Times New Roman" panose="02020603050405020304" pitchFamily="18" charset="0"/>
                  <a:ea typeface="宋体" panose="02010600030101010101" pitchFamily="2" charset="-122"/>
                </a:rPr>
                <a:t>C</a:t>
              </a:r>
              <a:r>
                <a:rPr lang="en-US" altLang="zh-CN" b="1" i="1" baseline="-25000" dirty="0">
                  <a:solidFill>
                    <a:schemeClr val="accent2"/>
                  </a:solidFill>
                  <a:latin typeface="Times New Roman" panose="02020603050405020304" pitchFamily="18" charset="0"/>
                  <a:ea typeface="宋体" panose="02010600030101010101" pitchFamily="2" charset="-122"/>
                </a:rPr>
                <a:t>p</a:t>
              </a:r>
              <a:endParaRPr lang="en-US" altLang="zh-CN" b="1" i="1" dirty="0">
                <a:solidFill>
                  <a:schemeClr val="accent2"/>
                </a:solidFill>
                <a:latin typeface="Times New Roman" panose="02020603050405020304" pitchFamily="18" charset="0"/>
                <a:ea typeface="宋体" panose="02010600030101010101" pitchFamily="2" charset="-122"/>
              </a:endParaRPr>
            </a:p>
          </p:txBody>
        </p:sp>
      </p:grpSp>
      <p:grpSp>
        <p:nvGrpSpPr>
          <p:cNvPr id="7" name="Group 42"/>
          <p:cNvGrpSpPr/>
          <p:nvPr/>
        </p:nvGrpSpPr>
        <p:grpSpPr>
          <a:xfrm>
            <a:off x="3367088" y="2844800"/>
            <a:ext cx="1760537" cy="393700"/>
            <a:chOff x="2025" y="1823"/>
            <a:chExt cx="1109" cy="248"/>
          </a:xfrm>
        </p:grpSpPr>
        <p:sp>
          <p:nvSpPr>
            <p:cNvPr id="18469" name="Line 43"/>
            <p:cNvSpPr/>
            <p:nvPr/>
          </p:nvSpPr>
          <p:spPr>
            <a:xfrm>
              <a:off x="2025" y="2056"/>
              <a:ext cx="1027" cy="0"/>
            </a:xfrm>
            <a:prstGeom prst="line">
              <a:avLst/>
            </a:prstGeom>
            <a:ln w="9525" cap="flat" cmpd="sng">
              <a:solidFill>
                <a:schemeClr val="tx1"/>
              </a:solidFill>
              <a:prstDash val="solid"/>
              <a:round/>
              <a:headEnd type="none" w="med" len="med"/>
              <a:tailEnd type="none" w="med" len="med"/>
            </a:ln>
          </p:spPr>
        </p:sp>
        <p:sp>
          <p:nvSpPr>
            <p:cNvPr id="18470" name="Oval 44"/>
            <p:cNvSpPr/>
            <p:nvPr/>
          </p:nvSpPr>
          <p:spPr>
            <a:xfrm>
              <a:off x="3076" y="2023"/>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71" name="Rectangle 45"/>
            <p:cNvSpPr/>
            <p:nvPr/>
          </p:nvSpPr>
          <p:spPr>
            <a:xfrm>
              <a:off x="2440" y="1823"/>
              <a:ext cx="694" cy="232"/>
            </a:xfrm>
            <a:prstGeom prst="rect">
              <a:avLst/>
            </a:prstGeom>
            <a:noFill/>
            <a:ln w="9525">
              <a:noFill/>
            </a:ln>
          </p:spPr>
          <p:txBody>
            <a:bodyPr wrap="none" anchor="t">
              <a:spAutoFit/>
            </a:bodyPr>
            <a:p>
              <a:r>
                <a:rPr lang="zh-CN" altLang="en-US" b="1" dirty="0">
                  <a:solidFill>
                    <a:srgbClr val="D60093"/>
                  </a:solidFill>
                  <a:latin typeface="Times New Roman" panose="02020603050405020304" pitchFamily="18" charset="0"/>
                  <a:ea typeface="宋体" panose="02010600030101010101" pitchFamily="2" charset="-122"/>
                </a:rPr>
                <a:t>循环过程</a:t>
              </a:r>
              <a:endParaRPr lang="zh-CN" altLang="en-US" b="1" dirty="0">
                <a:solidFill>
                  <a:srgbClr val="D60093"/>
                </a:solidFill>
                <a:latin typeface="Times New Roman" panose="02020603050405020304" pitchFamily="18" charset="0"/>
                <a:ea typeface="宋体" panose="02010600030101010101" pitchFamily="2" charset="-122"/>
              </a:endParaRPr>
            </a:p>
          </p:txBody>
        </p:sp>
      </p:grpSp>
      <p:grpSp>
        <p:nvGrpSpPr>
          <p:cNvPr id="8" name="Group 46"/>
          <p:cNvGrpSpPr/>
          <p:nvPr/>
        </p:nvGrpSpPr>
        <p:grpSpPr>
          <a:xfrm>
            <a:off x="5026025" y="3254375"/>
            <a:ext cx="1531938" cy="938213"/>
            <a:chOff x="3070" y="2081"/>
            <a:chExt cx="965" cy="591"/>
          </a:xfrm>
        </p:grpSpPr>
        <p:sp>
          <p:nvSpPr>
            <p:cNvPr id="18473" name="Line 47"/>
            <p:cNvSpPr/>
            <p:nvPr/>
          </p:nvSpPr>
          <p:spPr>
            <a:xfrm>
              <a:off x="3095" y="2081"/>
              <a:ext cx="0" cy="417"/>
            </a:xfrm>
            <a:prstGeom prst="line">
              <a:avLst/>
            </a:prstGeom>
            <a:ln w="9525" cap="flat" cmpd="sng">
              <a:solidFill>
                <a:schemeClr val="tx1"/>
              </a:solidFill>
              <a:prstDash val="solid"/>
              <a:round/>
              <a:headEnd type="none" w="med" len="med"/>
              <a:tailEnd type="none" w="med" len="med"/>
            </a:ln>
          </p:spPr>
        </p:sp>
        <p:sp>
          <p:nvSpPr>
            <p:cNvPr id="18474" name="Text Box 48"/>
            <p:cNvSpPr txBox="1"/>
            <p:nvPr/>
          </p:nvSpPr>
          <p:spPr>
            <a:xfrm>
              <a:off x="3123" y="2440"/>
              <a:ext cx="912" cy="232"/>
            </a:xfrm>
            <a:prstGeom prst="rect">
              <a:avLst/>
            </a:prstGeom>
            <a:noFill/>
            <a:ln w="9525">
              <a:noFill/>
            </a:ln>
          </p:spPr>
          <p:txBody>
            <a:bodyPr anchor="t">
              <a:spAutoFit/>
            </a:bodyPr>
            <a:p>
              <a:pPr>
                <a:spcBef>
                  <a:spcPct val="50000"/>
                </a:spcBef>
              </a:pPr>
              <a:r>
                <a:rPr lang="zh-CN" altLang="en-US" b="1" dirty="0">
                  <a:latin typeface="Times New Roman" panose="02020603050405020304" pitchFamily="18" charset="0"/>
                  <a:ea typeface="宋体" panose="02010600030101010101" pitchFamily="2" charset="-122"/>
                </a:rPr>
                <a:t>奥托循环</a:t>
              </a:r>
              <a:endParaRPr lang="zh-CN" altLang="en-US" b="1" dirty="0">
                <a:latin typeface="Times New Roman" panose="02020603050405020304" pitchFamily="18" charset="0"/>
                <a:ea typeface="宋体" panose="02010600030101010101" pitchFamily="2" charset="-122"/>
              </a:endParaRPr>
            </a:p>
          </p:txBody>
        </p:sp>
        <p:sp>
          <p:nvSpPr>
            <p:cNvPr id="18475" name="Oval 49"/>
            <p:cNvSpPr/>
            <p:nvPr/>
          </p:nvSpPr>
          <p:spPr>
            <a:xfrm>
              <a:off x="3070" y="2516"/>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grpSp>
      <p:grpSp>
        <p:nvGrpSpPr>
          <p:cNvPr id="9" name="Group 50"/>
          <p:cNvGrpSpPr/>
          <p:nvPr/>
        </p:nvGrpSpPr>
        <p:grpSpPr>
          <a:xfrm>
            <a:off x="5149850" y="2854325"/>
            <a:ext cx="1655763" cy="371475"/>
            <a:chOff x="3148" y="1829"/>
            <a:chExt cx="1043" cy="234"/>
          </a:xfrm>
        </p:grpSpPr>
        <p:sp>
          <p:nvSpPr>
            <p:cNvPr id="18477" name="Line 51"/>
            <p:cNvSpPr/>
            <p:nvPr/>
          </p:nvSpPr>
          <p:spPr>
            <a:xfrm>
              <a:off x="3148" y="2053"/>
              <a:ext cx="689" cy="0"/>
            </a:xfrm>
            <a:prstGeom prst="line">
              <a:avLst/>
            </a:prstGeom>
            <a:ln w="9525" cap="flat" cmpd="sng">
              <a:solidFill>
                <a:schemeClr val="tx1"/>
              </a:solidFill>
              <a:prstDash val="solid"/>
              <a:round/>
              <a:headEnd type="none" w="med" len="med"/>
              <a:tailEnd type="none" w="med" len="med"/>
            </a:ln>
          </p:spPr>
        </p:sp>
        <p:sp>
          <p:nvSpPr>
            <p:cNvPr id="18478" name="Oval 52"/>
            <p:cNvSpPr/>
            <p:nvPr/>
          </p:nvSpPr>
          <p:spPr>
            <a:xfrm>
              <a:off x="3854" y="2015"/>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79" name="Text Box 53"/>
            <p:cNvSpPr txBox="1"/>
            <p:nvPr/>
          </p:nvSpPr>
          <p:spPr>
            <a:xfrm>
              <a:off x="3168" y="1829"/>
              <a:ext cx="1023" cy="232"/>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黑体" panose="02010609060101010101" pitchFamily="2" charset="-122"/>
                </a:rPr>
                <a:t>卡诺循环</a:t>
              </a:r>
              <a:endParaRPr lang="zh-CN" altLang="en-US" dirty="0">
                <a:latin typeface="Times New Roman" panose="02020603050405020304" pitchFamily="18" charset="0"/>
                <a:ea typeface="黑体" panose="02010609060101010101" pitchFamily="2" charset="-122"/>
              </a:endParaRPr>
            </a:p>
          </p:txBody>
        </p:sp>
      </p:grpSp>
      <p:grpSp>
        <p:nvGrpSpPr>
          <p:cNvPr id="10" name="Group 54"/>
          <p:cNvGrpSpPr/>
          <p:nvPr/>
        </p:nvGrpSpPr>
        <p:grpSpPr>
          <a:xfrm>
            <a:off x="6376988" y="2954338"/>
            <a:ext cx="1700212" cy="366712"/>
            <a:chOff x="3921" y="1892"/>
            <a:chExt cx="1071" cy="231"/>
          </a:xfrm>
        </p:grpSpPr>
        <p:sp>
          <p:nvSpPr>
            <p:cNvPr id="18481" name="Line 55"/>
            <p:cNvSpPr/>
            <p:nvPr/>
          </p:nvSpPr>
          <p:spPr>
            <a:xfrm>
              <a:off x="3921" y="2051"/>
              <a:ext cx="576" cy="0"/>
            </a:xfrm>
            <a:prstGeom prst="line">
              <a:avLst/>
            </a:prstGeom>
            <a:ln w="9525" cap="flat" cmpd="sng">
              <a:solidFill>
                <a:schemeClr val="tx1"/>
              </a:solidFill>
              <a:prstDash val="solid"/>
              <a:round/>
              <a:headEnd type="none" w="med" len="med"/>
              <a:tailEnd type="none" w="med" len="med"/>
            </a:ln>
          </p:spPr>
        </p:sp>
        <p:sp>
          <p:nvSpPr>
            <p:cNvPr id="18482" name="Oval 56"/>
            <p:cNvSpPr/>
            <p:nvPr/>
          </p:nvSpPr>
          <p:spPr>
            <a:xfrm>
              <a:off x="4517" y="2013"/>
              <a:ext cx="48" cy="4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8483" name="Rectangle 57"/>
            <p:cNvSpPr/>
            <p:nvPr/>
          </p:nvSpPr>
          <p:spPr>
            <a:xfrm>
              <a:off x="4560" y="1892"/>
              <a:ext cx="432" cy="231"/>
            </a:xfrm>
            <a:prstGeom prst="rect">
              <a:avLst/>
            </a:prstGeom>
            <a:noFill/>
            <a:ln w="9525">
              <a:noFill/>
            </a:ln>
          </p:spPr>
          <p:txBody>
            <a:bodyPr anchor="t">
              <a:spAutoFit/>
            </a:bodyPr>
            <a:p>
              <a:r>
                <a:rPr lang="zh-CN" altLang="en-US" b="1" dirty="0">
                  <a:solidFill>
                    <a:schemeClr val="accent2"/>
                  </a:solidFill>
                  <a:latin typeface="Times New Roman" panose="02020603050405020304" pitchFamily="18" charset="0"/>
                  <a:ea typeface="宋体" panose="02010600030101010101" pitchFamily="2" charset="-122"/>
                </a:rPr>
                <a:t>熵</a:t>
              </a:r>
              <a:endParaRPr lang="zh-CN" altLang="en-US" b="1" dirty="0">
                <a:solidFill>
                  <a:schemeClr val="accent2"/>
                </a:solidFill>
                <a:latin typeface="Times New Roman" panose="02020603050405020304" pitchFamily="18" charset="0"/>
                <a:ea typeface="宋体" panose="02010600030101010101" pitchFamily="2" charset="-122"/>
              </a:endParaRPr>
            </a:p>
          </p:txBody>
        </p:sp>
      </p:grpSp>
      <p:graphicFrame>
        <p:nvGraphicFramePr>
          <p:cNvPr id="215098" name="Object 58"/>
          <p:cNvGraphicFramePr>
            <a:graphicFrameLocks noChangeAspect="1"/>
          </p:cNvGraphicFramePr>
          <p:nvPr/>
        </p:nvGraphicFramePr>
        <p:xfrm>
          <a:off x="2932113" y="4865688"/>
          <a:ext cx="2667000" cy="449262"/>
        </p:xfrm>
        <a:graphic>
          <a:graphicData uri="http://schemas.openxmlformats.org/presentationml/2006/ole">
            <mc:AlternateContent xmlns:mc="http://schemas.openxmlformats.org/markup-compatibility/2006">
              <mc:Choice xmlns:v="urn:schemas-microsoft-com:vml" Requires="v">
                <p:oleObj spid="_x0000_s3121" name="" r:id="rId1" imgW="1663700" imgH="279400" progId="Equation.3">
                  <p:embed/>
                </p:oleObj>
              </mc:Choice>
              <mc:Fallback>
                <p:oleObj name="" r:id="rId1" imgW="1663700" imgH="279400" progId="Equation.3">
                  <p:embed/>
                  <p:pic>
                    <p:nvPicPr>
                      <p:cNvPr id="0" name="图片 3120"/>
                      <p:cNvPicPr/>
                      <p:nvPr/>
                    </p:nvPicPr>
                    <p:blipFill>
                      <a:blip r:embed="rId2"/>
                      <a:stretch>
                        <a:fillRect/>
                      </a:stretch>
                    </p:blipFill>
                    <p:spPr>
                      <a:xfrm>
                        <a:off x="2932113" y="4865688"/>
                        <a:ext cx="2667000" cy="449262"/>
                      </a:xfrm>
                      <a:prstGeom prst="rect">
                        <a:avLst/>
                      </a:prstGeom>
                      <a:noFill/>
                      <a:ln w="38100">
                        <a:noFill/>
                        <a:miter/>
                      </a:ln>
                    </p:spPr>
                  </p:pic>
                </p:oleObj>
              </mc:Fallback>
            </mc:AlternateContent>
          </a:graphicData>
        </a:graphic>
      </p:graphicFrame>
      <p:graphicFrame>
        <p:nvGraphicFramePr>
          <p:cNvPr id="215100" name="Object 60"/>
          <p:cNvGraphicFramePr>
            <a:graphicFrameLocks noChangeAspect="1"/>
          </p:cNvGraphicFramePr>
          <p:nvPr/>
        </p:nvGraphicFramePr>
        <p:xfrm>
          <a:off x="2916238" y="5389563"/>
          <a:ext cx="1219200" cy="619125"/>
        </p:xfrm>
        <a:graphic>
          <a:graphicData uri="http://schemas.openxmlformats.org/presentationml/2006/ole">
            <mc:AlternateContent xmlns:mc="http://schemas.openxmlformats.org/markup-compatibility/2006">
              <mc:Choice xmlns:v="urn:schemas-microsoft-com:vml" Requires="v">
                <p:oleObj spid="_x0000_s3128" name="" r:id="rId3" imgW="825500" imgH="419100" progId="Equation.3">
                  <p:embed/>
                </p:oleObj>
              </mc:Choice>
              <mc:Fallback>
                <p:oleObj name="" r:id="rId3" imgW="825500" imgH="419100" progId="Equation.3">
                  <p:embed/>
                  <p:pic>
                    <p:nvPicPr>
                      <p:cNvPr id="0" name="图片 3127"/>
                      <p:cNvPicPr/>
                      <p:nvPr/>
                    </p:nvPicPr>
                    <p:blipFill>
                      <a:blip r:embed="rId4"/>
                      <a:stretch>
                        <a:fillRect/>
                      </a:stretch>
                    </p:blipFill>
                    <p:spPr>
                      <a:xfrm>
                        <a:off x="2916238" y="5389563"/>
                        <a:ext cx="1219200" cy="619125"/>
                      </a:xfrm>
                      <a:prstGeom prst="rect">
                        <a:avLst/>
                      </a:prstGeom>
                      <a:noFill/>
                      <a:ln w="38100">
                        <a:noFill/>
                        <a:miter/>
                      </a:ln>
                    </p:spPr>
                  </p:pic>
                </p:oleObj>
              </mc:Fallback>
            </mc:AlternateContent>
          </a:graphicData>
        </a:graphic>
      </p:graphicFrame>
      <p:graphicFrame>
        <p:nvGraphicFramePr>
          <p:cNvPr id="215101" name="Object 61"/>
          <p:cNvGraphicFramePr>
            <a:graphicFrameLocks noChangeAspect="1"/>
          </p:cNvGraphicFramePr>
          <p:nvPr/>
        </p:nvGraphicFramePr>
        <p:xfrm>
          <a:off x="3684588" y="1149350"/>
          <a:ext cx="1219200" cy="546100"/>
        </p:xfrm>
        <a:graphic>
          <a:graphicData uri="http://schemas.openxmlformats.org/presentationml/2006/ole">
            <mc:AlternateContent xmlns:mc="http://schemas.openxmlformats.org/markup-compatibility/2006">
              <mc:Choice xmlns:v="urn:schemas-microsoft-com:vml" Requires="v">
                <p:oleObj spid="_x0000_s3123" name="" r:id="rId5" imgW="875665" imgH="393700" progId="Equation.3">
                  <p:embed/>
                </p:oleObj>
              </mc:Choice>
              <mc:Fallback>
                <p:oleObj name="" r:id="rId5" imgW="875665" imgH="393700" progId="Equation.3">
                  <p:embed/>
                  <p:pic>
                    <p:nvPicPr>
                      <p:cNvPr id="0" name="图片 3122"/>
                      <p:cNvPicPr/>
                      <p:nvPr/>
                    </p:nvPicPr>
                    <p:blipFill>
                      <a:blip r:embed="rId6"/>
                      <a:stretch>
                        <a:fillRect/>
                      </a:stretch>
                    </p:blipFill>
                    <p:spPr>
                      <a:xfrm>
                        <a:off x="3684588" y="1149350"/>
                        <a:ext cx="1219200" cy="546100"/>
                      </a:xfrm>
                      <a:prstGeom prst="rect">
                        <a:avLst/>
                      </a:prstGeom>
                      <a:noFill/>
                      <a:ln w="38100">
                        <a:noFill/>
                        <a:miter/>
                      </a:ln>
                    </p:spPr>
                  </p:pic>
                </p:oleObj>
              </mc:Fallback>
            </mc:AlternateContent>
          </a:graphicData>
        </a:graphic>
      </p:graphicFrame>
      <p:graphicFrame>
        <p:nvGraphicFramePr>
          <p:cNvPr id="215102" name="Object 62"/>
          <p:cNvGraphicFramePr>
            <a:graphicFrameLocks noChangeAspect="1"/>
          </p:cNvGraphicFramePr>
          <p:nvPr/>
        </p:nvGraphicFramePr>
        <p:xfrm>
          <a:off x="1949450" y="1149350"/>
          <a:ext cx="838200" cy="552450"/>
        </p:xfrm>
        <a:graphic>
          <a:graphicData uri="http://schemas.openxmlformats.org/presentationml/2006/ole">
            <mc:AlternateContent xmlns:mc="http://schemas.openxmlformats.org/markup-compatibility/2006">
              <mc:Choice xmlns:v="urn:schemas-microsoft-com:vml" Requires="v">
                <p:oleObj spid="_x0000_s3127" name="" r:id="rId7" imgW="596900" imgH="393700" progId="Equation.3">
                  <p:embed/>
                </p:oleObj>
              </mc:Choice>
              <mc:Fallback>
                <p:oleObj name="" r:id="rId7" imgW="596900" imgH="393700" progId="Equation.3">
                  <p:embed/>
                  <p:pic>
                    <p:nvPicPr>
                      <p:cNvPr id="0" name="图片 3126"/>
                      <p:cNvPicPr/>
                      <p:nvPr/>
                    </p:nvPicPr>
                    <p:blipFill>
                      <a:blip r:embed="rId8"/>
                      <a:stretch>
                        <a:fillRect/>
                      </a:stretch>
                    </p:blipFill>
                    <p:spPr>
                      <a:xfrm>
                        <a:off x="1949450" y="1149350"/>
                        <a:ext cx="838200" cy="552450"/>
                      </a:xfrm>
                      <a:prstGeom prst="rect">
                        <a:avLst/>
                      </a:prstGeom>
                      <a:noFill/>
                      <a:ln w="38100">
                        <a:noFill/>
                        <a:miter/>
                      </a:ln>
                    </p:spPr>
                  </p:pic>
                </p:oleObj>
              </mc:Fallback>
            </mc:AlternateContent>
          </a:graphicData>
        </a:graphic>
      </p:graphicFrame>
      <p:graphicFrame>
        <p:nvGraphicFramePr>
          <p:cNvPr id="215103" name="Object 63"/>
          <p:cNvGraphicFramePr>
            <a:graphicFrameLocks noChangeAspect="1"/>
          </p:cNvGraphicFramePr>
          <p:nvPr/>
        </p:nvGraphicFramePr>
        <p:xfrm>
          <a:off x="5233988" y="2127250"/>
          <a:ext cx="1100137" cy="650875"/>
        </p:xfrm>
        <a:graphic>
          <a:graphicData uri="http://schemas.openxmlformats.org/presentationml/2006/ole">
            <mc:AlternateContent xmlns:mc="http://schemas.openxmlformats.org/markup-compatibility/2006">
              <mc:Choice xmlns:v="urn:schemas-microsoft-com:vml" Requires="v">
                <p:oleObj spid="_x0000_s3120" name="" r:id="rId9" imgW="723900" imgH="431800" progId="Equation.3">
                  <p:embed/>
                </p:oleObj>
              </mc:Choice>
              <mc:Fallback>
                <p:oleObj name="" r:id="rId9" imgW="723900" imgH="431800" progId="Equation.3">
                  <p:embed/>
                  <p:pic>
                    <p:nvPicPr>
                      <p:cNvPr id="0" name="图片 3119"/>
                      <p:cNvPicPr/>
                      <p:nvPr/>
                    </p:nvPicPr>
                    <p:blipFill>
                      <a:blip r:embed="rId10"/>
                      <a:stretch>
                        <a:fillRect/>
                      </a:stretch>
                    </p:blipFill>
                    <p:spPr>
                      <a:xfrm>
                        <a:off x="5233988" y="2127250"/>
                        <a:ext cx="1100137" cy="650875"/>
                      </a:xfrm>
                      <a:prstGeom prst="rect">
                        <a:avLst/>
                      </a:prstGeom>
                      <a:noFill/>
                      <a:ln w="38100">
                        <a:noFill/>
                        <a:miter/>
                      </a:ln>
                    </p:spPr>
                  </p:pic>
                </p:oleObj>
              </mc:Fallback>
            </mc:AlternateContent>
          </a:graphicData>
        </a:graphic>
      </p:graphicFrame>
      <p:graphicFrame>
        <p:nvGraphicFramePr>
          <p:cNvPr id="215104" name="Object 64"/>
          <p:cNvGraphicFramePr>
            <a:graphicFrameLocks noChangeAspect="1"/>
          </p:cNvGraphicFramePr>
          <p:nvPr/>
        </p:nvGraphicFramePr>
        <p:xfrm>
          <a:off x="3143250" y="4305300"/>
          <a:ext cx="1368425" cy="377825"/>
        </p:xfrm>
        <a:graphic>
          <a:graphicData uri="http://schemas.openxmlformats.org/presentationml/2006/ole">
            <mc:AlternateContent xmlns:mc="http://schemas.openxmlformats.org/markup-compatibility/2006">
              <mc:Choice xmlns:v="urn:schemas-microsoft-com:vml" Requires="v">
                <p:oleObj spid="_x0000_s3124" name="" r:id="rId11" imgW="736600" imgH="203200" progId="Equation.3">
                  <p:embed/>
                </p:oleObj>
              </mc:Choice>
              <mc:Fallback>
                <p:oleObj name="" r:id="rId11" imgW="736600" imgH="203200" progId="Equation.3">
                  <p:embed/>
                  <p:pic>
                    <p:nvPicPr>
                      <p:cNvPr id="0" name="图片 3123"/>
                      <p:cNvPicPr/>
                      <p:nvPr/>
                    </p:nvPicPr>
                    <p:blipFill>
                      <a:blip r:embed="rId12"/>
                      <a:stretch>
                        <a:fillRect/>
                      </a:stretch>
                    </p:blipFill>
                    <p:spPr>
                      <a:xfrm>
                        <a:off x="3143250" y="4305300"/>
                        <a:ext cx="1368425" cy="377825"/>
                      </a:xfrm>
                      <a:prstGeom prst="rect">
                        <a:avLst/>
                      </a:prstGeom>
                      <a:solidFill>
                        <a:srgbClr val="FFFF66"/>
                      </a:solidFill>
                      <a:ln w="9525" cap="flat" cmpd="sng">
                        <a:solidFill>
                          <a:srgbClr val="CC0000"/>
                        </a:solidFill>
                        <a:prstDash val="solid"/>
                        <a:miter/>
                        <a:headEnd type="none" w="med" len="med"/>
                        <a:tailEnd type="none" w="med" len="med"/>
                      </a:ln>
                    </p:spPr>
                  </p:pic>
                </p:oleObj>
              </mc:Fallback>
            </mc:AlternateContent>
          </a:graphicData>
        </a:graphic>
      </p:graphicFrame>
      <p:grpSp>
        <p:nvGrpSpPr>
          <p:cNvPr id="11" name="Group 67"/>
          <p:cNvGrpSpPr/>
          <p:nvPr/>
        </p:nvGrpSpPr>
        <p:grpSpPr>
          <a:xfrm>
            <a:off x="6621463" y="3352800"/>
            <a:ext cx="1981200" cy="768350"/>
            <a:chOff x="4171" y="2880"/>
            <a:chExt cx="1248" cy="484"/>
          </a:xfrm>
        </p:grpSpPr>
        <p:graphicFrame>
          <p:nvGraphicFramePr>
            <p:cNvPr id="18492" name="Object 65"/>
            <p:cNvGraphicFramePr>
              <a:graphicFrameLocks noChangeAspect="1"/>
            </p:cNvGraphicFramePr>
            <p:nvPr/>
          </p:nvGraphicFramePr>
          <p:xfrm>
            <a:off x="4593" y="2880"/>
            <a:ext cx="384" cy="149"/>
          </p:xfrm>
          <a:graphic>
            <a:graphicData uri="http://schemas.openxmlformats.org/presentationml/2006/ole">
              <mc:AlternateContent xmlns:mc="http://schemas.openxmlformats.org/markup-compatibility/2006">
                <mc:Choice xmlns:v="urn:schemas-microsoft-com:vml" Requires="v">
                  <p:oleObj spid="_x0000_s3125" name="" r:id="rId13" imgW="457200" imgH="177800" progId="Equation.3">
                    <p:embed/>
                  </p:oleObj>
                </mc:Choice>
                <mc:Fallback>
                  <p:oleObj name="" r:id="rId13" imgW="457200" imgH="177800" progId="Equation.3">
                    <p:embed/>
                    <p:pic>
                      <p:nvPicPr>
                        <p:cNvPr id="0" name="图片 3124"/>
                        <p:cNvPicPr/>
                        <p:nvPr/>
                      </p:nvPicPr>
                      <p:blipFill>
                        <a:blip r:embed="rId14"/>
                        <a:stretch>
                          <a:fillRect/>
                        </a:stretch>
                      </p:blipFill>
                      <p:spPr>
                        <a:xfrm>
                          <a:off x="4593" y="2880"/>
                          <a:ext cx="384" cy="149"/>
                        </a:xfrm>
                        <a:prstGeom prst="rect">
                          <a:avLst/>
                        </a:prstGeom>
                        <a:noFill/>
                        <a:ln w="38100">
                          <a:noFill/>
                          <a:miter/>
                        </a:ln>
                      </p:spPr>
                    </p:pic>
                  </p:oleObj>
                </mc:Fallback>
              </mc:AlternateContent>
            </a:graphicData>
          </a:graphic>
        </p:graphicFrame>
        <p:sp>
          <p:nvSpPr>
            <p:cNvPr id="18493" name="Text Box 66"/>
            <p:cNvSpPr txBox="1"/>
            <p:nvPr/>
          </p:nvSpPr>
          <p:spPr>
            <a:xfrm>
              <a:off x="4171" y="3113"/>
              <a:ext cx="1248" cy="251"/>
            </a:xfrm>
            <a:prstGeom prst="rect">
              <a:avLst/>
            </a:prstGeom>
            <a:noFill/>
            <a:ln w="9525">
              <a:noFill/>
            </a:ln>
          </p:spPr>
          <p:txBody>
            <a:bodyPr anchor="t">
              <a:spAutoFit/>
            </a:bodyPr>
            <a:p>
              <a:pPr algn="ctr">
                <a:spcBef>
                  <a:spcPct val="50000"/>
                </a:spcBef>
              </a:pPr>
              <a:r>
                <a:rPr lang="zh-CN" altLang="en-US" sz="2000" b="1" dirty="0">
                  <a:solidFill>
                    <a:srgbClr val="0000CC"/>
                  </a:solidFill>
                  <a:latin typeface="Arial" panose="020B0604020202020204" pitchFamily="34" charset="0"/>
                  <a:ea typeface="宋体" panose="02010600030101010101" pitchFamily="2" charset="-122"/>
                </a:rPr>
                <a:t>熵增加原理</a:t>
              </a:r>
              <a:endParaRPr lang="zh-CN" altLang="en-US" sz="2000" b="1" dirty="0">
                <a:solidFill>
                  <a:srgbClr val="0000CC"/>
                </a:solidFill>
                <a:latin typeface="Arial" panose="020B0604020202020204" pitchFamily="34" charset="0"/>
                <a:ea typeface="宋体" panose="02010600030101010101" pitchFamily="2" charset="-122"/>
              </a:endParaRPr>
            </a:p>
          </p:txBody>
        </p:sp>
      </p:grpSp>
      <p:sp>
        <p:nvSpPr>
          <p:cNvPr id="215109" name="Text Box 69"/>
          <p:cNvSpPr txBox="1"/>
          <p:nvPr/>
        </p:nvSpPr>
        <p:spPr>
          <a:xfrm>
            <a:off x="568325" y="4248150"/>
            <a:ext cx="2514600" cy="460375"/>
          </a:xfrm>
          <a:prstGeom prst="rect">
            <a:avLst/>
          </a:prstGeom>
          <a:noFill/>
          <a:ln w="9525">
            <a:noFill/>
          </a:ln>
        </p:spPr>
        <p:txBody>
          <a:bodyPr anchor="t">
            <a:spAutoFit/>
          </a:bodyPr>
          <a:p>
            <a:pPr>
              <a:spcBef>
                <a:spcPct val="50000"/>
              </a:spcBef>
            </a:pPr>
            <a:r>
              <a:rPr lang="zh-CN" altLang="en-US" sz="2400" b="1" dirty="0">
                <a:solidFill>
                  <a:srgbClr val="000000"/>
                </a:solidFill>
                <a:latin typeface="Arial" panose="020B0604020202020204" pitchFamily="34" charset="0"/>
                <a:ea typeface="黑体" panose="02010609060101010101" pitchFamily="2" charset="-122"/>
              </a:rPr>
              <a:t>热力学第一定律</a:t>
            </a:r>
            <a:endParaRPr lang="zh-CN" altLang="en-US" sz="2400" b="1" dirty="0">
              <a:solidFill>
                <a:srgbClr val="000000"/>
              </a:solidFill>
              <a:latin typeface="Arial" panose="020B0604020202020204" pitchFamily="34" charset="0"/>
              <a:ea typeface="黑体" panose="02010609060101010101" pitchFamily="2" charset="-122"/>
            </a:endParaRPr>
          </a:p>
        </p:txBody>
      </p:sp>
      <p:sp>
        <p:nvSpPr>
          <p:cNvPr id="215110" name="Text Box 70"/>
          <p:cNvSpPr txBox="1"/>
          <p:nvPr/>
        </p:nvSpPr>
        <p:spPr>
          <a:xfrm>
            <a:off x="6340475" y="4213225"/>
            <a:ext cx="2493963" cy="460375"/>
          </a:xfrm>
          <a:prstGeom prst="rect">
            <a:avLst/>
          </a:prstGeom>
          <a:noFill/>
          <a:ln w="9525">
            <a:noFill/>
          </a:ln>
        </p:spPr>
        <p:txBody>
          <a:bodyPr wrap="square" anchor="t">
            <a:spAutoFit/>
          </a:bodyPr>
          <a:p>
            <a:pPr algn="ctr">
              <a:spcBef>
                <a:spcPct val="50000"/>
              </a:spcBef>
            </a:pPr>
            <a:r>
              <a:rPr lang="zh-CN" altLang="en-US" sz="2400" b="1" dirty="0">
                <a:solidFill>
                  <a:srgbClr val="000000"/>
                </a:solidFill>
                <a:latin typeface="Arial" panose="020B0604020202020204" pitchFamily="34" charset="0"/>
                <a:ea typeface="黑体" panose="02010609060101010101" pitchFamily="2" charset="-122"/>
              </a:rPr>
              <a:t>热力学第二定律</a:t>
            </a:r>
            <a:endParaRPr lang="zh-CN" altLang="en-US" sz="2400" b="1" dirty="0">
              <a:solidFill>
                <a:srgbClr val="000000"/>
              </a:solidFill>
              <a:latin typeface="Arial" panose="020B0604020202020204" pitchFamily="34" charset="0"/>
              <a:ea typeface="黑体" panose="02010609060101010101" pitchFamily="2" charset="-122"/>
            </a:endParaRPr>
          </a:p>
        </p:txBody>
      </p:sp>
      <p:graphicFrame>
        <p:nvGraphicFramePr>
          <p:cNvPr id="125955" name="Object 3"/>
          <p:cNvGraphicFramePr>
            <a:graphicFrameLocks noChangeAspect="1"/>
          </p:cNvGraphicFramePr>
          <p:nvPr/>
        </p:nvGraphicFramePr>
        <p:xfrm>
          <a:off x="5703888" y="862013"/>
          <a:ext cx="2578100" cy="968375"/>
        </p:xfrm>
        <a:graphic>
          <a:graphicData uri="http://schemas.openxmlformats.org/presentationml/2006/ole">
            <mc:AlternateContent xmlns:mc="http://schemas.openxmlformats.org/markup-compatibility/2006">
              <mc:Choice xmlns:v="urn:schemas-microsoft-com:vml" Requires="v">
                <p:oleObj spid="_x0000_s3126" name="" r:id="rId15" imgW="965835" imgH="367030" progId="Equation.3">
                  <p:embed/>
                </p:oleObj>
              </mc:Choice>
              <mc:Fallback>
                <p:oleObj name="" r:id="rId15" imgW="965835" imgH="367030" progId="Equation.3">
                  <p:embed/>
                  <p:pic>
                    <p:nvPicPr>
                      <p:cNvPr id="0" name="图片 3125"/>
                      <p:cNvPicPr/>
                      <p:nvPr/>
                    </p:nvPicPr>
                    <p:blipFill>
                      <a:blip r:embed="rId16">
                        <a:clrChange>
                          <a:clrFrom>
                            <a:srgbClr val="000000"/>
                          </a:clrFrom>
                          <a:clrTo>
                            <a:srgbClr val="000000">
                              <a:alpha val="0"/>
                            </a:srgbClr>
                          </a:clrTo>
                        </a:clrChange>
                      </a:blip>
                      <a:stretch>
                        <a:fillRect/>
                      </a:stretch>
                    </p:blipFill>
                    <p:spPr>
                      <a:xfrm>
                        <a:off x="5703888" y="862013"/>
                        <a:ext cx="2578100" cy="968375"/>
                      </a:xfrm>
                      <a:prstGeom prst="rect">
                        <a:avLst/>
                      </a:prstGeom>
                      <a:noFill/>
                      <a:ln w="38100">
                        <a:noFill/>
                        <a:miter/>
                      </a:ln>
                    </p:spPr>
                  </p:pic>
                </p:oleObj>
              </mc:Fallback>
            </mc:AlternateContent>
          </a:graphicData>
        </a:graphic>
      </p:graphicFrame>
      <p:pic>
        <p:nvPicPr>
          <p:cNvPr id="101380" name="Picture 4" descr="r12"/>
          <p:cNvPicPr>
            <a:picLocks noChangeAspect="1"/>
          </p:cNvPicPr>
          <p:nvPr/>
        </p:nvPicPr>
        <p:blipFill>
          <a:blip r:embed="rId17"/>
          <a:stretch>
            <a:fillRect/>
          </a:stretch>
        </p:blipFill>
        <p:spPr>
          <a:xfrm>
            <a:off x="620713" y="4779963"/>
            <a:ext cx="2222500" cy="1790700"/>
          </a:xfrm>
          <a:prstGeom prst="rect">
            <a:avLst/>
          </a:prstGeom>
          <a:noFill/>
          <a:ln w="9525" cap="flat" cmpd="sng">
            <a:solidFill>
              <a:srgbClr val="0000FF"/>
            </a:solidFill>
            <a:prstDash val="solid"/>
            <a:miter/>
            <a:headEnd type="none" w="med" len="med"/>
            <a:tailEnd type="none" w="med" len="med"/>
          </a:ln>
        </p:spPr>
      </p:pic>
      <p:sp>
        <p:nvSpPr>
          <p:cNvPr id="107528" name="Text Box 8"/>
          <p:cNvSpPr txBox="1"/>
          <p:nvPr/>
        </p:nvSpPr>
        <p:spPr>
          <a:xfrm>
            <a:off x="5603875" y="5302250"/>
            <a:ext cx="3003550" cy="1200150"/>
          </a:xfrm>
          <a:prstGeom prst="rect">
            <a:avLst/>
          </a:prstGeom>
          <a:noFill/>
          <a:ln w="12700" cap="flat" cmpd="sng">
            <a:solidFill>
              <a:srgbClr val="89A4A7"/>
            </a:solidFill>
            <a:prstDash val="solid"/>
            <a:round/>
            <a:headEnd type="none" w="med" len="med"/>
            <a:tailEnd type="none" w="med" len="med"/>
          </a:ln>
        </p:spPr>
        <p:txBody>
          <a:bodyPr wrap="square" anchor="ctr">
            <a:spAutoFit/>
          </a:bodyPr>
          <a:p>
            <a:r>
              <a:rPr lang="zh-CN" altLang="en-US" b="1" dirty="0">
                <a:solidFill>
                  <a:srgbClr val="FF0000"/>
                </a:solidFill>
                <a:latin typeface="楷体_GB2312" pitchFamily="49" charset="-122"/>
                <a:ea typeface="楷体_GB2312" pitchFamily="49" charset="-122"/>
              </a:rPr>
              <a:t>符号规定</a:t>
            </a:r>
            <a:r>
              <a:rPr lang="en-US" altLang="zh-CN" b="1" dirty="0">
                <a:solidFill>
                  <a:srgbClr val="FF0000"/>
                </a:solidFill>
                <a:latin typeface="楷体_GB2312" pitchFamily="49" charset="-122"/>
                <a:ea typeface="楷体_GB2312" pitchFamily="49" charset="-122"/>
              </a:rPr>
              <a:t>:</a:t>
            </a:r>
            <a:endParaRPr lang="en-US" altLang="zh-CN" b="1" dirty="0">
              <a:solidFill>
                <a:srgbClr val="FF0000"/>
              </a:solidFill>
              <a:latin typeface="楷体_GB2312" pitchFamily="49" charset="-122"/>
              <a:ea typeface="楷体_GB2312" pitchFamily="49" charset="-122"/>
            </a:endParaRPr>
          </a:p>
          <a:p>
            <a:r>
              <a:rPr lang="en-US" altLang="zh-CN" b="1" dirty="0">
                <a:latin typeface="楷体_GB2312" pitchFamily="49" charset="-122"/>
                <a:ea typeface="楷体_GB2312" pitchFamily="49" charset="-122"/>
              </a:rPr>
              <a:t> </a:t>
            </a:r>
            <a:r>
              <a:rPr lang="en-US" altLang="zh-CN" b="1" i="1" dirty="0">
                <a:solidFill>
                  <a:srgbClr val="FF0000"/>
                </a:solidFill>
                <a:latin typeface="Times New Roman" panose="02020603050405020304" pitchFamily="18" charset="0"/>
                <a:ea typeface="楷体_GB2312" pitchFamily="49" charset="-122"/>
              </a:rPr>
              <a:t>Q</a:t>
            </a:r>
            <a:r>
              <a:rPr lang="en-US" altLang="zh-CN" b="1" dirty="0">
                <a:solidFill>
                  <a:srgbClr val="FF0000"/>
                </a:solidFill>
                <a:latin typeface="Times New Roman" panose="02020603050405020304" pitchFamily="18" charset="0"/>
                <a:ea typeface="楷体_GB2312" pitchFamily="49" charset="-122"/>
              </a:rPr>
              <a:t> &gt; 0</a:t>
            </a:r>
            <a:r>
              <a:rPr lang="en-US" altLang="zh-CN" b="1" dirty="0">
                <a:solidFill>
                  <a:srgbClr val="FF0000"/>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系统吸热</a:t>
            </a:r>
            <a:r>
              <a:rPr lang="en-US" altLang="zh-CN" b="1" dirty="0">
                <a:solidFill>
                  <a:srgbClr val="FF0000"/>
                </a:solidFill>
                <a:latin typeface="楷体_GB2312" pitchFamily="49" charset="-122"/>
                <a:ea typeface="楷体_GB2312" pitchFamily="49" charset="-122"/>
              </a:rPr>
              <a:t>.</a:t>
            </a:r>
            <a:endParaRPr lang="en-US" altLang="zh-CN" b="1" dirty="0">
              <a:solidFill>
                <a:srgbClr val="FF0000"/>
              </a:solidFill>
              <a:latin typeface="楷体_GB2312" pitchFamily="49" charset="-122"/>
              <a:ea typeface="楷体_GB2312" pitchFamily="49" charset="-122"/>
            </a:endParaRPr>
          </a:p>
          <a:p>
            <a:r>
              <a:rPr lang="en-US" altLang="zh-CN"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b="1" dirty="0">
                <a:solidFill>
                  <a:srgbClr val="FF0000"/>
                </a:solidFill>
                <a:latin typeface="Times New Roman" panose="02020603050405020304" pitchFamily="18" charset="0"/>
                <a:ea typeface="楷体_GB2312" pitchFamily="49" charset="-122"/>
              </a:rPr>
              <a:t>E &gt; 0</a:t>
            </a:r>
            <a:r>
              <a:rPr lang="en-US" altLang="zh-CN" b="1" dirty="0">
                <a:solidFill>
                  <a:srgbClr val="FF0000"/>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系统内能增加</a:t>
            </a:r>
            <a:r>
              <a:rPr lang="en-US" altLang="zh-CN" b="1" dirty="0">
                <a:solidFill>
                  <a:srgbClr val="FF0000"/>
                </a:solidFill>
                <a:latin typeface="楷体_GB2312" pitchFamily="49" charset="-122"/>
                <a:ea typeface="楷体_GB2312" pitchFamily="49" charset="-122"/>
              </a:rPr>
              <a:t>.</a:t>
            </a:r>
            <a:endParaRPr lang="en-US" altLang="zh-CN" b="1" dirty="0">
              <a:solidFill>
                <a:srgbClr val="FF0000"/>
              </a:solidFill>
              <a:latin typeface="楷体_GB2312" pitchFamily="49" charset="-122"/>
              <a:ea typeface="楷体_GB2312" pitchFamily="49" charset="-122"/>
            </a:endParaRPr>
          </a:p>
          <a:p>
            <a:r>
              <a:rPr lang="en-US" altLang="zh-CN" b="1" dirty="0">
                <a:solidFill>
                  <a:srgbClr val="FF0000"/>
                </a:solidFill>
                <a:latin typeface="楷体_GB2312" pitchFamily="49" charset="-122"/>
                <a:ea typeface="楷体_GB2312" pitchFamily="49" charset="-122"/>
              </a:rPr>
              <a:t> </a:t>
            </a:r>
            <a:r>
              <a:rPr lang="en-US" altLang="zh-CN" b="1" dirty="0">
                <a:solidFill>
                  <a:srgbClr val="FF0000"/>
                </a:solidFill>
                <a:latin typeface="Times New Roman" panose="02020603050405020304" pitchFamily="18" charset="0"/>
                <a:ea typeface="楷体_GB2312" pitchFamily="49" charset="-122"/>
              </a:rPr>
              <a:t>A &gt; 0</a:t>
            </a:r>
            <a:r>
              <a:rPr lang="en-US" altLang="zh-CN" b="1" dirty="0">
                <a:solidFill>
                  <a:srgbClr val="FF0000"/>
                </a:solidFill>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系统对外界作正功</a:t>
            </a:r>
            <a:r>
              <a:rPr lang="en-US" altLang="zh-CN" b="1" dirty="0">
                <a:solidFill>
                  <a:srgbClr val="FF0000"/>
                </a:solidFill>
                <a:latin typeface="楷体_GB2312" pitchFamily="49" charset="-122"/>
                <a:ea typeface="楷体_GB2312" pitchFamily="49" charset="-122"/>
              </a:rPr>
              <a:t>.</a:t>
            </a:r>
            <a:endParaRPr lang="en-US" altLang="zh-CN" b="1" u="sng" baseline="-25000" dirty="0">
              <a:solidFill>
                <a:srgbClr val="FF0000"/>
              </a:solidFill>
              <a:latin typeface="楷体_GB2312" pitchFamily="49" charset="-122"/>
              <a:ea typeface="楷体_GB2312" pitchFamily="49" charset="-122"/>
            </a:endParaRPr>
          </a:p>
        </p:txBody>
      </p:sp>
      <p:graphicFrame>
        <p:nvGraphicFramePr>
          <p:cNvPr id="12" name="Object 9"/>
          <p:cNvGraphicFramePr>
            <a:graphicFrameLocks noChangeAspect="1"/>
          </p:cNvGraphicFramePr>
          <p:nvPr/>
        </p:nvGraphicFramePr>
        <p:xfrm>
          <a:off x="2893060" y="6048375"/>
          <a:ext cx="2453005" cy="522605"/>
        </p:xfrm>
        <a:graphic>
          <a:graphicData uri="http://schemas.openxmlformats.org/presentationml/2006/ole">
            <mc:AlternateContent xmlns:mc="http://schemas.openxmlformats.org/markup-compatibility/2006">
              <mc:Choice xmlns:v="urn:schemas-microsoft-com:vml" Requires="v">
                <p:oleObj spid="_x0000_s16425" name="" r:id="rId18" imgW="1727200" imgH="393700" progId="Equation.3">
                  <p:embed/>
                </p:oleObj>
              </mc:Choice>
              <mc:Fallback>
                <p:oleObj name="" r:id="rId18" imgW="1727200" imgH="393700" progId="Equation.3">
                  <p:embed/>
                  <p:pic>
                    <p:nvPicPr>
                      <p:cNvPr id="0" name="图片 3086"/>
                      <p:cNvPicPr/>
                      <p:nvPr/>
                    </p:nvPicPr>
                    <p:blipFill>
                      <a:blip r:embed="rId19"/>
                      <a:stretch>
                        <a:fillRect/>
                      </a:stretch>
                    </p:blipFill>
                    <p:spPr>
                      <a:xfrm>
                        <a:off x="2893060" y="6048375"/>
                        <a:ext cx="2453005" cy="5226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15100"/>
                                        </p:tgtEl>
                                        <p:attrNameLst>
                                          <p:attrName>style.visibility</p:attrName>
                                        </p:attrNameLst>
                                      </p:cBhvr>
                                      <p:to>
                                        <p:strVal val="visible"/>
                                      </p:to>
                                    </p:set>
                                    <p:anim calcmode="lin" valueType="num">
                                      <p:cBhvr additive="base">
                                        <p:cTn id="15" dur="500" fill="hold"/>
                                        <p:tgtEl>
                                          <p:spTgt spid="215100"/>
                                        </p:tgtEl>
                                        <p:attrNameLst>
                                          <p:attrName>ppt_x</p:attrName>
                                        </p:attrNameLst>
                                      </p:cBhvr>
                                      <p:tavLst>
                                        <p:tav tm="0">
                                          <p:val>
                                            <p:strVal val="0-#ppt_w/2"/>
                                          </p:val>
                                        </p:tav>
                                        <p:tav tm="100000">
                                          <p:val>
                                            <p:strVal val="#ppt_x"/>
                                          </p:val>
                                        </p:tav>
                                      </p:tavLst>
                                    </p:anim>
                                    <p:anim calcmode="lin" valueType="num">
                                      <p:cBhvr additive="base">
                                        <p:cTn id="16" dur="500" fill="hold"/>
                                        <p:tgtEl>
                                          <p:spTgt spid="21510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15098"/>
                                        </p:tgtEl>
                                        <p:attrNameLst>
                                          <p:attrName>style.visibility</p:attrName>
                                        </p:attrNameLst>
                                      </p:cBhvr>
                                      <p:to>
                                        <p:strVal val="visible"/>
                                      </p:to>
                                    </p:set>
                                    <p:anim calcmode="lin" valueType="num">
                                      <p:cBhvr additive="base">
                                        <p:cTn id="21" dur="500" fill="hold"/>
                                        <p:tgtEl>
                                          <p:spTgt spid="215098"/>
                                        </p:tgtEl>
                                        <p:attrNameLst>
                                          <p:attrName>ppt_x</p:attrName>
                                        </p:attrNameLst>
                                      </p:cBhvr>
                                      <p:tavLst>
                                        <p:tav tm="0">
                                          <p:val>
                                            <p:strVal val="0-#ppt_w/2"/>
                                          </p:val>
                                        </p:tav>
                                        <p:tav tm="100000">
                                          <p:val>
                                            <p:strVal val="#ppt_x"/>
                                          </p:val>
                                        </p:tav>
                                      </p:tavLst>
                                    </p:anim>
                                    <p:anim calcmode="lin" valueType="num">
                                      <p:cBhvr additive="base">
                                        <p:cTn id="22" dur="500" fill="hold"/>
                                        <p:tgtEl>
                                          <p:spTgt spid="21509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5102"/>
                                        </p:tgtEl>
                                        <p:attrNameLst>
                                          <p:attrName>style.visibility</p:attrName>
                                        </p:attrNameLst>
                                      </p:cBhvr>
                                      <p:to>
                                        <p:strVal val="visible"/>
                                      </p:to>
                                    </p:set>
                                    <p:animEffect transition="in" filter="wipe(left)">
                                      <p:cBhvr>
                                        <p:cTn id="47" dur="500"/>
                                        <p:tgtEl>
                                          <p:spTgt spid="2151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101"/>
                                        </p:tgtEl>
                                        <p:attrNameLst>
                                          <p:attrName>style.visibility</p:attrName>
                                        </p:attrNameLst>
                                      </p:cBhvr>
                                      <p:to>
                                        <p:strVal val="visible"/>
                                      </p:to>
                                    </p:set>
                                    <p:animEffect transition="in" filter="wipe(left)">
                                      <p:cBhvr>
                                        <p:cTn id="52" dur="500"/>
                                        <p:tgtEl>
                                          <p:spTgt spid="21510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15103"/>
                                        </p:tgtEl>
                                        <p:attrNameLst>
                                          <p:attrName>style.visibility</p:attrName>
                                        </p:attrNameLst>
                                      </p:cBhvr>
                                      <p:to>
                                        <p:strVal val="visible"/>
                                      </p:to>
                                    </p:set>
                                    <p:animEffect transition="in" filter="wipe(left)">
                                      <p:cBhvr>
                                        <p:cTn id="73" dur="500"/>
                                        <p:tgtEl>
                                          <p:spTgt spid="21510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15110"/>
                                        </p:tgtEl>
                                        <p:attrNameLst>
                                          <p:attrName>style.visibility</p:attrName>
                                        </p:attrNameLst>
                                      </p:cBhvr>
                                      <p:to>
                                        <p:strVal val="visible"/>
                                      </p:to>
                                    </p:set>
                                  </p:childTnLst>
                                </p:cTn>
                              </p:par>
                            </p:childTnLst>
                          </p:cTn>
                        </p:par>
                        <p:par>
                          <p:cTn id="86" fill="hold">
                            <p:stCondLst>
                              <p:cond delay="0"/>
                            </p:stCondLst>
                            <p:childTnLst>
                              <p:par>
                                <p:cTn id="87" presetID="22" presetClass="entr" presetSubtype="8" fill="hold" nodeType="afterEffect">
                                  <p:stCondLst>
                                    <p:cond delay="0"/>
                                  </p:stCondLst>
                                  <p:childTnLst>
                                    <p:set>
                                      <p:cBhvr>
                                        <p:cTn id="88" dur="1" fill="hold">
                                          <p:stCondLst>
                                            <p:cond delay="0"/>
                                          </p:stCondLst>
                                        </p:cTn>
                                        <p:tgtEl>
                                          <p:spTgt spid="125955"/>
                                        </p:tgtEl>
                                        <p:attrNameLst>
                                          <p:attrName>style.visibility</p:attrName>
                                        </p:attrNameLst>
                                      </p:cBhvr>
                                      <p:to>
                                        <p:strVal val="visible"/>
                                      </p:to>
                                    </p:set>
                                    <p:animEffect transition="in" filter="wipe(left)">
                                      <p:cBhvr>
                                        <p:cTn id="89" dur="500"/>
                                        <p:tgtEl>
                                          <p:spTgt spid="125955"/>
                                        </p:tgtEl>
                                      </p:cBhvr>
                                    </p:animEffect>
                                  </p:childTnLst>
                                  <p:subTnLst>
                                    <p:audio>
                                      <p:cMediaNode>
                                        <p:cTn display="0" masterRel="sameClick">
                                          <p:stCondLst>
                                            <p:cond evt="begin" delay="0">
                                              <p:tn val="87"/>
                                            </p:cond>
                                          </p:stCondLst>
                                          <p:endCondLst>
                                            <p:cond evt="onStopAudio" delay="0">
                                              <p:tgtEl>
                                                <p:sldTgt/>
                                              </p:tgtEl>
                                            </p:cond>
                                          </p:endCondLst>
                                        </p:cTn>
                                        <p:tgtEl>
                                          <p:sndTgt r:embed="rId20" name="TYPE.WAV"/>
                                        </p:tgtEl>
                                      </p:cMediaNode>
                                    </p:audio>
                                  </p:subTnLst>
                                </p:cTn>
                              </p:par>
                            </p:childTnLst>
                          </p:cTn>
                        </p:par>
                        <p:par>
                          <p:cTn id="90" fill="hold">
                            <p:stCondLst>
                              <p:cond delay="500"/>
                            </p:stCondLst>
                            <p:childTnLst>
                              <p:par>
                                <p:cTn id="91" presetID="22" presetClass="entr" presetSubtype="8" fill="hold" nodeType="afterEffect">
                                  <p:stCondLst>
                                    <p:cond delay="0"/>
                                  </p:stCondLst>
                                  <p:childTnLst>
                                    <p:set>
                                      <p:cBhvr>
                                        <p:cTn id="92" dur="1" fill="hold">
                                          <p:stCondLst>
                                            <p:cond delay="0"/>
                                          </p:stCondLst>
                                        </p:cTn>
                                        <p:tgtEl>
                                          <p:spTgt spid="101380"/>
                                        </p:tgtEl>
                                        <p:attrNameLst>
                                          <p:attrName>style.visibility</p:attrName>
                                        </p:attrNameLst>
                                      </p:cBhvr>
                                      <p:to>
                                        <p:strVal val="visible"/>
                                      </p:to>
                                    </p:set>
                                    <p:animEffect transition="in" filter="wipe(left)">
                                      <p:cBhvr>
                                        <p:cTn id="93" dur="500"/>
                                        <p:tgtEl>
                                          <p:spTgt spid="10138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07528"/>
                                        </p:tgtEl>
                                        <p:attrNameLst>
                                          <p:attrName>style.visibility</p:attrName>
                                        </p:attrNameLst>
                                      </p:cBhvr>
                                      <p:to>
                                        <p:strVal val="visible"/>
                                      </p:to>
                                    </p:set>
                                    <p:animEffect transition="in" filter="wipe(left)">
                                      <p:cBhvr>
                                        <p:cTn id="98"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109" grpId="0"/>
      <p:bldP spid="215110" grpId="0"/>
      <p:bldP spid="107528"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sp>
        <p:nvSpPr>
          <p:cNvPr id="24578" name="Text Box 2"/>
          <p:cNvSpPr txBox="1"/>
          <p:nvPr/>
        </p:nvSpPr>
        <p:spPr>
          <a:xfrm>
            <a:off x="541338" y="668338"/>
            <a:ext cx="8093075" cy="522287"/>
          </a:xfrm>
          <a:prstGeom prst="rect">
            <a:avLst/>
          </a:prstGeom>
          <a:solidFill>
            <a:srgbClr val="FFDDFF"/>
          </a:solidFill>
          <a:ln w="9525" cap="flat" cmpd="sng">
            <a:solidFill>
              <a:srgbClr val="009900"/>
            </a:solidFill>
            <a:prstDash val="solid"/>
            <a:miter/>
            <a:headEnd type="none" w="med" len="med"/>
            <a:tailEnd type="none" w="med" len="med"/>
          </a:ln>
          <a:effectLst>
            <a:outerShdw dist="107763" dir="13499999" algn="ctr" rotWithShape="0">
              <a:srgbClr val="808080"/>
            </a:outerShdw>
          </a:effectLst>
        </p:spPr>
        <p:txBody>
          <a:bodyPr wrap="square" anchor="t">
            <a:spAutoFit/>
          </a:bodyPr>
          <a:p>
            <a:r>
              <a:rPr lang="zh-CN" altLang="en-US" sz="2800" b="1" dirty="0">
                <a:solidFill>
                  <a:srgbClr val="3333FF"/>
                </a:solidFill>
                <a:latin typeface="Times New Roman" panose="02020603050405020304" pitchFamily="18" charset="0"/>
                <a:ea typeface="楷体" panose="02010609060101010101" pitchFamily="49" charset="-122"/>
                <a:sym typeface="Symbol" panose="05050102010706020507" pitchFamily="18" charset="2"/>
              </a:rPr>
              <a:t>一、理想气体在过程中</a:t>
            </a:r>
            <a:r>
              <a:rPr lang="en-US" altLang="zh-CN" sz="2800" b="1" i="1" dirty="0">
                <a:solidFill>
                  <a:srgbClr val="3333FF"/>
                </a:solidFill>
                <a:latin typeface="Times New Roman" panose="02020603050405020304" pitchFamily="18" charset="0"/>
                <a:ea typeface="楷体" panose="02010609060101010101" pitchFamily="49" charset="-122"/>
                <a:sym typeface="Symbol" panose="05050102010706020507" pitchFamily="18" charset="2"/>
              </a:rPr>
              <a:t>E</a:t>
            </a:r>
            <a:r>
              <a:rPr lang="zh-CN" altLang="en-US" sz="2800" b="1" dirty="0">
                <a:solidFill>
                  <a:srgbClr val="3333FF"/>
                </a:solidFill>
                <a:latin typeface="Times New Roman" panose="02020603050405020304" pitchFamily="18" charset="0"/>
                <a:ea typeface="楷体" panose="02010609060101010101" pitchFamily="49" charset="-122"/>
                <a:sym typeface="Symbol" panose="05050102010706020507" pitchFamily="18" charset="2"/>
              </a:rPr>
              <a:t>、</a:t>
            </a:r>
            <a:r>
              <a:rPr lang="en-US" altLang="zh-CN" sz="2800" b="1" i="1" dirty="0">
                <a:solidFill>
                  <a:srgbClr val="3333FF"/>
                </a:solidFill>
                <a:latin typeface="Times New Roman" panose="02020603050405020304" pitchFamily="18" charset="0"/>
                <a:ea typeface="楷体" panose="02010609060101010101" pitchFamily="49" charset="-122"/>
                <a:sym typeface="Symbol" panose="05050102010706020507" pitchFamily="18" charset="2"/>
              </a:rPr>
              <a:t>A</a:t>
            </a:r>
            <a:r>
              <a:rPr lang="zh-CN" altLang="en-US" sz="2800" b="1" dirty="0">
                <a:solidFill>
                  <a:srgbClr val="3333FF"/>
                </a:solidFill>
                <a:latin typeface="Times New Roman" panose="02020603050405020304" pitchFamily="18" charset="0"/>
                <a:ea typeface="楷体" panose="02010609060101010101" pitchFamily="49" charset="-122"/>
                <a:sym typeface="Symbol" panose="05050102010706020507" pitchFamily="18" charset="2"/>
              </a:rPr>
              <a:t>、</a:t>
            </a:r>
            <a:r>
              <a:rPr lang="en-US" altLang="zh-CN" sz="2800" b="1" i="1" dirty="0">
                <a:solidFill>
                  <a:srgbClr val="3333FF"/>
                </a:solidFill>
                <a:latin typeface="Times New Roman" panose="02020603050405020304" pitchFamily="18" charset="0"/>
                <a:ea typeface="楷体" panose="02010609060101010101" pitchFamily="49" charset="-122"/>
                <a:sym typeface="Symbol" panose="05050102010706020507" pitchFamily="18" charset="2"/>
              </a:rPr>
              <a:t>Q</a:t>
            </a:r>
            <a:r>
              <a:rPr lang="zh-CN" altLang="zh-CN" sz="2800" b="1" dirty="0">
                <a:solidFill>
                  <a:srgbClr val="3333FF"/>
                </a:solidFill>
                <a:latin typeface="Times New Roman" panose="02020603050405020304" pitchFamily="18" charset="0"/>
                <a:ea typeface="楷体" panose="02010609060101010101" pitchFamily="49" charset="-122"/>
                <a:sym typeface="Symbol" panose="05050102010706020507" pitchFamily="18" charset="2"/>
              </a:rPr>
              <a:t>正负的定性判别</a:t>
            </a:r>
            <a:endParaRPr lang="zh-CN" altLang="en-US" sz="2800" b="1" dirty="0">
              <a:solidFill>
                <a:srgbClr val="3333FF"/>
              </a:solidFill>
              <a:latin typeface="Times New Roman" panose="02020603050405020304" pitchFamily="18" charset="0"/>
              <a:ea typeface="楷体" panose="02010609060101010101" pitchFamily="49" charset="-122"/>
            </a:endParaRPr>
          </a:p>
        </p:txBody>
      </p:sp>
      <p:graphicFrame>
        <p:nvGraphicFramePr>
          <p:cNvPr id="24579" name="Object 3"/>
          <p:cNvGraphicFramePr>
            <a:graphicFrameLocks noChangeAspect="1"/>
          </p:cNvGraphicFramePr>
          <p:nvPr/>
        </p:nvGraphicFramePr>
        <p:xfrm>
          <a:off x="1331913" y="1339850"/>
          <a:ext cx="4538662" cy="947738"/>
        </p:xfrm>
        <a:graphic>
          <a:graphicData uri="http://schemas.openxmlformats.org/presentationml/2006/ole">
            <mc:AlternateContent xmlns:mc="http://schemas.openxmlformats.org/markup-compatibility/2006">
              <mc:Choice xmlns:v="urn:schemas-microsoft-com:vml" Requires="v">
                <p:oleObj spid="_x0000_s3131" name="" r:id="rId1" imgW="2006600" imgH="419100" progId="Equation.3">
                  <p:embed/>
                </p:oleObj>
              </mc:Choice>
              <mc:Fallback>
                <p:oleObj name="" r:id="rId1" imgW="2006600" imgH="419100" progId="Equation.3">
                  <p:embed/>
                  <p:pic>
                    <p:nvPicPr>
                      <p:cNvPr id="0" name="图片 3130"/>
                      <p:cNvPicPr/>
                      <p:nvPr/>
                    </p:nvPicPr>
                    <p:blipFill>
                      <a:blip r:embed="rId2"/>
                      <a:stretch>
                        <a:fillRect/>
                      </a:stretch>
                    </p:blipFill>
                    <p:spPr>
                      <a:xfrm>
                        <a:off x="1331913" y="1339850"/>
                        <a:ext cx="4538662" cy="947738"/>
                      </a:xfrm>
                      <a:prstGeom prst="rect">
                        <a:avLst/>
                      </a:prstGeom>
                      <a:noFill/>
                      <a:ln w="38100">
                        <a:noFill/>
                        <a:miter/>
                      </a:ln>
                    </p:spPr>
                  </p:pic>
                </p:oleObj>
              </mc:Fallback>
            </mc:AlternateContent>
          </a:graphicData>
        </a:graphic>
      </p:graphicFrame>
      <p:sp>
        <p:nvSpPr>
          <p:cNvPr id="24580" name="Rectangle 4"/>
          <p:cNvSpPr/>
          <p:nvPr/>
        </p:nvSpPr>
        <p:spPr>
          <a:xfrm>
            <a:off x="395288" y="2203450"/>
            <a:ext cx="7094537" cy="1117600"/>
          </a:xfrm>
          <a:prstGeom prst="rect">
            <a:avLst/>
          </a:prstGeom>
          <a:noFill/>
          <a:ln w="9525">
            <a:noFill/>
          </a:ln>
        </p:spPr>
        <p:txBody>
          <a:bodyPr anchor="t">
            <a:spAutoFit/>
          </a:bodyPr>
          <a:p>
            <a:pPr indent="755650">
              <a:lnSpc>
                <a:spcPct val="120000"/>
              </a:lnSpc>
            </a:pPr>
            <a:r>
              <a:rPr lang="en-US" altLang="zh-CN" sz="2800" i="1" dirty="0">
                <a:latin typeface="Times New Roman" panose="02020603050405020304" pitchFamily="18" charset="0"/>
                <a:ea typeface="宋体" panose="02010600030101010101" pitchFamily="2" charset="-122"/>
                <a:sym typeface="Symbol" panose="05050102010706020507" pitchFamily="18" charset="2"/>
              </a:rPr>
              <a:t>E</a:t>
            </a:r>
            <a:r>
              <a:rPr lang="zh-CN" altLang="en-US" sz="2800" dirty="0">
                <a:latin typeface="Times New Roman" panose="02020603050405020304" pitchFamily="18" charset="0"/>
                <a:ea typeface="宋体" panose="02010600030101010101" pitchFamily="2" charset="-122"/>
                <a:sym typeface="Symbol" panose="05050102010706020507" pitchFamily="18" charset="2"/>
              </a:rPr>
              <a:t>的正负看温度，温度上升为正，温度下降</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a:t>
            </a:r>
            <a:r>
              <a:rPr lang="en-US" altLang="zh-CN" sz="2800" i="1" dirty="0">
                <a:latin typeface="Times New Roman" panose="02020603050405020304" pitchFamily="18" charset="0"/>
                <a:ea typeface="宋体" panose="02010600030101010101" pitchFamily="2" charset="-122"/>
                <a:sym typeface="Symbol" panose="05050102010706020507" pitchFamily="18" charset="2"/>
              </a:rPr>
              <a:t>E</a:t>
            </a:r>
            <a:r>
              <a:rPr lang="zh-CN" altLang="en-US" sz="2800" dirty="0">
                <a:latin typeface="Times New Roman" panose="02020603050405020304" pitchFamily="18" charset="0"/>
                <a:ea typeface="宋体" panose="02010600030101010101" pitchFamily="2" charset="-122"/>
                <a:sym typeface="Symbol" panose="05050102010706020507" pitchFamily="18" charset="2"/>
              </a:rPr>
              <a:t>为负。</a:t>
            </a:r>
            <a:endParaRPr lang="zh-CN" altLang="en-US"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24581" name="Rectangle 5"/>
          <p:cNvSpPr/>
          <p:nvPr/>
        </p:nvSpPr>
        <p:spPr>
          <a:xfrm>
            <a:off x="684213" y="3490913"/>
            <a:ext cx="3854450" cy="2314575"/>
          </a:xfrm>
          <a:prstGeom prst="rect">
            <a:avLst/>
          </a:prstGeom>
          <a:noFill/>
          <a:ln w="9525">
            <a:noFill/>
          </a:ln>
        </p:spPr>
        <p:txBody>
          <a:bodyPr anchor="t">
            <a:spAutoFit/>
          </a:bodyPr>
          <a:p>
            <a:pPr algn="just">
              <a:lnSpc>
                <a:spcPct val="130000"/>
              </a:lnSpc>
            </a:pPr>
            <a:r>
              <a:rPr lang="zh-CN" altLang="en-US" sz="2800" dirty="0">
                <a:latin typeface="Times New Roman" panose="02020603050405020304" pitchFamily="18" charset="0"/>
                <a:ea typeface="宋体" panose="02010600030101010101" pitchFamily="2" charset="-122"/>
                <a:sym typeface="Symbol" panose="05050102010706020507" pitchFamily="18" charset="2"/>
              </a:rPr>
              <a:t>始末温度通过始末状态的双曲线而定，离</a:t>
            </a:r>
            <a:r>
              <a:rPr lang="en-US" altLang="zh-CN" sz="2800" dirty="0">
                <a:latin typeface="Times New Roman" panose="02020603050405020304" pitchFamily="18" charset="0"/>
                <a:ea typeface="宋体" panose="02010600030101010101" pitchFamily="2" charset="-122"/>
                <a:sym typeface="Symbol" panose="05050102010706020507" pitchFamily="18" charset="2"/>
              </a:rPr>
              <a:t>0</a:t>
            </a:r>
            <a:r>
              <a:rPr lang="zh-CN" altLang="en-US" sz="2800" dirty="0">
                <a:latin typeface="Times New Roman" panose="02020603050405020304" pitchFamily="18" charset="0"/>
                <a:ea typeface="宋体" panose="02010600030101010101" pitchFamily="2" charset="-122"/>
                <a:sym typeface="Symbol" panose="05050102010706020507" pitchFamily="18" charset="2"/>
              </a:rPr>
              <a:t>点远的双曲线温度高，如图中</a:t>
            </a:r>
            <a:r>
              <a:rPr lang="en-US" altLang="zh-CN" sz="2800" b="1" dirty="0">
                <a:solidFill>
                  <a:srgbClr val="FF5050"/>
                </a:solidFill>
                <a:latin typeface="Times New Roman" panose="02020603050405020304" pitchFamily="18" charset="0"/>
                <a:ea typeface="宋体" panose="02010600030101010101" pitchFamily="2" charset="-122"/>
                <a:sym typeface="Symbol" panose="05050102010706020507" pitchFamily="18" charset="2"/>
              </a:rPr>
              <a:t>T</a:t>
            </a:r>
            <a:r>
              <a:rPr lang="en-US" altLang="zh-CN" sz="2800" b="1" baseline="-25000" dirty="0">
                <a:solidFill>
                  <a:srgbClr val="FF505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FF5050"/>
                </a:solidFill>
                <a:latin typeface="Times New Roman" panose="02020603050405020304" pitchFamily="18" charset="0"/>
                <a:ea typeface="宋体" panose="02010600030101010101" pitchFamily="2" charset="-122"/>
                <a:sym typeface="Symbol" panose="05050102010706020507" pitchFamily="18" charset="2"/>
              </a:rPr>
              <a:t>&gt;T</a:t>
            </a:r>
            <a:r>
              <a:rPr lang="en-US" altLang="zh-CN" sz="2800" b="1" baseline="-25000" dirty="0">
                <a:solidFill>
                  <a:srgbClr val="FF5050"/>
                </a:solidFill>
                <a:latin typeface="Times New Roman" panose="02020603050405020304" pitchFamily="18" charset="0"/>
                <a:ea typeface="宋体" panose="02010600030101010101" pitchFamily="2" charset="-122"/>
                <a:sym typeface="Symbol" panose="05050102010706020507" pitchFamily="18" charset="2"/>
              </a:rPr>
              <a:t>1  </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24582" name="Text Box 6" descr="宽下对角线"/>
          <p:cNvSpPr txBox="1"/>
          <p:nvPr/>
        </p:nvSpPr>
        <p:spPr>
          <a:xfrm>
            <a:off x="611188" y="1501775"/>
            <a:ext cx="574675" cy="519113"/>
          </a:xfrm>
          <a:prstGeom prst="rect">
            <a:avLst/>
          </a:prstGeom>
          <a:noFill/>
          <a:ln w="19050">
            <a:noFill/>
          </a:ln>
        </p:spPr>
        <p:txBody>
          <a:bodyPr anchor="t">
            <a:spAutoFit/>
          </a:bodyPr>
          <a:p>
            <a:pPr>
              <a:spcBef>
                <a:spcPct val="50000"/>
              </a:spcBef>
            </a:pPr>
            <a:r>
              <a:rPr lang="en-US" altLang="zh-CN" sz="2800" dirty="0">
                <a:latin typeface="Times New Roman" panose="02020603050405020304" pitchFamily="18" charset="0"/>
                <a:ea typeface="宋体" panose="02010600030101010101" pitchFamily="2" charset="-122"/>
              </a:rPr>
              <a:t>1.</a:t>
            </a:r>
            <a:endParaRPr lang="en-US" altLang="zh-CN" sz="2800" dirty="0">
              <a:latin typeface="Times New Roman" panose="02020603050405020304" pitchFamily="18" charset="0"/>
              <a:ea typeface="宋体" panose="02010600030101010101" pitchFamily="2" charset="-122"/>
            </a:endParaRPr>
          </a:p>
        </p:txBody>
      </p:sp>
      <p:grpSp>
        <p:nvGrpSpPr>
          <p:cNvPr id="2" name="Group 7"/>
          <p:cNvGrpSpPr/>
          <p:nvPr/>
        </p:nvGrpSpPr>
        <p:grpSpPr>
          <a:xfrm>
            <a:off x="5265738" y="3284538"/>
            <a:ext cx="3363912" cy="2790825"/>
            <a:chOff x="3322" y="2306"/>
            <a:chExt cx="2119" cy="1758"/>
          </a:xfrm>
        </p:grpSpPr>
        <p:sp>
          <p:nvSpPr>
            <p:cNvPr id="19464" name="Line 8"/>
            <p:cNvSpPr/>
            <p:nvPr/>
          </p:nvSpPr>
          <p:spPr>
            <a:xfrm>
              <a:off x="3456" y="3770"/>
              <a:ext cx="1934" cy="0"/>
            </a:xfrm>
            <a:prstGeom prst="line">
              <a:avLst/>
            </a:prstGeom>
            <a:ln w="38100" cap="flat" cmpd="sng">
              <a:solidFill>
                <a:schemeClr val="tx1"/>
              </a:solidFill>
              <a:prstDash val="solid"/>
              <a:round/>
              <a:headEnd type="none" w="med" len="med"/>
              <a:tailEnd type="triangle" w="sm" len="lg"/>
            </a:ln>
          </p:spPr>
        </p:sp>
        <p:sp>
          <p:nvSpPr>
            <p:cNvPr id="19465" name="Line 9"/>
            <p:cNvSpPr/>
            <p:nvPr/>
          </p:nvSpPr>
          <p:spPr>
            <a:xfrm flipV="1">
              <a:off x="3568" y="2326"/>
              <a:ext cx="0" cy="1444"/>
            </a:xfrm>
            <a:prstGeom prst="line">
              <a:avLst/>
            </a:prstGeom>
            <a:ln w="38100" cap="flat" cmpd="sng">
              <a:solidFill>
                <a:schemeClr val="tx1"/>
              </a:solidFill>
              <a:prstDash val="solid"/>
              <a:round/>
              <a:headEnd type="none" w="med" len="med"/>
              <a:tailEnd type="triangle" w="sm" len="lg"/>
            </a:ln>
          </p:spPr>
        </p:sp>
        <p:sp>
          <p:nvSpPr>
            <p:cNvPr id="19466" name="Text Box 10"/>
            <p:cNvSpPr txBox="1"/>
            <p:nvPr/>
          </p:nvSpPr>
          <p:spPr>
            <a:xfrm>
              <a:off x="5164" y="3776"/>
              <a:ext cx="277"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19467" name="Rectangle 11"/>
            <p:cNvSpPr/>
            <p:nvPr/>
          </p:nvSpPr>
          <p:spPr>
            <a:xfrm>
              <a:off x="3354" y="3733"/>
              <a:ext cx="255"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19468" name="Rectangle 12"/>
            <p:cNvSpPr/>
            <p:nvPr/>
          </p:nvSpPr>
          <p:spPr>
            <a:xfrm>
              <a:off x="3322" y="2306"/>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grpSp>
      <p:sp>
        <p:nvSpPr>
          <p:cNvPr id="24589" name="Arc 13"/>
          <p:cNvSpPr/>
          <p:nvPr/>
        </p:nvSpPr>
        <p:spPr>
          <a:xfrm rot="-5400000" flipH="1">
            <a:off x="5929313" y="4189413"/>
            <a:ext cx="1160462" cy="1214437"/>
          </a:xfrm>
          <a:custGeom>
            <a:avLst/>
            <a:gdLst/>
            <a:ahLst/>
            <a:cxnLst>
              <a:cxn ang="0">
                <a:pos x="0" y="0"/>
              </a:cxn>
              <a:cxn ang="0">
                <a:pos x="62346036" y="68280540"/>
              </a:cxn>
              <a:cxn ang="0">
                <a:pos x="0" y="6828054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0000FF"/>
            </a:solidFill>
            <a:prstDash val="dash"/>
            <a:round/>
            <a:headEnd type="none" w="med" len="med"/>
            <a:tailEnd type="none" w="med" len="med"/>
          </a:ln>
        </p:spPr>
        <p:txBody>
          <a:bodyPr/>
          <a:p>
            <a:endParaRPr lang="zh-CN" altLang="en-US"/>
          </a:p>
        </p:txBody>
      </p:sp>
      <p:sp>
        <p:nvSpPr>
          <p:cNvPr id="24590" name="Arc 14"/>
          <p:cNvSpPr/>
          <p:nvPr/>
        </p:nvSpPr>
        <p:spPr>
          <a:xfrm rot="-5400000" flipH="1">
            <a:off x="6670675" y="3517900"/>
            <a:ext cx="1160463" cy="1214438"/>
          </a:xfrm>
          <a:custGeom>
            <a:avLst/>
            <a:gdLst/>
            <a:ahLst/>
            <a:cxnLst>
              <a:cxn ang="0">
                <a:pos x="0" y="0"/>
              </a:cxn>
              <a:cxn ang="0">
                <a:pos x="62345928" y="68280427"/>
              </a:cxn>
              <a:cxn ang="0">
                <a:pos x="0" y="68280427"/>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rgbClr val="0000FF"/>
            </a:solidFill>
            <a:prstDash val="dash"/>
            <a:round/>
            <a:headEnd type="none" w="med" len="med"/>
            <a:tailEnd type="none" w="med" len="med"/>
          </a:ln>
        </p:spPr>
        <p:txBody>
          <a:bodyPr/>
          <a:p>
            <a:endParaRPr lang="zh-CN" altLang="en-US"/>
          </a:p>
        </p:txBody>
      </p:sp>
      <p:sp>
        <p:nvSpPr>
          <p:cNvPr id="24591" name="Rectangle 15"/>
          <p:cNvSpPr/>
          <p:nvPr/>
        </p:nvSpPr>
        <p:spPr>
          <a:xfrm>
            <a:off x="5880100" y="4033838"/>
            <a:ext cx="471488" cy="457200"/>
          </a:xfrm>
          <a:prstGeom prst="rect">
            <a:avLst/>
          </a:prstGeom>
          <a:noFill/>
          <a:ln w="9525">
            <a:noFill/>
          </a:ln>
        </p:spPr>
        <p:txBody>
          <a:bodyPr wrap="none" anchor="t">
            <a:spAutoFit/>
          </a:bodyPr>
          <a:p>
            <a:r>
              <a:rPr lang="en-US" altLang="zh-CN" sz="2400" dirty="0">
                <a:solidFill>
                  <a:srgbClr val="0000FF"/>
                </a:solidFill>
                <a:latin typeface="Times New Roman" panose="02020603050405020304" pitchFamily="18" charset="0"/>
                <a:ea typeface="宋体" panose="02010600030101010101" pitchFamily="2" charset="-122"/>
              </a:rPr>
              <a:t>T</a:t>
            </a:r>
            <a:r>
              <a:rPr lang="en-US" altLang="zh-CN" sz="2400" baseline="-25000" dirty="0">
                <a:solidFill>
                  <a:srgbClr val="0000FF"/>
                </a:solidFill>
                <a:latin typeface="Times New Roman" panose="02020603050405020304" pitchFamily="18" charset="0"/>
                <a:ea typeface="宋体" panose="02010600030101010101" pitchFamily="2" charset="-122"/>
              </a:rPr>
              <a:t>1</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24592" name="Rectangle 16"/>
          <p:cNvSpPr/>
          <p:nvPr/>
        </p:nvSpPr>
        <p:spPr>
          <a:xfrm>
            <a:off x="6638925" y="3451225"/>
            <a:ext cx="471488" cy="457200"/>
          </a:xfrm>
          <a:prstGeom prst="rect">
            <a:avLst/>
          </a:prstGeom>
          <a:noFill/>
          <a:ln w="9525">
            <a:noFill/>
          </a:ln>
        </p:spPr>
        <p:txBody>
          <a:bodyPr wrap="none" anchor="t">
            <a:spAutoFit/>
          </a:bodyPr>
          <a:p>
            <a:r>
              <a:rPr lang="en-US" altLang="zh-CN" sz="2400" dirty="0">
                <a:solidFill>
                  <a:srgbClr val="0000FF"/>
                </a:solidFill>
                <a:latin typeface="Times New Roman" panose="02020603050405020304" pitchFamily="18" charset="0"/>
                <a:ea typeface="宋体" panose="02010600030101010101" pitchFamily="2" charset="-122"/>
              </a:rPr>
              <a:t>T</a:t>
            </a:r>
            <a:r>
              <a:rPr lang="en-US" altLang="zh-CN" sz="2400" baseline="-25000" dirty="0">
                <a:solidFill>
                  <a:srgbClr val="0000FF"/>
                </a:solidFill>
                <a:latin typeface="Times New Roman" panose="02020603050405020304" pitchFamily="18" charset="0"/>
                <a:ea typeface="宋体" panose="02010600030101010101" pitchFamily="2" charset="-122"/>
              </a:rPr>
              <a:t>2</a:t>
            </a:r>
            <a:endParaRPr lang="en-US" altLang="zh-CN" sz="2400" dirty="0">
              <a:solidFill>
                <a:srgbClr val="0000FF"/>
              </a:solidFill>
              <a:latin typeface="Times New Roman" panose="02020603050405020304" pitchFamily="18" charset="0"/>
              <a:ea typeface="宋体" panose="02010600030101010101" pitchFamily="2" charset="-122"/>
            </a:endParaRPr>
          </a:p>
        </p:txBody>
      </p:sp>
      <p:sp>
        <p:nvSpPr>
          <p:cNvPr id="24593" name="Text Box 17"/>
          <p:cNvSpPr txBox="1"/>
          <p:nvPr/>
        </p:nvSpPr>
        <p:spPr>
          <a:xfrm>
            <a:off x="6080125" y="5018088"/>
            <a:ext cx="458788" cy="457200"/>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24594" name="Rectangle 18"/>
          <p:cNvSpPr/>
          <p:nvPr/>
        </p:nvSpPr>
        <p:spPr>
          <a:xfrm>
            <a:off x="7119938" y="4119563"/>
            <a:ext cx="336550" cy="457200"/>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24595" name="Line 19"/>
          <p:cNvSpPr/>
          <p:nvPr/>
        </p:nvSpPr>
        <p:spPr>
          <a:xfrm flipV="1">
            <a:off x="6432550" y="4465638"/>
            <a:ext cx="650875" cy="666750"/>
          </a:xfrm>
          <a:prstGeom prst="line">
            <a:avLst/>
          </a:prstGeom>
          <a:ln w="28575" cap="flat" cmpd="sng">
            <a:solidFill>
              <a:srgbClr val="FF0000"/>
            </a:solidFill>
            <a:prstDash val="solid"/>
            <a:roun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578">
                                            <p:txEl>
                                              <p:charRg st="0" end="22"/>
                                            </p:txEl>
                                          </p:spTgt>
                                        </p:tgtEl>
                                        <p:attrNameLst>
                                          <p:attrName>style.visibility</p:attrName>
                                        </p:attrNameLst>
                                      </p:cBhvr>
                                      <p:to>
                                        <p:strVal val="visible"/>
                                      </p:to>
                                    </p:set>
                                    <p:animEffect transition="in" filter="wipe(left)">
                                      <p:cBhvr>
                                        <p:cTn id="11" dur="500"/>
                                        <p:tgtEl>
                                          <p:spTgt spid="24578">
                                            <p:txEl>
                                              <p:charRg st="0"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582">
                                            <p:txEl>
                                              <p:charRg st="0" end="3"/>
                                            </p:txEl>
                                          </p:spTgt>
                                        </p:tgtEl>
                                        <p:attrNameLst>
                                          <p:attrName>style.visibility</p:attrName>
                                        </p:attrNameLst>
                                      </p:cBhvr>
                                      <p:to>
                                        <p:strVal val="visible"/>
                                      </p:to>
                                    </p:set>
                                    <p:animEffect transition="in" filter="wipe(left)">
                                      <p:cBhvr>
                                        <p:cTn id="16" dur="500"/>
                                        <p:tgtEl>
                                          <p:spTgt spid="24582">
                                            <p:txEl>
                                              <p:charRg st="0"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4579"/>
                                        </p:tgtEl>
                                        <p:attrNameLst>
                                          <p:attrName>style.visibility</p:attrName>
                                        </p:attrNameLst>
                                      </p:cBhvr>
                                      <p:to>
                                        <p:strVal val="visible"/>
                                      </p:to>
                                    </p:set>
                                    <p:animEffect transition="in" filter="wipe(left)">
                                      <p:cBhvr>
                                        <p:cTn id="20" dur="500"/>
                                        <p:tgtEl>
                                          <p:spTgt spid="2457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580">
                                            <p:txEl>
                                              <p:charRg st="0" end="26"/>
                                            </p:txEl>
                                          </p:spTgt>
                                        </p:tgtEl>
                                        <p:attrNameLst>
                                          <p:attrName>style.visibility</p:attrName>
                                        </p:attrNameLst>
                                      </p:cBhvr>
                                      <p:to>
                                        <p:strVal val="visible"/>
                                      </p:to>
                                    </p:set>
                                    <p:animEffect transition="in" filter="wipe(left)">
                                      <p:cBhvr>
                                        <p:cTn id="25" dur="500"/>
                                        <p:tgtEl>
                                          <p:spTgt spid="24580">
                                            <p:txEl>
                                              <p:charRg st="0" end="26"/>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4593">
                                            <p:txEl>
                                              <p:charRg st="0" end="2"/>
                                            </p:txEl>
                                          </p:spTgt>
                                        </p:tgtEl>
                                        <p:attrNameLst>
                                          <p:attrName>style.visibility</p:attrName>
                                        </p:attrNameLst>
                                      </p:cBhvr>
                                      <p:to>
                                        <p:strVal val="visible"/>
                                      </p:to>
                                    </p:set>
                                    <p:animEffect transition="in" filter="wipe(left)">
                                      <p:cBhvr>
                                        <p:cTn id="32" dur="500"/>
                                        <p:tgtEl>
                                          <p:spTgt spid="24593">
                                            <p:txEl>
                                              <p:charRg st="0" end="2"/>
                                            </p:txEl>
                                          </p:spTgt>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24595"/>
                                        </p:tgtEl>
                                        <p:attrNameLst>
                                          <p:attrName>style.visibility</p:attrName>
                                        </p:attrNameLst>
                                      </p:cBhvr>
                                      <p:to>
                                        <p:strVal val="visible"/>
                                      </p:to>
                                    </p:set>
                                    <p:animEffect transition="in" filter="wipe(left)">
                                      <p:cBhvr>
                                        <p:cTn id="36" dur="500"/>
                                        <p:tgtEl>
                                          <p:spTgt spid="24595"/>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4594">
                                            <p:txEl>
                                              <p:charRg st="0" end="2"/>
                                            </p:txEl>
                                          </p:spTgt>
                                        </p:tgtEl>
                                        <p:attrNameLst>
                                          <p:attrName>style.visibility</p:attrName>
                                        </p:attrNameLst>
                                      </p:cBhvr>
                                      <p:to>
                                        <p:strVal val="visible"/>
                                      </p:to>
                                    </p:set>
                                    <p:animEffect transition="in" filter="wipe(left)">
                                      <p:cBhvr>
                                        <p:cTn id="40" dur="500"/>
                                        <p:tgtEl>
                                          <p:spTgt spid="24594">
                                            <p:txEl>
                                              <p:charRg st="0"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4589"/>
                                        </p:tgtEl>
                                        <p:attrNameLst>
                                          <p:attrName>style.visibility</p:attrName>
                                        </p:attrNameLst>
                                      </p:cBhvr>
                                      <p:to>
                                        <p:strVal val="visible"/>
                                      </p:to>
                                    </p:set>
                                    <p:animEffect transition="in" filter="wipe(left)">
                                      <p:cBhvr>
                                        <p:cTn id="45" dur="500"/>
                                        <p:tgtEl>
                                          <p:spTgt spid="24589"/>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4591">
                                            <p:txEl>
                                              <p:charRg st="0" end="3"/>
                                            </p:txEl>
                                          </p:spTgt>
                                        </p:tgtEl>
                                        <p:attrNameLst>
                                          <p:attrName>style.visibility</p:attrName>
                                        </p:attrNameLst>
                                      </p:cBhvr>
                                      <p:to>
                                        <p:strVal val="visible"/>
                                      </p:to>
                                    </p:set>
                                    <p:animEffect transition="in" filter="wipe(left)">
                                      <p:cBhvr>
                                        <p:cTn id="49" dur="500"/>
                                        <p:tgtEl>
                                          <p:spTgt spid="24591">
                                            <p:txEl>
                                              <p:charRg st="0" end="3"/>
                                            </p:txEl>
                                          </p:spTgt>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24590"/>
                                        </p:tgtEl>
                                        <p:attrNameLst>
                                          <p:attrName>style.visibility</p:attrName>
                                        </p:attrNameLst>
                                      </p:cBhvr>
                                      <p:to>
                                        <p:strVal val="visible"/>
                                      </p:to>
                                    </p:set>
                                    <p:animEffect transition="in" filter="wipe(left)">
                                      <p:cBhvr>
                                        <p:cTn id="53" dur="500"/>
                                        <p:tgtEl>
                                          <p:spTgt spid="24590"/>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4592">
                                            <p:txEl>
                                              <p:charRg st="0" end="3"/>
                                            </p:txEl>
                                          </p:spTgt>
                                        </p:tgtEl>
                                        <p:attrNameLst>
                                          <p:attrName>style.visibility</p:attrName>
                                        </p:attrNameLst>
                                      </p:cBhvr>
                                      <p:to>
                                        <p:strVal val="visible"/>
                                      </p:to>
                                    </p:set>
                                    <p:animEffect transition="in" filter="wipe(left)">
                                      <p:cBhvr>
                                        <p:cTn id="57" dur="500"/>
                                        <p:tgtEl>
                                          <p:spTgt spid="24592">
                                            <p:txEl>
                                              <p:charRg st="0"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581">
                                            <p:txEl>
                                              <p:charRg st="0" end="41"/>
                                            </p:txEl>
                                          </p:spTgt>
                                        </p:tgtEl>
                                        <p:attrNameLst>
                                          <p:attrName>style.visibility</p:attrName>
                                        </p:attrNameLst>
                                      </p:cBhvr>
                                      <p:to>
                                        <p:strVal val="visible"/>
                                      </p:to>
                                    </p:set>
                                    <p:animEffect transition="in" filter="wipe(left)">
                                      <p:cBhvr>
                                        <p:cTn id="62" dur="500"/>
                                        <p:tgtEl>
                                          <p:spTgt spid="24581">
                                            <p:txEl>
                                              <p:charRg st="0" end="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4580" grpId="0" build="p"/>
      <p:bldP spid="24581" grpId="0" build="p"/>
      <p:bldP spid="24582" grpId="0" build="p"/>
      <p:bldP spid="24591" grpId="0" advAuto="1000" build="p"/>
      <p:bldP spid="24592" grpId="0" advAuto="1000" build="p"/>
      <p:bldP spid="24593" grpId="0" advAuto="1000" build="p"/>
      <p:bldP spid="24594" grpId="0" advAuto="100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sp>
        <p:nvSpPr>
          <p:cNvPr id="25633" name="Text Box 33"/>
          <p:cNvSpPr txBox="1"/>
          <p:nvPr/>
        </p:nvSpPr>
        <p:spPr>
          <a:xfrm>
            <a:off x="357188" y="496888"/>
            <a:ext cx="1289050" cy="528637"/>
          </a:xfrm>
          <a:prstGeom prst="rect">
            <a:avLst/>
          </a:prstGeom>
          <a:solidFill>
            <a:srgbClr val="BCF4AA"/>
          </a:solidFill>
          <a:ln w="9525" cap="flat" cmpd="sng">
            <a:solidFill>
              <a:srgbClr val="A77441"/>
            </a:solidFill>
            <a:prstDash val="solid"/>
            <a:miter/>
            <a:headEnd type="none" w="med" len="med"/>
            <a:tailEnd type="none" w="med" len="med"/>
          </a:ln>
          <a:effectLst>
            <a:outerShdw dist="107763" dir="8100000" algn="ctr" rotWithShape="0">
              <a:schemeClr val="bg2"/>
            </a:outerShdw>
          </a:effectLst>
        </p:spPr>
        <p:txBody>
          <a:bodyPr anchor="t">
            <a:spAutoFit/>
          </a:bodyPr>
          <a:p>
            <a:pPr algn="ctr"/>
            <a:r>
              <a:rPr lang="zh-CN" altLang="zh-CN" sz="2800" b="1" dirty="0">
                <a:latin typeface="Times New Roman" panose="02020603050405020304" pitchFamily="18" charset="0"/>
                <a:ea typeface="宋体" panose="02010600030101010101" pitchFamily="2" charset="-122"/>
              </a:rPr>
              <a:t>2.   </a:t>
            </a:r>
            <a:r>
              <a:rPr lang="en-US" altLang="zh-CN" sz="2800" b="1" i="1" dirty="0">
                <a:latin typeface="Times New Roman" panose="02020603050405020304" pitchFamily="18" charset="0"/>
                <a:ea typeface="宋体" panose="02010600030101010101" pitchFamily="2" charset="-122"/>
              </a:rPr>
              <a:t>A</a:t>
            </a:r>
            <a:endParaRPr lang="en-US" altLang="zh-CN" sz="2800" b="1" i="1" dirty="0">
              <a:latin typeface="Times New Roman" panose="02020603050405020304" pitchFamily="18" charset="0"/>
              <a:ea typeface="宋体" panose="02010600030101010101" pitchFamily="2" charset="-122"/>
            </a:endParaRPr>
          </a:p>
        </p:txBody>
      </p:sp>
      <p:sp>
        <p:nvSpPr>
          <p:cNvPr id="25634" name="Text Box 34"/>
          <p:cNvSpPr txBox="1"/>
          <p:nvPr/>
        </p:nvSpPr>
        <p:spPr>
          <a:xfrm>
            <a:off x="1938338" y="538163"/>
            <a:ext cx="6500812" cy="604837"/>
          </a:xfrm>
          <a:prstGeom prst="rect">
            <a:avLst/>
          </a:prstGeom>
          <a:noFill/>
          <a:ln w="9525">
            <a:noFill/>
          </a:ln>
        </p:spPr>
        <p:txBody>
          <a:bodyPr anchor="t">
            <a:spAutoFit/>
          </a:bodyPr>
          <a:p>
            <a:pPr indent="755650">
              <a:lnSpc>
                <a:spcPct val="120000"/>
              </a:lnSpc>
              <a:spcBef>
                <a:spcPct val="50000"/>
              </a:spcBef>
            </a:pPr>
            <a:r>
              <a:rPr lang="zh-CN" altLang="en-US" sz="2800" dirty="0">
                <a:latin typeface="Times New Roman" panose="02020603050405020304" pitchFamily="18" charset="0"/>
                <a:ea typeface="宋体" panose="02010600030101010101" pitchFamily="2" charset="-122"/>
              </a:rPr>
              <a:t>气体膨胀</a:t>
            </a:r>
            <a:r>
              <a:rPr lang="en-US" altLang="zh-CN" sz="2800" i="1" dirty="0">
                <a:latin typeface="Times New Roman" panose="02020603050405020304" pitchFamily="18" charset="0"/>
                <a:ea typeface="宋体" panose="02010600030101010101" pitchFamily="2" charset="-122"/>
              </a:rPr>
              <a:t>A</a:t>
            </a:r>
            <a:r>
              <a:rPr lang="zh-CN" altLang="zh-CN" sz="2800" dirty="0">
                <a:latin typeface="Times New Roman" panose="02020603050405020304" pitchFamily="18" charset="0"/>
                <a:ea typeface="宋体" panose="02010600030101010101" pitchFamily="2" charset="-122"/>
              </a:rPr>
              <a:t>为正，气体收缩</a:t>
            </a:r>
            <a:r>
              <a:rPr lang="en-US" altLang="zh-CN" sz="2800" i="1" dirty="0">
                <a:latin typeface="Times New Roman" panose="02020603050405020304" pitchFamily="18" charset="0"/>
                <a:ea typeface="宋体" panose="02010600030101010101" pitchFamily="2" charset="-122"/>
              </a:rPr>
              <a:t>A</a:t>
            </a:r>
            <a:r>
              <a:rPr lang="zh-CN" altLang="zh-CN" sz="2800" dirty="0">
                <a:latin typeface="Times New Roman" panose="02020603050405020304" pitchFamily="18" charset="0"/>
                <a:ea typeface="宋体" panose="02010600030101010101" pitchFamily="2" charset="-122"/>
              </a:rPr>
              <a:t>为负。</a:t>
            </a:r>
            <a:endParaRPr lang="zh-CN" altLang="en-US" sz="2800" dirty="0">
              <a:latin typeface="Times New Roman" panose="02020603050405020304" pitchFamily="18" charset="0"/>
              <a:ea typeface="宋体" panose="02010600030101010101" pitchFamily="2" charset="-122"/>
            </a:endParaRPr>
          </a:p>
        </p:txBody>
      </p:sp>
      <p:graphicFrame>
        <p:nvGraphicFramePr>
          <p:cNvPr id="25635" name="Object 35"/>
          <p:cNvGraphicFramePr>
            <a:graphicFrameLocks noChangeAspect="1"/>
          </p:cNvGraphicFramePr>
          <p:nvPr/>
        </p:nvGraphicFramePr>
        <p:xfrm>
          <a:off x="869950" y="4529138"/>
          <a:ext cx="2128838" cy="974725"/>
        </p:xfrm>
        <a:graphic>
          <a:graphicData uri="http://schemas.openxmlformats.org/presentationml/2006/ole">
            <mc:AlternateContent xmlns:mc="http://schemas.openxmlformats.org/markup-compatibility/2006">
              <mc:Choice xmlns:v="urn:schemas-microsoft-com:vml" Requires="v">
                <p:oleObj spid="_x0000_s3129" name="" r:id="rId1" imgW="656590" imgH="302895" progId="Equation.3">
                  <p:embed/>
                </p:oleObj>
              </mc:Choice>
              <mc:Fallback>
                <p:oleObj name="" r:id="rId1" imgW="656590" imgH="302895" progId="Equation.3">
                  <p:embed/>
                  <p:pic>
                    <p:nvPicPr>
                      <p:cNvPr id="0" name="图片 3128"/>
                      <p:cNvPicPr/>
                      <p:nvPr/>
                    </p:nvPicPr>
                    <p:blipFill>
                      <a:blip r:embed="rId2">
                        <a:clrChange>
                          <a:clrFrom>
                            <a:srgbClr val="000000"/>
                          </a:clrFrom>
                          <a:clrTo>
                            <a:srgbClr val="000000">
                              <a:alpha val="0"/>
                            </a:srgbClr>
                          </a:clrTo>
                        </a:clrChange>
                      </a:blip>
                      <a:stretch>
                        <a:fillRect/>
                      </a:stretch>
                    </p:blipFill>
                    <p:spPr>
                      <a:xfrm>
                        <a:off x="869950" y="4529138"/>
                        <a:ext cx="2128838" cy="974725"/>
                      </a:xfrm>
                      <a:prstGeom prst="rect">
                        <a:avLst/>
                      </a:prstGeom>
                      <a:solidFill>
                        <a:schemeClr val="bg1"/>
                      </a:solidFill>
                      <a:ln w="9525" cap="flat" cmpd="sng">
                        <a:solidFill>
                          <a:srgbClr val="A77441"/>
                        </a:solidFill>
                        <a:prstDash val="solid"/>
                        <a:miter/>
                        <a:headEnd type="none" w="med" len="med"/>
                        <a:tailEnd type="none" w="med" len="med"/>
                      </a:ln>
                    </p:spPr>
                  </p:pic>
                </p:oleObj>
              </mc:Fallback>
            </mc:AlternateContent>
          </a:graphicData>
        </a:graphic>
      </p:graphicFrame>
      <p:graphicFrame>
        <p:nvGraphicFramePr>
          <p:cNvPr id="25636" name="Object 36"/>
          <p:cNvGraphicFramePr>
            <a:graphicFrameLocks noChangeAspect="1"/>
          </p:cNvGraphicFramePr>
          <p:nvPr/>
        </p:nvGraphicFramePr>
        <p:xfrm>
          <a:off x="3578225" y="3789363"/>
          <a:ext cx="1666875" cy="465137"/>
        </p:xfrm>
        <a:graphic>
          <a:graphicData uri="http://schemas.openxmlformats.org/presentationml/2006/ole">
            <mc:AlternateContent xmlns:mc="http://schemas.openxmlformats.org/markup-compatibility/2006">
              <mc:Choice xmlns:v="urn:schemas-microsoft-com:vml" Requires="v">
                <p:oleObj spid="_x0000_s3130" name="" r:id="rId3" imgW="723900" imgH="203200" progId="Equation.3">
                  <p:embed/>
                </p:oleObj>
              </mc:Choice>
              <mc:Fallback>
                <p:oleObj name="" r:id="rId3" imgW="723900" imgH="203200" progId="Equation.3">
                  <p:embed/>
                  <p:pic>
                    <p:nvPicPr>
                      <p:cNvPr id="0" name="图片 3129"/>
                      <p:cNvPicPr/>
                      <p:nvPr/>
                    </p:nvPicPr>
                    <p:blipFill>
                      <a:blip r:embed="rId4"/>
                      <a:stretch>
                        <a:fillRect/>
                      </a:stretch>
                    </p:blipFill>
                    <p:spPr>
                      <a:xfrm>
                        <a:off x="3578225" y="3789363"/>
                        <a:ext cx="1666875" cy="465137"/>
                      </a:xfrm>
                      <a:prstGeom prst="rect">
                        <a:avLst/>
                      </a:prstGeom>
                      <a:noFill/>
                      <a:ln w="38100">
                        <a:noFill/>
                        <a:miter/>
                      </a:ln>
                    </p:spPr>
                  </p:pic>
                </p:oleObj>
              </mc:Fallback>
            </mc:AlternateContent>
          </a:graphicData>
        </a:graphic>
      </p:graphicFrame>
      <p:graphicFrame>
        <p:nvGraphicFramePr>
          <p:cNvPr id="25637" name="Object 37"/>
          <p:cNvGraphicFramePr>
            <a:graphicFrameLocks noChangeAspect="1"/>
          </p:cNvGraphicFramePr>
          <p:nvPr/>
        </p:nvGraphicFramePr>
        <p:xfrm>
          <a:off x="3524250" y="4346575"/>
          <a:ext cx="1668463" cy="465138"/>
        </p:xfrm>
        <a:graphic>
          <a:graphicData uri="http://schemas.openxmlformats.org/presentationml/2006/ole">
            <mc:AlternateContent xmlns:mc="http://schemas.openxmlformats.org/markup-compatibility/2006">
              <mc:Choice xmlns:v="urn:schemas-microsoft-com:vml" Requires="v">
                <p:oleObj spid="_x0000_s3132" name="" r:id="rId5" imgW="723900" imgH="203200" progId="Equation.3">
                  <p:embed/>
                </p:oleObj>
              </mc:Choice>
              <mc:Fallback>
                <p:oleObj name="" r:id="rId5" imgW="723900" imgH="203200" progId="Equation.3">
                  <p:embed/>
                  <p:pic>
                    <p:nvPicPr>
                      <p:cNvPr id="0" name="图片 3131"/>
                      <p:cNvPicPr/>
                      <p:nvPr/>
                    </p:nvPicPr>
                    <p:blipFill>
                      <a:blip r:embed="rId6"/>
                      <a:stretch>
                        <a:fillRect/>
                      </a:stretch>
                    </p:blipFill>
                    <p:spPr>
                      <a:xfrm>
                        <a:off x="3524250" y="4346575"/>
                        <a:ext cx="1668463" cy="465138"/>
                      </a:xfrm>
                      <a:prstGeom prst="rect">
                        <a:avLst/>
                      </a:prstGeom>
                      <a:noFill/>
                      <a:ln w="38100">
                        <a:noFill/>
                        <a:miter/>
                      </a:ln>
                    </p:spPr>
                  </p:pic>
                </p:oleObj>
              </mc:Fallback>
            </mc:AlternateContent>
          </a:graphicData>
        </a:graphic>
      </p:graphicFrame>
      <p:graphicFrame>
        <p:nvGraphicFramePr>
          <p:cNvPr id="25638" name="Object 38"/>
          <p:cNvGraphicFramePr>
            <a:graphicFrameLocks noChangeAspect="1"/>
          </p:cNvGraphicFramePr>
          <p:nvPr/>
        </p:nvGraphicFramePr>
        <p:xfrm>
          <a:off x="3548063" y="5067300"/>
          <a:ext cx="1758950" cy="465138"/>
        </p:xfrm>
        <a:graphic>
          <a:graphicData uri="http://schemas.openxmlformats.org/presentationml/2006/ole">
            <mc:AlternateContent xmlns:mc="http://schemas.openxmlformats.org/markup-compatibility/2006">
              <mc:Choice xmlns:v="urn:schemas-microsoft-com:vml" Requires="v">
                <p:oleObj spid="_x0000_s3133" name="" r:id="rId7" imgW="761365" imgH="203200" progId="Equation.3">
                  <p:embed/>
                </p:oleObj>
              </mc:Choice>
              <mc:Fallback>
                <p:oleObj name="" r:id="rId7" imgW="761365" imgH="203200" progId="Equation.3">
                  <p:embed/>
                  <p:pic>
                    <p:nvPicPr>
                      <p:cNvPr id="0" name="图片 3132"/>
                      <p:cNvPicPr/>
                      <p:nvPr/>
                    </p:nvPicPr>
                    <p:blipFill>
                      <a:blip r:embed="rId8"/>
                      <a:stretch>
                        <a:fillRect/>
                      </a:stretch>
                    </p:blipFill>
                    <p:spPr>
                      <a:xfrm>
                        <a:off x="3548063" y="5067300"/>
                        <a:ext cx="1758950" cy="465138"/>
                      </a:xfrm>
                      <a:prstGeom prst="rect">
                        <a:avLst/>
                      </a:prstGeom>
                      <a:noFill/>
                      <a:ln w="38100">
                        <a:noFill/>
                        <a:miter/>
                      </a:ln>
                    </p:spPr>
                  </p:pic>
                </p:oleObj>
              </mc:Fallback>
            </mc:AlternateContent>
          </a:graphicData>
        </a:graphic>
      </p:graphicFrame>
      <p:graphicFrame>
        <p:nvGraphicFramePr>
          <p:cNvPr id="25639" name="Object 39"/>
          <p:cNvGraphicFramePr>
            <a:graphicFrameLocks noChangeAspect="1"/>
          </p:cNvGraphicFramePr>
          <p:nvPr/>
        </p:nvGraphicFramePr>
        <p:xfrm>
          <a:off x="3492500" y="5835650"/>
          <a:ext cx="4632325" cy="463550"/>
        </p:xfrm>
        <a:graphic>
          <a:graphicData uri="http://schemas.openxmlformats.org/presentationml/2006/ole">
            <mc:AlternateContent xmlns:mc="http://schemas.openxmlformats.org/markup-compatibility/2006">
              <mc:Choice xmlns:v="urn:schemas-microsoft-com:vml" Requires="v">
                <p:oleObj spid="_x0000_s3134" name="" r:id="rId9" imgW="2005965" imgH="203200" progId="Equation.3">
                  <p:embed/>
                </p:oleObj>
              </mc:Choice>
              <mc:Fallback>
                <p:oleObj name="" r:id="rId9" imgW="2005965" imgH="203200" progId="Equation.3">
                  <p:embed/>
                  <p:pic>
                    <p:nvPicPr>
                      <p:cNvPr id="0" name="图片 3133"/>
                      <p:cNvPicPr/>
                      <p:nvPr/>
                    </p:nvPicPr>
                    <p:blipFill>
                      <a:blip r:embed="rId10"/>
                      <a:stretch>
                        <a:fillRect/>
                      </a:stretch>
                    </p:blipFill>
                    <p:spPr>
                      <a:xfrm>
                        <a:off x="3492500" y="5835650"/>
                        <a:ext cx="4632325" cy="463550"/>
                      </a:xfrm>
                      <a:prstGeom prst="rect">
                        <a:avLst/>
                      </a:prstGeom>
                      <a:noFill/>
                      <a:ln w="38100">
                        <a:noFill/>
                        <a:miter/>
                      </a:ln>
                    </p:spPr>
                  </p:pic>
                </p:oleObj>
              </mc:Fallback>
            </mc:AlternateContent>
          </a:graphicData>
        </a:graphic>
      </p:graphicFrame>
      <p:sp>
        <p:nvSpPr>
          <p:cNvPr id="25640" name="AutoShape 40"/>
          <p:cNvSpPr/>
          <p:nvPr/>
        </p:nvSpPr>
        <p:spPr>
          <a:xfrm>
            <a:off x="3178175" y="3975100"/>
            <a:ext cx="241300" cy="2076450"/>
          </a:xfrm>
          <a:prstGeom prst="leftBrace">
            <a:avLst>
              <a:gd name="adj1" fmla="val 66810"/>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grpSp>
        <p:nvGrpSpPr>
          <p:cNvPr id="2" name="Group 41"/>
          <p:cNvGrpSpPr/>
          <p:nvPr/>
        </p:nvGrpSpPr>
        <p:grpSpPr>
          <a:xfrm>
            <a:off x="4794250" y="1347788"/>
            <a:ext cx="1879600" cy="2311400"/>
            <a:chOff x="3020" y="250"/>
            <a:chExt cx="1184" cy="1456"/>
          </a:xfrm>
        </p:grpSpPr>
        <p:sp>
          <p:nvSpPr>
            <p:cNvPr id="20491" name="Freeform 42"/>
            <p:cNvSpPr/>
            <p:nvPr/>
          </p:nvSpPr>
          <p:spPr>
            <a:xfrm>
              <a:off x="3384" y="559"/>
              <a:ext cx="359" cy="623"/>
            </a:xfrm>
            <a:custGeom>
              <a:avLst/>
              <a:gdLst/>
              <a:ahLst/>
              <a:cxnLst>
                <a:cxn ang="0">
                  <a:pos x="0" y="0"/>
                </a:cxn>
                <a:cxn ang="0">
                  <a:pos x="109" y="203"/>
                </a:cxn>
                <a:cxn ang="0">
                  <a:pos x="225" y="278"/>
                </a:cxn>
                <a:cxn ang="0">
                  <a:pos x="359" y="323"/>
                </a:cxn>
                <a:cxn ang="0">
                  <a:pos x="359" y="623"/>
                </a:cxn>
                <a:cxn ang="0">
                  <a:pos x="0" y="623"/>
                </a:cxn>
                <a:cxn ang="0">
                  <a:pos x="0" y="0"/>
                </a:cxn>
              </a:cxnLst>
              <a:pathLst>
                <a:path w="478" h="922">
                  <a:moveTo>
                    <a:pt x="0" y="0"/>
                  </a:moveTo>
                  <a:lnTo>
                    <a:pt x="145" y="300"/>
                  </a:lnTo>
                  <a:lnTo>
                    <a:pt x="300" y="411"/>
                  </a:lnTo>
                  <a:lnTo>
                    <a:pt x="478" y="478"/>
                  </a:lnTo>
                  <a:lnTo>
                    <a:pt x="478" y="922"/>
                  </a:lnTo>
                  <a:lnTo>
                    <a:pt x="0" y="922"/>
                  </a:lnTo>
                  <a:lnTo>
                    <a:pt x="0" y="0"/>
                  </a:lnTo>
                  <a:close/>
                </a:path>
              </a:pathLst>
            </a:custGeom>
            <a:solidFill>
              <a:srgbClr val="FFFF1F"/>
            </a:solidFill>
            <a:ln w="19050" cap="flat" cmpd="sng">
              <a:solidFill>
                <a:schemeClr val="tx1"/>
              </a:solidFill>
              <a:prstDash val="dash"/>
              <a:round/>
              <a:headEnd type="none" w="med" len="med"/>
              <a:tailEnd type="none" w="med" len="med"/>
            </a:ln>
          </p:spPr>
          <p:txBody>
            <a:bodyPr/>
            <a:p>
              <a:endParaRPr lang="zh-CN" altLang="en-US"/>
            </a:p>
          </p:txBody>
        </p:sp>
        <p:sp>
          <p:nvSpPr>
            <p:cNvPr id="20492" name="Line 43"/>
            <p:cNvSpPr/>
            <p:nvPr/>
          </p:nvSpPr>
          <p:spPr>
            <a:xfrm>
              <a:off x="3222" y="1181"/>
              <a:ext cx="790" cy="0"/>
            </a:xfrm>
            <a:prstGeom prst="line">
              <a:avLst/>
            </a:prstGeom>
            <a:ln w="19050" cap="flat" cmpd="sng">
              <a:solidFill>
                <a:schemeClr val="tx1"/>
              </a:solidFill>
              <a:prstDash val="solid"/>
              <a:round/>
              <a:headEnd type="none" w="med" len="med"/>
              <a:tailEnd type="triangle" w="med" len="med"/>
            </a:ln>
          </p:spPr>
        </p:sp>
        <p:sp>
          <p:nvSpPr>
            <p:cNvPr id="20493" name="Line 44"/>
            <p:cNvSpPr/>
            <p:nvPr/>
          </p:nvSpPr>
          <p:spPr>
            <a:xfrm flipV="1">
              <a:off x="3214" y="386"/>
              <a:ext cx="0" cy="795"/>
            </a:xfrm>
            <a:prstGeom prst="line">
              <a:avLst/>
            </a:prstGeom>
            <a:ln w="19050" cap="flat" cmpd="sng">
              <a:solidFill>
                <a:schemeClr val="tx1"/>
              </a:solidFill>
              <a:prstDash val="solid"/>
              <a:round/>
              <a:headEnd type="none" w="med" len="med"/>
              <a:tailEnd type="triangle" w="med" len="med"/>
            </a:ln>
          </p:spPr>
        </p:sp>
        <p:sp>
          <p:nvSpPr>
            <p:cNvPr id="20494" name="Text Box 45"/>
            <p:cNvSpPr txBox="1"/>
            <p:nvPr/>
          </p:nvSpPr>
          <p:spPr>
            <a:xfrm>
              <a:off x="3996" y="1064"/>
              <a:ext cx="208"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0495" name="Rectangle 46"/>
            <p:cNvSpPr/>
            <p:nvPr/>
          </p:nvSpPr>
          <p:spPr>
            <a:xfrm>
              <a:off x="3027" y="1093"/>
              <a:ext cx="232" cy="250"/>
            </a:xfrm>
            <a:prstGeom prst="rect">
              <a:avLst/>
            </a:prstGeom>
            <a:noFill/>
            <a:ln w="9525">
              <a:noFill/>
            </a:ln>
          </p:spPr>
          <p:txBody>
            <a:bodyPr wrap="none" anchor="t">
              <a:spAutoFit/>
            </a:bodyPr>
            <a:p>
              <a:r>
                <a:rPr lang="en-US" altLang="zh-CN" sz="2000" dirty="0">
                  <a:latin typeface="Times New Roman" panose="02020603050405020304" pitchFamily="18" charset="0"/>
                  <a:ea typeface="宋体" panose="02010600030101010101" pitchFamily="2" charset="-122"/>
                </a:rPr>
                <a:t>O</a:t>
              </a:r>
              <a:endParaRPr lang="en-US" altLang="zh-CN" sz="2000" dirty="0">
                <a:latin typeface="Times New Roman" panose="02020603050405020304" pitchFamily="18" charset="0"/>
                <a:ea typeface="宋体" panose="02010600030101010101" pitchFamily="2" charset="-122"/>
              </a:endParaRPr>
            </a:p>
          </p:txBody>
        </p:sp>
        <p:sp>
          <p:nvSpPr>
            <p:cNvPr id="20496" name="Rectangle 47"/>
            <p:cNvSpPr/>
            <p:nvPr/>
          </p:nvSpPr>
          <p:spPr>
            <a:xfrm>
              <a:off x="3020" y="250"/>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0497" name="Arc 48"/>
            <p:cNvSpPr/>
            <p:nvPr/>
          </p:nvSpPr>
          <p:spPr>
            <a:xfrm flipH="1" flipV="1">
              <a:off x="3389" y="417"/>
              <a:ext cx="361" cy="459"/>
            </a:xfrm>
            <a:custGeom>
              <a:avLst/>
              <a:gdLst/>
              <a:ahLst/>
              <a:cxnLst>
                <a:cxn ang="0">
                  <a:pos x="0" y="0"/>
                </a:cxn>
                <a:cxn ang="0">
                  <a:pos x="6" y="7"/>
                </a:cxn>
                <a:cxn ang="0">
                  <a:pos x="0" y="10"/>
                </a:cxn>
              </a:cxnLst>
              <a:pathLst>
                <a:path w="20509" h="21599" fill="none">
                  <a:moveTo>
                    <a:pt x="171" y="-1"/>
                  </a:moveTo>
                  <a:cubicBezTo>
                    <a:pt x="9425" y="72"/>
                    <a:pt x="17604" y="6033"/>
                    <a:pt x="20508" y="14821"/>
                  </a:cubicBezTo>
                </a:path>
                <a:path w="20509" h="21599" stroke="0">
                  <a:moveTo>
                    <a:pt x="171" y="-1"/>
                  </a:moveTo>
                  <a:cubicBezTo>
                    <a:pt x="9425" y="72"/>
                    <a:pt x="17604" y="6033"/>
                    <a:pt x="20508" y="14821"/>
                  </a:cubicBezTo>
                  <a:lnTo>
                    <a:pt x="0" y="21599"/>
                  </a:lnTo>
                  <a:lnTo>
                    <a:pt x="171" y="-1"/>
                  </a:lnTo>
                  <a:close/>
                </a:path>
              </a:pathLst>
            </a:custGeom>
            <a:noFill/>
            <a:ln w="28575" cap="flat" cmpd="sng">
              <a:solidFill>
                <a:srgbClr val="FF1F1F"/>
              </a:solidFill>
              <a:prstDash val="solid"/>
              <a:round/>
              <a:headEnd type="none" w="med" len="med"/>
              <a:tailEnd type="none" w="med" len="med"/>
            </a:ln>
          </p:spPr>
          <p:txBody>
            <a:bodyPr/>
            <a:p>
              <a:endParaRPr lang="zh-CN" altLang="en-US"/>
            </a:p>
          </p:txBody>
        </p:sp>
        <p:sp>
          <p:nvSpPr>
            <p:cNvPr id="20498" name="Line 49"/>
            <p:cNvSpPr/>
            <p:nvPr/>
          </p:nvSpPr>
          <p:spPr>
            <a:xfrm>
              <a:off x="3546" y="797"/>
              <a:ext cx="42" cy="30"/>
            </a:xfrm>
            <a:prstGeom prst="line">
              <a:avLst/>
            </a:prstGeom>
            <a:ln w="19050" cap="flat" cmpd="sng">
              <a:solidFill>
                <a:srgbClr val="FF1F1F"/>
              </a:solidFill>
              <a:prstDash val="solid"/>
              <a:round/>
              <a:headEnd type="none" w="med" len="med"/>
              <a:tailEnd type="triangle" w="med" len="med"/>
            </a:ln>
          </p:spPr>
        </p:sp>
        <p:sp>
          <p:nvSpPr>
            <p:cNvPr id="20499" name="Text Box 50"/>
            <p:cNvSpPr txBox="1"/>
            <p:nvPr/>
          </p:nvSpPr>
          <p:spPr>
            <a:xfrm>
              <a:off x="3247" y="1120"/>
              <a:ext cx="321"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r>
                <a:rPr lang="en-US" altLang="zh-CN" sz="2400" baseline="-250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20500" name="Text Box 51"/>
            <p:cNvSpPr txBox="1"/>
            <p:nvPr/>
          </p:nvSpPr>
          <p:spPr>
            <a:xfrm>
              <a:off x="3616" y="1120"/>
              <a:ext cx="321"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r>
                <a:rPr lang="en-US" altLang="zh-CN" sz="2400" baseline="-250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20501" name="Text Box 52"/>
            <p:cNvSpPr txBox="1"/>
            <p:nvPr/>
          </p:nvSpPr>
          <p:spPr>
            <a:xfrm>
              <a:off x="3151" y="1418"/>
              <a:ext cx="1045" cy="288"/>
            </a:xfrm>
            <a:prstGeom prst="rect">
              <a:avLst/>
            </a:prstGeom>
            <a:noFill/>
            <a:ln w="9525">
              <a:noFill/>
            </a:ln>
          </p:spPr>
          <p:txBody>
            <a:bodyPr anchor="t">
              <a:spAutoFit/>
            </a:bodyPr>
            <a:p>
              <a:pPr>
                <a:spcBef>
                  <a:spcPct val="50000"/>
                </a:spcBef>
              </a:pPr>
              <a:r>
                <a:rPr lang="en-US" altLang="zh-CN" sz="2400" i="1" dirty="0">
                  <a:latin typeface="Times New Roman" panose="02020603050405020304" pitchFamily="18" charset="0"/>
                  <a:ea typeface="宋体" panose="02010600030101010101" pitchFamily="2" charset="-122"/>
                </a:rPr>
                <a:t>c </a:t>
              </a:r>
              <a:r>
                <a:rPr lang="zh-CN" altLang="en-US" sz="2400" dirty="0">
                  <a:latin typeface="Times New Roman" panose="02020603050405020304" pitchFamily="18" charset="0"/>
                  <a:ea typeface="宋体" panose="02010600030101010101" pitchFamily="2" charset="-122"/>
                </a:rPr>
                <a:t>等温过程</a:t>
              </a:r>
              <a:endParaRPr lang="zh-CN" altLang="en-US" sz="2400" dirty="0">
                <a:latin typeface="Times New Roman" panose="02020603050405020304" pitchFamily="18" charset="0"/>
                <a:ea typeface="宋体" panose="02010600030101010101" pitchFamily="2" charset="-122"/>
              </a:endParaRPr>
            </a:p>
          </p:txBody>
        </p:sp>
      </p:grpSp>
      <p:grpSp>
        <p:nvGrpSpPr>
          <p:cNvPr id="3" name="Group 53"/>
          <p:cNvGrpSpPr/>
          <p:nvPr/>
        </p:nvGrpSpPr>
        <p:grpSpPr>
          <a:xfrm>
            <a:off x="460375" y="1544638"/>
            <a:ext cx="1857375" cy="2114550"/>
            <a:chOff x="290" y="374"/>
            <a:chExt cx="1170" cy="1332"/>
          </a:xfrm>
        </p:grpSpPr>
        <p:sp>
          <p:nvSpPr>
            <p:cNvPr id="20503" name="Line 54"/>
            <p:cNvSpPr/>
            <p:nvPr/>
          </p:nvSpPr>
          <p:spPr>
            <a:xfrm>
              <a:off x="515" y="1180"/>
              <a:ext cx="699" cy="0"/>
            </a:xfrm>
            <a:prstGeom prst="line">
              <a:avLst/>
            </a:prstGeom>
            <a:ln w="19050" cap="flat" cmpd="sng">
              <a:solidFill>
                <a:schemeClr val="tx1"/>
              </a:solidFill>
              <a:prstDash val="solid"/>
              <a:round/>
              <a:headEnd type="none" w="med" len="med"/>
              <a:tailEnd type="triangle" w="med" len="lg"/>
            </a:ln>
          </p:spPr>
        </p:sp>
        <p:sp>
          <p:nvSpPr>
            <p:cNvPr id="20504" name="Line 55"/>
            <p:cNvSpPr/>
            <p:nvPr/>
          </p:nvSpPr>
          <p:spPr>
            <a:xfrm flipV="1">
              <a:off x="504" y="469"/>
              <a:ext cx="0" cy="711"/>
            </a:xfrm>
            <a:prstGeom prst="line">
              <a:avLst/>
            </a:prstGeom>
            <a:ln w="19050" cap="flat" cmpd="sng">
              <a:solidFill>
                <a:schemeClr val="tx1"/>
              </a:solidFill>
              <a:prstDash val="solid"/>
              <a:round/>
              <a:headEnd type="none" w="med" len="med"/>
              <a:tailEnd type="triangle" w="med" len="lg"/>
            </a:ln>
          </p:spPr>
        </p:sp>
        <p:sp>
          <p:nvSpPr>
            <p:cNvPr id="20505" name="Text Box 56"/>
            <p:cNvSpPr txBox="1"/>
            <p:nvPr/>
          </p:nvSpPr>
          <p:spPr>
            <a:xfrm>
              <a:off x="1183" y="1036"/>
              <a:ext cx="277"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0506" name="Rectangle 57"/>
            <p:cNvSpPr/>
            <p:nvPr/>
          </p:nvSpPr>
          <p:spPr>
            <a:xfrm>
              <a:off x="302" y="997"/>
              <a:ext cx="232" cy="250"/>
            </a:xfrm>
            <a:prstGeom prst="rect">
              <a:avLst/>
            </a:prstGeom>
            <a:noFill/>
            <a:ln w="9525">
              <a:noFill/>
            </a:ln>
          </p:spPr>
          <p:txBody>
            <a:bodyPr wrap="none" anchor="t">
              <a:spAutoFit/>
            </a:bodyPr>
            <a:p>
              <a:r>
                <a:rPr lang="en-US" altLang="zh-CN" sz="2000" dirty="0">
                  <a:latin typeface="Times New Roman" panose="02020603050405020304" pitchFamily="18" charset="0"/>
                  <a:ea typeface="宋体" panose="02010600030101010101" pitchFamily="2" charset="-122"/>
                </a:rPr>
                <a:t>O</a:t>
              </a:r>
              <a:endParaRPr lang="en-US" altLang="zh-CN" sz="2000" dirty="0">
                <a:latin typeface="Times New Roman" panose="02020603050405020304" pitchFamily="18" charset="0"/>
                <a:ea typeface="宋体" panose="02010600030101010101" pitchFamily="2" charset="-122"/>
              </a:endParaRPr>
            </a:p>
          </p:txBody>
        </p:sp>
        <p:sp>
          <p:nvSpPr>
            <p:cNvPr id="20507" name="Rectangle 58"/>
            <p:cNvSpPr/>
            <p:nvPr/>
          </p:nvSpPr>
          <p:spPr>
            <a:xfrm>
              <a:off x="1018" y="374"/>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0508" name="Line 59"/>
            <p:cNvSpPr/>
            <p:nvPr/>
          </p:nvSpPr>
          <p:spPr>
            <a:xfrm flipV="1">
              <a:off x="945" y="474"/>
              <a:ext cx="0" cy="589"/>
            </a:xfrm>
            <a:prstGeom prst="line">
              <a:avLst/>
            </a:prstGeom>
            <a:ln w="28575" cap="flat" cmpd="sng">
              <a:solidFill>
                <a:srgbClr val="FF1F1F"/>
              </a:solidFill>
              <a:prstDash val="solid"/>
              <a:round/>
              <a:headEnd type="none" w="med" len="med"/>
              <a:tailEnd type="none" w="med" len="med"/>
            </a:ln>
          </p:spPr>
        </p:sp>
        <p:sp>
          <p:nvSpPr>
            <p:cNvPr id="20509" name="Line 60"/>
            <p:cNvSpPr/>
            <p:nvPr/>
          </p:nvSpPr>
          <p:spPr>
            <a:xfrm flipV="1">
              <a:off x="945" y="763"/>
              <a:ext cx="0" cy="166"/>
            </a:xfrm>
            <a:prstGeom prst="line">
              <a:avLst/>
            </a:prstGeom>
            <a:ln w="28575" cap="flat" cmpd="sng">
              <a:solidFill>
                <a:srgbClr val="FF1F1F"/>
              </a:solidFill>
              <a:prstDash val="solid"/>
              <a:round/>
              <a:headEnd type="none" w="med" len="med"/>
              <a:tailEnd type="triangle" w="med" len="lg"/>
            </a:ln>
          </p:spPr>
        </p:sp>
        <p:sp>
          <p:nvSpPr>
            <p:cNvPr id="20510" name="Text Box 61"/>
            <p:cNvSpPr txBox="1"/>
            <p:nvPr/>
          </p:nvSpPr>
          <p:spPr>
            <a:xfrm>
              <a:off x="363" y="1418"/>
              <a:ext cx="1084" cy="288"/>
            </a:xfrm>
            <a:prstGeom prst="rect">
              <a:avLst/>
            </a:prstGeom>
            <a:noFill/>
            <a:ln w="9525">
              <a:noFill/>
            </a:ln>
          </p:spPr>
          <p:txBody>
            <a:bodyPr anchor="t">
              <a:spAutoFit/>
            </a:bodyPr>
            <a:p>
              <a:pPr>
                <a:spcBef>
                  <a:spcPct val="50000"/>
                </a:spcBef>
              </a:pPr>
              <a:r>
                <a:rPr lang="en-US" altLang="zh-CN" sz="2400" i="1" dirty="0">
                  <a:latin typeface="Times New Roman" panose="02020603050405020304" pitchFamily="18" charset="0"/>
                  <a:ea typeface="宋体" panose="02010600030101010101" pitchFamily="2" charset="-122"/>
                </a:rPr>
                <a:t>a </a:t>
              </a:r>
              <a:r>
                <a:rPr lang="zh-CN" altLang="en-US" sz="2400" dirty="0">
                  <a:latin typeface="Times New Roman" panose="02020603050405020304" pitchFamily="18" charset="0"/>
                  <a:ea typeface="宋体" panose="02010600030101010101" pitchFamily="2" charset="-122"/>
                </a:rPr>
                <a:t>等容过程</a:t>
              </a:r>
              <a:endParaRPr lang="zh-CN" altLang="en-US" sz="2400" dirty="0">
                <a:latin typeface="Times New Roman" panose="02020603050405020304" pitchFamily="18" charset="0"/>
                <a:ea typeface="宋体" panose="02010600030101010101" pitchFamily="2" charset="-122"/>
              </a:endParaRPr>
            </a:p>
          </p:txBody>
        </p:sp>
        <p:sp>
          <p:nvSpPr>
            <p:cNvPr id="20511" name="Rectangle 62"/>
            <p:cNvSpPr/>
            <p:nvPr/>
          </p:nvSpPr>
          <p:spPr>
            <a:xfrm>
              <a:off x="290" y="383"/>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grpSp>
      <p:grpSp>
        <p:nvGrpSpPr>
          <p:cNvPr id="4" name="Group 63"/>
          <p:cNvGrpSpPr/>
          <p:nvPr/>
        </p:nvGrpSpPr>
        <p:grpSpPr>
          <a:xfrm>
            <a:off x="2497138" y="1492250"/>
            <a:ext cx="2071687" cy="2166938"/>
            <a:chOff x="1573" y="341"/>
            <a:chExt cx="1305" cy="1365"/>
          </a:xfrm>
        </p:grpSpPr>
        <p:sp>
          <p:nvSpPr>
            <p:cNvPr id="20513" name="Rectangle 64"/>
            <p:cNvSpPr/>
            <p:nvPr/>
          </p:nvSpPr>
          <p:spPr>
            <a:xfrm>
              <a:off x="1997" y="702"/>
              <a:ext cx="435" cy="435"/>
            </a:xfrm>
            <a:prstGeom prst="rect">
              <a:avLst/>
            </a:prstGeom>
            <a:solidFill>
              <a:srgbClr val="FFFF1F"/>
            </a:solidFill>
            <a:ln w="19050" cap="flat" cmpd="sng">
              <a:solidFill>
                <a:schemeClr val="tx1"/>
              </a:solidFill>
              <a:prstDash val="dash"/>
              <a:miter/>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20514" name="Text Box 65"/>
            <p:cNvSpPr txBox="1"/>
            <p:nvPr/>
          </p:nvSpPr>
          <p:spPr>
            <a:xfrm>
              <a:off x="1863" y="1091"/>
              <a:ext cx="321"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r>
                <a:rPr lang="en-US" altLang="zh-CN" sz="2400" baseline="-250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20515" name="Text Box 66"/>
            <p:cNvSpPr txBox="1"/>
            <p:nvPr/>
          </p:nvSpPr>
          <p:spPr>
            <a:xfrm>
              <a:off x="2232" y="1091"/>
              <a:ext cx="321"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r>
                <a:rPr lang="en-US" altLang="zh-CN" sz="2400" baseline="-250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20516" name="Rectangle 67"/>
            <p:cNvSpPr/>
            <p:nvPr/>
          </p:nvSpPr>
          <p:spPr>
            <a:xfrm>
              <a:off x="1579" y="1042"/>
              <a:ext cx="255" cy="250"/>
            </a:xfrm>
            <a:prstGeom prst="rect">
              <a:avLst/>
            </a:prstGeom>
            <a:noFill/>
            <a:ln w="9525">
              <a:noFill/>
            </a:ln>
          </p:spPr>
          <p:txBody>
            <a:bodyPr anchor="t">
              <a:spAutoFit/>
            </a:bodyPr>
            <a:p>
              <a:r>
                <a:rPr lang="en-US" altLang="zh-CN" sz="2000" dirty="0">
                  <a:latin typeface="Times New Roman" panose="02020603050405020304" pitchFamily="18" charset="0"/>
                  <a:ea typeface="宋体" panose="02010600030101010101" pitchFamily="2" charset="-122"/>
                </a:rPr>
                <a:t>O</a:t>
              </a:r>
              <a:endParaRPr lang="en-US" altLang="zh-CN" sz="2000" dirty="0">
                <a:latin typeface="Times New Roman" panose="02020603050405020304" pitchFamily="18" charset="0"/>
                <a:ea typeface="宋体" panose="02010600030101010101" pitchFamily="2" charset="-122"/>
              </a:endParaRPr>
            </a:p>
          </p:txBody>
        </p:sp>
        <p:sp>
          <p:nvSpPr>
            <p:cNvPr id="20517" name="Text Box 68"/>
            <p:cNvSpPr txBox="1"/>
            <p:nvPr/>
          </p:nvSpPr>
          <p:spPr>
            <a:xfrm>
              <a:off x="1636" y="1418"/>
              <a:ext cx="1033" cy="288"/>
            </a:xfrm>
            <a:prstGeom prst="rect">
              <a:avLst/>
            </a:prstGeom>
            <a:noFill/>
            <a:ln w="9525">
              <a:noFill/>
            </a:ln>
          </p:spPr>
          <p:txBody>
            <a:bodyPr anchor="t">
              <a:spAutoFit/>
            </a:bodyPr>
            <a:p>
              <a:pPr>
                <a:spcBef>
                  <a:spcPct val="50000"/>
                </a:spcBef>
              </a:pPr>
              <a:r>
                <a:rPr lang="en-US" altLang="zh-CN" sz="2400" i="1" dirty="0">
                  <a:latin typeface="Times New Roman" panose="02020603050405020304" pitchFamily="18" charset="0"/>
                  <a:ea typeface="宋体" panose="02010600030101010101" pitchFamily="2" charset="-122"/>
                </a:rPr>
                <a:t>b </a:t>
              </a:r>
              <a:r>
                <a:rPr lang="zh-CN" altLang="en-US" sz="2400" dirty="0">
                  <a:latin typeface="Times New Roman" panose="02020603050405020304" pitchFamily="18" charset="0"/>
                  <a:ea typeface="宋体" panose="02010600030101010101" pitchFamily="2" charset="-122"/>
                </a:rPr>
                <a:t>等压过程</a:t>
              </a:r>
              <a:endParaRPr lang="zh-CN" altLang="en-US" sz="2400" dirty="0">
                <a:latin typeface="Times New Roman" panose="02020603050405020304" pitchFamily="18" charset="0"/>
                <a:ea typeface="宋体" panose="02010600030101010101" pitchFamily="2" charset="-122"/>
              </a:endParaRPr>
            </a:p>
          </p:txBody>
        </p:sp>
        <p:sp>
          <p:nvSpPr>
            <p:cNvPr id="20518" name="Line 69"/>
            <p:cNvSpPr/>
            <p:nvPr/>
          </p:nvSpPr>
          <p:spPr>
            <a:xfrm>
              <a:off x="1798" y="1138"/>
              <a:ext cx="854" cy="0"/>
            </a:xfrm>
            <a:prstGeom prst="line">
              <a:avLst/>
            </a:prstGeom>
            <a:ln w="19050" cap="flat" cmpd="sng">
              <a:solidFill>
                <a:schemeClr val="tx1"/>
              </a:solidFill>
              <a:prstDash val="solid"/>
              <a:round/>
              <a:headEnd type="none" w="med" len="med"/>
              <a:tailEnd type="triangle" w="med" len="lg"/>
            </a:ln>
          </p:spPr>
        </p:sp>
        <p:sp>
          <p:nvSpPr>
            <p:cNvPr id="20519" name="Line 70"/>
            <p:cNvSpPr/>
            <p:nvPr/>
          </p:nvSpPr>
          <p:spPr>
            <a:xfrm flipV="1">
              <a:off x="1787" y="427"/>
              <a:ext cx="0" cy="711"/>
            </a:xfrm>
            <a:prstGeom prst="line">
              <a:avLst/>
            </a:prstGeom>
            <a:ln w="19050" cap="flat" cmpd="sng">
              <a:solidFill>
                <a:schemeClr val="tx1"/>
              </a:solidFill>
              <a:prstDash val="solid"/>
              <a:round/>
              <a:headEnd type="none" w="med" len="med"/>
              <a:tailEnd type="triangle" w="med" len="lg"/>
            </a:ln>
          </p:spPr>
        </p:sp>
        <p:sp>
          <p:nvSpPr>
            <p:cNvPr id="20520" name="Text Box 71"/>
            <p:cNvSpPr txBox="1"/>
            <p:nvPr/>
          </p:nvSpPr>
          <p:spPr>
            <a:xfrm>
              <a:off x="2601" y="1025"/>
              <a:ext cx="277"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0521" name="Rectangle 72"/>
            <p:cNvSpPr/>
            <p:nvPr/>
          </p:nvSpPr>
          <p:spPr>
            <a:xfrm>
              <a:off x="1577" y="581"/>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0522" name="Rectangle 73"/>
            <p:cNvSpPr/>
            <p:nvPr/>
          </p:nvSpPr>
          <p:spPr>
            <a:xfrm>
              <a:off x="1573" y="341"/>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0523" name="Line 74"/>
            <p:cNvSpPr/>
            <p:nvPr/>
          </p:nvSpPr>
          <p:spPr>
            <a:xfrm>
              <a:off x="1789" y="713"/>
              <a:ext cx="238" cy="0"/>
            </a:xfrm>
            <a:prstGeom prst="line">
              <a:avLst/>
            </a:prstGeom>
            <a:ln w="19050" cap="flat" cmpd="sng">
              <a:solidFill>
                <a:schemeClr val="tx1"/>
              </a:solidFill>
              <a:prstDash val="dash"/>
              <a:round/>
              <a:headEnd type="none" w="med" len="med"/>
              <a:tailEnd type="none" w="med" len="med"/>
            </a:ln>
          </p:spPr>
        </p:sp>
        <p:sp>
          <p:nvSpPr>
            <p:cNvPr id="20524" name="Line 75"/>
            <p:cNvSpPr/>
            <p:nvPr/>
          </p:nvSpPr>
          <p:spPr>
            <a:xfrm>
              <a:off x="1996" y="704"/>
              <a:ext cx="425" cy="0"/>
            </a:xfrm>
            <a:prstGeom prst="line">
              <a:avLst/>
            </a:prstGeom>
            <a:ln w="28575" cap="flat" cmpd="sng">
              <a:solidFill>
                <a:srgbClr val="FF1F1F"/>
              </a:solidFill>
              <a:prstDash val="solid"/>
              <a:round/>
              <a:headEnd type="none" w="med" len="med"/>
              <a:tailEnd type="none" w="med" len="med"/>
            </a:ln>
          </p:spPr>
        </p:sp>
        <p:sp>
          <p:nvSpPr>
            <p:cNvPr id="20525" name="Line 76"/>
            <p:cNvSpPr/>
            <p:nvPr/>
          </p:nvSpPr>
          <p:spPr>
            <a:xfrm rot="-5400000">
              <a:off x="2248" y="618"/>
              <a:ext cx="0" cy="166"/>
            </a:xfrm>
            <a:prstGeom prst="line">
              <a:avLst/>
            </a:prstGeom>
            <a:ln w="28575" cap="flat" cmpd="sng">
              <a:solidFill>
                <a:srgbClr val="FF1F1F"/>
              </a:solidFill>
              <a:prstDash val="solid"/>
              <a:round/>
              <a:headEnd type="none" w="med" len="med"/>
              <a:tailEnd type="triangle" w="med" len="lg"/>
            </a:ln>
          </p:spPr>
        </p:sp>
      </p:grpSp>
      <p:grpSp>
        <p:nvGrpSpPr>
          <p:cNvPr id="5" name="Group 77"/>
          <p:cNvGrpSpPr/>
          <p:nvPr/>
        </p:nvGrpSpPr>
        <p:grpSpPr>
          <a:xfrm>
            <a:off x="6846888" y="1268413"/>
            <a:ext cx="1898650" cy="2359025"/>
            <a:chOff x="4313" y="200"/>
            <a:chExt cx="1196" cy="1486"/>
          </a:xfrm>
        </p:grpSpPr>
        <p:sp>
          <p:nvSpPr>
            <p:cNvPr id="20527" name="Freeform 78"/>
            <p:cNvSpPr/>
            <p:nvPr/>
          </p:nvSpPr>
          <p:spPr>
            <a:xfrm>
              <a:off x="4738" y="590"/>
              <a:ext cx="434" cy="537"/>
            </a:xfrm>
            <a:custGeom>
              <a:avLst/>
              <a:gdLst/>
              <a:ahLst/>
              <a:cxnLst>
                <a:cxn ang="0">
                  <a:pos x="0" y="537"/>
                </a:cxn>
                <a:cxn ang="0">
                  <a:pos x="0" y="268"/>
                </a:cxn>
                <a:cxn ang="0">
                  <a:pos x="434" y="0"/>
                </a:cxn>
                <a:cxn ang="0">
                  <a:pos x="434" y="537"/>
                </a:cxn>
              </a:cxnLst>
              <a:pathLst>
                <a:path w="434" h="537">
                  <a:moveTo>
                    <a:pt x="0" y="537"/>
                  </a:moveTo>
                  <a:lnTo>
                    <a:pt x="0" y="268"/>
                  </a:lnTo>
                  <a:lnTo>
                    <a:pt x="434" y="0"/>
                  </a:lnTo>
                  <a:lnTo>
                    <a:pt x="434" y="537"/>
                  </a:lnTo>
                </a:path>
              </a:pathLst>
            </a:custGeom>
            <a:solidFill>
              <a:srgbClr val="FFFF66"/>
            </a:solidFill>
            <a:ln w="19050">
              <a:noFill/>
            </a:ln>
          </p:spPr>
          <p:txBody>
            <a:bodyPr/>
            <a:p>
              <a:endParaRPr lang="zh-CN" altLang="en-US"/>
            </a:p>
          </p:txBody>
        </p:sp>
        <p:sp>
          <p:nvSpPr>
            <p:cNvPr id="20528" name="Line 79"/>
            <p:cNvSpPr/>
            <p:nvPr/>
          </p:nvSpPr>
          <p:spPr>
            <a:xfrm>
              <a:off x="4515" y="1131"/>
              <a:ext cx="790" cy="0"/>
            </a:xfrm>
            <a:prstGeom prst="line">
              <a:avLst/>
            </a:prstGeom>
            <a:ln w="19050" cap="flat" cmpd="sng">
              <a:solidFill>
                <a:schemeClr val="tx1"/>
              </a:solidFill>
              <a:prstDash val="solid"/>
              <a:round/>
              <a:headEnd type="none" w="med" len="med"/>
              <a:tailEnd type="triangle" w="med" len="med"/>
            </a:ln>
          </p:spPr>
        </p:sp>
        <p:sp>
          <p:nvSpPr>
            <p:cNvPr id="20529" name="Line 80"/>
            <p:cNvSpPr/>
            <p:nvPr/>
          </p:nvSpPr>
          <p:spPr>
            <a:xfrm flipV="1">
              <a:off x="4507" y="336"/>
              <a:ext cx="0" cy="795"/>
            </a:xfrm>
            <a:prstGeom prst="line">
              <a:avLst/>
            </a:prstGeom>
            <a:ln w="19050" cap="flat" cmpd="sng">
              <a:solidFill>
                <a:schemeClr val="tx1"/>
              </a:solidFill>
              <a:prstDash val="solid"/>
              <a:round/>
              <a:headEnd type="none" w="med" len="med"/>
              <a:tailEnd type="triangle" w="med" len="med"/>
            </a:ln>
          </p:spPr>
        </p:sp>
        <p:sp>
          <p:nvSpPr>
            <p:cNvPr id="20530" name="Text Box 81"/>
            <p:cNvSpPr txBox="1"/>
            <p:nvPr/>
          </p:nvSpPr>
          <p:spPr>
            <a:xfrm>
              <a:off x="5289" y="1014"/>
              <a:ext cx="208"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0531" name="Rectangle 82"/>
            <p:cNvSpPr/>
            <p:nvPr/>
          </p:nvSpPr>
          <p:spPr>
            <a:xfrm>
              <a:off x="4320" y="1043"/>
              <a:ext cx="232" cy="250"/>
            </a:xfrm>
            <a:prstGeom prst="rect">
              <a:avLst/>
            </a:prstGeom>
            <a:noFill/>
            <a:ln w="9525">
              <a:noFill/>
            </a:ln>
          </p:spPr>
          <p:txBody>
            <a:bodyPr wrap="none" anchor="t">
              <a:spAutoFit/>
            </a:bodyPr>
            <a:p>
              <a:r>
                <a:rPr lang="en-US" altLang="zh-CN" sz="2000" dirty="0">
                  <a:latin typeface="Times New Roman" panose="02020603050405020304" pitchFamily="18" charset="0"/>
                  <a:ea typeface="宋体" panose="02010600030101010101" pitchFamily="2" charset="-122"/>
                </a:rPr>
                <a:t>O</a:t>
              </a:r>
              <a:endParaRPr lang="en-US" altLang="zh-CN" sz="2000" dirty="0">
                <a:latin typeface="Times New Roman" panose="02020603050405020304" pitchFamily="18" charset="0"/>
                <a:ea typeface="宋体" panose="02010600030101010101" pitchFamily="2" charset="-122"/>
              </a:endParaRPr>
            </a:p>
          </p:txBody>
        </p:sp>
        <p:sp>
          <p:nvSpPr>
            <p:cNvPr id="20532" name="Rectangle 83"/>
            <p:cNvSpPr/>
            <p:nvPr/>
          </p:nvSpPr>
          <p:spPr>
            <a:xfrm>
              <a:off x="4313" y="200"/>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0533" name="Text Box 84"/>
            <p:cNvSpPr txBox="1"/>
            <p:nvPr/>
          </p:nvSpPr>
          <p:spPr>
            <a:xfrm>
              <a:off x="4570" y="1070"/>
              <a:ext cx="321"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r>
                <a:rPr lang="en-US" altLang="zh-CN" sz="2400" baseline="-250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20534" name="Text Box 85"/>
            <p:cNvSpPr txBox="1"/>
            <p:nvPr/>
          </p:nvSpPr>
          <p:spPr>
            <a:xfrm>
              <a:off x="5009" y="1070"/>
              <a:ext cx="321"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r>
                <a:rPr lang="en-US" altLang="zh-CN" sz="2400" baseline="-250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20535" name="Text Box 86"/>
            <p:cNvSpPr txBox="1"/>
            <p:nvPr/>
          </p:nvSpPr>
          <p:spPr>
            <a:xfrm>
              <a:off x="4464" y="1398"/>
              <a:ext cx="1045" cy="288"/>
            </a:xfrm>
            <a:prstGeom prst="rect">
              <a:avLst/>
            </a:prstGeom>
            <a:noFill/>
            <a:ln w="9525">
              <a:noFill/>
            </a:ln>
          </p:spPr>
          <p:txBody>
            <a:bodyPr anchor="t">
              <a:spAutoFit/>
            </a:bodyPr>
            <a:p>
              <a:pPr>
                <a:spcBef>
                  <a:spcPct val="50000"/>
                </a:spcBef>
              </a:pPr>
              <a:r>
                <a:rPr lang="en-US" altLang="zh-CN" sz="2400" i="1" dirty="0">
                  <a:latin typeface="Times New Roman" panose="02020603050405020304" pitchFamily="18" charset="0"/>
                  <a:ea typeface="宋体" panose="02010600030101010101" pitchFamily="2" charset="-122"/>
                </a:rPr>
                <a:t>d </a:t>
              </a:r>
              <a:r>
                <a:rPr lang="zh-CN" altLang="en-US" sz="2400" dirty="0">
                  <a:latin typeface="Times New Roman" panose="02020603050405020304" pitchFamily="18" charset="0"/>
                  <a:ea typeface="宋体" panose="02010600030101010101" pitchFamily="2" charset="-122"/>
                </a:rPr>
                <a:t>直线过程</a:t>
              </a:r>
              <a:endParaRPr lang="zh-CN" altLang="en-US" sz="2400" dirty="0">
                <a:latin typeface="Times New Roman" panose="02020603050405020304" pitchFamily="18" charset="0"/>
                <a:ea typeface="宋体" panose="02010600030101010101" pitchFamily="2" charset="-122"/>
              </a:endParaRPr>
            </a:p>
          </p:txBody>
        </p:sp>
        <p:sp>
          <p:nvSpPr>
            <p:cNvPr id="20536" name="Line 87"/>
            <p:cNvSpPr/>
            <p:nvPr/>
          </p:nvSpPr>
          <p:spPr>
            <a:xfrm>
              <a:off x="4738" y="848"/>
              <a:ext cx="0" cy="279"/>
            </a:xfrm>
            <a:prstGeom prst="line">
              <a:avLst/>
            </a:prstGeom>
            <a:ln w="19050" cap="flat" cmpd="sng">
              <a:solidFill>
                <a:schemeClr val="tx1"/>
              </a:solidFill>
              <a:prstDash val="solid"/>
              <a:round/>
              <a:headEnd type="none" w="med" len="med"/>
              <a:tailEnd type="none" w="med" len="med"/>
            </a:ln>
          </p:spPr>
        </p:sp>
        <p:sp>
          <p:nvSpPr>
            <p:cNvPr id="20537" name="Line 88"/>
            <p:cNvSpPr/>
            <p:nvPr/>
          </p:nvSpPr>
          <p:spPr>
            <a:xfrm>
              <a:off x="5173" y="581"/>
              <a:ext cx="0" cy="557"/>
            </a:xfrm>
            <a:prstGeom prst="line">
              <a:avLst/>
            </a:prstGeom>
            <a:ln w="19050" cap="flat" cmpd="sng">
              <a:solidFill>
                <a:schemeClr val="tx1"/>
              </a:solidFill>
              <a:prstDash val="solid"/>
              <a:round/>
              <a:headEnd type="none" w="med" len="med"/>
              <a:tailEnd type="none" w="med" len="med"/>
            </a:ln>
          </p:spPr>
        </p:sp>
        <p:sp>
          <p:nvSpPr>
            <p:cNvPr id="20538" name="Line 89"/>
            <p:cNvSpPr/>
            <p:nvPr/>
          </p:nvSpPr>
          <p:spPr>
            <a:xfrm flipV="1">
              <a:off x="4738" y="579"/>
              <a:ext cx="434" cy="279"/>
            </a:xfrm>
            <a:prstGeom prst="line">
              <a:avLst/>
            </a:prstGeom>
            <a:ln w="28575" cap="flat" cmpd="sng">
              <a:solidFill>
                <a:srgbClr val="FF1F1F"/>
              </a:solidFill>
              <a:prstDash val="solid"/>
              <a:round/>
              <a:headEnd type="none" w="med" len="med"/>
              <a:tailEnd type="none" w="med" len="med"/>
            </a:ln>
          </p:spPr>
        </p:sp>
        <p:sp>
          <p:nvSpPr>
            <p:cNvPr id="20539" name="Line 90"/>
            <p:cNvSpPr/>
            <p:nvPr/>
          </p:nvSpPr>
          <p:spPr>
            <a:xfrm rot="-5400000">
              <a:off x="4897" y="651"/>
              <a:ext cx="93" cy="145"/>
            </a:xfrm>
            <a:prstGeom prst="line">
              <a:avLst/>
            </a:prstGeom>
            <a:ln w="28575" cap="flat" cmpd="sng">
              <a:solidFill>
                <a:srgbClr val="FF1F1F"/>
              </a:solidFill>
              <a:prstDash val="solid"/>
              <a:round/>
              <a:headEnd type="none" w="med" len="med"/>
              <a:tailEnd type="triangle" w="med" len="lg"/>
            </a:ln>
          </p:spPr>
        </p:sp>
      </p:grpSp>
      <p:graphicFrame>
        <p:nvGraphicFramePr>
          <p:cNvPr id="25691" name="Object 91"/>
          <p:cNvGraphicFramePr>
            <a:graphicFrameLocks noChangeAspect="1"/>
          </p:cNvGraphicFramePr>
          <p:nvPr/>
        </p:nvGraphicFramePr>
        <p:xfrm>
          <a:off x="5437188" y="3792538"/>
          <a:ext cx="1141412" cy="406400"/>
        </p:xfrm>
        <a:graphic>
          <a:graphicData uri="http://schemas.openxmlformats.org/presentationml/2006/ole">
            <mc:AlternateContent xmlns:mc="http://schemas.openxmlformats.org/markup-compatibility/2006">
              <mc:Choice xmlns:v="urn:schemas-microsoft-com:vml" Requires="v">
                <p:oleObj spid="_x0000_s3109" name="" r:id="rId11" imgW="494665" imgH="177800" progId="Equation.3">
                  <p:embed/>
                </p:oleObj>
              </mc:Choice>
              <mc:Fallback>
                <p:oleObj name="" r:id="rId11" imgW="494665" imgH="177800" progId="Equation.3">
                  <p:embed/>
                  <p:pic>
                    <p:nvPicPr>
                      <p:cNvPr id="0" name="图片 3108"/>
                      <p:cNvPicPr/>
                      <p:nvPr/>
                    </p:nvPicPr>
                    <p:blipFill>
                      <a:blip r:embed="rId12"/>
                      <a:stretch>
                        <a:fillRect/>
                      </a:stretch>
                    </p:blipFill>
                    <p:spPr>
                      <a:xfrm>
                        <a:off x="5437188" y="3792538"/>
                        <a:ext cx="1141412" cy="406400"/>
                      </a:xfrm>
                      <a:prstGeom prst="rect">
                        <a:avLst/>
                      </a:prstGeom>
                      <a:noFill/>
                      <a:ln w="38100">
                        <a:noFill/>
                        <a:miter/>
                      </a:ln>
                    </p:spPr>
                  </p:pic>
                </p:oleObj>
              </mc:Fallback>
            </mc:AlternateContent>
          </a:graphicData>
        </a:graphic>
      </p:graphicFrame>
      <p:graphicFrame>
        <p:nvGraphicFramePr>
          <p:cNvPr id="25692" name="Object 92"/>
          <p:cNvGraphicFramePr>
            <a:graphicFrameLocks noChangeAspect="1"/>
          </p:cNvGraphicFramePr>
          <p:nvPr/>
        </p:nvGraphicFramePr>
        <p:xfrm>
          <a:off x="5556250" y="4333875"/>
          <a:ext cx="1730375" cy="493713"/>
        </p:xfrm>
        <a:graphic>
          <a:graphicData uri="http://schemas.openxmlformats.org/presentationml/2006/ole">
            <mc:AlternateContent xmlns:mc="http://schemas.openxmlformats.org/markup-compatibility/2006">
              <mc:Choice xmlns:v="urn:schemas-microsoft-com:vml" Requires="v">
                <p:oleObj spid="_x0000_s3110" name="" r:id="rId13" imgW="748665" imgH="215900" progId="Equation.3">
                  <p:embed/>
                </p:oleObj>
              </mc:Choice>
              <mc:Fallback>
                <p:oleObj name="" r:id="rId13" imgW="748665" imgH="215900" progId="Equation.3">
                  <p:embed/>
                  <p:pic>
                    <p:nvPicPr>
                      <p:cNvPr id="0" name="图片 3109"/>
                      <p:cNvPicPr/>
                      <p:nvPr/>
                    </p:nvPicPr>
                    <p:blipFill>
                      <a:blip r:embed="rId14"/>
                      <a:stretch>
                        <a:fillRect/>
                      </a:stretch>
                    </p:blipFill>
                    <p:spPr>
                      <a:xfrm>
                        <a:off x="5556250" y="4333875"/>
                        <a:ext cx="1730375" cy="493713"/>
                      </a:xfrm>
                      <a:prstGeom prst="rect">
                        <a:avLst/>
                      </a:prstGeom>
                      <a:noFill/>
                      <a:ln w="38100">
                        <a:noFill/>
                        <a:miter/>
                      </a:ln>
                    </p:spPr>
                  </p:pic>
                </p:oleObj>
              </mc:Fallback>
            </mc:AlternateContent>
          </a:graphicData>
        </a:graphic>
      </p:graphicFrame>
      <p:graphicFrame>
        <p:nvGraphicFramePr>
          <p:cNvPr id="25693" name="Object 93"/>
          <p:cNvGraphicFramePr>
            <a:graphicFrameLocks noChangeAspect="1"/>
          </p:cNvGraphicFramePr>
          <p:nvPr/>
        </p:nvGraphicFramePr>
        <p:xfrm>
          <a:off x="5326063" y="4816475"/>
          <a:ext cx="2170112" cy="1019175"/>
        </p:xfrm>
        <a:graphic>
          <a:graphicData uri="http://schemas.openxmlformats.org/presentationml/2006/ole">
            <mc:AlternateContent xmlns:mc="http://schemas.openxmlformats.org/markup-compatibility/2006">
              <mc:Choice xmlns:v="urn:schemas-microsoft-com:vml" Requires="v">
                <p:oleObj spid="_x0000_s3111" name="" r:id="rId15" imgW="939165" imgH="444500" progId="Equation.3">
                  <p:embed/>
                </p:oleObj>
              </mc:Choice>
              <mc:Fallback>
                <p:oleObj name="" r:id="rId15" imgW="939165" imgH="444500" progId="Equation.3">
                  <p:embed/>
                  <p:pic>
                    <p:nvPicPr>
                      <p:cNvPr id="0" name="图片 3110"/>
                      <p:cNvPicPr/>
                      <p:nvPr/>
                    </p:nvPicPr>
                    <p:blipFill>
                      <a:blip r:embed="rId16"/>
                      <a:stretch>
                        <a:fillRect/>
                      </a:stretch>
                    </p:blipFill>
                    <p:spPr>
                      <a:xfrm>
                        <a:off x="5326063" y="4816475"/>
                        <a:ext cx="2170112" cy="1019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5634">
                                            <p:txEl>
                                              <p:charRg st="0" end="17"/>
                                            </p:txEl>
                                          </p:spTgt>
                                        </p:tgtEl>
                                        <p:attrNameLst>
                                          <p:attrName>style.visibility</p:attrName>
                                        </p:attrNameLst>
                                      </p:cBhvr>
                                      <p:to>
                                        <p:strVal val="visible"/>
                                      </p:to>
                                    </p:set>
                                    <p:animEffect transition="in" filter="wipe(left)">
                                      <p:cBhvr>
                                        <p:cTn id="11" dur="500"/>
                                        <p:tgtEl>
                                          <p:spTgt spid="25634">
                                            <p:txEl>
                                              <p:charRg st="0" end="17"/>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25635"/>
                                        </p:tgtEl>
                                        <p:attrNameLst>
                                          <p:attrName>style.visibility</p:attrName>
                                        </p:attrNameLst>
                                      </p:cBhvr>
                                      <p:to>
                                        <p:strVal val="visible"/>
                                      </p:to>
                                    </p:set>
                                    <p:anim calcmode="lin" valueType="num">
                                      <p:cBhvr>
                                        <p:cTn id="32" dur="500" fill="hold"/>
                                        <p:tgtEl>
                                          <p:spTgt spid="25635"/>
                                        </p:tgtEl>
                                        <p:attrNameLst>
                                          <p:attrName>ppt_w</p:attrName>
                                        </p:attrNameLst>
                                      </p:cBhvr>
                                      <p:tavLst>
                                        <p:tav tm="0">
                                          <p:val>
                                            <p:fltVal val="0.000000"/>
                                          </p:val>
                                        </p:tav>
                                        <p:tav tm="100000">
                                          <p:val>
                                            <p:strVal val="#ppt_w"/>
                                          </p:val>
                                        </p:tav>
                                      </p:tavLst>
                                    </p:anim>
                                    <p:anim calcmode="lin" valueType="num">
                                      <p:cBhvr>
                                        <p:cTn id="33" dur="500" fill="hold"/>
                                        <p:tgtEl>
                                          <p:spTgt spid="25635"/>
                                        </p:tgtEl>
                                        <p:attrNameLst>
                                          <p:attrName>ppt_h</p:attrName>
                                        </p:attrNameLst>
                                      </p:cBhvr>
                                      <p:tavLst>
                                        <p:tav tm="0">
                                          <p:val>
                                            <p:fltVal val="0.00000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640"/>
                                        </p:tgtEl>
                                        <p:attrNameLst>
                                          <p:attrName>style.visibility</p:attrName>
                                        </p:attrNameLst>
                                      </p:cBhvr>
                                      <p:to>
                                        <p:strVal val="visible"/>
                                      </p:to>
                                    </p:set>
                                    <p:animEffect transition="in" filter="wipe(left)">
                                      <p:cBhvr>
                                        <p:cTn id="38" dur="500"/>
                                        <p:tgtEl>
                                          <p:spTgt spid="2564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5636"/>
                                        </p:tgtEl>
                                        <p:attrNameLst>
                                          <p:attrName>style.visibility</p:attrName>
                                        </p:attrNameLst>
                                      </p:cBhvr>
                                      <p:to>
                                        <p:strVal val="visible"/>
                                      </p:to>
                                    </p:set>
                                    <p:animEffect transition="in" filter="wipe(left)">
                                      <p:cBhvr>
                                        <p:cTn id="42" dur="500"/>
                                        <p:tgtEl>
                                          <p:spTgt spid="256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691"/>
                                        </p:tgtEl>
                                        <p:attrNameLst>
                                          <p:attrName>style.visibility</p:attrName>
                                        </p:attrNameLst>
                                      </p:cBhvr>
                                      <p:to>
                                        <p:strVal val="visible"/>
                                      </p:to>
                                    </p:set>
                                    <p:animEffect transition="in" filter="wipe(left)">
                                      <p:cBhvr>
                                        <p:cTn id="47" dur="500"/>
                                        <p:tgtEl>
                                          <p:spTgt spid="256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637"/>
                                        </p:tgtEl>
                                        <p:attrNameLst>
                                          <p:attrName>style.visibility</p:attrName>
                                        </p:attrNameLst>
                                      </p:cBhvr>
                                      <p:to>
                                        <p:strVal val="visible"/>
                                      </p:to>
                                    </p:set>
                                    <p:animEffect transition="in" filter="wipe(left)">
                                      <p:cBhvr>
                                        <p:cTn id="52" dur="500"/>
                                        <p:tgtEl>
                                          <p:spTgt spid="256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692"/>
                                        </p:tgtEl>
                                        <p:attrNameLst>
                                          <p:attrName>style.visibility</p:attrName>
                                        </p:attrNameLst>
                                      </p:cBhvr>
                                      <p:to>
                                        <p:strVal val="visible"/>
                                      </p:to>
                                    </p:set>
                                    <p:animEffect transition="in" filter="wipe(left)">
                                      <p:cBhvr>
                                        <p:cTn id="57" dur="500"/>
                                        <p:tgtEl>
                                          <p:spTgt spid="256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638"/>
                                        </p:tgtEl>
                                        <p:attrNameLst>
                                          <p:attrName>style.visibility</p:attrName>
                                        </p:attrNameLst>
                                      </p:cBhvr>
                                      <p:to>
                                        <p:strVal val="visible"/>
                                      </p:to>
                                    </p:set>
                                    <p:animEffect transition="in" filter="wipe(left)">
                                      <p:cBhvr>
                                        <p:cTn id="62" dur="500"/>
                                        <p:tgtEl>
                                          <p:spTgt spid="256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5693"/>
                                        </p:tgtEl>
                                        <p:attrNameLst>
                                          <p:attrName>style.visibility</p:attrName>
                                        </p:attrNameLst>
                                      </p:cBhvr>
                                      <p:to>
                                        <p:strVal val="visible"/>
                                      </p:to>
                                    </p:set>
                                    <p:animEffect transition="in" filter="wipe(left)">
                                      <p:cBhvr>
                                        <p:cTn id="67" dur="500"/>
                                        <p:tgtEl>
                                          <p:spTgt spid="256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5639"/>
                                        </p:tgtEl>
                                        <p:attrNameLst>
                                          <p:attrName>style.visibility</p:attrName>
                                        </p:attrNameLst>
                                      </p:cBhvr>
                                      <p:to>
                                        <p:strVal val="visible"/>
                                      </p:to>
                                    </p:set>
                                    <p:animEffect transition="in" filter="wipe(left)">
                                      <p:cBhvr>
                                        <p:cTn id="72" dur="500"/>
                                        <p:tgtEl>
                                          <p:spTgt spid="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3" grpId="0" bldLvl="0" animBg="1"/>
      <p:bldP spid="25634" grpId="0" build="p"/>
      <p:bldP spid="25640"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sp>
        <p:nvSpPr>
          <p:cNvPr id="199682" name="Text Box 2"/>
          <p:cNvSpPr txBox="1"/>
          <p:nvPr/>
        </p:nvSpPr>
        <p:spPr>
          <a:xfrm>
            <a:off x="501650" y="1154113"/>
            <a:ext cx="1098550" cy="519112"/>
          </a:xfrm>
          <a:prstGeom prst="rect">
            <a:avLst/>
          </a:prstGeom>
          <a:solidFill>
            <a:srgbClr val="FFD3A7"/>
          </a:solidFill>
          <a:ln w="9525">
            <a:noFill/>
          </a:ln>
          <a:effectLst>
            <a:outerShdw dist="107763" dir="13499999" algn="ctr" rotWithShape="0">
              <a:schemeClr val="bg2"/>
            </a:outerShdw>
          </a:effectLst>
        </p:spPr>
        <p:txBody>
          <a:bodyPr anchor="t">
            <a:spAutoFit/>
          </a:bodyPr>
          <a:p>
            <a:pPr algn="ctr"/>
            <a:r>
              <a:rPr lang="zh-CN" altLang="zh-CN" sz="2800" b="1" dirty="0">
                <a:latin typeface="Times New Roman" panose="02020603050405020304" pitchFamily="18" charset="0"/>
                <a:ea typeface="宋体" panose="02010600030101010101" pitchFamily="2" charset="-122"/>
              </a:rPr>
              <a:t>3.  </a:t>
            </a:r>
            <a:r>
              <a:rPr lang="en-US" altLang="zh-CN" sz="2800" b="1" i="1" dirty="0">
                <a:latin typeface="Times New Roman" panose="02020603050405020304" pitchFamily="18" charset="0"/>
                <a:ea typeface="宋体" panose="02010600030101010101" pitchFamily="2" charset="-122"/>
              </a:rPr>
              <a:t>Q</a:t>
            </a:r>
            <a:endParaRPr lang="en-US" altLang="zh-CN" sz="2800" b="1" i="1" dirty="0">
              <a:latin typeface="Times New Roman" panose="02020603050405020304" pitchFamily="18" charset="0"/>
              <a:ea typeface="宋体" panose="02010600030101010101" pitchFamily="2" charset="-122"/>
            </a:endParaRPr>
          </a:p>
        </p:txBody>
      </p:sp>
      <p:sp>
        <p:nvSpPr>
          <p:cNvPr id="199683" name="Rectangle 3"/>
          <p:cNvSpPr/>
          <p:nvPr/>
        </p:nvSpPr>
        <p:spPr>
          <a:xfrm>
            <a:off x="2051050" y="1125538"/>
            <a:ext cx="2233613" cy="519112"/>
          </a:xfrm>
          <a:prstGeom prst="rect">
            <a:avLst/>
          </a:prstGeom>
          <a:noFill/>
          <a:ln w="9525">
            <a:noFill/>
          </a:ln>
        </p:spPr>
        <p:txBody>
          <a:bodyPr anchor="t">
            <a:spAutoFit/>
          </a:bodyPr>
          <a:p>
            <a:r>
              <a:rPr lang="en-US" altLang="zh-CN" sz="2800" i="1" dirty="0">
                <a:latin typeface="Times New Roman" panose="02020603050405020304" pitchFamily="18" charset="0"/>
                <a:ea typeface="宋体" panose="02010600030101010101" pitchFamily="2" charset="-122"/>
                <a:sym typeface="Symbol" panose="05050102010706020507" pitchFamily="18" charset="2"/>
              </a:rPr>
              <a:t>Q =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i="1" dirty="0">
                <a:latin typeface="Times New Roman" panose="02020603050405020304" pitchFamily="18" charset="0"/>
                <a:ea typeface="宋体" panose="02010600030101010101" pitchFamily="2" charset="-122"/>
                <a:sym typeface="Symbol" panose="05050102010706020507" pitchFamily="18" charset="2"/>
              </a:rPr>
              <a:t>E + A</a:t>
            </a:r>
            <a:endParaRPr lang="en-US" altLang="zh-CN" sz="2800" i="1" dirty="0">
              <a:latin typeface="Times New Roman" panose="02020603050405020304" pitchFamily="18" charset="0"/>
              <a:ea typeface="宋体" panose="02010600030101010101" pitchFamily="2" charset="-122"/>
              <a:sym typeface="Symbol" panose="05050102010706020507" pitchFamily="18" charset="2"/>
            </a:endParaRPr>
          </a:p>
        </p:txBody>
      </p:sp>
      <p:grpSp>
        <p:nvGrpSpPr>
          <p:cNvPr id="2" name="Group 4"/>
          <p:cNvGrpSpPr/>
          <p:nvPr/>
        </p:nvGrpSpPr>
        <p:grpSpPr>
          <a:xfrm>
            <a:off x="796925" y="1735138"/>
            <a:ext cx="2684463" cy="2430462"/>
            <a:chOff x="338" y="895"/>
            <a:chExt cx="1691" cy="1531"/>
          </a:xfrm>
        </p:grpSpPr>
        <p:sp>
          <p:nvSpPr>
            <p:cNvPr id="21509" name="Line 5"/>
            <p:cNvSpPr/>
            <p:nvPr/>
          </p:nvSpPr>
          <p:spPr>
            <a:xfrm>
              <a:off x="562" y="2186"/>
              <a:ext cx="1212" cy="0"/>
            </a:xfrm>
            <a:prstGeom prst="line">
              <a:avLst/>
            </a:prstGeom>
            <a:ln w="19050" cap="flat" cmpd="sng">
              <a:solidFill>
                <a:schemeClr val="tx1"/>
              </a:solidFill>
              <a:prstDash val="solid"/>
              <a:round/>
              <a:headEnd type="none" w="med" len="med"/>
              <a:tailEnd type="triangle" w="med" len="lg"/>
            </a:ln>
          </p:spPr>
        </p:sp>
        <p:sp>
          <p:nvSpPr>
            <p:cNvPr id="21510" name="Line 6"/>
            <p:cNvSpPr/>
            <p:nvPr/>
          </p:nvSpPr>
          <p:spPr>
            <a:xfrm flipV="1">
              <a:off x="563" y="1008"/>
              <a:ext cx="0" cy="1178"/>
            </a:xfrm>
            <a:prstGeom prst="line">
              <a:avLst/>
            </a:prstGeom>
            <a:ln w="19050" cap="flat" cmpd="sng">
              <a:solidFill>
                <a:schemeClr val="tx1"/>
              </a:solidFill>
              <a:prstDash val="solid"/>
              <a:round/>
              <a:headEnd type="none" w="med" len="med"/>
              <a:tailEnd type="triangle" w="med" len="lg"/>
            </a:ln>
          </p:spPr>
        </p:sp>
        <p:sp>
          <p:nvSpPr>
            <p:cNvPr id="21511" name="Text Box 7"/>
            <p:cNvSpPr txBox="1"/>
            <p:nvPr/>
          </p:nvSpPr>
          <p:spPr>
            <a:xfrm>
              <a:off x="1752" y="2097"/>
              <a:ext cx="277"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1512" name="Rectangle 8"/>
            <p:cNvSpPr/>
            <p:nvPr/>
          </p:nvSpPr>
          <p:spPr>
            <a:xfrm>
              <a:off x="349" y="2138"/>
              <a:ext cx="255"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21513" name="Rectangle 9"/>
            <p:cNvSpPr/>
            <p:nvPr/>
          </p:nvSpPr>
          <p:spPr>
            <a:xfrm>
              <a:off x="338" y="895"/>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1514" name="Arc 10"/>
            <p:cNvSpPr/>
            <p:nvPr/>
          </p:nvSpPr>
          <p:spPr>
            <a:xfrm rot="-5400000" flipH="1">
              <a:off x="731" y="1289"/>
              <a:ext cx="731" cy="764"/>
            </a:xfrm>
            <a:custGeom>
              <a:avLst/>
              <a:gdLst/>
              <a:ahLst/>
              <a:cxnLst>
                <a:cxn ang="0">
                  <a:pos x="1" y="0"/>
                </a:cxn>
                <a:cxn ang="0">
                  <a:pos x="25" y="27"/>
                </a:cxn>
                <a:cxn ang="0">
                  <a:pos x="0" y="27"/>
                </a:cxn>
              </a:cxnLst>
              <a:pathLst>
                <a:path w="21600" h="21561" fill="none">
                  <a:moveTo>
                    <a:pt x="1289" y="-1"/>
                  </a:moveTo>
                  <a:cubicBezTo>
                    <a:pt x="12697" y="681"/>
                    <a:pt x="21600" y="10132"/>
                    <a:pt x="21600" y="21561"/>
                  </a:cubicBezTo>
                </a:path>
                <a:path w="21600" h="21561" stroke="0">
                  <a:moveTo>
                    <a:pt x="1289" y="-1"/>
                  </a:moveTo>
                  <a:cubicBezTo>
                    <a:pt x="12697" y="681"/>
                    <a:pt x="21600" y="10132"/>
                    <a:pt x="21600" y="21561"/>
                  </a:cubicBezTo>
                  <a:lnTo>
                    <a:pt x="0" y="21561"/>
                  </a:lnTo>
                  <a:lnTo>
                    <a:pt x="1289" y="-1"/>
                  </a:lnTo>
                  <a:close/>
                </a:path>
              </a:pathLst>
            </a:custGeom>
            <a:noFill/>
            <a:ln w="28575" cap="flat" cmpd="sng">
              <a:solidFill>
                <a:srgbClr val="0000FF"/>
              </a:solidFill>
              <a:prstDash val="dash"/>
              <a:round/>
              <a:headEnd type="none" w="med" len="med"/>
              <a:tailEnd type="none" w="med" len="med"/>
            </a:ln>
          </p:spPr>
          <p:txBody>
            <a:bodyPr/>
            <a:p>
              <a:endParaRPr lang="zh-CN" altLang="en-US"/>
            </a:p>
          </p:txBody>
        </p:sp>
        <p:sp>
          <p:nvSpPr>
            <p:cNvPr id="21515" name="Arc 11"/>
            <p:cNvSpPr/>
            <p:nvPr/>
          </p:nvSpPr>
          <p:spPr>
            <a:xfrm rot="-5400000" flipH="1">
              <a:off x="1208" y="1329"/>
              <a:ext cx="375" cy="372"/>
            </a:xfrm>
            <a:custGeom>
              <a:avLst/>
              <a:gdLst/>
              <a:ahLst/>
              <a:cxnLst>
                <a:cxn ang="0">
                  <a:pos x="1" y="0"/>
                </a:cxn>
                <a:cxn ang="0">
                  <a:pos x="7" y="6"/>
                </a:cxn>
                <a:cxn ang="0">
                  <a:pos x="0" y="6"/>
                </a:cxn>
              </a:cxnLst>
              <a:pathLst>
                <a:path w="21600" h="21375" fill="none">
                  <a:moveTo>
                    <a:pt x="3110" y="0"/>
                  </a:moveTo>
                  <a:cubicBezTo>
                    <a:pt x="13726" y="1545"/>
                    <a:pt x="21600" y="10647"/>
                    <a:pt x="21600" y="21375"/>
                  </a:cubicBezTo>
                </a:path>
                <a:path w="21600" h="21375" stroke="0">
                  <a:moveTo>
                    <a:pt x="3110" y="0"/>
                  </a:moveTo>
                  <a:cubicBezTo>
                    <a:pt x="13726" y="1545"/>
                    <a:pt x="21600" y="10647"/>
                    <a:pt x="21600" y="21375"/>
                  </a:cubicBezTo>
                  <a:lnTo>
                    <a:pt x="0" y="21375"/>
                  </a:lnTo>
                  <a:lnTo>
                    <a:pt x="3110" y="0"/>
                  </a:lnTo>
                  <a:close/>
                </a:path>
              </a:pathLst>
            </a:custGeom>
            <a:noFill/>
            <a:ln w="28575" cap="flat" cmpd="sng">
              <a:solidFill>
                <a:srgbClr val="0000FF"/>
              </a:solidFill>
              <a:prstDash val="dash"/>
              <a:round/>
              <a:headEnd type="none" w="med" len="med"/>
              <a:tailEnd type="none" w="med" len="med"/>
            </a:ln>
          </p:spPr>
          <p:txBody>
            <a:bodyPr/>
            <a:p>
              <a:endParaRPr lang="zh-CN" altLang="en-US"/>
            </a:p>
          </p:txBody>
        </p:sp>
        <p:sp>
          <p:nvSpPr>
            <p:cNvPr id="21516" name="Line 12"/>
            <p:cNvSpPr/>
            <p:nvPr/>
          </p:nvSpPr>
          <p:spPr>
            <a:xfrm>
              <a:off x="741" y="1498"/>
              <a:ext cx="511" cy="0"/>
            </a:xfrm>
            <a:prstGeom prst="line">
              <a:avLst/>
            </a:prstGeom>
            <a:ln w="28575" cap="flat" cmpd="sng">
              <a:solidFill>
                <a:srgbClr val="FF0000"/>
              </a:solidFill>
              <a:prstDash val="solid"/>
              <a:round/>
              <a:headEnd type="none" w="med" len="med"/>
              <a:tailEnd type="triangle" w="med" len="lg"/>
            </a:ln>
          </p:spPr>
        </p:sp>
      </p:grpSp>
      <p:sp>
        <p:nvSpPr>
          <p:cNvPr id="199693" name="Rectangle 13"/>
          <p:cNvSpPr/>
          <p:nvPr/>
        </p:nvSpPr>
        <p:spPr>
          <a:xfrm>
            <a:off x="1403350" y="4510088"/>
            <a:ext cx="1325563" cy="1244600"/>
          </a:xfrm>
          <a:prstGeom prst="rect">
            <a:avLst/>
          </a:prstGeom>
          <a:solidFill>
            <a:srgbClr val="FFFF7F"/>
          </a:solidFill>
          <a:ln w="9525">
            <a:noFill/>
          </a:ln>
          <a:effectLst>
            <a:outerShdw dist="35921" dir="2699999" algn="ctr" rotWithShape="0">
              <a:schemeClr val="bg2"/>
            </a:outerShdw>
          </a:effectLst>
        </p:spPr>
        <p:txBody>
          <a:bodyPr anchor="t">
            <a:spAutoFit/>
          </a:bodyPr>
          <a:p>
            <a:pPr defTabSz="914400">
              <a:lnSpc>
                <a:spcPct val="90000"/>
              </a:lnSpc>
              <a:tabLst>
                <a:tab pos="88900" algn="l"/>
                <a:tab pos="282575" algn="l"/>
              </a:tabLst>
            </a:pPr>
            <a:r>
              <a:rPr lang="en-US" altLang="zh-CN" sz="2800" dirty="0">
                <a:latin typeface="Times New Roman" panose="02020603050405020304" pitchFamily="18" charset="0"/>
                <a:ea typeface="宋体" panose="02010600030101010101" pitchFamily="2" charset="-122"/>
                <a:sym typeface="Symbol" panose="05050102010706020507" pitchFamily="18" charset="2"/>
              </a:rPr>
              <a:t>E &gt; 0   	A  &gt; 0 	Q  &gt; 0</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99694" name="Rectangle 14"/>
          <p:cNvSpPr/>
          <p:nvPr/>
        </p:nvSpPr>
        <p:spPr>
          <a:xfrm>
            <a:off x="4427538" y="4510088"/>
            <a:ext cx="1325562" cy="1244600"/>
          </a:xfrm>
          <a:prstGeom prst="rect">
            <a:avLst/>
          </a:prstGeom>
          <a:solidFill>
            <a:srgbClr val="FFFF7F"/>
          </a:solidFill>
          <a:ln w="9525">
            <a:noFill/>
          </a:ln>
          <a:effectLst>
            <a:outerShdw dist="35921" dir="2699999" algn="ctr" rotWithShape="0">
              <a:schemeClr val="bg2"/>
            </a:outerShdw>
          </a:effectLst>
        </p:spPr>
        <p:txBody>
          <a:bodyPr anchor="t">
            <a:spAutoFit/>
          </a:bodyPr>
          <a:p>
            <a:pPr defTabSz="914400">
              <a:lnSpc>
                <a:spcPct val="90000"/>
              </a:lnSpc>
              <a:tabLst>
                <a:tab pos="88900" algn="l"/>
                <a:tab pos="282575" algn="l"/>
              </a:tabLst>
            </a:pPr>
            <a:r>
              <a:rPr lang="en-US" altLang="zh-CN" sz="2800" dirty="0">
                <a:latin typeface="Times New Roman" panose="02020603050405020304" pitchFamily="18" charset="0"/>
                <a:ea typeface="宋体" panose="02010600030101010101" pitchFamily="2" charset="-122"/>
                <a:sym typeface="Symbol" panose="05050102010706020507" pitchFamily="18" charset="2"/>
              </a:rPr>
              <a:t>E &gt; 0   	A  = 0 	Q  &gt; 0</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99695" name="Rectangle 15"/>
          <p:cNvSpPr/>
          <p:nvPr/>
        </p:nvSpPr>
        <p:spPr>
          <a:xfrm>
            <a:off x="6983413" y="4510088"/>
            <a:ext cx="1325562" cy="1244600"/>
          </a:xfrm>
          <a:prstGeom prst="rect">
            <a:avLst/>
          </a:prstGeom>
          <a:solidFill>
            <a:srgbClr val="FFFF7F"/>
          </a:solidFill>
          <a:ln w="9525">
            <a:noFill/>
          </a:ln>
          <a:effectLst>
            <a:outerShdw dist="35921" dir="2699999" algn="ctr" rotWithShape="0">
              <a:schemeClr val="bg2"/>
            </a:outerShdw>
          </a:effectLst>
        </p:spPr>
        <p:txBody>
          <a:bodyPr anchor="t">
            <a:spAutoFit/>
          </a:bodyPr>
          <a:p>
            <a:pPr defTabSz="914400">
              <a:lnSpc>
                <a:spcPct val="90000"/>
              </a:lnSpc>
              <a:tabLst>
                <a:tab pos="88900" algn="l"/>
                <a:tab pos="282575" algn="l"/>
              </a:tabLst>
            </a:pPr>
            <a:r>
              <a:rPr lang="en-US" altLang="zh-CN" sz="2800" dirty="0">
                <a:latin typeface="Times New Roman" panose="02020603050405020304" pitchFamily="18" charset="0"/>
                <a:ea typeface="宋体" panose="02010600030101010101" pitchFamily="2" charset="-122"/>
                <a:sym typeface="Symbol" panose="05050102010706020507" pitchFamily="18" charset="2"/>
              </a:rPr>
              <a:t>E = 0   	A  &gt; 0 	Q  &gt; 0</a:t>
            </a:r>
            <a:endParaRPr lang="en-US" altLang="zh-CN" sz="2800" dirty="0">
              <a:latin typeface="Times New Roman" panose="02020603050405020304" pitchFamily="18" charset="0"/>
              <a:ea typeface="宋体" panose="02010600030101010101" pitchFamily="2" charset="-122"/>
              <a:sym typeface="Symbol" panose="05050102010706020507" pitchFamily="18" charset="2"/>
            </a:endParaRPr>
          </a:p>
        </p:txBody>
      </p:sp>
      <p:grpSp>
        <p:nvGrpSpPr>
          <p:cNvPr id="3" name="Group 16"/>
          <p:cNvGrpSpPr/>
          <p:nvPr/>
        </p:nvGrpSpPr>
        <p:grpSpPr>
          <a:xfrm>
            <a:off x="3705225" y="1717675"/>
            <a:ext cx="2543175" cy="2471738"/>
            <a:chOff x="2170" y="884"/>
            <a:chExt cx="1602" cy="1557"/>
          </a:xfrm>
        </p:grpSpPr>
        <p:sp>
          <p:nvSpPr>
            <p:cNvPr id="21521" name="Text Box 17"/>
            <p:cNvSpPr txBox="1"/>
            <p:nvPr/>
          </p:nvSpPr>
          <p:spPr>
            <a:xfrm>
              <a:off x="3495" y="2153"/>
              <a:ext cx="277"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1522" name="Rectangle 18"/>
            <p:cNvSpPr/>
            <p:nvPr/>
          </p:nvSpPr>
          <p:spPr>
            <a:xfrm>
              <a:off x="2181" y="2138"/>
              <a:ext cx="255"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21523" name="Rectangle 19"/>
            <p:cNvSpPr/>
            <p:nvPr/>
          </p:nvSpPr>
          <p:spPr>
            <a:xfrm>
              <a:off x="2170" y="884"/>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1524" name="Arc 20"/>
            <p:cNvSpPr/>
            <p:nvPr/>
          </p:nvSpPr>
          <p:spPr>
            <a:xfrm rot="-7048729" flipH="1">
              <a:off x="2754" y="1397"/>
              <a:ext cx="722" cy="721"/>
            </a:xfrm>
            <a:custGeom>
              <a:avLst/>
              <a:gdLst/>
              <a:ahLst/>
              <a:cxnLst>
                <a:cxn ang="0">
                  <a:pos x="8" y="0"/>
                </a:cxn>
                <a:cxn ang="0">
                  <a:pos x="24" y="21"/>
                </a:cxn>
                <a:cxn ang="0">
                  <a:pos x="0" y="26"/>
                </a:cxn>
              </a:cxnLst>
              <a:pathLst>
                <a:path w="21334" h="20354" fill="none">
                  <a:moveTo>
                    <a:pt x="7230" y="-1"/>
                  </a:moveTo>
                  <a:cubicBezTo>
                    <a:pt x="14685" y="2648"/>
                    <a:pt x="20096" y="9160"/>
                    <a:pt x="21334" y="16974"/>
                  </a:cubicBezTo>
                </a:path>
                <a:path w="21334" h="20354" stroke="0">
                  <a:moveTo>
                    <a:pt x="7230" y="-1"/>
                  </a:moveTo>
                  <a:cubicBezTo>
                    <a:pt x="14685" y="2648"/>
                    <a:pt x="20096" y="9160"/>
                    <a:pt x="21334" y="16974"/>
                  </a:cubicBezTo>
                  <a:lnTo>
                    <a:pt x="0" y="20354"/>
                  </a:lnTo>
                  <a:lnTo>
                    <a:pt x="7230" y="-1"/>
                  </a:lnTo>
                  <a:close/>
                </a:path>
              </a:pathLst>
            </a:custGeom>
            <a:noFill/>
            <a:ln w="28575" cap="flat" cmpd="sng">
              <a:solidFill>
                <a:srgbClr val="0000FF"/>
              </a:solidFill>
              <a:prstDash val="dash"/>
              <a:round/>
              <a:headEnd type="none" w="med" len="med"/>
              <a:tailEnd type="none" w="med" len="med"/>
            </a:ln>
          </p:spPr>
          <p:txBody>
            <a:bodyPr/>
            <a:p>
              <a:endParaRPr lang="zh-CN" altLang="en-US"/>
            </a:p>
          </p:txBody>
        </p:sp>
        <p:sp>
          <p:nvSpPr>
            <p:cNvPr id="21525" name="Arc 21"/>
            <p:cNvSpPr/>
            <p:nvPr/>
          </p:nvSpPr>
          <p:spPr>
            <a:xfrm rot="-7204748" flipH="1">
              <a:off x="3031" y="1311"/>
              <a:ext cx="411" cy="399"/>
            </a:xfrm>
            <a:custGeom>
              <a:avLst/>
              <a:gdLst/>
              <a:ahLst/>
              <a:cxnLst>
                <a:cxn ang="0">
                  <a:pos x="2" y="0"/>
                </a:cxn>
                <a:cxn ang="0">
                  <a:pos x="8" y="6"/>
                </a:cxn>
                <a:cxn ang="0">
                  <a:pos x="0" y="8"/>
                </a:cxn>
              </a:cxnLst>
              <a:pathLst>
                <a:path w="21107" h="20579" fill="none">
                  <a:moveTo>
                    <a:pt x="6561" y="-1"/>
                  </a:moveTo>
                  <a:cubicBezTo>
                    <a:pt x="13920" y="2345"/>
                    <a:pt x="19466" y="8443"/>
                    <a:pt x="21107" y="15991"/>
                  </a:cubicBezTo>
                </a:path>
                <a:path w="21107" h="20579" stroke="0">
                  <a:moveTo>
                    <a:pt x="6561" y="-1"/>
                  </a:moveTo>
                  <a:cubicBezTo>
                    <a:pt x="13920" y="2345"/>
                    <a:pt x="19466" y="8443"/>
                    <a:pt x="21107" y="15991"/>
                  </a:cubicBezTo>
                  <a:lnTo>
                    <a:pt x="0" y="20579"/>
                  </a:lnTo>
                  <a:lnTo>
                    <a:pt x="6561" y="-1"/>
                  </a:lnTo>
                  <a:close/>
                </a:path>
              </a:pathLst>
            </a:custGeom>
            <a:noFill/>
            <a:ln w="28575" cap="flat" cmpd="sng">
              <a:solidFill>
                <a:srgbClr val="0000FF"/>
              </a:solidFill>
              <a:prstDash val="dash"/>
              <a:round/>
              <a:headEnd type="none" w="med" len="med"/>
              <a:tailEnd type="none" w="med" len="med"/>
            </a:ln>
          </p:spPr>
          <p:txBody>
            <a:bodyPr/>
            <a:p>
              <a:endParaRPr lang="zh-CN" altLang="en-US"/>
            </a:p>
          </p:txBody>
        </p:sp>
        <p:sp>
          <p:nvSpPr>
            <p:cNvPr id="21526" name="Line 22"/>
            <p:cNvSpPr/>
            <p:nvPr/>
          </p:nvSpPr>
          <p:spPr>
            <a:xfrm flipV="1">
              <a:off x="3206" y="1631"/>
              <a:ext cx="0" cy="378"/>
            </a:xfrm>
            <a:prstGeom prst="line">
              <a:avLst/>
            </a:prstGeom>
            <a:ln w="28575" cap="flat" cmpd="sng">
              <a:solidFill>
                <a:srgbClr val="FF0000"/>
              </a:solidFill>
              <a:prstDash val="solid"/>
              <a:round/>
              <a:headEnd type="none" w="med" len="med"/>
              <a:tailEnd type="triangle" w="med" len="lg"/>
            </a:ln>
          </p:spPr>
        </p:sp>
        <p:sp>
          <p:nvSpPr>
            <p:cNvPr id="21527" name="Line 23"/>
            <p:cNvSpPr/>
            <p:nvPr/>
          </p:nvSpPr>
          <p:spPr>
            <a:xfrm>
              <a:off x="2404" y="2217"/>
              <a:ext cx="1212" cy="0"/>
            </a:xfrm>
            <a:prstGeom prst="line">
              <a:avLst/>
            </a:prstGeom>
            <a:ln w="19050" cap="flat" cmpd="sng">
              <a:solidFill>
                <a:schemeClr val="tx1"/>
              </a:solidFill>
              <a:prstDash val="solid"/>
              <a:round/>
              <a:headEnd type="none" w="med" len="med"/>
              <a:tailEnd type="triangle" w="med" len="lg"/>
            </a:ln>
          </p:spPr>
        </p:sp>
        <p:sp>
          <p:nvSpPr>
            <p:cNvPr id="21528" name="Line 24"/>
            <p:cNvSpPr/>
            <p:nvPr/>
          </p:nvSpPr>
          <p:spPr>
            <a:xfrm flipV="1">
              <a:off x="2405" y="1039"/>
              <a:ext cx="0" cy="1178"/>
            </a:xfrm>
            <a:prstGeom prst="line">
              <a:avLst/>
            </a:prstGeom>
            <a:ln w="19050" cap="flat" cmpd="sng">
              <a:solidFill>
                <a:schemeClr val="tx1"/>
              </a:solidFill>
              <a:prstDash val="solid"/>
              <a:round/>
              <a:headEnd type="none" w="med" len="med"/>
              <a:tailEnd type="triangle" w="med" len="lg"/>
            </a:ln>
          </p:spPr>
        </p:sp>
      </p:grpSp>
      <p:grpSp>
        <p:nvGrpSpPr>
          <p:cNvPr id="4" name="Group 25"/>
          <p:cNvGrpSpPr/>
          <p:nvPr/>
        </p:nvGrpSpPr>
        <p:grpSpPr>
          <a:xfrm>
            <a:off x="6372225" y="1749425"/>
            <a:ext cx="2455863" cy="2501900"/>
            <a:chOff x="3919" y="904"/>
            <a:chExt cx="1547" cy="1576"/>
          </a:xfrm>
        </p:grpSpPr>
        <p:sp>
          <p:nvSpPr>
            <p:cNvPr id="21530" name="Text Box 26"/>
            <p:cNvSpPr txBox="1"/>
            <p:nvPr/>
          </p:nvSpPr>
          <p:spPr>
            <a:xfrm>
              <a:off x="5189" y="2192"/>
              <a:ext cx="277" cy="288"/>
            </a:xfrm>
            <a:prstGeom prst="rect">
              <a:avLst/>
            </a:prstGeom>
            <a:noFill/>
            <a:ln w="9525">
              <a:noFill/>
            </a:ln>
          </p:spPr>
          <p:txBody>
            <a:bodyPr anchor="t">
              <a:spAutoFit/>
            </a:bodyPr>
            <a:p>
              <a:pPr>
                <a:spcBef>
                  <a:spcPct val="50000"/>
                </a:spcBef>
              </a:pPr>
              <a:r>
                <a:rPr lang="en-US" altLang="zh-CN" sz="2400" dirty="0">
                  <a:latin typeface="Times New Roman" panose="02020603050405020304" pitchFamily="18" charset="0"/>
                  <a:ea typeface="宋体" panose="02010600030101010101" pitchFamily="2" charset="-122"/>
                </a:rPr>
                <a:t>V</a:t>
              </a:r>
              <a:endParaRPr lang="en-US" altLang="zh-CN" sz="2400" dirty="0">
                <a:latin typeface="Times New Roman" panose="02020603050405020304" pitchFamily="18" charset="0"/>
                <a:ea typeface="宋体" panose="02010600030101010101" pitchFamily="2" charset="-122"/>
              </a:endParaRPr>
            </a:p>
          </p:txBody>
        </p:sp>
        <p:sp>
          <p:nvSpPr>
            <p:cNvPr id="21531" name="Rectangle 27"/>
            <p:cNvSpPr/>
            <p:nvPr/>
          </p:nvSpPr>
          <p:spPr>
            <a:xfrm>
              <a:off x="3952" y="2147"/>
              <a:ext cx="255"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21532" name="Rectangle 28"/>
            <p:cNvSpPr/>
            <p:nvPr/>
          </p:nvSpPr>
          <p:spPr>
            <a:xfrm>
              <a:off x="3919" y="904"/>
              <a:ext cx="223" cy="288"/>
            </a:xfrm>
            <a:prstGeom prst="rect">
              <a:avLst/>
            </a:prstGeom>
            <a:noFill/>
            <a:ln w="9525">
              <a:noFill/>
            </a:ln>
          </p:spPr>
          <p:txBody>
            <a:bodyPr wrap="none" anchor="t">
              <a:spAutoFit/>
            </a:bodyPr>
            <a:p>
              <a:r>
                <a:rPr lang="en-US" altLang="zh-CN" sz="2400"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sp>
          <p:nvSpPr>
            <p:cNvPr id="21533" name="Arc 29"/>
            <p:cNvSpPr/>
            <p:nvPr/>
          </p:nvSpPr>
          <p:spPr>
            <a:xfrm rot="-5400000" flipH="1">
              <a:off x="4313" y="1299"/>
              <a:ext cx="731" cy="764"/>
            </a:xfrm>
            <a:custGeom>
              <a:avLst/>
              <a:gdLst/>
              <a:ahLst/>
              <a:cxnLst>
                <a:cxn ang="0">
                  <a:pos x="1" y="0"/>
                </a:cxn>
                <a:cxn ang="0">
                  <a:pos x="25" y="26"/>
                </a:cxn>
                <a:cxn ang="0">
                  <a:pos x="0" y="27"/>
                </a:cxn>
              </a:cxnLst>
              <a:pathLst>
                <a:path w="21593" h="21561" fill="none">
                  <a:moveTo>
                    <a:pt x="1289" y="-1"/>
                  </a:moveTo>
                  <a:cubicBezTo>
                    <a:pt x="12479" y="668"/>
                    <a:pt x="21298" y="9787"/>
                    <a:pt x="21592" y="20995"/>
                  </a:cubicBezTo>
                </a:path>
                <a:path w="21593" h="21561" stroke="0">
                  <a:moveTo>
                    <a:pt x="1289" y="-1"/>
                  </a:moveTo>
                  <a:cubicBezTo>
                    <a:pt x="12479" y="668"/>
                    <a:pt x="21298" y="9787"/>
                    <a:pt x="21592" y="20995"/>
                  </a:cubicBezTo>
                  <a:lnTo>
                    <a:pt x="0" y="21561"/>
                  </a:lnTo>
                  <a:lnTo>
                    <a:pt x="1289" y="-1"/>
                  </a:lnTo>
                  <a:close/>
                </a:path>
              </a:pathLst>
            </a:custGeom>
            <a:noFill/>
            <a:ln w="28575" cap="flat" cmpd="sng">
              <a:solidFill>
                <a:srgbClr val="FF0000"/>
              </a:solidFill>
              <a:prstDash val="solid"/>
              <a:round/>
              <a:headEnd type="none" w="med" len="med"/>
              <a:tailEnd type="none" w="med" len="med"/>
            </a:ln>
          </p:spPr>
          <p:txBody>
            <a:bodyPr/>
            <a:p>
              <a:endParaRPr lang="zh-CN" altLang="en-US"/>
            </a:p>
          </p:txBody>
        </p:sp>
        <p:sp>
          <p:nvSpPr>
            <p:cNvPr id="21534" name="Line 30"/>
            <p:cNvSpPr/>
            <p:nvPr/>
          </p:nvSpPr>
          <p:spPr>
            <a:xfrm>
              <a:off x="4626" y="1920"/>
              <a:ext cx="23" cy="22"/>
            </a:xfrm>
            <a:prstGeom prst="line">
              <a:avLst/>
            </a:prstGeom>
            <a:ln w="28575" cap="flat" cmpd="sng">
              <a:solidFill>
                <a:srgbClr val="FF0000"/>
              </a:solidFill>
              <a:prstDash val="solid"/>
              <a:round/>
              <a:headEnd type="none" w="med" len="med"/>
              <a:tailEnd type="triangle" w="med" len="lg"/>
            </a:ln>
          </p:spPr>
        </p:sp>
        <p:sp>
          <p:nvSpPr>
            <p:cNvPr id="21535" name="Line 31"/>
            <p:cNvSpPr/>
            <p:nvPr/>
          </p:nvSpPr>
          <p:spPr>
            <a:xfrm>
              <a:off x="4162" y="2217"/>
              <a:ext cx="1212" cy="0"/>
            </a:xfrm>
            <a:prstGeom prst="line">
              <a:avLst/>
            </a:prstGeom>
            <a:ln w="19050" cap="flat" cmpd="sng">
              <a:solidFill>
                <a:schemeClr val="tx1"/>
              </a:solidFill>
              <a:prstDash val="solid"/>
              <a:round/>
              <a:headEnd type="none" w="med" len="med"/>
              <a:tailEnd type="triangle" w="med" len="lg"/>
            </a:ln>
          </p:spPr>
        </p:sp>
        <p:sp>
          <p:nvSpPr>
            <p:cNvPr id="21536" name="Line 32"/>
            <p:cNvSpPr/>
            <p:nvPr/>
          </p:nvSpPr>
          <p:spPr>
            <a:xfrm flipV="1">
              <a:off x="4163" y="1039"/>
              <a:ext cx="0" cy="1178"/>
            </a:xfrm>
            <a:prstGeom prst="line">
              <a:avLst/>
            </a:prstGeom>
            <a:ln w="19050" cap="flat" cmpd="sng">
              <a:solidFill>
                <a:schemeClr val="tx1"/>
              </a:solidFill>
              <a:prstDash val="solid"/>
              <a:round/>
              <a:headEnd type="none" w="med" len="med"/>
              <a:tailEnd type="triangle"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9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99683">
                                            <p:txEl>
                                              <p:charRg st="0" end="11"/>
                                            </p:txEl>
                                          </p:spTgt>
                                        </p:tgtEl>
                                        <p:attrNameLst>
                                          <p:attrName>style.visibility</p:attrName>
                                        </p:attrNameLst>
                                      </p:cBhvr>
                                      <p:to>
                                        <p:strVal val="visible"/>
                                      </p:to>
                                    </p:set>
                                    <p:animEffect transition="in" filter="wipe(left)">
                                      <p:cBhvr>
                                        <p:cTn id="11" dur="500"/>
                                        <p:tgtEl>
                                          <p:spTgt spid="199683">
                                            <p:txEl>
                                              <p:charRg st="0" end="11"/>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99693"/>
                                        </p:tgtEl>
                                        <p:attrNameLst>
                                          <p:attrName>style.visibility</p:attrName>
                                        </p:attrNameLst>
                                      </p:cBhvr>
                                      <p:to>
                                        <p:strVal val="visible"/>
                                      </p:to>
                                    </p:set>
                                    <p:animEffect transition="in" filter="wipe(up)">
                                      <p:cBhvr>
                                        <p:cTn id="28" dur="500"/>
                                        <p:tgtEl>
                                          <p:spTgt spid="19969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9694"/>
                                        </p:tgtEl>
                                        <p:attrNameLst>
                                          <p:attrName>style.visibility</p:attrName>
                                        </p:attrNameLst>
                                      </p:cBhvr>
                                      <p:to>
                                        <p:strVal val="visible"/>
                                      </p:to>
                                    </p:set>
                                    <p:animEffect transition="in" filter="wipe(up)">
                                      <p:cBhvr>
                                        <p:cTn id="33" dur="500"/>
                                        <p:tgtEl>
                                          <p:spTgt spid="1996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99695"/>
                                        </p:tgtEl>
                                        <p:attrNameLst>
                                          <p:attrName>style.visibility</p:attrName>
                                        </p:attrNameLst>
                                      </p:cBhvr>
                                      <p:to>
                                        <p:strVal val="visible"/>
                                      </p:to>
                                    </p:set>
                                    <p:animEffect transition="in" filter="wipe(up)">
                                      <p:cBhvr>
                                        <p:cTn id="38" dur="500"/>
                                        <p:tgtEl>
                                          <p:spTgt spid="199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ldLvl="0" animBg="1"/>
      <p:bldP spid="199683" grpId="0" build="p"/>
      <p:bldP spid="199693" grpId="0" bldLvl="0" animBg="1"/>
      <p:bldP spid="199694" grpId="0" bldLvl="0" animBg="1"/>
      <p:bldP spid="199695"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sp>
        <p:nvSpPr>
          <p:cNvPr id="139266" name="Text Box 2"/>
          <p:cNvSpPr txBox="1"/>
          <p:nvPr/>
        </p:nvSpPr>
        <p:spPr>
          <a:xfrm>
            <a:off x="441325" y="2371725"/>
            <a:ext cx="6351588" cy="519113"/>
          </a:xfrm>
          <a:prstGeom prst="rect">
            <a:avLst/>
          </a:prstGeom>
          <a:noFill/>
          <a:ln w="9525">
            <a:noFill/>
          </a:ln>
        </p:spPr>
        <p:txBody>
          <a:bodyPr anchor="t">
            <a:spAutoFit/>
          </a:bodyPr>
          <a:p>
            <a:r>
              <a:rPr lang="en-US" altLang="zh-CN" sz="2800" b="1" dirty="0">
                <a:solidFill>
                  <a:srgbClr val="0000FF"/>
                </a:solidFill>
                <a:latin typeface="宋体" panose="02010600030101010101" pitchFamily="2" charset="-122"/>
                <a:ea typeface="宋体" panose="02010600030101010101" pitchFamily="2" charset="-122"/>
              </a:rPr>
              <a:t> </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FF00FF"/>
                </a:solidFill>
                <a:latin typeface="宋体" panose="02010600030101010101" pitchFamily="2" charset="-122"/>
                <a:ea typeface="宋体" panose="02010600030101010101" pitchFamily="2" charset="-122"/>
                <a:sym typeface="Symbol" panose="05050102010706020507" pitchFamily="18" charset="2"/>
              </a:rPr>
              <a:t> </a:t>
            </a:r>
            <a:r>
              <a:rPr lang="zh-CN" altLang="en-US" sz="2800" b="1" dirty="0">
                <a:solidFill>
                  <a:srgbClr val="0000FF"/>
                </a:solidFill>
                <a:latin typeface="宋体" panose="02010600030101010101" pitchFamily="2" charset="-122"/>
                <a:ea typeface="宋体" panose="02010600030101010101" pitchFamily="2" charset="-122"/>
              </a:rPr>
              <a:t>绝热线</a:t>
            </a:r>
            <a:r>
              <a:rPr lang="en-US" altLang="zh-CN" sz="2800" b="1" dirty="0">
                <a:solidFill>
                  <a:srgbClr val="0000FF"/>
                </a:solidFill>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绝热线比等温线更陡</a:t>
            </a:r>
            <a:endParaRPr lang="zh-CN" altLang="en-US" sz="2800" b="1" dirty="0">
              <a:solidFill>
                <a:srgbClr val="0000FF"/>
              </a:solidFill>
              <a:latin typeface="宋体" panose="02010600030101010101" pitchFamily="2" charset="-122"/>
              <a:ea typeface="宋体" panose="02010600030101010101" pitchFamily="2" charset="-122"/>
            </a:endParaRPr>
          </a:p>
        </p:txBody>
      </p:sp>
      <p:pic>
        <p:nvPicPr>
          <p:cNvPr id="139277" name="Picture 13" descr="r6"/>
          <p:cNvPicPr>
            <a:picLocks noChangeAspect="1"/>
          </p:cNvPicPr>
          <p:nvPr/>
        </p:nvPicPr>
        <p:blipFill>
          <a:blip r:embed="rId1"/>
          <a:stretch>
            <a:fillRect/>
          </a:stretch>
        </p:blipFill>
        <p:spPr>
          <a:xfrm>
            <a:off x="1116013" y="2890838"/>
            <a:ext cx="4038600" cy="3470275"/>
          </a:xfrm>
          <a:prstGeom prst="rect">
            <a:avLst/>
          </a:prstGeom>
          <a:noFill/>
          <a:ln w="9525">
            <a:noFill/>
          </a:ln>
        </p:spPr>
      </p:pic>
      <p:sp>
        <p:nvSpPr>
          <p:cNvPr id="128016" name="Rectangle 16"/>
          <p:cNvSpPr/>
          <p:nvPr/>
        </p:nvSpPr>
        <p:spPr>
          <a:xfrm>
            <a:off x="644525" y="549275"/>
            <a:ext cx="7312025" cy="522288"/>
          </a:xfrm>
          <a:prstGeom prst="rect">
            <a:avLst/>
          </a:prstGeom>
          <a:noFill/>
          <a:ln w="9525">
            <a:noFill/>
          </a:ln>
        </p:spPr>
        <p:txBody>
          <a:bodyPr anchor="t">
            <a:spAutoFit/>
          </a:bodyPr>
          <a:p>
            <a:r>
              <a:rPr lang="zh-CN" altLang="en-US" sz="2800" b="1" dirty="0">
                <a:latin typeface="Times New Roman" panose="02020603050405020304" pitchFamily="18" charset="0"/>
                <a:ea typeface="宋体" panose="02010600030101010101" pitchFamily="2" charset="-122"/>
              </a:rPr>
              <a:t>二、理想气体的准静态绝热过程</a:t>
            </a:r>
            <a:endParaRPr lang="zh-CN" altLang="en-US" sz="2800" b="1" dirty="0">
              <a:latin typeface="Times New Roman" panose="02020603050405020304" pitchFamily="18" charset="0"/>
              <a:ea typeface="宋体" panose="02010600030101010101" pitchFamily="2" charset="-122"/>
            </a:endParaRPr>
          </a:p>
        </p:txBody>
      </p:sp>
      <p:sp>
        <p:nvSpPr>
          <p:cNvPr id="128017" name="Text Box 17"/>
          <p:cNvSpPr txBox="1"/>
          <p:nvPr/>
        </p:nvSpPr>
        <p:spPr>
          <a:xfrm>
            <a:off x="581025" y="1427163"/>
            <a:ext cx="2951163" cy="460375"/>
          </a:xfrm>
          <a:prstGeom prst="rect">
            <a:avLst/>
          </a:prstGeom>
          <a:noFill/>
          <a:ln w="9525" cap="flat" cmpd="sng">
            <a:solidFill>
              <a:schemeClr val="bg1"/>
            </a:solidFill>
            <a:prstDash val="solid"/>
            <a:miter/>
            <a:headEnd type="none" w="med" len="med"/>
            <a:tailEnd type="none" w="med" len="med"/>
          </a:ln>
        </p:spPr>
        <p:txBody>
          <a:bodyPr anchor="t">
            <a:spAutoFit/>
          </a:bodyPr>
          <a:p>
            <a:r>
              <a:rPr lang="en-US" altLang="zh-CN" sz="2400" b="1" dirty="0">
                <a:solidFill>
                  <a:srgbClr val="FF0000"/>
                </a:solidFill>
                <a:latin typeface="楷体_GB2312" pitchFamily="49" charset="-122"/>
                <a:ea typeface="楷体_GB2312" pitchFamily="49" charset="-122"/>
              </a:rPr>
              <a:t>1.</a:t>
            </a:r>
            <a:r>
              <a:rPr lang="zh-CN" altLang="en-US" sz="2400" b="1" dirty="0">
                <a:solidFill>
                  <a:srgbClr val="FF0000"/>
                </a:solidFill>
                <a:latin typeface="楷体_GB2312" pitchFamily="49" charset="-122"/>
                <a:ea typeface="楷体_GB2312" pitchFamily="49" charset="-122"/>
              </a:rPr>
              <a:t>过程方程</a:t>
            </a:r>
            <a:r>
              <a:rPr lang="en-US" altLang="zh-CN" sz="2400" b="1" dirty="0">
                <a:solidFill>
                  <a:srgbClr val="FF0000"/>
                </a:solidFill>
                <a:latin typeface="楷体_GB2312" pitchFamily="49" charset="-122"/>
                <a:ea typeface="楷体_GB2312" pitchFamily="49" charset="-122"/>
              </a:rPr>
              <a:t>:</a:t>
            </a:r>
            <a:endParaRPr lang="en-US" altLang="zh-CN" sz="2400" b="1" dirty="0">
              <a:solidFill>
                <a:srgbClr val="FF0000"/>
              </a:solidFill>
              <a:latin typeface="楷体_GB2312" pitchFamily="49" charset="-122"/>
              <a:ea typeface="楷体_GB2312" pitchFamily="49" charset="-122"/>
            </a:endParaRPr>
          </a:p>
        </p:txBody>
      </p:sp>
      <p:sp>
        <p:nvSpPr>
          <p:cNvPr id="128018" name="Text Box 18"/>
          <p:cNvSpPr txBox="1"/>
          <p:nvPr/>
        </p:nvSpPr>
        <p:spPr>
          <a:xfrm>
            <a:off x="4284663" y="1470025"/>
            <a:ext cx="685800" cy="457200"/>
          </a:xfrm>
          <a:prstGeom prst="rect">
            <a:avLst/>
          </a:prstGeom>
          <a:noFill/>
          <a:ln w="9525">
            <a:noFill/>
          </a:ln>
        </p:spPr>
        <p:txBody>
          <a:bodyPr anchor="t">
            <a:spAutoFit/>
          </a:bodyPr>
          <a:p>
            <a:r>
              <a:rPr lang="zh-CN" altLang="en-US" sz="2400" b="1" dirty="0">
                <a:latin typeface="楷体_GB2312" pitchFamily="49" charset="-122"/>
                <a:ea typeface="楷体_GB2312" pitchFamily="49" charset="-122"/>
              </a:rPr>
              <a:t>或</a:t>
            </a:r>
            <a:endParaRPr lang="zh-CN" altLang="en-US" sz="2400" b="1" dirty="0">
              <a:latin typeface="楷体_GB2312" pitchFamily="49" charset="-122"/>
              <a:ea typeface="楷体_GB2312" pitchFamily="49" charset="-122"/>
            </a:endParaRPr>
          </a:p>
        </p:txBody>
      </p:sp>
      <p:graphicFrame>
        <p:nvGraphicFramePr>
          <p:cNvPr id="128019" name="Object 19"/>
          <p:cNvGraphicFramePr>
            <a:graphicFrameLocks noChangeAspect="1"/>
          </p:cNvGraphicFramePr>
          <p:nvPr/>
        </p:nvGraphicFramePr>
        <p:xfrm>
          <a:off x="2971800" y="1460500"/>
          <a:ext cx="1223963" cy="479425"/>
        </p:xfrm>
        <a:graphic>
          <a:graphicData uri="http://schemas.openxmlformats.org/presentationml/2006/ole">
            <mc:AlternateContent xmlns:mc="http://schemas.openxmlformats.org/markup-compatibility/2006">
              <mc:Choice xmlns:v="urn:schemas-microsoft-com:vml" Requires="v">
                <p:oleObj spid="_x0000_s3104" name="" r:id="rId2" imgW="528320" imgH="193040" progId="Equation.3">
                  <p:embed/>
                </p:oleObj>
              </mc:Choice>
              <mc:Fallback>
                <p:oleObj name="" r:id="rId2" imgW="528320" imgH="193040" progId="Equation.3">
                  <p:embed/>
                  <p:pic>
                    <p:nvPicPr>
                      <p:cNvPr id="0" name="图片 3103"/>
                      <p:cNvPicPr/>
                      <p:nvPr/>
                    </p:nvPicPr>
                    <p:blipFill>
                      <a:blip r:embed="rId3">
                        <a:clrChange>
                          <a:clrFrom>
                            <a:srgbClr val="000000"/>
                          </a:clrFrom>
                          <a:clrTo>
                            <a:srgbClr val="000000">
                              <a:alpha val="0"/>
                            </a:srgbClr>
                          </a:clrTo>
                        </a:clrChange>
                      </a:blip>
                      <a:stretch>
                        <a:fillRect/>
                      </a:stretch>
                    </p:blipFill>
                    <p:spPr>
                      <a:xfrm>
                        <a:off x="2971800" y="1460500"/>
                        <a:ext cx="1223963" cy="47942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28020" name="Object 20"/>
          <p:cNvGraphicFramePr>
            <a:graphicFrameLocks noChangeAspect="1"/>
          </p:cNvGraphicFramePr>
          <p:nvPr/>
        </p:nvGraphicFramePr>
        <p:xfrm>
          <a:off x="5051425" y="1449388"/>
          <a:ext cx="3336925" cy="552450"/>
        </p:xfrm>
        <a:graphic>
          <a:graphicData uri="http://schemas.openxmlformats.org/presentationml/2006/ole">
            <mc:AlternateContent xmlns:mc="http://schemas.openxmlformats.org/markup-compatibility/2006">
              <mc:Choice xmlns:v="urn:schemas-microsoft-com:vml" Requires="v">
                <p:oleObj spid="_x0000_s3105" name="" r:id="rId4" imgW="1536065" imgH="254000" progId="Equation.3">
                  <p:embed/>
                </p:oleObj>
              </mc:Choice>
              <mc:Fallback>
                <p:oleObj name="" r:id="rId4" imgW="1536065" imgH="254000" progId="Equation.3">
                  <p:embed/>
                  <p:pic>
                    <p:nvPicPr>
                      <p:cNvPr id="0" name="图片 3104"/>
                      <p:cNvPicPr/>
                      <p:nvPr/>
                    </p:nvPicPr>
                    <p:blipFill>
                      <a:blip r:embed="rId5"/>
                      <a:stretch>
                        <a:fillRect/>
                      </a:stretch>
                    </p:blipFill>
                    <p:spPr>
                      <a:xfrm>
                        <a:off x="5051425" y="1449388"/>
                        <a:ext cx="3336925" cy="55245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wipe(left)">
                                      <p:cBhvr>
                                        <p:cTn id="7" dur="500"/>
                                        <p:tgtEl>
                                          <p:spTgt spid="139266"/>
                                        </p:tgtEl>
                                      </p:cBhvr>
                                    </p:animEffect>
                                  </p:childTnLst>
                                  <p:subTnLst>
                                    <p:audio>
                                      <p:cMediaNode>
                                        <p:cTn display="0" masterRel="sameClick">
                                          <p:stCondLst>
                                            <p:cond evt="begin" delay="0">
                                              <p:tn val="5"/>
                                            </p:cond>
                                          </p:stCondLst>
                                          <p:endCondLst>
                                            <p:cond evt="onStopAudio" delay="0">
                                              <p:tgtEl>
                                                <p:sldTgt/>
                                              </p:tgtEl>
                                            </p:cond>
                                          </p:endCondLst>
                                        </p:cTn>
                                        <p:tgtEl>
                                          <p:sndTgt r:embed="rId6" name="TYPE.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9277"/>
                                        </p:tgtEl>
                                        <p:attrNameLst>
                                          <p:attrName>style.visibility</p:attrName>
                                        </p:attrNameLst>
                                      </p:cBhvr>
                                      <p:to>
                                        <p:strVal val="visible"/>
                                      </p:to>
                                    </p:set>
                                    <p:animEffect transition="in" filter="wipe(left)">
                                      <p:cBhvr>
                                        <p:cTn id="11" dur="500"/>
                                        <p:tgtEl>
                                          <p:spTgt spid="13927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8016"/>
                                        </p:tgtEl>
                                        <p:attrNameLst>
                                          <p:attrName>style.visibility</p:attrName>
                                        </p:attrNameLst>
                                      </p:cBhvr>
                                      <p:to>
                                        <p:strVal val="visible"/>
                                      </p:to>
                                    </p:set>
                                    <p:animEffect transition="in" filter="wipe(left)">
                                      <p:cBhvr>
                                        <p:cTn id="15" dur="500"/>
                                        <p:tgtEl>
                                          <p:spTgt spid="1280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8017"/>
                                        </p:tgtEl>
                                        <p:attrNameLst>
                                          <p:attrName>style.visibility</p:attrName>
                                        </p:attrNameLst>
                                      </p:cBhvr>
                                      <p:to>
                                        <p:strVal val="visible"/>
                                      </p:to>
                                    </p:set>
                                    <p:animEffect transition="in" filter="wipe(left)">
                                      <p:cBhvr>
                                        <p:cTn id="20" dur="500"/>
                                        <p:tgtEl>
                                          <p:spTgt spid="12801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28019"/>
                                        </p:tgtEl>
                                        <p:attrNameLst>
                                          <p:attrName>style.visibility</p:attrName>
                                        </p:attrNameLst>
                                      </p:cBhvr>
                                      <p:to>
                                        <p:strVal val="visible"/>
                                      </p:to>
                                    </p:set>
                                    <p:animEffect transition="in" filter="wipe(left)">
                                      <p:cBhvr>
                                        <p:cTn id="24" dur="500"/>
                                        <p:tgtEl>
                                          <p:spTgt spid="128019"/>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8018"/>
                                        </p:tgtEl>
                                        <p:attrNameLst>
                                          <p:attrName>style.visibility</p:attrName>
                                        </p:attrNameLst>
                                      </p:cBhvr>
                                      <p:to>
                                        <p:strVal val="visible"/>
                                      </p:to>
                                    </p:set>
                                    <p:animEffect transition="in" filter="wipe(left)">
                                      <p:cBhvr>
                                        <p:cTn id="28" dur="500"/>
                                        <p:tgtEl>
                                          <p:spTgt spid="12801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28020"/>
                                        </p:tgtEl>
                                        <p:attrNameLst>
                                          <p:attrName>style.visibility</p:attrName>
                                        </p:attrNameLst>
                                      </p:cBhvr>
                                      <p:to>
                                        <p:strVal val="visible"/>
                                      </p:to>
                                    </p:set>
                                    <p:animEffect transition="in" filter="wipe(left)">
                                      <p:cBhvr>
                                        <p:cTn id="32" dur="500"/>
                                        <p:tgtEl>
                                          <p:spTgt spid="128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28016" grpId="0"/>
      <p:bldP spid="128017" grpId="0" bldLvl="0" animBg="1"/>
      <p:bldP spid="1280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5"/>
          <p:cNvSpPr txBox="1">
            <a:spLocks noChangeArrowheads="1"/>
          </p:cNvSpPr>
          <p:nvPr/>
        </p:nvSpPr>
        <p:spPr bwMode="auto">
          <a:xfrm>
            <a:off x="877749" y="759716"/>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5. </a:t>
            </a:r>
            <a:r>
              <a:rPr lang="zh-CN" altLang="en-US" sz="2000" dirty="0">
                <a:latin typeface="Times New Roman" panose="02020603050405020304" pitchFamily="18" charset="0"/>
                <a:ea typeface="微软雅黑" panose="020B0503020204020204" charset="-122"/>
                <a:cs typeface="Times New Roman" panose="02020603050405020304" pitchFamily="18" charset="0"/>
              </a:rPr>
              <a:t>动量守恒定律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2709103" y="1453766"/>
          <a:ext cx="3676650" cy="620713"/>
        </p:xfrm>
        <a:graphic>
          <a:graphicData uri="http://schemas.openxmlformats.org/presentationml/2006/ole">
            <mc:AlternateContent xmlns:mc="http://schemas.openxmlformats.org/markup-compatibility/2006">
              <mc:Choice xmlns:v="urn:schemas-microsoft-com:vml" Requires="v">
                <p:oleObj spid="_x0000_s42114" name="Equation" r:id="rId1" imgW="50596800" imgH="8534400" progId="Equation.DSMT4">
                  <p:embed/>
                </p:oleObj>
              </mc:Choice>
              <mc:Fallback>
                <p:oleObj name="Equation" r:id="rId1" imgW="50596800" imgH="8534400" progId="Equation.DSMT4">
                  <p:embed/>
                  <p:pic>
                    <p:nvPicPr>
                      <p:cNvPr id="0" name="图片 42113"/>
                      <p:cNvPicPr/>
                      <p:nvPr/>
                    </p:nvPicPr>
                    <p:blipFill>
                      <a:blip r:embed="rId2"/>
                      <a:stretch>
                        <a:fillRect/>
                      </a:stretch>
                    </p:blipFill>
                    <p:spPr>
                      <a:xfrm>
                        <a:off x="2709103" y="1453766"/>
                        <a:ext cx="3676650" cy="620713"/>
                      </a:xfrm>
                      <a:prstGeom prst="rect">
                        <a:avLst/>
                      </a:prstGeom>
                    </p:spPr>
                  </p:pic>
                </p:oleObj>
              </mc:Fallback>
            </mc:AlternateContent>
          </a:graphicData>
        </a:graphic>
      </p:graphicFrame>
      <p:sp>
        <p:nvSpPr>
          <p:cNvPr id="5" name="Text Box 5"/>
          <p:cNvSpPr txBox="1">
            <a:spLocks noChangeArrowheads="1"/>
          </p:cNvSpPr>
          <p:nvPr/>
        </p:nvSpPr>
        <p:spPr bwMode="auto">
          <a:xfrm>
            <a:off x="877749" y="1529273"/>
            <a:ext cx="229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质点动量定理：</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2943237" y="2665422"/>
          <a:ext cx="2547938" cy="596900"/>
        </p:xfrm>
        <a:graphic>
          <a:graphicData uri="http://schemas.openxmlformats.org/presentationml/2006/ole">
            <mc:AlternateContent xmlns:mc="http://schemas.openxmlformats.org/markup-compatibility/2006">
              <mc:Choice xmlns:v="urn:schemas-microsoft-com:vml" Requires="v">
                <p:oleObj spid="_x0000_s42115" name="Equation" r:id="rId3" imgW="35052000" imgH="8229600" progId="Equation.DSMT4">
                  <p:embed/>
                </p:oleObj>
              </mc:Choice>
              <mc:Fallback>
                <p:oleObj name="Equation" r:id="rId3" imgW="35052000" imgH="8229600" progId="Equation.DSMT4">
                  <p:embed/>
                  <p:pic>
                    <p:nvPicPr>
                      <p:cNvPr id="0" name="对象 3"/>
                      <p:cNvPicPr/>
                      <p:nvPr/>
                    </p:nvPicPr>
                    <p:blipFill>
                      <a:blip r:embed="rId4"/>
                      <a:stretch>
                        <a:fillRect/>
                      </a:stretch>
                    </p:blipFill>
                    <p:spPr>
                      <a:xfrm>
                        <a:off x="2943237" y="2665422"/>
                        <a:ext cx="2547938" cy="596900"/>
                      </a:xfrm>
                      <a:prstGeom prst="rect">
                        <a:avLst/>
                      </a:prstGeom>
                    </p:spPr>
                  </p:pic>
                </p:oleObj>
              </mc:Fallback>
            </mc:AlternateContent>
          </a:graphicData>
        </a:graphic>
      </p:graphicFrame>
      <p:sp>
        <p:nvSpPr>
          <p:cNvPr id="7" name="Text Box 5"/>
          <p:cNvSpPr txBox="1">
            <a:spLocks noChangeArrowheads="1"/>
          </p:cNvSpPr>
          <p:nvPr/>
        </p:nvSpPr>
        <p:spPr bwMode="auto">
          <a:xfrm>
            <a:off x="854600" y="2643720"/>
            <a:ext cx="229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质点系动量定理：</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pSp>
        <p:nvGrpSpPr>
          <p:cNvPr id="10" name="组合 9"/>
          <p:cNvGrpSpPr/>
          <p:nvPr/>
        </p:nvGrpSpPr>
        <p:grpSpPr>
          <a:xfrm>
            <a:off x="4407887" y="2097991"/>
            <a:ext cx="2844138" cy="400050"/>
            <a:chOff x="5339546" y="1179784"/>
            <a:chExt cx="2844138" cy="400050"/>
          </a:xfrm>
        </p:grpSpPr>
        <p:graphicFrame>
          <p:nvGraphicFramePr>
            <p:cNvPr id="8" name="对象 7"/>
            <p:cNvGraphicFramePr>
              <a:graphicFrameLocks noChangeAspect="1"/>
            </p:cNvGraphicFramePr>
            <p:nvPr/>
          </p:nvGraphicFramePr>
          <p:xfrm>
            <a:off x="5339546" y="1181372"/>
            <a:ext cx="554038" cy="398462"/>
          </p:xfrm>
          <a:graphic>
            <a:graphicData uri="http://schemas.openxmlformats.org/presentationml/2006/ole">
              <mc:AlternateContent xmlns:mc="http://schemas.openxmlformats.org/markup-compatibility/2006">
                <mc:Choice xmlns:v="urn:schemas-microsoft-com:vml" Requires="v">
                  <p:oleObj spid="_x0000_s42116" name="Equation" r:id="rId5" imgW="7620000" imgH="5486400" progId="Equation.DSMT4">
                    <p:embed/>
                  </p:oleObj>
                </mc:Choice>
                <mc:Fallback>
                  <p:oleObj name="Equation" r:id="rId5" imgW="7620000" imgH="5486400" progId="Equation.DSMT4">
                    <p:embed/>
                    <p:pic>
                      <p:nvPicPr>
                        <p:cNvPr id="0" name="对象 3"/>
                        <p:cNvPicPr/>
                        <p:nvPr/>
                      </p:nvPicPr>
                      <p:blipFill>
                        <a:blip r:embed="rId6"/>
                        <a:stretch>
                          <a:fillRect/>
                        </a:stretch>
                      </p:blipFill>
                      <p:spPr>
                        <a:xfrm>
                          <a:off x="5339546" y="1181372"/>
                          <a:ext cx="554038" cy="398462"/>
                        </a:xfrm>
                        <a:prstGeom prst="rect">
                          <a:avLst/>
                        </a:prstGeom>
                      </p:spPr>
                    </p:pic>
                  </p:oleObj>
                </mc:Fallback>
              </mc:AlternateContent>
            </a:graphicData>
          </a:graphic>
        </p:graphicFrame>
        <p:sp>
          <p:nvSpPr>
            <p:cNvPr id="9" name="Text Box 5"/>
            <p:cNvSpPr txBox="1">
              <a:spLocks noChangeArrowheads="1"/>
            </p:cNvSpPr>
            <p:nvPr/>
          </p:nvSpPr>
          <p:spPr bwMode="auto">
            <a:xfrm>
              <a:off x="5893584" y="1179784"/>
              <a:ext cx="229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质点所受合力</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pSp>
      <p:sp>
        <p:nvSpPr>
          <p:cNvPr id="11" name="Text Box 5"/>
          <p:cNvSpPr txBox="1">
            <a:spLocks noChangeArrowheads="1"/>
          </p:cNvSpPr>
          <p:nvPr/>
        </p:nvSpPr>
        <p:spPr bwMode="auto">
          <a:xfrm>
            <a:off x="880081" y="3358497"/>
            <a:ext cx="67116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当质点所受合力为零时，质点动量不变。当质点系所受合外力为零时，系统动量守恒。</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12" name="对象 11"/>
          <p:cNvGraphicFramePr>
            <a:graphicFrameLocks noChangeAspect="1"/>
          </p:cNvGraphicFramePr>
          <p:nvPr/>
        </p:nvGraphicFramePr>
        <p:xfrm>
          <a:off x="2947992" y="4198947"/>
          <a:ext cx="2147887" cy="354012"/>
        </p:xfrm>
        <a:graphic>
          <a:graphicData uri="http://schemas.openxmlformats.org/presentationml/2006/ole">
            <mc:AlternateContent xmlns:mc="http://schemas.openxmlformats.org/markup-compatibility/2006">
              <mc:Choice xmlns:v="urn:schemas-microsoft-com:vml" Requires="v">
                <p:oleObj spid="_x0000_s42117" name="Equation" r:id="rId7" imgW="29565600" imgH="4876800" progId="Equation.DSMT4">
                  <p:embed/>
                </p:oleObj>
              </mc:Choice>
              <mc:Fallback>
                <p:oleObj name="Equation" r:id="rId7" imgW="29565600" imgH="4876800" progId="Equation.DSMT4">
                  <p:embed/>
                  <p:pic>
                    <p:nvPicPr>
                      <p:cNvPr id="0" name="对象 3"/>
                      <p:cNvPicPr/>
                      <p:nvPr/>
                    </p:nvPicPr>
                    <p:blipFill>
                      <a:blip r:embed="rId8"/>
                      <a:stretch>
                        <a:fillRect/>
                      </a:stretch>
                    </p:blipFill>
                    <p:spPr>
                      <a:xfrm>
                        <a:off x="2947992" y="4198947"/>
                        <a:ext cx="2147887" cy="354012"/>
                      </a:xfrm>
                      <a:prstGeom prst="rect">
                        <a:avLst/>
                      </a:prstGeom>
                    </p:spPr>
                  </p:pic>
                </p:oleObj>
              </mc:Fallback>
            </mc:AlternateContent>
          </a:graphicData>
        </a:graphic>
      </p:graphicFrame>
      <p:sp>
        <p:nvSpPr>
          <p:cNvPr id="13" name="Text Box 10"/>
          <p:cNvSpPr txBox="1">
            <a:spLocks noChangeArrowheads="1"/>
          </p:cNvSpPr>
          <p:nvPr/>
        </p:nvSpPr>
        <p:spPr bwMode="auto">
          <a:xfrm>
            <a:off x="854600" y="4890304"/>
            <a:ext cx="4175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70C0"/>
                </a:solidFill>
                <a:latin typeface="微软雅黑" panose="020B0503020204020204" charset="-122"/>
                <a:ea typeface="微软雅黑" panose="020B0503020204020204" charset="-122"/>
              </a:rPr>
              <a:t>动量守恒定律只能在惯性系中运用！</a:t>
            </a:r>
            <a:endParaRPr kumimoji="1" lang="zh-CN" altLang="en-US" sz="2000"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grpSp>
        <p:nvGrpSpPr>
          <p:cNvPr id="2" name="Group 2"/>
          <p:cNvGrpSpPr/>
          <p:nvPr/>
        </p:nvGrpSpPr>
        <p:grpSpPr>
          <a:xfrm>
            <a:off x="304800" y="1054100"/>
            <a:ext cx="3424238" cy="3746500"/>
            <a:chOff x="200" y="112"/>
            <a:chExt cx="2463" cy="2695"/>
          </a:xfrm>
        </p:grpSpPr>
        <p:sp>
          <p:nvSpPr>
            <p:cNvPr id="23555" name="Line 3"/>
            <p:cNvSpPr/>
            <p:nvPr/>
          </p:nvSpPr>
          <p:spPr>
            <a:xfrm>
              <a:off x="2051" y="1759"/>
              <a:ext cx="0" cy="710"/>
            </a:xfrm>
            <a:prstGeom prst="line">
              <a:avLst/>
            </a:prstGeom>
            <a:ln w="28575" cap="flat" cmpd="sng">
              <a:solidFill>
                <a:srgbClr val="000000"/>
              </a:solidFill>
              <a:prstDash val="dash"/>
              <a:round/>
              <a:headEnd type="none" w="med" len="med"/>
              <a:tailEnd type="none" w="med" len="med"/>
            </a:ln>
          </p:spPr>
        </p:sp>
        <p:grpSp>
          <p:nvGrpSpPr>
            <p:cNvPr id="23556" name="Group 4"/>
            <p:cNvGrpSpPr/>
            <p:nvPr/>
          </p:nvGrpSpPr>
          <p:grpSpPr>
            <a:xfrm>
              <a:off x="586" y="261"/>
              <a:ext cx="1817" cy="1667"/>
              <a:chOff x="1702" y="309"/>
              <a:chExt cx="1817" cy="1667"/>
            </a:xfrm>
          </p:grpSpPr>
          <p:grpSp>
            <p:nvGrpSpPr>
              <p:cNvPr id="23557" name="Group 5"/>
              <p:cNvGrpSpPr/>
              <p:nvPr/>
            </p:nvGrpSpPr>
            <p:grpSpPr>
              <a:xfrm>
                <a:off x="1702" y="309"/>
                <a:ext cx="1817" cy="1667"/>
                <a:chOff x="1702" y="309"/>
                <a:chExt cx="1817" cy="1667"/>
              </a:xfrm>
            </p:grpSpPr>
            <p:sp>
              <p:nvSpPr>
                <p:cNvPr id="23558" name="Arc 6"/>
                <p:cNvSpPr/>
                <p:nvPr/>
              </p:nvSpPr>
              <p:spPr>
                <a:xfrm flipH="1" flipV="1">
                  <a:off x="1951" y="466"/>
                  <a:ext cx="1216" cy="1329"/>
                </a:xfrm>
                <a:custGeom>
                  <a:avLst/>
                  <a:gdLst/>
                  <a:ahLst/>
                  <a:cxnLst>
                    <a:cxn ang="0">
                      <a:pos x="0" y="0"/>
                    </a:cxn>
                    <a:cxn ang="0">
                      <a:pos x="68" y="82"/>
                    </a:cxn>
                    <a:cxn ang="0">
                      <a:pos x="0" y="82"/>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23559" name="Text Box 7"/>
                <p:cNvSpPr txBox="1"/>
                <p:nvPr/>
              </p:nvSpPr>
              <p:spPr>
                <a:xfrm>
                  <a:off x="3170" y="1570"/>
                  <a:ext cx="349" cy="406"/>
                </a:xfrm>
                <a:prstGeom prst="rect">
                  <a:avLst/>
                </a:prstGeom>
                <a:noFill/>
                <a:ln w="28575">
                  <a:noFill/>
                </a:ln>
              </p:spPr>
              <p:txBody>
                <a:bodyPr anchor="t"/>
                <a:p>
                  <a:pPr algn="just"/>
                  <a:r>
                    <a:rPr lang="en-US" altLang="zh-CN" sz="2800" b="1" dirty="0">
                      <a:solidFill>
                        <a:srgbClr val="0000FF"/>
                      </a:solidFill>
                      <a:latin typeface="Times New Roman" panose="02020603050405020304" pitchFamily="18" charset="0"/>
                      <a:ea typeface="宋体" panose="02010600030101010101" pitchFamily="2" charset="-122"/>
                    </a:rPr>
                    <a:t>2</a:t>
                  </a:r>
                  <a:endParaRPr lang="en-US" altLang="zh-CN" sz="2800" b="1" dirty="0">
                    <a:solidFill>
                      <a:srgbClr val="0000FF"/>
                    </a:solidFill>
                    <a:latin typeface="Times New Roman" panose="02020603050405020304" pitchFamily="18" charset="0"/>
                    <a:ea typeface="宋体" panose="02010600030101010101" pitchFamily="2" charset="-122"/>
                  </a:endParaRPr>
                </a:p>
                <a:p>
                  <a:pPr algn="just"/>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23560" name="Text Box 8"/>
                <p:cNvSpPr txBox="1"/>
                <p:nvPr/>
              </p:nvSpPr>
              <p:spPr>
                <a:xfrm>
                  <a:off x="2224" y="1080"/>
                  <a:ext cx="789" cy="383"/>
                </a:xfrm>
                <a:prstGeom prst="rect">
                  <a:avLst/>
                </a:prstGeom>
                <a:noFill/>
                <a:ln w="28575">
                  <a:noFill/>
                </a:ln>
              </p:spPr>
              <p:txBody>
                <a:bodyPr anchor="t"/>
                <a:p>
                  <a:pPr algn="just"/>
                  <a:r>
                    <a:rPr lang="zh-CN" altLang="en-US" sz="2800" b="1" dirty="0">
                      <a:solidFill>
                        <a:srgbClr val="0000FF"/>
                      </a:solidFill>
                      <a:latin typeface="Times New Roman" panose="02020603050405020304" pitchFamily="18" charset="0"/>
                      <a:ea typeface="宋体" panose="02010600030101010101" pitchFamily="2" charset="-122"/>
                    </a:rPr>
                    <a:t>等温</a:t>
                  </a:r>
                  <a:endParaRPr lang="zh-CN" altLang="en-US" sz="2800" dirty="0">
                    <a:latin typeface="Times New Roman" panose="02020603050405020304" pitchFamily="18" charset="0"/>
                    <a:ea typeface="宋体" panose="02010600030101010101" pitchFamily="2" charset="-122"/>
                  </a:endParaRPr>
                </a:p>
              </p:txBody>
            </p:sp>
            <p:sp>
              <p:nvSpPr>
                <p:cNvPr id="23561" name="Text Box 9"/>
                <p:cNvSpPr txBox="1"/>
                <p:nvPr/>
              </p:nvSpPr>
              <p:spPr>
                <a:xfrm>
                  <a:off x="1702" y="309"/>
                  <a:ext cx="282" cy="360"/>
                </a:xfrm>
                <a:prstGeom prst="rect">
                  <a:avLst/>
                </a:prstGeom>
                <a:noFill/>
                <a:ln w="28575">
                  <a:noFill/>
                </a:ln>
              </p:spPr>
              <p:txBody>
                <a:bodyPr anchor="t"/>
                <a:p>
                  <a:pPr algn="just"/>
                  <a:r>
                    <a:rPr lang="en-US" altLang="zh-CN" sz="2800" b="1" dirty="0">
                      <a:latin typeface="Times New Roman" panose="02020603050405020304" pitchFamily="18" charset="0"/>
                      <a:ea typeface="宋体" panose="02010600030101010101" pitchFamily="2" charset="-122"/>
                    </a:rPr>
                    <a:t>1</a:t>
                  </a:r>
                  <a:endParaRPr lang="en-US" altLang="zh-CN" sz="2800" b="1" dirty="0">
                    <a:latin typeface="Times New Roman" panose="02020603050405020304" pitchFamily="18" charset="0"/>
                    <a:ea typeface="宋体" panose="02010600030101010101" pitchFamily="2" charset="-122"/>
                  </a:endParaRPr>
                </a:p>
              </p:txBody>
            </p:sp>
          </p:grpSp>
          <p:sp>
            <p:nvSpPr>
              <p:cNvPr id="23562" name="Line 10"/>
              <p:cNvSpPr/>
              <p:nvPr/>
            </p:nvSpPr>
            <p:spPr>
              <a:xfrm>
                <a:off x="2468" y="1446"/>
                <a:ext cx="46" cy="147"/>
              </a:xfrm>
              <a:prstGeom prst="line">
                <a:avLst/>
              </a:prstGeom>
              <a:ln w="28575" cap="flat" cmpd="sng">
                <a:solidFill>
                  <a:srgbClr val="0000FF"/>
                </a:solidFill>
                <a:prstDash val="solid"/>
                <a:round/>
                <a:headEnd type="none" w="med" len="med"/>
                <a:tailEnd type="none" w="med" len="med"/>
              </a:ln>
            </p:spPr>
          </p:sp>
          <p:sp>
            <p:nvSpPr>
              <p:cNvPr id="23563" name="Line 11"/>
              <p:cNvSpPr/>
              <p:nvPr/>
            </p:nvSpPr>
            <p:spPr>
              <a:xfrm>
                <a:off x="2401" y="1570"/>
                <a:ext cx="113" cy="23"/>
              </a:xfrm>
              <a:prstGeom prst="line">
                <a:avLst/>
              </a:prstGeom>
              <a:ln w="28575" cap="flat" cmpd="sng">
                <a:solidFill>
                  <a:srgbClr val="0000FF"/>
                </a:solidFill>
                <a:prstDash val="solid"/>
                <a:round/>
                <a:headEnd type="none" w="med" len="med"/>
                <a:tailEnd type="none" w="med" len="med"/>
              </a:ln>
            </p:spPr>
          </p:sp>
        </p:grpSp>
        <p:grpSp>
          <p:nvGrpSpPr>
            <p:cNvPr id="23564" name="Group 12"/>
            <p:cNvGrpSpPr/>
            <p:nvPr/>
          </p:nvGrpSpPr>
          <p:grpSpPr>
            <a:xfrm>
              <a:off x="699" y="507"/>
              <a:ext cx="1964" cy="1792"/>
              <a:chOff x="1815" y="555"/>
              <a:chExt cx="1964" cy="1792"/>
            </a:xfrm>
          </p:grpSpPr>
          <p:sp>
            <p:nvSpPr>
              <p:cNvPr id="23565" name="Arc 13"/>
              <p:cNvSpPr/>
              <p:nvPr/>
            </p:nvSpPr>
            <p:spPr>
              <a:xfrm flipH="1" flipV="1">
                <a:off x="1951" y="555"/>
                <a:ext cx="1205" cy="1600"/>
              </a:xfrm>
              <a:custGeom>
                <a:avLst/>
                <a:gdLst/>
                <a:ahLst/>
                <a:cxnLst>
                  <a:cxn ang="0">
                    <a:pos x="0" y="0"/>
                  </a:cxn>
                  <a:cxn ang="0">
                    <a:pos x="67" y="119"/>
                  </a:cxn>
                  <a:cxn ang="0">
                    <a:pos x="0" y="119"/>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FF0000"/>
                </a:solidFill>
                <a:prstDash val="solid"/>
                <a:round/>
                <a:headEnd type="none" w="med" len="med"/>
                <a:tailEnd type="none" w="med" len="med"/>
              </a:ln>
            </p:spPr>
            <p:txBody>
              <a:bodyPr/>
              <a:p>
                <a:endParaRPr lang="zh-CN" altLang="en-US"/>
              </a:p>
            </p:txBody>
          </p:sp>
          <p:sp>
            <p:nvSpPr>
              <p:cNvPr id="23566" name="Text Box 14"/>
              <p:cNvSpPr txBox="1"/>
              <p:nvPr/>
            </p:nvSpPr>
            <p:spPr>
              <a:xfrm>
                <a:off x="3182" y="1976"/>
                <a:ext cx="597" cy="371"/>
              </a:xfrm>
              <a:prstGeom prst="rect">
                <a:avLst/>
              </a:prstGeom>
              <a:noFill/>
              <a:ln w="28575">
                <a:noFill/>
              </a:ln>
            </p:spPr>
            <p:txBody>
              <a:bodyPr anchor="t"/>
              <a:p>
                <a:pPr algn="just"/>
                <a:r>
                  <a:rPr lang="en-US" altLang="zh-CN" sz="2800" b="1" dirty="0">
                    <a:solidFill>
                      <a:srgbClr val="FF0000"/>
                    </a:solidFill>
                    <a:latin typeface="Times New Roman" panose="02020603050405020304" pitchFamily="18" charset="0"/>
                    <a:ea typeface="宋体" panose="02010600030101010101" pitchFamily="2" charset="-122"/>
                  </a:rPr>
                  <a:t>2</a:t>
                </a:r>
                <a:r>
                  <a:rPr lang="en-US" altLang="zh-CN" sz="2800" b="1" dirty="0">
                    <a:solidFill>
                      <a:srgbClr val="FF0000"/>
                    </a:solidFill>
                    <a:latin typeface="宋体" panose="02010600030101010101" pitchFamily="2" charset="-122"/>
                    <a:ea typeface="宋体" panose="02010600030101010101" pitchFamily="2" charset="-122"/>
                  </a:rPr>
                  <a:t>′</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23567" name="Text Box 15"/>
              <p:cNvSpPr txBox="1"/>
              <p:nvPr/>
            </p:nvSpPr>
            <p:spPr>
              <a:xfrm>
                <a:off x="1815" y="1638"/>
                <a:ext cx="721" cy="383"/>
              </a:xfrm>
              <a:prstGeom prst="rect">
                <a:avLst/>
              </a:prstGeom>
              <a:noFill/>
              <a:ln w="28575">
                <a:noFill/>
              </a:ln>
            </p:spPr>
            <p:txBody>
              <a:bodyPr anchor="t"/>
              <a:p>
                <a:pPr algn="just"/>
                <a:r>
                  <a:rPr lang="zh-CN" altLang="en-US" sz="2800" b="1" dirty="0">
                    <a:solidFill>
                      <a:srgbClr val="FF0000"/>
                    </a:solidFill>
                    <a:latin typeface="Times New Roman" panose="02020603050405020304" pitchFamily="18" charset="0"/>
                    <a:ea typeface="宋体" panose="02010600030101010101" pitchFamily="2" charset="-122"/>
                  </a:rPr>
                  <a:t>绝热</a:t>
                </a:r>
                <a:endParaRPr lang="zh-CN" altLang="en-US" sz="2800" dirty="0">
                  <a:latin typeface="Times New Roman" panose="02020603050405020304" pitchFamily="18" charset="0"/>
                  <a:ea typeface="宋体" panose="02010600030101010101" pitchFamily="2" charset="-122"/>
                </a:endParaRPr>
              </a:p>
            </p:txBody>
          </p:sp>
          <p:sp>
            <p:nvSpPr>
              <p:cNvPr id="23568" name="Line 16"/>
              <p:cNvSpPr/>
              <p:nvPr/>
            </p:nvSpPr>
            <p:spPr>
              <a:xfrm>
                <a:off x="2547" y="1840"/>
                <a:ext cx="79" cy="147"/>
              </a:xfrm>
              <a:prstGeom prst="line">
                <a:avLst/>
              </a:prstGeom>
              <a:ln w="28575" cap="flat" cmpd="sng">
                <a:solidFill>
                  <a:srgbClr val="FF0000"/>
                </a:solidFill>
                <a:prstDash val="solid"/>
                <a:round/>
                <a:headEnd type="none" w="med" len="med"/>
                <a:tailEnd type="none" w="med" len="med"/>
              </a:ln>
            </p:spPr>
          </p:sp>
          <p:sp>
            <p:nvSpPr>
              <p:cNvPr id="23569" name="Line 17"/>
              <p:cNvSpPr/>
              <p:nvPr/>
            </p:nvSpPr>
            <p:spPr>
              <a:xfrm>
                <a:off x="2491" y="1976"/>
                <a:ext cx="135" cy="0"/>
              </a:xfrm>
              <a:prstGeom prst="line">
                <a:avLst/>
              </a:prstGeom>
              <a:ln w="28575" cap="flat" cmpd="sng">
                <a:solidFill>
                  <a:srgbClr val="FF0000"/>
                </a:solidFill>
                <a:prstDash val="solid"/>
                <a:round/>
                <a:headEnd type="none" w="med" len="med"/>
                <a:tailEnd type="none" w="med" len="med"/>
              </a:ln>
            </p:spPr>
          </p:sp>
        </p:grpSp>
        <p:sp>
          <p:nvSpPr>
            <p:cNvPr id="23570" name="Line 18"/>
            <p:cNvSpPr/>
            <p:nvPr/>
          </p:nvSpPr>
          <p:spPr>
            <a:xfrm flipV="1">
              <a:off x="533" y="250"/>
              <a:ext cx="0" cy="2208"/>
            </a:xfrm>
            <a:prstGeom prst="line">
              <a:avLst/>
            </a:prstGeom>
            <a:ln w="28575" cap="flat" cmpd="sng">
              <a:solidFill>
                <a:srgbClr val="000000"/>
              </a:solidFill>
              <a:prstDash val="solid"/>
              <a:round/>
              <a:headEnd type="none" w="med" len="med"/>
              <a:tailEnd type="triangle" w="sm" len="med"/>
            </a:ln>
          </p:spPr>
        </p:sp>
        <p:sp>
          <p:nvSpPr>
            <p:cNvPr id="23571" name="Line 19"/>
            <p:cNvSpPr/>
            <p:nvPr/>
          </p:nvSpPr>
          <p:spPr>
            <a:xfrm flipV="1">
              <a:off x="533" y="2456"/>
              <a:ext cx="1927" cy="0"/>
            </a:xfrm>
            <a:prstGeom prst="line">
              <a:avLst/>
            </a:prstGeom>
            <a:ln w="28575" cap="flat" cmpd="sng">
              <a:solidFill>
                <a:srgbClr val="000000"/>
              </a:solidFill>
              <a:prstDash val="solid"/>
              <a:round/>
              <a:headEnd type="none" w="med" len="med"/>
              <a:tailEnd type="triangle" w="sm" len="med"/>
            </a:ln>
          </p:spPr>
        </p:sp>
        <p:sp>
          <p:nvSpPr>
            <p:cNvPr id="23572" name="Text Box 20"/>
            <p:cNvSpPr txBox="1"/>
            <p:nvPr/>
          </p:nvSpPr>
          <p:spPr>
            <a:xfrm>
              <a:off x="228" y="2266"/>
              <a:ext cx="394" cy="360"/>
            </a:xfrm>
            <a:prstGeom prst="rect">
              <a:avLst/>
            </a:prstGeom>
            <a:noFill/>
            <a:ln w="28575">
              <a:noFill/>
            </a:ln>
          </p:spPr>
          <p:txBody>
            <a:bodyPr anchor="t"/>
            <a:p>
              <a:pPr algn="just"/>
              <a:r>
                <a:rPr lang="en-US" altLang="zh-CN" sz="2800" b="1" i="1" dirty="0">
                  <a:latin typeface="Times New Roman" panose="02020603050405020304" pitchFamily="18" charset="0"/>
                  <a:ea typeface="宋体" panose="02010600030101010101" pitchFamily="2" charset="-122"/>
                </a:rPr>
                <a:t>O</a:t>
              </a:r>
              <a:endParaRPr lang="en-US" altLang="zh-CN" sz="2800" b="1" i="1" dirty="0">
                <a:latin typeface="Times New Roman" panose="02020603050405020304" pitchFamily="18" charset="0"/>
                <a:ea typeface="宋体" panose="02010600030101010101" pitchFamily="2" charset="-122"/>
              </a:endParaRPr>
            </a:p>
          </p:txBody>
        </p:sp>
        <p:sp>
          <p:nvSpPr>
            <p:cNvPr id="23573" name="Text Box 21"/>
            <p:cNvSpPr txBox="1"/>
            <p:nvPr/>
          </p:nvSpPr>
          <p:spPr>
            <a:xfrm>
              <a:off x="2249" y="2458"/>
              <a:ext cx="383" cy="349"/>
            </a:xfrm>
            <a:prstGeom prst="rect">
              <a:avLst/>
            </a:prstGeom>
            <a:noFill/>
            <a:ln w="28575">
              <a:noFill/>
            </a:ln>
          </p:spPr>
          <p:txBody>
            <a:bodyPr anchor="t"/>
            <a:p>
              <a:pPr algn="just"/>
              <a:r>
                <a:rPr lang="en-US" altLang="zh-CN" sz="2800" b="1" i="1" dirty="0">
                  <a:latin typeface="Times New Roman" panose="02020603050405020304" pitchFamily="18" charset="0"/>
                  <a:ea typeface="宋体" panose="02010600030101010101" pitchFamily="2" charset="-122"/>
                </a:rPr>
                <a:t>V</a:t>
              </a:r>
              <a:endParaRPr lang="en-US" altLang="zh-CN" sz="2800" b="1" dirty="0">
                <a:latin typeface="Times New Roman" panose="02020603050405020304" pitchFamily="18" charset="0"/>
                <a:ea typeface="宋体" panose="02010600030101010101" pitchFamily="2" charset="-122"/>
              </a:endParaRPr>
            </a:p>
          </p:txBody>
        </p:sp>
        <p:sp>
          <p:nvSpPr>
            <p:cNvPr id="23574" name="Text Box 22"/>
            <p:cNvSpPr txBox="1"/>
            <p:nvPr/>
          </p:nvSpPr>
          <p:spPr>
            <a:xfrm>
              <a:off x="200" y="112"/>
              <a:ext cx="451" cy="507"/>
            </a:xfrm>
            <a:prstGeom prst="rect">
              <a:avLst/>
            </a:prstGeom>
            <a:noFill/>
            <a:ln w="28575">
              <a:noFill/>
            </a:ln>
          </p:spPr>
          <p:txBody>
            <a:bodyPr anchor="t"/>
            <a:p>
              <a:pPr algn="just"/>
              <a:r>
                <a:rPr lang="en-US" altLang="zh-CN" sz="2800" b="1" i="1" dirty="0">
                  <a:latin typeface="Times New Roman" panose="02020603050405020304" pitchFamily="18" charset="0"/>
                  <a:ea typeface="宋体" panose="02010600030101010101" pitchFamily="2" charset="-122"/>
                </a:rPr>
                <a:t> p</a:t>
              </a:r>
              <a:endParaRPr lang="en-US" altLang="zh-CN" sz="2800" b="1" i="1" dirty="0">
                <a:latin typeface="Times New Roman" panose="02020603050405020304" pitchFamily="18" charset="0"/>
                <a:ea typeface="宋体" panose="02010600030101010101" pitchFamily="2" charset="-122"/>
              </a:endParaRPr>
            </a:p>
          </p:txBody>
        </p:sp>
      </p:grpSp>
      <p:sp>
        <p:nvSpPr>
          <p:cNvPr id="140311" name="Text Box 23"/>
          <p:cNvSpPr txBox="1"/>
          <p:nvPr/>
        </p:nvSpPr>
        <p:spPr>
          <a:xfrm>
            <a:off x="3867150" y="2209800"/>
            <a:ext cx="4438650" cy="641350"/>
          </a:xfrm>
          <a:prstGeom prst="rect">
            <a:avLst/>
          </a:prstGeom>
          <a:noFill/>
          <a:ln w="9525">
            <a:noFill/>
          </a:ln>
        </p:spPr>
        <p:txBody>
          <a:bodyPr anchor="t">
            <a:spAutoFit/>
          </a:bodyPr>
          <a:p>
            <a:r>
              <a:rPr lang="zh-CN" altLang="en-US" sz="3200" b="1" dirty="0">
                <a:solidFill>
                  <a:srgbClr val="0000FF"/>
                </a:solidFill>
                <a:latin typeface="宋体" panose="02010600030101010101" pitchFamily="2" charset="-122"/>
                <a:ea typeface="宋体" panose="02010600030101010101" pitchFamily="2" charset="-122"/>
              </a:rPr>
              <a:t>等温膨胀</a:t>
            </a:r>
            <a:r>
              <a:rPr lang="zh-CN" altLang="en-US" sz="3200" b="1" dirty="0">
                <a:latin typeface="宋体" panose="02010600030101010101" pitchFamily="2" charset="-122"/>
                <a:ea typeface="宋体" panose="02010600030101010101" pitchFamily="2" charset="-122"/>
              </a:rPr>
              <a:t>（</a:t>
            </a:r>
            <a:r>
              <a:rPr lang="en-US" altLang="zh-CN" sz="3600" b="1" i="1" dirty="0">
                <a:latin typeface="Times New Roman" panose="02020603050405020304" pitchFamily="18" charset="0"/>
                <a:ea typeface="宋体" panose="02010600030101010101" pitchFamily="2" charset="-122"/>
              </a:rPr>
              <a:t>E</a:t>
            </a:r>
            <a:r>
              <a:rPr lang="zh-CN" altLang="en-US" sz="3200" b="1" dirty="0">
                <a:latin typeface="Times New Roman" panose="02020603050405020304" pitchFamily="18" charset="0"/>
                <a:ea typeface="宋体" panose="02010600030101010101" pitchFamily="2" charset="-122"/>
              </a:rPr>
              <a:t>不变）</a:t>
            </a:r>
            <a:r>
              <a:rPr lang="zh-CN" altLang="en-US" sz="3600" b="1" i="1" dirty="0">
                <a:latin typeface="Times New Roman" panose="02020603050405020304" pitchFamily="18" charset="0"/>
                <a:ea typeface="宋体" panose="02010600030101010101" pitchFamily="2" charset="-122"/>
              </a:rPr>
              <a:t>       </a:t>
            </a:r>
            <a:endParaRPr lang="zh-CN" altLang="en-US" sz="2800" b="1" dirty="0">
              <a:latin typeface="宋体" panose="02010600030101010101" pitchFamily="2" charset="-122"/>
              <a:ea typeface="宋体" panose="02010600030101010101" pitchFamily="2" charset="-122"/>
              <a:sym typeface="Symbol" panose="05050102010706020507" pitchFamily="18" charset="2"/>
            </a:endParaRPr>
          </a:p>
        </p:txBody>
      </p:sp>
      <p:sp>
        <p:nvSpPr>
          <p:cNvPr id="140312" name="Text Box 24"/>
          <p:cNvSpPr txBox="1"/>
          <p:nvPr/>
        </p:nvSpPr>
        <p:spPr>
          <a:xfrm>
            <a:off x="4019550" y="4095750"/>
            <a:ext cx="2667000" cy="579438"/>
          </a:xfrm>
          <a:prstGeom prst="rect">
            <a:avLst/>
          </a:prstGeom>
          <a:noFill/>
          <a:ln w="9525">
            <a:noFill/>
          </a:ln>
        </p:spPr>
        <p:txBody>
          <a:bodyPr anchor="t">
            <a:spAutoFit/>
          </a:bodyPr>
          <a:p>
            <a:r>
              <a:rPr lang="en-US" altLang="zh-CN" sz="3200" b="1" i="1" dirty="0">
                <a:latin typeface="Times New Roman" panose="02020603050405020304" pitchFamily="18" charset="0"/>
                <a:ea typeface="宋体" panose="02010600030101010101" pitchFamily="2" charset="-122"/>
              </a:rPr>
              <a:t>V </a:t>
            </a:r>
            <a:r>
              <a:rPr lang="en-US" altLang="zh-CN" sz="3200" b="1" dirty="0">
                <a:latin typeface="宋体" panose="02010600030101010101" pitchFamily="2" charset="-122"/>
                <a:ea typeface="宋体" panose="02010600030101010101" pitchFamily="2" charset="-122"/>
                <a:sym typeface="Symbol" panose="05050102010706020507" pitchFamily="18" charset="2"/>
              </a:rPr>
              <a:t></a:t>
            </a:r>
            <a:r>
              <a:rPr lang="en-US" altLang="zh-CN" sz="3200" b="1" i="1" dirty="0">
                <a:latin typeface="Times New Roman" panose="02020603050405020304" pitchFamily="18" charset="0"/>
                <a:ea typeface="宋体" panose="02010600030101010101" pitchFamily="2" charset="-122"/>
              </a:rPr>
              <a:t>n</a:t>
            </a:r>
            <a:r>
              <a:rPr lang="en-US" altLang="zh-CN" sz="3200" b="1" dirty="0">
                <a:latin typeface="宋体" panose="02010600030101010101" pitchFamily="2" charset="-122"/>
                <a:ea typeface="宋体" panose="02010600030101010101" pitchFamily="2" charset="-122"/>
                <a:sym typeface="Symbol" panose="05050102010706020507" pitchFamily="18" charset="2"/>
              </a:rPr>
              <a:t></a:t>
            </a:r>
            <a:r>
              <a:rPr lang="en-US" altLang="zh-CN" sz="3200" b="1" dirty="0">
                <a:latin typeface="宋体" panose="02010600030101010101" pitchFamily="2" charset="-122"/>
                <a:ea typeface="宋体" panose="02010600030101010101" pitchFamily="2" charset="-122"/>
              </a:rPr>
              <a:t> </a:t>
            </a:r>
            <a:endParaRPr lang="en-US" altLang="zh-CN" sz="3200" b="1" dirty="0">
              <a:latin typeface="宋体" panose="02010600030101010101" pitchFamily="2" charset="-122"/>
              <a:ea typeface="宋体" panose="02010600030101010101" pitchFamily="2" charset="-122"/>
            </a:endParaRPr>
          </a:p>
        </p:txBody>
      </p:sp>
      <p:sp>
        <p:nvSpPr>
          <p:cNvPr id="140313" name="Text Box 25"/>
          <p:cNvSpPr txBox="1"/>
          <p:nvPr/>
        </p:nvSpPr>
        <p:spPr>
          <a:xfrm>
            <a:off x="3733800" y="4838700"/>
            <a:ext cx="2944813" cy="579438"/>
          </a:xfrm>
          <a:prstGeom prst="rect">
            <a:avLst/>
          </a:prstGeom>
          <a:noFill/>
          <a:ln w="9525">
            <a:noFill/>
          </a:ln>
        </p:spPr>
        <p:txBody>
          <a:bodyPr anchor="t">
            <a:spAutoFit/>
          </a:bodyPr>
          <a:p>
            <a:pPr>
              <a:spcBef>
                <a:spcPct val="50000"/>
              </a:spcBef>
            </a:pPr>
            <a:r>
              <a:rPr lang="en-US" altLang="zh-CN" sz="3200" b="1" i="1" dirty="0">
                <a:latin typeface="Times New Roman" panose="02020603050405020304" pitchFamily="18" charset="0"/>
                <a:ea typeface="宋体" panose="02010600030101010101" pitchFamily="2" charset="-122"/>
              </a:rPr>
              <a:t>   E</a:t>
            </a:r>
            <a:r>
              <a:rPr lang="en-US" altLang="zh-CN" sz="3200" b="1" dirty="0">
                <a:latin typeface="宋体" panose="02010600030101010101" pitchFamily="2" charset="-122"/>
                <a:ea typeface="宋体" panose="02010600030101010101" pitchFamily="2" charset="-122"/>
                <a:sym typeface="Symbol" panose="05050102010706020507" pitchFamily="18" charset="2"/>
              </a:rPr>
              <a:t></a:t>
            </a:r>
            <a:r>
              <a:rPr lang="en-US" altLang="zh-CN" sz="3200" b="1" i="1" dirty="0">
                <a:latin typeface="Times New Roman" panose="02020603050405020304" pitchFamily="18" charset="0"/>
                <a:ea typeface="宋体" panose="02010600030101010101" pitchFamily="2" charset="-122"/>
              </a:rPr>
              <a:t>T</a:t>
            </a:r>
            <a:r>
              <a:rPr lang="en-US" altLang="zh-CN" sz="3200" b="1" dirty="0">
                <a:latin typeface="宋体" panose="02010600030101010101" pitchFamily="2" charset="-122"/>
                <a:ea typeface="宋体" panose="02010600030101010101" pitchFamily="2" charset="-122"/>
                <a:sym typeface="Symbol" panose="05050102010706020507" pitchFamily="18" charset="2"/>
              </a:rPr>
              <a:t></a:t>
            </a:r>
            <a:r>
              <a:rPr lang="en-US" altLang="zh-CN" sz="3200" b="1" dirty="0">
                <a:latin typeface="宋体" panose="02010600030101010101" pitchFamily="2" charset="-122"/>
                <a:ea typeface="宋体" panose="02010600030101010101" pitchFamily="2" charset="-122"/>
              </a:rPr>
              <a:t> </a:t>
            </a:r>
            <a:r>
              <a:rPr lang="en-US" altLang="zh-CN" sz="3200" b="1" baseline="30000" dirty="0">
                <a:latin typeface="宋体" panose="02010600030101010101" pitchFamily="2" charset="-122"/>
                <a:ea typeface="宋体" panose="02010600030101010101" pitchFamily="2" charset="-122"/>
              </a:rPr>
              <a:t>                  </a:t>
            </a:r>
            <a:endParaRPr lang="en-US" altLang="zh-CN" sz="3200" b="1" baseline="-25000" dirty="0">
              <a:latin typeface="宋体" panose="02010600030101010101" pitchFamily="2" charset="-122"/>
              <a:ea typeface="宋体" panose="02010600030101010101" pitchFamily="2" charset="-122"/>
            </a:endParaRPr>
          </a:p>
        </p:txBody>
      </p:sp>
      <p:sp>
        <p:nvSpPr>
          <p:cNvPr id="140314" name="Rectangle 26"/>
          <p:cNvSpPr/>
          <p:nvPr/>
        </p:nvSpPr>
        <p:spPr>
          <a:xfrm>
            <a:off x="7408863" y="3560763"/>
            <a:ext cx="1601787" cy="579437"/>
          </a:xfrm>
          <a:prstGeom prst="rect">
            <a:avLst/>
          </a:prstGeom>
          <a:noFill/>
          <a:ln w="9525">
            <a:noFill/>
          </a:ln>
        </p:spPr>
        <p:txBody>
          <a:bodyPr anchor="t">
            <a:spAutoFit/>
          </a:bodyPr>
          <a:p>
            <a:pPr>
              <a:spcBef>
                <a:spcPct val="50000"/>
              </a:spcBef>
            </a:pPr>
            <a:r>
              <a:rPr lang="en-US" altLang="zh-CN" sz="3200" b="1" i="1" dirty="0">
                <a:latin typeface="Times New Roman" panose="02020603050405020304" pitchFamily="18" charset="0"/>
                <a:ea typeface="宋体" panose="02010600030101010101" pitchFamily="2" charset="-122"/>
              </a:rPr>
              <a:t>p</a:t>
            </a:r>
            <a:r>
              <a:rPr lang="en-US" altLang="zh-CN" sz="3200" b="1" baseline="-25000" dirty="0">
                <a:latin typeface="Times New Roman" panose="02020603050405020304" pitchFamily="18" charset="0"/>
                <a:ea typeface="宋体" panose="02010600030101010101" pitchFamily="2" charset="-122"/>
              </a:rPr>
              <a:t>2 </a:t>
            </a:r>
            <a:r>
              <a:rPr lang="en-US" altLang="zh-CN" sz="3200" b="1" dirty="0">
                <a:latin typeface="Times New Roman" panose="02020603050405020304" pitchFamily="18" charset="0"/>
                <a:ea typeface="宋体" panose="02010600030101010101" pitchFamily="2" charset="-122"/>
              </a:rPr>
              <a:t>&gt; </a:t>
            </a:r>
            <a:r>
              <a:rPr lang="en-US" altLang="zh-CN" sz="3200" b="1" i="1" dirty="0">
                <a:latin typeface="Times New Roman" panose="02020603050405020304" pitchFamily="18" charset="0"/>
                <a:ea typeface="宋体" panose="02010600030101010101" pitchFamily="2" charset="-122"/>
              </a:rPr>
              <a:t>p</a:t>
            </a:r>
            <a:r>
              <a:rPr lang="en-US" altLang="zh-CN" sz="3200" b="1" baseline="-25000" dirty="0">
                <a:latin typeface="Times New Roman" panose="02020603050405020304" pitchFamily="18" charset="0"/>
                <a:ea typeface="宋体" panose="02010600030101010101" pitchFamily="2" charset="-122"/>
              </a:rPr>
              <a:t>2</a:t>
            </a:r>
            <a:r>
              <a:rPr lang="en-US" altLang="zh-CN" sz="3200" b="1" baseline="-25000" dirty="0">
                <a:latin typeface="Times New Roman" panose="02020603050405020304" pitchFamily="18" charset="0"/>
                <a:ea typeface="宋体" panose="02010600030101010101" pitchFamily="2" charset="-122"/>
                <a:sym typeface="Symbol" panose="05050102010706020507" pitchFamily="18" charset="2"/>
              </a:rPr>
              <a:t></a:t>
            </a:r>
            <a:endParaRPr lang="en-US" altLang="zh-CN" sz="3200" b="1" baseline="-25000" dirty="0">
              <a:latin typeface="Times New Roman" panose="02020603050405020304" pitchFamily="18" charset="0"/>
              <a:ea typeface="宋体" panose="02010600030101010101" pitchFamily="2" charset="-122"/>
            </a:endParaRPr>
          </a:p>
        </p:txBody>
      </p:sp>
      <p:sp>
        <p:nvSpPr>
          <p:cNvPr id="140315" name="Rectangle 27"/>
          <p:cNvSpPr/>
          <p:nvPr/>
        </p:nvSpPr>
        <p:spPr>
          <a:xfrm>
            <a:off x="5794375" y="4425950"/>
            <a:ext cx="2276475" cy="579438"/>
          </a:xfrm>
          <a:prstGeom prst="rect">
            <a:avLst/>
          </a:prstGeom>
          <a:noFill/>
          <a:ln w="9525">
            <a:noFill/>
          </a:ln>
        </p:spPr>
        <p:txBody>
          <a:bodyPr anchor="t">
            <a:spAutoFit/>
          </a:bodyPr>
          <a:p>
            <a:r>
              <a:rPr lang="en-US" altLang="zh-CN" sz="3200" b="1" dirty="0">
                <a:latin typeface="宋体" panose="02010600030101010101" pitchFamily="2" charset="-122"/>
                <a:ea typeface="宋体" panose="02010600030101010101" pitchFamily="2" charset="-122"/>
                <a:sym typeface="Symbol" panose="05050102010706020507" pitchFamily="18" charset="2"/>
              </a:rPr>
              <a:t></a:t>
            </a:r>
            <a:r>
              <a:rPr lang="en-US" altLang="zh-CN" sz="3200" b="1" i="1" dirty="0">
                <a:latin typeface="Times New Roman" panose="02020603050405020304" pitchFamily="18" charset="0"/>
                <a:ea typeface="宋体" panose="02010600030101010101" pitchFamily="2" charset="-122"/>
                <a:sym typeface="Symbol" panose="05050102010706020507" pitchFamily="18" charset="2"/>
              </a:rPr>
              <a:t>p</a:t>
            </a:r>
            <a:r>
              <a:rPr lang="en-US" altLang="zh-CN" sz="3200" b="1" dirty="0">
                <a:latin typeface="宋体" panose="02010600030101010101" pitchFamily="2" charset="-122"/>
                <a:ea typeface="宋体" panose="02010600030101010101" pitchFamily="2" charset="-122"/>
                <a:sym typeface="Symbol" panose="05050102010706020507" pitchFamily="18" charset="2"/>
              </a:rPr>
              <a:t></a:t>
            </a:r>
            <a:endParaRPr lang="en-US" altLang="zh-CN" sz="3200" b="1" dirty="0">
              <a:latin typeface="宋体" panose="02010600030101010101" pitchFamily="2" charset="-122"/>
              <a:ea typeface="宋体" panose="02010600030101010101" pitchFamily="2" charset="-122"/>
              <a:sym typeface="Symbol" panose="05050102010706020507" pitchFamily="18" charset="2"/>
            </a:endParaRPr>
          </a:p>
        </p:txBody>
      </p:sp>
      <p:sp>
        <p:nvSpPr>
          <p:cNvPr id="140316" name="AutoShape 28"/>
          <p:cNvSpPr/>
          <p:nvPr/>
        </p:nvSpPr>
        <p:spPr>
          <a:xfrm>
            <a:off x="5715000" y="4343400"/>
            <a:ext cx="76200" cy="838200"/>
          </a:xfrm>
          <a:prstGeom prst="rightBrace">
            <a:avLst>
              <a:gd name="adj1" fmla="val 91412"/>
              <a:gd name="adj2" fmla="val 50000"/>
            </a:avLst>
          </a:prstGeom>
          <a:noFill/>
          <a:ln w="38100" cap="flat"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40317" name="Rectangle 29"/>
          <p:cNvSpPr/>
          <p:nvPr/>
        </p:nvSpPr>
        <p:spPr>
          <a:xfrm>
            <a:off x="4079875" y="2882900"/>
            <a:ext cx="3690938" cy="579438"/>
          </a:xfrm>
          <a:prstGeom prst="rect">
            <a:avLst/>
          </a:prstGeom>
          <a:noFill/>
          <a:ln w="9525">
            <a:noFill/>
          </a:ln>
        </p:spPr>
        <p:txBody>
          <a:bodyPr anchor="t">
            <a:spAutoFit/>
          </a:bodyPr>
          <a:p>
            <a:r>
              <a:rPr lang="en-US" altLang="zh-CN" sz="3200" b="1" i="1" dirty="0">
                <a:latin typeface="Times New Roman" panose="02020603050405020304" pitchFamily="18" charset="0"/>
                <a:ea typeface="宋体" panose="02010600030101010101" pitchFamily="2" charset="-122"/>
              </a:rPr>
              <a:t>V </a:t>
            </a:r>
            <a:r>
              <a:rPr lang="en-US" altLang="zh-CN" sz="3200" b="1" dirty="0">
                <a:latin typeface="宋体" panose="02010600030101010101" pitchFamily="2" charset="-122"/>
                <a:ea typeface="宋体" panose="02010600030101010101" pitchFamily="2" charset="-122"/>
                <a:sym typeface="Symbol" panose="05050102010706020507" pitchFamily="18" charset="2"/>
              </a:rPr>
              <a:t> </a:t>
            </a:r>
            <a:r>
              <a:rPr lang="en-US" altLang="zh-CN" sz="3200" b="1" i="1" dirty="0">
                <a:latin typeface="Times New Roman" panose="02020603050405020304" pitchFamily="18" charset="0"/>
                <a:ea typeface="宋体" panose="02010600030101010101" pitchFamily="2" charset="-122"/>
              </a:rPr>
              <a:t>n</a:t>
            </a:r>
            <a:r>
              <a:rPr lang="en-US" altLang="zh-CN" sz="3200" b="1" dirty="0">
                <a:latin typeface="宋体" panose="02010600030101010101" pitchFamily="2" charset="-122"/>
                <a:ea typeface="宋体" panose="02010600030101010101" pitchFamily="2" charset="-122"/>
                <a:sym typeface="Symbol" panose="05050102010706020507" pitchFamily="18" charset="2"/>
              </a:rPr>
              <a:t> </a:t>
            </a:r>
            <a:r>
              <a:rPr lang="en-US" altLang="zh-CN" sz="3200" b="1" i="1" dirty="0">
                <a:latin typeface="Times New Roman" panose="02020603050405020304" pitchFamily="18" charset="0"/>
                <a:ea typeface="宋体" panose="02010600030101010101" pitchFamily="2" charset="-122"/>
                <a:sym typeface="Symbol" panose="05050102010706020507" pitchFamily="18" charset="2"/>
              </a:rPr>
              <a:t>p</a:t>
            </a:r>
            <a:r>
              <a:rPr lang="en-US" altLang="zh-CN" sz="3200" b="1" dirty="0">
                <a:latin typeface="宋体" panose="02010600030101010101" pitchFamily="2" charset="-122"/>
                <a:ea typeface="宋体" panose="02010600030101010101" pitchFamily="2" charset="-122"/>
                <a:sym typeface="Symbol" panose="05050102010706020507" pitchFamily="18" charset="2"/>
              </a:rPr>
              <a:t></a:t>
            </a:r>
            <a:endParaRPr lang="en-US" altLang="zh-CN" sz="3200" b="1" dirty="0">
              <a:latin typeface="宋体" panose="02010600030101010101" pitchFamily="2" charset="-122"/>
              <a:ea typeface="宋体" panose="02010600030101010101" pitchFamily="2" charset="-122"/>
              <a:sym typeface="Symbol" panose="05050102010706020507" pitchFamily="18" charset="2"/>
            </a:endParaRPr>
          </a:p>
        </p:txBody>
      </p:sp>
      <p:sp>
        <p:nvSpPr>
          <p:cNvPr id="140318" name="Text Box 30"/>
          <p:cNvSpPr txBox="1"/>
          <p:nvPr/>
        </p:nvSpPr>
        <p:spPr>
          <a:xfrm>
            <a:off x="3657600" y="5589588"/>
            <a:ext cx="4800600" cy="579437"/>
          </a:xfrm>
          <a:prstGeom prst="rect">
            <a:avLst/>
          </a:prstGeom>
          <a:noFill/>
          <a:ln w="9525">
            <a:noFill/>
          </a:ln>
        </p:spPr>
        <p:txBody>
          <a:bodyPr anchor="t">
            <a:spAutoFit/>
          </a:bodyPr>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绝热线比等温线陡</a:t>
            </a:r>
            <a:r>
              <a:rPr lang="zh-CN" altLang="en-US" sz="3200" b="1" dirty="0">
                <a:latin typeface="Times New Roman" panose="02020603050405020304" pitchFamily="18" charset="0"/>
                <a:ea typeface="宋体" panose="02010600030101010101" pitchFamily="2" charset="-122"/>
              </a:rPr>
              <a:t>。</a:t>
            </a:r>
            <a:endParaRPr lang="zh-CN" altLang="en-US" sz="3200" b="1" dirty="0">
              <a:latin typeface="Times New Roman" panose="02020603050405020304" pitchFamily="18" charset="0"/>
              <a:ea typeface="宋体" panose="02010600030101010101" pitchFamily="2" charset="-122"/>
            </a:endParaRPr>
          </a:p>
        </p:txBody>
      </p:sp>
      <p:sp>
        <p:nvSpPr>
          <p:cNvPr id="140319" name="AutoShape 31"/>
          <p:cNvSpPr/>
          <p:nvPr/>
        </p:nvSpPr>
        <p:spPr>
          <a:xfrm>
            <a:off x="7124700" y="3200400"/>
            <a:ext cx="190500" cy="1524000"/>
          </a:xfrm>
          <a:prstGeom prst="rightBrace">
            <a:avLst>
              <a:gd name="adj1" fmla="val 66481"/>
              <a:gd name="adj2" fmla="val 50000"/>
            </a:avLst>
          </a:prstGeom>
          <a:noFill/>
          <a:ln w="38100" cap="flat"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140320" name="Text Box 32"/>
          <p:cNvSpPr txBox="1"/>
          <p:nvPr/>
        </p:nvSpPr>
        <p:spPr>
          <a:xfrm>
            <a:off x="5124450" y="1325563"/>
            <a:ext cx="3105150" cy="579437"/>
          </a:xfrm>
          <a:prstGeom prst="rect">
            <a:avLst/>
          </a:prstGeom>
          <a:noFill/>
          <a:ln w="9525">
            <a:noFill/>
          </a:ln>
        </p:spPr>
        <p:txBody>
          <a:bodyPr anchor="t">
            <a:spAutoFit/>
          </a:bodyPr>
          <a:p>
            <a:pPr>
              <a:spcBef>
                <a:spcPct val="50000"/>
              </a:spcBef>
            </a:pPr>
            <a:r>
              <a:rPr lang="en-US" altLang="en-US" sz="3200" b="1" i="1" dirty="0">
                <a:latin typeface="Times New Roman" panose="02020603050405020304" pitchFamily="18" charset="0"/>
                <a:ea typeface="宋体" panose="02010600030101010101" pitchFamily="2" charset="-122"/>
              </a:rPr>
              <a:t> </a:t>
            </a:r>
            <a:r>
              <a:rPr lang="en-US" altLang="zh-CN" sz="3200" b="1" i="1" dirty="0">
                <a:latin typeface="Times New Roman" panose="02020603050405020304" pitchFamily="18" charset="0"/>
                <a:ea typeface="宋体" panose="02010600030101010101" pitchFamily="2" charset="-122"/>
              </a:rPr>
              <a:t>p </a:t>
            </a:r>
            <a:r>
              <a:rPr lang="en-US" altLang="zh-CN" sz="3200" b="1" dirty="0">
                <a:latin typeface="Times New Roman" panose="02020603050405020304" pitchFamily="18" charset="0"/>
                <a:ea typeface="宋体" panose="02010600030101010101" pitchFamily="2" charset="-122"/>
              </a:rPr>
              <a:t>= </a:t>
            </a:r>
            <a:r>
              <a:rPr lang="en-US" altLang="zh-CN" sz="3200" b="1" i="1" dirty="0">
                <a:latin typeface="Times New Roman" panose="02020603050405020304" pitchFamily="18" charset="0"/>
                <a:ea typeface="宋体" panose="02010600030101010101" pitchFamily="2" charset="-122"/>
              </a:rPr>
              <a:t>nkT</a:t>
            </a:r>
            <a:endParaRPr lang="en-US" altLang="zh-CN" sz="3200" b="1" i="1" dirty="0">
              <a:latin typeface="Times New Roman" panose="02020603050405020304" pitchFamily="18" charset="0"/>
              <a:ea typeface="宋体" panose="02010600030101010101" pitchFamily="2" charset="-122"/>
            </a:endParaRPr>
          </a:p>
        </p:txBody>
      </p:sp>
      <p:sp>
        <p:nvSpPr>
          <p:cNvPr id="140321" name="Rectangle 33"/>
          <p:cNvSpPr/>
          <p:nvPr/>
        </p:nvSpPr>
        <p:spPr>
          <a:xfrm>
            <a:off x="3832225" y="3478213"/>
            <a:ext cx="2320925" cy="579437"/>
          </a:xfrm>
          <a:prstGeom prst="rect">
            <a:avLst/>
          </a:prstGeom>
          <a:noFill/>
          <a:ln w="9525">
            <a:noFill/>
          </a:ln>
        </p:spPr>
        <p:txBody>
          <a:bodyPr anchor="t">
            <a:spAutoFit/>
          </a:bodyPr>
          <a:p>
            <a:r>
              <a:rPr lang="zh-CN" altLang="en-US" sz="3200" b="1" dirty="0">
                <a:solidFill>
                  <a:srgbClr val="FF3300"/>
                </a:solidFill>
                <a:latin typeface="宋体" panose="02010600030101010101" pitchFamily="2" charset="-122"/>
                <a:ea typeface="宋体" panose="02010600030101010101" pitchFamily="2" charset="-122"/>
              </a:rPr>
              <a:t>绝热膨胀</a:t>
            </a:r>
            <a:endParaRPr lang="zh-CN" altLang="en-US" sz="3200" b="1" dirty="0">
              <a:solidFill>
                <a:srgbClr val="FF3300"/>
              </a:solidFill>
              <a:latin typeface="宋体" panose="02010600030101010101" pitchFamily="2" charset="-122"/>
              <a:ea typeface="宋体" panose="02010600030101010101" pitchFamily="2" charset="-122"/>
            </a:endParaRPr>
          </a:p>
        </p:txBody>
      </p:sp>
      <p:sp>
        <p:nvSpPr>
          <p:cNvPr id="140322" name="Rectangle 34"/>
          <p:cNvSpPr/>
          <p:nvPr/>
        </p:nvSpPr>
        <p:spPr>
          <a:xfrm>
            <a:off x="3889375" y="1371600"/>
            <a:ext cx="1978025" cy="579438"/>
          </a:xfrm>
          <a:prstGeom prst="rect">
            <a:avLst/>
          </a:prstGeom>
          <a:noFill/>
          <a:ln w="9525">
            <a:noFill/>
          </a:ln>
        </p:spPr>
        <p:txBody>
          <a:bodyPr anchor="t">
            <a:spAutoFit/>
          </a:bodyPr>
          <a:p>
            <a:r>
              <a:rPr lang="zh-CN" altLang="en-US" sz="3200" b="1" dirty="0">
                <a:latin typeface="Times New Roman" panose="02020603050405020304" pitchFamily="18" charset="0"/>
                <a:ea typeface="宋体" panose="02010600030101010101" pitchFamily="2" charset="-122"/>
              </a:rPr>
              <a:t>因为：</a:t>
            </a:r>
            <a:endParaRPr lang="zh-CN" altLang="en-US" sz="3200" b="1" dirty="0">
              <a:latin typeface="Times New Roman" panose="02020603050405020304" pitchFamily="18" charset="0"/>
              <a:ea typeface="宋体" panose="02010600030101010101" pitchFamily="2" charset="-122"/>
            </a:endParaRPr>
          </a:p>
        </p:txBody>
      </p:sp>
      <p:sp>
        <p:nvSpPr>
          <p:cNvPr id="23587" name="Text Box 35"/>
          <p:cNvSpPr txBox="1"/>
          <p:nvPr/>
        </p:nvSpPr>
        <p:spPr>
          <a:xfrm>
            <a:off x="3581400" y="617538"/>
            <a:ext cx="3352800" cy="579437"/>
          </a:xfrm>
          <a:prstGeom prst="rect">
            <a:avLst/>
          </a:prstGeom>
          <a:noFill/>
          <a:ln w="25400">
            <a:noFill/>
          </a:ln>
        </p:spPr>
        <p:txBody>
          <a:bodyPr anchor="t">
            <a:spAutoFit/>
          </a:bodyPr>
          <a:p>
            <a:pPr algn="ctr">
              <a:spcBef>
                <a:spcPct val="50000"/>
              </a:spcBef>
            </a:pPr>
            <a:r>
              <a:rPr lang="zh-CN" altLang="en-US" sz="3200" b="1" dirty="0">
                <a:solidFill>
                  <a:srgbClr val="3333FF"/>
                </a:solidFill>
                <a:latin typeface="Times New Roman" panose="02020603050405020304" pitchFamily="18" charset="0"/>
                <a:ea typeface="宋体" panose="02010600030101010101" pitchFamily="2" charset="-122"/>
              </a:rPr>
              <a:t>物理角度看：</a:t>
            </a:r>
            <a:endParaRPr lang="zh-CN" altLang="en-US" sz="3200" b="1" dirty="0">
              <a:solidFill>
                <a:srgbClr val="3333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322"/>
                                        </p:tgtEl>
                                        <p:attrNameLst>
                                          <p:attrName>style.visibility</p:attrName>
                                        </p:attrNameLst>
                                      </p:cBhvr>
                                      <p:to>
                                        <p:strVal val="visible"/>
                                      </p:to>
                                    </p:set>
                                    <p:animEffect transition="in" filter="wipe(left)">
                                      <p:cBhvr>
                                        <p:cTn id="12" dur="500"/>
                                        <p:tgtEl>
                                          <p:spTgt spid="14032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0320"/>
                                        </p:tgtEl>
                                        <p:attrNameLst>
                                          <p:attrName>style.visibility</p:attrName>
                                        </p:attrNameLst>
                                      </p:cBhvr>
                                      <p:to>
                                        <p:strVal val="visible"/>
                                      </p:to>
                                    </p:set>
                                    <p:animEffect transition="in" filter="wipe(left)">
                                      <p:cBhvr>
                                        <p:cTn id="16" dur="500"/>
                                        <p:tgtEl>
                                          <p:spTgt spid="1403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0311"/>
                                        </p:tgtEl>
                                        <p:attrNameLst>
                                          <p:attrName>style.visibility</p:attrName>
                                        </p:attrNameLst>
                                      </p:cBhvr>
                                      <p:to>
                                        <p:strVal val="visible"/>
                                      </p:to>
                                    </p:set>
                                    <p:animEffect transition="in" filter="wipe(left)">
                                      <p:cBhvr>
                                        <p:cTn id="21" dur="500"/>
                                        <p:tgtEl>
                                          <p:spTgt spid="1403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0317"/>
                                        </p:tgtEl>
                                        <p:attrNameLst>
                                          <p:attrName>style.visibility</p:attrName>
                                        </p:attrNameLst>
                                      </p:cBhvr>
                                      <p:to>
                                        <p:strVal val="visible"/>
                                      </p:to>
                                    </p:set>
                                    <p:animEffect transition="in" filter="wipe(left)">
                                      <p:cBhvr>
                                        <p:cTn id="26" dur="500"/>
                                        <p:tgtEl>
                                          <p:spTgt spid="1403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0321"/>
                                        </p:tgtEl>
                                        <p:attrNameLst>
                                          <p:attrName>style.visibility</p:attrName>
                                        </p:attrNameLst>
                                      </p:cBhvr>
                                      <p:to>
                                        <p:strVal val="visible"/>
                                      </p:to>
                                    </p:set>
                                    <p:animEffect transition="in" filter="wipe(left)">
                                      <p:cBhvr>
                                        <p:cTn id="31" dur="500"/>
                                        <p:tgtEl>
                                          <p:spTgt spid="1403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0312"/>
                                        </p:tgtEl>
                                        <p:attrNameLst>
                                          <p:attrName>style.visibility</p:attrName>
                                        </p:attrNameLst>
                                      </p:cBhvr>
                                      <p:to>
                                        <p:strVal val="visible"/>
                                      </p:to>
                                    </p:set>
                                    <p:animEffect transition="in" filter="wipe(left)">
                                      <p:cBhvr>
                                        <p:cTn id="36" dur="500"/>
                                        <p:tgtEl>
                                          <p:spTgt spid="1403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0313"/>
                                        </p:tgtEl>
                                        <p:attrNameLst>
                                          <p:attrName>style.visibility</p:attrName>
                                        </p:attrNameLst>
                                      </p:cBhvr>
                                      <p:to>
                                        <p:strVal val="visible"/>
                                      </p:to>
                                    </p:set>
                                    <p:animEffect transition="in" filter="wipe(left)">
                                      <p:cBhvr>
                                        <p:cTn id="41" dur="500"/>
                                        <p:tgtEl>
                                          <p:spTgt spid="1403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0316"/>
                                        </p:tgtEl>
                                        <p:attrNameLst>
                                          <p:attrName>style.visibility</p:attrName>
                                        </p:attrNameLst>
                                      </p:cBhvr>
                                      <p:to>
                                        <p:strVal val="visible"/>
                                      </p:to>
                                    </p:set>
                                    <p:animEffect transition="in" filter="wipe(left)">
                                      <p:cBhvr>
                                        <p:cTn id="46" dur="500"/>
                                        <p:tgtEl>
                                          <p:spTgt spid="140316"/>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40315"/>
                                        </p:tgtEl>
                                        <p:attrNameLst>
                                          <p:attrName>style.visibility</p:attrName>
                                        </p:attrNameLst>
                                      </p:cBhvr>
                                      <p:to>
                                        <p:strVal val="visible"/>
                                      </p:to>
                                    </p:set>
                                    <p:animEffect transition="in" filter="wipe(left)">
                                      <p:cBhvr>
                                        <p:cTn id="50" dur="500"/>
                                        <p:tgtEl>
                                          <p:spTgt spid="1403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0319"/>
                                        </p:tgtEl>
                                        <p:attrNameLst>
                                          <p:attrName>style.visibility</p:attrName>
                                        </p:attrNameLst>
                                      </p:cBhvr>
                                      <p:to>
                                        <p:strVal val="visible"/>
                                      </p:to>
                                    </p:set>
                                    <p:animEffect transition="in" filter="wipe(left)">
                                      <p:cBhvr>
                                        <p:cTn id="55" dur="500"/>
                                        <p:tgtEl>
                                          <p:spTgt spid="140319"/>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40314"/>
                                        </p:tgtEl>
                                        <p:attrNameLst>
                                          <p:attrName>style.visibility</p:attrName>
                                        </p:attrNameLst>
                                      </p:cBhvr>
                                      <p:to>
                                        <p:strVal val="visible"/>
                                      </p:to>
                                    </p:set>
                                    <p:animEffect transition="in" filter="wipe(left)">
                                      <p:cBhvr>
                                        <p:cTn id="59" dur="500"/>
                                        <p:tgtEl>
                                          <p:spTgt spid="1403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0318"/>
                                        </p:tgtEl>
                                        <p:attrNameLst>
                                          <p:attrName>style.visibility</p:attrName>
                                        </p:attrNameLst>
                                      </p:cBhvr>
                                      <p:to>
                                        <p:strVal val="visible"/>
                                      </p:to>
                                    </p:set>
                                    <p:animEffect transition="in" filter="wipe(left)">
                                      <p:cBhvr>
                                        <p:cTn id="64" dur="500"/>
                                        <p:tgtEl>
                                          <p:spTgt spid="140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1" grpId="0"/>
      <p:bldP spid="140312" grpId="0"/>
      <p:bldP spid="140313" grpId="0"/>
      <p:bldP spid="140314" grpId="0"/>
      <p:bldP spid="140315" grpId="0"/>
      <p:bldP spid="140316" grpId="0" bldLvl="0" animBg="1"/>
      <p:bldP spid="140317" grpId="0"/>
      <p:bldP spid="140318" grpId="0"/>
      <p:bldP spid="140319" grpId="0" bldLvl="0" animBg="1"/>
      <p:bldP spid="140320" grpId="0"/>
      <p:bldP spid="140321" grpId="0"/>
      <p:bldP spid="1403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sp>
        <p:nvSpPr>
          <p:cNvPr id="130050" name="Text Box 2"/>
          <p:cNvSpPr txBox="1"/>
          <p:nvPr/>
        </p:nvSpPr>
        <p:spPr>
          <a:xfrm>
            <a:off x="914400" y="1844675"/>
            <a:ext cx="5313363" cy="457200"/>
          </a:xfrm>
          <a:prstGeom prst="rect">
            <a:avLst/>
          </a:prstGeom>
          <a:noFill/>
          <a:ln w="9525">
            <a:noFill/>
          </a:ln>
        </p:spPr>
        <p:txBody>
          <a:bodyPr anchor="t">
            <a:spAutoFit/>
          </a:bodyPr>
          <a:p>
            <a:r>
              <a:rPr lang="zh-CN" altLang="zh-CN" sz="2400" b="1" dirty="0">
                <a:latin typeface="楷体_GB2312" pitchFamily="49" charset="-122"/>
                <a:ea typeface="楷体_GB2312" pitchFamily="49" charset="-122"/>
              </a:rPr>
              <a:t>等温方程  </a:t>
            </a:r>
            <a:r>
              <a:rPr lang="en-US" altLang="zh-CN" sz="2400" b="1" i="1" dirty="0">
                <a:latin typeface="Times New Roman" panose="02020603050405020304" pitchFamily="18" charset="0"/>
                <a:ea typeface="楷体_GB2312" pitchFamily="49" charset="-122"/>
              </a:rPr>
              <a:t>PV</a:t>
            </a:r>
            <a:r>
              <a:rPr lang="en-US" altLang="zh-CN" sz="2400" b="1" dirty="0">
                <a:latin typeface="Times New Roman" panose="02020603050405020304" pitchFamily="18" charset="0"/>
                <a:ea typeface="楷体_GB2312" pitchFamily="49" charset="-122"/>
              </a:rPr>
              <a:t> </a:t>
            </a:r>
            <a:r>
              <a:rPr lang="en-US" altLang="zh-CN" sz="2400" b="1" dirty="0">
                <a:latin typeface="楷体_GB2312" pitchFamily="49" charset="-122"/>
                <a:ea typeface="楷体_GB2312" pitchFamily="49" charset="-122"/>
              </a:rPr>
              <a:t>= </a:t>
            </a:r>
            <a:r>
              <a:rPr lang="zh-CN" altLang="zh-CN" sz="2400" b="1" dirty="0">
                <a:latin typeface="楷体_GB2312" pitchFamily="49" charset="-122"/>
                <a:ea typeface="楷体_GB2312" pitchFamily="49" charset="-122"/>
              </a:rPr>
              <a:t>恒量</a:t>
            </a:r>
            <a:endParaRPr lang="zh-CN" altLang="en-US" sz="2400" b="1" i="1" dirty="0">
              <a:latin typeface="楷体_GB2312" pitchFamily="49" charset="-122"/>
              <a:ea typeface="楷体_GB2312" pitchFamily="49" charset="-122"/>
            </a:endParaRPr>
          </a:p>
        </p:txBody>
      </p:sp>
      <p:sp>
        <p:nvSpPr>
          <p:cNvPr id="130051" name="Text Box 3"/>
          <p:cNvSpPr txBox="1"/>
          <p:nvPr/>
        </p:nvSpPr>
        <p:spPr>
          <a:xfrm>
            <a:off x="971550" y="2395538"/>
            <a:ext cx="5160963" cy="457200"/>
          </a:xfrm>
          <a:prstGeom prst="rect">
            <a:avLst/>
          </a:prstGeom>
          <a:noFill/>
          <a:ln w="9525">
            <a:noFill/>
          </a:ln>
        </p:spPr>
        <p:txBody>
          <a:bodyPr anchor="t">
            <a:spAutoFit/>
          </a:bodyPr>
          <a:p>
            <a:r>
              <a:rPr lang="zh-CN" altLang="zh-CN" sz="2400" b="1" dirty="0">
                <a:latin typeface="楷体_GB2312" pitchFamily="49" charset="-122"/>
                <a:ea typeface="楷体_GB2312" pitchFamily="49" charset="-122"/>
              </a:rPr>
              <a:t>绝热方程  </a:t>
            </a:r>
            <a:r>
              <a:rPr lang="en-US" altLang="zh-CN" sz="2400" b="1" i="1" dirty="0">
                <a:latin typeface="Times New Roman" panose="02020603050405020304" pitchFamily="18" charset="0"/>
                <a:ea typeface="楷体_GB2312" pitchFamily="49" charset="-122"/>
              </a:rPr>
              <a:t>PV </a:t>
            </a:r>
            <a:r>
              <a:rPr lang="en-US" altLang="zh-CN" sz="2400" b="1" i="1" baseline="46000"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楷体_GB2312" pitchFamily="49" charset="-122"/>
                <a:ea typeface="楷体_GB2312" pitchFamily="49" charset="-122"/>
              </a:rPr>
              <a:t> = </a:t>
            </a:r>
            <a:r>
              <a:rPr lang="zh-CN" altLang="zh-CN" sz="2400" b="1" dirty="0">
                <a:latin typeface="楷体_GB2312" pitchFamily="49" charset="-122"/>
                <a:ea typeface="楷体_GB2312" pitchFamily="49" charset="-122"/>
              </a:rPr>
              <a:t>恒量</a:t>
            </a:r>
            <a:endParaRPr lang="zh-CN" altLang="en-US" sz="2400" b="1" dirty="0">
              <a:latin typeface="楷体_GB2312" pitchFamily="49" charset="-122"/>
              <a:ea typeface="楷体_GB2312" pitchFamily="49" charset="-122"/>
            </a:endParaRPr>
          </a:p>
        </p:txBody>
      </p:sp>
      <p:grpSp>
        <p:nvGrpSpPr>
          <p:cNvPr id="24580" name="Group 9"/>
          <p:cNvGrpSpPr/>
          <p:nvPr/>
        </p:nvGrpSpPr>
        <p:grpSpPr>
          <a:xfrm>
            <a:off x="5394325" y="1730375"/>
            <a:ext cx="2922588" cy="2778125"/>
            <a:chOff x="3288" y="527"/>
            <a:chExt cx="1841" cy="1750"/>
          </a:xfrm>
        </p:grpSpPr>
        <p:sp>
          <p:nvSpPr>
            <p:cNvPr id="24581" name="Freeform 10" descr="宽下对角线"/>
            <p:cNvSpPr/>
            <p:nvPr/>
          </p:nvSpPr>
          <p:spPr>
            <a:xfrm>
              <a:off x="4051" y="884"/>
              <a:ext cx="234" cy="911"/>
            </a:xfrm>
            <a:custGeom>
              <a:avLst/>
              <a:gdLst/>
              <a:ahLst/>
              <a:cxnLst>
                <a:cxn ang="0">
                  <a:pos x="6" y="0"/>
                </a:cxn>
                <a:cxn ang="0">
                  <a:pos x="16" y="280"/>
                </a:cxn>
                <a:cxn ang="0">
                  <a:pos x="99" y="662"/>
                </a:cxn>
                <a:cxn ang="0">
                  <a:pos x="234" y="911"/>
                </a:cxn>
              </a:cxnLst>
              <a:pathLst>
                <a:path w="234" h="911">
                  <a:moveTo>
                    <a:pt x="6" y="0"/>
                  </a:moveTo>
                  <a:cubicBezTo>
                    <a:pt x="3" y="85"/>
                    <a:pt x="0" y="170"/>
                    <a:pt x="16" y="280"/>
                  </a:cubicBezTo>
                  <a:cubicBezTo>
                    <a:pt x="32" y="390"/>
                    <a:pt x="63" y="557"/>
                    <a:pt x="99" y="662"/>
                  </a:cubicBezTo>
                  <a:cubicBezTo>
                    <a:pt x="135" y="767"/>
                    <a:pt x="184" y="839"/>
                    <a:pt x="234" y="911"/>
                  </a:cubicBezTo>
                </a:path>
              </a:pathLst>
            </a:custGeom>
            <a:noFill/>
            <a:ln w="38100" cap="flat" cmpd="sng">
              <a:solidFill>
                <a:srgbClr val="FF0000"/>
              </a:solidFill>
              <a:prstDash val="solid"/>
              <a:round/>
              <a:headEnd type="none" w="med" len="med"/>
              <a:tailEnd type="none" w="med" len="lg"/>
            </a:ln>
          </p:spPr>
          <p:txBody>
            <a:bodyPr/>
            <a:p>
              <a:endParaRPr lang="zh-CN" altLang="en-US"/>
            </a:p>
          </p:txBody>
        </p:sp>
        <p:sp>
          <p:nvSpPr>
            <p:cNvPr id="24582" name="Line 11"/>
            <p:cNvSpPr/>
            <p:nvPr/>
          </p:nvSpPr>
          <p:spPr>
            <a:xfrm>
              <a:off x="3541" y="1989"/>
              <a:ext cx="1501" cy="0"/>
            </a:xfrm>
            <a:prstGeom prst="line">
              <a:avLst/>
            </a:prstGeom>
            <a:ln w="38100" cap="flat" cmpd="sng">
              <a:solidFill>
                <a:schemeClr val="tx1"/>
              </a:solidFill>
              <a:prstDash val="solid"/>
              <a:round/>
              <a:headEnd type="none" w="med" len="med"/>
              <a:tailEnd type="triangle" w="med" len="lg"/>
            </a:ln>
          </p:spPr>
        </p:sp>
        <p:sp>
          <p:nvSpPr>
            <p:cNvPr id="24583" name="Line 12"/>
            <p:cNvSpPr/>
            <p:nvPr/>
          </p:nvSpPr>
          <p:spPr>
            <a:xfrm flipV="1">
              <a:off x="3541" y="674"/>
              <a:ext cx="0" cy="1315"/>
            </a:xfrm>
            <a:prstGeom prst="line">
              <a:avLst/>
            </a:prstGeom>
            <a:ln w="38100" cap="flat" cmpd="sng">
              <a:solidFill>
                <a:schemeClr val="tx1"/>
              </a:solidFill>
              <a:prstDash val="solid"/>
              <a:round/>
              <a:headEnd type="none" w="med" len="med"/>
              <a:tailEnd type="triangle" w="med" len="lg"/>
            </a:ln>
          </p:spPr>
        </p:sp>
        <p:sp>
          <p:nvSpPr>
            <p:cNvPr id="24584" name="Arc 13" descr="宽下对角线"/>
            <p:cNvSpPr/>
            <p:nvPr/>
          </p:nvSpPr>
          <p:spPr>
            <a:xfrm rot="-5400000" flipH="1">
              <a:off x="3923" y="916"/>
              <a:ext cx="841" cy="782"/>
            </a:xfrm>
            <a:custGeom>
              <a:avLst/>
              <a:gdLst/>
              <a:ahLst/>
              <a:cxnLst>
                <a:cxn ang="0">
                  <a:pos x="0" y="0"/>
                </a:cxn>
                <a:cxn ang="0">
                  <a:pos x="33" y="25"/>
                </a:cxn>
                <a:cxn ang="0">
                  <a:pos x="0" y="28"/>
                </a:cxn>
              </a:cxnLst>
              <a:pathLst>
                <a:path w="21475" h="21600" fill="none">
                  <a:moveTo>
                    <a:pt x="-1" y="0"/>
                  </a:moveTo>
                  <a:cubicBezTo>
                    <a:pt x="11030" y="0"/>
                    <a:pt x="20288" y="8310"/>
                    <a:pt x="21474" y="19277"/>
                  </a:cubicBezTo>
                </a:path>
                <a:path w="21475" h="21600" stroke="0">
                  <a:moveTo>
                    <a:pt x="-1" y="0"/>
                  </a:moveTo>
                  <a:cubicBezTo>
                    <a:pt x="11030" y="0"/>
                    <a:pt x="20288" y="8310"/>
                    <a:pt x="21474" y="19277"/>
                  </a:cubicBezTo>
                  <a:lnTo>
                    <a:pt x="0" y="21600"/>
                  </a:lnTo>
                  <a:lnTo>
                    <a:pt x="-1" y="0"/>
                  </a:lnTo>
                  <a:close/>
                </a:path>
              </a:pathLst>
            </a:custGeom>
            <a:noFill/>
            <a:ln w="38100" cap="flat" cmpd="sng">
              <a:solidFill>
                <a:srgbClr val="3D6BFF"/>
              </a:solidFill>
              <a:prstDash val="solid"/>
              <a:round/>
              <a:headEnd type="none" w="med" len="med"/>
              <a:tailEnd type="none" w="med" len="lg"/>
            </a:ln>
          </p:spPr>
          <p:txBody>
            <a:bodyPr/>
            <a:p>
              <a:endParaRPr lang="zh-CN" altLang="en-US"/>
            </a:p>
          </p:txBody>
        </p:sp>
        <p:sp>
          <p:nvSpPr>
            <p:cNvPr id="24585" name="Text Box 14"/>
            <p:cNvSpPr txBox="1"/>
            <p:nvPr/>
          </p:nvSpPr>
          <p:spPr>
            <a:xfrm>
              <a:off x="4921" y="1989"/>
              <a:ext cx="208" cy="288"/>
            </a:xfrm>
            <a:prstGeom prst="rect">
              <a:avLst/>
            </a:prstGeom>
            <a:noFill/>
            <a:ln w="38100">
              <a:noFill/>
            </a:ln>
          </p:spPr>
          <p:txBody>
            <a:bodyPr anchor="t">
              <a:spAutoFit/>
            </a:bodyPr>
            <a:p>
              <a:pPr>
                <a:spcBef>
                  <a:spcPct val="50000"/>
                </a:spcBef>
              </a:pPr>
              <a:r>
                <a:rPr lang="en-US" altLang="zh-CN" sz="2400" b="1" dirty="0">
                  <a:latin typeface="Times New Roman" panose="02020603050405020304" pitchFamily="18" charset="0"/>
                  <a:ea typeface="楷体_GB2312" pitchFamily="49" charset="-122"/>
                </a:rPr>
                <a:t>V</a:t>
              </a:r>
              <a:endParaRPr lang="en-US" altLang="zh-CN" sz="2400" b="1" dirty="0">
                <a:latin typeface="Times New Roman" panose="02020603050405020304" pitchFamily="18" charset="0"/>
                <a:ea typeface="楷体_GB2312" pitchFamily="49" charset="-122"/>
              </a:endParaRPr>
            </a:p>
          </p:txBody>
        </p:sp>
        <p:sp>
          <p:nvSpPr>
            <p:cNvPr id="24586" name="Rectangle 15"/>
            <p:cNvSpPr/>
            <p:nvPr/>
          </p:nvSpPr>
          <p:spPr>
            <a:xfrm>
              <a:off x="3372" y="1959"/>
              <a:ext cx="232" cy="250"/>
            </a:xfrm>
            <a:prstGeom prst="rect">
              <a:avLst/>
            </a:prstGeom>
            <a:noFill/>
            <a:ln w="38100">
              <a:noFill/>
            </a:ln>
          </p:spPr>
          <p:txBody>
            <a:bodyPr anchor="t">
              <a:spAutoFit/>
            </a:bodyPr>
            <a:p>
              <a:r>
                <a:rPr lang="en-US" altLang="zh-CN" sz="2000" b="1" dirty="0">
                  <a:latin typeface="Times New Roman" panose="02020603050405020304" pitchFamily="18" charset="0"/>
                  <a:ea typeface="楷体_GB2312" pitchFamily="49" charset="-122"/>
                </a:rPr>
                <a:t>O</a:t>
              </a:r>
              <a:endParaRPr lang="en-US" altLang="zh-CN" sz="2000" b="1" dirty="0">
                <a:latin typeface="Times New Roman" panose="02020603050405020304" pitchFamily="18" charset="0"/>
                <a:ea typeface="楷体_GB2312" pitchFamily="49" charset="-122"/>
              </a:endParaRPr>
            </a:p>
          </p:txBody>
        </p:sp>
        <p:sp>
          <p:nvSpPr>
            <p:cNvPr id="24587" name="Rectangle 16"/>
            <p:cNvSpPr/>
            <p:nvPr/>
          </p:nvSpPr>
          <p:spPr>
            <a:xfrm>
              <a:off x="3288" y="527"/>
              <a:ext cx="233" cy="288"/>
            </a:xfrm>
            <a:prstGeom prst="rect">
              <a:avLst/>
            </a:prstGeom>
            <a:noFill/>
            <a:ln w="38100">
              <a:noFill/>
            </a:ln>
          </p:spPr>
          <p:txBody>
            <a:bodyPr wrap="none" anchor="t">
              <a:spAutoFit/>
            </a:bodyPr>
            <a:p>
              <a:r>
                <a:rPr lang="en-US" altLang="zh-CN" sz="2400" b="1" dirty="0">
                  <a:latin typeface="Times New Roman" panose="02020603050405020304" pitchFamily="18" charset="0"/>
                  <a:ea typeface="楷体_GB2312" pitchFamily="49" charset="-122"/>
                </a:rPr>
                <a:t>P</a:t>
              </a:r>
              <a:endParaRPr lang="en-US" altLang="zh-CN" sz="2400" b="1" dirty="0">
                <a:latin typeface="Times New Roman" panose="02020603050405020304" pitchFamily="18" charset="0"/>
                <a:ea typeface="楷体_GB2312" pitchFamily="49" charset="-122"/>
              </a:endParaRPr>
            </a:p>
          </p:txBody>
        </p:sp>
        <p:sp>
          <p:nvSpPr>
            <p:cNvPr id="24588" name="Rectangle 17"/>
            <p:cNvSpPr/>
            <p:nvPr/>
          </p:nvSpPr>
          <p:spPr>
            <a:xfrm>
              <a:off x="4151" y="1247"/>
              <a:ext cx="296" cy="288"/>
            </a:xfrm>
            <a:prstGeom prst="rect">
              <a:avLst/>
            </a:prstGeom>
            <a:noFill/>
            <a:ln w="38100">
              <a:noFill/>
            </a:ln>
          </p:spPr>
          <p:txBody>
            <a:bodyPr anchor="t">
              <a:spAutoFit/>
            </a:bodyPr>
            <a:p>
              <a:r>
                <a:rPr lang="en-US" altLang="zh-CN" sz="2400" b="1" i="1" dirty="0">
                  <a:latin typeface="Times New Roman" panose="02020603050405020304" pitchFamily="18" charset="0"/>
                  <a:ea typeface="楷体_GB2312" pitchFamily="49" charset="-122"/>
                </a:rPr>
                <a:t>a</a:t>
              </a:r>
              <a:endParaRPr lang="en-US" altLang="zh-CN" sz="2400" b="1" i="1" dirty="0">
                <a:latin typeface="Times New Roman" panose="02020603050405020304" pitchFamily="18" charset="0"/>
                <a:ea typeface="楷体_GB2312" pitchFamily="49" charset="-122"/>
              </a:endParaRPr>
            </a:p>
          </p:txBody>
        </p:sp>
        <p:sp>
          <p:nvSpPr>
            <p:cNvPr id="24589" name="Oval 18"/>
            <p:cNvSpPr/>
            <p:nvPr/>
          </p:nvSpPr>
          <p:spPr>
            <a:xfrm>
              <a:off x="4091" y="1373"/>
              <a:ext cx="57" cy="57"/>
            </a:xfrm>
            <a:prstGeom prst="ellipse">
              <a:avLst/>
            </a:prstGeom>
            <a:noFill/>
            <a:ln w="38100" cap="flat" cmpd="sng">
              <a:solidFill>
                <a:schemeClr val="tx1"/>
              </a:solidFill>
              <a:prstDash val="solid"/>
              <a:round/>
              <a:headEnd type="none" w="med" len="med"/>
              <a:tailEnd type="none" w="med" len="lg"/>
            </a:ln>
          </p:spPr>
          <p:txBody>
            <a:bodyPr wrap="none" anchor="ctr"/>
            <a:p>
              <a:endParaRPr lang="zh-CN" altLang="en-US" dirty="0">
                <a:latin typeface="Times New Roman" panose="02020603050405020304" pitchFamily="18" charset="0"/>
                <a:ea typeface="宋体" panose="02010600030101010101" pitchFamily="2" charset="-122"/>
              </a:endParaRPr>
            </a:p>
          </p:txBody>
        </p:sp>
      </p:grpSp>
      <p:sp>
        <p:nvSpPr>
          <p:cNvPr id="24590" name="Text Box 22"/>
          <p:cNvSpPr txBox="1"/>
          <p:nvPr/>
        </p:nvSpPr>
        <p:spPr>
          <a:xfrm>
            <a:off x="900113" y="588963"/>
            <a:ext cx="6985000" cy="968375"/>
          </a:xfrm>
          <a:prstGeom prst="rect">
            <a:avLst/>
          </a:prstGeom>
          <a:noFill/>
          <a:ln w="9525">
            <a:noFill/>
          </a:ln>
        </p:spPr>
        <p:txBody>
          <a:bodyPr anchor="t">
            <a:spAutoFit/>
          </a:bodyPr>
          <a:p>
            <a:pPr>
              <a:lnSpc>
                <a:spcPct val="120000"/>
              </a:lnSpc>
            </a:pPr>
            <a:r>
              <a:rPr lang="zh-CN" altLang="en-US" sz="2400" b="1" dirty="0">
                <a:solidFill>
                  <a:srgbClr val="3333FF"/>
                </a:solidFill>
                <a:latin typeface="楷体_GB2312" pitchFamily="49" charset="-122"/>
                <a:ea typeface="楷体_GB2312" pitchFamily="49" charset="-122"/>
              </a:rPr>
              <a:t>数学上看：</a:t>
            </a:r>
            <a:endParaRPr lang="zh-CN" altLang="en-US" sz="2400" b="1" dirty="0">
              <a:solidFill>
                <a:srgbClr val="3333FF"/>
              </a:solidFill>
              <a:latin typeface="楷体_GB2312" pitchFamily="49" charset="-122"/>
              <a:ea typeface="楷体_GB2312" pitchFamily="49" charset="-122"/>
            </a:endParaRPr>
          </a:p>
          <a:p>
            <a:pPr>
              <a:lnSpc>
                <a:spcPct val="120000"/>
              </a:lnSpc>
            </a:pPr>
            <a:r>
              <a:rPr lang="zh-CN" altLang="en-US" sz="2400" b="1" dirty="0">
                <a:latin typeface="楷体_GB2312" pitchFamily="49" charset="-122"/>
                <a:ea typeface="楷体_GB2312" pitchFamily="49" charset="-122"/>
              </a:rPr>
              <a:t>比较</a:t>
            </a:r>
            <a:r>
              <a:rPr lang="en-US" altLang="zh-CN" sz="2400" b="1" i="1" dirty="0">
                <a:latin typeface="Times New Roman" panose="02020603050405020304" pitchFamily="18" charset="0"/>
                <a:ea typeface="楷体_GB2312" pitchFamily="49" charset="-122"/>
              </a:rPr>
              <a:t>a </a:t>
            </a:r>
            <a:r>
              <a:rPr lang="zh-CN" altLang="en-US" sz="2400" b="1" dirty="0">
                <a:latin typeface="楷体_GB2312" pitchFamily="49" charset="-122"/>
                <a:ea typeface="楷体_GB2312" pitchFamily="49" charset="-122"/>
              </a:rPr>
              <a:t>点处等温线与绝热线的斜率</a:t>
            </a:r>
            <a:r>
              <a:rPr lang="en-US" altLang="zh-CN" sz="2400" b="1" dirty="0">
                <a:solidFill>
                  <a:srgbClr val="0000FF"/>
                </a:solidFill>
                <a:latin typeface="楷体_GB2312" pitchFamily="49" charset="-122"/>
                <a:ea typeface="楷体_GB2312" pitchFamily="49" charset="-122"/>
              </a:rPr>
              <a:t>(</a:t>
            </a:r>
            <a:r>
              <a:rPr lang="zh-CN" altLang="en-US" sz="2400" b="1" dirty="0">
                <a:solidFill>
                  <a:srgbClr val="0000FF"/>
                </a:solidFill>
                <a:latin typeface="楷体_GB2312" pitchFamily="49" charset="-122"/>
                <a:ea typeface="楷体_GB2312" pitchFamily="49" charset="-122"/>
              </a:rPr>
              <a:t>注意</a:t>
            </a:r>
            <a:r>
              <a:rPr lang="zh-CN" altLang="en-US" sz="2400" b="1" i="1" dirty="0">
                <a:solidFill>
                  <a:srgbClr val="0000FF"/>
                </a:solidFill>
                <a:latin typeface="Times New Roman" panose="02020603050405020304" pitchFamily="18" charset="0"/>
                <a:ea typeface="楷体_GB2312" pitchFamily="49" charset="-122"/>
                <a:sym typeface="Symbol" panose="05050102010706020507" pitchFamily="18" charset="2"/>
              </a:rPr>
              <a:t> </a:t>
            </a:r>
            <a:r>
              <a:rPr lang="zh-CN" altLang="en-US" sz="800" b="1" i="1"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sz="2400" b="1" dirty="0">
                <a:solidFill>
                  <a:srgbClr val="0000FF"/>
                </a:solidFill>
                <a:latin typeface="Times New Roman" panose="02020603050405020304" pitchFamily="18" charset="0"/>
                <a:ea typeface="楷体_GB2312" pitchFamily="49" charset="-122"/>
              </a:rPr>
              <a:t>&gt;1</a:t>
            </a:r>
            <a:r>
              <a:rPr lang="en-US" altLang="zh-CN" sz="2400" b="1" dirty="0">
                <a:solidFill>
                  <a:srgbClr val="0000FF"/>
                </a:solidFill>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p:txBody>
      </p:sp>
      <p:sp>
        <p:nvSpPr>
          <p:cNvPr id="130071" name="AutoShape 23" descr="宽下对角线"/>
          <p:cNvSpPr/>
          <p:nvPr/>
        </p:nvSpPr>
        <p:spPr>
          <a:xfrm>
            <a:off x="1235075" y="3068638"/>
            <a:ext cx="960438" cy="266700"/>
          </a:xfrm>
          <a:prstGeom prst="notchedRightArrow">
            <a:avLst>
              <a:gd name="adj1" fmla="val 50000"/>
              <a:gd name="adj2" fmla="val 89946"/>
            </a:avLst>
          </a:prstGeom>
          <a:pattFill prst="wdDnDiag">
            <a:fgClr>
              <a:schemeClr val="tx1"/>
            </a:fgClr>
            <a:bgClr>
              <a:schemeClr val="bg1"/>
            </a:bgClr>
          </a:pattFill>
          <a:ln w="19050" cap="flat" cmpd="sng">
            <a:solidFill>
              <a:schemeClr val="tx1"/>
            </a:solidFill>
            <a:prstDash val="solid"/>
            <a:miter/>
            <a:headEnd type="none" w="med" len="med"/>
            <a:tailEnd type="none" w="med" len="lg"/>
          </a:ln>
        </p:spPr>
        <p:txBody>
          <a:bodyPr wrap="none" anchor="ctr"/>
          <a:p>
            <a:endParaRPr lang="zh-CN" altLang="en-US" dirty="0">
              <a:latin typeface="Times New Roman" panose="02020603050405020304" pitchFamily="18" charset="0"/>
              <a:ea typeface="宋体" panose="02010600030101010101" pitchFamily="2" charset="-122"/>
            </a:endParaRPr>
          </a:p>
        </p:txBody>
      </p:sp>
      <p:graphicFrame>
        <p:nvGraphicFramePr>
          <p:cNvPr id="130072" name="Object 24"/>
          <p:cNvGraphicFramePr>
            <a:graphicFrameLocks noChangeAspect="1"/>
          </p:cNvGraphicFramePr>
          <p:nvPr/>
        </p:nvGraphicFramePr>
        <p:xfrm>
          <a:off x="3419475" y="3708400"/>
          <a:ext cx="1330325" cy="800100"/>
        </p:xfrm>
        <a:graphic>
          <a:graphicData uri="http://schemas.openxmlformats.org/presentationml/2006/ole">
            <mc:AlternateContent xmlns:mc="http://schemas.openxmlformats.org/markup-compatibility/2006">
              <mc:Choice xmlns:v="urn:schemas-microsoft-com:vml" Requires="v">
                <p:oleObj spid="_x0000_s3106" name="" r:id="rId1" imgW="609600" imgH="368300" progId="Equation.3">
                  <p:embed/>
                </p:oleObj>
              </mc:Choice>
              <mc:Fallback>
                <p:oleObj name="" r:id="rId1" imgW="609600" imgH="368300" progId="Equation.3">
                  <p:embed/>
                  <p:pic>
                    <p:nvPicPr>
                      <p:cNvPr id="0" name="图片 3105"/>
                      <p:cNvPicPr/>
                      <p:nvPr/>
                    </p:nvPicPr>
                    <p:blipFill>
                      <a:blip r:embed="rId2"/>
                      <a:stretch>
                        <a:fillRect/>
                      </a:stretch>
                    </p:blipFill>
                    <p:spPr>
                      <a:xfrm>
                        <a:off x="3419475" y="3708400"/>
                        <a:ext cx="1330325" cy="800100"/>
                      </a:xfrm>
                      <a:prstGeom prst="rect">
                        <a:avLst/>
                      </a:prstGeom>
                      <a:noFill/>
                      <a:ln w="38100">
                        <a:noFill/>
                        <a:miter/>
                      </a:ln>
                    </p:spPr>
                  </p:pic>
                </p:oleObj>
              </mc:Fallback>
            </mc:AlternateContent>
          </a:graphicData>
        </a:graphic>
      </p:graphicFrame>
      <p:sp>
        <p:nvSpPr>
          <p:cNvPr id="130076" name="Text Box 28"/>
          <p:cNvSpPr txBox="1"/>
          <p:nvPr/>
        </p:nvSpPr>
        <p:spPr>
          <a:xfrm>
            <a:off x="971550" y="3763963"/>
            <a:ext cx="3167063" cy="457200"/>
          </a:xfrm>
          <a:prstGeom prst="rect">
            <a:avLst/>
          </a:prstGeom>
          <a:noFill/>
          <a:ln w="9525">
            <a:noFill/>
          </a:ln>
        </p:spPr>
        <p:txBody>
          <a:bodyPr anchor="t">
            <a:spAutoFit/>
          </a:bodyPr>
          <a:p>
            <a:pPr>
              <a:spcBef>
                <a:spcPct val="50000"/>
              </a:spcBef>
            </a:pPr>
            <a:r>
              <a:rPr lang="zh-CN" altLang="zh-CN" sz="2400" b="1" dirty="0">
                <a:solidFill>
                  <a:srgbClr val="0000FF"/>
                </a:solidFill>
                <a:latin typeface="楷体_GB2312" pitchFamily="49" charset="-122"/>
                <a:ea typeface="楷体_GB2312" pitchFamily="49" charset="-122"/>
              </a:rPr>
              <a:t>等温线斜率</a:t>
            </a:r>
            <a:endParaRPr lang="zh-CN" altLang="en-US" sz="2400" b="1" dirty="0">
              <a:solidFill>
                <a:srgbClr val="0000FF"/>
              </a:solidFill>
              <a:latin typeface="楷体_GB2312" pitchFamily="49" charset="-122"/>
              <a:ea typeface="楷体_GB2312" pitchFamily="49" charset="-122"/>
            </a:endParaRPr>
          </a:p>
        </p:txBody>
      </p:sp>
      <p:graphicFrame>
        <p:nvGraphicFramePr>
          <p:cNvPr id="130078" name="Object 30"/>
          <p:cNvGraphicFramePr>
            <a:graphicFrameLocks noChangeAspect="1"/>
          </p:cNvGraphicFramePr>
          <p:nvPr/>
        </p:nvGraphicFramePr>
        <p:xfrm>
          <a:off x="3708400" y="4652963"/>
          <a:ext cx="1536700" cy="822325"/>
        </p:xfrm>
        <a:graphic>
          <a:graphicData uri="http://schemas.openxmlformats.org/presentationml/2006/ole">
            <mc:AlternateContent xmlns:mc="http://schemas.openxmlformats.org/markup-compatibility/2006">
              <mc:Choice xmlns:v="urn:schemas-microsoft-com:vml" Requires="v">
                <p:oleObj spid="_x0000_s3107" name="" r:id="rId3" imgW="685800" imgH="368300" progId="Equation.3">
                  <p:embed/>
                </p:oleObj>
              </mc:Choice>
              <mc:Fallback>
                <p:oleObj name="" r:id="rId3" imgW="685800" imgH="368300" progId="Equation.3">
                  <p:embed/>
                  <p:pic>
                    <p:nvPicPr>
                      <p:cNvPr id="0" name="图片 3106"/>
                      <p:cNvPicPr/>
                      <p:nvPr/>
                    </p:nvPicPr>
                    <p:blipFill>
                      <a:blip r:embed="rId4"/>
                      <a:stretch>
                        <a:fillRect/>
                      </a:stretch>
                    </p:blipFill>
                    <p:spPr>
                      <a:xfrm>
                        <a:off x="3708400" y="4652963"/>
                        <a:ext cx="1536700" cy="822325"/>
                      </a:xfrm>
                      <a:prstGeom prst="rect">
                        <a:avLst/>
                      </a:prstGeom>
                      <a:noFill/>
                      <a:ln w="38100">
                        <a:noFill/>
                        <a:miter/>
                      </a:ln>
                    </p:spPr>
                  </p:pic>
                </p:oleObj>
              </mc:Fallback>
            </mc:AlternateContent>
          </a:graphicData>
        </a:graphic>
      </p:graphicFrame>
      <p:sp>
        <p:nvSpPr>
          <p:cNvPr id="130079" name="Text Box 31"/>
          <p:cNvSpPr txBox="1"/>
          <p:nvPr/>
        </p:nvSpPr>
        <p:spPr>
          <a:xfrm>
            <a:off x="1044575" y="5589588"/>
            <a:ext cx="4895850" cy="457200"/>
          </a:xfrm>
          <a:prstGeom prst="rect">
            <a:avLst/>
          </a:prstGeom>
          <a:noFill/>
          <a:ln w="9525">
            <a:noFill/>
          </a:ln>
        </p:spPr>
        <p:txBody>
          <a:bodyPr anchor="t">
            <a:spAutoFit/>
          </a:bodyPr>
          <a:p>
            <a:r>
              <a:rPr lang="zh-CN" altLang="zh-CN" sz="2400" b="1" dirty="0">
                <a:solidFill>
                  <a:srgbClr val="FF0000"/>
                </a:solidFill>
                <a:latin typeface="楷体_GB2312" pitchFamily="49" charset="-122"/>
                <a:ea typeface="楷体_GB2312" pitchFamily="49" charset="-122"/>
              </a:rPr>
              <a:t>绝热线比等温线陡。</a:t>
            </a:r>
            <a:endParaRPr lang="zh-CN" altLang="en-US" sz="2400" b="1" dirty="0">
              <a:solidFill>
                <a:srgbClr val="FF0000"/>
              </a:solidFill>
              <a:latin typeface="楷体_GB2312" pitchFamily="49" charset="-122"/>
              <a:ea typeface="楷体_GB2312" pitchFamily="49" charset="-122"/>
            </a:endParaRPr>
          </a:p>
        </p:txBody>
      </p:sp>
      <p:graphicFrame>
        <p:nvGraphicFramePr>
          <p:cNvPr id="130080" name="Object 32"/>
          <p:cNvGraphicFramePr>
            <a:graphicFrameLocks noChangeAspect="1"/>
          </p:cNvGraphicFramePr>
          <p:nvPr/>
        </p:nvGraphicFramePr>
        <p:xfrm>
          <a:off x="5964238" y="4908550"/>
          <a:ext cx="912812" cy="417513"/>
        </p:xfrm>
        <a:graphic>
          <a:graphicData uri="http://schemas.openxmlformats.org/presentationml/2006/ole">
            <mc:AlternateContent xmlns:mc="http://schemas.openxmlformats.org/markup-compatibility/2006">
              <mc:Choice xmlns:v="urn:schemas-microsoft-com:vml" Requires="v">
                <p:oleObj spid="_x0000_s3108" name="" r:id="rId5" imgW="444500" imgH="203200" progId="Equation.3">
                  <p:embed/>
                </p:oleObj>
              </mc:Choice>
              <mc:Fallback>
                <p:oleObj name="" r:id="rId5" imgW="444500" imgH="203200" progId="Equation.3">
                  <p:embed/>
                  <p:pic>
                    <p:nvPicPr>
                      <p:cNvPr id="0" name="图片 3107"/>
                      <p:cNvPicPr/>
                      <p:nvPr/>
                    </p:nvPicPr>
                    <p:blipFill>
                      <a:blip r:embed="rId6"/>
                      <a:stretch>
                        <a:fillRect/>
                      </a:stretch>
                    </p:blipFill>
                    <p:spPr>
                      <a:xfrm>
                        <a:off x="5964238" y="4908550"/>
                        <a:ext cx="912812" cy="417513"/>
                      </a:xfrm>
                      <a:prstGeom prst="rect">
                        <a:avLst/>
                      </a:prstGeom>
                      <a:noFill/>
                      <a:ln w="38100">
                        <a:noFill/>
                        <a:miter/>
                      </a:ln>
                    </p:spPr>
                  </p:pic>
                </p:oleObj>
              </mc:Fallback>
            </mc:AlternateContent>
          </a:graphicData>
        </a:graphic>
      </p:graphicFrame>
      <p:sp>
        <p:nvSpPr>
          <p:cNvPr id="130081" name="Text Box 33"/>
          <p:cNvSpPr txBox="1"/>
          <p:nvPr/>
        </p:nvSpPr>
        <p:spPr>
          <a:xfrm>
            <a:off x="1042988" y="4762500"/>
            <a:ext cx="3600450" cy="457200"/>
          </a:xfrm>
          <a:prstGeom prst="rect">
            <a:avLst/>
          </a:prstGeom>
          <a:noFill/>
          <a:ln w="9525">
            <a:noFill/>
          </a:ln>
        </p:spPr>
        <p:txBody>
          <a:bodyPr anchor="t">
            <a:spAutoFit/>
          </a:bodyPr>
          <a:p>
            <a:pPr>
              <a:spcBef>
                <a:spcPct val="50000"/>
              </a:spcBef>
            </a:pPr>
            <a:r>
              <a:rPr lang="zh-CN" altLang="en-US" sz="2400" b="1" dirty="0">
                <a:solidFill>
                  <a:srgbClr val="FF0000"/>
                </a:solidFill>
                <a:latin typeface="楷体_GB2312" pitchFamily="49" charset="-122"/>
                <a:ea typeface="楷体_GB2312" pitchFamily="49" charset="-122"/>
              </a:rPr>
              <a:t>绝热线斜率</a:t>
            </a:r>
            <a:endParaRPr lang="zh-CN" altLang="en-US" sz="2400" b="1"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0">
                                            <p:txEl>
                                              <p:charRg st="0" end="14"/>
                                            </p:txEl>
                                          </p:spTgt>
                                        </p:tgtEl>
                                        <p:attrNameLst>
                                          <p:attrName>style.visibility</p:attrName>
                                        </p:attrNameLst>
                                      </p:cBhvr>
                                      <p:to>
                                        <p:strVal val="visible"/>
                                      </p:to>
                                    </p:set>
                                    <p:animEffect transition="in" filter="wipe(left)">
                                      <p:cBhvr>
                                        <p:cTn id="7" dur="500"/>
                                        <p:tgtEl>
                                          <p:spTgt spid="130050">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1">
                                            <p:txEl>
                                              <p:charRg st="0" end="16"/>
                                            </p:txEl>
                                          </p:spTgt>
                                        </p:tgtEl>
                                        <p:attrNameLst>
                                          <p:attrName>style.visibility</p:attrName>
                                        </p:attrNameLst>
                                      </p:cBhvr>
                                      <p:to>
                                        <p:strVal val="visible"/>
                                      </p:to>
                                    </p:set>
                                    <p:animEffect transition="in" filter="wipe(left)">
                                      <p:cBhvr>
                                        <p:cTn id="12" dur="500"/>
                                        <p:tgtEl>
                                          <p:spTgt spid="130051">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71"/>
                                        </p:tgtEl>
                                        <p:attrNameLst>
                                          <p:attrName>style.visibility</p:attrName>
                                        </p:attrNameLst>
                                      </p:cBhvr>
                                      <p:to>
                                        <p:strVal val="visible"/>
                                      </p:to>
                                    </p:set>
                                    <p:animEffect transition="in" filter="wipe(left)">
                                      <p:cBhvr>
                                        <p:cTn id="17" dur="500"/>
                                        <p:tgtEl>
                                          <p:spTgt spid="1300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76"/>
                                        </p:tgtEl>
                                        <p:attrNameLst>
                                          <p:attrName>style.visibility</p:attrName>
                                        </p:attrNameLst>
                                      </p:cBhvr>
                                      <p:to>
                                        <p:strVal val="visible"/>
                                      </p:to>
                                    </p:set>
                                    <p:animEffect transition="in" filter="wipe(left)">
                                      <p:cBhvr>
                                        <p:cTn id="22" dur="500"/>
                                        <p:tgtEl>
                                          <p:spTgt spid="13007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30072"/>
                                        </p:tgtEl>
                                        <p:attrNameLst>
                                          <p:attrName>style.visibility</p:attrName>
                                        </p:attrNameLst>
                                      </p:cBhvr>
                                      <p:to>
                                        <p:strVal val="visible"/>
                                      </p:to>
                                    </p:set>
                                    <p:animEffect transition="in" filter="wipe(left)">
                                      <p:cBhvr>
                                        <p:cTn id="26" dur="500"/>
                                        <p:tgtEl>
                                          <p:spTgt spid="1300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0081"/>
                                        </p:tgtEl>
                                        <p:attrNameLst>
                                          <p:attrName>style.visibility</p:attrName>
                                        </p:attrNameLst>
                                      </p:cBhvr>
                                      <p:to>
                                        <p:strVal val="visible"/>
                                      </p:to>
                                    </p:set>
                                    <p:animEffect transition="in" filter="wipe(left)">
                                      <p:cBhvr>
                                        <p:cTn id="31" dur="500"/>
                                        <p:tgtEl>
                                          <p:spTgt spid="130081"/>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30078"/>
                                        </p:tgtEl>
                                        <p:attrNameLst>
                                          <p:attrName>style.visibility</p:attrName>
                                        </p:attrNameLst>
                                      </p:cBhvr>
                                      <p:to>
                                        <p:strVal val="visible"/>
                                      </p:to>
                                    </p:set>
                                    <p:animEffect transition="in" filter="wipe(left)">
                                      <p:cBhvr>
                                        <p:cTn id="35" dur="500"/>
                                        <p:tgtEl>
                                          <p:spTgt spid="13007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008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0079">
                                            <p:txEl>
                                              <p:charRg st="0" end="10"/>
                                            </p:txEl>
                                          </p:spTgt>
                                        </p:tgtEl>
                                        <p:attrNameLst>
                                          <p:attrName>style.visibility</p:attrName>
                                        </p:attrNameLst>
                                      </p:cBhvr>
                                      <p:to>
                                        <p:strVal val="visible"/>
                                      </p:to>
                                    </p:set>
                                    <p:animEffect transition="in" filter="wipe(left)">
                                      <p:cBhvr>
                                        <p:cTn id="44" dur="500"/>
                                        <p:tgtEl>
                                          <p:spTgt spid="130079">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p:bldP spid="130051" grpId="0" build="p"/>
      <p:bldP spid="130071" grpId="0" bldLvl="0" animBg="1"/>
      <p:bldP spid="130076" grpId="0"/>
      <p:bldP spid="130079" grpId="0" build="p"/>
      <p:bldP spid="13008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3"/>
          <p:cNvSpPr>
            <a:spLocks noGrp="1"/>
          </p:cNvSpPr>
          <p:nvPr>
            <p:ph type="sldNum" sz="quarter" idx="12"/>
          </p:nvPr>
        </p:nvSpPr>
        <p:spPr/>
        <p:txBody>
          <a:bodyPr vert="horz"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Times New Roman" panose="02020603050405020304" pitchFamily="18" charset="0"/>
                <a:ea typeface="黑体" panose="02010609060101010101" pitchFamily="2" charset="-122"/>
              </a:rPr>
            </a:fld>
            <a:endParaRPr lang="en-US" altLang="zh-CN" sz="1400" dirty="0">
              <a:latin typeface="Times New Roman" panose="02020603050405020304" pitchFamily="18" charset="0"/>
              <a:ea typeface="黑体" panose="02010609060101010101" pitchFamily="2" charset="-122"/>
            </a:endParaRPr>
          </a:p>
        </p:txBody>
      </p:sp>
      <p:graphicFrame>
        <p:nvGraphicFramePr>
          <p:cNvPr id="25602" name="Object 2"/>
          <p:cNvGraphicFramePr>
            <a:graphicFrameLocks noChangeAspect="1"/>
          </p:cNvGraphicFramePr>
          <p:nvPr/>
        </p:nvGraphicFramePr>
        <p:xfrm>
          <a:off x="6700838" y="1682750"/>
          <a:ext cx="1139825" cy="538163"/>
        </p:xfrm>
        <a:graphic>
          <a:graphicData uri="http://schemas.openxmlformats.org/presentationml/2006/ole">
            <mc:AlternateContent xmlns:mc="http://schemas.openxmlformats.org/markup-compatibility/2006">
              <mc:Choice xmlns:v="urn:schemas-microsoft-com:vml" Requires="v">
                <p:oleObj spid="_x0000_s3091" name="" r:id="rId1" imgW="862965" imgH="393700" progId="Equation.3">
                  <p:embed/>
                </p:oleObj>
              </mc:Choice>
              <mc:Fallback>
                <p:oleObj name="" r:id="rId1" imgW="862965" imgH="393700" progId="Equation.3">
                  <p:embed/>
                  <p:pic>
                    <p:nvPicPr>
                      <p:cNvPr id="0" name="图片 3090"/>
                      <p:cNvPicPr/>
                      <p:nvPr/>
                    </p:nvPicPr>
                    <p:blipFill>
                      <a:blip r:embed="rId2"/>
                      <a:stretch>
                        <a:fillRect/>
                      </a:stretch>
                    </p:blipFill>
                    <p:spPr>
                      <a:xfrm>
                        <a:off x="6700838" y="1682750"/>
                        <a:ext cx="1139825" cy="538163"/>
                      </a:xfrm>
                      <a:prstGeom prst="rect">
                        <a:avLst/>
                      </a:prstGeom>
                      <a:noFill/>
                      <a:ln w="38100">
                        <a:noFill/>
                        <a:miter/>
                      </a:ln>
                    </p:spPr>
                  </p:pic>
                </p:oleObj>
              </mc:Fallback>
            </mc:AlternateContent>
          </a:graphicData>
        </a:graphic>
      </p:graphicFrame>
      <p:sp>
        <p:nvSpPr>
          <p:cNvPr id="25603" name="Text Box 3"/>
          <p:cNvSpPr txBox="1"/>
          <p:nvPr/>
        </p:nvSpPr>
        <p:spPr>
          <a:xfrm>
            <a:off x="1692275" y="404813"/>
            <a:ext cx="5486400" cy="406400"/>
          </a:xfrm>
          <a:prstGeom prst="rect">
            <a:avLst/>
          </a:prstGeom>
          <a:noFill/>
          <a:ln w="9525" cap="flat" cmpd="sng">
            <a:solidFill>
              <a:srgbClr val="FF0000"/>
            </a:solidFill>
            <a:prstDash val="solid"/>
            <a:miter/>
            <a:headEnd type="none" w="med" len="med"/>
            <a:tailEnd type="none" w="med" len="med"/>
          </a:ln>
        </p:spPr>
        <p:txBody>
          <a:bodyPr anchor="t">
            <a:spAutoFit/>
          </a:bodyPr>
          <a:p>
            <a:pPr algn="ctr">
              <a:spcBef>
                <a:spcPct val="50000"/>
              </a:spcBef>
            </a:pPr>
            <a:r>
              <a:rPr lang="zh-CN" altLang="en-US" sz="2000" b="1" dirty="0">
                <a:solidFill>
                  <a:srgbClr val="FF3300"/>
                </a:solidFill>
                <a:latin typeface="Times New Roman" panose="02020603050405020304" pitchFamily="18" charset="0"/>
                <a:ea typeface="黑体" panose="02010609060101010101" pitchFamily="2" charset="-122"/>
              </a:rPr>
              <a:t>理想气体等值过程和绝热过程有关公式</a:t>
            </a:r>
            <a:endParaRPr lang="zh-CN" altLang="en-US" sz="2000" b="1" dirty="0">
              <a:solidFill>
                <a:srgbClr val="FF3300"/>
              </a:solidFill>
              <a:latin typeface="Times New Roman" panose="02020603050405020304" pitchFamily="18" charset="0"/>
              <a:ea typeface="黑体" panose="02010609060101010101" pitchFamily="2" charset="-122"/>
            </a:endParaRPr>
          </a:p>
        </p:txBody>
      </p:sp>
      <p:graphicFrame>
        <p:nvGraphicFramePr>
          <p:cNvPr id="247891" name="Group 83"/>
          <p:cNvGraphicFramePr>
            <a:graphicFrameLocks noGrp="1"/>
          </p:cNvGraphicFramePr>
          <p:nvPr/>
        </p:nvGraphicFramePr>
        <p:xfrm>
          <a:off x="217488" y="1022350"/>
          <a:ext cx="8763000" cy="4975225"/>
        </p:xfrm>
        <a:graphic>
          <a:graphicData uri="http://schemas.openxmlformats.org/drawingml/2006/table">
            <a:tbl>
              <a:tblPr/>
              <a:tblGrid>
                <a:gridCol w="704850"/>
                <a:gridCol w="860425"/>
                <a:gridCol w="1098550"/>
                <a:gridCol w="985837"/>
                <a:gridCol w="1368425"/>
                <a:gridCol w="1390650"/>
                <a:gridCol w="1368425"/>
                <a:gridCol w="985838"/>
              </a:tblGrid>
              <a:tr h="609600">
                <a:tc>
                  <a:txBody>
                    <a:bodyPr/>
                    <a:lstStyle/>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过程</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特征</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过程方程</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能量转化关系</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内能增量</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E</a:t>
                      </a:r>
                      <a:endPar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对外作功</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          </a:t>
                      </a:r>
                      <a:r>
                        <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A</a:t>
                      </a:r>
                      <a:endPar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  </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吸收热量</a:t>
                      </a:r>
                      <a:endPar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         </a:t>
                      </a:r>
                      <a:r>
                        <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Q</a:t>
                      </a:r>
                      <a:endPar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摩尔热容量</a:t>
                      </a:r>
                      <a:r>
                        <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C</a:t>
                      </a:r>
                      <a:endParaRPr kumimoji="0" lang="en-US" altLang="zh-CN" sz="1600" b="1" i="1"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等容</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恒量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恒量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ctr" defTabSz="914400" rtl="0" eaLnBrk="1" fontAlgn="ctr"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等压</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ctr"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恒量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ctr"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恒量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3500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60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等温</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恒量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PV</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恒量</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绝热</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PV</a:t>
                      </a:r>
                      <a:r>
                        <a:rPr kumimoji="0" lang="en-US" altLang="zh-CN" sz="1600" b="1" i="1" u="none" strike="noStrike" cap="none" normalizeH="0" baseline="44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0" lang="en-US" altLang="zh-CN" sz="16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r>
                        <a:rPr kumimoji="0" lang="en-US" altLang="zh-CN" sz="1600" b="1" i="1" u="none" strike="noStrike" cap="none" normalizeH="0" baseline="44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0" lang="en-US" altLang="zh-CN" sz="16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1600" b="1" i="1" u="none" strike="noStrike" cap="none" normalizeH="0" baseline="44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V</a:t>
                      </a:r>
                      <a:r>
                        <a:rPr kumimoji="0" lang="en-US" altLang="zh-CN" sz="16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0" lang="en-US" altLang="zh-CN" sz="16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60" name="Object 60"/>
          <p:cNvGraphicFramePr>
            <a:graphicFrameLocks noChangeAspect="1"/>
          </p:cNvGraphicFramePr>
          <p:nvPr/>
        </p:nvGraphicFramePr>
        <p:xfrm>
          <a:off x="3905250" y="1682750"/>
          <a:ext cx="1127125" cy="527050"/>
        </p:xfrm>
        <a:graphic>
          <a:graphicData uri="http://schemas.openxmlformats.org/presentationml/2006/ole">
            <mc:AlternateContent xmlns:mc="http://schemas.openxmlformats.org/markup-compatibility/2006">
              <mc:Choice xmlns:v="urn:schemas-microsoft-com:vml" Requires="v">
                <p:oleObj spid="_x0000_s3094" name="" r:id="rId3" imgW="862965" imgH="393700" progId="Equation.3">
                  <p:embed/>
                </p:oleObj>
              </mc:Choice>
              <mc:Fallback>
                <p:oleObj name="" r:id="rId3" imgW="862965" imgH="393700" progId="Equation.3">
                  <p:embed/>
                  <p:pic>
                    <p:nvPicPr>
                      <p:cNvPr id="0" name="图片 3093"/>
                      <p:cNvPicPr/>
                      <p:nvPr/>
                    </p:nvPicPr>
                    <p:blipFill>
                      <a:blip r:embed="rId4"/>
                      <a:stretch>
                        <a:fillRect/>
                      </a:stretch>
                    </p:blipFill>
                    <p:spPr>
                      <a:xfrm>
                        <a:off x="3905250" y="1682750"/>
                        <a:ext cx="1127125" cy="527050"/>
                      </a:xfrm>
                      <a:prstGeom prst="rect">
                        <a:avLst/>
                      </a:prstGeom>
                      <a:noFill/>
                      <a:ln w="38100">
                        <a:noFill/>
                        <a:miter/>
                      </a:ln>
                    </p:spPr>
                  </p:pic>
                </p:oleObj>
              </mc:Fallback>
            </mc:AlternateContent>
          </a:graphicData>
        </a:graphic>
      </p:graphicFrame>
      <p:graphicFrame>
        <p:nvGraphicFramePr>
          <p:cNvPr id="25661" name="Object 61"/>
          <p:cNvGraphicFramePr>
            <a:graphicFrameLocks noChangeAspect="1"/>
          </p:cNvGraphicFramePr>
          <p:nvPr/>
        </p:nvGraphicFramePr>
        <p:xfrm>
          <a:off x="8007350" y="1681163"/>
          <a:ext cx="835025" cy="552450"/>
        </p:xfrm>
        <a:graphic>
          <a:graphicData uri="http://schemas.openxmlformats.org/presentationml/2006/ole">
            <mc:AlternateContent xmlns:mc="http://schemas.openxmlformats.org/markup-compatibility/2006">
              <mc:Choice xmlns:v="urn:schemas-microsoft-com:vml" Requires="v">
                <p:oleObj spid="_x0000_s3083" name="" r:id="rId5" imgW="609600" imgH="393700" progId="Equation.3">
                  <p:embed/>
                </p:oleObj>
              </mc:Choice>
              <mc:Fallback>
                <p:oleObj name="" r:id="rId5" imgW="609600" imgH="393700" progId="Equation.3">
                  <p:embed/>
                  <p:pic>
                    <p:nvPicPr>
                      <p:cNvPr id="0" name="图片 3082"/>
                      <p:cNvPicPr/>
                      <p:nvPr/>
                    </p:nvPicPr>
                    <p:blipFill>
                      <a:blip r:embed="rId6"/>
                      <a:stretch>
                        <a:fillRect/>
                      </a:stretch>
                    </p:blipFill>
                    <p:spPr>
                      <a:xfrm>
                        <a:off x="8007350" y="1681163"/>
                        <a:ext cx="835025" cy="552450"/>
                      </a:xfrm>
                      <a:prstGeom prst="rect">
                        <a:avLst/>
                      </a:prstGeom>
                      <a:noFill/>
                      <a:ln w="38100">
                        <a:noFill/>
                        <a:miter/>
                      </a:ln>
                    </p:spPr>
                  </p:pic>
                </p:oleObj>
              </mc:Fallback>
            </mc:AlternateContent>
          </a:graphicData>
        </a:graphic>
      </p:graphicFrame>
      <p:graphicFrame>
        <p:nvGraphicFramePr>
          <p:cNvPr id="25662" name="Object 62"/>
          <p:cNvGraphicFramePr>
            <a:graphicFrameLocks noChangeAspect="1"/>
          </p:cNvGraphicFramePr>
          <p:nvPr/>
        </p:nvGraphicFramePr>
        <p:xfrm>
          <a:off x="3905250" y="2517775"/>
          <a:ext cx="1122363" cy="527050"/>
        </p:xfrm>
        <a:graphic>
          <a:graphicData uri="http://schemas.openxmlformats.org/presentationml/2006/ole">
            <mc:AlternateContent xmlns:mc="http://schemas.openxmlformats.org/markup-compatibility/2006">
              <mc:Choice xmlns:v="urn:schemas-microsoft-com:vml" Requires="v">
                <p:oleObj spid="_x0000_s3085" name="" r:id="rId7" imgW="862965" imgH="393700" progId="Equation.3">
                  <p:embed/>
                </p:oleObj>
              </mc:Choice>
              <mc:Fallback>
                <p:oleObj name="" r:id="rId7" imgW="862965" imgH="393700" progId="Equation.3">
                  <p:embed/>
                  <p:pic>
                    <p:nvPicPr>
                      <p:cNvPr id="0" name="图片 3084"/>
                      <p:cNvPicPr/>
                      <p:nvPr/>
                    </p:nvPicPr>
                    <p:blipFill>
                      <a:blip r:embed="rId8"/>
                      <a:stretch>
                        <a:fillRect/>
                      </a:stretch>
                    </p:blipFill>
                    <p:spPr>
                      <a:xfrm>
                        <a:off x="3905250" y="2517775"/>
                        <a:ext cx="1122363" cy="527050"/>
                      </a:xfrm>
                      <a:prstGeom prst="rect">
                        <a:avLst/>
                      </a:prstGeom>
                      <a:noFill/>
                      <a:ln w="38100">
                        <a:noFill/>
                        <a:miter/>
                      </a:ln>
                    </p:spPr>
                  </p:pic>
                </p:oleObj>
              </mc:Fallback>
            </mc:AlternateContent>
          </a:graphicData>
        </a:graphic>
      </p:graphicFrame>
      <p:graphicFrame>
        <p:nvGraphicFramePr>
          <p:cNvPr id="25663" name="Object 63"/>
          <p:cNvGraphicFramePr>
            <a:graphicFrameLocks noChangeAspect="1"/>
          </p:cNvGraphicFramePr>
          <p:nvPr/>
        </p:nvGraphicFramePr>
        <p:xfrm>
          <a:off x="5372100" y="2716213"/>
          <a:ext cx="1125538" cy="576262"/>
        </p:xfrm>
        <a:graphic>
          <a:graphicData uri="http://schemas.openxmlformats.org/presentationml/2006/ole">
            <mc:AlternateContent xmlns:mc="http://schemas.openxmlformats.org/markup-compatibility/2006">
              <mc:Choice xmlns:v="urn:schemas-microsoft-com:vml" Requires="v">
                <p:oleObj spid="_x0000_s3088" name="" r:id="rId9" imgW="786765" imgH="393700" progId="Equation.3">
                  <p:embed/>
                </p:oleObj>
              </mc:Choice>
              <mc:Fallback>
                <p:oleObj name="" r:id="rId9" imgW="786765" imgH="393700" progId="Equation.3">
                  <p:embed/>
                  <p:pic>
                    <p:nvPicPr>
                      <p:cNvPr id="0" name="图片 3087"/>
                      <p:cNvPicPr/>
                      <p:nvPr/>
                    </p:nvPicPr>
                    <p:blipFill>
                      <a:blip r:embed="rId10"/>
                      <a:stretch>
                        <a:fillRect/>
                      </a:stretch>
                    </p:blipFill>
                    <p:spPr>
                      <a:xfrm>
                        <a:off x="5372100" y="2716213"/>
                        <a:ext cx="1125538" cy="576262"/>
                      </a:xfrm>
                      <a:prstGeom prst="rect">
                        <a:avLst/>
                      </a:prstGeom>
                      <a:noFill/>
                      <a:ln w="38100">
                        <a:noFill/>
                        <a:miter/>
                      </a:ln>
                    </p:spPr>
                  </p:pic>
                </p:oleObj>
              </mc:Fallback>
            </mc:AlternateContent>
          </a:graphicData>
        </a:graphic>
      </p:graphicFrame>
      <p:graphicFrame>
        <p:nvGraphicFramePr>
          <p:cNvPr id="25664" name="Object 64"/>
          <p:cNvGraphicFramePr>
            <a:graphicFrameLocks noChangeAspect="1"/>
          </p:cNvGraphicFramePr>
          <p:nvPr/>
        </p:nvGraphicFramePr>
        <p:xfrm>
          <a:off x="8050213" y="2387600"/>
          <a:ext cx="647700" cy="630238"/>
        </p:xfrm>
        <a:graphic>
          <a:graphicData uri="http://schemas.openxmlformats.org/presentationml/2006/ole">
            <mc:AlternateContent xmlns:mc="http://schemas.openxmlformats.org/markup-compatibility/2006">
              <mc:Choice xmlns:v="urn:schemas-microsoft-com:vml" Requires="v">
                <p:oleObj spid="_x0000_s3099" name="" r:id="rId11" imgW="482600" imgH="457200" progId="Equation.3">
                  <p:embed/>
                </p:oleObj>
              </mc:Choice>
              <mc:Fallback>
                <p:oleObj name="" r:id="rId11" imgW="482600" imgH="457200" progId="Equation.3">
                  <p:embed/>
                  <p:pic>
                    <p:nvPicPr>
                      <p:cNvPr id="0" name="图片 3098"/>
                      <p:cNvPicPr/>
                      <p:nvPr/>
                    </p:nvPicPr>
                    <p:blipFill>
                      <a:blip r:embed="rId12"/>
                      <a:stretch>
                        <a:fillRect/>
                      </a:stretch>
                    </p:blipFill>
                    <p:spPr>
                      <a:xfrm>
                        <a:off x="8050213" y="2387600"/>
                        <a:ext cx="647700" cy="630238"/>
                      </a:xfrm>
                      <a:prstGeom prst="rect">
                        <a:avLst/>
                      </a:prstGeom>
                      <a:noFill/>
                      <a:ln w="38100">
                        <a:noFill/>
                        <a:miter/>
                      </a:ln>
                    </p:spPr>
                  </p:pic>
                </p:oleObj>
              </mc:Fallback>
            </mc:AlternateContent>
          </a:graphicData>
        </a:graphic>
      </p:graphicFrame>
      <p:graphicFrame>
        <p:nvGraphicFramePr>
          <p:cNvPr id="25665" name="Object 65"/>
          <p:cNvGraphicFramePr>
            <a:graphicFrameLocks noChangeAspect="1"/>
          </p:cNvGraphicFramePr>
          <p:nvPr/>
        </p:nvGraphicFramePr>
        <p:xfrm>
          <a:off x="5402263" y="3373438"/>
          <a:ext cx="1003300" cy="620712"/>
        </p:xfrm>
        <a:graphic>
          <a:graphicData uri="http://schemas.openxmlformats.org/presentationml/2006/ole">
            <mc:AlternateContent xmlns:mc="http://schemas.openxmlformats.org/markup-compatibility/2006">
              <mc:Choice xmlns:v="urn:schemas-microsoft-com:vml" Requires="v">
                <p:oleObj spid="_x0000_s3095" name="" r:id="rId13" imgW="673100" imgH="406400" progId="Equation.3">
                  <p:embed/>
                </p:oleObj>
              </mc:Choice>
              <mc:Fallback>
                <p:oleObj name="" r:id="rId13" imgW="673100" imgH="406400" progId="Equation.3">
                  <p:embed/>
                  <p:pic>
                    <p:nvPicPr>
                      <p:cNvPr id="0" name="图片 3094"/>
                      <p:cNvPicPr/>
                      <p:nvPr/>
                    </p:nvPicPr>
                    <p:blipFill>
                      <a:blip r:embed="rId14"/>
                      <a:stretch>
                        <a:fillRect/>
                      </a:stretch>
                    </p:blipFill>
                    <p:spPr>
                      <a:xfrm>
                        <a:off x="5402263" y="3373438"/>
                        <a:ext cx="1003300" cy="620712"/>
                      </a:xfrm>
                      <a:prstGeom prst="rect">
                        <a:avLst/>
                      </a:prstGeom>
                      <a:noFill/>
                      <a:ln w="38100">
                        <a:noFill/>
                        <a:miter/>
                      </a:ln>
                    </p:spPr>
                  </p:pic>
                </p:oleObj>
              </mc:Fallback>
            </mc:AlternateContent>
          </a:graphicData>
        </a:graphic>
      </p:graphicFrame>
      <p:graphicFrame>
        <p:nvGraphicFramePr>
          <p:cNvPr id="25666" name="Object 66"/>
          <p:cNvGraphicFramePr>
            <a:graphicFrameLocks noChangeAspect="1"/>
          </p:cNvGraphicFramePr>
          <p:nvPr/>
        </p:nvGraphicFramePr>
        <p:xfrm>
          <a:off x="5432425" y="4089400"/>
          <a:ext cx="973138" cy="606425"/>
        </p:xfrm>
        <a:graphic>
          <a:graphicData uri="http://schemas.openxmlformats.org/presentationml/2006/ole">
            <mc:AlternateContent xmlns:mc="http://schemas.openxmlformats.org/markup-compatibility/2006">
              <mc:Choice xmlns:v="urn:schemas-microsoft-com:vml" Requires="v">
                <p:oleObj spid="_x0000_s3082" name="" r:id="rId15" imgW="673100" imgH="406400" progId="Equation.3">
                  <p:embed/>
                </p:oleObj>
              </mc:Choice>
              <mc:Fallback>
                <p:oleObj name="" r:id="rId15" imgW="673100" imgH="406400" progId="Equation.3">
                  <p:embed/>
                  <p:pic>
                    <p:nvPicPr>
                      <p:cNvPr id="0" name="图片 3081"/>
                      <p:cNvPicPr/>
                      <p:nvPr/>
                    </p:nvPicPr>
                    <p:blipFill>
                      <a:blip r:embed="rId16"/>
                      <a:stretch>
                        <a:fillRect/>
                      </a:stretch>
                    </p:blipFill>
                    <p:spPr>
                      <a:xfrm>
                        <a:off x="5432425" y="4089400"/>
                        <a:ext cx="973138" cy="606425"/>
                      </a:xfrm>
                      <a:prstGeom prst="rect">
                        <a:avLst/>
                      </a:prstGeom>
                      <a:noFill/>
                      <a:ln w="38100">
                        <a:noFill/>
                        <a:miter/>
                      </a:ln>
                    </p:spPr>
                  </p:pic>
                </p:oleObj>
              </mc:Fallback>
            </mc:AlternateContent>
          </a:graphicData>
        </a:graphic>
      </p:graphicFrame>
      <p:sp>
        <p:nvSpPr>
          <p:cNvPr id="25667" name="Text Box 67"/>
          <p:cNvSpPr txBox="1"/>
          <p:nvPr/>
        </p:nvSpPr>
        <p:spPr>
          <a:xfrm>
            <a:off x="5745163" y="3827463"/>
            <a:ext cx="381000" cy="338137"/>
          </a:xfrm>
          <a:prstGeom prst="rect">
            <a:avLst/>
          </a:prstGeom>
          <a:noFill/>
          <a:ln w="9525">
            <a:noFill/>
          </a:ln>
        </p:spPr>
        <p:txBody>
          <a:bodyPr anchor="t">
            <a:spAutoFit/>
          </a:bodyPr>
          <a:p>
            <a:pPr>
              <a:spcBef>
                <a:spcPct val="50000"/>
              </a:spcBef>
            </a:pPr>
            <a:r>
              <a:rPr lang="zh-CN" altLang="en-US" sz="1600" b="1" dirty="0">
                <a:latin typeface="Times New Roman" panose="02020603050405020304" pitchFamily="18" charset="0"/>
                <a:ea typeface="宋体" panose="02010600030101010101" pitchFamily="2" charset="-122"/>
              </a:rPr>
              <a:t>或</a:t>
            </a:r>
            <a:endParaRPr lang="zh-CN" altLang="en-US" sz="1600" b="1" dirty="0">
              <a:latin typeface="Times New Roman" panose="02020603050405020304" pitchFamily="18" charset="0"/>
              <a:ea typeface="宋体" panose="02010600030101010101" pitchFamily="2" charset="-122"/>
            </a:endParaRPr>
          </a:p>
        </p:txBody>
      </p:sp>
      <p:graphicFrame>
        <p:nvGraphicFramePr>
          <p:cNvPr id="25668" name="Object 68"/>
          <p:cNvGraphicFramePr>
            <a:graphicFrameLocks noChangeAspect="1"/>
          </p:cNvGraphicFramePr>
          <p:nvPr/>
        </p:nvGraphicFramePr>
        <p:xfrm>
          <a:off x="6704013" y="3357563"/>
          <a:ext cx="1065212" cy="623887"/>
        </p:xfrm>
        <a:graphic>
          <a:graphicData uri="http://schemas.openxmlformats.org/presentationml/2006/ole">
            <mc:AlternateContent xmlns:mc="http://schemas.openxmlformats.org/markup-compatibility/2006">
              <mc:Choice xmlns:v="urn:schemas-microsoft-com:vml" Requires="v">
                <p:oleObj spid="_x0000_s3092" name="" r:id="rId17" imgW="711200" imgH="406400" progId="Equation.3">
                  <p:embed/>
                </p:oleObj>
              </mc:Choice>
              <mc:Fallback>
                <p:oleObj name="" r:id="rId17" imgW="711200" imgH="406400" progId="Equation.3">
                  <p:embed/>
                  <p:pic>
                    <p:nvPicPr>
                      <p:cNvPr id="0" name="图片 3091"/>
                      <p:cNvPicPr/>
                      <p:nvPr/>
                    </p:nvPicPr>
                    <p:blipFill>
                      <a:blip r:embed="rId18"/>
                      <a:stretch>
                        <a:fillRect/>
                      </a:stretch>
                    </p:blipFill>
                    <p:spPr>
                      <a:xfrm>
                        <a:off x="6704013" y="3357563"/>
                        <a:ext cx="1065212" cy="623887"/>
                      </a:xfrm>
                      <a:prstGeom prst="rect">
                        <a:avLst/>
                      </a:prstGeom>
                      <a:noFill/>
                      <a:ln w="38100">
                        <a:noFill/>
                        <a:miter/>
                      </a:ln>
                    </p:spPr>
                  </p:pic>
                </p:oleObj>
              </mc:Fallback>
            </mc:AlternateContent>
          </a:graphicData>
        </a:graphic>
      </p:graphicFrame>
      <p:graphicFrame>
        <p:nvGraphicFramePr>
          <p:cNvPr id="25669" name="Object 69"/>
          <p:cNvGraphicFramePr>
            <a:graphicFrameLocks noChangeAspect="1"/>
          </p:cNvGraphicFramePr>
          <p:nvPr/>
        </p:nvGraphicFramePr>
        <p:xfrm>
          <a:off x="6743700" y="4097338"/>
          <a:ext cx="1058863" cy="622300"/>
        </p:xfrm>
        <a:graphic>
          <a:graphicData uri="http://schemas.openxmlformats.org/presentationml/2006/ole">
            <mc:AlternateContent xmlns:mc="http://schemas.openxmlformats.org/markup-compatibility/2006">
              <mc:Choice xmlns:v="urn:schemas-microsoft-com:vml" Requires="v">
                <p:oleObj spid="_x0000_s3098" name="" r:id="rId19" imgW="711200" imgH="406400" progId="Equation.3">
                  <p:embed/>
                </p:oleObj>
              </mc:Choice>
              <mc:Fallback>
                <p:oleObj name="" r:id="rId19" imgW="711200" imgH="406400" progId="Equation.3">
                  <p:embed/>
                  <p:pic>
                    <p:nvPicPr>
                      <p:cNvPr id="0" name="图片 3097"/>
                      <p:cNvPicPr/>
                      <p:nvPr/>
                    </p:nvPicPr>
                    <p:blipFill>
                      <a:blip r:embed="rId20"/>
                      <a:stretch>
                        <a:fillRect/>
                      </a:stretch>
                    </p:blipFill>
                    <p:spPr>
                      <a:xfrm>
                        <a:off x="6743700" y="4097338"/>
                        <a:ext cx="1058863" cy="622300"/>
                      </a:xfrm>
                      <a:prstGeom prst="rect">
                        <a:avLst/>
                      </a:prstGeom>
                      <a:noFill/>
                      <a:ln w="38100">
                        <a:noFill/>
                        <a:miter/>
                      </a:ln>
                    </p:spPr>
                  </p:pic>
                </p:oleObj>
              </mc:Fallback>
            </mc:AlternateContent>
          </a:graphicData>
        </a:graphic>
      </p:graphicFrame>
      <p:sp>
        <p:nvSpPr>
          <p:cNvPr id="25670" name="Text Box 70"/>
          <p:cNvSpPr txBox="1"/>
          <p:nvPr/>
        </p:nvSpPr>
        <p:spPr>
          <a:xfrm>
            <a:off x="7083425" y="3838575"/>
            <a:ext cx="381000" cy="336550"/>
          </a:xfrm>
          <a:prstGeom prst="rect">
            <a:avLst/>
          </a:prstGeom>
          <a:noFill/>
          <a:ln w="9525">
            <a:noFill/>
          </a:ln>
        </p:spPr>
        <p:txBody>
          <a:bodyPr anchor="t">
            <a:spAutoFit/>
          </a:bodyPr>
          <a:p>
            <a:pPr>
              <a:spcBef>
                <a:spcPct val="50000"/>
              </a:spcBef>
            </a:pPr>
            <a:r>
              <a:rPr lang="zh-CN" altLang="en-US" sz="1600" b="1" dirty="0">
                <a:latin typeface="Times New Roman" panose="02020603050405020304" pitchFamily="18" charset="0"/>
                <a:ea typeface="宋体" panose="02010600030101010101" pitchFamily="2" charset="-122"/>
              </a:rPr>
              <a:t>或</a:t>
            </a:r>
            <a:endParaRPr lang="zh-CN" altLang="en-US" sz="1600" b="1" dirty="0">
              <a:latin typeface="Times New Roman" panose="02020603050405020304" pitchFamily="18" charset="0"/>
              <a:ea typeface="宋体" panose="02010600030101010101" pitchFamily="2" charset="-122"/>
            </a:endParaRPr>
          </a:p>
        </p:txBody>
      </p:sp>
      <p:graphicFrame>
        <p:nvGraphicFramePr>
          <p:cNvPr id="25671" name="Object 71"/>
          <p:cNvGraphicFramePr>
            <a:graphicFrameLocks noChangeAspect="1"/>
          </p:cNvGraphicFramePr>
          <p:nvPr/>
        </p:nvGraphicFramePr>
        <p:xfrm>
          <a:off x="3905250" y="5067300"/>
          <a:ext cx="1243013" cy="581025"/>
        </p:xfrm>
        <a:graphic>
          <a:graphicData uri="http://schemas.openxmlformats.org/presentationml/2006/ole">
            <mc:AlternateContent xmlns:mc="http://schemas.openxmlformats.org/markup-compatibility/2006">
              <mc:Choice xmlns:v="urn:schemas-microsoft-com:vml" Requires="v">
                <p:oleObj spid="_x0000_s3096" name="" r:id="rId21" imgW="862965" imgH="393700" progId="Equation.3">
                  <p:embed/>
                </p:oleObj>
              </mc:Choice>
              <mc:Fallback>
                <p:oleObj name="" r:id="rId21" imgW="862965" imgH="393700" progId="Equation.3">
                  <p:embed/>
                  <p:pic>
                    <p:nvPicPr>
                      <p:cNvPr id="0" name="图片 3095"/>
                      <p:cNvPicPr/>
                      <p:nvPr/>
                    </p:nvPicPr>
                    <p:blipFill>
                      <a:blip r:embed="rId22"/>
                      <a:stretch>
                        <a:fillRect/>
                      </a:stretch>
                    </p:blipFill>
                    <p:spPr>
                      <a:xfrm>
                        <a:off x="3905250" y="5067300"/>
                        <a:ext cx="1243013" cy="581025"/>
                      </a:xfrm>
                      <a:prstGeom prst="rect">
                        <a:avLst/>
                      </a:prstGeom>
                      <a:noFill/>
                      <a:ln w="38100">
                        <a:noFill/>
                        <a:miter/>
                      </a:ln>
                    </p:spPr>
                  </p:pic>
                </p:oleObj>
              </mc:Fallback>
            </mc:AlternateContent>
          </a:graphicData>
        </a:graphic>
      </p:graphicFrame>
      <p:graphicFrame>
        <p:nvGraphicFramePr>
          <p:cNvPr id="25672" name="Object 72"/>
          <p:cNvGraphicFramePr>
            <a:graphicFrameLocks noChangeAspect="1"/>
          </p:cNvGraphicFramePr>
          <p:nvPr/>
        </p:nvGraphicFramePr>
        <p:xfrm>
          <a:off x="5235575" y="5067300"/>
          <a:ext cx="1385888" cy="579438"/>
        </p:xfrm>
        <a:graphic>
          <a:graphicData uri="http://schemas.openxmlformats.org/presentationml/2006/ole">
            <mc:AlternateContent xmlns:mc="http://schemas.openxmlformats.org/markup-compatibility/2006">
              <mc:Choice xmlns:v="urn:schemas-microsoft-com:vml" Requires="v">
                <p:oleObj spid="_x0000_s3097" name="" r:id="rId23" imgW="965200" imgH="393700" progId="Equation.3">
                  <p:embed/>
                </p:oleObj>
              </mc:Choice>
              <mc:Fallback>
                <p:oleObj name="" r:id="rId23" imgW="965200" imgH="393700" progId="Equation.3">
                  <p:embed/>
                  <p:pic>
                    <p:nvPicPr>
                      <p:cNvPr id="0" name="图片 3096"/>
                      <p:cNvPicPr/>
                      <p:nvPr/>
                    </p:nvPicPr>
                    <p:blipFill>
                      <a:blip r:embed="rId24"/>
                      <a:stretch>
                        <a:fillRect/>
                      </a:stretch>
                    </p:blipFill>
                    <p:spPr>
                      <a:xfrm>
                        <a:off x="5235575" y="5067300"/>
                        <a:ext cx="1385888" cy="579438"/>
                      </a:xfrm>
                      <a:prstGeom prst="rect">
                        <a:avLst/>
                      </a:prstGeom>
                      <a:noFill/>
                      <a:ln w="38100">
                        <a:noFill/>
                        <a:miter/>
                      </a:ln>
                    </p:spPr>
                  </p:pic>
                </p:oleObj>
              </mc:Fallback>
            </mc:AlternateContent>
          </a:graphicData>
        </a:graphic>
      </p:graphicFrame>
      <p:graphicFrame>
        <p:nvGraphicFramePr>
          <p:cNvPr id="25673" name="Object 73"/>
          <p:cNvGraphicFramePr>
            <a:graphicFrameLocks noChangeAspect="1"/>
          </p:cNvGraphicFramePr>
          <p:nvPr/>
        </p:nvGraphicFramePr>
        <p:xfrm>
          <a:off x="6661150" y="2492375"/>
          <a:ext cx="1243013" cy="587375"/>
        </p:xfrm>
        <a:graphic>
          <a:graphicData uri="http://schemas.openxmlformats.org/presentationml/2006/ole">
            <mc:AlternateContent xmlns:mc="http://schemas.openxmlformats.org/markup-compatibility/2006">
              <mc:Choice xmlns:v="urn:schemas-microsoft-com:vml" Requires="v">
                <p:oleObj spid="_x0000_s3089" name="" r:id="rId25" imgW="862965" imgH="393700" progId="Equation.3">
                  <p:embed/>
                </p:oleObj>
              </mc:Choice>
              <mc:Fallback>
                <p:oleObj name="" r:id="rId25" imgW="862965" imgH="393700" progId="Equation.3">
                  <p:embed/>
                  <p:pic>
                    <p:nvPicPr>
                      <p:cNvPr id="0" name="图片 3088"/>
                      <p:cNvPicPr/>
                      <p:nvPr/>
                    </p:nvPicPr>
                    <p:blipFill>
                      <a:blip r:embed="rId26"/>
                      <a:stretch>
                        <a:fillRect/>
                      </a:stretch>
                    </p:blipFill>
                    <p:spPr>
                      <a:xfrm>
                        <a:off x="6661150" y="2492375"/>
                        <a:ext cx="1243013" cy="587375"/>
                      </a:xfrm>
                      <a:prstGeom prst="rect">
                        <a:avLst/>
                      </a:prstGeom>
                      <a:noFill/>
                      <a:ln w="38100">
                        <a:noFill/>
                        <a:miter/>
                      </a:ln>
                    </p:spPr>
                  </p:pic>
                </p:oleObj>
              </mc:Fallback>
            </mc:AlternateContent>
          </a:graphicData>
        </a:graphic>
      </p:graphicFrame>
      <p:graphicFrame>
        <p:nvGraphicFramePr>
          <p:cNvPr id="25674" name="Object 74"/>
          <p:cNvGraphicFramePr>
            <a:graphicFrameLocks noChangeAspect="1"/>
          </p:cNvGraphicFramePr>
          <p:nvPr/>
        </p:nvGraphicFramePr>
        <p:xfrm>
          <a:off x="5435600" y="2276475"/>
          <a:ext cx="865188" cy="287338"/>
        </p:xfrm>
        <a:graphic>
          <a:graphicData uri="http://schemas.openxmlformats.org/presentationml/2006/ole">
            <mc:AlternateContent xmlns:mc="http://schemas.openxmlformats.org/markup-compatibility/2006">
              <mc:Choice xmlns:v="urn:schemas-microsoft-com:vml" Requires="v">
                <p:oleObj spid="_x0000_s3084" name="" r:id="rId27" imgW="609600" imgH="203200" progId="Equation.3">
                  <p:embed/>
                </p:oleObj>
              </mc:Choice>
              <mc:Fallback>
                <p:oleObj name="" r:id="rId27" imgW="609600" imgH="203200" progId="Equation.3">
                  <p:embed/>
                  <p:pic>
                    <p:nvPicPr>
                      <p:cNvPr id="0" name="图片 3083"/>
                      <p:cNvPicPr/>
                      <p:nvPr/>
                    </p:nvPicPr>
                    <p:blipFill>
                      <a:blip r:embed="rId28"/>
                      <a:stretch>
                        <a:fillRect/>
                      </a:stretch>
                    </p:blipFill>
                    <p:spPr>
                      <a:xfrm>
                        <a:off x="5435600" y="2276475"/>
                        <a:ext cx="865188" cy="287338"/>
                      </a:xfrm>
                      <a:prstGeom prst="rect">
                        <a:avLst/>
                      </a:prstGeom>
                      <a:noFill/>
                      <a:ln w="38100">
                        <a:noFill/>
                        <a:miter/>
                      </a:ln>
                    </p:spPr>
                  </p:pic>
                </p:oleObj>
              </mc:Fallback>
            </mc:AlternateContent>
          </a:graphicData>
        </a:graphic>
      </p:graphicFrame>
      <p:graphicFrame>
        <p:nvGraphicFramePr>
          <p:cNvPr id="25675" name="Object 75"/>
          <p:cNvGraphicFramePr>
            <a:graphicFrameLocks noChangeAspect="1"/>
          </p:cNvGraphicFramePr>
          <p:nvPr/>
        </p:nvGraphicFramePr>
        <p:xfrm>
          <a:off x="2987675" y="1809750"/>
          <a:ext cx="720725" cy="292100"/>
        </p:xfrm>
        <a:graphic>
          <a:graphicData uri="http://schemas.openxmlformats.org/presentationml/2006/ole">
            <mc:AlternateContent xmlns:mc="http://schemas.openxmlformats.org/markup-compatibility/2006">
              <mc:Choice xmlns:v="urn:schemas-microsoft-com:vml" Requires="v">
                <p:oleObj spid="_x0000_s3090" name="" r:id="rId29" imgW="469900" imgH="190500" progId="Equation.3">
                  <p:embed/>
                </p:oleObj>
              </mc:Choice>
              <mc:Fallback>
                <p:oleObj name="" r:id="rId29" imgW="469900" imgH="190500" progId="Equation.3">
                  <p:embed/>
                  <p:pic>
                    <p:nvPicPr>
                      <p:cNvPr id="0" name="图片 3089"/>
                      <p:cNvPicPr/>
                      <p:nvPr/>
                    </p:nvPicPr>
                    <p:blipFill>
                      <a:blip r:embed="rId30"/>
                      <a:stretch>
                        <a:fillRect/>
                      </a:stretch>
                    </p:blipFill>
                    <p:spPr>
                      <a:xfrm>
                        <a:off x="2987675" y="1809750"/>
                        <a:ext cx="720725" cy="292100"/>
                      </a:xfrm>
                      <a:prstGeom prst="rect">
                        <a:avLst/>
                      </a:prstGeom>
                      <a:noFill/>
                      <a:ln w="38100">
                        <a:noFill/>
                        <a:miter/>
                      </a:ln>
                    </p:spPr>
                  </p:pic>
                </p:oleObj>
              </mc:Fallback>
            </mc:AlternateContent>
          </a:graphicData>
        </a:graphic>
      </p:graphicFrame>
      <p:graphicFrame>
        <p:nvGraphicFramePr>
          <p:cNvPr id="25676" name="Object 76"/>
          <p:cNvGraphicFramePr>
            <a:graphicFrameLocks noChangeAspect="1"/>
          </p:cNvGraphicFramePr>
          <p:nvPr/>
        </p:nvGraphicFramePr>
        <p:xfrm>
          <a:off x="2881313" y="2636838"/>
          <a:ext cx="936625" cy="292100"/>
        </p:xfrm>
        <a:graphic>
          <a:graphicData uri="http://schemas.openxmlformats.org/presentationml/2006/ole">
            <mc:AlternateContent xmlns:mc="http://schemas.openxmlformats.org/markup-compatibility/2006">
              <mc:Choice xmlns:v="urn:schemas-microsoft-com:vml" Requires="v">
                <p:oleObj spid="_x0000_s3086" name="" r:id="rId31" imgW="698500" imgH="190500" progId="Equation.3">
                  <p:embed/>
                </p:oleObj>
              </mc:Choice>
              <mc:Fallback>
                <p:oleObj name="" r:id="rId31" imgW="698500" imgH="190500" progId="Equation.3">
                  <p:embed/>
                  <p:pic>
                    <p:nvPicPr>
                      <p:cNvPr id="0" name="图片 3085"/>
                      <p:cNvPicPr/>
                      <p:nvPr/>
                    </p:nvPicPr>
                    <p:blipFill>
                      <a:blip r:embed="rId32"/>
                      <a:stretch>
                        <a:fillRect/>
                      </a:stretch>
                    </p:blipFill>
                    <p:spPr>
                      <a:xfrm>
                        <a:off x="2881313" y="2636838"/>
                        <a:ext cx="936625" cy="292100"/>
                      </a:xfrm>
                      <a:prstGeom prst="rect">
                        <a:avLst/>
                      </a:prstGeom>
                      <a:noFill/>
                      <a:ln w="38100">
                        <a:noFill/>
                        <a:miter/>
                      </a:ln>
                    </p:spPr>
                  </p:pic>
                </p:oleObj>
              </mc:Fallback>
            </mc:AlternateContent>
          </a:graphicData>
        </a:graphic>
      </p:graphicFrame>
      <p:graphicFrame>
        <p:nvGraphicFramePr>
          <p:cNvPr id="25677" name="Object 77"/>
          <p:cNvGraphicFramePr>
            <a:graphicFrameLocks noChangeAspect="1"/>
          </p:cNvGraphicFramePr>
          <p:nvPr/>
        </p:nvGraphicFramePr>
        <p:xfrm>
          <a:off x="3065463" y="3946525"/>
          <a:ext cx="509587" cy="292100"/>
        </p:xfrm>
        <a:graphic>
          <a:graphicData uri="http://schemas.openxmlformats.org/presentationml/2006/ole">
            <mc:AlternateContent xmlns:mc="http://schemas.openxmlformats.org/markup-compatibility/2006">
              <mc:Choice xmlns:v="urn:schemas-microsoft-com:vml" Requires="v">
                <p:oleObj spid="_x0000_s3093" name="" r:id="rId33" imgW="381000" imgH="190500" progId="Equation.3">
                  <p:embed/>
                </p:oleObj>
              </mc:Choice>
              <mc:Fallback>
                <p:oleObj name="" r:id="rId33" imgW="381000" imgH="190500" progId="Equation.3">
                  <p:embed/>
                  <p:pic>
                    <p:nvPicPr>
                      <p:cNvPr id="0" name="图片 3092"/>
                      <p:cNvPicPr/>
                      <p:nvPr/>
                    </p:nvPicPr>
                    <p:blipFill>
                      <a:blip r:embed="rId34"/>
                      <a:stretch>
                        <a:fillRect/>
                      </a:stretch>
                    </p:blipFill>
                    <p:spPr>
                      <a:xfrm>
                        <a:off x="3065463" y="3946525"/>
                        <a:ext cx="509587" cy="292100"/>
                      </a:xfrm>
                      <a:prstGeom prst="rect">
                        <a:avLst/>
                      </a:prstGeom>
                      <a:noFill/>
                      <a:ln w="38100">
                        <a:noFill/>
                        <a:miter/>
                      </a:ln>
                    </p:spPr>
                  </p:pic>
                </p:oleObj>
              </mc:Fallback>
            </mc:AlternateContent>
          </a:graphicData>
        </a:graphic>
      </p:graphicFrame>
      <p:graphicFrame>
        <p:nvGraphicFramePr>
          <p:cNvPr id="25678" name="Object 78"/>
          <p:cNvGraphicFramePr>
            <a:graphicFrameLocks noChangeAspect="1"/>
          </p:cNvGraphicFramePr>
          <p:nvPr/>
        </p:nvGraphicFramePr>
        <p:xfrm>
          <a:off x="2987675" y="5229225"/>
          <a:ext cx="731838" cy="233363"/>
        </p:xfrm>
        <a:graphic>
          <a:graphicData uri="http://schemas.openxmlformats.org/presentationml/2006/ole">
            <mc:AlternateContent xmlns:mc="http://schemas.openxmlformats.org/markup-compatibility/2006">
              <mc:Choice xmlns:v="urn:schemas-microsoft-com:vml" Requires="v">
                <p:oleObj spid="_x0000_s3087" name="" r:id="rId35" imgW="545465" imgH="152400" progId="Equation.3">
                  <p:embed/>
                </p:oleObj>
              </mc:Choice>
              <mc:Fallback>
                <p:oleObj name="" r:id="rId35" imgW="545465" imgH="152400" progId="Equation.3">
                  <p:embed/>
                  <p:pic>
                    <p:nvPicPr>
                      <p:cNvPr id="0" name="图片 3086"/>
                      <p:cNvPicPr/>
                      <p:nvPr/>
                    </p:nvPicPr>
                    <p:blipFill>
                      <a:blip r:embed="rId36"/>
                      <a:stretch>
                        <a:fillRect/>
                      </a:stretch>
                    </p:blipFill>
                    <p:spPr>
                      <a:xfrm>
                        <a:off x="2987675" y="5229225"/>
                        <a:ext cx="731838" cy="233363"/>
                      </a:xfrm>
                      <a:prstGeom prst="rect">
                        <a:avLst/>
                      </a:prstGeom>
                      <a:no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506" name="Text Box 50"/>
          <p:cNvSpPr txBox="1"/>
          <p:nvPr/>
        </p:nvSpPr>
        <p:spPr>
          <a:xfrm>
            <a:off x="611188" y="590550"/>
            <a:ext cx="3240087" cy="460375"/>
          </a:xfrm>
          <a:prstGeom prst="rect">
            <a:avLst/>
          </a:prstGeom>
          <a:noFill/>
          <a:ln w="9525">
            <a:noFill/>
          </a:ln>
        </p:spPr>
        <p:txBody>
          <a:bodyPr anchor="t">
            <a:spAutoFit/>
          </a:bodyPr>
          <a:p>
            <a:pPr>
              <a:spcBef>
                <a:spcPct val="50000"/>
              </a:spcBef>
            </a:pPr>
            <a:r>
              <a:rPr lang="zh-CN" altLang="en-US" sz="2400" b="1" dirty="0">
                <a:latin typeface="楷体_GB2312" pitchFamily="49" charset="-122"/>
                <a:ea typeface="楷体_GB2312" pitchFamily="49" charset="-122"/>
              </a:rPr>
              <a:t>三、循环过程：</a:t>
            </a:r>
            <a:endParaRPr lang="zh-CN" altLang="en-US" sz="2400" b="1" dirty="0">
              <a:latin typeface="楷体_GB2312" pitchFamily="49" charset="-122"/>
              <a:ea typeface="楷体_GB2312" pitchFamily="49" charset="-122"/>
            </a:endParaRPr>
          </a:p>
        </p:txBody>
      </p:sp>
      <p:sp>
        <p:nvSpPr>
          <p:cNvPr id="147569" name="Text Box 113"/>
          <p:cNvSpPr txBox="1"/>
          <p:nvPr/>
        </p:nvSpPr>
        <p:spPr>
          <a:xfrm>
            <a:off x="835025" y="1179513"/>
            <a:ext cx="2951163" cy="457200"/>
          </a:xfrm>
          <a:prstGeom prst="rect">
            <a:avLst/>
          </a:prstGeom>
          <a:noFill/>
          <a:ln w="9525">
            <a:noFill/>
          </a:ln>
        </p:spPr>
        <p:txBody>
          <a:bodyPr anchor="t">
            <a:spAutoFit/>
          </a:bodyPr>
          <a:p>
            <a:r>
              <a:rPr lang="en-US" altLang="zh-CN" sz="2400" b="1" dirty="0">
                <a:solidFill>
                  <a:srgbClr val="3333FF"/>
                </a:solidFill>
                <a:latin typeface="楷体_GB2312" pitchFamily="49" charset="-122"/>
                <a:ea typeface="楷体_GB2312" pitchFamily="49" charset="-122"/>
              </a:rPr>
              <a:t>1. </a:t>
            </a:r>
            <a:r>
              <a:rPr lang="zh-CN" altLang="en-US" sz="2400" b="1" dirty="0">
                <a:solidFill>
                  <a:srgbClr val="3333FF"/>
                </a:solidFill>
                <a:latin typeface="楷体_GB2312" pitchFamily="49" charset="-122"/>
                <a:ea typeface="楷体_GB2312" pitchFamily="49" charset="-122"/>
              </a:rPr>
              <a:t>正循环</a:t>
            </a:r>
            <a:r>
              <a:rPr lang="en-US" altLang="zh-CN" sz="2400" b="1" dirty="0">
                <a:solidFill>
                  <a:srgbClr val="3333FF"/>
                </a:solidFill>
                <a:latin typeface="楷体_GB2312" pitchFamily="49" charset="-122"/>
                <a:ea typeface="楷体_GB2312" pitchFamily="49" charset="-122"/>
              </a:rPr>
              <a:t>(</a:t>
            </a:r>
            <a:r>
              <a:rPr lang="zh-CN" altLang="en-US" sz="2400" b="1" dirty="0">
                <a:solidFill>
                  <a:srgbClr val="3333FF"/>
                </a:solidFill>
                <a:latin typeface="楷体_GB2312" pitchFamily="49" charset="-122"/>
                <a:ea typeface="楷体_GB2312" pitchFamily="49" charset="-122"/>
              </a:rPr>
              <a:t>热机</a:t>
            </a:r>
            <a:r>
              <a:rPr lang="en-US" altLang="zh-CN" sz="2400" b="1" dirty="0">
                <a:solidFill>
                  <a:srgbClr val="3333FF"/>
                </a:solidFill>
                <a:latin typeface="楷体_GB2312" pitchFamily="49" charset="-122"/>
                <a:ea typeface="楷体_GB2312" pitchFamily="49" charset="-122"/>
              </a:rPr>
              <a:t>)</a:t>
            </a:r>
            <a:endParaRPr lang="en-US" altLang="zh-CN" sz="2400" b="1" dirty="0">
              <a:solidFill>
                <a:srgbClr val="3333FF"/>
              </a:solidFill>
              <a:latin typeface="楷体_GB2312" pitchFamily="49" charset="-122"/>
              <a:ea typeface="楷体_GB2312" pitchFamily="49" charset="-122"/>
            </a:endParaRPr>
          </a:p>
        </p:txBody>
      </p:sp>
      <p:grpSp>
        <p:nvGrpSpPr>
          <p:cNvPr id="2" name="Group 114"/>
          <p:cNvGrpSpPr/>
          <p:nvPr/>
        </p:nvGrpSpPr>
        <p:grpSpPr>
          <a:xfrm>
            <a:off x="762000" y="1684338"/>
            <a:ext cx="2641600" cy="2573337"/>
            <a:chOff x="431" y="1971"/>
            <a:chExt cx="1664" cy="1621"/>
          </a:xfrm>
        </p:grpSpPr>
        <p:sp>
          <p:nvSpPr>
            <p:cNvPr id="26628" name="Line 115"/>
            <p:cNvSpPr/>
            <p:nvPr/>
          </p:nvSpPr>
          <p:spPr>
            <a:xfrm>
              <a:off x="669" y="3339"/>
              <a:ext cx="1371" cy="0"/>
            </a:xfrm>
            <a:prstGeom prst="line">
              <a:avLst/>
            </a:prstGeom>
            <a:ln w="9525" cap="flat" cmpd="sng">
              <a:solidFill>
                <a:schemeClr val="tx1"/>
              </a:solidFill>
              <a:prstDash val="solid"/>
              <a:round/>
              <a:headEnd type="none" w="med" len="med"/>
              <a:tailEnd type="triangle" w="med" len="med"/>
            </a:ln>
          </p:spPr>
        </p:sp>
        <p:sp>
          <p:nvSpPr>
            <p:cNvPr id="26629" name="Line 116"/>
            <p:cNvSpPr/>
            <p:nvPr/>
          </p:nvSpPr>
          <p:spPr>
            <a:xfrm flipV="1">
              <a:off x="669" y="2091"/>
              <a:ext cx="0" cy="1248"/>
            </a:xfrm>
            <a:prstGeom prst="line">
              <a:avLst/>
            </a:prstGeom>
            <a:ln w="9525" cap="flat" cmpd="sng">
              <a:solidFill>
                <a:schemeClr val="tx1"/>
              </a:solidFill>
              <a:prstDash val="solid"/>
              <a:round/>
              <a:headEnd type="none" w="med" len="med"/>
              <a:tailEnd type="triangle" w="med" len="med"/>
            </a:ln>
          </p:spPr>
        </p:sp>
        <p:sp>
          <p:nvSpPr>
            <p:cNvPr id="26630" name="Text Box 117"/>
            <p:cNvSpPr txBox="1"/>
            <p:nvPr/>
          </p:nvSpPr>
          <p:spPr>
            <a:xfrm>
              <a:off x="431" y="1971"/>
              <a:ext cx="233" cy="288"/>
            </a:xfrm>
            <a:prstGeom prst="rect">
              <a:avLst/>
            </a:prstGeom>
            <a:noFill/>
            <a:ln w="9525">
              <a:noFill/>
            </a:ln>
          </p:spPr>
          <p:txBody>
            <a:bodyPr wrap="none" anchor="t">
              <a:spAutoFit/>
            </a:bodyPr>
            <a:p>
              <a:r>
                <a:rPr lang="en-US" altLang="zh-CN" sz="2400" b="1" i="1" dirty="0">
                  <a:latin typeface="Times New Roman" panose="02020603050405020304" pitchFamily="18" charset="0"/>
                  <a:ea typeface="宋体" panose="02010600030101010101" pitchFamily="2" charset="-122"/>
                </a:rPr>
                <a:t>P</a:t>
              </a:r>
              <a:endParaRPr lang="en-US" altLang="zh-CN" sz="2400" i="1" dirty="0">
                <a:latin typeface="Times New Roman" panose="02020603050405020304" pitchFamily="18" charset="0"/>
                <a:ea typeface="宋体" panose="02010600030101010101" pitchFamily="2" charset="-122"/>
              </a:endParaRPr>
            </a:p>
          </p:txBody>
        </p:sp>
        <p:sp>
          <p:nvSpPr>
            <p:cNvPr id="26631" name="Text Box 118"/>
            <p:cNvSpPr txBox="1"/>
            <p:nvPr/>
          </p:nvSpPr>
          <p:spPr>
            <a:xfrm>
              <a:off x="1851" y="3304"/>
              <a:ext cx="244" cy="288"/>
            </a:xfrm>
            <a:prstGeom prst="rect">
              <a:avLst/>
            </a:prstGeom>
            <a:noFill/>
            <a:ln w="9525">
              <a:noFill/>
            </a:ln>
          </p:spPr>
          <p:txBody>
            <a:bodyPr wrap="none" anchor="t">
              <a:spAutoFit/>
            </a:bodyPr>
            <a:p>
              <a:r>
                <a:rPr lang="en-US" altLang="zh-CN" sz="2400" b="1" i="1" dirty="0">
                  <a:latin typeface="Times New Roman" panose="02020603050405020304" pitchFamily="18" charset="0"/>
                  <a:ea typeface="宋体" panose="02010600030101010101" pitchFamily="2" charset="-122"/>
                </a:rPr>
                <a:t>V</a:t>
              </a:r>
              <a:endParaRPr lang="en-US" altLang="zh-CN" sz="2400" i="1" dirty="0">
                <a:latin typeface="Times New Roman" panose="02020603050405020304" pitchFamily="18" charset="0"/>
                <a:ea typeface="宋体" panose="02010600030101010101" pitchFamily="2" charset="-122"/>
              </a:endParaRPr>
            </a:p>
          </p:txBody>
        </p:sp>
        <p:sp>
          <p:nvSpPr>
            <p:cNvPr id="26632" name="Text Box 119"/>
            <p:cNvSpPr txBox="1"/>
            <p:nvPr/>
          </p:nvSpPr>
          <p:spPr>
            <a:xfrm>
              <a:off x="521" y="3278"/>
              <a:ext cx="196" cy="250"/>
            </a:xfrm>
            <a:prstGeom prst="rect">
              <a:avLst/>
            </a:prstGeom>
            <a:noFill/>
            <a:ln w="9525">
              <a:noFill/>
            </a:ln>
          </p:spPr>
          <p:txBody>
            <a:bodyPr wrap="none" anchor="t">
              <a:spAutoFit/>
            </a:bodyPr>
            <a:p>
              <a:r>
                <a:rPr lang="en-US" altLang="zh-CN" sz="2000" b="1" i="1" dirty="0">
                  <a:latin typeface="Times New Roman" panose="02020603050405020304" pitchFamily="18" charset="0"/>
                  <a:ea typeface="宋体" panose="02010600030101010101" pitchFamily="2" charset="-122"/>
                </a:rPr>
                <a:t>0</a:t>
              </a:r>
              <a:endParaRPr lang="en-US" altLang="zh-CN" sz="2000" i="1" dirty="0">
                <a:latin typeface="Times New Roman" panose="02020603050405020304" pitchFamily="18" charset="0"/>
                <a:ea typeface="宋体" panose="02010600030101010101" pitchFamily="2" charset="-122"/>
              </a:endParaRPr>
            </a:p>
          </p:txBody>
        </p:sp>
        <p:grpSp>
          <p:nvGrpSpPr>
            <p:cNvPr id="26633" name="Group 120"/>
            <p:cNvGrpSpPr/>
            <p:nvPr/>
          </p:nvGrpSpPr>
          <p:grpSpPr>
            <a:xfrm>
              <a:off x="748" y="2253"/>
              <a:ext cx="1194" cy="950"/>
              <a:chOff x="795" y="2250"/>
              <a:chExt cx="1194" cy="950"/>
            </a:xfrm>
          </p:grpSpPr>
          <p:sp>
            <p:nvSpPr>
              <p:cNvPr id="26634" name="Oval 121" descr="宽上对角线"/>
              <p:cNvSpPr/>
              <p:nvPr/>
            </p:nvSpPr>
            <p:spPr>
              <a:xfrm rot="1612536">
                <a:off x="921" y="2427"/>
                <a:ext cx="1021" cy="569"/>
              </a:xfrm>
              <a:prstGeom prst="ellipse">
                <a:avLst/>
              </a:prstGeom>
              <a:pattFill prst="wdUpDiag">
                <a:fgClr>
                  <a:srgbClr val="FF99FF"/>
                </a:fgClr>
                <a:bgClr>
                  <a:srgbClr val="FF3399"/>
                </a:bgClr>
              </a:pattFill>
              <a:ln w="9525" cap="flat" cmpd="sng">
                <a:solidFill>
                  <a:schemeClr val="tx1"/>
                </a:solidFill>
                <a:prstDash val="solid"/>
                <a:round/>
                <a:headEnd type="none" w="med" len="med"/>
                <a:tailEnd type="none" w="med" len="med"/>
              </a:ln>
            </p:spPr>
            <p:txBody>
              <a:bodyPr wrap="none" anchor="ctr"/>
              <a:p>
                <a:endParaRPr lang="zh-CN" altLang="en-US" dirty="0">
                  <a:latin typeface="Times New Roman" panose="02020603050405020304" pitchFamily="18" charset="0"/>
                  <a:ea typeface="宋体" panose="02010600030101010101" pitchFamily="2" charset="-122"/>
                </a:endParaRPr>
              </a:p>
            </p:txBody>
          </p:sp>
          <p:sp>
            <p:nvSpPr>
              <p:cNvPr id="26635" name="Line 122"/>
              <p:cNvSpPr>
                <a:spLocks noChangeAspect="1"/>
              </p:cNvSpPr>
              <p:nvPr/>
            </p:nvSpPr>
            <p:spPr>
              <a:xfrm rot="411720" flipH="1" flipV="1">
                <a:off x="1236" y="2926"/>
                <a:ext cx="91" cy="45"/>
              </a:xfrm>
              <a:prstGeom prst="line">
                <a:avLst/>
              </a:prstGeom>
              <a:ln w="28575" cap="flat" cmpd="sng">
                <a:solidFill>
                  <a:schemeClr val="tx1"/>
                </a:solidFill>
                <a:prstDash val="solid"/>
                <a:round/>
                <a:headEnd type="none" w="med" len="med"/>
                <a:tailEnd type="triangle" w="med" len="med"/>
              </a:ln>
            </p:spPr>
          </p:sp>
          <p:sp>
            <p:nvSpPr>
              <p:cNvPr id="26636" name="Text Box 123"/>
              <p:cNvSpPr txBox="1"/>
              <p:nvPr/>
            </p:nvSpPr>
            <p:spPr>
              <a:xfrm>
                <a:off x="795" y="2298"/>
                <a:ext cx="204" cy="269"/>
              </a:xfrm>
              <a:prstGeom prst="rect">
                <a:avLst/>
              </a:prstGeom>
              <a:noFill/>
              <a:ln w="9525">
                <a:noFill/>
              </a:ln>
            </p:spPr>
            <p:txBody>
              <a:bodyPr wrap="none" anchor="t">
                <a:spAutoFit/>
              </a:bodyPr>
              <a:p>
                <a:r>
                  <a:rPr lang="en-US" altLang="zh-CN" sz="2200" b="1" i="1" dirty="0">
                    <a:latin typeface="Times New Roman" panose="02020603050405020304" pitchFamily="18" charset="0"/>
                    <a:ea typeface="宋体" panose="02010600030101010101" pitchFamily="2" charset="-122"/>
                  </a:rPr>
                  <a:t>a</a:t>
                </a:r>
                <a:endParaRPr lang="en-US" altLang="zh-CN" sz="2200" i="1" dirty="0">
                  <a:latin typeface="Times New Roman" panose="02020603050405020304" pitchFamily="18" charset="0"/>
                  <a:ea typeface="宋体" panose="02010600030101010101" pitchFamily="2" charset="-122"/>
                </a:endParaRPr>
              </a:p>
            </p:txBody>
          </p:sp>
          <p:sp>
            <p:nvSpPr>
              <p:cNvPr id="26637" name="Text Box 124"/>
              <p:cNvSpPr txBox="1"/>
              <p:nvPr/>
            </p:nvSpPr>
            <p:spPr>
              <a:xfrm>
                <a:off x="1567" y="2250"/>
                <a:ext cx="204" cy="269"/>
              </a:xfrm>
              <a:prstGeom prst="rect">
                <a:avLst/>
              </a:prstGeom>
              <a:noFill/>
              <a:ln w="9525">
                <a:noFill/>
              </a:ln>
            </p:spPr>
            <p:txBody>
              <a:bodyPr wrap="none" anchor="t">
                <a:spAutoFit/>
              </a:bodyPr>
              <a:p>
                <a:r>
                  <a:rPr lang="en-US" altLang="zh-CN" sz="2200" b="1" i="1" dirty="0">
                    <a:latin typeface="Times New Roman" panose="02020603050405020304" pitchFamily="18" charset="0"/>
                    <a:ea typeface="宋体" panose="02010600030101010101" pitchFamily="2" charset="-122"/>
                  </a:rPr>
                  <a:t>b</a:t>
                </a:r>
                <a:endParaRPr lang="en-US" altLang="zh-CN" sz="2200" i="1" dirty="0">
                  <a:latin typeface="Times New Roman" panose="02020603050405020304" pitchFamily="18" charset="0"/>
                  <a:ea typeface="宋体" panose="02010600030101010101" pitchFamily="2" charset="-122"/>
                </a:endParaRPr>
              </a:p>
            </p:txBody>
          </p:sp>
          <p:sp>
            <p:nvSpPr>
              <p:cNvPr id="26638" name="Text Box 125"/>
              <p:cNvSpPr txBox="1"/>
              <p:nvPr/>
            </p:nvSpPr>
            <p:spPr>
              <a:xfrm>
                <a:off x="1795" y="2886"/>
                <a:ext cx="194" cy="269"/>
              </a:xfrm>
              <a:prstGeom prst="rect">
                <a:avLst/>
              </a:prstGeom>
              <a:noFill/>
              <a:ln w="9525">
                <a:noFill/>
              </a:ln>
            </p:spPr>
            <p:txBody>
              <a:bodyPr wrap="none" anchor="t">
                <a:spAutoFit/>
              </a:bodyPr>
              <a:p>
                <a:r>
                  <a:rPr lang="en-US" altLang="zh-CN" sz="2200" b="1" i="1" dirty="0">
                    <a:latin typeface="Times New Roman" panose="02020603050405020304" pitchFamily="18" charset="0"/>
                    <a:ea typeface="宋体" panose="02010600030101010101" pitchFamily="2" charset="-122"/>
                  </a:rPr>
                  <a:t>c</a:t>
                </a:r>
                <a:endParaRPr lang="en-US" altLang="zh-CN" sz="2200" i="1" dirty="0">
                  <a:latin typeface="Times New Roman" panose="02020603050405020304" pitchFamily="18" charset="0"/>
                  <a:ea typeface="宋体" panose="02010600030101010101" pitchFamily="2" charset="-122"/>
                </a:endParaRPr>
              </a:p>
            </p:txBody>
          </p:sp>
          <p:sp>
            <p:nvSpPr>
              <p:cNvPr id="26639" name="Text Box 126"/>
              <p:cNvSpPr txBox="1"/>
              <p:nvPr/>
            </p:nvSpPr>
            <p:spPr>
              <a:xfrm>
                <a:off x="1156" y="2931"/>
                <a:ext cx="204" cy="269"/>
              </a:xfrm>
              <a:prstGeom prst="rect">
                <a:avLst/>
              </a:prstGeom>
              <a:noFill/>
              <a:ln w="9525">
                <a:noFill/>
              </a:ln>
            </p:spPr>
            <p:txBody>
              <a:bodyPr wrap="none" anchor="t">
                <a:spAutoFit/>
              </a:bodyPr>
              <a:p>
                <a:r>
                  <a:rPr lang="en-US" altLang="zh-CN" sz="2200" b="1" i="1" dirty="0">
                    <a:latin typeface="Times New Roman" panose="02020603050405020304" pitchFamily="18" charset="0"/>
                    <a:ea typeface="宋体" panose="02010600030101010101" pitchFamily="2" charset="-122"/>
                  </a:rPr>
                  <a:t>d</a:t>
                </a:r>
                <a:endParaRPr lang="en-US" altLang="zh-CN" sz="2200" i="1" dirty="0">
                  <a:latin typeface="Times New Roman" panose="02020603050405020304" pitchFamily="18" charset="0"/>
                  <a:ea typeface="宋体" panose="02010600030101010101" pitchFamily="2" charset="-122"/>
                </a:endParaRPr>
              </a:p>
            </p:txBody>
          </p:sp>
          <p:sp>
            <p:nvSpPr>
              <p:cNvPr id="26640" name="Line 127"/>
              <p:cNvSpPr>
                <a:spLocks noChangeAspect="1"/>
              </p:cNvSpPr>
              <p:nvPr/>
            </p:nvSpPr>
            <p:spPr>
              <a:xfrm rot="411720" flipH="1" flipV="1">
                <a:off x="1536" y="2452"/>
                <a:ext cx="102" cy="50"/>
              </a:xfrm>
              <a:prstGeom prst="line">
                <a:avLst/>
              </a:prstGeom>
              <a:ln w="28575" cap="flat" cmpd="sng">
                <a:solidFill>
                  <a:schemeClr val="tx1"/>
                </a:solidFill>
                <a:prstDash val="solid"/>
                <a:round/>
                <a:headEnd type="triangle" w="med" len="med"/>
                <a:tailEnd type="none" w="med" len="med"/>
              </a:ln>
            </p:spPr>
          </p:sp>
        </p:grpSp>
      </p:grpSp>
      <p:sp>
        <p:nvSpPr>
          <p:cNvPr id="152578" name="Text Box 2"/>
          <p:cNvSpPr txBox="1"/>
          <p:nvPr/>
        </p:nvSpPr>
        <p:spPr>
          <a:xfrm>
            <a:off x="788988" y="4464050"/>
            <a:ext cx="2592387" cy="522288"/>
          </a:xfrm>
          <a:prstGeom prst="rect">
            <a:avLst/>
          </a:prstGeom>
          <a:noFill/>
          <a:ln w="9525">
            <a:noFill/>
          </a:ln>
        </p:spPr>
        <p:txBody>
          <a:bodyPr anchor="t">
            <a:spAutoFit/>
          </a:bodyPr>
          <a:p>
            <a:r>
              <a:rPr lang="en-US" altLang="zh-CN" sz="2800" b="1" dirty="0">
                <a:solidFill>
                  <a:srgbClr val="0000FF"/>
                </a:solidFill>
                <a:latin typeface="Times New Roman" panose="02020603050405020304" pitchFamily="18" charset="0"/>
                <a:ea typeface="宋体" panose="02010600030101010101" pitchFamily="2" charset="-122"/>
              </a:rPr>
              <a:t> </a:t>
            </a:r>
            <a:r>
              <a:rPr lang="zh-CN" altLang="en-US" sz="2400" b="1" dirty="0">
                <a:solidFill>
                  <a:srgbClr val="0000FF"/>
                </a:solidFill>
                <a:latin typeface="Times New Roman" panose="02020603050405020304" pitchFamily="18" charset="0"/>
                <a:ea typeface="宋体" panose="02010600030101010101" pitchFamily="2" charset="-122"/>
              </a:rPr>
              <a:t>热机效率</a:t>
            </a:r>
            <a:endParaRPr lang="zh-CN" altLang="en-US" sz="2400" b="1" dirty="0">
              <a:solidFill>
                <a:srgbClr val="0000FF"/>
              </a:solidFill>
              <a:latin typeface="Times New Roman" panose="02020603050405020304" pitchFamily="18" charset="0"/>
              <a:ea typeface="宋体" panose="02010600030101010101" pitchFamily="2" charset="-122"/>
            </a:endParaRPr>
          </a:p>
        </p:txBody>
      </p:sp>
      <p:graphicFrame>
        <p:nvGraphicFramePr>
          <p:cNvPr id="152579" name="Object 3"/>
          <p:cNvGraphicFramePr>
            <a:graphicFrameLocks noChangeAspect="1"/>
          </p:cNvGraphicFramePr>
          <p:nvPr/>
        </p:nvGraphicFramePr>
        <p:xfrm>
          <a:off x="2339975" y="4333875"/>
          <a:ext cx="879475" cy="803275"/>
        </p:xfrm>
        <a:graphic>
          <a:graphicData uri="http://schemas.openxmlformats.org/presentationml/2006/ole">
            <mc:AlternateContent xmlns:mc="http://schemas.openxmlformats.org/markup-compatibility/2006">
              <mc:Choice xmlns:v="urn:schemas-microsoft-com:vml" Requires="v">
                <p:oleObj spid="_x0000_s3101" name="" r:id="rId1" imgW="482600" imgH="444500" progId="Equation.3">
                  <p:embed/>
                </p:oleObj>
              </mc:Choice>
              <mc:Fallback>
                <p:oleObj name="" r:id="rId1" imgW="482600" imgH="444500" progId="Equation.3">
                  <p:embed/>
                  <p:pic>
                    <p:nvPicPr>
                      <p:cNvPr id="0" name="图片 3100"/>
                      <p:cNvPicPr/>
                      <p:nvPr/>
                    </p:nvPicPr>
                    <p:blipFill>
                      <a:blip r:embed="rId2"/>
                      <a:stretch>
                        <a:fillRect/>
                      </a:stretch>
                    </p:blipFill>
                    <p:spPr>
                      <a:xfrm>
                        <a:off x="2339975" y="4333875"/>
                        <a:ext cx="879475" cy="803275"/>
                      </a:xfrm>
                      <a:prstGeom prst="rect">
                        <a:avLst/>
                      </a:prstGeom>
                      <a:noFill/>
                      <a:ln w="38100">
                        <a:noFill/>
                        <a:miter/>
                      </a:ln>
                    </p:spPr>
                  </p:pic>
                </p:oleObj>
              </mc:Fallback>
            </mc:AlternateContent>
          </a:graphicData>
        </a:graphic>
      </p:graphicFrame>
      <p:graphicFrame>
        <p:nvGraphicFramePr>
          <p:cNvPr id="152605" name="Object 29"/>
          <p:cNvGraphicFramePr>
            <a:graphicFrameLocks noChangeAspect="1"/>
          </p:cNvGraphicFramePr>
          <p:nvPr/>
        </p:nvGraphicFramePr>
        <p:xfrm>
          <a:off x="914400" y="5422900"/>
          <a:ext cx="2644775" cy="827088"/>
        </p:xfrm>
        <a:graphic>
          <a:graphicData uri="http://schemas.openxmlformats.org/presentationml/2006/ole">
            <mc:AlternateContent xmlns:mc="http://schemas.openxmlformats.org/markup-compatibility/2006">
              <mc:Choice xmlns:v="urn:schemas-microsoft-com:vml" Requires="v">
                <p:oleObj spid="_x0000_s3100" name="" r:id="rId3" imgW="1494155" imgH="399415" progId="Equation.3">
                  <p:embed/>
                </p:oleObj>
              </mc:Choice>
              <mc:Fallback>
                <p:oleObj name="" r:id="rId3" imgW="1494155" imgH="399415" progId="Equation.3">
                  <p:embed/>
                  <p:pic>
                    <p:nvPicPr>
                      <p:cNvPr id="0" name="图片 3099"/>
                      <p:cNvPicPr/>
                      <p:nvPr/>
                    </p:nvPicPr>
                    <p:blipFill>
                      <a:blip r:embed="rId4">
                        <a:clrChange>
                          <a:clrFrom>
                            <a:srgbClr val="000000"/>
                          </a:clrFrom>
                          <a:clrTo>
                            <a:srgbClr val="000000">
                              <a:alpha val="0"/>
                            </a:srgbClr>
                          </a:clrTo>
                        </a:clrChange>
                      </a:blip>
                      <a:stretch>
                        <a:fillRect/>
                      </a:stretch>
                    </p:blipFill>
                    <p:spPr>
                      <a:xfrm>
                        <a:off x="914400" y="5422900"/>
                        <a:ext cx="2644775" cy="827088"/>
                      </a:xfrm>
                      <a:prstGeom prst="rect">
                        <a:avLst/>
                      </a:prstGeom>
                      <a:noFill/>
                      <a:ln w="28575" cap="flat" cmpd="sng">
                        <a:solidFill>
                          <a:srgbClr val="FF0000"/>
                        </a:solidFill>
                        <a:prstDash val="solid"/>
                        <a:miter/>
                        <a:headEnd type="none" w="med" len="med"/>
                        <a:tailEnd type="none" w="med" len="med"/>
                      </a:ln>
                    </p:spPr>
                  </p:pic>
                </p:oleObj>
              </mc:Fallback>
            </mc:AlternateContent>
          </a:graphicData>
        </a:graphic>
      </p:graphicFrame>
      <p:sp>
        <p:nvSpPr>
          <p:cNvPr id="26644" name="Text Box 2">
            <a:hlinkClick r:id="rId5" action="ppaction://hlinkfile"/>
          </p:cNvPr>
          <p:cNvSpPr txBox="1"/>
          <p:nvPr/>
        </p:nvSpPr>
        <p:spPr>
          <a:xfrm>
            <a:off x="5019675" y="1193800"/>
            <a:ext cx="3070225" cy="460375"/>
          </a:xfrm>
          <a:prstGeom prst="rect">
            <a:avLst/>
          </a:prstGeom>
          <a:noFill/>
          <a:ln w="9525">
            <a:noFill/>
          </a:ln>
        </p:spPr>
        <p:txBody>
          <a:bodyPr wrap="square" anchor="t">
            <a:spAutoFit/>
          </a:bodyPr>
          <a:p>
            <a:r>
              <a:rPr lang="en-US" altLang="zh-CN" sz="2400" b="1" dirty="0">
                <a:latin typeface="楷体_GB2312" pitchFamily="49" charset="-122"/>
                <a:ea typeface="楷体_GB2312" pitchFamily="49" charset="-122"/>
              </a:rPr>
              <a:t>2. </a:t>
            </a:r>
            <a:r>
              <a:rPr lang="zh-CN" altLang="en-US" sz="2400" b="1" dirty="0">
                <a:latin typeface="楷体_GB2312" pitchFamily="49" charset="-122"/>
                <a:ea typeface="楷体_GB2312" pitchFamily="49" charset="-122"/>
              </a:rPr>
              <a:t>逆循环</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致冷机</a:t>
            </a:r>
            <a:r>
              <a:rPr lang="en-US" altLang="zh-CN" sz="2400" b="1" dirty="0">
                <a:latin typeface="楷体_GB2312" pitchFamily="49" charset="-122"/>
                <a:ea typeface="楷体_GB2312" pitchFamily="49" charset="-122"/>
              </a:rPr>
              <a:t>)</a:t>
            </a:r>
            <a:endParaRPr lang="en-US" altLang="zh-CN" sz="2000" b="1" dirty="0">
              <a:solidFill>
                <a:srgbClr val="CCECFF"/>
              </a:solidFill>
              <a:latin typeface="楷体_GB2312" pitchFamily="49" charset="-122"/>
              <a:ea typeface="楷体_GB2312" pitchFamily="49" charset="-122"/>
            </a:endParaRPr>
          </a:p>
        </p:txBody>
      </p:sp>
      <p:grpSp>
        <p:nvGrpSpPr>
          <p:cNvPr id="6" name="Group 27"/>
          <p:cNvGrpSpPr/>
          <p:nvPr/>
        </p:nvGrpSpPr>
        <p:grpSpPr>
          <a:xfrm>
            <a:off x="5329238" y="1976438"/>
            <a:ext cx="2476500" cy="2087562"/>
            <a:chOff x="3833" y="269"/>
            <a:chExt cx="1315" cy="1244"/>
          </a:xfrm>
        </p:grpSpPr>
        <p:pic>
          <p:nvPicPr>
            <p:cNvPr id="26646" name="Picture 9"/>
            <p:cNvPicPr>
              <a:picLocks noChangeAspect="1"/>
            </p:cNvPicPr>
            <p:nvPr/>
          </p:nvPicPr>
          <p:blipFill>
            <a:blip r:embed="rId6"/>
            <a:stretch>
              <a:fillRect/>
            </a:stretch>
          </p:blipFill>
          <p:spPr>
            <a:xfrm>
              <a:off x="3833" y="269"/>
              <a:ext cx="1315" cy="1244"/>
            </a:xfrm>
            <a:prstGeom prst="rect">
              <a:avLst/>
            </a:prstGeom>
            <a:noFill/>
            <a:ln w="9525">
              <a:noFill/>
            </a:ln>
          </p:spPr>
        </p:pic>
        <p:sp>
          <p:nvSpPr>
            <p:cNvPr id="26647" name="Line 25"/>
            <p:cNvSpPr>
              <a:spLocks noChangeAspect="1"/>
            </p:cNvSpPr>
            <p:nvPr/>
          </p:nvSpPr>
          <p:spPr>
            <a:xfrm>
              <a:off x="4404" y="1008"/>
              <a:ext cx="184" cy="91"/>
            </a:xfrm>
            <a:prstGeom prst="line">
              <a:avLst/>
            </a:prstGeom>
            <a:ln w="38100" cap="flat" cmpd="sng">
              <a:solidFill>
                <a:srgbClr val="FF0000"/>
              </a:solidFill>
              <a:prstDash val="solid"/>
              <a:round/>
              <a:headEnd type="none" w="med" len="med"/>
              <a:tailEnd type="triangle" w="med" len="med"/>
            </a:ln>
          </p:spPr>
        </p:sp>
        <p:sp>
          <p:nvSpPr>
            <p:cNvPr id="26648" name="Line 26"/>
            <p:cNvSpPr>
              <a:spLocks noChangeAspect="1"/>
            </p:cNvSpPr>
            <p:nvPr/>
          </p:nvSpPr>
          <p:spPr>
            <a:xfrm>
              <a:off x="4594" y="590"/>
              <a:ext cx="184" cy="91"/>
            </a:xfrm>
            <a:prstGeom prst="line">
              <a:avLst/>
            </a:prstGeom>
            <a:ln w="38100" cap="flat" cmpd="sng">
              <a:solidFill>
                <a:srgbClr val="FF0000"/>
              </a:solidFill>
              <a:prstDash val="solid"/>
              <a:round/>
              <a:headEnd type="triangle" w="med" len="med"/>
              <a:tailEnd type="none" w="med" len="med"/>
            </a:ln>
          </p:spPr>
        </p:sp>
      </p:grpSp>
      <p:sp>
        <p:nvSpPr>
          <p:cNvPr id="145436" name="Text Box 28"/>
          <p:cNvSpPr txBox="1"/>
          <p:nvPr/>
        </p:nvSpPr>
        <p:spPr>
          <a:xfrm>
            <a:off x="5354638" y="4464050"/>
            <a:ext cx="1482725" cy="460375"/>
          </a:xfrm>
          <a:prstGeom prst="rect">
            <a:avLst/>
          </a:prstGeom>
          <a:solidFill>
            <a:schemeClr val="bg1"/>
          </a:solidFill>
          <a:ln w="9525">
            <a:noFill/>
          </a:ln>
        </p:spPr>
        <p:txBody>
          <a:bodyPr wrap="square" anchor="t">
            <a:spAutoFit/>
          </a:bodyPr>
          <a:p>
            <a:r>
              <a:rPr lang="zh-CN" altLang="zh-CN" sz="2400" b="1" dirty="0">
                <a:solidFill>
                  <a:schemeClr val="accent2"/>
                </a:solidFill>
                <a:latin typeface="Times New Roman" panose="02020603050405020304" pitchFamily="18" charset="0"/>
                <a:ea typeface="楷体_GB2312" pitchFamily="49" charset="-122"/>
              </a:rPr>
              <a:t>致冷系数</a:t>
            </a:r>
            <a:endParaRPr lang="zh-CN" altLang="en-US" sz="2400" b="1" dirty="0">
              <a:solidFill>
                <a:schemeClr val="accent2"/>
              </a:solidFill>
              <a:latin typeface="Times New Roman" panose="02020603050405020304" pitchFamily="18" charset="0"/>
              <a:ea typeface="楷体_GB2312" pitchFamily="49" charset="-122"/>
            </a:endParaRPr>
          </a:p>
        </p:txBody>
      </p:sp>
      <p:graphicFrame>
        <p:nvGraphicFramePr>
          <p:cNvPr id="145437" name="Object 29"/>
          <p:cNvGraphicFramePr>
            <a:graphicFrameLocks noChangeAspect="1"/>
          </p:cNvGraphicFramePr>
          <p:nvPr/>
        </p:nvGraphicFramePr>
        <p:xfrm>
          <a:off x="6837363" y="4333875"/>
          <a:ext cx="968375" cy="768350"/>
        </p:xfrm>
        <a:graphic>
          <a:graphicData uri="http://schemas.openxmlformats.org/presentationml/2006/ole">
            <mc:AlternateContent xmlns:mc="http://schemas.openxmlformats.org/markup-compatibility/2006">
              <mc:Choice xmlns:v="urn:schemas-microsoft-com:vml" Requires="v">
                <p:oleObj spid="_x0000_s3102" name="" r:id="rId7" imgW="495300" imgH="393700" progId="Equation.3">
                  <p:embed/>
                </p:oleObj>
              </mc:Choice>
              <mc:Fallback>
                <p:oleObj name="" r:id="rId7" imgW="495300" imgH="393700" progId="Equation.3">
                  <p:embed/>
                  <p:pic>
                    <p:nvPicPr>
                      <p:cNvPr id="0" name="图片 3101"/>
                      <p:cNvPicPr/>
                      <p:nvPr/>
                    </p:nvPicPr>
                    <p:blipFill>
                      <a:blip r:embed="rId8"/>
                      <a:stretch>
                        <a:fillRect/>
                      </a:stretch>
                    </p:blipFill>
                    <p:spPr>
                      <a:xfrm>
                        <a:off x="6837363" y="4333875"/>
                        <a:ext cx="968375" cy="768350"/>
                      </a:xfrm>
                      <a:prstGeom prst="rect">
                        <a:avLst/>
                      </a:prstGeom>
                      <a:noFill/>
                      <a:ln w="38100">
                        <a:noFill/>
                        <a:miter/>
                      </a:ln>
                    </p:spPr>
                  </p:pic>
                </p:oleObj>
              </mc:Fallback>
            </mc:AlternateContent>
          </a:graphicData>
        </a:graphic>
      </p:graphicFrame>
      <p:graphicFrame>
        <p:nvGraphicFramePr>
          <p:cNvPr id="145440" name="Object 32"/>
          <p:cNvGraphicFramePr>
            <a:graphicFrameLocks noChangeAspect="1"/>
          </p:cNvGraphicFramePr>
          <p:nvPr/>
        </p:nvGraphicFramePr>
        <p:xfrm>
          <a:off x="5541963" y="5314950"/>
          <a:ext cx="2303462" cy="885825"/>
        </p:xfrm>
        <a:graphic>
          <a:graphicData uri="http://schemas.openxmlformats.org/presentationml/2006/ole">
            <mc:AlternateContent xmlns:mc="http://schemas.openxmlformats.org/markup-compatibility/2006">
              <mc:Choice xmlns:v="urn:schemas-microsoft-com:vml" Requires="v">
                <p:oleObj spid="_x0000_s3103" name="" r:id="rId9" imgW="1155065" imgH="444500" progId="Equation.3">
                  <p:embed/>
                </p:oleObj>
              </mc:Choice>
              <mc:Fallback>
                <p:oleObj name="" r:id="rId9" imgW="1155065" imgH="444500" progId="Equation.3">
                  <p:embed/>
                  <p:pic>
                    <p:nvPicPr>
                      <p:cNvPr id="0" name="图片 3102"/>
                      <p:cNvPicPr/>
                      <p:nvPr/>
                    </p:nvPicPr>
                    <p:blipFill>
                      <a:blip r:embed="rId10"/>
                      <a:stretch>
                        <a:fillRect/>
                      </a:stretch>
                    </p:blipFill>
                    <p:spPr>
                      <a:xfrm>
                        <a:off x="5541963" y="5314950"/>
                        <a:ext cx="2303462" cy="885825"/>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7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56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22" presetClass="entr" presetSubtype="8" fill="hold" grpId="0" nodeType="afterEffect">
                                  <p:stCondLst>
                                    <p:cond delay="0"/>
                                  </p:stCondLst>
                                  <p:childTnLst>
                                    <p:set>
                                      <p:cBhvr>
                                        <p:cTn id="16" dur="1" fill="hold">
                                          <p:stCondLst>
                                            <p:cond delay="0"/>
                                          </p:stCondLst>
                                        </p:cTn>
                                        <p:tgtEl>
                                          <p:spTgt spid="152578">
                                            <p:txEl>
                                              <p:charRg st="0" end="9"/>
                                            </p:txEl>
                                          </p:spTgt>
                                        </p:tgtEl>
                                        <p:attrNameLst>
                                          <p:attrName>style.visibility</p:attrName>
                                        </p:attrNameLst>
                                      </p:cBhvr>
                                      <p:to>
                                        <p:strVal val="visible"/>
                                      </p:to>
                                    </p:set>
                                    <p:animEffect transition="in" filter="wipe(left)">
                                      <p:cBhvr>
                                        <p:cTn id="17" dur="500"/>
                                        <p:tgtEl>
                                          <p:spTgt spid="152578">
                                            <p:txEl>
                                              <p:charRg st="0" end="9"/>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2579"/>
                                        </p:tgtEl>
                                        <p:attrNameLst>
                                          <p:attrName>style.visibility</p:attrName>
                                        </p:attrNameLst>
                                      </p:cBhvr>
                                      <p:to>
                                        <p:strVal val="visible"/>
                                      </p:to>
                                    </p:set>
                                    <p:animEffect transition="in" filter="wipe(left)">
                                      <p:cBhvr>
                                        <p:cTn id="21" dur="500"/>
                                        <p:tgtEl>
                                          <p:spTgt spid="15257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52605"/>
                                        </p:tgtEl>
                                        <p:attrNameLst>
                                          <p:attrName>style.visibility</p:attrName>
                                        </p:attrNameLst>
                                      </p:cBhvr>
                                      <p:to>
                                        <p:strVal val="visible"/>
                                      </p:to>
                                    </p:set>
                                    <p:anim calcmode="lin" valueType="num">
                                      <p:cBhvr>
                                        <p:cTn id="26" dur="500" fill="hold"/>
                                        <p:tgtEl>
                                          <p:spTgt spid="152605"/>
                                        </p:tgtEl>
                                        <p:attrNameLst>
                                          <p:attrName>ppt_x</p:attrName>
                                        </p:attrNameLst>
                                      </p:cBhvr>
                                      <p:tavLst>
                                        <p:tav tm="0">
                                          <p:val>
                                            <p:strVal val="0-#ppt_w/2"/>
                                          </p:val>
                                        </p:tav>
                                        <p:tav tm="100000">
                                          <p:val>
                                            <p:strVal val="#ppt_x"/>
                                          </p:val>
                                        </p:tav>
                                      </p:tavLst>
                                    </p:anim>
                                    <p:anim calcmode="lin" valueType="num">
                                      <p:cBhvr>
                                        <p:cTn id="27" dur="500" fill="hold"/>
                                        <p:tgtEl>
                                          <p:spTgt spid="152605"/>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43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5437"/>
                                        </p:tgtEl>
                                        <p:attrNameLst>
                                          <p:attrName>style.visibility</p:attrName>
                                        </p:attrNameLst>
                                      </p:cBhvr>
                                      <p:to>
                                        <p:strVal val="visible"/>
                                      </p:to>
                                    </p:set>
                                    <p:animEffect transition="in" filter="wipe(left)">
                                      <p:cBhvr>
                                        <p:cTn id="40" dur="500"/>
                                        <p:tgtEl>
                                          <p:spTgt spid="14543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5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06" grpId="0"/>
      <p:bldP spid="147569" grpId="0"/>
      <p:bldP spid="152578" grpId="0" build="p"/>
      <p:bldP spid="145436"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5" name="Text Box 3"/>
          <p:cNvSpPr txBox="1"/>
          <p:nvPr/>
        </p:nvSpPr>
        <p:spPr>
          <a:xfrm>
            <a:off x="493713" y="1444625"/>
            <a:ext cx="1962150" cy="579438"/>
          </a:xfrm>
          <a:prstGeom prst="rect">
            <a:avLst/>
          </a:prstGeom>
          <a:noFill/>
          <a:ln w="9525">
            <a:noFill/>
          </a:ln>
        </p:spPr>
        <p:txBody>
          <a:bodyPr anchor="t">
            <a:spAutoFit/>
          </a:bodyPr>
          <a:p>
            <a:pPr>
              <a:spcBef>
                <a:spcPct val="50000"/>
              </a:spcBef>
            </a:pP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1→2</a:t>
            </a:r>
            <a:r>
              <a:rPr lang="zh-CN" altLang="en-US" sz="2400" b="1" dirty="0">
                <a:solidFill>
                  <a:srgbClr val="0000FF"/>
                </a:solidFill>
                <a:latin typeface="Times New Roman" panose="02020603050405020304" pitchFamily="18" charset="0"/>
                <a:ea typeface="宋体" panose="02010600030101010101" pitchFamily="2" charset="-122"/>
              </a:rPr>
              <a:t>：</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187396" name="Text Box 4"/>
          <p:cNvSpPr txBox="1"/>
          <p:nvPr/>
        </p:nvSpPr>
        <p:spPr>
          <a:xfrm>
            <a:off x="474663" y="2252663"/>
            <a:ext cx="2228850" cy="579437"/>
          </a:xfrm>
          <a:prstGeom prst="rect">
            <a:avLst/>
          </a:prstGeom>
          <a:noFill/>
          <a:ln w="9525">
            <a:noFill/>
          </a:ln>
        </p:spPr>
        <p:txBody>
          <a:bodyPr anchor="t">
            <a:spAutoFit/>
          </a:bodyPr>
          <a:p>
            <a:pPr>
              <a:spcBef>
                <a:spcPct val="50000"/>
              </a:spcBef>
            </a:pP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3→4</a:t>
            </a:r>
            <a:r>
              <a:rPr lang="zh-CN" altLang="en-US" sz="2400" b="1" dirty="0">
                <a:solidFill>
                  <a:srgbClr val="0000FF"/>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graphicFrame>
        <p:nvGraphicFramePr>
          <p:cNvPr id="187397" name="Object 5"/>
          <p:cNvGraphicFramePr>
            <a:graphicFrameLocks noChangeAspect="1"/>
          </p:cNvGraphicFramePr>
          <p:nvPr/>
        </p:nvGraphicFramePr>
        <p:xfrm>
          <a:off x="1409700" y="1390650"/>
          <a:ext cx="2933700" cy="808038"/>
        </p:xfrm>
        <a:graphic>
          <a:graphicData uri="http://schemas.openxmlformats.org/presentationml/2006/ole">
            <mc:AlternateContent xmlns:mc="http://schemas.openxmlformats.org/markup-compatibility/2006">
              <mc:Choice xmlns:v="urn:schemas-microsoft-com:vml" Requires="v">
                <p:oleObj spid="_x0000_s3078" name="" r:id="rId1" imgW="1320165" imgH="444500" progId="Equation.3">
                  <p:embed/>
                </p:oleObj>
              </mc:Choice>
              <mc:Fallback>
                <p:oleObj name="" r:id="rId1" imgW="1320165" imgH="444500" progId="Equation.3">
                  <p:embed/>
                  <p:pic>
                    <p:nvPicPr>
                      <p:cNvPr id="0" name="图片 3077"/>
                      <p:cNvPicPr/>
                      <p:nvPr/>
                    </p:nvPicPr>
                    <p:blipFill>
                      <a:blip r:embed="rId2"/>
                      <a:stretch>
                        <a:fillRect/>
                      </a:stretch>
                    </p:blipFill>
                    <p:spPr>
                      <a:xfrm>
                        <a:off x="1409700" y="1390650"/>
                        <a:ext cx="2933700" cy="808038"/>
                      </a:xfrm>
                      <a:prstGeom prst="rect">
                        <a:avLst/>
                      </a:prstGeom>
                      <a:noFill/>
                      <a:ln w="38100">
                        <a:noFill/>
                        <a:miter/>
                      </a:ln>
                    </p:spPr>
                  </p:pic>
                </p:oleObj>
              </mc:Fallback>
            </mc:AlternateContent>
          </a:graphicData>
        </a:graphic>
      </p:graphicFrame>
      <p:graphicFrame>
        <p:nvGraphicFramePr>
          <p:cNvPr id="187398" name="Object 6"/>
          <p:cNvGraphicFramePr>
            <a:graphicFrameLocks noChangeAspect="1"/>
          </p:cNvGraphicFramePr>
          <p:nvPr/>
        </p:nvGraphicFramePr>
        <p:xfrm>
          <a:off x="1371600" y="2176463"/>
          <a:ext cx="2971800" cy="812800"/>
        </p:xfrm>
        <a:graphic>
          <a:graphicData uri="http://schemas.openxmlformats.org/presentationml/2006/ole">
            <mc:AlternateContent xmlns:mc="http://schemas.openxmlformats.org/markup-compatibility/2006">
              <mc:Choice xmlns:v="urn:schemas-microsoft-com:vml" Requires="v">
                <p:oleObj spid="_x0000_s3077" name="" r:id="rId3" imgW="1459865" imgH="444500" progId="Equation.3">
                  <p:embed/>
                </p:oleObj>
              </mc:Choice>
              <mc:Fallback>
                <p:oleObj name="" r:id="rId3" imgW="1459865" imgH="444500" progId="Equation.3">
                  <p:embed/>
                  <p:pic>
                    <p:nvPicPr>
                      <p:cNvPr id="0" name="图片 3076"/>
                      <p:cNvPicPr/>
                      <p:nvPr/>
                    </p:nvPicPr>
                    <p:blipFill>
                      <a:blip r:embed="rId4"/>
                      <a:stretch>
                        <a:fillRect/>
                      </a:stretch>
                    </p:blipFill>
                    <p:spPr>
                      <a:xfrm>
                        <a:off x="1371600" y="2176463"/>
                        <a:ext cx="2971800" cy="812800"/>
                      </a:xfrm>
                      <a:prstGeom prst="rect">
                        <a:avLst/>
                      </a:prstGeom>
                      <a:noFill/>
                      <a:ln w="38100">
                        <a:noFill/>
                        <a:miter/>
                      </a:ln>
                    </p:spPr>
                  </p:pic>
                </p:oleObj>
              </mc:Fallback>
            </mc:AlternateContent>
          </a:graphicData>
        </a:graphic>
      </p:graphicFrame>
      <p:graphicFrame>
        <p:nvGraphicFramePr>
          <p:cNvPr id="187400" name="Object 8"/>
          <p:cNvGraphicFramePr>
            <a:graphicFrameLocks noChangeAspect="1"/>
          </p:cNvGraphicFramePr>
          <p:nvPr/>
        </p:nvGraphicFramePr>
        <p:xfrm>
          <a:off x="1565275" y="3417888"/>
          <a:ext cx="3232150" cy="996950"/>
        </p:xfrm>
        <a:graphic>
          <a:graphicData uri="http://schemas.openxmlformats.org/presentationml/2006/ole">
            <mc:AlternateContent xmlns:mc="http://schemas.openxmlformats.org/markup-compatibility/2006">
              <mc:Choice xmlns:v="urn:schemas-microsoft-com:vml" Requires="v">
                <p:oleObj spid="_x0000_s3076" name="" r:id="rId5" imgW="1701800" imgH="495300" progId="Equation.3">
                  <p:embed/>
                </p:oleObj>
              </mc:Choice>
              <mc:Fallback>
                <p:oleObj name="" r:id="rId5" imgW="1701800" imgH="495300" progId="Equation.3">
                  <p:embed/>
                  <p:pic>
                    <p:nvPicPr>
                      <p:cNvPr id="0" name="图片 3075"/>
                      <p:cNvPicPr/>
                      <p:nvPr/>
                    </p:nvPicPr>
                    <p:blipFill>
                      <a:blip r:embed="rId6"/>
                      <a:stretch>
                        <a:fillRect/>
                      </a:stretch>
                    </p:blipFill>
                    <p:spPr>
                      <a:xfrm>
                        <a:off x="1565275" y="3417888"/>
                        <a:ext cx="3232150" cy="996950"/>
                      </a:xfrm>
                      <a:prstGeom prst="rect">
                        <a:avLst/>
                      </a:prstGeom>
                      <a:noFill/>
                      <a:ln w="38100">
                        <a:noFill/>
                        <a:miter/>
                      </a:ln>
                    </p:spPr>
                  </p:pic>
                </p:oleObj>
              </mc:Fallback>
            </mc:AlternateContent>
          </a:graphicData>
        </a:graphic>
      </p:graphicFrame>
      <p:sp>
        <p:nvSpPr>
          <p:cNvPr id="187401" name="Rectangle 9"/>
          <p:cNvSpPr/>
          <p:nvPr/>
        </p:nvSpPr>
        <p:spPr>
          <a:xfrm>
            <a:off x="600075" y="874713"/>
            <a:ext cx="2362200" cy="603250"/>
          </a:xfrm>
          <a:prstGeom prst="rect">
            <a:avLst/>
          </a:prstGeom>
          <a:noFill/>
          <a:ln w="38100">
            <a:noFill/>
          </a:ln>
        </p:spPr>
        <p:txBody>
          <a:bodyPr lIns="54000" rIns="54000" anchor="t">
            <a:spAutoFit/>
          </a:bodyPr>
          <a:p>
            <a:pPr>
              <a:lnSpc>
                <a:spcPct val="140000"/>
              </a:lnSpc>
            </a:pPr>
            <a:r>
              <a:rPr lang="zh-CN" altLang="en-US" sz="2400" b="1" dirty="0">
                <a:latin typeface="Times New Roman" panose="02020603050405020304" pitchFamily="18" charset="0"/>
                <a:ea typeface="宋体" panose="02010600030101010101" pitchFamily="2" charset="-122"/>
              </a:rPr>
              <a:t>等温过程：</a:t>
            </a:r>
            <a:endParaRPr lang="zh-CN" altLang="en-US" sz="2400" b="1" dirty="0">
              <a:latin typeface="Times New Roman" panose="02020603050405020304" pitchFamily="18" charset="0"/>
              <a:ea typeface="宋体" panose="02010600030101010101" pitchFamily="2" charset="-122"/>
            </a:endParaRPr>
          </a:p>
        </p:txBody>
      </p:sp>
      <p:sp>
        <p:nvSpPr>
          <p:cNvPr id="187402" name="Rectangle 10"/>
          <p:cNvSpPr/>
          <p:nvPr/>
        </p:nvSpPr>
        <p:spPr>
          <a:xfrm>
            <a:off x="646113" y="2819400"/>
            <a:ext cx="2590800" cy="603250"/>
          </a:xfrm>
          <a:prstGeom prst="rect">
            <a:avLst/>
          </a:prstGeom>
          <a:noFill/>
          <a:ln w="38100">
            <a:noFill/>
          </a:ln>
        </p:spPr>
        <p:txBody>
          <a:bodyPr lIns="54000" rIns="54000" anchor="t">
            <a:spAutoFit/>
          </a:bodyPr>
          <a:p>
            <a:pPr>
              <a:lnSpc>
                <a:spcPct val="140000"/>
              </a:lnSpc>
            </a:pPr>
            <a:r>
              <a:rPr lang="zh-CN" altLang="en-US" sz="2400" b="1" dirty="0">
                <a:latin typeface="Times New Roman" panose="02020603050405020304" pitchFamily="18" charset="0"/>
                <a:ea typeface="宋体" panose="02010600030101010101" pitchFamily="2" charset="-122"/>
              </a:rPr>
              <a:t>绝热过程：</a:t>
            </a:r>
            <a:endParaRPr lang="zh-CN" altLang="en-US" sz="2400" b="1" dirty="0">
              <a:latin typeface="Times New Roman" panose="02020603050405020304" pitchFamily="18" charset="0"/>
              <a:ea typeface="宋体" panose="02010600030101010101" pitchFamily="2" charset="-122"/>
            </a:endParaRPr>
          </a:p>
        </p:txBody>
      </p:sp>
      <p:sp>
        <p:nvSpPr>
          <p:cNvPr id="187403" name="Text Box 11"/>
          <p:cNvSpPr txBox="1"/>
          <p:nvPr/>
        </p:nvSpPr>
        <p:spPr>
          <a:xfrm>
            <a:off x="569913" y="3354388"/>
            <a:ext cx="2114550" cy="579437"/>
          </a:xfrm>
          <a:prstGeom prst="rect">
            <a:avLst/>
          </a:prstGeom>
          <a:noFill/>
          <a:ln w="9525">
            <a:noFill/>
          </a:ln>
        </p:spPr>
        <p:txBody>
          <a:bodyPr anchor="t">
            <a:spAutoFit/>
          </a:bodyPr>
          <a:p>
            <a:pPr>
              <a:spcBef>
                <a:spcPct val="50000"/>
              </a:spcBef>
            </a:pP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2→3</a:t>
            </a:r>
            <a:r>
              <a:rPr lang="zh-CN" altLang="en-US" sz="2400" b="1" dirty="0">
                <a:solidFill>
                  <a:srgbClr val="0000FF"/>
                </a:solidFill>
                <a:latin typeface="Times New Roman" panose="02020603050405020304" pitchFamily="18" charset="0"/>
                <a:ea typeface="宋体" panose="02010600030101010101" pitchFamily="2" charset="-122"/>
              </a:rPr>
              <a:t>：</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187404" name="Text Box 12"/>
          <p:cNvSpPr txBox="1"/>
          <p:nvPr/>
        </p:nvSpPr>
        <p:spPr>
          <a:xfrm>
            <a:off x="569913" y="3843338"/>
            <a:ext cx="2133600" cy="579437"/>
          </a:xfrm>
          <a:prstGeom prst="rect">
            <a:avLst/>
          </a:prstGeom>
          <a:noFill/>
          <a:ln w="9525">
            <a:noFill/>
          </a:ln>
        </p:spPr>
        <p:txBody>
          <a:bodyPr anchor="t">
            <a:spAutoFit/>
          </a:bodyPr>
          <a:p>
            <a:pPr>
              <a:spcBef>
                <a:spcPct val="50000"/>
              </a:spcBef>
            </a:pPr>
            <a:r>
              <a:rPr lang="en-US" altLang="zh-CN" sz="3200" b="1" dirty="0">
                <a:solidFill>
                  <a:srgbClr val="0000FF"/>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4→1</a:t>
            </a:r>
            <a:r>
              <a:rPr lang="zh-CN" altLang="en-US" sz="2400" b="1" dirty="0">
                <a:solidFill>
                  <a:srgbClr val="0000FF"/>
                </a:solidFill>
                <a:latin typeface="Times New Roman" panose="02020603050405020304" pitchFamily="18" charset="0"/>
                <a:ea typeface="宋体" panose="02010600030101010101" pitchFamily="2" charset="-122"/>
              </a:rPr>
              <a:t>：</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27658" name="Text Box 53"/>
          <p:cNvSpPr txBox="1"/>
          <p:nvPr/>
        </p:nvSpPr>
        <p:spPr>
          <a:xfrm>
            <a:off x="423863" y="469900"/>
            <a:ext cx="4724400" cy="460375"/>
          </a:xfrm>
          <a:prstGeom prst="rect">
            <a:avLst/>
          </a:prstGeom>
          <a:noFill/>
          <a:ln w="25400">
            <a:noFill/>
          </a:ln>
        </p:spPr>
        <p:txBody>
          <a:bodyPr anchor="t">
            <a:spAutoFit/>
          </a:bodyPr>
          <a:p>
            <a:pPr>
              <a:spcBef>
                <a:spcPct val="50000"/>
              </a:spcBef>
            </a:pPr>
            <a:r>
              <a:rPr lang="en-US" altLang="zh-CN" sz="2400" b="1" dirty="0">
                <a:solidFill>
                  <a:srgbClr val="0000FF"/>
                </a:solidFill>
                <a:latin typeface="Times New Roman" panose="02020603050405020304" pitchFamily="18" charset="0"/>
                <a:ea typeface="宋体" panose="02010600030101010101" pitchFamily="2" charset="-122"/>
              </a:rPr>
              <a:t>3.</a:t>
            </a:r>
            <a:r>
              <a:rPr lang="zh-CN" altLang="en-US" sz="2400" b="1" dirty="0">
                <a:solidFill>
                  <a:srgbClr val="0000FF"/>
                </a:solidFill>
                <a:latin typeface="Times New Roman" panose="02020603050405020304" pitchFamily="18" charset="0"/>
                <a:ea typeface="宋体" panose="02010600030101010101" pitchFamily="2" charset="-122"/>
              </a:rPr>
              <a:t>卡诺热机循环的效率</a:t>
            </a:r>
            <a:endParaRPr lang="zh-CN" altLang="en-US" sz="2400" b="1" dirty="0">
              <a:latin typeface="Times New Roman" panose="02020603050405020304" pitchFamily="18" charset="0"/>
              <a:ea typeface="宋体" panose="02010600030101010101" pitchFamily="2" charset="-122"/>
            </a:endParaRPr>
          </a:p>
        </p:txBody>
      </p:sp>
      <p:grpSp>
        <p:nvGrpSpPr>
          <p:cNvPr id="27659" name="Group 54"/>
          <p:cNvGrpSpPr/>
          <p:nvPr/>
        </p:nvGrpSpPr>
        <p:grpSpPr>
          <a:xfrm>
            <a:off x="4932363" y="1608138"/>
            <a:ext cx="4078287" cy="3260725"/>
            <a:chOff x="2625" y="1376"/>
            <a:chExt cx="2569" cy="2054"/>
          </a:xfrm>
        </p:grpSpPr>
        <p:sp>
          <p:nvSpPr>
            <p:cNvPr id="27660" name="Text Box 55"/>
            <p:cNvSpPr txBox="1"/>
            <p:nvPr/>
          </p:nvSpPr>
          <p:spPr>
            <a:xfrm>
              <a:off x="2625" y="1376"/>
              <a:ext cx="351" cy="345"/>
            </a:xfrm>
            <a:prstGeom prst="rect">
              <a:avLst/>
            </a:prstGeom>
            <a:noFill/>
            <a:ln w="9525">
              <a:noFill/>
            </a:ln>
          </p:spPr>
          <p:txBody>
            <a:bodyPr anchor="t"/>
            <a:p>
              <a:pPr algn="just"/>
              <a:r>
                <a:rPr lang="en-US" altLang="zh-CN" sz="2800" b="1" i="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p</a:t>
              </a:r>
              <a:endParaRPr lang="en-US" altLang="zh-CN" sz="2400" b="1" dirty="0">
                <a:latin typeface="Times New Roman" panose="02020603050405020304" pitchFamily="18" charset="0"/>
                <a:ea typeface="宋体" panose="02010600030101010101" pitchFamily="2" charset="-122"/>
              </a:endParaRPr>
            </a:p>
          </p:txBody>
        </p:sp>
        <p:sp>
          <p:nvSpPr>
            <p:cNvPr id="27661" name="Text Box 56"/>
            <p:cNvSpPr txBox="1"/>
            <p:nvPr/>
          </p:nvSpPr>
          <p:spPr>
            <a:xfrm>
              <a:off x="2719" y="3022"/>
              <a:ext cx="226" cy="272"/>
            </a:xfrm>
            <a:prstGeom prst="rect">
              <a:avLst/>
            </a:prstGeom>
            <a:noFill/>
            <a:ln w="9525">
              <a:noFill/>
            </a:ln>
          </p:spPr>
          <p:txBody>
            <a:bodyPr anchor="t"/>
            <a:p>
              <a:pPr algn="just"/>
              <a:r>
                <a:rPr lang="en-US" altLang="zh-CN" sz="2800" b="1" dirty="0">
                  <a:latin typeface="Times New Roman" panose="02020603050405020304" pitchFamily="18" charset="0"/>
                  <a:ea typeface="宋体" panose="02010600030101010101" pitchFamily="2" charset="-122"/>
                </a:rPr>
                <a:t>0</a:t>
              </a:r>
              <a:endParaRPr lang="en-US" altLang="zh-CN" sz="2800" b="1" i="1" dirty="0">
                <a:latin typeface="Times New Roman" panose="02020603050405020304" pitchFamily="18" charset="0"/>
                <a:ea typeface="宋体" panose="02010600030101010101" pitchFamily="2" charset="-122"/>
              </a:endParaRPr>
            </a:p>
          </p:txBody>
        </p:sp>
        <p:sp>
          <p:nvSpPr>
            <p:cNvPr id="27662" name="Freeform 57"/>
            <p:cNvSpPr/>
            <p:nvPr/>
          </p:nvSpPr>
          <p:spPr>
            <a:xfrm rot="102048">
              <a:off x="3273" y="1672"/>
              <a:ext cx="996" cy="732"/>
            </a:xfrm>
            <a:custGeom>
              <a:avLst/>
              <a:gdLst/>
              <a:ahLst/>
              <a:cxnLst>
                <a:cxn ang="0">
                  <a:pos x="0" y="0"/>
                </a:cxn>
                <a:cxn ang="0">
                  <a:pos x="75" y="189"/>
                </a:cxn>
                <a:cxn ang="0">
                  <a:pos x="193" y="337"/>
                </a:cxn>
                <a:cxn ang="0">
                  <a:pos x="276" y="411"/>
                </a:cxn>
                <a:cxn ang="0">
                  <a:pos x="418" y="517"/>
                </a:cxn>
                <a:cxn ang="0">
                  <a:pos x="536" y="583"/>
                </a:cxn>
                <a:cxn ang="0">
                  <a:pos x="762" y="665"/>
                </a:cxn>
                <a:cxn ang="0">
                  <a:pos x="946" y="723"/>
                </a:cxn>
                <a:cxn ang="0">
                  <a:pos x="996" y="723"/>
                </a:cxn>
              </a:cxnLst>
              <a:pathLst>
                <a:path w="2380" h="1783">
                  <a:moveTo>
                    <a:pt x="0" y="0"/>
                  </a:moveTo>
                  <a:cubicBezTo>
                    <a:pt x="51" y="161"/>
                    <a:pt x="103" y="323"/>
                    <a:pt x="180" y="460"/>
                  </a:cubicBezTo>
                  <a:cubicBezTo>
                    <a:pt x="257" y="597"/>
                    <a:pt x="380" y="730"/>
                    <a:pt x="460" y="820"/>
                  </a:cubicBezTo>
                  <a:cubicBezTo>
                    <a:pt x="540" y="910"/>
                    <a:pt x="570" y="927"/>
                    <a:pt x="660" y="1000"/>
                  </a:cubicBezTo>
                  <a:cubicBezTo>
                    <a:pt x="750" y="1073"/>
                    <a:pt x="897" y="1190"/>
                    <a:pt x="1000" y="1260"/>
                  </a:cubicBezTo>
                  <a:cubicBezTo>
                    <a:pt x="1103" y="1330"/>
                    <a:pt x="1143" y="1360"/>
                    <a:pt x="1280" y="1420"/>
                  </a:cubicBezTo>
                  <a:cubicBezTo>
                    <a:pt x="1417" y="1480"/>
                    <a:pt x="1657" y="1563"/>
                    <a:pt x="1820" y="1620"/>
                  </a:cubicBezTo>
                  <a:cubicBezTo>
                    <a:pt x="1983" y="1677"/>
                    <a:pt x="2167" y="1737"/>
                    <a:pt x="2260" y="1760"/>
                  </a:cubicBezTo>
                  <a:cubicBezTo>
                    <a:pt x="2353" y="1783"/>
                    <a:pt x="2353" y="1757"/>
                    <a:pt x="2380" y="1760"/>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27663" name="Line 58"/>
            <p:cNvSpPr/>
            <p:nvPr/>
          </p:nvSpPr>
          <p:spPr>
            <a:xfrm>
              <a:off x="2902" y="3152"/>
              <a:ext cx="1709" cy="0"/>
            </a:xfrm>
            <a:prstGeom prst="line">
              <a:avLst/>
            </a:prstGeom>
            <a:ln w="19050" cap="flat" cmpd="sng">
              <a:solidFill>
                <a:srgbClr val="000000"/>
              </a:solidFill>
              <a:prstDash val="solid"/>
              <a:round/>
              <a:headEnd type="none" w="med" len="med"/>
              <a:tailEnd type="triangle" w="sm" len="lg"/>
            </a:ln>
          </p:spPr>
        </p:sp>
        <p:sp>
          <p:nvSpPr>
            <p:cNvPr id="27664" name="Arc 59"/>
            <p:cNvSpPr/>
            <p:nvPr/>
          </p:nvSpPr>
          <p:spPr>
            <a:xfrm flipH="1" flipV="1">
              <a:off x="2972" y="1450"/>
              <a:ext cx="1572" cy="1480"/>
            </a:xfrm>
            <a:custGeom>
              <a:avLst/>
              <a:gdLst/>
              <a:ahLst/>
              <a:cxnLst>
                <a:cxn ang="0">
                  <a:pos x="0" y="0"/>
                </a:cxn>
                <a:cxn ang="0">
                  <a:pos x="114" y="101"/>
                </a:cxn>
                <a:cxn ang="0">
                  <a:pos x="0" y="101"/>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27665" name="Freeform 60"/>
            <p:cNvSpPr/>
            <p:nvPr/>
          </p:nvSpPr>
          <p:spPr>
            <a:xfrm rot="-761385">
              <a:off x="3942" y="2091"/>
              <a:ext cx="276" cy="938"/>
            </a:xfrm>
            <a:custGeom>
              <a:avLst/>
              <a:gdLst/>
              <a:ahLst/>
              <a:cxnLst>
                <a:cxn ang="0">
                  <a:pos x="0" y="0"/>
                </a:cxn>
                <a:cxn ang="0">
                  <a:pos x="17" y="181"/>
                </a:cxn>
                <a:cxn ang="0">
                  <a:pos x="50" y="362"/>
                </a:cxn>
                <a:cxn ang="0">
                  <a:pos x="84" y="494"/>
                </a:cxn>
                <a:cxn ang="0">
                  <a:pos x="100" y="560"/>
                </a:cxn>
                <a:cxn ang="0">
                  <a:pos x="125" y="642"/>
                </a:cxn>
                <a:cxn ang="0">
                  <a:pos x="159" y="732"/>
                </a:cxn>
                <a:cxn ang="0">
                  <a:pos x="209" y="839"/>
                </a:cxn>
                <a:cxn ang="0">
                  <a:pos x="276" y="938"/>
                </a:cxn>
              </a:cxnLst>
              <a:pathLst>
                <a:path w="660" h="2280">
                  <a:moveTo>
                    <a:pt x="0" y="0"/>
                  </a:moveTo>
                  <a:cubicBezTo>
                    <a:pt x="10" y="146"/>
                    <a:pt x="20" y="293"/>
                    <a:pt x="40" y="440"/>
                  </a:cubicBezTo>
                  <a:cubicBezTo>
                    <a:pt x="60" y="587"/>
                    <a:pt x="93" y="754"/>
                    <a:pt x="120" y="880"/>
                  </a:cubicBezTo>
                  <a:cubicBezTo>
                    <a:pt x="147" y="1006"/>
                    <a:pt x="180" y="1120"/>
                    <a:pt x="200" y="1200"/>
                  </a:cubicBezTo>
                  <a:cubicBezTo>
                    <a:pt x="220" y="1280"/>
                    <a:pt x="223" y="1300"/>
                    <a:pt x="240" y="1360"/>
                  </a:cubicBezTo>
                  <a:cubicBezTo>
                    <a:pt x="257" y="1420"/>
                    <a:pt x="277" y="1490"/>
                    <a:pt x="300" y="1560"/>
                  </a:cubicBezTo>
                  <a:cubicBezTo>
                    <a:pt x="323" y="1630"/>
                    <a:pt x="347" y="1700"/>
                    <a:pt x="380" y="1780"/>
                  </a:cubicBezTo>
                  <a:cubicBezTo>
                    <a:pt x="413" y="1860"/>
                    <a:pt x="453" y="1957"/>
                    <a:pt x="500" y="2040"/>
                  </a:cubicBezTo>
                  <a:cubicBezTo>
                    <a:pt x="547" y="2123"/>
                    <a:pt x="627" y="2237"/>
                    <a:pt x="660" y="2280"/>
                  </a:cubicBezTo>
                </a:path>
              </a:pathLst>
            </a:custGeom>
            <a:noFill/>
            <a:ln w="28575" cap="flat" cmpd="sng">
              <a:solidFill>
                <a:srgbClr val="FF0000"/>
              </a:solidFill>
              <a:prstDash val="solid"/>
              <a:round/>
              <a:headEnd type="none" w="med" len="med"/>
              <a:tailEnd type="none" w="med" len="med"/>
            </a:ln>
          </p:spPr>
          <p:txBody>
            <a:bodyPr/>
            <a:p>
              <a:endParaRPr lang="zh-CN" altLang="en-US"/>
            </a:p>
          </p:txBody>
        </p:sp>
        <p:sp>
          <p:nvSpPr>
            <p:cNvPr id="27666" name="Freeform 61"/>
            <p:cNvSpPr/>
            <p:nvPr/>
          </p:nvSpPr>
          <p:spPr>
            <a:xfrm rot="-241968">
              <a:off x="3424" y="1852"/>
              <a:ext cx="277" cy="938"/>
            </a:xfrm>
            <a:custGeom>
              <a:avLst/>
              <a:gdLst/>
              <a:ahLst/>
              <a:cxnLst>
                <a:cxn ang="0">
                  <a:pos x="0" y="0"/>
                </a:cxn>
                <a:cxn ang="0">
                  <a:pos x="17" y="181"/>
                </a:cxn>
                <a:cxn ang="0">
                  <a:pos x="50" y="362"/>
                </a:cxn>
                <a:cxn ang="0">
                  <a:pos x="84" y="494"/>
                </a:cxn>
                <a:cxn ang="0">
                  <a:pos x="101" y="560"/>
                </a:cxn>
                <a:cxn ang="0">
                  <a:pos x="126" y="642"/>
                </a:cxn>
                <a:cxn ang="0">
                  <a:pos x="159" y="732"/>
                </a:cxn>
                <a:cxn ang="0">
                  <a:pos x="210" y="839"/>
                </a:cxn>
                <a:cxn ang="0">
                  <a:pos x="277" y="938"/>
                </a:cxn>
              </a:cxnLst>
              <a:pathLst>
                <a:path w="660" h="2280">
                  <a:moveTo>
                    <a:pt x="0" y="0"/>
                  </a:moveTo>
                  <a:cubicBezTo>
                    <a:pt x="10" y="146"/>
                    <a:pt x="20" y="293"/>
                    <a:pt x="40" y="440"/>
                  </a:cubicBezTo>
                  <a:cubicBezTo>
                    <a:pt x="60" y="587"/>
                    <a:pt x="93" y="754"/>
                    <a:pt x="120" y="880"/>
                  </a:cubicBezTo>
                  <a:cubicBezTo>
                    <a:pt x="147" y="1006"/>
                    <a:pt x="180" y="1120"/>
                    <a:pt x="200" y="1200"/>
                  </a:cubicBezTo>
                  <a:cubicBezTo>
                    <a:pt x="220" y="1280"/>
                    <a:pt x="223" y="1300"/>
                    <a:pt x="240" y="1360"/>
                  </a:cubicBezTo>
                  <a:cubicBezTo>
                    <a:pt x="257" y="1420"/>
                    <a:pt x="277" y="1490"/>
                    <a:pt x="300" y="1560"/>
                  </a:cubicBezTo>
                  <a:cubicBezTo>
                    <a:pt x="323" y="1630"/>
                    <a:pt x="347" y="1700"/>
                    <a:pt x="380" y="1780"/>
                  </a:cubicBezTo>
                  <a:cubicBezTo>
                    <a:pt x="413" y="1860"/>
                    <a:pt x="453" y="1957"/>
                    <a:pt x="500" y="2040"/>
                  </a:cubicBezTo>
                  <a:cubicBezTo>
                    <a:pt x="547" y="2123"/>
                    <a:pt x="627" y="2237"/>
                    <a:pt x="660" y="2280"/>
                  </a:cubicBezTo>
                </a:path>
              </a:pathLst>
            </a:custGeom>
            <a:noFill/>
            <a:ln w="28575" cap="flat" cmpd="sng">
              <a:solidFill>
                <a:srgbClr val="FF0000"/>
              </a:solidFill>
              <a:prstDash val="solid"/>
              <a:round/>
              <a:headEnd type="none" w="med" len="med"/>
              <a:tailEnd type="none" w="med" len="med"/>
            </a:ln>
          </p:spPr>
          <p:txBody>
            <a:bodyPr/>
            <a:p>
              <a:endParaRPr lang="zh-CN" altLang="en-US"/>
            </a:p>
          </p:txBody>
        </p:sp>
        <p:sp>
          <p:nvSpPr>
            <p:cNvPr id="27667" name="Line 62"/>
            <p:cNvSpPr/>
            <p:nvPr/>
          </p:nvSpPr>
          <p:spPr>
            <a:xfrm>
              <a:off x="3683" y="1971"/>
              <a:ext cx="0" cy="461"/>
            </a:xfrm>
            <a:prstGeom prst="line">
              <a:avLst/>
            </a:prstGeom>
            <a:ln w="38100" cap="flat" cmpd="sng">
              <a:solidFill>
                <a:srgbClr val="FF0000"/>
              </a:solidFill>
              <a:prstDash val="solid"/>
              <a:round/>
              <a:headEnd type="none" w="med" len="med"/>
              <a:tailEnd type="stealth" w="med" len="lg"/>
            </a:ln>
          </p:spPr>
        </p:sp>
        <p:sp>
          <p:nvSpPr>
            <p:cNvPr id="27668" name="Line 63"/>
            <p:cNvSpPr/>
            <p:nvPr/>
          </p:nvSpPr>
          <p:spPr>
            <a:xfrm>
              <a:off x="3822" y="2594"/>
              <a:ext cx="0" cy="342"/>
            </a:xfrm>
            <a:prstGeom prst="line">
              <a:avLst/>
            </a:prstGeom>
            <a:ln w="38100" cap="flat" cmpd="sng">
              <a:solidFill>
                <a:srgbClr val="0000FF"/>
              </a:solidFill>
              <a:prstDash val="solid"/>
              <a:round/>
              <a:headEnd type="none" w="med" len="med"/>
              <a:tailEnd type="stealth" w="med" len="lg"/>
            </a:ln>
          </p:spPr>
        </p:sp>
        <p:sp>
          <p:nvSpPr>
            <p:cNvPr id="27669" name="Line 64"/>
            <p:cNvSpPr/>
            <p:nvPr/>
          </p:nvSpPr>
          <p:spPr>
            <a:xfrm>
              <a:off x="3969" y="2725"/>
              <a:ext cx="434" cy="0"/>
            </a:xfrm>
            <a:prstGeom prst="line">
              <a:avLst/>
            </a:prstGeom>
            <a:ln w="38100" cap="flat" cmpd="sng">
              <a:solidFill>
                <a:srgbClr val="000000"/>
              </a:solidFill>
              <a:prstDash val="solid"/>
              <a:round/>
              <a:headEnd type="none" w="med" len="med"/>
              <a:tailEnd type="triangle" w="med" len="med"/>
            </a:ln>
          </p:spPr>
        </p:sp>
        <p:sp>
          <p:nvSpPr>
            <p:cNvPr id="27670" name="Line 65"/>
            <p:cNvSpPr/>
            <p:nvPr/>
          </p:nvSpPr>
          <p:spPr>
            <a:xfrm>
              <a:off x="3992" y="2429"/>
              <a:ext cx="0" cy="114"/>
            </a:xfrm>
            <a:prstGeom prst="line">
              <a:avLst/>
            </a:prstGeom>
            <a:ln w="28575" cap="flat" cmpd="sng">
              <a:solidFill>
                <a:srgbClr val="FF0000"/>
              </a:solidFill>
              <a:prstDash val="solid"/>
              <a:round/>
              <a:headEnd type="none" w="med" len="med"/>
              <a:tailEnd type="none" w="med" len="med"/>
            </a:ln>
          </p:spPr>
        </p:sp>
        <p:sp>
          <p:nvSpPr>
            <p:cNvPr id="27671" name="Line 66"/>
            <p:cNvSpPr/>
            <p:nvPr/>
          </p:nvSpPr>
          <p:spPr>
            <a:xfrm>
              <a:off x="3725" y="2157"/>
              <a:ext cx="59" cy="99"/>
            </a:xfrm>
            <a:prstGeom prst="line">
              <a:avLst/>
            </a:prstGeom>
            <a:ln w="28575" cap="flat" cmpd="sng">
              <a:solidFill>
                <a:srgbClr val="0000FF"/>
              </a:solidFill>
              <a:prstDash val="solid"/>
              <a:round/>
              <a:headEnd type="none" w="med" len="med"/>
              <a:tailEnd type="none" w="med" len="med"/>
            </a:ln>
          </p:spPr>
        </p:sp>
        <p:sp>
          <p:nvSpPr>
            <p:cNvPr id="27672" name="Line 67"/>
            <p:cNvSpPr/>
            <p:nvPr/>
          </p:nvSpPr>
          <p:spPr>
            <a:xfrm>
              <a:off x="3692" y="2230"/>
              <a:ext cx="92" cy="26"/>
            </a:xfrm>
            <a:prstGeom prst="line">
              <a:avLst/>
            </a:prstGeom>
            <a:ln w="28575" cap="flat" cmpd="sng">
              <a:solidFill>
                <a:srgbClr val="0000FF"/>
              </a:solidFill>
              <a:prstDash val="solid"/>
              <a:round/>
              <a:headEnd type="none" w="med" len="med"/>
              <a:tailEnd type="none" w="med" len="med"/>
            </a:ln>
          </p:spPr>
        </p:sp>
        <p:sp>
          <p:nvSpPr>
            <p:cNvPr id="27673" name="Line 68"/>
            <p:cNvSpPr/>
            <p:nvPr/>
          </p:nvSpPr>
          <p:spPr>
            <a:xfrm>
              <a:off x="3917" y="2478"/>
              <a:ext cx="84" cy="65"/>
            </a:xfrm>
            <a:prstGeom prst="line">
              <a:avLst/>
            </a:prstGeom>
            <a:ln w="28575" cap="flat" cmpd="sng">
              <a:solidFill>
                <a:srgbClr val="FF0000"/>
              </a:solidFill>
              <a:prstDash val="solid"/>
              <a:round/>
              <a:headEnd type="none" w="med" len="med"/>
              <a:tailEnd type="none" w="med" len="med"/>
            </a:ln>
          </p:spPr>
        </p:sp>
        <p:sp>
          <p:nvSpPr>
            <p:cNvPr id="27674" name="Text Box 69"/>
            <p:cNvSpPr txBox="1"/>
            <p:nvPr/>
          </p:nvSpPr>
          <p:spPr>
            <a:xfrm>
              <a:off x="3541" y="1692"/>
              <a:ext cx="677" cy="271"/>
            </a:xfrm>
            <a:prstGeom prst="rect">
              <a:avLst/>
            </a:prstGeom>
            <a:noFill/>
            <a:ln w="9525">
              <a:noFill/>
            </a:ln>
          </p:spPr>
          <p:txBody>
            <a:bodyPr anchor="t"/>
            <a:p>
              <a:pPr algn="just"/>
              <a:r>
                <a:rPr lang="en-US" altLang="zh-CN" sz="2400" b="1" i="1" dirty="0">
                  <a:solidFill>
                    <a:srgbClr val="FF0000"/>
                  </a:solidFill>
                  <a:latin typeface="Times New Roman" panose="02020603050405020304" pitchFamily="18" charset="0"/>
                  <a:ea typeface="宋体" panose="02010600030101010101" pitchFamily="2" charset="-122"/>
                </a:rPr>
                <a:t>Q</a:t>
              </a:r>
              <a:r>
                <a:rPr lang="en-US" altLang="zh-CN" sz="2400" b="1" baseline="-25000" dirty="0">
                  <a:solidFill>
                    <a:srgbClr val="FF0000"/>
                  </a:solidFill>
                  <a:latin typeface="Times New Roman" panose="02020603050405020304" pitchFamily="18" charset="0"/>
                  <a:ea typeface="宋体" panose="02010600030101010101" pitchFamily="2" charset="-122"/>
                </a:rPr>
                <a:t>1</a:t>
              </a:r>
              <a:endParaRPr lang="en-US" altLang="zh-CN" sz="2400" b="1" baseline="-25000" dirty="0">
                <a:solidFill>
                  <a:srgbClr val="FF0000"/>
                </a:solidFill>
                <a:latin typeface="Times New Roman" panose="02020603050405020304" pitchFamily="18" charset="0"/>
                <a:ea typeface="宋体" panose="02010600030101010101" pitchFamily="2" charset="-122"/>
              </a:endParaRPr>
            </a:p>
          </p:txBody>
        </p:sp>
        <p:sp>
          <p:nvSpPr>
            <p:cNvPr id="27675" name="Text Box 70"/>
            <p:cNvSpPr txBox="1"/>
            <p:nvPr/>
          </p:nvSpPr>
          <p:spPr>
            <a:xfrm>
              <a:off x="3870" y="2082"/>
              <a:ext cx="217" cy="279"/>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27676" name="Text Box 71"/>
            <p:cNvSpPr txBox="1"/>
            <p:nvPr/>
          </p:nvSpPr>
          <p:spPr>
            <a:xfrm>
              <a:off x="3201" y="1754"/>
              <a:ext cx="380" cy="271"/>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27677" name="Text Box 72"/>
            <p:cNvSpPr txBox="1"/>
            <p:nvPr/>
          </p:nvSpPr>
          <p:spPr>
            <a:xfrm>
              <a:off x="4122" y="2864"/>
              <a:ext cx="211" cy="271"/>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3</a:t>
              </a:r>
              <a:endParaRPr lang="en-US" altLang="zh-CN" sz="2400" b="1" dirty="0">
                <a:latin typeface="Times New Roman" panose="02020603050405020304" pitchFamily="18" charset="0"/>
                <a:ea typeface="宋体" panose="02010600030101010101" pitchFamily="2" charset="-122"/>
              </a:endParaRPr>
            </a:p>
          </p:txBody>
        </p:sp>
        <p:sp>
          <p:nvSpPr>
            <p:cNvPr id="27678" name="Text Box 73"/>
            <p:cNvSpPr txBox="1"/>
            <p:nvPr/>
          </p:nvSpPr>
          <p:spPr>
            <a:xfrm>
              <a:off x="3474" y="2568"/>
              <a:ext cx="209" cy="271"/>
            </a:xfrm>
            <a:prstGeom prst="rect">
              <a:avLst/>
            </a:prstGeom>
            <a:noFill/>
            <a:ln w="9525">
              <a:noFill/>
            </a:ln>
          </p:spPr>
          <p:txBody>
            <a:bodyPr anchor="t"/>
            <a:p>
              <a:pPr algn="just"/>
              <a:r>
                <a:rPr lang="en-US" altLang="zh-CN" sz="2400" b="1" dirty="0">
                  <a:latin typeface="Times New Roman" panose="02020603050405020304" pitchFamily="18" charset="0"/>
                  <a:ea typeface="宋体" panose="02010600030101010101" pitchFamily="2" charset="-122"/>
                </a:rPr>
                <a:t>4</a:t>
              </a:r>
              <a:endParaRPr lang="en-US" altLang="zh-CN" sz="2400" b="1" dirty="0">
                <a:latin typeface="Times New Roman" panose="02020603050405020304" pitchFamily="18" charset="0"/>
                <a:ea typeface="宋体" panose="02010600030101010101" pitchFamily="2" charset="-122"/>
              </a:endParaRPr>
            </a:p>
          </p:txBody>
        </p:sp>
        <p:sp>
          <p:nvSpPr>
            <p:cNvPr id="27679" name="Text Box 74"/>
            <p:cNvSpPr txBox="1"/>
            <p:nvPr/>
          </p:nvSpPr>
          <p:spPr>
            <a:xfrm>
              <a:off x="4391" y="2597"/>
              <a:ext cx="310" cy="239"/>
            </a:xfrm>
            <a:prstGeom prst="rect">
              <a:avLst/>
            </a:prstGeom>
            <a:noFill/>
            <a:ln w="9525">
              <a:noFill/>
            </a:ln>
          </p:spPr>
          <p:txBody>
            <a:bodyPr anchor="t"/>
            <a:p>
              <a:pPr algn="just"/>
              <a:r>
                <a:rPr lang="en-US" altLang="zh-CN" sz="2800" b="1" i="1" dirty="0">
                  <a:latin typeface="Times New Roman" panose="02020603050405020304" pitchFamily="18" charset="0"/>
                  <a:ea typeface="宋体" panose="02010600030101010101" pitchFamily="2" charset="-122"/>
                </a:rPr>
                <a:t>A</a:t>
              </a:r>
              <a:endParaRPr lang="en-US" altLang="zh-CN" sz="2800" b="1" dirty="0">
                <a:latin typeface="Times New Roman" panose="02020603050405020304" pitchFamily="18" charset="0"/>
                <a:ea typeface="宋体" panose="02010600030101010101" pitchFamily="2" charset="-122"/>
              </a:endParaRPr>
            </a:p>
          </p:txBody>
        </p:sp>
        <p:sp>
          <p:nvSpPr>
            <p:cNvPr id="27680" name="Text Box 75"/>
            <p:cNvSpPr txBox="1"/>
            <p:nvPr/>
          </p:nvSpPr>
          <p:spPr>
            <a:xfrm>
              <a:off x="3604" y="2864"/>
              <a:ext cx="799" cy="320"/>
            </a:xfrm>
            <a:prstGeom prst="rect">
              <a:avLst/>
            </a:prstGeom>
            <a:noFill/>
            <a:ln w="9525">
              <a:noFill/>
            </a:ln>
          </p:spPr>
          <p:txBody>
            <a:bodyPr anchor="t"/>
            <a:p>
              <a:pPr algn="just"/>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Q</a:t>
              </a:r>
              <a:r>
                <a:rPr lang="en-US" altLang="zh-CN" sz="2400" b="1" baseline="-25000" dirty="0">
                  <a:solidFill>
                    <a:srgbClr val="0000FF"/>
                  </a:solidFill>
                  <a:latin typeface="Times New Roman" panose="02020603050405020304" pitchFamily="18" charset="0"/>
                  <a:ea typeface="宋体" panose="02010600030101010101" pitchFamily="2" charset="-122"/>
                </a:rPr>
                <a:t>2</a:t>
              </a:r>
              <a:r>
                <a:rPr lang="en-US" altLang="zh-CN" sz="2400" b="1" dirty="0">
                  <a:solidFill>
                    <a:srgbClr val="0000FF"/>
                  </a:solidFill>
                  <a:latin typeface="宋体" panose="02010600030101010101" pitchFamily="2" charset="-122"/>
                  <a:ea typeface="宋体" panose="02010600030101010101" pitchFamily="2" charset="-122"/>
                </a:rPr>
                <a:t>|</a:t>
              </a:r>
              <a:endParaRPr lang="en-US" altLang="zh-CN" sz="2400" b="1" dirty="0">
                <a:solidFill>
                  <a:srgbClr val="0000FF"/>
                </a:solidFill>
                <a:latin typeface="Times New Roman" panose="02020603050405020304" pitchFamily="18" charset="0"/>
                <a:ea typeface="宋体" panose="02010600030101010101" pitchFamily="2" charset="-122"/>
              </a:endParaRPr>
            </a:p>
          </p:txBody>
        </p:sp>
        <p:sp>
          <p:nvSpPr>
            <p:cNvPr id="27681" name="Text Box 76"/>
            <p:cNvSpPr txBox="1"/>
            <p:nvPr/>
          </p:nvSpPr>
          <p:spPr>
            <a:xfrm>
              <a:off x="4229" y="2275"/>
              <a:ext cx="511" cy="364"/>
            </a:xfrm>
            <a:prstGeom prst="rect">
              <a:avLst/>
            </a:prstGeom>
            <a:noFill/>
            <a:ln w="9525">
              <a:noFill/>
            </a:ln>
          </p:spPr>
          <p:txBody>
            <a:bodyPr anchor="t"/>
            <a:p>
              <a:pPr algn="just"/>
              <a:r>
                <a:rPr lang="en-US" altLang="zh-CN" sz="2400" b="1" i="1" dirty="0">
                  <a:solidFill>
                    <a:srgbClr val="0000FF"/>
                  </a:solidFill>
                  <a:latin typeface="Times New Roman" panose="02020603050405020304" pitchFamily="18" charset="0"/>
                  <a:ea typeface="宋体" panose="02010600030101010101" pitchFamily="2" charset="-122"/>
                </a:rPr>
                <a:t>T</a:t>
              </a:r>
              <a:r>
                <a:rPr lang="en-US" altLang="zh-CN" sz="2400" b="1" baseline="-25000" dirty="0">
                  <a:solidFill>
                    <a:srgbClr val="0000FF"/>
                  </a:solidFill>
                  <a:latin typeface="Times New Roman" panose="02020603050405020304" pitchFamily="18" charset="0"/>
                  <a:ea typeface="宋体" panose="02010600030101010101" pitchFamily="2" charset="-122"/>
                </a:rPr>
                <a:t>1</a:t>
              </a:r>
              <a:endParaRPr lang="en-US" altLang="zh-CN" sz="2400" b="1" i="1" dirty="0">
                <a:solidFill>
                  <a:srgbClr val="0000FF"/>
                </a:solidFill>
                <a:latin typeface="Times New Roman" panose="02020603050405020304" pitchFamily="18" charset="0"/>
                <a:ea typeface="宋体" panose="02010600030101010101" pitchFamily="2" charset="-122"/>
              </a:endParaRPr>
            </a:p>
          </p:txBody>
        </p:sp>
        <p:sp>
          <p:nvSpPr>
            <p:cNvPr id="27682" name="Text Box 77"/>
            <p:cNvSpPr txBox="1"/>
            <p:nvPr/>
          </p:nvSpPr>
          <p:spPr>
            <a:xfrm>
              <a:off x="4515" y="2809"/>
              <a:ext cx="361" cy="289"/>
            </a:xfrm>
            <a:prstGeom prst="rect">
              <a:avLst/>
            </a:prstGeom>
            <a:noFill/>
            <a:ln w="9525">
              <a:noFill/>
            </a:ln>
          </p:spPr>
          <p:txBody>
            <a:bodyPr anchor="t"/>
            <a:p>
              <a:pPr algn="just"/>
              <a:r>
                <a:rPr lang="en-US" altLang="zh-CN" sz="2400" b="1" i="1" dirty="0">
                  <a:solidFill>
                    <a:srgbClr val="FF00FF"/>
                  </a:solidFill>
                  <a:latin typeface="Times New Roman" panose="02020603050405020304" pitchFamily="18" charset="0"/>
                  <a:ea typeface="宋体" panose="02010600030101010101" pitchFamily="2" charset="-122"/>
                </a:rPr>
                <a:t>T</a:t>
              </a:r>
              <a:r>
                <a:rPr lang="en-US" altLang="zh-CN" sz="2400" b="1" baseline="-25000" dirty="0">
                  <a:solidFill>
                    <a:srgbClr val="FF00FF"/>
                  </a:solidFill>
                  <a:latin typeface="Times New Roman" panose="02020603050405020304" pitchFamily="18" charset="0"/>
                  <a:ea typeface="宋体" panose="02010600030101010101" pitchFamily="2" charset="-122"/>
                </a:rPr>
                <a:t>2</a:t>
              </a:r>
              <a:endParaRPr lang="en-US" altLang="zh-CN" sz="2400" b="1" dirty="0">
                <a:solidFill>
                  <a:srgbClr val="FF00FF"/>
                </a:solidFill>
                <a:latin typeface="Times New Roman" panose="02020603050405020304" pitchFamily="18" charset="0"/>
                <a:ea typeface="宋体" panose="02010600030101010101" pitchFamily="2" charset="-122"/>
              </a:endParaRPr>
            </a:p>
            <a:p>
              <a:pPr algn="just"/>
              <a:endParaRPr lang="en-US" altLang="zh-CN" sz="2800" b="1" dirty="0">
                <a:latin typeface="Times New Roman" panose="02020603050405020304" pitchFamily="18" charset="0"/>
                <a:ea typeface="宋体" panose="02010600030101010101" pitchFamily="2" charset="-122"/>
              </a:endParaRPr>
            </a:p>
          </p:txBody>
        </p:sp>
        <p:sp>
          <p:nvSpPr>
            <p:cNvPr id="27683" name="Text Box 78"/>
            <p:cNvSpPr txBox="1"/>
            <p:nvPr/>
          </p:nvSpPr>
          <p:spPr>
            <a:xfrm>
              <a:off x="4535" y="3119"/>
              <a:ext cx="410" cy="262"/>
            </a:xfrm>
            <a:prstGeom prst="rect">
              <a:avLst/>
            </a:prstGeom>
            <a:noFill/>
            <a:ln w="9525">
              <a:noFill/>
            </a:ln>
          </p:spPr>
          <p:txBody>
            <a:bodyPr anchor="t"/>
            <a:p>
              <a:pPr algn="just"/>
              <a:r>
                <a:rPr lang="en-US" altLang="zh-CN" sz="2400" b="1" i="1" dirty="0">
                  <a:latin typeface="Times New Roman" panose="02020603050405020304" pitchFamily="18" charset="0"/>
                  <a:ea typeface="宋体" panose="02010600030101010101" pitchFamily="2" charset="-122"/>
                </a:rPr>
                <a:t>V</a:t>
              </a:r>
              <a:endParaRPr lang="en-US" altLang="zh-CN" sz="2400" b="1" i="1" dirty="0">
                <a:latin typeface="Times New Roman" panose="02020603050405020304" pitchFamily="18" charset="0"/>
                <a:ea typeface="宋体" panose="02010600030101010101" pitchFamily="2" charset="-122"/>
              </a:endParaRPr>
            </a:p>
          </p:txBody>
        </p:sp>
        <p:sp>
          <p:nvSpPr>
            <p:cNvPr id="27684" name="Line 79"/>
            <p:cNvSpPr/>
            <p:nvPr/>
          </p:nvSpPr>
          <p:spPr>
            <a:xfrm flipH="1">
              <a:off x="3885" y="2790"/>
              <a:ext cx="91" cy="17"/>
            </a:xfrm>
            <a:prstGeom prst="line">
              <a:avLst/>
            </a:prstGeom>
            <a:ln w="28575" cap="flat" cmpd="sng">
              <a:solidFill>
                <a:srgbClr val="0000FF"/>
              </a:solidFill>
              <a:prstDash val="solid"/>
              <a:round/>
              <a:headEnd type="none" w="med" len="med"/>
              <a:tailEnd type="none" w="med" len="med"/>
            </a:ln>
          </p:spPr>
        </p:sp>
        <p:sp>
          <p:nvSpPr>
            <p:cNvPr id="27685" name="Line 80"/>
            <p:cNvSpPr/>
            <p:nvPr/>
          </p:nvSpPr>
          <p:spPr>
            <a:xfrm flipH="1" flipV="1">
              <a:off x="3885" y="2798"/>
              <a:ext cx="57" cy="66"/>
            </a:xfrm>
            <a:prstGeom prst="line">
              <a:avLst/>
            </a:prstGeom>
            <a:ln w="28575" cap="flat" cmpd="sng">
              <a:solidFill>
                <a:srgbClr val="0000FF"/>
              </a:solidFill>
              <a:prstDash val="solid"/>
              <a:round/>
              <a:headEnd type="none" w="med" len="med"/>
              <a:tailEnd type="none" w="med" len="med"/>
            </a:ln>
          </p:spPr>
        </p:sp>
        <p:sp>
          <p:nvSpPr>
            <p:cNvPr id="27686" name="Line 81"/>
            <p:cNvSpPr/>
            <p:nvPr/>
          </p:nvSpPr>
          <p:spPr>
            <a:xfrm flipH="1" flipV="1">
              <a:off x="3482" y="2297"/>
              <a:ext cx="84" cy="81"/>
            </a:xfrm>
            <a:prstGeom prst="line">
              <a:avLst/>
            </a:prstGeom>
            <a:ln w="28575" cap="flat" cmpd="sng">
              <a:solidFill>
                <a:srgbClr val="FF0000"/>
              </a:solidFill>
              <a:prstDash val="solid"/>
              <a:round/>
              <a:headEnd type="none" w="med" len="med"/>
              <a:tailEnd type="none" w="med" len="med"/>
            </a:ln>
          </p:spPr>
        </p:sp>
        <p:sp>
          <p:nvSpPr>
            <p:cNvPr id="27687" name="Line 82"/>
            <p:cNvSpPr/>
            <p:nvPr/>
          </p:nvSpPr>
          <p:spPr>
            <a:xfrm flipV="1">
              <a:off x="3482" y="2297"/>
              <a:ext cx="9" cy="107"/>
            </a:xfrm>
            <a:prstGeom prst="line">
              <a:avLst/>
            </a:prstGeom>
            <a:ln w="28575" cap="flat" cmpd="sng">
              <a:solidFill>
                <a:srgbClr val="FF0000"/>
              </a:solidFill>
              <a:prstDash val="solid"/>
              <a:round/>
              <a:headEnd type="none" w="med" len="med"/>
              <a:tailEnd type="none" w="med" len="med"/>
            </a:ln>
          </p:spPr>
        </p:sp>
        <p:sp>
          <p:nvSpPr>
            <p:cNvPr id="27688" name="Text Box 83"/>
            <p:cNvSpPr txBox="1"/>
            <p:nvPr/>
          </p:nvSpPr>
          <p:spPr>
            <a:xfrm>
              <a:off x="4377" y="2371"/>
              <a:ext cx="817" cy="288"/>
            </a:xfrm>
            <a:prstGeom prst="rect">
              <a:avLst/>
            </a:prstGeom>
            <a:noFill/>
            <a:ln w="9525">
              <a:noFill/>
            </a:ln>
          </p:spPr>
          <p:txBody>
            <a:bodyPr anchor="t">
              <a:spAutoFit/>
            </a:bodyPr>
            <a:p>
              <a:pPr algn="r">
                <a:spcBef>
                  <a:spcPct val="50000"/>
                </a:spcBef>
              </a:pPr>
              <a:r>
                <a:rPr lang="zh-CN" altLang="en-US" sz="2400" b="1" dirty="0">
                  <a:solidFill>
                    <a:srgbClr val="FF3300"/>
                  </a:solidFill>
                  <a:latin typeface="Times New Roman" panose="02020603050405020304" pitchFamily="18" charset="0"/>
                  <a:ea typeface="宋体" panose="02010600030101010101" pitchFamily="2" charset="-122"/>
                </a:rPr>
                <a:t>绝热线</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27689" name="Text Box 84"/>
            <p:cNvSpPr txBox="1"/>
            <p:nvPr/>
          </p:nvSpPr>
          <p:spPr>
            <a:xfrm>
              <a:off x="4136" y="2040"/>
              <a:ext cx="740" cy="288"/>
            </a:xfrm>
            <a:prstGeom prst="rect">
              <a:avLst/>
            </a:prstGeom>
            <a:noFill/>
            <a:ln w="9525">
              <a:noFill/>
            </a:ln>
          </p:spPr>
          <p:txBody>
            <a:bodyPr anchor="t">
              <a:spAutoFit/>
            </a:bodyPr>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等温线</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27690" name="Line 85"/>
            <p:cNvSpPr/>
            <p:nvPr/>
          </p:nvSpPr>
          <p:spPr>
            <a:xfrm flipV="1">
              <a:off x="4081" y="2256"/>
              <a:ext cx="147" cy="109"/>
            </a:xfrm>
            <a:prstGeom prst="line">
              <a:avLst/>
            </a:prstGeom>
            <a:ln w="12700" cap="flat" cmpd="sng">
              <a:solidFill>
                <a:schemeClr val="tx1"/>
              </a:solidFill>
              <a:prstDash val="solid"/>
              <a:round/>
              <a:headEnd type="none" w="med" len="med"/>
              <a:tailEnd type="none" w="med" len="med"/>
            </a:ln>
          </p:spPr>
        </p:sp>
        <p:sp>
          <p:nvSpPr>
            <p:cNvPr id="27691" name="Line 86"/>
            <p:cNvSpPr/>
            <p:nvPr/>
          </p:nvSpPr>
          <p:spPr>
            <a:xfrm flipV="1">
              <a:off x="4060" y="2546"/>
              <a:ext cx="524" cy="99"/>
            </a:xfrm>
            <a:prstGeom prst="line">
              <a:avLst/>
            </a:prstGeom>
            <a:ln w="12700" cap="flat" cmpd="sng">
              <a:solidFill>
                <a:schemeClr val="tx1"/>
              </a:solidFill>
              <a:prstDash val="solid"/>
              <a:round/>
              <a:headEnd type="none" w="med" len="med"/>
              <a:tailEnd type="none" w="med" len="med"/>
            </a:ln>
          </p:spPr>
        </p:sp>
        <p:sp>
          <p:nvSpPr>
            <p:cNvPr id="27692" name="Line 87"/>
            <p:cNvSpPr/>
            <p:nvPr/>
          </p:nvSpPr>
          <p:spPr>
            <a:xfrm>
              <a:off x="3884" y="2290"/>
              <a:ext cx="0" cy="860"/>
            </a:xfrm>
            <a:prstGeom prst="line">
              <a:avLst/>
            </a:prstGeom>
            <a:ln w="9525" cap="flat" cmpd="sng">
              <a:solidFill>
                <a:schemeClr val="tx1"/>
              </a:solidFill>
              <a:prstDash val="dash"/>
              <a:round/>
              <a:headEnd type="none" w="med" len="med"/>
              <a:tailEnd type="none" w="med" len="med"/>
            </a:ln>
          </p:spPr>
        </p:sp>
        <p:sp>
          <p:nvSpPr>
            <p:cNvPr id="27693" name="Line 88"/>
            <p:cNvSpPr/>
            <p:nvPr/>
          </p:nvSpPr>
          <p:spPr>
            <a:xfrm>
              <a:off x="3383" y="1907"/>
              <a:ext cx="0" cy="1252"/>
            </a:xfrm>
            <a:prstGeom prst="line">
              <a:avLst/>
            </a:prstGeom>
            <a:ln w="9525" cap="flat" cmpd="sng">
              <a:solidFill>
                <a:schemeClr val="tx1"/>
              </a:solidFill>
              <a:prstDash val="dash"/>
              <a:round/>
              <a:headEnd type="none" w="med" len="med"/>
              <a:tailEnd type="none" w="med" len="med"/>
            </a:ln>
          </p:spPr>
        </p:sp>
        <p:sp>
          <p:nvSpPr>
            <p:cNvPr id="27694" name="Line 89"/>
            <p:cNvSpPr/>
            <p:nvPr/>
          </p:nvSpPr>
          <p:spPr>
            <a:xfrm>
              <a:off x="4216" y="2898"/>
              <a:ext cx="0" cy="252"/>
            </a:xfrm>
            <a:prstGeom prst="line">
              <a:avLst/>
            </a:prstGeom>
            <a:ln w="9525" cap="flat" cmpd="sng">
              <a:solidFill>
                <a:schemeClr val="tx1"/>
              </a:solidFill>
              <a:prstDash val="dash"/>
              <a:round/>
              <a:headEnd type="none" w="med" len="med"/>
              <a:tailEnd type="none" w="med" len="med"/>
            </a:ln>
          </p:spPr>
        </p:sp>
        <p:sp>
          <p:nvSpPr>
            <p:cNvPr id="27695" name="Text Box 90"/>
            <p:cNvSpPr txBox="1"/>
            <p:nvPr/>
          </p:nvSpPr>
          <p:spPr>
            <a:xfrm>
              <a:off x="3230" y="3142"/>
              <a:ext cx="1453" cy="288"/>
            </a:xfrm>
            <a:prstGeom prst="rect">
              <a:avLst/>
            </a:prstGeom>
            <a:noFill/>
            <a:ln w="9525">
              <a:noFill/>
            </a:ln>
          </p:spPr>
          <p:txBody>
            <a:bodyPr anchor="t">
              <a:spAutoFit/>
            </a:bodyPr>
            <a:p>
              <a:pPr>
                <a:spcBef>
                  <a:spcPct val="50000"/>
                </a:spcBef>
              </a:pPr>
              <a:r>
                <a:rPr lang="en-US" altLang="zh-CN" sz="2400" b="1" i="1" dirty="0">
                  <a:latin typeface="Times New Roman" panose="02020603050405020304" pitchFamily="18" charset="0"/>
                  <a:ea typeface="宋体" panose="02010600030101010101" pitchFamily="2" charset="-122"/>
                </a:rPr>
                <a:t>V</a:t>
              </a:r>
              <a:r>
                <a:rPr lang="en-US" altLang="zh-CN" sz="2400" b="1" baseline="-25000" dirty="0">
                  <a:latin typeface="Times New Roman" panose="02020603050405020304" pitchFamily="18" charset="0"/>
                  <a:ea typeface="宋体" panose="02010600030101010101" pitchFamily="2" charset="-122"/>
                </a:rPr>
                <a:t>1</a:t>
              </a:r>
              <a:r>
                <a:rPr lang="en-US" altLang="zh-CN" sz="2400" b="1" i="1" dirty="0">
                  <a:latin typeface="Times New Roman" panose="02020603050405020304" pitchFamily="18" charset="0"/>
                  <a:ea typeface="宋体" panose="02010600030101010101" pitchFamily="2" charset="-122"/>
                </a:rPr>
                <a:t>  V</a:t>
              </a:r>
              <a:r>
                <a:rPr lang="en-US" altLang="zh-CN" sz="2400" b="1" baseline="-25000" dirty="0">
                  <a:latin typeface="Times New Roman" panose="02020603050405020304" pitchFamily="18" charset="0"/>
                  <a:ea typeface="宋体" panose="02010600030101010101" pitchFamily="2" charset="-122"/>
                </a:rPr>
                <a:t>4</a:t>
              </a:r>
              <a:r>
                <a:rPr lang="en-US" altLang="zh-CN" sz="2400" b="1" i="1" dirty="0">
                  <a:latin typeface="Times New Roman" panose="02020603050405020304" pitchFamily="18" charset="0"/>
                  <a:ea typeface="宋体" panose="02010600030101010101" pitchFamily="2" charset="-122"/>
                </a:rPr>
                <a:t>  V</a:t>
              </a:r>
              <a:r>
                <a:rPr lang="en-US" altLang="zh-CN" sz="2400" b="1" baseline="-25000" dirty="0">
                  <a:latin typeface="Times New Roman" panose="02020603050405020304" pitchFamily="18" charset="0"/>
                  <a:ea typeface="宋体" panose="02010600030101010101" pitchFamily="2" charset="-122"/>
                </a:rPr>
                <a:t>2</a:t>
              </a:r>
              <a:r>
                <a:rPr lang="en-US" altLang="zh-CN" sz="2400" b="1" i="1" dirty="0">
                  <a:latin typeface="Times New Roman" panose="02020603050405020304" pitchFamily="18" charset="0"/>
                  <a:ea typeface="宋体" panose="02010600030101010101" pitchFamily="2" charset="-122"/>
                </a:rPr>
                <a:t>   V</a:t>
              </a:r>
              <a:r>
                <a:rPr lang="en-US" altLang="zh-CN" sz="2400" b="1" baseline="-25000" dirty="0">
                  <a:latin typeface="Times New Roman" panose="02020603050405020304" pitchFamily="18" charset="0"/>
                  <a:ea typeface="宋体" panose="02010600030101010101" pitchFamily="2" charset="-122"/>
                </a:rPr>
                <a:t>3</a:t>
              </a:r>
              <a:endParaRPr lang="en-US" altLang="zh-CN" sz="2400" b="1" i="1" dirty="0">
                <a:latin typeface="Times New Roman" panose="02020603050405020304" pitchFamily="18" charset="0"/>
                <a:ea typeface="宋体" panose="02010600030101010101" pitchFamily="2" charset="-122"/>
              </a:endParaRPr>
            </a:p>
          </p:txBody>
        </p:sp>
        <p:sp>
          <p:nvSpPr>
            <p:cNvPr id="27696" name="Line 91"/>
            <p:cNvSpPr/>
            <p:nvPr/>
          </p:nvSpPr>
          <p:spPr>
            <a:xfrm>
              <a:off x="3654" y="2674"/>
              <a:ext cx="0" cy="485"/>
            </a:xfrm>
            <a:prstGeom prst="line">
              <a:avLst/>
            </a:prstGeom>
            <a:ln w="9525" cap="flat" cmpd="sng">
              <a:solidFill>
                <a:schemeClr val="tx1"/>
              </a:solidFill>
              <a:prstDash val="dash"/>
              <a:round/>
              <a:headEnd type="none" w="med" len="med"/>
              <a:tailEnd type="none" w="med" len="med"/>
            </a:ln>
          </p:spPr>
        </p:sp>
        <p:sp>
          <p:nvSpPr>
            <p:cNvPr id="27697" name="Line 92"/>
            <p:cNvSpPr/>
            <p:nvPr/>
          </p:nvSpPr>
          <p:spPr>
            <a:xfrm flipV="1">
              <a:off x="2897" y="1428"/>
              <a:ext cx="0" cy="1719"/>
            </a:xfrm>
            <a:prstGeom prst="line">
              <a:avLst/>
            </a:prstGeom>
            <a:ln w="19050" cap="flat" cmpd="sng">
              <a:solidFill>
                <a:schemeClr val="tx1"/>
              </a:solidFill>
              <a:prstDash val="solid"/>
              <a:round/>
              <a:headEnd type="none" w="med" len="med"/>
              <a:tailEnd type="triangle" w="sm" len="lg"/>
            </a:ln>
          </p:spPr>
        </p:sp>
      </p:grpSp>
      <p:graphicFrame>
        <p:nvGraphicFramePr>
          <p:cNvPr id="187487" name="Object 95"/>
          <p:cNvGraphicFramePr>
            <a:graphicFrameLocks noChangeAspect="1"/>
          </p:cNvGraphicFramePr>
          <p:nvPr/>
        </p:nvGraphicFramePr>
        <p:xfrm>
          <a:off x="468313" y="4464050"/>
          <a:ext cx="3113087" cy="1387475"/>
        </p:xfrm>
        <a:graphic>
          <a:graphicData uri="http://schemas.openxmlformats.org/presentationml/2006/ole">
            <mc:AlternateContent xmlns:mc="http://schemas.openxmlformats.org/markup-compatibility/2006">
              <mc:Choice xmlns:v="urn:schemas-microsoft-com:vml" Requires="v">
                <p:oleObj spid="_x0000_s3079" name="" r:id="rId7" imgW="1701800" imgH="838200" progId="Equation.3">
                  <p:embed/>
                </p:oleObj>
              </mc:Choice>
              <mc:Fallback>
                <p:oleObj name="" r:id="rId7" imgW="1701800" imgH="838200" progId="Equation.3">
                  <p:embed/>
                  <p:pic>
                    <p:nvPicPr>
                      <p:cNvPr id="0" name="图片 3078"/>
                      <p:cNvPicPr/>
                      <p:nvPr/>
                    </p:nvPicPr>
                    <p:blipFill>
                      <a:blip r:embed="rId8"/>
                      <a:stretch>
                        <a:fillRect/>
                      </a:stretch>
                    </p:blipFill>
                    <p:spPr>
                      <a:xfrm>
                        <a:off x="468313" y="4464050"/>
                        <a:ext cx="3113087" cy="1387475"/>
                      </a:xfrm>
                      <a:prstGeom prst="rect">
                        <a:avLst/>
                      </a:prstGeom>
                      <a:noFill/>
                      <a:ln w="38100">
                        <a:noFill/>
                        <a:miter/>
                      </a:ln>
                    </p:spPr>
                  </p:pic>
                </p:oleObj>
              </mc:Fallback>
            </mc:AlternateContent>
          </a:graphicData>
        </a:graphic>
      </p:graphicFrame>
      <p:graphicFrame>
        <p:nvGraphicFramePr>
          <p:cNvPr id="187488" name="Object 96"/>
          <p:cNvGraphicFramePr>
            <a:graphicFrameLocks noChangeAspect="1"/>
          </p:cNvGraphicFramePr>
          <p:nvPr/>
        </p:nvGraphicFramePr>
        <p:xfrm>
          <a:off x="3617913" y="4713288"/>
          <a:ext cx="1182687" cy="890587"/>
        </p:xfrm>
        <a:graphic>
          <a:graphicData uri="http://schemas.openxmlformats.org/presentationml/2006/ole">
            <mc:AlternateContent xmlns:mc="http://schemas.openxmlformats.org/markup-compatibility/2006">
              <mc:Choice xmlns:v="urn:schemas-microsoft-com:vml" Requires="v">
                <p:oleObj spid="_x0000_s3080" name="" r:id="rId9" imgW="533400" imgH="444500" progId="Equation.3">
                  <p:embed/>
                </p:oleObj>
              </mc:Choice>
              <mc:Fallback>
                <p:oleObj name="" r:id="rId9" imgW="533400" imgH="444500" progId="Equation.3">
                  <p:embed/>
                  <p:pic>
                    <p:nvPicPr>
                      <p:cNvPr id="0" name="图片 3079"/>
                      <p:cNvPicPr/>
                      <p:nvPr/>
                    </p:nvPicPr>
                    <p:blipFill>
                      <a:blip r:embed="rId10"/>
                      <a:stretch>
                        <a:fillRect/>
                      </a:stretch>
                    </p:blipFill>
                    <p:spPr>
                      <a:xfrm>
                        <a:off x="3617913" y="4713288"/>
                        <a:ext cx="1182687" cy="890587"/>
                      </a:xfrm>
                      <a:prstGeom prst="rect">
                        <a:avLst/>
                      </a:prstGeom>
                      <a:noFill/>
                      <a:ln w="38100">
                        <a:noFill/>
                        <a:miter/>
                      </a:ln>
                    </p:spPr>
                  </p:pic>
                </p:oleObj>
              </mc:Fallback>
            </mc:AlternateContent>
          </a:graphicData>
        </a:graphic>
      </p:graphicFrame>
      <p:sp>
        <p:nvSpPr>
          <p:cNvPr id="187489" name="Rectangle 97"/>
          <p:cNvSpPr/>
          <p:nvPr/>
        </p:nvSpPr>
        <p:spPr>
          <a:xfrm>
            <a:off x="5292725" y="687388"/>
            <a:ext cx="3311525" cy="869950"/>
          </a:xfrm>
          <a:prstGeom prst="rect">
            <a:avLst/>
          </a:prstGeom>
          <a:noFill/>
          <a:ln w="9525" cap="flat" cmpd="sng">
            <a:solidFill>
              <a:srgbClr val="00FF00"/>
            </a:solidFill>
            <a:prstDash val="solid"/>
            <a:miter/>
            <a:headEnd type="none" w="med" len="med"/>
            <a:tailEnd type="none" w="med" len="med"/>
          </a:ln>
        </p:spPr>
        <p:txBody>
          <a:bodyPr anchor="t">
            <a:spAutoFit/>
          </a:bodyPr>
          <a:p>
            <a:pPr eaLnBrk="0" hangingPunct="0">
              <a:lnSpc>
                <a:spcPct val="105000"/>
              </a:lnSpc>
            </a:pPr>
            <a:r>
              <a:rPr lang="zh-CN" altLang="en-US" sz="2400" b="1" dirty="0">
                <a:solidFill>
                  <a:srgbClr val="FF3300"/>
                </a:solidFill>
                <a:latin typeface="楷体_GB2312" pitchFamily="49" charset="-122"/>
                <a:ea typeface="楷体_GB2312" pitchFamily="49" charset="-122"/>
              </a:rPr>
              <a:t>等温过程，理想气体吸热全部用于对外作功。</a:t>
            </a:r>
            <a:endParaRPr lang="zh-CN" altLang="en-US" sz="2400" b="1" dirty="0">
              <a:solidFill>
                <a:srgbClr val="FF3300"/>
              </a:solidFill>
              <a:latin typeface="楷体_GB2312" pitchFamily="49" charset="-122"/>
              <a:ea typeface="楷体_GB2312" pitchFamily="49" charset="-122"/>
            </a:endParaRPr>
          </a:p>
        </p:txBody>
      </p:sp>
      <p:sp>
        <p:nvSpPr>
          <p:cNvPr id="187490" name="Text Box 98"/>
          <p:cNvSpPr txBox="1"/>
          <p:nvPr/>
        </p:nvSpPr>
        <p:spPr>
          <a:xfrm>
            <a:off x="4914900" y="4924425"/>
            <a:ext cx="3997325" cy="460375"/>
          </a:xfrm>
          <a:prstGeom prst="rect">
            <a:avLst/>
          </a:prstGeom>
          <a:noFill/>
          <a:ln w="9525">
            <a:noFill/>
          </a:ln>
        </p:spPr>
        <p:txBody>
          <a:bodyPr wrap="square" anchor="t">
            <a:spAutoFit/>
          </a:bodyPr>
          <a:p>
            <a:pPr algn="ctr"/>
            <a:r>
              <a:rPr lang="zh-CN" altLang="en-US" sz="2400" b="1" dirty="0">
                <a:solidFill>
                  <a:srgbClr val="3333FF"/>
                </a:solidFill>
                <a:latin typeface="Times New Roman" panose="02020603050405020304" pitchFamily="18" charset="0"/>
                <a:ea typeface="楷体_GB2312" pitchFamily="49" charset="-122"/>
              </a:rPr>
              <a:t>指出了提高热机效率的途径。</a:t>
            </a:r>
            <a:endParaRPr lang="zh-CN" altLang="en-US" sz="2400" b="1" dirty="0">
              <a:solidFill>
                <a:srgbClr val="3333FF"/>
              </a:solidFill>
              <a:latin typeface="Times New Roman" panose="02020603050405020304" pitchFamily="18" charset="0"/>
              <a:ea typeface="楷体_GB2312" pitchFamily="49" charset="-122"/>
            </a:endParaRPr>
          </a:p>
        </p:txBody>
      </p:sp>
      <p:sp>
        <p:nvSpPr>
          <p:cNvPr id="27702" name="Text Box 8"/>
          <p:cNvSpPr txBox="1"/>
          <p:nvPr/>
        </p:nvSpPr>
        <p:spPr>
          <a:xfrm>
            <a:off x="531813" y="5922963"/>
            <a:ext cx="4079875" cy="460375"/>
          </a:xfrm>
          <a:prstGeom prst="rect">
            <a:avLst/>
          </a:prstGeom>
          <a:noFill/>
          <a:ln w="9525">
            <a:noFill/>
          </a:ln>
        </p:spPr>
        <p:txBody>
          <a:bodyPr wrap="square" anchor="t">
            <a:spAutoFit/>
          </a:bodyPr>
          <a:p>
            <a:r>
              <a:rPr lang="en-US" altLang="zh-CN" sz="2400" b="1" dirty="0">
                <a:latin typeface="Times New Roman" panose="02020603050405020304" pitchFamily="18" charset="0"/>
                <a:ea typeface="宋体" panose="02010600030101010101" pitchFamily="2" charset="-122"/>
              </a:rPr>
              <a:t>4.  </a:t>
            </a:r>
            <a:r>
              <a:rPr lang="zh-CN" altLang="en-US" sz="2400" b="1" dirty="0">
                <a:latin typeface="Times New Roman" panose="02020603050405020304" pitchFamily="18" charset="0"/>
                <a:ea typeface="宋体" panose="02010600030101010101" pitchFamily="2" charset="-122"/>
              </a:rPr>
              <a:t>逆向卡诺循环的致冷系数</a:t>
            </a:r>
            <a:endParaRPr lang="zh-CN" altLang="en-US" sz="2400" b="1" dirty="0">
              <a:latin typeface="Times New Roman" panose="02020603050405020304" pitchFamily="18" charset="0"/>
              <a:ea typeface="宋体" panose="02010600030101010101" pitchFamily="2" charset="-122"/>
            </a:endParaRPr>
          </a:p>
        </p:txBody>
      </p:sp>
      <p:graphicFrame>
        <p:nvGraphicFramePr>
          <p:cNvPr id="189444" name="Object 4"/>
          <p:cNvGraphicFramePr>
            <a:graphicFrameLocks noChangeAspect="1"/>
          </p:cNvGraphicFramePr>
          <p:nvPr/>
        </p:nvGraphicFramePr>
        <p:xfrm>
          <a:off x="4611688" y="5754688"/>
          <a:ext cx="3367087" cy="819150"/>
        </p:xfrm>
        <a:graphic>
          <a:graphicData uri="http://schemas.openxmlformats.org/presentationml/2006/ole">
            <mc:AlternateContent xmlns:mc="http://schemas.openxmlformats.org/markup-compatibility/2006">
              <mc:Choice xmlns:v="urn:schemas-microsoft-com:vml" Requires="v">
                <p:oleObj spid="_x0000_s3081" name="" r:id="rId11" imgW="1879600" imgH="457200" progId="Equation.3">
                  <p:embed/>
                </p:oleObj>
              </mc:Choice>
              <mc:Fallback>
                <p:oleObj name="" r:id="rId11" imgW="1879600" imgH="457200" progId="Equation.3">
                  <p:embed/>
                  <p:pic>
                    <p:nvPicPr>
                      <p:cNvPr id="0" name="图片 3080"/>
                      <p:cNvPicPr/>
                      <p:nvPr/>
                    </p:nvPicPr>
                    <p:blipFill>
                      <a:blip r:embed="rId12"/>
                      <a:stretch>
                        <a:fillRect/>
                      </a:stretch>
                    </p:blipFill>
                    <p:spPr>
                      <a:xfrm>
                        <a:off x="4611688" y="5754688"/>
                        <a:ext cx="3367087" cy="819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401"/>
                                        </p:tgtEl>
                                        <p:attrNameLst>
                                          <p:attrName>style.visibility</p:attrName>
                                        </p:attrNameLst>
                                      </p:cBhvr>
                                      <p:to>
                                        <p:strVal val="visible"/>
                                      </p:to>
                                    </p:set>
                                    <p:animEffect transition="in" filter="wipe(up)">
                                      <p:cBhvr>
                                        <p:cTn id="7" dur="500"/>
                                        <p:tgtEl>
                                          <p:spTgt spid="1874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7489"/>
                                        </p:tgtEl>
                                        <p:attrNameLst>
                                          <p:attrName>style.visibility</p:attrName>
                                        </p:attrNameLst>
                                      </p:cBhvr>
                                      <p:to>
                                        <p:strVal val="visible"/>
                                      </p:to>
                                    </p:set>
                                    <p:animEffect transition="in" filter="wipe(up)">
                                      <p:cBhvr>
                                        <p:cTn id="12" dur="500"/>
                                        <p:tgtEl>
                                          <p:spTgt spid="1874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395"/>
                                        </p:tgtEl>
                                        <p:attrNameLst>
                                          <p:attrName>style.visibility</p:attrName>
                                        </p:attrNameLst>
                                      </p:cBhvr>
                                      <p:to>
                                        <p:strVal val="visible"/>
                                      </p:to>
                                    </p:set>
                                    <p:animEffect transition="in" filter="wipe(left)">
                                      <p:cBhvr>
                                        <p:cTn id="17" dur="500"/>
                                        <p:tgtEl>
                                          <p:spTgt spid="18739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7396"/>
                                        </p:tgtEl>
                                        <p:attrNameLst>
                                          <p:attrName>style.visibility</p:attrName>
                                        </p:attrNameLst>
                                      </p:cBhvr>
                                      <p:to>
                                        <p:strVal val="visible"/>
                                      </p:to>
                                    </p:set>
                                    <p:animEffect transition="in" filter="wipe(left)">
                                      <p:cBhvr>
                                        <p:cTn id="21" dur="500"/>
                                        <p:tgtEl>
                                          <p:spTgt spid="18739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7397"/>
                                        </p:tgtEl>
                                        <p:attrNameLst>
                                          <p:attrName>style.visibility</p:attrName>
                                        </p:attrNameLst>
                                      </p:cBhvr>
                                      <p:to>
                                        <p:strVal val="visible"/>
                                      </p:to>
                                    </p:set>
                                    <p:animEffect transition="in" filter="wipe(left)">
                                      <p:cBhvr>
                                        <p:cTn id="26" dur="500"/>
                                        <p:tgtEl>
                                          <p:spTgt spid="18739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7398"/>
                                        </p:tgtEl>
                                        <p:attrNameLst>
                                          <p:attrName>style.visibility</p:attrName>
                                        </p:attrNameLst>
                                      </p:cBhvr>
                                      <p:to>
                                        <p:strVal val="visible"/>
                                      </p:to>
                                    </p:set>
                                    <p:animEffect transition="in" filter="wipe(left)">
                                      <p:cBhvr>
                                        <p:cTn id="30" dur="500"/>
                                        <p:tgtEl>
                                          <p:spTgt spid="1873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87402"/>
                                        </p:tgtEl>
                                        <p:attrNameLst>
                                          <p:attrName>style.visibility</p:attrName>
                                        </p:attrNameLst>
                                      </p:cBhvr>
                                      <p:to>
                                        <p:strVal val="visible"/>
                                      </p:to>
                                    </p:set>
                                    <p:animEffect transition="in" filter="wipe(up)">
                                      <p:cBhvr>
                                        <p:cTn id="35" dur="500"/>
                                        <p:tgtEl>
                                          <p:spTgt spid="1874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7403"/>
                                        </p:tgtEl>
                                        <p:attrNameLst>
                                          <p:attrName>style.visibility</p:attrName>
                                        </p:attrNameLst>
                                      </p:cBhvr>
                                      <p:to>
                                        <p:strVal val="visible"/>
                                      </p:to>
                                    </p:set>
                                    <p:animEffect transition="in" filter="wipe(left)">
                                      <p:cBhvr>
                                        <p:cTn id="40" dur="500"/>
                                        <p:tgtEl>
                                          <p:spTgt spid="18740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87404"/>
                                        </p:tgtEl>
                                        <p:attrNameLst>
                                          <p:attrName>style.visibility</p:attrName>
                                        </p:attrNameLst>
                                      </p:cBhvr>
                                      <p:to>
                                        <p:strVal val="visible"/>
                                      </p:to>
                                    </p:set>
                                    <p:animEffect transition="in" filter="wipe(left)">
                                      <p:cBhvr>
                                        <p:cTn id="44" dur="500"/>
                                        <p:tgtEl>
                                          <p:spTgt spid="18740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87400"/>
                                        </p:tgtEl>
                                        <p:attrNameLst>
                                          <p:attrName>style.visibility</p:attrName>
                                        </p:attrNameLst>
                                      </p:cBhvr>
                                      <p:to>
                                        <p:strVal val="visible"/>
                                      </p:to>
                                    </p:set>
                                    <p:animEffect transition="in" filter="wipe(left)">
                                      <p:cBhvr>
                                        <p:cTn id="49" dur="500"/>
                                        <p:tgtEl>
                                          <p:spTgt spid="18740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7487"/>
                                        </p:tgtEl>
                                        <p:attrNameLst>
                                          <p:attrName>style.visibility</p:attrName>
                                        </p:attrNameLst>
                                      </p:cBhvr>
                                      <p:to>
                                        <p:strVal val="visible"/>
                                      </p:to>
                                    </p:set>
                                    <p:animEffect transition="in" filter="wipe(left)">
                                      <p:cBhvr>
                                        <p:cTn id="54" dur="500"/>
                                        <p:tgtEl>
                                          <p:spTgt spid="18748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87488"/>
                                        </p:tgtEl>
                                        <p:attrNameLst>
                                          <p:attrName>style.visibility</p:attrName>
                                        </p:attrNameLst>
                                      </p:cBhvr>
                                      <p:to>
                                        <p:strVal val="visible"/>
                                      </p:to>
                                    </p:set>
                                    <p:animEffect transition="in" filter="wipe(left)">
                                      <p:cBhvr>
                                        <p:cTn id="59" dur="500"/>
                                        <p:tgtEl>
                                          <p:spTgt spid="18748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7490">
                                            <p:txEl>
                                              <p:charRg st="0" end="14"/>
                                            </p:txEl>
                                          </p:spTgt>
                                        </p:tgtEl>
                                        <p:attrNameLst>
                                          <p:attrName>style.visibility</p:attrName>
                                        </p:attrNameLst>
                                      </p:cBhvr>
                                      <p:to>
                                        <p:strVal val="visible"/>
                                      </p:to>
                                    </p:set>
                                    <p:animEffect transition="in" filter="wipe(left)">
                                      <p:cBhvr>
                                        <p:cTn id="64" dur="500"/>
                                        <p:tgtEl>
                                          <p:spTgt spid="187490">
                                            <p:txEl>
                                              <p:charRg st="0"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89444"/>
                                        </p:tgtEl>
                                        <p:attrNameLst>
                                          <p:attrName>style.visibility</p:attrName>
                                        </p:attrNameLst>
                                      </p:cBhvr>
                                      <p:to>
                                        <p:strVal val="visible"/>
                                      </p:to>
                                    </p:set>
                                    <p:animEffect transition="in" filter="wipe(left)">
                                      <p:cBhvr>
                                        <p:cTn id="69"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6" grpId="0"/>
      <p:bldP spid="187401" grpId="0"/>
      <p:bldP spid="187402" grpId="0"/>
      <p:bldP spid="187403" grpId="0"/>
      <p:bldP spid="187404" grpId="0"/>
      <p:bldP spid="187489" grpId="0" bldLvl="0" animBg="1"/>
      <p:bldP spid="187490"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Rectangle 5"/>
          <p:cNvSpPr/>
          <p:nvPr/>
        </p:nvSpPr>
        <p:spPr>
          <a:xfrm>
            <a:off x="2273300" y="2482850"/>
            <a:ext cx="4138613" cy="460375"/>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anose="02010600030101010101" pitchFamily="2" charset="-122"/>
              </a:rPr>
              <a:t>功 </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 热是</a:t>
            </a:r>
            <a:r>
              <a:rPr lang="zh-CN" altLang="en-US" sz="2400"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不可逆</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过程</a:t>
            </a:r>
            <a:endParaRPr lang="zh-CN" altLang="en-US" sz="2400" b="1" dirty="0">
              <a:latin typeface="Times New Roman" panose="02020603050405020304" pitchFamily="18" charset="0"/>
              <a:ea typeface="宋体" panose="02010600030101010101" pitchFamily="2" charset="-122"/>
            </a:endParaRPr>
          </a:p>
        </p:txBody>
      </p:sp>
      <p:sp>
        <p:nvSpPr>
          <p:cNvPr id="68615" name="Rectangle 7"/>
          <p:cNvSpPr/>
          <p:nvPr/>
        </p:nvSpPr>
        <p:spPr>
          <a:xfrm>
            <a:off x="2273300" y="2941638"/>
            <a:ext cx="4281488" cy="460375"/>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anose="02010600030101010101" pitchFamily="2" charset="-122"/>
              </a:rPr>
              <a:t>热量传递是</a:t>
            </a:r>
            <a:r>
              <a:rPr lang="zh-CN" altLang="en-US" sz="2400" b="1" dirty="0">
                <a:solidFill>
                  <a:srgbClr val="FF3300"/>
                </a:solidFill>
                <a:latin typeface="Times New Roman" panose="02020603050405020304" pitchFamily="18" charset="0"/>
                <a:ea typeface="宋体" panose="02010600030101010101" pitchFamily="2" charset="-122"/>
              </a:rPr>
              <a:t>不可逆</a:t>
            </a:r>
            <a:r>
              <a:rPr lang="zh-CN" altLang="en-US" sz="2400" b="1" dirty="0">
                <a:latin typeface="Times New Roman" panose="02020603050405020304" pitchFamily="18" charset="0"/>
                <a:ea typeface="宋体" panose="02010600030101010101" pitchFamily="2" charset="-122"/>
              </a:rPr>
              <a:t>过程</a:t>
            </a:r>
            <a:endParaRPr lang="zh-CN" altLang="en-US" sz="2400" b="1" dirty="0">
              <a:latin typeface="Times New Roman" panose="02020603050405020304" pitchFamily="18" charset="0"/>
              <a:ea typeface="宋体" panose="02010600030101010101" pitchFamily="2" charset="-122"/>
            </a:endParaRPr>
          </a:p>
        </p:txBody>
      </p:sp>
      <p:sp>
        <p:nvSpPr>
          <p:cNvPr id="68616" name="Rectangle 8"/>
          <p:cNvSpPr/>
          <p:nvPr/>
        </p:nvSpPr>
        <p:spPr>
          <a:xfrm>
            <a:off x="844550" y="1485900"/>
            <a:ext cx="4495800" cy="460375"/>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热力学第二定律的实质：</a:t>
            </a:r>
            <a:endParaRPr lang="zh-CN" altLang="en-US" sz="2400" b="1" dirty="0">
              <a:latin typeface="Times New Roman" panose="02020603050405020304" pitchFamily="18" charset="0"/>
              <a:ea typeface="宋体" panose="02010600030101010101" pitchFamily="2" charset="-122"/>
            </a:endParaRPr>
          </a:p>
        </p:txBody>
      </p:sp>
      <p:sp>
        <p:nvSpPr>
          <p:cNvPr id="68617" name="Rectangle 9"/>
          <p:cNvSpPr/>
          <p:nvPr/>
        </p:nvSpPr>
        <p:spPr>
          <a:xfrm>
            <a:off x="1257300" y="2028825"/>
            <a:ext cx="6916738" cy="460375"/>
          </a:xfrm>
          <a:prstGeom prst="rect">
            <a:avLst/>
          </a:prstGeom>
          <a:noFill/>
          <a:ln w="9525">
            <a:noFill/>
          </a:ln>
        </p:spPr>
        <p:txBody>
          <a:bodyPr wrap="none" anchor="t">
            <a:spAutoFit/>
          </a:bodyPr>
          <a:p>
            <a:pPr>
              <a:spcBef>
                <a:spcPct val="50000"/>
              </a:spcBef>
            </a:pPr>
            <a:r>
              <a:rPr lang="zh-CN" altLang="en-US" sz="2400" b="1" dirty="0">
                <a:latin typeface="Times New Roman" panose="02020603050405020304" pitchFamily="18" charset="0"/>
                <a:ea typeface="宋体" panose="02010600030101010101" pitchFamily="2" charset="-122"/>
              </a:rPr>
              <a:t>一切与热现象有关的实际宏观过程都是</a:t>
            </a:r>
            <a:r>
              <a:rPr lang="zh-CN" altLang="en-US" sz="2400" b="1" dirty="0">
                <a:solidFill>
                  <a:srgbClr val="FF3300"/>
                </a:solidFill>
                <a:latin typeface="Times New Roman" panose="02020603050405020304" pitchFamily="18" charset="0"/>
                <a:ea typeface="宋体" panose="02010600030101010101" pitchFamily="2" charset="-122"/>
              </a:rPr>
              <a:t>不可逆的。</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59398" name="Text Box 6"/>
          <p:cNvSpPr txBox="1"/>
          <p:nvPr/>
        </p:nvSpPr>
        <p:spPr>
          <a:xfrm>
            <a:off x="879475" y="454025"/>
            <a:ext cx="7385050" cy="977900"/>
          </a:xfrm>
          <a:prstGeom prst="rect">
            <a:avLst/>
          </a:prstGeom>
          <a:noFill/>
          <a:ln w="9525">
            <a:noFill/>
          </a:ln>
        </p:spPr>
        <p:txBody>
          <a:bodyPr wrap="square" anchor="t">
            <a:spAutoFit/>
          </a:bodyPr>
          <a:p>
            <a:pPr>
              <a:lnSpc>
                <a:spcPct val="120000"/>
              </a:lnSpc>
            </a:pPr>
            <a:r>
              <a:rPr lang="zh-CN" altLang="en-US" sz="2400" b="1" dirty="0">
                <a:solidFill>
                  <a:srgbClr val="0000FF"/>
                </a:solidFill>
                <a:latin typeface="Times New Roman" panose="02020603050405020304" pitchFamily="18" charset="0"/>
                <a:ea typeface="宋体" panose="02010600030101010101" pitchFamily="2" charset="-122"/>
              </a:rPr>
              <a:t>四、热力学第二定律</a:t>
            </a:r>
            <a:endParaRPr lang="zh-CN" altLang="en-US" sz="2800" b="1" dirty="0">
              <a:solidFill>
                <a:srgbClr val="0000FF"/>
              </a:solidFill>
              <a:latin typeface="Times New Roman" panose="02020603050405020304" pitchFamily="18" charset="0"/>
              <a:ea typeface="宋体" panose="02010600030101010101" pitchFamily="2" charset="-122"/>
            </a:endParaRPr>
          </a:p>
          <a:p>
            <a:pPr>
              <a:lnSpc>
                <a:spcPct val="120000"/>
              </a:lnSpc>
            </a:pPr>
            <a:r>
              <a:rPr lang="zh-CN" altLang="en-US" sz="2400" b="1" dirty="0">
                <a:solidFill>
                  <a:schemeClr val="tx2"/>
                </a:solidFill>
                <a:latin typeface="Times New Roman" panose="02020603050405020304" pitchFamily="18" charset="0"/>
                <a:ea typeface="宋体" panose="02010600030101010101" pitchFamily="2" charset="-122"/>
              </a:rPr>
              <a:t>       关于</a:t>
            </a:r>
            <a:r>
              <a:rPr lang="zh-CN" altLang="en-US" sz="2400" b="1" dirty="0">
                <a:solidFill>
                  <a:srgbClr val="FF0000"/>
                </a:solidFill>
                <a:latin typeface="Times New Roman" panose="02020603050405020304" pitchFamily="18" charset="0"/>
                <a:ea typeface="宋体" panose="02010600030101010101" pitchFamily="2" charset="-122"/>
              </a:rPr>
              <a:t>自然过程方向的一</a:t>
            </a:r>
            <a:r>
              <a:rPr lang="zh-CN" altLang="en-US" sz="2400" b="1" dirty="0">
                <a:solidFill>
                  <a:srgbClr val="FF0000"/>
                </a:solidFill>
                <a:latin typeface="Times New Roman" panose="02020603050405020304" pitchFamily="18" charset="0"/>
                <a:ea typeface="宋体" panose="02010600030101010101" pitchFamily="2" charset="-122"/>
                <a:sym typeface="宋体" panose="02010600030101010101" pitchFamily="2" charset="-122"/>
              </a:rPr>
              <a:t>条基本的、普遍的定律。</a:t>
            </a:r>
            <a:endParaRPr lang="zh-CN" altLang="en-US" sz="2400" b="1" dirty="0">
              <a:latin typeface="Times New Roman" panose="02020603050405020304" pitchFamily="18" charset="0"/>
              <a:ea typeface="宋体" panose="02010600030101010101" pitchFamily="2" charset="-122"/>
            </a:endParaRPr>
          </a:p>
        </p:txBody>
      </p:sp>
      <p:sp>
        <p:nvSpPr>
          <p:cNvPr id="69634" name="Text Box 2"/>
          <p:cNvSpPr txBox="1"/>
          <p:nvPr/>
        </p:nvSpPr>
        <p:spPr>
          <a:xfrm>
            <a:off x="876300" y="3467100"/>
            <a:ext cx="4246563" cy="460375"/>
          </a:xfrm>
          <a:prstGeom prst="rect">
            <a:avLst/>
          </a:prstGeom>
          <a:noFill/>
          <a:ln w="9525">
            <a:noFill/>
          </a:ln>
        </p:spPr>
        <p:txBody>
          <a:bodyPr wrap="square" anchor="t">
            <a:spAutoFit/>
          </a:bodyPr>
          <a:p>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热力学第二定律的微观本质</a:t>
            </a:r>
            <a:endParaRPr lang="zh-CN" altLang="en-US" sz="2400" b="1" dirty="0">
              <a:latin typeface="Times New Roman" panose="02020603050405020304" pitchFamily="18" charset="0"/>
              <a:ea typeface="宋体" panose="02010600030101010101" pitchFamily="2" charset="-122"/>
            </a:endParaRPr>
          </a:p>
        </p:txBody>
      </p:sp>
      <p:sp>
        <p:nvSpPr>
          <p:cNvPr id="69649" name="Text Box 17"/>
          <p:cNvSpPr txBox="1"/>
          <p:nvPr/>
        </p:nvSpPr>
        <p:spPr>
          <a:xfrm>
            <a:off x="785813" y="3927475"/>
            <a:ext cx="7875587" cy="830263"/>
          </a:xfrm>
          <a:prstGeom prst="rect">
            <a:avLst/>
          </a:prstGeom>
          <a:noFill/>
          <a:ln w="9525">
            <a:noFill/>
          </a:ln>
        </p:spPr>
        <p:txBody>
          <a:bodyPr wrap="square" anchor="t">
            <a:spAutoFit/>
          </a:bodyPr>
          <a:p>
            <a:pPr indent="755650"/>
            <a:r>
              <a:rPr lang="zh-CN" altLang="en-US" sz="2400" b="1" dirty="0">
                <a:solidFill>
                  <a:srgbClr val="FF0000"/>
                </a:solidFill>
                <a:latin typeface="Times New Roman" panose="02020603050405020304" pitchFamily="18" charset="0"/>
                <a:ea typeface="楷体_GB2312" pitchFamily="49" charset="-122"/>
              </a:rPr>
              <a:t>一切与热现象有关的自然宏观实际过程总是沿着无序性增大的方向进行。</a:t>
            </a:r>
            <a:endParaRPr lang="zh-CN" altLang="en-US" sz="2400" b="1" dirty="0">
              <a:solidFill>
                <a:srgbClr val="FF0000"/>
              </a:solidFill>
              <a:latin typeface="Times New Roman" panose="02020603050405020304" pitchFamily="18" charset="0"/>
              <a:ea typeface="楷体_GB2312" pitchFamily="49" charset="-122"/>
            </a:endParaRPr>
          </a:p>
        </p:txBody>
      </p:sp>
      <p:sp>
        <p:nvSpPr>
          <p:cNvPr id="69646" name="Text Box 14"/>
          <p:cNvSpPr txBox="1"/>
          <p:nvPr/>
        </p:nvSpPr>
        <p:spPr>
          <a:xfrm>
            <a:off x="654050" y="4811713"/>
            <a:ext cx="3309938" cy="460375"/>
          </a:xfrm>
          <a:prstGeom prst="rect">
            <a:avLst/>
          </a:prstGeom>
          <a:noFill/>
          <a:ln w="9525">
            <a:noFill/>
          </a:ln>
        </p:spPr>
        <p:txBody>
          <a:bodyPr wrap="square" anchor="t">
            <a:spAutoFit/>
          </a:bodyPr>
          <a:p>
            <a:r>
              <a:rPr lang="en-US" altLang="zh-CN" sz="2400" b="1" dirty="0">
                <a:solidFill>
                  <a:srgbClr val="FF00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例如：功热转换</a:t>
            </a:r>
            <a:r>
              <a:rPr lang="zh-CN" altLang="en-US" sz="2400" b="1" dirty="0">
                <a:solidFill>
                  <a:srgbClr val="FF00FF"/>
                </a:solidFill>
                <a:latin typeface="楷体_GB2312" pitchFamily="49" charset="-122"/>
                <a:ea typeface="楷体_GB2312" pitchFamily="49" charset="-122"/>
              </a:rPr>
              <a:t> </a:t>
            </a:r>
            <a:r>
              <a:rPr lang="zh-CN" altLang="en-US" sz="2400" b="1"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69647" name="Text Box 15"/>
          <p:cNvSpPr txBox="1"/>
          <p:nvPr/>
        </p:nvSpPr>
        <p:spPr>
          <a:xfrm>
            <a:off x="827088" y="5330825"/>
            <a:ext cx="7754937" cy="460375"/>
          </a:xfrm>
          <a:prstGeom prst="rect">
            <a:avLst/>
          </a:prstGeom>
          <a:noFill/>
          <a:ln w="9525">
            <a:noFill/>
          </a:ln>
        </p:spPr>
        <p:txBody>
          <a:bodyPr wrap="square" anchor="t">
            <a:spAutoFit/>
          </a:bodyPr>
          <a:p>
            <a:pPr eaLnBrk="0" hangingPunct="0">
              <a:spcBef>
                <a:spcPct val="50000"/>
              </a:spcBef>
            </a:pPr>
            <a:r>
              <a:rPr lang="zh-CN" altLang="en-US" sz="2400" b="1" dirty="0">
                <a:latin typeface="楷体_GB2312" pitchFamily="49" charset="-122"/>
                <a:ea typeface="楷体_GB2312" pitchFamily="49" charset="-122"/>
              </a:rPr>
              <a:t>机械能（电能）</a:t>
            </a:r>
            <a:r>
              <a:rPr lang="zh-CN" altLang="en-US" sz="2400" b="1" dirty="0">
                <a:latin typeface="楷体_GB2312" pitchFamily="49" charset="-122"/>
                <a:ea typeface="楷体_GB2312" pitchFamily="49" charset="-122"/>
                <a:sym typeface="Symbol" panose="05050102010706020507" pitchFamily="18" charset="2"/>
              </a:rPr>
              <a:t></a:t>
            </a:r>
            <a:r>
              <a:rPr lang="zh-CN" altLang="en-US" sz="2400" b="1" dirty="0">
                <a:latin typeface="楷体_GB2312" pitchFamily="49" charset="-122"/>
                <a:ea typeface="楷体_GB2312" pitchFamily="49" charset="-122"/>
              </a:rPr>
              <a:t> 热能   （有序运动 </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楷体_GB2312" pitchFamily="49" charset="-122"/>
                <a:ea typeface="楷体_GB2312" pitchFamily="49" charset="-122"/>
              </a:rPr>
              <a:t> 无序运动）</a:t>
            </a:r>
            <a:endParaRPr lang="zh-CN" altLang="en-US" sz="2400" b="1" dirty="0">
              <a:latin typeface="楷体_GB2312" pitchFamily="49" charset="-122"/>
              <a:ea typeface="楷体_GB2312" pitchFamily="49" charset="-122"/>
            </a:endParaRPr>
          </a:p>
        </p:txBody>
      </p:sp>
      <p:sp>
        <p:nvSpPr>
          <p:cNvPr id="69648" name="Text Box 16"/>
          <p:cNvSpPr txBox="1"/>
          <p:nvPr/>
        </p:nvSpPr>
        <p:spPr>
          <a:xfrm>
            <a:off x="446088" y="5935663"/>
            <a:ext cx="8215312" cy="460375"/>
          </a:xfrm>
          <a:prstGeom prst="rect">
            <a:avLst/>
          </a:prstGeom>
          <a:noFill/>
          <a:ln w="9525">
            <a:noFill/>
          </a:ln>
        </p:spPr>
        <p:txBody>
          <a:bodyPr wrap="square" anchor="t">
            <a:spAutoFit/>
          </a:bodyPr>
          <a:p>
            <a:r>
              <a:rPr lang="zh-CN" altLang="en-US" sz="2400" b="1" dirty="0">
                <a:latin typeface="Times New Roman" panose="02020603050405020304" pitchFamily="18" charset="0"/>
                <a:ea typeface="楷体_GB2312" pitchFamily="49" charset="-122"/>
              </a:rPr>
              <a:t>微观看是大量分子的运动从</a:t>
            </a:r>
            <a:r>
              <a:rPr lang="zh-CN" altLang="en-US" sz="2400" b="1" dirty="0">
                <a:solidFill>
                  <a:srgbClr val="FF5050"/>
                </a:solidFill>
                <a:latin typeface="Times New Roman" panose="02020603050405020304" pitchFamily="18" charset="0"/>
                <a:ea typeface="楷体_GB2312" pitchFamily="49" charset="-122"/>
              </a:rPr>
              <a:t>有序</a:t>
            </a:r>
            <a:r>
              <a:rPr lang="zh-CN" altLang="en-US" sz="2400" b="1" dirty="0">
                <a:latin typeface="Times New Roman" panose="02020603050405020304" pitchFamily="18" charset="0"/>
                <a:ea typeface="楷体_GB2312" pitchFamily="49" charset="-122"/>
              </a:rPr>
              <a:t>状态</a:t>
            </a:r>
            <a:r>
              <a:rPr lang="zh-CN" altLang="en-US" sz="2400" b="1" dirty="0">
                <a:solidFill>
                  <a:srgbClr val="FF5050"/>
                </a:solidFill>
                <a:latin typeface="Times New Roman" panose="02020603050405020304" pitchFamily="18" charset="0"/>
                <a:ea typeface="楷体_GB2312" pitchFamily="49" charset="-122"/>
              </a:rPr>
              <a:t>向无序</a:t>
            </a:r>
            <a:r>
              <a:rPr lang="zh-CN" altLang="en-US" sz="2400" b="1" dirty="0">
                <a:latin typeface="Times New Roman" panose="02020603050405020304" pitchFamily="18" charset="0"/>
                <a:ea typeface="楷体_GB2312" pitchFamily="49" charset="-122"/>
              </a:rPr>
              <a:t>状态的方向进行</a:t>
            </a:r>
            <a:endParaRPr lang="zh-CN" altLang="en-US" sz="2400" b="1" dirty="0">
              <a:solidFill>
                <a:srgbClr val="FF505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3">
                                            <p:txEl>
                                              <p:charRg st="0" end="12"/>
                                            </p:txEl>
                                          </p:spTgt>
                                        </p:tgtEl>
                                        <p:attrNameLst>
                                          <p:attrName>style.visibility</p:attrName>
                                        </p:attrNameLst>
                                      </p:cBhvr>
                                      <p:to>
                                        <p:strVal val="visible"/>
                                      </p:to>
                                    </p:set>
                                    <p:animEffect transition="in" filter="wipe(left)">
                                      <p:cBhvr>
                                        <p:cTn id="7" dur="500"/>
                                        <p:tgtEl>
                                          <p:spTgt spid="6861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5">
                                            <p:txEl>
                                              <p:charRg st="0" end="11"/>
                                            </p:txEl>
                                          </p:spTgt>
                                        </p:tgtEl>
                                        <p:attrNameLst>
                                          <p:attrName>style.visibility</p:attrName>
                                        </p:attrNameLst>
                                      </p:cBhvr>
                                      <p:to>
                                        <p:strVal val="visible"/>
                                      </p:to>
                                    </p:set>
                                    <p:animEffect transition="in" filter="wipe(left)">
                                      <p:cBhvr>
                                        <p:cTn id="12" dur="500"/>
                                        <p:tgtEl>
                                          <p:spTgt spid="68615">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6">
                                            <p:txEl>
                                              <p:charRg st="0" end="12"/>
                                            </p:txEl>
                                          </p:spTgt>
                                        </p:tgtEl>
                                        <p:attrNameLst>
                                          <p:attrName>style.visibility</p:attrName>
                                        </p:attrNameLst>
                                      </p:cBhvr>
                                      <p:to>
                                        <p:strVal val="visible"/>
                                      </p:to>
                                    </p:set>
                                    <p:animEffect transition="in" filter="wipe(left)">
                                      <p:cBhvr>
                                        <p:cTn id="17" dur="500"/>
                                        <p:tgtEl>
                                          <p:spTgt spid="68616">
                                            <p:txEl>
                                              <p:charRg st="0"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7">
                                            <p:txEl>
                                              <p:charRg st="0" end="23"/>
                                            </p:txEl>
                                          </p:spTgt>
                                        </p:tgtEl>
                                        <p:attrNameLst>
                                          <p:attrName>style.visibility</p:attrName>
                                        </p:attrNameLst>
                                      </p:cBhvr>
                                      <p:to>
                                        <p:strVal val="visible"/>
                                      </p:to>
                                    </p:set>
                                    <p:animEffect transition="in" filter="wipe(left)">
                                      <p:cBhvr>
                                        <p:cTn id="22" dur="500"/>
                                        <p:tgtEl>
                                          <p:spTgt spid="68617">
                                            <p:txEl>
                                              <p:charRg st="0" end="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8"/>
                                        </p:tgtEl>
                                        <p:attrNameLst>
                                          <p:attrName>style.visibility</p:attrName>
                                        </p:attrNameLst>
                                      </p:cBhvr>
                                      <p:to>
                                        <p:strVal val="visible"/>
                                      </p:to>
                                    </p:set>
                                    <p:animEffect transition="in" filter="wipe(left)">
                                      <p:cBhvr>
                                        <p:cTn id="27" dur="500"/>
                                        <p:tgtEl>
                                          <p:spTgt spid="5939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9634"/>
                                        </p:tgtEl>
                                        <p:attrNameLst>
                                          <p:attrName>style.visibility</p:attrName>
                                        </p:attrNameLst>
                                      </p:cBhvr>
                                      <p:to>
                                        <p:strVal val="visible"/>
                                      </p:to>
                                    </p:set>
                                    <p:animEffect transition="in" filter="wipe(left)">
                                      <p:cBhvr>
                                        <p:cTn id="31" dur="500"/>
                                        <p:tgtEl>
                                          <p:spTgt spid="696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9649">
                                            <p:txEl>
                                              <p:charRg st="0" end="33"/>
                                            </p:txEl>
                                          </p:spTgt>
                                        </p:tgtEl>
                                        <p:attrNameLst>
                                          <p:attrName>style.visibility</p:attrName>
                                        </p:attrNameLst>
                                      </p:cBhvr>
                                      <p:to>
                                        <p:strVal val="visible"/>
                                      </p:to>
                                    </p:set>
                                    <p:animEffect transition="in" filter="wipe(left)">
                                      <p:cBhvr>
                                        <p:cTn id="36" dur="500"/>
                                        <p:tgtEl>
                                          <p:spTgt spid="69649">
                                            <p:txEl>
                                              <p:charRg st="0" end="3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9646"/>
                                        </p:tgtEl>
                                        <p:attrNameLst>
                                          <p:attrName>style.visibility</p:attrName>
                                        </p:attrNameLst>
                                      </p:cBhvr>
                                      <p:to>
                                        <p:strVal val="visible"/>
                                      </p:to>
                                    </p:set>
                                    <p:animEffect transition="in" filter="wipe(left)">
                                      <p:cBhvr>
                                        <p:cTn id="41" dur="500"/>
                                        <p:tgtEl>
                                          <p:spTgt spid="6964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964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9648">
                                            <p:txEl>
                                              <p:charRg st="0" end="38"/>
                                            </p:txEl>
                                          </p:spTgt>
                                        </p:tgtEl>
                                        <p:attrNameLst>
                                          <p:attrName>style.visibility</p:attrName>
                                        </p:attrNameLst>
                                      </p:cBhvr>
                                      <p:to>
                                        <p:strVal val="visible"/>
                                      </p:to>
                                    </p:set>
                                    <p:animEffect transition="in" filter="wipe(left)">
                                      <p:cBhvr>
                                        <p:cTn id="50" dur="500"/>
                                        <p:tgtEl>
                                          <p:spTgt spid="69648">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P spid="68615" grpId="0" build="p"/>
      <p:bldP spid="68616" grpId="0" build="p"/>
      <p:bldP spid="68617" grpId="0" build="p"/>
      <p:bldP spid="59398" grpId="0"/>
      <p:bldP spid="69634" grpId="0"/>
      <p:bldP spid="69649" grpId="0" build="p"/>
      <p:bldP spid="69646" grpId="0"/>
      <p:bldP spid="69647" grpId="0"/>
      <p:bldP spid="6964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9698" name="Text Box 2"/>
          <p:cNvSpPr txBox="1"/>
          <p:nvPr/>
        </p:nvSpPr>
        <p:spPr>
          <a:xfrm>
            <a:off x="795338" y="549275"/>
            <a:ext cx="4608512" cy="460375"/>
          </a:xfrm>
          <a:prstGeom prst="rect">
            <a:avLst/>
          </a:prstGeom>
          <a:noFill/>
          <a:ln w="9525">
            <a:noFill/>
          </a:ln>
        </p:spPr>
        <p:txBody>
          <a:bodyPr anchor="t">
            <a:spAutoFit/>
          </a:bodyPr>
          <a:p>
            <a:r>
              <a:rPr lang="en-US" altLang="zh-CN" sz="2400" b="1" dirty="0">
                <a:latin typeface="Times New Roman" panose="02020603050405020304" pitchFamily="18" charset="0"/>
                <a:ea typeface="楷体_GB2312" pitchFamily="49" charset="-122"/>
              </a:rPr>
              <a:t>3.</a:t>
            </a:r>
            <a:r>
              <a:rPr lang="zh-CN" altLang="en-US" sz="2400" b="1" dirty="0">
                <a:latin typeface="楷体_GB2312" pitchFamily="49" charset="-122"/>
                <a:ea typeface="楷体_GB2312" pitchFamily="49" charset="-122"/>
              </a:rPr>
              <a:t>熵增原理</a:t>
            </a:r>
            <a:endParaRPr lang="zh-CN" altLang="en-US" sz="2400" b="1" dirty="0">
              <a:latin typeface="楷体_GB2312" pitchFamily="49" charset="-122"/>
              <a:ea typeface="楷体_GB2312" pitchFamily="49" charset="-122"/>
            </a:endParaRPr>
          </a:p>
        </p:txBody>
      </p:sp>
      <p:grpSp>
        <p:nvGrpSpPr>
          <p:cNvPr id="29699" name="Group 5"/>
          <p:cNvGrpSpPr/>
          <p:nvPr/>
        </p:nvGrpSpPr>
        <p:grpSpPr>
          <a:xfrm>
            <a:off x="5330825" y="692150"/>
            <a:ext cx="2232025" cy="2016125"/>
            <a:chOff x="3424" y="436"/>
            <a:chExt cx="1406" cy="1270"/>
          </a:xfrm>
        </p:grpSpPr>
        <p:sp>
          <p:nvSpPr>
            <p:cNvPr id="29700" name="Rectangle 6"/>
            <p:cNvSpPr/>
            <p:nvPr/>
          </p:nvSpPr>
          <p:spPr>
            <a:xfrm>
              <a:off x="3424" y="436"/>
              <a:ext cx="1406" cy="1270"/>
            </a:xfrm>
            <a:prstGeom prst="rect">
              <a:avLst/>
            </a:prstGeom>
            <a:noFill/>
            <a:ln w="12700" cap="flat" cmpd="sng">
              <a:solidFill>
                <a:schemeClr val="tx1"/>
              </a:solidFill>
              <a:prstDash val="solid"/>
              <a:miter/>
              <a:headEnd type="none" w="med" len="med"/>
              <a:tailEnd type="none" w="med" len="lg"/>
            </a:ln>
          </p:spPr>
          <p:txBody>
            <a:bodyPr wrap="none" anchor="ctr"/>
            <a:p>
              <a:endParaRPr lang="zh-CN" altLang="en-US" dirty="0">
                <a:latin typeface="Arial" panose="020B0604020202020204" pitchFamily="34" charset="0"/>
                <a:ea typeface="宋体" panose="02010600030101010101" pitchFamily="2" charset="-122"/>
              </a:endParaRPr>
            </a:p>
          </p:txBody>
        </p:sp>
        <p:sp>
          <p:nvSpPr>
            <p:cNvPr id="29701" name="Freeform 7"/>
            <p:cNvSpPr/>
            <p:nvPr/>
          </p:nvSpPr>
          <p:spPr>
            <a:xfrm rot="10449851" flipH="1">
              <a:off x="3710" y="830"/>
              <a:ext cx="755" cy="577"/>
            </a:xfrm>
            <a:custGeom>
              <a:avLst/>
              <a:gdLst/>
              <a:ahLst/>
              <a:cxnLst>
                <a:cxn ang="0">
                  <a:pos x="0" y="0"/>
                </a:cxn>
                <a:cxn ang="0">
                  <a:pos x="393" y="112"/>
                </a:cxn>
                <a:cxn ang="0">
                  <a:pos x="641" y="314"/>
                </a:cxn>
                <a:cxn ang="0">
                  <a:pos x="755" y="577"/>
                </a:cxn>
              </a:cxnLst>
              <a:pathLst>
                <a:path w="755" h="589">
                  <a:moveTo>
                    <a:pt x="0" y="0"/>
                  </a:moveTo>
                  <a:cubicBezTo>
                    <a:pt x="143" y="30"/>
                    <a:pt x="286" y="61"/>
                    <a:pt x="393" y="114"/>
                  </a:cubicBezTo>
                  <a:cubicBezTo>
                    <a:pt x="500" y="167"/>
                    <a:pt x="581" y="242"/>
                    <a:pt x="641" y="321"/>
                  </a:cubicBezTo>
                  <a:cubicBezTo>
                    <a:pt x="701" y="400"/>
                    <a:pt x="728" y="494"/>
                    <a:pt x="755" y="589"/>
                  </a:cubicBezTo>
                </a:path>
              </a:pathLst>
            </a:custGeom>
            <a:noFill/>
            <a:ln w="28575" cap="flat" cmpd="sng">
              <a:solidFill>
                <a:srgbClr val="FF0000"/>
              </a:solidFill>
              <a:prstDash val="solid"/>
              <a:round/>
              <a:headEnd type="none" w="med" len="med"/>
              <a:tailEnd type="none" w="med" len="lg"/>
            </a:ln>
          </p:spPr>
          <p:txBody>
            <a:bodyPr/>
            <a:p>
              <a:endParaRPr lang="zh-CN" altLang="en-US"/>
            </a:p>
          </p:txBody>
        </p:sp>
        <p:sp>
          <p:nvSpPr>
            <p:cNvPr id="29702" name="Freeform 8"/>
            <p:cNvSpPr/>
            <p:nvPr/>
          </p:nvSpPr>
          <p:spPr>
            <a:xfrm rot="-4970544">
              <a:off x="3704" y="817"/>
              <a:ext cx="739" cy="597"/>
            </a:xfrm>
            <a:custGeom>
              <a:avLst/>
              <a:gdLst/>
              <a:ahLst/>
              <a:cxnLst>
                <a:cxn ang="0">
                  <a:pos x="0" y="0"/>
                </a:cxn>
                <a:cxn ang="0">
                  <a:pos x="385" y="116"/>
                </a:cxn>
                <a:cxn ang="0">
                  <a:pos x="627" y="325"/>
                </a:cxn>
                <a:cxn ang="0">
                  <a:pos x="739" y="597"/>
                </a:cxn>
              </a:cxnLst>
              <a:pathLst>
                <a:path w="755" h="589">
                  <a:moveTo>
                    <a:pt x="0" y="0"/>
                  </a:moveTo>
                  <a:cubicBezTo>
                    <a:pt x="143" y="30"/>
                    <a:pt x="286" y="61"/>
                    <a:pt x="393" y="114"/>
                  </a:cubicBezTo>
                  <a:cubicBezTo>
                    <a:pt x="500" y="167"/>
                    <a:pt x="581" y="242"/>
                    <a:pt x="641" y="321"/>
                  </a:cubicBezTo>
                  <a:cubicBezTo>
                    <a:pt x="701" y="400"/>
                    <a:pt x="728" y="494"/>
                    <a:pt x="755" y="589"/>
                  </a:cubicBezTo>
                </a:path>
              </a:pathLst>
            </a:custGeom>
            <a:noFill/>
            <a:ln w="28575" cap="flat" cmpd="sng">
              <a:solidFill>
                <a:srgbClr val="3366FF"/>
              </a:solidFill>
              <a:prstDash val="dash"/>
              <a:round/>
              <a:headEnd type="none" w="med" len="med"/>
              <a:tailEnd type="none" w="med" len="lg"/>
            </a:ln>
          </p:spPr>
          <p:txBody>
            <a:bodyPr/>
            <a:p>
              <a:endParaRPr lang="zh-CN" altLang="en-US"/>
            </a:p>
          </p:txBody>
        </p:sp>
        <p:sp>
          <p:nvSpPr>
            <p:cNvPr id="29703" name="Text Box 9"/>
            <p:cNvSpPr txBox="1"/>
            <p:nvPr/>
          </p:nvSpPr>
          <p:spPr>
            <a:xfrm>
              <a:off x="3589" y="1355"/>
              <a:ext cx="258" cy="288"/>
            </a:xfrm>
            <a:prstGeom prst="rect">
              <a:avLst/>
            </a:prstGeom>
            <a:noFill/>
            <a:ln w="9525">
              <a:noFill/>
            </a:ln>
          </p:spPr>
          <p:txBody>
            <a:bodyPr anchor="t">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29704" name="Rectangle 10"/>
            <p:cNvSpPr/>
            <p:nvPr/>
          </p:nvSpPr>
          <p:spPr>
            <a:xfrm>
              <a:off x="4462" y="616"/>
              <a:ext cx="212" cy="288"/>
            </a:xfrm>
            <a:prstGeom prst="rect">
              <a:avLst/>
            </a:prstGeom>
            <a:noFill/>
            <a:ln w="9525">
              <a:noFill/>
            </a:ln>
          </p:spPr>
          <p:txBody>
            <a:bodyPr wrap="none" anchor="t">
              <a:spAutoFit/>
            </a:bodyPr>
            <a:p>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29705" name="Text Box 11"/>
            <p:cNvSpPr txBox="1"/>
            <p:nvPr/>
          </p:nvSpPr>
          <p:spPr>
            <a:xfrm rot="-1524756">
              <a:off x="4065" y="1192"/>
              <a:ext cx="675" cy="231"/>
            </a:xfrm>
            <a:prstGeom prst="rect">
              <a:avLst/>
            </a:prstGeom>
            <a:noFill/>
            <a:ln w="9525">
              <a:noFill/>
            </a:ln>
          </p:spPr>
          <p:txBody>
            <a:bodyPr anchor="t">
              <a:spAutoFit/>
            </a:bodyPr>
            <a:p>
              <a:pPr>
                <a:spcBef>
                  <a:spcPct val="50000"/>
                </a:spcBef>
              </a:pPr>
              <a:r>
                <a:rPr lang="en-US" altLang="zh-CN" b="1" i="1" dirty="0">
                  <a:latin typeface="Times New Roman" panose="02020603050405020304" pitchFamily="18" charset="0"/>
                  <a:ea typeface="宋体" panose="02010600030101010101" pitchFamily="2" charset="-122"/>
                </a:rPr>
                <a:t>b</a:t>
              </a:r>
              <a:r>
                <a:rPr lang="zh-CN" altLang="en-US" b="1" dirty="0">
                  <a:latin typeface="Times New Roman" panose="02020603050405020304" pitchFamily="18" charset="0"/>
                  <a:ea typeface="楷体_GB2312" pitchFamily="49" charset="-122"/>
                </a:rPr>
                <a:t>可逆</a:t>
              </a:r>
              <a:endParaRPr lang="zh-CN" altLang="en-US" b="1" dirty="0">
                <a:latin typeface="Times New Roman" panose="02020603050405020304" pitchFamily="18" charset="0"/>
                <a:ea typeface="楷体_GB2312" pitchFamily="49" charset="-122"/>
              </a:endParaRPr>
            </a:p>
          </p:txBody>
        </p:sp>
        <p:sp>
          <p:nvSpPr>
            <p:cNvPr id="29706" name="Line 12"/>
            <p:cNvSpPr/>
            <p:nvPr/>
          </p:nvSpPr>
          <p:spPr>
            <a:xfrm flipV="1">
              <a:off x="3954" y="910"/>
              <a:ext cx="117" cy="122"/>
            </a:xfrm>
            <a:prstGeom prst="line">
              <a:avLst/>
            </a:prstGeom>
            <a:ln w="28575" cap="flat" cmpd="sng">
              <a:solidFill>
                <a:srgbClr val="3366FF"/>
              </a:solidFill>
              <a:prstDash val="solid"/>
              <a:round/>
              <a:headEnd type="none" w="med" len="lg"/>
              <a:tailEnd type="stealth" w="lg" len="lg"/>
            </a:ln>
          </p:spPr>
        </p:sp>
        <p:sp>
          <p:nvSpPr>
            <p:cNvPr id="29707" name="Line 13"/>
            <p:cNvSpPr/>
            <p:nvPr/>
          </p:nvSpPr>
          <p:spPr>
            <a:xfrm flipV="1">
              <a:off x="4077" y="1245"/>
              <a:ext cx="122" cy="82"/>
            </a:xfrm>
            <a:prstGeom prst="line">
              <a:avLst/>
            </a:prstGeom>
            <a:ln w="38100" cap="flat" cmpd="sng">
              <a:solidFill>
                <a:srgbClr val="FF0000"/>
              </a:solidFill>
              <a:prstDash val="solid"/>
              <a:round/>
              <a:headEnd type="stealth" w="med" len="lg"/>
              <a:tailEnd type="none" w="med" len="med"/>
            </a:ln>
          </p:spPr>
        </p:sp>
        <p:sp>
          <p:nvSpPr>
            <p:cNvPr id="29708" name="Text Box 14" descr="宽下对角线"/>
            <p:cNvSpPr txBox="1"/>
            <p:nvPr/>
          </p:nvSpPr>
          <p:spPr>
            <a:xfrm rot="-2139481">
              <a:off x="3527" y="699"/>
              <a:ext cx="902" cy="231"/>
            </a:xfrm>
            <a:prstGeom prst="rect">
              <a:avLst/>
            </a:prstGeom>
            <a:noFill/>
            <a:ln w="19050">
              <a:noFill/>
            </a:ln>
          </p:spPr>
          <p:txBody>
            <a:bodyPr anchor="t">
              <a:spAutoFit/>
            </a:bodyPr>
            <a:p>
              <a:pPr>
                <a:spcBef>
                  <a:spcPct val="50000"/>
                </a:spcBef>
              </a:pPr>
              <a:r>
                <a:rPr lang="en-US" altLang="zh-CN" b="1" i="1" dirty="0">
                  <a:latin typeface="Times New Roman" panose="02020603050405020304" pitchFamily="18" charset="0"/>
                  <a:ea typeface="宋体" panose="02010600030101010101" pitchFamily="2" charset="-122"/>
                </a:rPr>
                <a:t>a </a:t>
              </a:r>
              <a:r>
                <a:rPr lang="zh-CN" altLang="en-US" b="1" dirty="0">
                  <a:latin typeface="Times New Roman" panose="02020603050405020304" pitchFamily="18" charset="0"/>
                  <a:ea typeface="楷体_GB2312" pitchFamily="49" charset="-122"/>
                </a:rPr>
                <a:t>不可逆</a:t>
              </a:r>
              <a:endParaRPr lang="zh-CN" altLang="en-US" b="1" dirty="0">
                <a:latin typeface="Times New Roman" panose="02020603050405020304" pitchFamily="18" charset="0"/>
                <a:ea typeface="楷体_GB2312" pitchFamily="49" charset="-122"/>
              </a:endParaRPr>
            </a:p>
          </p:txBody>
        </p:sp>
      </p:grpSp>
      <p:graphicFrame>
        <p:nvGraphicFramePr>
          <p:cNvPr id="197648" name="Object 16"/>
          <p:cNvGraphicFramePr>
            <a:graphicFrameLocks noChangeAspect="1"/>
          </p:cNvGraphicFramePr>
          <p:nvPr/>
        </p:nvGraphicFramePr>
        <p:xfrm>
          <a:off x="1185863" y="1246188"/>
          <a:ext cx="2160587" cy="730250"/>
        </p:xfrm>
        <a:graphic>
          <a:graphicData uri="http://schemas.openxmlformats.org/presentationml/2006/ole">
            <mc:AlternateContent xmlns:mc="http://schemas.openxmlformats.org/markup-compatibility/2006">
              <mc:Choice xmlns:v="urn:schemas-microsoft-com:vml" Requires="v">
                <p:oleObj spid="_x0000_s3112" name="" r:id="rId1" imgW="914400" imgH="368300" progId="Equation.3">
                  <p:embed/>
                </p:oleObj>
              </mc:Choice>
              <mc:Fallback>
                <p:oleObj name="" r:id="rId1" imgW="914400" imgH="368300" progId="Equation.3">
                  <p:embed/>
                  <p:pic>
                    <p:nvPicPr>
                      <p:cNvPr id="0" name="图片 3111"/>
                      <p:cNvPicPr/>
                      <p:nvPr/>
                    </p:nvPicPr>
                    <p:blipFill>
                      <a:blip r:embed="rId2"/>
                      <a:stretch>
                        <a:fillRect/>
                      </a:stretch>
                    </p:blipFill>
                    <p:spPr>
                      <a:xfrm>
                        <a:off x="1185863" y="1246188"/>
                        <a:ext cx="2160587" cy="730250"/>
                      </a:xfrm>
                      <a:prstGeom prst="rect">
                        <a:avLst/>
                      </a:prstGeom>
                      <a:noFill/>
                      <a:ln w="38100">
                        <a:noFill/>
                        <a:miter/>
                      </a:ln>
                    </p:spPr>
                  </p:pic>
                </p:oleObj>
              </mc:Fallback>
            </mc:AlternateContent>
          </a:graphicData>
        </a:graphic>
      </p:graphicFrame>
      <p:sp>
        <p:nvSpPr>
          <p:cNvPr id="197650" name="Text Box 18"/>
          <p:cNvSpPr txBox="1"/>
          <p:nvPr/>
        </p:nvSpPr>
        <p:spPr>
          <a:xfrm>
            <a:off x="930275" y="2106613"/>
            <a:ext cx="4143375" cy="460375"/>
          </a:xfrm>
          <a:prstGeom prst="rect">
            <a:avLst/>
          </a:prstGeom>
          <a:noFill/>
          <a:ln w="9525">
            <a:noFill/>
          </a:ln>
        </p:spPr>
        <p:txBody>
          <a:bodyPr wrap="square" anchor="t">
            <a:spAutoFit/>
          </a:bodyPr>
          <a:p>
            <a:r>
              <a:rPr lang="zh-CN" altLang="en-US" sz="2400" b="1" dirty="0">
                <a:latin typeface="Times New Roman" panose="02020603050405020304" pitchFamily="18" charset="0"/>
                <a:ea typeface="楷体_GB2312" pitchFamily="49" charset="-122"/>
              </a:rPr>
              <a:t>弧立系统 </a:t>
            </a:r>
            <a:r>
              <a:rPr lang="zh-CN" altLang="en-US" sz="2400" b="1"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d</a:t>
            </a:r>
            <a:r>
              <a:rPr lang="en-US" altLang="zh-CN" sz="2400" i="1" dirty="0">
                <a:latin typeface="Times New Roman" panose="02020603050405020304" pitchFamily="18" charset="0"/>
                <a:ea typeface="宋体" panose="02010600030101010101" pitchFamily="2" charset="-122"/>
              </a:rPr>
              <a:t>Q</a:t>
            </a:r>
            <a:r>
              <a:rPr lang="en-US" altLang="zh-CN" sz="2400" dirty="0">
                <a:latin typeface="Times New Roman" panose="02020603050405020304" pitchFamily="18" charset="0"/>
                <a:ea typeface="宋体" panose="02010600030101010101" pitchFamily="2" charset="-122"/>
              </a:rPr>
              <a:t> = 0,  </a:t>
            </a:r>
            <a:r>
              <a:rPr lang="en-US" altLang="zh-CN" sz="2400" i="1" dirty="0">
                <a:latin typeface="Times New Roman" panose="02020603050405020304" pitchFamily="18" charset="0"/>
                <a:ea typeface="宋体" panose="02010600030101010101" pitchFamily="2" charset="-122"/>
              </a:rPr>
              <a:t>S</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 </a:t>
            </a:r>
            <a:r>
              <a:rPr lang="en-US" altLang="zh-CN" sz="2400" i="1" dirty="0">
                <a:latin typeface="Times New Roman" panose="02020603050405020304" pitchFamily="18" charset="0"/>
                <a:ea typeface="宋体" panose="02010600030101010101" pitchFamily="2" charset="-122"/>
              </a:rPr>
              <a:t>S</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 0</a:t>
            </a:r>
            <a:endParaRPr lang="en-US" altLang="zh-CN" sz="2400" dirty="0">
              <a:latin typeface="Times New Roman" panose="02020603050405020304" pitchFamily="18" charset="0"/>
              <a:ea typeface="宋体" panose="02010600030101010101" pitchFamily="2" charset="-122"/>
            </a:endParaRPr>
          </a:p>
        </p:txBody>
      </p:sp>
      <p:sp>
        <p:nvSpPr>
          <p:cNvPr id="197651" name="Text Box 19"/>
          <p:cNvSpPr txBox="1"/>
          <p:nvPr/>
        </p:nvSpPr>
        <p:spPr>
          <a:xfrm>
            <a:off x="539750" y="3163888"/>
            <a:ext cx="7920038" cy="822325"/>
          </a:xfrm>
          <a:prstGeom prst="rect">
            <a:avLst/>
          </a:prstGeom>
          <a:noFill/>
          <a:ln w="9525">
            <a:noFill/>
          </a:ln>
        </p:spPr>
        <p:txBody>
          <a:bodyPr anchor="t">
            <a:spAutoFit/>
          </a:bodyPr>
          <a:p>
            <a:pPr algn="ctr"/>
            <a:r>
              <a:rPr lang="zh-CN" altLang="en-US" sz="2400" b="1" dirty="0">
                <a:solidFill>
                  <a:srgbClr val="FF0000"/>
                </a:solidFill>
                <a:latin typeface="楷体_GB2312" pitchFamily="49" charset="-122"/>
                <a:ea typeface="楷体_GB2312" pitchFamily="49" charset="-122"/>
              </a:rPr>
              <a:t>弧立系统内部进行的任何过程都是熵永不减少的过程 </a:t>
            </a:r>
            <a:endParaRPr lang="zh-CN" altLang="en-US" sz="2400" b="1" dirty="0">
              <a:solidFill>
                <a:srgbClr val="FF0000"/>
              </a:solidFill>
              <a:latin typeface="楷体_GB2312" pitchFamily="49" charset="-122"/>
              <a:ea typeface="楷体_GB2312" pitchFamily="49" charset="-122"/>
            </a:endParaRPr>
          </a:p>
          <a:p>
            <a:pPr algn="ctr"/>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Times New Roman" panose="02020603050405020304" pitchFamily="18" charset="0"/>
                <a:ea typeface="楷体_GB2312" pitchFamily="49" charset="-122"/>
              </a:rPr>
              <a:t>–––</a:t>
            </a:r>
            <a:r>
              <a:rPr lang="en-US" altLang="zh-CN" sz="2400" b="1" dirty="0">
                <a:solidFill>
                  <a:srgbClr val="FF0000"/>
                </a:solidFill>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熵增原理。</a:t>
            </a:r>
            <a:endParaRPr lang="zh-CN" altLang="en-US" sz="2400" b="1" dirty="0">
              <a:solidFill>
                <a:srgbClr val="FF0000"/>
              </a:solidFill>
              <a:latin typeface="楷体_GB2312" pitchFamily="49" charset="-122"/>
              <a:ea typeface="楷体_GB2312" pitchFamily="49" charset="-122"/>
            </a:endParaRPr>
          </a:p>
        </p:txBody>
      </p:sp>
      <p:sp>
        <p:nvSpPr>
          <p:cNvPr id="197659" name="Text Box 27"/>
          <p:cNvSpPr txBox="1"/>
          <p:nvPr/>
        </p:nvSpPr>
        <p:spPr>
          <a:xfrm>
            <a:off x="935038" y="4235450"/>
            <a:ext cx="7273925" cy="822325"/>
          </a:xfrm>
          <a:prstGeom prst="rect">
            <a:avLst/>
          </a:prstGeom>
          <a:noFill/>
          <a:ln w="9525">
            <a:noFill/>
          </a:ln>
        </p:spPr>
        <p:txBody>
          <a:bodyPr anchor="t">
            <a:spAutoFit/>
          </a:bodyPr>
          <a:p>
            <a:r>
              <a:rPr lang="zh-CN" altLang="en-US" sz="2400" b="1" dirty="0">
                <a:latin typeface="Times New Roman" panose="02020603050405020304" pitchFamily="18" charset="0"/>
                <a:ea typeface="楷体_GB2312" pitchFamily="49" charset="-122"/>
              </a:rPr>
              <a:t>即在孤立系中所进行的自然过程</a:t>
            </a:r>
            <a:r>
              <a:rPr lang="zh-CN" altLang="en-US" sz="2400" b="1" dirty="0">
                <a:solidFill>
                  <a:srgbClr val="0000FF"/>
                </a:solidFill>
                <a:latin typeface="Times New Roman" panose="02020603050405020304" pitchFamily="18" charset="0"/>
                <a:ea typeface="楷体_GB2312" pitchFamily="49" charset="-122"/>
              </a:rPr>
              <a:t>（不可逆</a:t>
            </a:r>
            <a:r>
              <a:rPr lang="zh-CN" altLang="en-US" sz="2400" b="1" dirty="0">
                <a:solidFill>
                  <a:srgbClr val="0000FF"/>
                </a:solidFill>
                <a:latin typeface="Arial" panose="020B0604020202020204" pitchFamily="34" charset="0"/>
                <a:ea typeface="楷体_GB2312" pitchFamily="49" charset="-122"/>
              </a:rPr>
              <a:t>过程）</a:t>
            </a:r>
            <a:r>
              <a:rPr lang="zh-CN" altLang="en-US" sz="2400" b="1" dirty="0">
                <a:solidFill>
                  <a:srgbClr val="FF0000"/>
                </a:solidFill>
                <a:latin typeface="Arial" panose="020B0604020202020204" pitchFamily="34" charset="0"/>
                <a:ea typeface="楷体_GB2312" pitchFamily="49" charset="-122"/>
              </a:rPr>
              <a:t>总是沿着熵增加的方向进行。</a:t>
            </a:r>
            <a:endParaRPr lang="zh-CN" altLang="en-US" sz="2400" b="1" dirty="0">
              <a:solidFill>
                <a:srgbClr val="FF0000"/>
              </a:solidFill>
              <a:latin typeface="Arial" panose="020B0604020202020204" pitchFamily="34" charset="0"/>
              <a:ea typeface="楷体_GB2312" pitchFamily="49" charset="-122"/>
            </a:endParaRPr>
          </a:p>
        </p:txBody>
      </p:sp>
      <p:sp>
        <p:nvSpPr>
          <p:cNvPr id="197663" name="Text Box 31"/>
          <p:cNvSpPr txBox="1"/>
          <p:nvPr/>
        </p:nvSpPr>
        <p:spPr>
          <a:xfrm>
            <a:off x="788988" y="5373688"/>
            <a:ext cx="7897812" cy="460375"/>
          </a:xfrm>
          <a:prstGeom prst="rect">
            <a:avLst/>
          </a:prstGeom>
          <a:noFill/>
          <a:ln w="9525">
            <a:noFill/>
          </a:ln>
        </p:spPr>
        <p:txBody>
          <a:bodyPr wrap="square" anchor="t">
            <a:spAutoFit/>
          </a:bodyPr>
          <a:p>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熵增加原理</a:t>
            </a:r>
            <a:r>
              <a:rPr lang="zh-CN" altLang="en-US" sz="24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rgbClr val="FF0000"/>
                </a:solidFill>
                <a:latin typeface="Times New Roman" panose="02020603050405020304" pitchFamily="18" charset="0"/>
                <a:ea typeface="楷体_GB2312" pitchFamily="49" charset="-122"/>
              </a:rPr>
              <a:t>S &gt;0 </a:t>
            </a:r>
            <a:r>
              <a:rPr lang="zh-CN" altLang="zh-CN" sz="2400" b="1" dirty="0">
                <a:solidFill>
                  <a:srgbClr val="FF0000"/>
                </a:solidFill>
                <a:latin typeface="Times New Roman" panose="02020603050405020304" pitchFamily="18" charset="0"/>
                <a:ea typeface="楷体_GB2312" pitchFamily="49" charset="-122"/>
              </a:rPr>
              <a:t>或</a:t>
            </a:r>
            <a:r>
              <a:rPr lang="zh-CN" altLang="en-US" sz="24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rgbClr val="FF0000"/>
                </a:solidFill>
                <a:latin typeface="Times New Roman" panose="02020603050405020304" pitchFamily="18" charset="0"/>
                <a:ea typeface="楷体_GB2312" pitchFamily="49" charset="-122"/>
              </a:rPr>
              <a:t>S≥0</a:t>
            </a:r>
            <a:r>
              <a:rPr lang="zh-CN" altLang="en-US" sz="2400" b="1" dirty="0">
                <a:latin typeface="楷体_GB2312" pitchFamily="49" charset="-122"/>
                <a:ea typeface="楷体_GB2312" pitchFamily="49" charset="-122"/>
              </a:rPr>
              <a:t>是热力学第二定律的数学表示。</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7648"/>
                                        </p:tgtEl>
                                        <p:attrNameLst>
                                          <p:attrName>style.visibility</p:attrName>
                                        </p:attrNameLst>
                                      </p:cBhvr>
                                      <p:to>
                                        <p:strVal val="visible"/>
                                      </p:to>
                                    </p:set>
                                    <p:animEffect transition="in" filter="wipe(left)">
                                      <p:cBhvr>
                                        <p:cTn id="7" dur="500"/>
                                        <p:tgtEl>
                                          <p:spTgt spid="1976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50">
                                            <p:txEl>
                                              <p:charRg st="0" end="27"/>
                                            </p:txEl>
                                          </p:spTgt>
                                        </p:tgtEl>
                                        <p:attrNameLst>
                                          <p:attrName>style.visibility</p:attrName>
                                        </p:attrNameLst>
                                      </p:cBhvr>
                                      <p:to>
                                        <p:strVal val="visible"/>
                                      </p:to>
                                    </p:set>
                                    <p:animEffect transition="in" filter="wipe(left)">
                                      <p:cBhvr>
                                        <p:cTn id="12" dur="500"/>
                                        <p:tgtEl>
                                          <p:spTgt spid="197650">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51">
                                            <p:txEl>
                                              <p:charRg st="0" end="25"/>
                                            </p:txEl>
                                          </p:spTgt>
                                        </p:tgtEl>
                                        <p:attrNameLst>
                                          <p:attrName>style.visibility</p:attrName>
                                        </p:attrNameLst>
                                      </p:cBhvr>
                                      <p:to>
                                        <p:strVal val="visible"/>
                                      </p:to>
                                    </p:set>
                                    <p:animEffect transition="in" filter="wipe(left)">
                                      <p:cBhvr>
                                        <p:cTn id="17" dur="500"/>
                                        <p:tgtEl>
                                          <p:spTgt spid="197651">
                                            <p:txEl>
                                              <p:charRg st="0"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7651">
                                            <p:txEl>
                                              <p:charRg st="25" end="60"/>
                                            </p:txEl>
                                          </p:spTgt>
                                        </p:tgtEl>
                                        <p:attrNameLst>
                                          <p:attrName>style.visibility</p:attrName>
                                        </p:attrNameLst>
                                      </p:cBhvr>
                                      <p:to>
                                        <p:strVal val="visible"/>
                                      </p:to>
                                    </p:set>
                                    <p:animEffect transition="in" filter="wipe(left)">
                                      <p:cBhvr>
                                        <p:cTn id="22" dur="500"/>
                                        <p:tgtEl>
                                          <p:spTgt spid="197651">
                                            <p:txEl>
                                              <p:charRg st="25" end="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7659"/>
                                        </p:tgtEl>
                                        <p:attrNameLst>
                                          <p:attrName>style.visibility</p:attrName>
                                        </p:attrNameLst>
                                      </p:cBhvr>
                                      <p:to>
                                        <p:strVal val="visible"/>
                                      </p:to>
                                    </p:set>
                                    <p:animEffect transition="in" filter="wipe(left)">
                                      <p:cBhvr>
                                        <p:cTn id="27" dur="500"/>
                                        <p:tgtEl>
                                          <p:spTgt spid="1976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7663"/>
                                        </p:tgtEl>
                                        <p:attrNameLst>
                                          <p:attrName>style.visibility</p:attrName>
                                        </p:attrNameLst>
                                      </p:cBhvr>
                                      <p:to>
                                        <p:strVal val="visible"/>
                                      </p:to>
                                    </p:set>
                                    <p:animEffect transition="in" filter="wipe(left)">
                                      <p:cBhvr>
                                        <p:cTn id="32" dur="500"/>
                                        <p:tgtEl>
                                          <p:spTgt spid="197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0" grpId="0" build="p"/>
      <p:bldP spid="197651" grpId="0" build="p"/>
      <p:bldP spid="197659" grpId="0"/>
      <p:bldP spid="19766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6802" name="Text Box 2"/>
          <p:cNvSpPr txBox="1"/>
          <p:nvPr/>
        </p:nvSpPr>
        <p:spPr>
          <a:xfrm>
            <a:off x="814388" y="627063"/>
            <a:ext cx="7513637" cy="1289050"/>
          </a:xfrm>
          <a:prstGeom prst="rect">
            <a:avLst/>
          </a:prstGeom>
          <a:noFill/>
          <a:ln w="9525">
            <a:noFill/>
          </a:ln>
        </p:spPr>
        <p:txBody>
          <a:bodyPr anchor="t">
            <a:spAutoFit/>
          </a:bodyPr>
          <a:p>
            <a:pPr indent="755650">
              <a:lnSpc>
                <a:spcPct val="140000"/>
              </a:lnSpc>
              <a:spcBef>
                <a:spcPct val="50000"/>
              </a:spcBef>
            </a:pPr>
            <a:r>
              <a:rPr lang="zh-CN" altLang="en-US" sz="2800" b="1" dirty="0">
                <a:latin typeface="Times New Roman" panose="02020603050405020304" pitchFamily="18" charset="0"/>
                <a:ea typeface="宋体" panose="02010600030101010101" pitchFamily="2" charset="-122"/>
              </a:rPr>
              <a:t>一切与热现象有关的自然宏观实际过程总是</a:t>
            </a:r>
            <a:r>
              <a:rPr lang="zh-CN" altLang="en-US" sz="2800" b="1" dirty="0">
                <a:solidFill>
                  <a:srgbClr val="FF0000"/>
                </a:solidFill>
                <a:latin typeface="Times New Roman" panose="02020603050405020304" pitchFamily="18" charset="0"/>
                <a:ea typeface="宋体" panose="02010600030101010101" pitchFamily="2" charset="-122"/>
              </a:rPr>
              <a:t>沿着无序性增大的方向</a:t>
            </a:r>
            <a:r>
              <a:rPr lang="zh-CN" altLang="en-US" sz="2800" b="1" dirty="0">
                <a:latin typeface="Times New Roman" panose="02020603050405020304" pitchFamily="18" charset="0"/>
                <a:ea typeface="宋体" panose="02010600030101010101" pitchFamily="2" charset="-122"/>
              </a:rPr>
              <a:t>进行。</a:t>
            </a:r>
            <a:endParaRPr lang="zh-CN" altLang="en-US" sz="2800" b="1" dirty="0">
              <a:latin typeface="宋体" panose="02010600030101010101" pitchFamily="2" charset="-122"/>
              <a:ea typeface="宋体" panose="02010600030101010101" pitchFamily="2" charset="-122"/>
            </a:endParaRPr>
          </a:p>
        </p:txBody>
      </p:sp>
      <p:sp>
        <p:nvSpPr>
          <p:cNvPr id="76804" name="Text Box 4"/>
          <p:cNvSpPr txBox="1"/>
          <p:nvPr/>
        </p:nvSpPr>
        <p:spPr>
          <a:xfrm>
            <a:off x="814388" y="2132013"/>
            <a:ext cx="7513637" cy="1289050"/>
          </a:xfrm>
          <a:prstGeom prst="rect">
            <a:avLst/>
          </a:prstGeom>
          <a:noFill/>
          <a:ln w="9525">
            <a:noFill/>
          </a:ln>
        </p:spPr>
        <p:txBody>
          <a:bodyPr anchor="t">
            <a:spAutoFit/>
          </a:bodyPr>
          <a:p>
            <a:pPr indent="755650">
              <a:lnSpc>
                <a:spcPct val="140000"/>
              </a:lnSpc>
              <a:spcBef>
                <a:spcPct val="50000"/>
              </a:spcBef>
            </a:pPr>
            <a:r>
              <a:rPr lang="zh-CN" altLang="en-US" sz="2800" b="1" dirty="0">
                <a:solidFill>
                  <a:srgbClr val="0000FF"/>
                </a:solidFill>
                <a:latin typeface="Times New Roman" panose="02020603050405020304" pitchFamily="18" charset="0"/>
                <a:ea typeface="宋体" panose="02010600030101010101" pitchFamily="2" charset="-122"/>
              </a:rPr>
              <a:t>因此，</a:t>
            </a:r>
            <a:r>
              <a:rPr lang="zh-CN" altLang="en-US" sz="2800" b="1" dirty="0">
                <a:solidFill>
                  <a:srgbClr val="FF0000"/>
                </a:solidFill>
                <a:latin typeface="Times New Roman" panose="02020603050405020304" pitchFamily="18" charset="0"/>
                <a:ea typeface="宋体" panose="02010600030101010101" pitchFamily="2" charset="-122"/>
              </a:rPr>
              <a:t>熵是描述系统无序程度的物理量，</a:t>
            </a:r>
            <a:r>
              <a:rPr lang="zh-CN" altLang="en-US" sz="2800" b="1" dirty="0">
                <a:solidFill>
                  <a:srgbClr val="FF0000"/>
                </a:solidFill>
                <a:latin typeface="宋体" panose="02010600030101010101" pitchFamily="2" charset="-122"/>
                <a:ea typeface="宋体" panose="02010600030101010101" pitchFamily="2" charset="-122"/>
              </a:rPr>
              <a:t>系统的熵越大，其无序程度也越大。</a:t>
            </a:r>
            <a:endParaRPr lang="zh-CN" altLang="en-US" sz="2800" b="1" dirty="0">
              <a:solidFill>
                <a:srgbClr val="FF0000"/>
              </a:solidFill>
              <a:latin typeface="宋体" panose="02010600030101010101" pitchFamily="2" charset="-122"/>
              <a:ea typeface="宋体" panose="02010600030101010101" pitchFamily="2" charset="-122"/>
            </a:endParaRPr>
          </a:p>
        </p:txBody>
      </p:sp>
      <p:sp>
        <p:nvSpPr>
          <p:cNvPr id="76805" name="Text Box 5"/>
          <p:cNvSpPr txBox="1"/>
          <p:nvPr/>
        </p:nvSpPr>
        <p:spPr>
          <a:xfrm>
            <a:off x="381000" y="4505325"/>
            <a:ext cx="8294688" cy="519113"/>
          </a:xfrm>
          <a:prstGeom prst="rect">
            <a:avLst/>
          </a:prstGeom>
          <a:noFill/>
          <a:ln w="9525">
            <a:noFill/>
          </a:ln>
        </p:spPr>
        <p:txBody>
          <a:bodyPr anchor="t">
            <a:spAutoFit/>
          </a:bodyPr>
          <a:p>
            <a:pPr algn="ctr">
              <a:spcBef>
                <a:spcPct val="50000"/>
              </a:spcBef>
            </a:pPr>
            <a:r>
              <a:rPr lang="zh-CN" altLang="en-US" sz="2800" b="1" dirty="0">
                <a:latin typeface="Times New Roman" panose="02020603050405020304" pitchFamily="18" charset="0"/>
                <a:ea typeface="宋体" panose="02010600030101010101" pitchFamily="2" charset="-122"/>
              </a:rPr>
              <a:t>熵给出了孤立系统中过程进行的</a:t>
            </a:r>
            <a:r>
              <a:rPr lang="zh-CN" altLang="en-US" sz="2800" b="1" dirty="0">
                <a:solidFill>
                  <a:srgbClr val="FF3300"/>
                </a:solidFill>
                <a:latin typeface="Times New Roman" panose="02020603050405020304" pitchFamily="18" charset="0"/>
                <a:ea typeface="宋体" panose="02010600030101010101" pitchFamily="2" charset="-122"/>
              </a:rPr>
              <a:t>方向</a:t>
            </a:r>
            <a:r>
              <a:rPr lang="zh-CN" altLang="en-US" sz="2800" b="1" dirty="0">
                <a:solidFill>
                  <a:srgbClr val="0000FF"/>
                </a:solidFill>
                <a:latin typeface="Times New Roman" panose="02020603050405020304" pitchFamily="18" charset="0"/>
                <a:ea typeface="宋体" panose="02010600030101010101" pitchFamily="2" charset="-122"/>
              </a:rPr>
              <a:t>和</a:t>
            </a:r>
            <a:r>
              <a:rPr lang="zh-CN" altLang="en-US" sz="2800" b="1" dirty="0">
                <a:solidFill>
                  <a:srgbClr val="FF3300"/>
                </a:solidFill>
                <a:latin typeface="Times New Roman" panose="02020603050405020304" pitchFamily="18" charset="0"/>
                <a:ea typeface="宋体" panose="02010600030101010101" pitchFamily="2" charset="-122"/>
              </a:rPr>
              <a:t>限度。</a:t>
            </a:r>
            <a:endParaRPr lang="zh-CN" altLang="en-US" sz="2800" b="1" dirty="0">
              <a:solidFill>
                <a:srgbClr val="0066FF"/>
              </a:solidFill>
              <a:latin typeface="Times New Roman" panose="02020603050405020304" pitchFamily="18" charset="0"/>
              <a:ea typeface="宋体" panose="02010600030101010101" pitchFamily="2" charset="-122"/>
            </a:endParaRPr>
          </a:p>
        </p:txBody>
      </p:sp>
      <p:sp>
        <p:nvSpPr>
          <p:cNvPr id="76807" name="Text Box 7"/>
          <p:cNvSpPr txBox="1"/>
          <p:nvPr/>
        </p:nvSpPr>
        <p:spPr>
          <a:xfrm>
            <a:off x="966788" y="3354388"/>
            <a:ext cx="7513637" cy="774700"/>
          </a:xfrm>
          <a:prstGeom prst="rect">
            <a:avLst/>
          </a:prstGeom>
          <a:noFill/>
          <a:ln w="9525">
            <a:noFill/>
          </a:ln>
        </p:spPr>
        <p:txBody>
          <a:bodyPr anchor="t">
            <a:spAutoFit/>
          </a:bodyPr>
          <a:p>
            <a:pPr indent="755650">
              <a:lnSpc>
                <a:spcPct val="140000"/>
              </a:lnSpc>
              <a:spcBef>
                <a:spcPct val="50000"/>
              </a:spcBef>
            </a:pPr>
            <a:r>
              <a:rPr lang="en-US" altLang="zh-CN" sz="2800" b="1" dirty="0">
                <a:solidFill>
                  <a:srgbClr val="0000FF"/>
                </a:solidFill>
                <a:latin typeface="Times New Roman" panose="02020603050405020304" pitchFamily="18" charset="0"/>
                <a:ea typeface="宋体" panose="02010600030101010101" pitchFamily="2" charset="-122"/>
              </a:rPr>
              <a:t>—— </a:t>
            </a:r>
            <a:r>
              <a:rPr lang="zh-CN" altLang="en-US" sz="3200" b="1" dirty="0">
                <a:solidFill>
                  <a:srgbClr val="0000FF"/>
                </a:solidFill>
                <a:latin typeface="Times New Roman" panose="02020603050405020304" pitchFamily="18" charset="0"/>
                <a:ea typeface="宋体" panose="02010600030101010101" pitchFamily="2" charset="-122"/>
              </a:rPr>
              <a:t>熵的物理意义</a:t>
            </a:r>
            <a:r>
              <a:rPr lang="zh-CN" altLang="en-US" sz="2800" b="1" dirty="0">
                <a:solidFill>
                  <a:srgbClr val="0000FF"/>
                </a:solidFill>
                <a:latin typeface="宋体" panose="02010600030101010101" pitchFamily="2" charset="-122"/>
                <a:ea typeface="宋体" panose="02010600030101010101" pitchFamily="2" charset="-122"/>
              </a:rPr>
              <a:t>。</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2">
                                            <p:txEl>
                                              <p:charRg st="0" end="33"/>
                                            </p:txEl>
                                          </p:spTgt>
                                        </p:tgtEl>
                                        <p:attrNameLst>
                                          <p:attrName>style.visibility</p:attrName>
                                        </p:attrNameLst>
                                      </p:cBhvr>
                                      <p:to>
                                        <p:strVal val="visible"/>
                                      </p:to>
                                    </p:set>
                                    <p:animEffect transition="in" filter="wipe(left)">
                                      <p:cBhvr>
                                        <p:cTn id="7" dur="500"/>
                                        <p:tgtEl>
                                          <p:spTgt spid="76802">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4">
                                            <p:txEl>
                                              <p:charRg st="0" end="35"/>
                                            </p:txEl>
                                          </p:spTgt>
                                        </p:tgtEl>
                                        <p:attrNameLst>
                                          <p:attrName>style.visibility</p:attrName>
                                        </p:attrNameLst>
                                      </p:cBhvr>
                                      <p:to>
                                        <p:strVal val="visible"/>
                                      </p:to>
                                    </p:set>
                                    <p:animEffect transition="in" filter="wipe(left)">
                                      <p:cBhvr>
                                        <p:cTn id="12" dur="500"/>
                                        <p:tgtEl>
                                          <p:spTgt spid="76804">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7">
                                            <p:txEl>
                                              <p:charRg st="0" end="11"/>
                                            </p:txEl>
                                          </p:spTgt>
                                        </p:tgtEl>
                                        <p:attrNameLst>
                                          <p:attrName>style.visibility</p:attrName>
                                        </p:attrNameLst>
                                      </p:cBhvr>
                                      <p:to>
                                        <p:strVal val="visible"/>
                                      </p:to>
                                    </p:set>
                                    <p:animEffect transition="in" filter="wipe(left)">
                                      <p:cBhvr>
                                        <p:cTn id="17" dur="500"/>
                                        <p:tgtEl>
                                          <p:spTgt spid="76807">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5"/>
                                        </p:tgtEl>
                                        <p:attrNameLst>
                                          <p:attrName>style.visibility</p:attrName>
                                        </p:attrNameLst>
                                      </p:cBhvr>
                                      <p:to>
                                        <p:strVal val="visible"/>
                                      </p:to>
                                    </p:set>
                                    <p:animEffect transition="in" filter="wipe(left)">
                                      <p:cBhvr>
                                        <p:cTn id="22"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P spid="76804" grpId="0" build="p"/>
      <p:bldP spid="76805" grpId="0"/>
      <p:bldP spid="768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81922" name="Text Box 2"/>
          <p:cNvSpPr txBox="1"/>
          <p:nvPr/>
        </p:nvSpPr>
        <p:spPr>
          <a:xfrm>
            <a:off x="744538" y="639763"/>
            <a:ext cx="6229350" cy="522287"/>
          </a:xfrm>
          <a:prstGeom prst="rect">
            <a:avLst/>
          </a:prstGeom>
          <a:noFill/>
          <a:ln w="9525">
            <a:noFill/>
          </a:ln>
        </p:spPr>
        <p:txBody>
          <a:bodyPr anchor="t">
            <a:spAutoFit/>
          </a:bodyPr>
          <a:p>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、热力学第二定律的统计意义</a:t>
            </a:r>
            <a:endParaRPr lang="zh-CN" altLang="en-US" sz="2800" dirty="0">
              <a:latin typeface="Times New Roman" panose="02020603050405020304" pitchFamily="18" charset="0"/>
              <a:ea typeface="宋体" panose="02010600030101010101" pitchFamily="2" charset="-122"/>
            </a:endParaRPr>
          </a:p>
        </p:txBody>
      </p:sp>
      <p:grpSp>
        <p:nvGrpSpPr>
          <p:cNvPr id="2" name="Group 8"/>
          <p:cNvGrpSpPr/>
          <p:nvPr/>
        </p:nvGrpSpPr>
        <p:grpSpPr>
          <a:xfrm>
            <a:off x="1882775" y="1773238"/>
            <a:ext cx="5281613" cy="700087"/>
            <a:chOff x="492" y="3293"/>
            <a:chExt cx="3636" cy="560"/>
          </a:xfrm>
        </p:grpSpPr>
        <p:sp>
          <p:nvSpPr>
            <p:cNvPr id="31748" name="Text Box 9"/>
            <p:cNvSpPr txBox="1"/>
            <p:nvPr/>
          </p:nvSpPr>
          <p:spPr>
            <a:xfrm>
              <a:off x="492" y="3390"/>
              <a:ext cx="1236" cy="365"/>
            </a:xfrm>
            <a:prstGeom prst="rect">
              <a:avLst/>
            </a:prstGeom>
            <a:noFill/>
            <a:ln w="9525">
              <a:noFill/>
            </a:ln>
          </p:spPr>
          <p:txBody>
            <a:bodyPr anchor="t">
              <a:spAutoFit/>
            </a:bodyPr>
            <a:p>
              <a:r>
                <a:rPr lang="zh-CN" altLang="en-US" sz="2400" b="1" dirty="0">
                  <a:latin typeface="Times New Roman" panose="02020603050405020304" pitchFamily="18" charset="0"/>
                  <a:ea typeface="楷体_GB2312" pitchFamily="49" charset="-122"/>
                </a:rPr>
                <a:t>非平衡态</a:t>
              </a:r>
              <a:endParaRPr lang="zh-CN" altLang="en-US" sz="2400" dirty="0">
                <a:latin typeface="Times New Roman" panose="02020603050405020304" pitchFamily="18" charset="0"/>
                <a:ea typeface="楷体_GB2312" pitchFamily="49" charset="-122"/>
              </a:endParaRPr>
            </a:p>
          </p:txBody>
        </p:sp>
        <p:sp>
          <p:nvSpPr>
            <p:cNvPr id="31749" name="Text Box 10"/>
            <p:cNvSpPr txBox="1"/>
            <p:nvPr/>
          </p:nvSpPr>
          <p:spPr>
            <a:xfrm>
              <a:off x="2976" y="3390"/>
              <a:ext cx="1152" cy="463"/>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楷体_GB2312" pitchFamily="49" charset="-122"/>
                </a:rPr>
                <a:t>平衡态</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grpSp>
          <p:nvGrpSpPr>
            <p:cNvPr id="31750" name="Group 11"/>
            <p:cNvGrpSpPr/>
            <p:nvPr/>
          </p:nvGrpSpPr>
          <p:grpSpPr>
            <a:xfrm>
              <a:off x="1812" y="3293"/>
              <a:ext cx="936" cy="365"/>
              <a:chOff x="2280" y="3269"/>
              <a:chExt cx="936" cy="365"/>
            </a:xfrm>
          </p:grpSpPr>
          <p:sp>
            <p:nvSpPr>
              <p:cNvPr id="31751" name="Line 12"/>
              <p:cNvSpPr/>
              <p:nvPr/>
            </p:nvSpPr>
            <p:spPr>
              <a:xfrm>
                <a:off x="2280" y="3581"/>
                <a:ext cx="936" cy="0"/>
              </a:xfrm>
              <a:prstGeom prst="line">
                <a:avLst/>
              </a:prstGeom>
              <a:ln w="38100" cap="flat" cmpd="sng">
                <a:solidFill>
                  <a:schemeClr val="tx1"/>
                </a:solidFill>
                <a:prstDash val="solid"/>
                <a:round/>
                <a:headEnd type="none" w="med" len="med"/>
                <a:tailEnd type="stealth" w="med" len="lg"/>
              </a:ln>
            </p:spPr>
          </p:sp>
          <p:sp>
            <p:nvSpPr>
              <p:cNvPr id="31752" name="Text Box 13"/>
              <p:cNvSpPr txBox="1"/>
              <p:nvPr/>
            </p:nvSpPr>
            <p:spPr>
              <a:xfrm>
                <a:off x="2497" y="3269"/>
                <a:ext cx="563" cy="365"/>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宋体" panose="02010600030101010101" pitchFamily="2" charset="-122"/>
                  </a:rPr>
                  <a:t>自发</a:t>
                </a:r>
                <a:endParaRPr lang="zh-CN" altLang="en-US" sz="2400" b="1" dirty="0">
                  <a:latin typeface="Times New Roman" panose="02020603050405020304" pitchFamily="18" charset="0"/>
                  <a:ea typeface="宋体" panose="02010600030101010101" pitchFamily="2" charset="-122"/>
                </a:endParaRPr>
              </a:p>
            </p:txBody>
          </p:sp>
        </p:grpSp>
      </p:grpSp>
      <p:sp>
        <p:nvSpPr>
          <p:cNvPr id="81939" name="Rectangle 19"/>
          <p:cNvSpPr/>
          <p:nvPr/>
        </p:nvSpPr>
        <p:spPr>
          <a:xfrm>
            <a:off x="1330325" y="1341438"/>
            <a:ext cx="7010400" cy="476250"/>
          </a:xfrm>
          <a:prstGeom prst="rect">
            <a:avLst/>
          </a:prstGeom>
          <a:solidFill>
            <a:schemeClr val="bg1"/>
          </a:solidFill>
          <a:ln w="19050" cap="flat" cmpd="sng">
            <a:solidFill>
              <a:srgbClr val="FF0000"/>
            </a:solidFill>
            <a:prstDash val="solid"/>
            <a:miter/>
            <a:headEnd type="none" w="med" len="med"/>
            <a:tailEnd type="none" w="med" len="med"/>
          </a:ln>
        </p:spPr>
        <p:txBody>
          <a:bodyPr lIns="92075" tIns="46038" rIns="92075" bIns="46038" anchor="t">
            <a:spAutoFit/>
          </a:bodyPr>
          <a:p>
            <a:pPr algn="ctr" defTabSz="762000" eaLnBrk="0" hangingPunct="0"/>
            <a:r>
              <a:rPr lang="zh-CN" altLang="en-US" sz="2400" b="1" dirty="0">
                <a:solidFill>
                  <a:srgbClr val="FF0000"/>
                </a:solidFill>
                <a:latin typeface="楷体_GB2312" pitchFamily="49" charset="-122"/>
                <a:ea typeface="楷体_GB2312" pitchFamily="49" charset="-122"/>
              </a:rPr>
              <a:t>孤立系统总是从非平衡态向平衡态过渡。</a:t>
            </a:r>
            <a:endParaRPr lang="zh-CN" altLang="en-US" sz="2400" b="1" dirty="0">
              <a:solidFill>
                <a:schemeClr val="bg1"/>
              </a:solidFill>
              <a:latin typeface="楷体_GB2312" pitchFamily="49" charset="-122"/>
              <a:ea typeface="楷体_GB2312" pitchFamily="49" charset="-122"/>
            </a:endParaRPr>
          </a:p>
        </p:txBody>
      </p:sp>
      <p:sp>
        <p:nvSpPr>
          <p:cNvPr id="81940" name="Text Box 20"/>
          <p:cNvSpPr txBox="1"/>
          <p:nvPr/>
        </p:nvSpPr>
        <p:spPr>
          <a:xfrm>
            <a:off x="1878013" y="2636838"/>
            <a:ext cx="1828800" cy="519112"/>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楷体_GB2312" pitchFamily="49" charset="-122"/>
              </a:rPr>
              <a:t>平衡态：</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graphicFrame>
        <p:nvGraphicFramePr>
          <p:cNvPr id="81941" name="Object 21"/>
          <p:cNvGraphicFramePr>
            <a:graphicFrameLocks noChangeAspect="1"/>
          </p:cNvGraphicFramePr>
          <p:nvPr/>
        </p:nvGraphicFramePr>
        <p:xfrm>
          <a:off x="3690938" y="2625725"/>
          <a:ext cx="1889125" cy="587375"/>
        </p:xfrm>
        <a:graphic>
          <a:graphicData uri="http://schemas.openxmlformats.org/presentationml/2006/ole">
            <mc:AlternateContent xmlns:mc="http://schemas.openxmlformats.org/markup-compatibility/2006">
              <mc:Choice xmlns:v="urn:schemas-microsoft-com:vml" Requires="v">
                <p:oleObj spid="_x0000_s3113" name="" r:id="rId1" imgW="736600" imgH="228600" progId="Equation.3">
                  <p:embed/>
                </p:oleObj>
              </mc:Choice>
              <mc:Fallback>
                <p:oleObj name="" r:id="rId1" imgW="736600" imgH="228600" progId="Equation.3">
                  <p:embed/>
                  <p:pic>
                    <p:nvPicPr>
                      <p:cNvPr id="0" name="图片 3112"/>
                      <p:cNvPicPr/>
                      <p:nvPr/>
                    </p:nvPicPr>
                    <p:blipFill>
                      <a:blip r:embed="rId2"/>
                      <a:stretch>
                        <a:fillRect/>
                      </a:stretch>
                    </p:blipFill>
                    <p:spPr>
                      <a:xfrm>
                        <a:off x="3690938" y="2625725"/>
                        <a:ext cx="1889125" cy="587375"/>
                      </a:xfrm>
                      <a:prstGeom prst="rect">
                        <a:avLst/>
                      </a:prstGeom>
                      <a:noFill/>
                      <a:ln w="38100">
                        <a:noFill/>
                        <a:miter/>
                      </a:ln>
                    </p:spPr>
                  </p:pic>
                </p:oleObj>
              </mc:Fallback>
            </mc:AlternateContent>
          </a:graphicData>
        </a:graphic>
      </p:graphicFrame>
      <p:sp>
        <p:nvSpPr>
          <p:cNvPr id="81942" name="Text Box 22"/>
          <p:cNvSpPr txBox="1"/>
          <p:nvPr/>
        </p:nvSpPr>
        <p:spPr>
          <a:xfrm>
            <a:off x="1876425" y="3357563"/>
            <a:ext cx="2190750" cy="457200"/>
          </a:xfrm>
          <a:prstGeom prst="rect">
            <a:avLst/>
          </a:prstGeom>
          <a:noFill/>
          <a:ln w="9525">
            <a:noFill/>
          </a:ln>
        </p:spPr>
        <p:txBody>
          <a:bodyPr anchor="t">
            <a:spAutoFit/>
          </a:bodyPr>
          <a:p>
            <a:pPr>
              <a:spcBef>
                <a:spcPct val="50000"/>
              </a:spcBef>
            </a:pPr>
            <a:r>
              <a:rPr lang="zh-CN" altLang="en-US" sz="2400" b="1" dirty="0">
                <a:latin typeface="Times New Roman" panose="02020603050405020304" pitchFamily="18" charset="0"/>
                <a:ea typeface="楷体_GB2312" pitchFamily="49" charset="-122"/>
              </a:rPr>
              <a:t>非平衡态：</a:t>
            </a:r>
            <a:endParaRPr lang="zh-CN" altLang="en-US" sz="2400" b="1" dirty="0">
              <a:latin typeface="Times New Roman" panose="02020603050405020304" pitchFamily="18" charset="0"/>
              <a:ea typeface="楷体_GB2312" pitchFamily="49" charset="-122"/>
            </a:endParaRPr>
          </a:p>
        </p:txBody>
      </p:sp>
      <p:graphicFrame>
        <p:nvGraphicFramePr>
          <p:cNvPr id="81943" name="Object 23"/>
          <p:cNvGraphicFramePr>
            <a:graphicFrameLocks noChangeAspect="1"/>
          </p:cNvGraphicFramePr>
          <p:nvPr/>
        </p:nvGraphicFramePr>
        <p:xfrm>
          <a:off x="3779838" y="3373438"/>
          <a:ext cx="1439862" cy="588962"/>
        </p:xfrm>
        <a:graphic>
          <a:graphicData uri="http://schemas.openxmlformats.org/presentationml/2006/ole">
            <mc:AlternateContent xmlns:mc="http://schemas.openxmlformats.org/markup-compatibility/2006">
              <mc:Choice xmlns:v="urn:schemas-microsoft-com:vml" Requires="v">
                <p:oleObj spid="_x0000_s3115" name="" r:id="rId3" imgW="558800" imgH="228600" progId="Equation.3">
                  <p:embed/>
                </p:oleObj>
              </mc:Choice>
              <mc:Fallback>
                <p:oleObj name="" r:id="rId3" imgW="558800" imgH="228600" progId="Equation.3">
                  <p:embed/>
                  <p:pic>
                    <p:nvPicPr>
                      <p:cNvPr id="0" name="图片 3114"/>
                      <p:cNvPicPr/>
                      <p:nvPr/>
                    </p:nvPicPr>
                    <p:blipFill>
                      <a:blip r:embed="rId4"/>
                      <a:stretch>
                        <a:fillRect/>
                      </a:stretch>
                    </p:blipFill>
                    <p:spPr>
                      <a:xfrm>
                        <a:off x="3779838" y="3373438"/>
                        <a:ext cx="1439862" cy="588962"/>
                      </a:xfrm>
                      <a:prstGeom prst="rect">
                        <a:avLst/>
                      </a:prstGeom>
                      <a:noFill/>
                      <a:ln w="38100">
                        <a:noFill/>
                        <a:miter/>
                      </a:ln>
                    </p:spPr>
                  </p:pic>
                </p:oleObj>
              </mc:Fallback>
            </mc:AlternateContent>
          </a:graphicData>
        </a:graphic>
      </p:graphicFrame>
      <p:graphicFrame>
        <p:nvGraphicFramePr>
          <p:cNvPr id="81944" name="Object 24"/>
          <p:cNvGraphicFramePr>
            <a:graphicFrameLocks noChangeAspect="1"/>
          </p:cNvGraphicFramePr>
          <p:nvPr/>
        </p:nvGraphicFramePr>
        <p:xfrm>
          <a:off x="2338388" y="4062413"/>
          <a:ext cx="3800475" cy="663575"/>
        </p:xfrm>
        <a:graphic>
          <a:graphicData uri="http://schemas.openxmlformats.org/presentationml/2006/ole">
            <mc:AlternateContent xmlns:mc="http://schemas.openxmlformats.org/markup-compatibility/2006">
              <mc:Choice xmlns:v="urn:schemas-microsoft-com:vml" Requires="v">
                <p:oleObj spid="_x0000_s3114" name="" r:id="rId5" imgW="1447165" imgH="254000" progId="Equation.3">
                  <p:embed/>
                </p:oleObj>
              </mc:Choice>
              <mc:Fallback>
                <p:oleObj name="" r:id="rId5" imgW="1447165" imgH="254000" progId="Equation.3">
                  <p:embed/>
                  <p:pic>
                    <p:nvPicPr>
                      <p:cNvPr id="0" name="图片 3113"/>
                      <p:cNvPicPr/>
                      <p:nvPr/>
                    </p:nvPicPr>
                    <p:blipFill>
                      <a:blip r:embed="rId6"/>
                      <a:stretch>
                        <a:fillRect/>
                      </a:stretch>
                    </p:blipFill>
                    <p:spPr>
                      <a:xfrm>
                        <a:off x="2338388" y="4062413"/>
                        <a:ext cx="3800475" cy="663575"/>
                      </a:xfrm>
                      <a:prstGeom prst="rect">
                        <a:avLst/>
                      </a:prstGeom>
                      <a:noFill/>
                      <a:ln w="38100">
                        <a:noFill/>
                        <a:miter/>
                      </a:ln>
                    </p:spPr>
                  </p:pic>
                </p:oleObj>
              </mc:Fallback>
            </mc:AlternateContent>
          </a:graphicData>
        </a:graphic>
      </p:graphicFrame>
      <p:sp>
        <p:nvSpPr>
          <p:cNvPr id="81945" name="Text Box 25"/>
          <p:cNvSpPr txBox="1"/>
          <p:nvPr/>
        </p:nvSpPr>
        <p:spPr>
          <a:xfrm>
            <a:off x="755650" y="4789488"/>
            <a:ext cx="7488238" cy="944562"/>
          </a:xfrm>
          <a:prstGeom prst="rect">
            <a:avLst/>
          </a:prstGeom>
          <a:noFill/>
          <a:ln w="9525">
            <a:noFill/>
          </a:ln>
        </p:spPr>
        <p:txBody>
          <a:bodyPr anchor="t">
            <a:spAutoFit/>
          </a:bodyPr>
          <a:p>
            <a:r>
              <a:rPr lang="en-US" altLang="zh-CN" sz="3200" b="1" dirty="0">
                <a:latin typeface="Times New Roman" panose="02020603050405020304" pitchFamily="18" charset="0"/>
                <a:ea typeface="宋体" panose="02010600030101010101" pitchFamily="2" charset="-122"/>
              </a:rPr>
              <a:t>    </a:t>
            </a:r>
            <a:r>
              <a:rPr lang="en-US" altLang="zh-CN" sz="2400" b="1" dirty="0">
                <a:solidFill>
                  <a:srgbClr val="FF3300"/>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 </a:t>
            </a:r>
            <a:r>
              <a:rPr lang="zh-CN" altLang="en-US" sz="2400" b="1" dirty="0">
                <a:solidFill>
                  <a:srgbClr val="FF0000"/>
                </a:solidFill>
                <a:latin typeface="楷体_GB2312" pitchFamily="49" charset="-122"/>
                <a:ea typeface="楷体_GB2312" pitchFamily="49" charset="-122"/>
              </a:rPr>
              <a:t>一个孤立系统其内部自发进行的过程，总是由热力学概率小的宏观态向热力学概率大的宏观态过渡”</a:t>
            </a:r>
            <a:endParaRPr lang="zh-CN" altLang="en-US" sz="2400" dirty="0">
              <a:latin typeface="楷体_GB2312" pitchFamily="49" charset="-122"/>
              <a:ea typeface="楷体_GB2312" pitchFamily="49" charset="-122"/>
            </a:endParaRPr>
          </a:p>
        </p:txBody>
      </p:sp>
      <p:sp>
        <p:nvSpPr>
          <p:cNvPr id="81946" name="Rectangle 26"/>
          <p:cNvSpPr/>
          <p:nvPr/>
        </p:nvSpPr>
        <p:spPr>
          <a:xfrm>
            <a:off x="4068763" y="5780088"/>
            <a:ext cx="4319587" cy="457200"/>
          </a:xfrm>
          <a:prstGeom prst="rect">
            <a:avLst/>
          </a:prstGeom>
          <a:noFill/>
          <a:ln w="9525">
            <a:noFill/>
          </a:ln>
        </p:spPr>
        <p:txBody>
          <a:bodyPr anchor="t">
            <a:spAutoFit/>
          </a:bodyPr>
          <a:p>
            <a:r>
              <a:rPr lang="en-US" altLang="zh-CN" sz="2400" b="1" dirty="0">
                <a:solidFill>
                  <a:srgbClr val="3333FF"/>
                </a:solidFill>
                <a:latin typeface="Times New Roman" panose="02020603050405020304" pitchFamily="18" charset="0"/>
                <a:ea typeface="楷体_GB2312" pitchFamily="49" charset="-122"/>
              </a:rPr>
              <a:t>——</a:t>
            </a:r>
            <a:r>
              <a:rPr lang="en-US" altLang="zh-CN" sz="2400" b="1" dirty="0">
                <a:solidFill>
                  <a:srgbClr val="3333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热二律的统计意义</a:t>
            </a:r>
            <a:endParaRPr lang="zh-CN" altLang="en-US" sz="2400"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39"/>
                                        </p:tgtEl>
                                        <p:attrNameLst>
                                          <p:attrName>style.visibility</p:attrName>
                                        </p:attrNameLst>
                                      </p:cBhvr>
                                      <p:to>
                                        <p:strVal val="visible"/>
                                      </p:to>
                                    </p:set>
                                    <p:animEffect transition="in" filter="wipe(left)">
                                      <p:cBhvr>
                                        <p:cTn id="12" dur="500"/>
                                        <p:tgtEl>
                                          <p:spTgt spid="819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40"/>
                                        </p:tgtEl>
                                        <p:attrNameLst>
                                          <p:attrName>style.visibility</p:attrName>
                                        </p:attrNameLst>
                                      </p:cBhvr>
                                      <p:to>
                                        <p:strVal val="visible"/>
                                      </p:to>
                                    </p:set>
                                    <p:animEffect transition="in" filter="wipe(left)">
                                      <p:cBhvr>
                                        <p:cTn id="22" dur="500"/>
                                        <p:tgtEl>
                                          <p:spTgt spid="819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41"/>
                                        </p:tgtEl>
                                        <p:attrNameLst>
                                          <p:attrName>style.visibility</p:attrName>
                                        </p:attrNameLst>
                                      </p:cBhvr>
                                      <p:to>
                                        <p:strVal val="visible"/>
                                      </p:to>
                                    </p:set>
                                    <p:animEffect transition="in" filter="wipe(left)">
                                      <p:cBhvr>
                                        <p:cTn id="27" dur="500"/>
                                        <p:tgtEl>
                                          <p:spTgt spid="819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42"/>
                                        </p:tgtEl>
                                        <p:attrNameLst>
                                          <p:attrName>style.visibility</p:attrName>
                                        </p:attrNameLst>
                                      </p:cBhvr>
                                      <p:to>
                                        <p:strVal val="visible"/>
                                      </p:to>
                                    </p:set>
                                    <p:animEffect transition="in" filter="wipe(left)">
                                      <p:cBhvr>
                                        <p:cTn id="32" dur="500"/>
                                        <p:tgtEl>
                                          <p:spTgt spid="819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43"/>
                                        </p:tgtEl>
                                        <p:attrNameLst>
                                          <p:attrName>style.visibility</p:attrName>
                                        </p:attrNameLst>
                                      </p:cBhvr>
                                      <p:to>
                                        <p:strVal val="visible"/>
                                      </p:to>
                                    </p:set>
                                    <p:animEffect transition="in" filter="wipe(left)">
                                      <p:cBhvr>
                                        <p:cTn id="37" dur="500"/>
                                        <p:tgtEl>
                                          <p:spTgt spid="819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1944"/>
                                        </p:tgtEl>
                                        <p:attrNameLst>
                                          <p:attrName>style.visibility</p:attrName>
                                        </p:attrNameLst>
                                      </p:cBhvr>
                                      <p:to>
                                        <p:strVal val="visible"/>
                                      </p:to>
                                    </p:set>
                                    <p:animEffect transition="in" filter="wipe(left)">
                                      <p:cBhvr>
                                        <p:cTn id="42" dur="500"/>
                                        <p:tgtEl>
                                          <p:spTgt spid="819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45"/>
                                        </p:tgtEl>
                                        <p:attrNameLst>
                                          <p:attrName>style.visibility</p:attrName>
                                        </p:attrNameLst>
                                      </p:cBhvr>
                                      <p:to>
                                        <p:strVal val="visible"/>
                                      </p:to>
                                    </p:set>
                                    <p:animEffect transition="in" filter="wipe(left)">
                                      <p:cBhvr>
                                        <p:cTn id="47" dur="500"/>
                                        <p:tgtEl>
                                          <p:spTgt spid="81945"/>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81946"/>
                                        </p:tgtEl>
                                        <p:attrNameLst>
                                          <p:attrName>style.visibility</p:attrName>
                                        </p:attrNameLst>
                                      </p:cBhvr>
                                      <p:to>
                                        <p:strVal val="visible"/>
                                      </p:to>
                                    </p:set>
                                    <p:animEffect transition="in" filter="wipe(left)">
                                      <p:cBhvr>
                                        <p:cTn id="51" dur="500"/>
                                        <p:tgtEl>
                                          <p:spTgt spid="81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39" grpId="0" bldLvl="0" animBg="1"/>
      <p:bldP spid="81940" grpId="0"/>
      <p:bldP spid="81942" grpId="0"/>
      <p:bldP spid="81945" grpId="0"/>
      <p:bldP spid="8194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02754" name="Text Box 2"/>
          <p:cNvSpPr txBox="1"/>
          <p:nvPr/>
        </p:nvSpPr>
        <p:spPr>
          <a:xfrm>
            <a:off x="720725" y="871538"/>
            <a:ext cx="6011863" cy="933450"/>
          </a:xfrm>
          <a:prstGeom prst="rect">
            <a:avLst/>
          </a:prstGeom>
          <a:noFill/>
          <a:ln w="9525">
            <a:noFill/>
          </a:ln>
        </p:spPr>
        <p:txBody>
          <a:bodyPr anchor="t">
            <a:spAutoFit/>
          </a:bodyPr>
          <a:p>
            <a:pPr>
              <a:lnSpc>
                <a:spcPct val="115000"/>
              </a:lnSpc>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自然过程的方向性是</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a:lnSpc>
                <a:spcPct val="115000"/>
              </a:lnSpc>
            </a:pPr>
            <a:r>
              <a:rPr lang="en-US" altLang="zh-CN" sz="2400" b="1" dirty="0">
                <a:solidFill>
                  <a:srgbClr val="0000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有序</a:t>
            </a:r>
            <a:r>
              <a:rPr lang="zh-CN" altLang="en-US" sz="2400" b="1" dirty="0">
                <a:solidFill>
                  <a:srgbClr val="0000FF"/>
                </a:solidFill>
                <a:latin typeface="楷体_GB2312" pitchFamily="49" charset="-122"/>
                <a:ea typeface="楷体_GB2312" pitchFamily="49" charset="-122"/>
                <a:sym typeface="Symbol" panose="05050102010706020507" pitchFamily="18" charset="2"/>
              </a:rPr>
              <a:t></a:t>
            </a:r>
            <a:r>
              <a:rPr lang="zh-CN" altLang="en-US" sz="2400" b="1" dirty="0">
                <a:solidFill>
                  <a:srgbClr val="0000FF"/>
                </a:solidFill>
                <a:latin typeface="楷体_GB2312" pitchFamily="49" charset="-122"/>
                <a:ea typeface="楷体_GB2312" pitchFamily="49" charset="-122"/>
              </a:rPr>
              <a:t>无序</a:t>
            </a:r>
            <a:r>
              <a:rPr lang="zh-CN" altLang="en-US" sz="800" b="1" dirty="0">
                <a:solidFill>
                  <a:srgbClr val="0000FF"/>
                </a:solidFill>
                <a:latin typeface="楷体_GB2312" pitchFamily="49" charset="-122"/>
                <a:ea typeface="楷体_GB2312" pitchFamily="49" charset="-122"/>
              </a:rPr>
              <a:t> </a:t>
            </a:r>
            <a:r>
              <a:rPr lang="en-US" altLang="zh-CN" sz="2400" b="1" dirty="0">
                <a:solidFill>
                  <a:srgbClr val="0000FF"/>
                </a:solidFill>
                <a:latin typeface="楷体_GB2312" pitchFamily="49" charset="-122"/>
                <a:ea typeface="楷体_GB2312" pitchFamily="49" charset="-122"/>
              </a:rPr>
              <a:t>(</a:t>
            </a:r>
            <a:r>
              <a:rPr lang="zh-CN" altLang="en-US" sz="2400" b="1" dirty="0">
                <a:solidFill>
                  <a:srgbClr val="0000FF"/>
                </a:solidFill>
                <a:latin typeface="楷体_GB2312" pitchFamily="49" charset="-122"/>
                <a:ea typeface="楷体_GB2312" pitchFamily="49" charset="-122"/>
              </a:rPr>
              <a:t>微观定性表示</a:t>
            </a:r>
            <a:r>
              <a:rPr lang="en-US" altLang="zh-CN" sz="2400" b="1" dirty="0">
                <a:solidFill>
                  <a:srgbClr val="0000FF"/>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p:txBody>
      </p:sp>
      <p:sp>
        <p:nvSpPr>
          <p:cNvPr id="202755" name="Text Box 3"/>
          <p:cNvSpPr txBox="1"/>
          <p:nvPr/>
        </p:nvSpPr>
        <p:spPr>
          <a:xfrm>
            <a:off x="909638" y="1820863"/>
            <a:ext cx="5246687" cy="457200"/>
          </a:xfrm>
          <a:prstGeom prst="rect">
            <a:avLst/>
          </a:prstGeom>
          <a:noFill/>
          <a:ln w="9525">
            <a:noFill/>
          </a:ln>
        </p:spPr>
        <p:txBody>
          <a:bodyPr anchor="t">
            <a:spAutoFit/>
          </a:bodyPr>
          <a:p>
            <a:r>
              <a:rPr lang="en-US" altLang="zh-CN" sz="2400" b="1" dirty="0">
                <a:solidFill>
                  <a:srgbClr val="0000FF"/>
                </a:solidFill>
                <a:latin typeface="楷体_GB2312" pitchFamily="49" charset="-122"/>
                <a:ea typeface="楷体_GB2312" pitchFamily="49" charset="-122"/>
                <a:sym typeface="Symbol" panose="05050102010706020507" pitchFamily="18" charset="2"/>
              </a:rPr>
              <a:t></a:t>
            </a:r>
            <a:r>
              <a:rPr lang="zh-CN" altLang="en-US" sz="2400" b="1" dirty="0">
                <a:solidFill>
                  <a:srgbClr val="0000FF"/>
                </a:solidFill>
                <a:latin typeface="楷体_GB2312" pitchFamily="49" charset="-122"/>
                <a:ea typeface="楷体_GB2312" pitchFamily="49" charset="-122"/>
              </a:rPr>
              <a:t>小</a:t>
            </a:r>
            <a:r>
              <a:rPr lang="zh-CN" altLang="en-US" sz="800" b="1" dirty="0">
                <a:solidFill>
                  <a:srgbClr val="0000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sym typeface="Symbol" panose="05050102010706020507" pitchFamily="18" charset="2"/>
              </a:rPr>
              <a:t></a:t>
            </a:r>
            <a:r>
              <a:rPr lang="zh-CN" altLang="en-US" sz="800" b="1" dirty="0">
                <a:solidFill>
                  <a:srgbClr val="0000FF"/>
                </a:solidFill>
                <a:latin typeface="楷体_GB2312" pitchFamily="49" charset="-122"/>
                <a:ea typeface="楷体_GB2312" pitchFamily="49" charset="-122"/>
                <a:sym typeface="Symbol" panose="05050102010706020507" pitchFamily="18" charset="2"/>
              </a:rPr>
              <a:t> </a:t>
            </a:r>
            <a:r>
              <a:rPr lang="zh-CN" altLang="en-US" sz="2400" b="1" dirty="0">
                <a:solidFill>
                  <a:srgbClr val="0000FF"/>
                </a:solidFill>
                <a:latin typeface="楷体_GB2312" pitchFamily="49" charset="-122"/>
                <a:ea typeface="楷体_GB2312" pitchFamily="49" charset="-122"/>
                <a:sym typeface="Symbol" panose="05050102010706020507" pitchFamily="18" charset="2"/>
              </a:rPr>
              <a:t></a:t>
            </a:r>
            <a:r>
              <a:rPr lang="zh-CN" altLang="en-US" sz="2400" b="1" dirty="0">
                <a:solidFill>
                  <a:srgbClr val="0000FF"/>
                </a:solidFill>
                <a:latin typeface="楷体_GB2312" pitchFamily="49" charset="-122"/>
                <a:ea typeface="楷体_GB2312" pitchFamily="49" charset="-122"/>
              </a:rPr>
              <a:t>大</a:t>
            </a:r>
            <a:r>
              <a:rPr lang="zh-CN" altLang="en-US" sz="800" b="1" dirty="0">
                <a:solidFill>
                  <a:srgbClr val="0000FF"/>
                </a:solidFill>
                <a:latin typeface="楷体_GB2312" pitchFamily="49" charset="-122"/>
                <a:ea typeface="楷体_GB2312" pitchFamily="49" charset="-122"/>
              </a:rPr>
              <a:t> </a:t>
            </a:r>
            <a:r>
              <a:rPr lang="en-US" altLang="zh-CN" sz="2400" b="1" dirty="0">
                <a:solidFill>
                  <a:srgbClr val="0000FF"/>
                </a:solidFill>
                <a:latin typeface="楷体_GB2312" pitchFamily="49" charset="-122"/>
                <a:ea typeface="楷体_GB2312" pitchFamily="49" charset="-122"/>
              </a:rPr>
              <a:t>(</a:t>
            </a:r>
            <a:r>
              <a:rPr lang="zh-CN" altLang="en-US" sz="2400" b="1" dirty="0">
                <a:solidFill>
                  <a:srgbClr val="0000FF"/>
                </a:solidFill>
                <a:latin typeface="楷体_GB2312" pitchFamily="49" charset="-122"/>
                <a:ea typeface="楷体_GB2312" pitchFamily="49" charset="-122"/>
              </a:rPr>
              <a:t>微观定量表示</a:t>
            </a:r>
            <a:r>
              <a:rPr lang="en-US" altLang="zh-CN" sz="2400" b="1" dirty="0">
                <a:solidFill>
                  <a:srgbClr val="0000FF"/>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p:txBody>
      </p:sp>
      <p:sp>
        <p:nvSpPr>
          <p:cNvPr id="202756" name="Text Box 4"/>
          <p:cNvSpPr txBox="1"/>
          <p:nvPr/>
        </p:nvSpPr>
        <p:spPr>
          <a:xfrm>
            <a:off x="900113" y="2471738"/>
            <a:ext cx="4464050" cy="466725"/>
          </a:xfrm>
          <a:prstGeom prst="rect">
            <a:avLst/>
          </a:prstGeom>
          <a:noFill/>
          <a:ln w="9525" cap="flat" cmpd="sng">
            <a:solidFill>
              <a:schemeClr val="bg1"/>
            </a:solidFill>
            <a:prstDash val="solid"/>
            <a:miter/>
            <a:headEnd type="none" w="med" len="med"/>
            <a:tailEnd type="none" w="med" len="med"/>
          </a:ln>
        </p:spPr>
        <p:txBody>
          <a:bodyPr anchor="t">
            <a:spAutoFit/>
          </a:bodyPr>
          <a:p>
            <a:r>
              <a:rPr lang="zh-CN" altLang="en-US" sz="2400" b="1" dirty="0">
                <a:latin typeface="楷体_GB2312" pitchFamily="49" charset="-122"/>
                <a:ea typeface="楷体_GB2312" pitchFamily="49" charset="-122"/>
              </a:rPr>
              <a:t>玻耳兹曼引入了</a:t>
            </a:r>
            <a:r>
              <a:rPr lang="zh-CN" altLang="en-US" sz="2400" b="1" dirty="0">
                <a:solidFill>
                  <a:srgbClr val="FF0000"/>
                </a:solidFill>
                <a:latin typeface="楷体_GB2312" pitchFamily="49" charset="-122"/>
                <a:ea typeface="楷体_GB2312" pitchFamily="49" charset="-122"/>
              </a:rPr>
              <a:t>熵</a:t>
            </a:r>
            <a:r>
              <a:rPr lang="zh-CN" altLang="en-US" sz="800" b="1" dirty="0">
                <a:solidFill>
                  <a:srgbClr val="FF0000"/>
                </a:solidFill>
                <a:latin typeface="楷体_GB2312" pitchFamily="49" charset="-122"/>
                <a:ea typeface="楷体_GB2312" pitchFamily="49" charset="-122"/>
              </a:rPr>
              <a:t> </a:t>
            </a:r>
            <a:r>
              <a:rPr lang="en-US" altLang="zh-CN" sz="2400" b="1" i="1" dirty="0">
                <a:solidFill>
                  <a:srgbClr val="FF0000"/>
                </a:solidFill>
                <a:latin typeface="Times New Roman" panose="02020603050405020304" pitchFamily="18" charset="0"/>
                <a:ea typeface="楷体_GB2312" pitchFamily="49" charset="-122"/>
              </a:rPr>
              <a:t>S</a:t>
            </a:r>
            <a:r>
              <a:rPr lang="en-US" altLang="zh-CN" sz="2400" b="1" dirty="0">
                <a:latin typeface="Times New Roman" panose="02020603050405020304" pitchFamily="18" charset="0"/>
                <a:ea typeface="楷体_GB2312" pitchFamily="49" charset="-122"/>
              </a:rPr>
              <a:t> </a:t>
            </a:r>
            <a:r>
              <a:rPr lang="en-US" altLang="zh-CN" sz="2400" b="1" dirty="0">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p:txBody>
      </p:sp>
      <p:sp>
        <p:nvSpPr>
          <p:cNvPr id="202757" name="Text Box 5"/>
          <p:cNvSpPr txBox="1"/>
          <p:nvPr/>
        </p:nvSpPr>
        <p:spPr>
          <a:xfrm>
            <a:off x="898525" y="3486150"/>
            <a:ext cx="6916738" cy="460375"/>
          </a:xfrm>
          <a:prstGeom prst="rect">
            <a:avLst/>
          </a:prstGeom>
          <a:noFill/>
          <a:ln w="9525">
            <a:noFill/>
          </a:ln>
        </p:spPr>
        <p:txBody>
          <a:bodyPr wrap="square" anchor="t">
            <a:spAutoFit/>
          </a:bodyPr>
          <a:p>
            <a:r>
              <a:rPr lang="zh-CN" altLang="en-US" sz="2400" b="1" dirty="0">
                <a:latin typeface="楷体_GB2312" pitchFamily="49" charset="-122"/>
                <a:ea typeface="楷体_GB2312" pitchFamily="49" charset="-122"/>
              </a:rPr>
              <a:t>此式称</a:t>
            </a:r>
            <a:r>
              <a:rPr lang="zh-CN" altLang="en-US" sz="2400" b="1" dirty="0">
                <a:solidFill>
                  <a:srgbClr val="FF0000"/>
                </a:solidFill>
                <a:latin typeface="楷体_GB2312" pitchFamily="49" charset="-122"/>
                <a:ea typeface="楷体_GB2312" pitchFamily="49" charset="-122"/>
              </a:rPr>
              <a:t>玻耳兹曼熵公式</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式中</a:t>
            </a:r>
            <a:r>
              <a:rPr lang="en-US" altLang="zh-CN" sz="2400" b="1" i="1" dirty="0">
                <a:latin typeface="Times New Roman" panose="02020603050405020304" pitchFamily="18" charset="0"/>
                <a:ea typeface="楷体_GB2312" pitchFamily="49" charset="-122"/>
              </a:rPr>
              <a:t>k</a:t>
            </a:r>
            <a:r>
              <a:rPr lang="zh-CN" altLang="en-US" sz="2400" b="1" dirty="0">
                <a:latin typeface="楷体_GB2312" pitchFamily="49" charset="-122"/>
                <a:ea typeface="楷体_GB2312" pitchFamily="49" charset="-122"/>
              </a:rPr>
              <a:t>是玻耳兹曼常数</a:t>
            </a:r>
            <a:r>
              <a:rPr lang="en-US" altLang="zh-CN" sz="2400" b="1" dirty="0">
                <a:latin typeface="楷体_GB2312" pitchFamily="49" charset="-122"/>
                <a:ea typeface="楷体_GB2312" pitchFamily="49" charset="-122"/>
              </a:rPr>
              <a:t>.</a:t>
            </a:r>
            <a:endParaRPr lang="en-US" altLang="zh-CN" sz="2400" b="1" dirty="0">
              <a:solidFill>
                <a:srgbClr val="800080"/>
              </a:solidFill>
              <a:latin typeface="楷体_GB2312" pitchFamily="49" charset="-122"/>
              <a:ea typeface="楷体_GB2312" pitchFamily="49" charset="-122"/>
            </a:endParaRPr>
          </a:p>
        </p:txBody>
      </p:sp>
      <p:sp>
        <p:nvSpPr>
          <p:cNvPr id="202758" name="Text Box 6"/>
          <p:cNvSpPr txBox="1"/>
          <p:nvPr/>
        </p:nvSpPr>
        <p:spPr>
          <a:xfrm>
            <a:off x="1793875" y="5127625"/>
            <a:ext cx="6192838" cy="1187450"/>
          </a:xfrm>
          <a:prstGeom prst="rect">
            <a:avLst/>
          </a:prstGeom>
          <a:noFill/>
          <a:ln w="9525">
            <a:noFill/>
          </a:ln>
        </p:spPr>
        <p:txBody>
          <a:bodyPr anchor="t">
            <a:spAutoFit/>
          </a:bodyPr>
          <a:p>
            <a:r>
              <a:rPr lang="zh-CN" altLang="zh-CN" sz="2400" b="1" dirty="0">
                <a:latin typeface="楷体_GB2312" pitchFamily="49" charset="-122"/>
                <a:ea typeface="楷体_GB2312" pitchFamily="49" charset="-122"/>
              </a:rPr>
              <a:t>热力学中</a:t>
            </a:r>
            <a:endParaRPr lang="zh-CN" altLang="en-US" sz="2400" b="1" dirty="0">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  以熵的大小</a:t>
            </a:r>
            <a:r>
              <a:rPr lang="en-US" altLang="zh-CN" sz="2400" b="1" i="1" dirty="0">
                <a:latin typeface="Times New Roman" panose="02020603050405020304" pitchFamily="18" charset="0"/>
                <a:ea typeface="楷体_GB2312" pitchFamily="49" charset="-122"/>
              </a:rPr>
              <a:t>S</a:t>
            </a:r>
            <a:r>
              <a:rPr lang="en-US" altLang="zh-CN" sz="2400" b="1" dirty="0">
                <a:latin typeface="Times New Roman" panose="02020603050405020304" pitchFamily="18" charset="0"/>
                <a:ea typeface="楷体_GB2312" pitchFamily="49" charset="-122"/>
              </a:rPr>
              <a:t> </a:t>
            </a:r>
            <a:r>
              <a:rPr lang="zh-CN" altLang="en-US" sz="2400" b="1" dirty="0">
                <a:latin typeface="楷体_GB2312" pitchFamily="49" charset="-122"/>
                <a:ea typeface="楷体_GB2312" pitchFamily="49" charset="-122"/>
              </a:rPr>
              <a:t>描述状态的无序性，</a:t>
            </a:r>
            <a:endParaRPr lang="zh-CN" altLang="en-US" sz="2400" b="1" dirty="0">
              <a:latin typeface="楷体_GB2312" pitchFamily="49" charset="-122"/>
              <a:ea typeface="楷体_GB2312" pitchFamily="49" charset="-122"/>
            </a:endParaRPr>
          </a:p>
          <a:p>
            <a:r>
              <a:rPr lang="zh-CN" altLang="en-US" sz="2400" b="1" dirty="0">
                <a:latin typeface="楷体_GB2312" pitchFamily="49" charset="-122"/>
                <a:ea typeface="楷体_GB2312" pitchFamily="49" charset="-122"/>
              </a:rPr>
              <a:t>  以熵的变化</a:t>
            </a:r>
            <a:r>
              <a:rPr lang="zh-CN" altLang="en-US" sz="800" b="1" dirty="0">
                <a:latin typeface="楷体_GB2312" pitchFamily="49" charset="-122"/>
                <a:ea typeface="楷体_GB2312" pitchFamily="49" charset="-122"/>
              </a:rPr>
              <a:t> </a:t>
            </a:r>
            <a:r>
              <a:rPr lang="zh-CN" altLang="en-US"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rPr>
              <a:t>S</a:t>
            </a:r>
            <a:r>
              <a:rPr lang="en-US" altLang="zh-CN" sz="800" b="1" i="1" dirty="0">
                <a:latin typeface="Times New Roman" panose="02020603050405020304" pitchFamily="18" charset="0"/>
                <a:ea typeface="楷体_GB2312" pitchFamily="49" charset="-122"/>
              </a:rPr>
              <a:t> </a:t>
            </a:r>
            <a:r>
              <a:rPr lang="zh-CN" altLang="en-US" sz="2400" b="1" dirty="0">
                <a:latin typeface="楷体_GB2312" pitchFamily="49" charset="-122"/>
                <a:ea typeface="楷体_GB2312" pitchFamily="49" charset="-122"/>
              </a:rPr>
              <a:t>描述过程的方向性。</a:t>
            </a:r>
            <a:endParaRPr lang="zh-CN" altLang="en-US" sz="2400" b="1" dirty="0">
              <a:latin typeface="楷体_GB2312" pitchFamily="49" charset="-122"/>
              <a:ea typeface="楷体_GB2312" pitchFamily="49" charset="-122"/>
            </a:endParaRPr>
          </a:p>
        </p:txBody>
      </p:sp>
      <p:sp>
        <p:nvSpPr>
          <p:cNvPr id="202759" name="Text Box 7"/>
          <p:cNvSpPr txBox="1"/>
          <p:nvPr/>
        </p:nvSpPr>
        <p:spPr>
          <a:xfrm>
            <a:off x="1476375" y="2976563"/>
            <a:ext cx="1582738" cy="485775"/>
          </a:xfrm>
          <a:prstGeom prst="rect">
            <a:avLst/>
          </a:prstGeom>
          <a:noFill/>
          <a:ln w="28575" cap="flat" cmpd="sng">
            <a:solidFill>
              <a:srgbClr val="FF0000"/>
            </a:solidFill>
            <a:prstDash val="solid"/>
            <a:miter/>
            <a:headEnd type="none" w="med" len="med"/>
            <a:tailEnd type="none" w="med" len="med"/>
          </a:ln>
        </p:spPr>
        <p:txBody>
          <a:bodyPr anchor="t">
            <a:spAutoFit/>
          </a:bodyPr>
          <a:p>
            <a:r>
              <a:rPr lang="en-US" altLang="zh-CN" sz="2400" b="1" i="1" dirty="0">
                <a:solidFill>
                  <a:srgbClr val="FF0000"/>
                </a:solidFill>
                <a:latin typeface="Times New Roman" panose="02020603050405020304" pitchFamily="18" charset="0"/>
                <a:ea typeface="宋体" panose="02010600030101010101" pitchFamily="2" charset="-122"/>
              </a:rPr>
              <a:t>S</a:t>
            </a:r>
            <a:r>
              <a:rPr lang="en-US" altLang="zh-CN" sz="2400" b="1" dirty="0">
                <a:solidFill>
                  <a:srgbClr val="FF0000"/>
                </a:solidFill>
                <a:latin typeface="宋体" panose="02010600030101010101" pitchFamily="2" charset="-122"/>
                <a:ea typeface="宋体" panose="02010600030101010101" pitchFamily="2" charset="-122"/>
              </a:rPr>
              <a:t> </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k</a:t>
            </a:r>
            <a:r>
              <a:rPr lang="en-US" altLang="zh-CN" sz="2400" b="1" dirty="0">
                <a:solidFill>
                  <a:srgbClr val="FF0000"/>
                </a:solidFill>
                <a:latin typeface="宋体" panose="02010600030101010101" pitchFamily="2" charset="-122"/>
                <a:ea typeface="宋体" panose="02010600030101010101" pitchFamily="2" charset="-122"/>
              </a:rPr>
              <a:t>ln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2776" name="Text Box 8"/>
          <p:cNvSpPr txBox="1"/>
          <p:nvPr/>
        </p:nvSpPr>
        <p:spPr>
          <a:xfrm>
            <a:off x="900113" y="398463"/>
            <a:ext cx="4679950" cy="460375"/>
          </a:xfrm>
          <a:prstGeom prst="rect">
            <a:avLst/>
          </a:prstGeom>
          <a:noFill/>
          <a:ln w="9525">
            <a:noFill/>
          </a:ln>
        </p:spPr>
        <p:txBody>
          <a:bodyPr anchor="t">
            <a:spAutoFit/>
          </a:bodyPr>
          <a:p>
            <a:r>
              <a:rPr lang="en-US" altLang="zh-CN" sz="2400" b="1" dirty="0">
                <a:solidFill>
                  <a:srgbClr val="FF3300"/>
                </a:solidFill>
                <a:latin typeface="楷体_GB2312" pitchFamily="49" charset="-122"/>
                <a:ea typeface="楷体_GB2312" pitchFamily="49" charset="-122"/>
              </a:rPr>
              <a:t>5</a:t>
            </a:r>
            <a:r>
              <a:rPr lang="zh-CN" altLang="en-US" sz="2400" b="1" dirty="0">
                <a:solidFill>
                  <a:srgbClr val="FF3300"/>
                </a:solidFill>
                <a:latin typeface="楷体_GB2312" pitchFamily="49" charset="-122"/>
                <a:ea typeface="楷体_GB2312" pitchFamily="49" charset="-122"/>
              </a:rPr>
              <a:t>、玻耳兹曼熵公式</a:t>
            </a:r>
            <a:endParaRPr lang="zh-CN" altLang="en-US" sz="2400" b="1" dirty="0">
              <a:solidFill>
                <a:srgbClr val="FF3300"/>
              </a:solidFill>
              <a:latin typeface="楷体_GB2312" pitchFamily="49" charset="-122"/>
              <a:ea typeface="楷体_GB2312" pitchFamily="49" charset="-122"/>
            </a:endParaRPr>
          </a:p>
        </p:txBody>
      </p:sp>
      <p:sp>
        <p:nvSpPr>
          <p:cNvPr id="202762" name="Text Box 10">
            <a:hlinkClick r:id="rId1" action="ppaction://hlinkfile"/>
          </p:cNvPr>
          <p:cNvSpPr txBox="1"/>
          <p:nvPr/>
        </p:nvSpPr>
        <p:spPr>
          <a:xfrm>
            <a:off x="600075" y="4189413"/>
            <a:ext cx="8066088" cy="830262"/>
          </a:xfrm>
          <a:prstGeom prst="rect">
            <a:avLst/>
          </a:prstGeom>
          <a:noFill/>
          <a:ln w="9525">
            <a:noFill/>
          </a:ln>
        </p:spPr>
        <p:txBody>
          <a:bodyPr wrap="square" anchor="t">
            <a:spAutoFit/>
          </a:bodyPr>
          <a:p>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solidFill>
                  <a:srgbClr val="FF0000"/>
                </a:solidFill>
                <a:latin typeface="Times New Roman" panose="02020603050405020304" pitchFamily="18" charset="0"/>
                <a:ea typeface="楷体_GB2312" pitchFamily="49" charset="-122"/>
              </a:rPr>
              <a:t>自然界的一切过程都是向着微观状态数大的方向进行的”。</a:t>
            </a:r>
            <a:endParaRPr lang="zh-CN" altLang="en-US" sz="2400" b="1" dirty="0">
              <a:solidFill>
                <a:srgbClr val="FF0000"/>
              </a:solidFill>
              <a:latin typeface="Times New Roman" panose="02020603050405020304" pitchFamily="18" charset="0"/>
              <a:ea typeface="楷体_GB2312" pitchFamily="49" charset="-122"/>
            </a:endParaRPr>
          </a:p>
          <a:p>
            <a:r>
              <a:rPr lang="zh-CN" altLang="en-US" sz="2400" b="1" dirty="0">
                <a:solidFill>
                  <a:srgbClr val="FF0000"/>
                </a:solidFill>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a:t>
            </a:r>
            <a:r>
              <a:rPr lang="zh-CN" altLang="zh-CN" sz="2400" b="1" dirty="0">
                <a:solidFill>
                  <a:srgbClr val="FF0000"/>
                </a:solidFill>
                <a:latin typeface="楷体_GB2312" pitchFamily="49" charset="-122"/>
                <a:ea typeface="楷体_GB2312" pitchFamily="49" charset="-122"/>
              </a:rPr>
              <a:t>玻耳兹曼</a:t>
            </a:r>
            <a:r>
              <a:rPr lang="en-US" altLang="zh-CN" sz="2400" b="1" dirty="0">
                <a:solidFill>
                  <a:srgbClr val="FF0000"/>
                </a:solidFill>
                <a:latin typeface="楷体_GB2312" pitchFamily="49" charset="-122"/>
                <a:ea typeface="楷体_GB2312" pitchFamily="49" charset="-122"/>
              </a:rPr>
              <a:t>----</a:t>
            </a:r>
            <a:endParaRPr lang="en-US" altLang="zh-CN" sz="2000" b="1" dirty="0">
              <a:solidFill>
                <a:srgbClr val="CCEC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2755"/>
                                        </p:tgtEl>
                                        <p:attrNameLst>
                                          <p:attrName>style.visibility</p:attrName>
                                        </p:attrNameLst>
                                      </p:cBhvr>
                                      <p:to>
                                        <p:strVal val="visible"/>
                                      </p:to>
                                    </p:set>
                                    <p:animEffect transition="in" filter="wipe(left)">
                                      <p:cBhvr>
                                        <p:cTn id="11" dur="500"/>
                                        <p:tgtEl>
                                          <p:spTgt spid="2027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27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2759"/>
                                        </p:tgtEl>
                                        <p:attrNameLst>
                                          <p:attrName>style.visibility</p:attrName>
                                        </p:attrNameLst>
                                      </p:cBhvr>
                                      <p:to>
                                        <p:strVal val="visible"/>
                                      </p:to>
                                    </p:set>
                                    <p:animEffect transition="in" filter="wipe(left)">
                                      <p:cBhvr>
                                        <p:cTn id="20" dur="500"/>
                                        <p:tgtEl>
                                          <p:spTgt spid="20275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02757"/>
                                        </p:tgtEl>
                                        <p:attrNameLst>
                                          <p:attrName>style.visibility</p:attrName>
                                        </p:attrNameLst>
                                      </p:cBhvr>
                                      <p:to>
                                        <p:strVal val="visible"/>
                                      </p:to>
                                    </p:set>
                                    <p:animEffect transition="in" filter="wipe(left)">
                                      <p:cBhvr>
                                        <p:cTn id="24" dur="500"/>
                                        <p:tgtEl>
                                          <p:spTgt spid="2027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2762"/>
                                        </p:tgtEl>
                                        <p:attrNameLst>
                                          <p:attrName>style.visibility</p:attrName>
                                        </p:attrNameLst>
                                      </p:cBhvr>
                                      <p:to>
                                        <p:strVal val="visible"/>
                                      </p:to>
                                    </p:set>
                                    <p:animEffect transition="in" filter="wipe(left)">
                                      <p:cBhvr>
                                        <p:cTn id="29" dur="500"/>
                                        <p:tgtEl>
                                          <p:spTgt spid="2027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2758"/>
                                        </p:tgtEl>
                                        <p:attrNameLst>
                                          <p:attrName>style.visibility</p:attrName>
                                        </p:attrNameLst>
                                      </p:cBhvr>
                                      <p:to>
                                        <p:strVal val="visible"/>
                                      </p:to>
                                    </p:set>
                                    <p:animEffect transition="in" filter="wipe(left)">
                                      <p:cBhvr>
                                        <p:cTn id="34" dur="500"/>
                                        <p:tgtEl>
                                          <p:spTgt spid="20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P spid="202755" grpId="0"/>
      <p:bldP spid="202756" grpId="0" bldLvl="0" animBg="1"/>
      <p:bldP spid="202757" grpId="0"/>
      <p:bldP spid="202758" grpId="0"/>
      <p:bldP spid="202759" grpId="0" bldLvl="0" animBg="1"/>
      <p:bldP spid="2027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5"/>
          <p:cNvSpPr txBox="1">
            <a:spLocks noChangeArrowheads="1"/>
          </p:cNvSpPr>
          <p:nvPr/>
        </p:nvSpPr>
        <p:spPr bwMode="auto">
          <a:xfrm>
            <a:off x="591995" y="759716"/>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6. </a:t>
            </a:r>
            <a:r>
              <a:rPr lang="zh-CN" altLang="en-US" sz="2000" dirty="0">
                <a:latin typeface="Times New Roman" panose="02020603050405020304" pitchFamily="18" charset="0"/>
                <a:ea typeface="微软雅黑" panose="020B0503020204020204" charset="-122"/>
                <a:cs typeface="Times New Roman" panose="02020603050405020304" pitchFamily="18" charset="0"/>
              </a:rPr>
              <a:t>角动量守恒定律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4" name="Object 9"/>
          <p:cNvGraphicFramePr>
            <a:graphicFrameLocks noChangeAspect="1"/>
          </p:cNvGraphicFramePr>
          <p:nvPr/>
        </p:nvGraphicFramePr>
        <p:xfrm>
          <a:off x="2436953" y="2719878"/>
          <a:ext cx="2209800" cy="546100"/>
        </p:xfrm>
        <a:graphic>
          <a:graphicData uri="http://schemas.openxmlformats.org/presentationml/2006/ole">
            <mc:AlternateContent xmlns:mc="http://schemas.openxmlformats.org/markup-compatibility/2006">
              <mc:Choice xmlns:v="urn:schemas-microsoft-com:vml" Requires="v">
                <p:oleObj spid="_x0000_s43165" name="公式" r:id="rId1" imgW="1366520" imgH="363855" progId="Equation.3">
                  <p:embed/>
                </p:oleObj>
              </mc:Choice>
              <mc:Fallback>
                <p:oleObj name="公式" r:id="rId1" imgW="1366520" imgH="363855"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953" y="2719878"/>
                        <a:ext cx="2209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p:cNvGraphicFramePr>
            <a:graphicFrameLocks noChangeAspect="1"/>
          </p:cNvGraphicFramePr>
          <p:nvPr/>
        </p:nvGraphicFramePr>
        <p:xfrm>
          <a:off x="2798082" y="2047895"/>
          <a:ext cx="2057400" cy="358775"/>
        </p:xfrm>
        <a:graphic>
          <a:graphicData uri="http://schemas.openxmlformats.org/presentationml/2006/ole">
            <mc:AlternateContent xmlns:mc="http://schemas.openxmlformats.org/markup-compatibility/2006">
              <mc:Choice xmlns:v="urn:schemas-microsoft-com:vml" Requires="v">
                <p:oleObj spid="_x0000_s43166" name="公式" r:id="rId3" imgW="1111250" imgH="196850" progId="Equation.3">
                  <p:embed/>
                </p:oleObj>
              </mc:Choice>
              <mc:Fallback>
                <p:oleObj name="公式" r:id="rId3" imgW="1111250" imgH="19685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082" y="2047895"/>
                        <a:ext cx="2057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p:nvPr/>
        </p:nvGraphicFramePr>
        <p:xfrm>
          <a:off x="2631693" y="1403028"/>
          <a:ext cx="1039812" cy="344488"/>
        </p:xfrm>
        <a:graphic>
          <a:graphicData uri="http://schemas.openxmlformats.org/presentationml/2006/ole">
            <mc:AlternateContent xmlns:mc="http://schemas.openxmlformats.org/markup-compatibility/2006">
              <mc:Choice xmlns:v="urn:schemas-microsoft-com:vml" Requires="v">
                <p:oleObj spid="_x0000_s43167" name="公式" r:id="rId5" imgW="673100" imgH="190500" progId="Equation.3">
                  <p:embed/>
                </p:oleObj>
              </mc:Choice>
              <mc:Fallback>
                <p:oleObj name="公式" r:id="rId5" imgW="673100" imgH="190500" progId="Equation.3">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1693" y="1403028"/>
                        <a:ext cx="1039812" cy="344488"/>
                      </a:xfrm>
                      <a:prstGeom prst="rect">
                        <a:avLst/>
                      </a:prstGeom>
                      <a:noFill/>
                      <a:ln w="9525">
                        <a:noFill/>
                        <a:miter lim="800000"/>
                        <a:headEnd/>
                        <a:tailEnd/>
                      </a:ln>
                      <a:effectLst/>
                    </p:spPr>
                  </p:pic>
                </p:oleObj>
              </mc:Fallback>
            </mc:AlternateContent>
          </a:graphicData>
        </a:graphic>
      </p:graphicFrame>
      <p:sp>
        <p:nvSpPr>
          <p:cNvPr id="7" name="Text Box 13"/>
          <p:cNvSpPr txBox="1">
            <a:spLocks noChangeArrowheads="1"/>
          </p:cNvSpPr>
          <p:nvPr/>
        </p:nvSpPr>
        <p:spPr bwMode="auto">
          <a:xfrm>
            <a:off x="738268" y="2755840"/>
            <a:ext cx="189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角动量定理：</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sp>
        <p:nvSpPr>
          <p:cNvPr id="8" name="Text Box 13"/>
          <p:cNvSpPr txBox="1">
            <a:spLocks noChangeArrowheads="1"/>
          </p:cNvSpPr>
          <p:nvPr/>
        </p:nvSpPr>
        <p:spPr bwMode="auto">
          <a:xfrm>
            <a:off x="738268" y="1398649"/>
            <a:ext cx="1893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力对点的力矩：</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sp>
        <p:nvSpPr>
          <p:cNvPr id="9" name="Text Box 13"/>
          <p:cNvSpPr txBox="1">
            <a:spLocks noChangeArrowheads="1"/>
          </p:cNvSpPr>
          <p:nvPr/>
        </p:nvSpPr>
        <p:spPr bwMode="auto">
          <a:xfrm>
            <a:off x="738267" y="2047930"/>
            <a:ext cx="2273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力对点的角动量：</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0" name="对象 9"/>
          <p:cNvGraphicFramePr>
            <a:graphicFrameLocks noChangeAspect="1"/>
          </p:cNvGraphicFramePr>
          <p:nvPr/>
        </p:nvGraphicFramePr>
        <p:xfrm>
          <a:off x="2798082" y="4695013"/>
          <a:ext cx="2193925" cy="354012"/>
        </p:xfrm>
        <a:graphic>
          <a:graphicData uri="http://schemas.openxmlformats.org/presentationml/2006/ole">
            <mc:AlternateContent xmlns:mc="http://schemas.openxmlformats.org/markup-compatibility/2006">
              <mc:Choice xmlns:v="urn:schemas-microsoft-com:vml" Requires="v">
                <p:oleObj spid="_x0000_s43168" name="Equation" r:id="rId7" imgW="30175200" imgH="4876800" progId="Equation.DSMT4">
                  <p:embed/>
                </p:oleObj>
              </mc:Choice>
              <mc:Fallback>
                <p:oleObj name="Equation" r:id="rId7" imgW="30175200" imgH="4876800" progId="Equation.DSMT4">
                  <p:embed/>
                  <p:pic>
                    <p:nvPicPr>
                      <p:cNvPr id="0" name="对象 11"/>
                      <p:cNvPicPr/>
                      <p:nvPr/>
                    </p:nvPicPr>
                    <p:blipFill>
                      <a:blip r:embed="rId8"/>
                      <a:stretch>
                        <a:fillRect/>
                      </a:stretch>
                    </p:blipFill>
                    <p:spPr>
                      <a:xfrm>
                        <a:off x="2798082" y="4695013"/>
                        <a:ext cx="2193925" cy="354012"/>
                      </a:xfrm>
                      <a:prstGeom prst="rect">
                        <a:avLst/>
                      </a:prstGeom>
                    </p:spPr>
                  </p:pic>
                </p:oleObj>
              </mc:Fallback>
            </mc:AlternateContent>
          </a:graphicData>
        </a:graphic>
      </p:graphicFrame>
      <p:grpSp>
        <p:nvGrpSpPr>
          <p:cNvPr id="11" name="组合 10"/>
          <p:cNvGrpSpPr/>
          <p:nvPr/>
        </p:nvGrpSpPr>
        <p:grpSpPr>
          <a:xfrm>
            <a:off x="1573995" y="3409748"/>
            <a:ext cx="5164399" cy="400110"/>
            <a:chOff x="5439317" y="1213141"/>
            <a:chExt cx="5164399" cy="400110"/>
          </a:xfrm>
        </p:grpSpPr>
        <p:graphicFrame>
          <p:nvGraphicFramePr>
            <p:cNvPr id="12" name="对象 11"/>
            <p:cNvGraphicFramePr>
              <a:graphicFrameLocks noChangeAspect="1"/>
            </p:cNvGraphicFramePr>
            <p:nvPr/>
          </p:nvGraphicFramePr>
          <p:xfrm>
            <a:off x="5439317" y="1213141"/>
            <a:ext cx="354013" cy="333375"/>
          </p:xfrm>
          <a:graphic>
            <a:graphicData uri="http://schemas.openxmlformats.org/presentationml/2006/ole">
              <mc:AlternateContent xmlns:mc="http://schemas.openxmlformats.org/markup-compatibility/2006">
                <mc:Choice xmlns:v="urn:schemas-microsoft-com:vml" Requires="v">
                  <p:oleObj spid="_x0000_s43169" name="Equation" r:id="rId9" imgW="4876800" imgH="4572000" progId="Equation.DSMT4">
                    <p:embed/>
                  </p:oleObj>
                </mc:Choice>
                <mc:Fallback>
                  <p:oleObj name="Equation" r:id="rId9" imgW="4876800" imgH="4572000" progId="Equation.DSMT4">
                    <p:embed/>
                    <p:pic>
                      <p:nvPicPr>
                        <p:cNvPr id="0" name="对象 7"/>
                        <p:cNvPicPr/>
                        <p:nvPr/>
                      </p:nvPicPr>
                      <p:blipFill>
                        <a:blip r:embed="rId10"/>
                        <a:stretch>
                          <a:fillRect/>
                        </a:stretch>
                      </p:blipFill>
                      <p:spPr>
                        <a:xfrm>
                          <a:off x="5439317" y="1213141"/>
                          <a:ext cx="354013" cy="333375"/>
                        </a:xfrm>
                        <a:prstGeom prst="rect">
                          <a:avLst/>
                        </a:prstGeom>
                      </p:spPr>
                    </p:pic>
                  </p:oleObj>
                </mc:Fallback>
              </mc:AlternateContent>
            </a:graphicData>
          </a:graphic>
        </p:graphicFrame>
        <p:sp>
          <p:nvSpPr>
            <p:cNvPr id="13" name="Text Box 5"/>
            <p:cNvSpPr txBox="1">
              <a:spLocks noChangeArrowheads="1"/>
            </p:cNvSpPr>
            <p:nvPr/>
          </p:nvSpPr>
          <p:spPr bwMode="auto">
            <a:xfrm>
              <a:off x="5716206" y="1213141"/>
              <a:ext cx="4887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：质点所受力矩或质点系所受的合外力矩</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pSp>
      <p:sp>
        <p:nvSpPr>
          <p:cNvPr id="14" name="Text Box 5"/>
          <p:cNvSpPr txBox="1">
            <a:spLocks noChangeArrowheads="1"/>
          </p:cNvSpPr>
          <p:nvPr/>
        </p:nvSpPr>
        <p:spPr bwMode="auto">
          <a:xfrm>
            <a:off x="591995" y="3953628"/>
            <a:ext cx="74144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当质点对某点所受力矩为零时，质点对该点的角动量不变。若质点系对某点所受合外力矩为零时，则该系统对此点的角动量守恒。</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15" name="Text Box 10"/>
          <p:cNvSpPr txBox="1">
            <a:spLocks noChangeArrowheads="1"/>
          </p:cNvSpPr>
          <p:nvPr/>
        </p:nvSpPr>
        <p:spPr bwMode="auto">
          <a:xfrm>
            <a:off x="729004" y="5308877"/>
            <a:ext cx="4757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70C0"/>
                </a:solidFill>
                <a:latin typeface="微软雅黑" panose="020B0503020204020204" charset="-122"/>
                <a:ea typeface="微软雅黑" panose="020B0503020204020204" charset="-122"/>
              </a:rPr>
              <a:t>角动量守恒定律只能在惯性系中运用！</a:t>
            </a:r>
            <a:endParaRPr kumimoji="1" lang="zh-CN" altLang="en-US" sz="2000"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3" name="Text Box 5"/>
          <p:cNvSpPr txBox="1">
            <a:spLocks noChangeArrowheads="1"/>
          </p:cNvSpPr>
          <p:nvPr/>
        </p:nvSpPr>
        <p:spPr bwMode="auto">
          <a:xfrm>
            <a:off x="698508" y="451007"/>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7. </a:t>
            </a:r>
            <a:r>
              <a:rPr lang="zh-CN" altLang="en-US" sz="2000" dirty="0">
                <a:latin typeface="Times New Roman" panose="02020603050405020304" pitchFamily="18" charset="0"/>
                <a:ea typeface="微软雅黑" panose="020B0503020204020204" charset="-122"/>
                <a:cs typeface="Times New Roman" panose="02020603050405020304" pitchFamily="18" charset="0"/>
              </a:rPr>
              <a:t>质心和质心运动定理</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4" name="Object 11"/>
          <p:cNvGraphicFramePr/>
          <p:nvPr/>
        </p:nvGraphicFramePr>
        <p:xfrm>
          <a:off x="1938227" y="913014"/>
          <a:ext cx="1157287" cy="1193800"/>
        </p:xfrm>
        <a:graphic>
          <a:graphicData uri="http://schemas.openxmlformats.org/presentationml/2006/ole">
            <mc:AlternateContent xmlns:mc="http://schemas.openxmlformats.org/markup-compatibility/2006">
              <mc:Choice xmlns:v="urn:schemas-microsoft-com:vml" Requires="v">
                <p:oleObj spid="_x0000_s44244" name="Equation" r:id="rId1" imgW="17983200" imgH="15849600" progId="Equation.DSMT4">
                  <p:embed/>
                </p:oleObj>
              </mc:Choice>
              <mc:Fallback>
                <p:oleObj name="Equation" r:id="rId1" imgW="17983200" imgH="15849600" progId="Equation.DSMT4">
                  <p:embed/>
                  <p:pic>
                    <p:nvPicPr>
                      <p:cNvPr id="0" name="Object 11"/>
                      <p:cNvPicPr>
                        <a:picLocks noChangeArrowheads="1"/>
                      </p:cNvPicPr>
                      <p:nvPr/>
                    </p:nvPicPr>
                    <p:blipFill>
                      <a:blip r:embed="rId2"/>
                      <a:srcRect/>
                      <a:stretch>
                        <a:fillRect/>
                      </a:stretch>
                    </p:blipFill>
                    <p:spPr bwMode="auto">
                      <a:xfrm>
                        <a:off x="1938227" y="913014"/>
                        <a:ext cx="1157287" cy="1193800"/>
                      </a:xfrm>
                      <a:prstGeom prst="rect">
                        <a:avLst/>
                      </a:prstGeom>
                      <a:noFill/>
                      <a:ln w="9525">
                        <a:noFill/>
                        <a:miter lim="800000"/>
                        <a:headEnd/>
                        <a:tailEnd/>
                      </a:ln>
                      <a:effectLst/>
                    </p:spPr>
                  </p:pic>
                </p:oleObj>
              </mc:Fallback>
            </mc:AlternateContent>
          </a:graphicData>
        </a:graphic>
      </p:graphicFrame>
      <p:sp>
        <p:nvSpPr>
          <p:cNvPr id="5" name="Text Box 13"/>
          <p:cNvSpPr txBox="1">
            <a:spLocks noChangeArrowheads="1"/>
          </p:cNvSpPr>
          <p:nvPr/>
        </p:nvSpPr>
        <p:spPr bwMode="auto">
          <a:xfrm>
            <a:off x="902654" y="1309859"/>
            <a:ext cx="1333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质心：</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6" name="Object 11"/>
          <p:cNvGraphicFramePr/>
          <p:nvPr/>
        </p:nvGraphicFramePr>
        <p:xfrm>
          <a:off x="3648366" y="1020642"/>
          <a:ext cx="1060450" cy="1009650"/>
        </p:xfrm>
        <a:graphic>
          <a:graphicData uri="http://schemas.openxmlformats.org/presentationml/2006/ole">
            <mc:AlternateContent xmlns:mc="http://schemas.openxmlformats.org/markup-compatibility/2006">
              <mc:Choice xmlns:v="urn:schemas-microsoft-com:vml" Requires="v">
                <p:oleObj spid="_x0000_s44245" name="Equation" r:id="rId3" imgW="16459200" imgH="13411200" progId="Equation.DSMT4">
                  <p:embed/>
                </p:oleObj>
              </mc:Choice>
              <mc:Fallback>
                <p:oleObj name="Equation" r:id="rId3" imgW="16459200" imgH="13411200" progId="Equation.DSMT4">
                  <p:embed/>
                  <p:pic>
                    <p:nvPicPr>
                      <p:cNvPr id="0" name="Object 11"/>
                      <p:cNvPicPr>
                        <a:picLocks noChangeArrowheads="1"/>
                      </p:cNvPicPr>
                      <p:nvPr/>
                    </p:nvPicPr>
                    <p:blipFill>
                      <a:blip r:embed="rId4"/>
                      <a:srcRect/>
                      <a:stretch>
                        <a:fillRect/>
                      </a:stretch>
                    </p:blipFill>
                    <p:spPr bwMode="auto">
                      <a:xfrm>
                        <a:off x="3648366" y="1020642"/>
                        <a:ext cx="1060450" cy="1009650"/>
                      </a:xfrm>
                      <a:prstGeom prst="rect">
                        <a:avLst/>
                      </a:prstGeom>
                      <a:noFill/>
                      <a:ln w="9525">
                        <a:noFill/>
                        <a:miter lim="800000"/>
                        <a:headEnd/>
                        <a:tailEnd/>
                      </a:ln>
                      <a:effectLst/>
                    </p:spPr>
                  </p:pic>
                </p:oleObj>
              </mc:Fallback>
            </mc:AlternateContent>
          </a:graphicData>
        </a:graphic>
      </p:graphicFrame>
      <p:sp>
        <p:nvSpPr>
          <p:cNvPr id="7" name="Text Box 13"/>
          <p:cNvSpPr txBox="1">
            <a:spLocks noChangeArrowheads="1"/>
          </p:cNvSpPr>
          <p:nvPr/>
        </p:nvSpPr>
        <p:spPr bwMode="auto">
          <a:xfrm>
            <a:off x="902654" y="2168771"/>
            <a:ext cx="2164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质心运动定理：</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8" name="Object 17"/>
          <p:cNvGraphicFramePr>
            <a:graphicFrameLocks noChangeAspect="1"/>
          </p:cNvGraphicFramePr>
          <p:nvPr/>
        </p:nvGraphicFramePr>
        <p:xfrm>
          <a:off x="2903989" y="2168771"/>
          <a:ext cx="992187" cy="425450"/>
        </p:xfrm>
        <a:graphic>
          <a:graphicData uri="http://schemas.openxmlformats.org/presentationml/2006/ole">
            <mc:AlternateContent xmlns:mc="http://schemas.openxmlformats.org/markup-compatibility/2006">
              <mc:Choice xmlns:v="urn:schemas-microsoft-com:vml" Requires="v">
                <p:oleObj spid="_x0000_s44246" name="Equation" r:id="rId5" imgW="13411200" imgH="5791200" progId="Equation.DSMT4">
                  <p:embed/>
                </p:oleObj>
              </mc:Choice>
              <mc:Fallback>
                <p:oleObj name="Equation" r:id="rId5" imgW="13411200" imgH="5791200" progId="Equation.DSMT4">
                  <p:embed/>
                  <p:pic>
                    <p:nvPicPr>
                      <p:cNvPr id="0" name="Object 17"/>
                      <p:cNvPicPr>
                        <a:picLocks noChangeAspect="1" noChangeArrowheads="1"/>
                      </p:cNvPicPr>
                      <p:nvPr/>
                    </p:nvPicPr>
                    <p:blipFill>
                      <a:blip r:embed="rId6"/>
                      <a:srcRect/>
                      <a:stretch>
                        <a:fillRect/>
                      </a:stretch>
                    </p:blipFill>
                    <p:spPr bwMode="auto">
                      <a:xfrm>
                        <a:off x="2903989" y="2168771"/>
                        <a:ext cx="992187" cy="425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5"/>
          <p:cNvSpPr txBox="1">
            <a:spLocks noChangeArrowheads="1"/>
          </p:cNvSpPr>
          <p:nvPr/>
        </p:nvSpPr>
        <p:spPr bwMode="auto">
          <a:xfrm>
            <a:off x="902654" y="2630838"/>
            <a:ext cx="64454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ea typeface="微软雅黑" panose="020B0503020204020204" charset="-122"/>
                <a:cs typeface="Times New Roman" panose="02020603050405020304" pitchFamily="18" charset="0"/>
              </a:rPr>
              <a:t>当质点系所受合外为零时，则该系统的质心将做匀速直线运动或处于静止状态。</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pSp>
        <p:nvGrpSpPr>
          <p:cNvPr id="13" name="组合 12"/>
          <p:cNvGrpSpPr/>
          <p:nvPr/>
        </p:nvGrpSpPr>
        <p:grpSpPr>
          <a:xfrm>
            <a:off x="2903989" y="3604099"/>
            <a:ext cx="3353990" cy="420687"/>
            <a:chOff x="2645779" y="4041306"/>
            <a:chExt cx="3353990" cy="420687"/>
          </a:xfrm>
        </p:grpSpPr>
        <p:graphicFrame>
          <p:nvGraphicFramePr>
            <p:cNvPr id="9" name="对象 8"/>
            <p:cNvGraphicFramePr>
              <a:graphicFrameLocks noChangeAspect="1"/>
            </p:cNvGraphicFramePr>
            <p:nvPr/>
          </p:nvGraphicFramePr>
          <p:xfrm>
            <a:off x="2645779" y="4041306"/>
            <a:ext cx="2171700" cy="420687"/>
          </p:xfrm>
          <a:graphic>
            <a:graphicData uri="http://schemas.openxmlformats.org/presentationml/2006/ole">
              <mc:AlternateContent xmlns:mc="http://schemas.openxmlformats.org/markup-compatibility/2006">
                <mc:Choice xmlns:v="urn:schemas-microsoft-com:vml" Requires="v">
                  <p:oleObj spid="_x0000_s44247" name="Equation" r:id="rId7" imgW="29870400" imgH="5791200" progId="Equation.DSMT4">
                    <p:embed/>
                  </p:oleObj>
                </mc:Choice>
                <mc:Fallback>
                  <p:oleObj name="Equation" r:id="rId7" imgW="29870400" imgH="5791200" progId="Equation.DSMT4">
                    <p:embed/>
                    <p:pic>
                      <p:nvPicPr>
                        <p:cNvPr id="0" name="对象 9"/>
                        <p:cNvPicPr/>
                        <p:nvPr/>
                      </p:nvPicPr>
                      <p:blipFill>
                        <a:blip r:embed="rId8"/>
                        <a:stretch>
                          <a:fillRect/>
                        </a:stretch>
                      </p:blipFill>
                      <p:spPr>
                        <a:xfrm>
                          <a:off x="2645779" y="4041306"/>
                          <a:ext cx="2171700" cy="420687"/>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247294" y="4056031"/>
            <a:ext cx="752475" cy="398463"/>
          </p:xfrm>
          <a:graphic>
            <a:graphicData uri="http://schemas.openxmlformats.org/presentationml/2006/ole">
              <mc:AlternateContent xmlns:mc="http://schemas.openxmlformats.org/markup-compatibility/2006">
                <mc:Choice xmlns:v="urn:schemas-microsoft-com:vml" Requires="v">
                  <p:oleObj spid="_x0000_s44248" name="Equation" r:id="rId9" imgW="10363200" imgH="5486400" progId="Equation.DSMT4">
                    <p:embed/>
                  </p:oleObj>
                </mc:Choice>
                <mc:Fallback>
                  <p:oleObj name="Equation" r:id="rId9" imgW="10363200" imgH="5486400" progId="Equation.DSMT4">
                    <p:embed/>
                    <p:pic>
                      <p:nvPicPr>
                        <p:cNvPr id="0" name="对象 8"/>
                        <p:cNvPicPr/>
                        <p:nvPr/>
                      </p:nvPicPr>
                      <p:blipFill>
                        <a:blip r:embed="rId10"/>
                        <a:stretch>
                          <a:fillRect/>
                        </a:stretch>
                      </p:blipFill>
                      <p:spPr>
                        <a:xfrm>
                          <a:off x="5247294" y="4056031"/>
                          <a:ext cx="752475" cy="398463"/>
                        </a:xfrm>
                        <a:prstGeom prst="rect">
                          <a:avLst/>
                        </a:prstGeom>
                      </p:spPr>
                    </p:pic>
                  </p:oleObj>
                </mc:Fallback>
              </mc:AlternateContent>
            </a:graphicData>
          </a:graphic>
        </p:graphicFrame>
        <p:sp>
          <p:nvSpPr>
            <p:cNvPr id="12" name="Text Box 13"/>
            <p:cNvSpPr txBox="1">
              <a:spLocks noChangeArrowheads="1"/>
            </p:cNvSpPr>
            <p:nvPr/>
          </p:nvSpPr>
          <p:spPr bwMode="auto">
            <a:xfrm>
              <a:off x="4817479" y="4054436"/>
              <a:ext cx="6068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或</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pSp>
      <p:sp>
        <p:nvSpPr>
          <p:cNvPr id="14" name="Text Box 5"/>
          <p:cNvSpPr txBox="1">
            <a:spLocks noChangeArrowheads="1"/>
          </p:cNvSpPr>
          <p:nvPr/>
        </p:nvSpPr>
        <p:spPr bwMode="auto">
          <a:xfrm>
            <a:off x="698508" y="4037916"/>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8. </a:t>
            </a:r>
            <a:r>
              <a:rPr lang="zh-CN" altLang="en-US" sz="2000" dirty="0">
                <a:latin typeface="Times New Roman" panose="02020603050405020304" pitchFamily="18" charset="0"/>
                <a:ea typeface="微软雅黑" panose="020B0503020204020204" charset="-122"/>
                <a:cs typeface="Times New Roman" panose="02020603050405020304" pitchFamily="18" charset="0"/>
              </a:rPr>
              <a:t>力的功和动能定理</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15" name="Object 11"/>
          <p:cNvGraphicFramePr>
            <a:graphicFrameLocks noChangeAspect="1"/>
          </p:cNvGraphicFramePr>
          <p:nvPr/>
        </p:nvGraphicFramePr>
        <p:xfrm>
          <a:off x="2731254" y="4510688"/>
          <a:ext cx="4379912" cy="622300"/>
        </p:xfrm>
        <a:graphic>
          <a:graphicData uri="http://schemas.openxmlformats.org/presentationml/2006/ole">
            <mc:AlternateContent xmlns:mc="http://schemas.openxmlformats.org/markup-compatibility/2006">
              <mc:Choice xmlns:v="urn:schemas-microsoft-com:vml" Requires="v">
                <p:oleObj spid="_x0000_s44249" name="Equation" r:id="rId11" imgW="67665600" imgH="9448800" progId="Equation.DSMT4">
                  <p:embed/>
                </p:oleObj>
              </mc:Choice>
              <mc:Fallback>
                <p:oleObj name="Equation" r:id="rId11" imgW="67665600" imgH="9448800" progId="Equation.DSMT4">
                  <p:embed/>
                  <p:pic>
                    <p:nvPicPr>
                      <p:cNvPr id="0" name="Object 11"/>
                      <p:cNvPicPr>
                        <a:picLocks noChangeAspect="1" noChangeArrowheads="1"/>
                      </p:cNvPicPr>
                      <p:nvPr/>
                    </p:nvPicPr>
                    <p:blipFill>
                      <a:blip r:embed="rId12"/>
                      <a:srcRect/>
                      <a:stretch>
                        <a:fillRect/>
                      </a:stretch>
                    </p:blipFill>
                    <p:spPr bwMode="auto">
                      <a:xfrm>
                        <a:off x="2731254" y="4510688"/>
                        <a:ext cx="4379912"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13"/>
          <p:cNvSpPr txBox="1">
            <a:spLocks noChangeArrowheads="1"/>
          </p:cNvSpPr>
          <p:nvPr/>
        </p:nvSpPr>
        <p:spPr bwMode="auto">
          <a:xfrm>
            <a:off x="939909" y="4621783"/>
            <a:ext cx="17913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质点动能定理：</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sp>
        <p:nvSpPr>
          <p:cNvPr id="17" name="Text Box 13"/>
          <p:cNvSpPr txBox="1">
            <a:spLocks noChangeArrowheads="1"/>
          </p:cNvSpPr>
          <p:nvPr/>
        </p:nvSpPr>
        <p:spPr bwMode="auto">
          <a:xfrm>
            <a:off x="3575583" y="5159627"/>
            <a:ext cx="4213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力的功与质点的运动过程有关</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8" name="Object 11"/>
          <p:cNvGraphicFramePr>
            <a:graphicFrameLocks noChangeAspect="1"/>
          </p:cNvGraphicFramePr>
          <p:nvPr/>
        </p:nvGraphicFramePr>
        <p:xfrm>
          <a:off x="3008164" y="5609165"/>
          <a:ext cx="2249488" cy="382587"/>
        </p:xfrm>
        <a:graphic>
          <a:graphicData uri="http://schemas.openxmlformats.org/presentationml/2006/ole">
            <mc:AlternateContent xmlns:mc="http://schemas.openxmlformats.org/markup-compatibility/2006">
              <mc:Choice xmlns:v="urn:schemas-microsoft-com:vml" Requires="v">
                <p:oleObj spid="_x0000_s44250" name="Equation" r:id="rId13" imgW="34747200" imgH="5791200" progId="Equation.DSMT4">
                  <p:embed/>
                </p:oleObj>
              </mc:Choice>
              <mc:Fallback>
                <p:oleObj name="Equation" r:id="rId13" imgW="34747200" imgH="5791200" progId="Equation.DSMT4">
                  <p:embed/>
                  <p:pic>
                    <p:nvPicPr>
                      <p:cNvPr id="0" name="Object 11"/>
                      <p:cNvPicPr>
                        <a:picLocks noChangeAspect="1" noChangeArrowheads="1"/>
                      </p:cNvPicPr>
                      <p:nvPr/>
                    </p:nvPicPr>
                    <p:blipFill>
                      <a:blip r:embed="rId14"/>
                      <a:srcRect/>
                      <a:stretch>
                        <a:fillRect/>
                      </a:stretch>
                    </p:blipFill>
                    <p:spPr bwMode="auto">
                      <a:xfrm>
                        <a:off x="3008164" y="5609165"/>
                        <a:ext cx="2249488"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3"/>
          <p:cNvSpPr txBox="1">
            <a:spLocks noChangeArrowheads="1"/>
          </p:cNvSpPr>
          <p:nvPr/>
        </p:nvSpPr>
        <p:spPr bwMode="auto">
          <a:xfrm>
            <a:off x="910474" y="5609165"/>
            <a:ext cx="2097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质点系动能定理：</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P spid="14" grpId="0"/>
      <p:bldP spid="16"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AD62599-7C05-4232-9A8F-EBE28C992F7F}" type="slidenum">
              <a:rPr lang="zh-CN" altLang="en-US" smtClean="0"/>
            </a:fld>
            <a:endParaRPr lang="zh-CN" altLang="en-US"/>
          </a:p>
        </p:txBody>
      </p:sp>
      <p:sp>
        <p:nvSpPr>
          <p:cNvPr id="10" name="Text Box 13"/>
          <p:cNvSpPr txBox="1">
            <a:spLocks noChangeArrowheads="1"/>
          </p:cNvSpPr>
          <p:nvPr/>
        </p:nvSpPr>
        <p:spPr bwMode="auto">
          <a:xfrm>
            <a:off x="779664" y="981165"/>
            <a:ext cx="2097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保守力：</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1" name="Object 11"/>
          <p:cNvGraphicFramePr>
            <a:graphicFrameLocks noChangeAspect="1"/>
          </p:cNvGraphicFramePr>
          <p:nvPr/>
        </p:nvGraphicFramePr>
        <p:xfrm>
          <a:off x="2114478" y="981954"/>
          <a:ext cx="1420813" cy="441325"/>
        </p:xfrm>
        <a:graphic>
          <a:graphicData uri="http://schemas.openxmlformats.org/presentationml/2006/ole">
            <mc:AlternateContent xmlns:mc="http://schemas.openxmlformats.org/markup-compatibility/2006">
              <mc:Choice xmlns:v="urn:schemas-microsoft-com:vml" Requires="v">
                <p:oleObj spid="_x0000_s45319" name="Equation" r:id="rId1" imgW="21945600" imgH="6705600" progId="Equation.DSMT4">
                  <p:embed/>
                </p:oleObj>
              </mc:Choice>
              <mc:Fallback>
                <p:oleObj name="Equation" r:id="rId1" imgW="21945600" imgH="6705600" progId="Equation.DSMT4">
                  <p:embed/>
                  <p:pic>
                    <p:nvPicPr>
                      <p:cNvPr id="0" name="Object 11"/>
                      <p:cNvPicPr>
                        <a:picLocks noChangeAspect="1" noChangeArrowheads="1"/>
                      </p:cNvPicPr>
                      <p:nvPr/>
                    </p:nvPicPr>
                    <p:blipFill>
                      <a:blip r:embed="rId2"/>
                      <a:srcRect/>
                      <a:stretch>
                        <a:fillRect/>
                      </a:stretch>
                    </p:blipFill>
                    <p:spPr bwMode="auto">
                      <a:xfrm>
                        <a:off x="2114478" y="981954"/>
                        <a:ext cx="14208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3909190" y="954017"/>
          <a:ext cx="1598612" cy="382587"/>
        </p:xfrm>
        <a:graphic>
          <a:graphicData uri="http://schemas.openxmlformats.org/presentationml/2006/ole">
            <mc:AlternateContent xmlns:mc="http://schemas.openxmlformats.org/markup-compatibility/2006">
              <mc:Choice xmlns:v="urn:schemas-microsoft-com:vml" Requires="v">
                <p:oleObj spid="_x0000_s45320" name="Equation" r:id="rId3" imgW="24688800" imgH="5791200" progId="Equation.DSMT4">
                  <p:embed/>
                </p:oleObj>
              </mc:Choice>
              <mc:Fallback>
                <p:oleObj name="Equation" r:id="rId3" imgW="24688800" imgH="5791200" progId="Equation.DSMT4">
                  <p:embed/>
                  <p:pic>
                    <p:nvPicPr>
                      <p:cNvPr id="0" name="Object 11"/>
                      <p:cNvPicPr>
                        <a:picLocks noChangeAspect="1" noChangeArrowheads="1"/>
                      </p:cNvPicPr>
                      <p:nvPr/>
                    </p:nvPicPr>
                    <p:blipFill>
                      <a:blip r:embed="rId4"/>
                      <a:srcRect/>
                      <a:stretch>
                        <a:fillRect/>
                      </a:stretch>
                    </p:blipFill>
                    <p:spPr bwMode="auto">
                      <a:xfrm>
                        <a:off x="3909190" y="954017"/>
                        <a:ext cx="1598612"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746982" y="1544977"/>
            <a:ext cx="4225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引力势能（取无穷远处为势能零点）</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4" name="Object 11"/>
          <p:cNvGraphicFramePr>
            <a:graphicFrameLocks noChangeAspect="1"/>
          </p:cNvGraphicFramePr>
          <p:nvPr/>
        </p:nvGraphicFramePr>
        <p:xfrm>
          <a:off x="4822596" y="1433088"/>
          <a:ext cx="1439862" cy="623887"/>
        </p:xfrm>
        <a:graphic>
          <a:graphicData uri="http://schemas.openxmlformats.org/presentationml/2006/ole">
            <mc:AlternateContent xmlns:mc="http://schemas.openxmlformats.org/markup-compatibility/2006">
              <mc:Choice xmlns:v="urn:schemas-microsoft-com:vml" Requires="v">
                <p:oleObj spid="_x0000_s45321" name="Equation" r:id="rId5" imgW="22250400" imgH="9448800" progId="Equation.DSMT4">
                  <p:embed/>
                </p:oleObj>
              </mc:Choice>
              <mc:Fallback>
                <p:oleObj name="Equation" r:id="rId5" imgW="22250400" imgH="9448800" progId="Equation.DSMT4">
                  <p:embed/>
                  <p:pic>
                    <p:nvPicPr>
                      <p:cNvPr id="0" name="Object 11"/>
                      <p:cNvPicPr>
                        <a:picLocks noChangeAspect="1" noChangeArrowheads="1"/>
                      </p:cNvPicPr>
                      <p:nvPr/>
                    </p:nvPicPr>
                    <p:blipFill>
                      <a:blip r:embed="rId6"/>
                      <a:srcRect/>
                      <a:stretch>
                        <a:fillRect/>
                      </a:stretch>
                    </p:blipFill>
                    <p:spPr bwMode="auto">
                      <a:xfrm>
                        <a:off x="4822596" y="1433088"/>
                        <a:ext cx="1439862"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3"/>
          <p:cNvSpPr txBox="1">
            <a:spLocks noChangeArrowheads="1"/>
          </p:cNvSpPr>
          <p:nvPr/>
        </p:nvSpPr>
        <p:spPr bwMode="auto">
          <a:xfrm>
            <a:off x="746982" y="2233038"/>
            <a:ext cx="5098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重力势能（取地面上方高</a:t>
            </a:r>
            <a:r>
              <a:rPr kumimoji="1" lang="en-US" altLang="zh-CN" sz="2000" i="1"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a:t>
            </a:r>
            <a:r>
              <a:rPr kumimoji="1" lang="zh-CN" altLang="en-US" sz="2000" dirty="0">
                <a:solidFill>
                  <a:schemeClr val="tx1">
                    <a:lumMod val="95000"/>
                    <a:lumOff val="5000"/>
                  </a:schemeClr>
                </a:solidFill>
                <a:latin typeface="微软雅黑" panose="020B0503020204020204" charset="-122"/>
                <a:ea typeface="微软雅黑" panose="020B0503020204020204" charset="-122"/>
              </a:rPr>
              <a:t>处为势能零点）</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6" name="Object 11"/>
          <p:cNvGraphicFramePr>
            <a:graphicFrameLocks noChangeAspect="1"/>
          </p:cNvGraphicFramePr>
          <p:nvPr/>
        </p:nvGraphicFramePr>
        <p:xfrm>
          <a:off x="5641915" y="2251273"/>
          <a:ext cx="1517650" cy="361950"/>
        </p:xfrm>
        <a:graphic>
          <a:graphicData uri="http://schemas.openxmlformats.org/presentationml/2006/ole">
            <mc:AlternateContent xmlns:mc="http://schemas.openxmlformats.org/markup-compatibility/2006">
              <mc:Choice xmlns:v="urn:schemas-microsoft-com:vml" Requires="v">
                <p:oleObj spid="_x0000_s45322" name="Equation" r:id="rId7" imgW="23469600" imgH="5486400" progId="Equation.DSMT4">
                  <p:embed/>
                </p:oleObj>
              </mc:Choice>
              <mc:Fallback>
                <p:oleObj name="Equation" r:id="rId7" imgW="23469600" imgH="5486400" progId="Equation.DSMT4">
                  <p:embed/>
                  <p:pic>
                    <p:nvPicPr>
                      <p:cNvPr id="0" name="Object 11"/>
                      <p:cNvPicPr>
                        <a:picLocks noChangeAspect="1" noChangeArrowheads="1"/>
                      </p:cNvPicPr>
                      <p:nvPr/>
                    </p:nvPicPr>
                    <p:blipFill>
                      <a:blip r:embed="rId8"/>
                      <a:srcRect/>
                      <a:stretch>
                        <a:fillRect/>
                      </a:stretch>
                    </p:blipFill>
                    <p:spPr bwMode="auto">
                      <a:xfrm>
                        <a:off x="5641915" y="2251273"/>
                        <a:ext cx="15176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3"/>
          <p:cNvSpPr txBox="1">
            <a:spLocks noChangeArrowheads="1"/>
          </p:cNvSpPr>
          <p:nvPr/>
        </p:nvSpPr>
        <p:spPr bwMode="auto">
          <a:xfrm>
            <a:off x="746982" y="2929981"/>
            <a:ext cx="5098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弹性势能（取弹簧为原长时为势能零点）</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18" name="Object 11"/>
          <p:cNvGraphicFramePr>
            <a:graphicFrameLocks noChangeAspect="1"/>
          </p:cNvGraphicFramePr>
          <p:nvPr/>
        </p:nvGraphicFramePr>
        <p:xfrm>
          <a:off x="5641915" y="2852884"/>
          <a:ext cx="1063625" cy="622300"/>
        </p:xfrm>
        <a:graphic>
          <a:graphicData uri="http://schemas.openxmlformats.org/presentationml/2006/ole">
            <mc:AlternateContent xmlns:mc="http://schemas.openxmlformats.org/markup-compatibility/2006">
              <mc:Choice xmlns:v="urn:schemas-microsoft-com:vml" Requires="v">
                <p:oleObj spid="_x0000_s45323" name="Equation" r:id="rId9" imgW="16459200" imgH="9448800" progId="Equation.DSMT4">
                  <p:embed/>
                </p:oleObj>
              </mc:Choice>
              <mc:Fallback>
                <p:oleObj name="Equation" r:id="rId9" imgW="16459200" imgH="9448800" progId="Equation.DSMT4">
                  <p:embed/>
                  <p:pic>
                    <p:nvPicPr>
                      <p:cNvPr id="0" name="Object 11"/>
                      <p:cNvPicPr>
                        <a:picLocks noChangeAspect="1" noChangeArrowheads="1"/>
                      </p:cNvPicPr>
                      <p:nvPr/>
                    </p:nvPicPr>
                    <p:blipFill>
                      <a:blip r:embed="rId10"/>
                      <a:srcRect/>
                      <a:stretch>
                        <a:fillRect/>
                      </a:stretch>
                    </p:blipFill>
                    <p:spPr bwMode="auto">
                      <a:xfrm>
                        <a:off x="5641915" y="2852884"/>
                        <a:ext cx="10636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3"/>
          <p:cNvSpPr txBox="1">
            <a:spLocks noChangeArrowheads="1"/>
          </p:cNvSpPr>
          <p:nvPr/>
        </p:nvSpPr>
        <p:spPr bwMode="auto">
          <a:xfrm>
            <a:off x="746982" y="3516426"/>
            <a:ext cx="21126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由势能求保守力</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aphicFrame>
        <p:nvGraphicFramePr>
          <p:cNvPr id="20" name="Object 11"/>
          <p:cNvGraphicFramePr>
            <a:graphicFrameLocks noChangeAspect="1"/>
          </p:cNvGraphicFramePr>
          <p:nvPr/>
        </p:nvGraphicFramePr>
        <p:xfrm>
          <a:off x="2755760" y="3404806"/>
          <a:ext cx="1082675" cy="622300"/>
        </p:xfrm>
        <a:graphic>
          <a:graphicData uri="http://schemas.openxmlformats.org/presentationml/2006/ole">
            <mc:AlternateContent xmlns:mc="http://schemas.openxmlformats.org/markup-compatibility/2006">
              <mc:Choice xmlns:v="urn:schemas-microsoft-com:vml" Requires="v">
                <p:oleObj spid="_x0000_s45324" name="Equation" r:id="rId11" imgW="16764000" imgH="9448800" progId="Equation.DSMT4">
                  <p:embed/>
                </p:oleObj>
              </mc:Choice>
              <mc:Fallback>
                <p:oleObj name="Equation" r:id="rId11" imgW="16764000" imgH="9448800" progId="Equation.DSMT4">
                  <p:embed/>
                  <p:pic>
                    <p:nvPicPr>
                      <p:cNvPr id="0" name="Object 11"/>
                      <p:cNvPicPr>
                        <a:picLocks noChangeAspect="1" noChangeArrowheads="1"/>
                      </p:cNvPicPr>
                      <p:nvPr/>
                    </p:nvPicPr>
                    <p:blipFill>
                      <a:blip r:embed="rId12"/>
                      <a:srcRect/>
                      <a:stretch>
                        <a:fillRect/>
                      </a:stretch>
                    </p:blipFill>
                    <p:spPr bwMode="auto">
                      <a:xfrm>
                        <a:off x="2755760" y="3404806"/>
                        <a:ext cx="10826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5"/>
          <p:cNvSpPr txBox="1">
            <a:spLocks noChangeArrowheads="1"/>
          </p:cNvSpPr>
          <p:nvPr/>
        </p:nvSpPr>
        <p:spPr bwMode="auto">
          <a:xfrm>
            <a:off x="505581" y="436022"/>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9. </a:t>
            </a:r>
            <a:r>
              <a:rPr lang="zh-CN" altLang="en-US" sz="2000" dirty="0">
                <a:latin typeface="Times New Roman" panose="02020603050405020304" pitchFamily="18" charset="0"/>
                <a:ea typeface="微软雅黑" panose="020B0503020204020204" charset="-122"/>
                <a:cs typeface="Times New Roman" panose="02020603050405020304" pitchFamily="18" charset="0"/>
              </a:rPr>
              <a:t>保守力的功与势能</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2" name="Text Box 5"/>
          <p:cNvSpPr txBox="1">
            <a:spLocks noChangeArrowheads="1"/>
          </p:cNvSpPr>
          <p:nvPr/>
        </p:nvSpPr>
        <p:spPr bwMode="auto">
          <a:xfrm>
            <a:off x="544525" y="4243045"/>
            <a:ext cx="294985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ea typeface="微软雅黑" panose="020B0503020204020204" charset="-122"/>
                <a:cs typeface="Times New Roman" panose="02020603050405020304" pitchFamily="18" charset="0"/>
              </a:rPr>
              <a:t>10. </a:t>
            </a:r>
            <a:r>
              <a:rPr lang="zh-CN" altLang="en-US" sz="2000" dirty="0">
                <a:latin typeface="Times New Roman" panose="02020603050405020304" pitchFamily="18" charset="0"/>
                <a:ea typeface="微软雅黑" panose="020B0503020204020204" charset="-122"/>
                <a:cs typeface="Times New Roman" panose="02020603050405020304" pitchFamily="18" charset="0"/>
              </a:rPr>
              <a:t>机械能守恒定律</a:t>
            </a:r>
            <a:endParaRPr lang="zh-CN" altLang="en-US" sz="2000"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23" name="Object 11"/>
          <p:cNvGraphicFramePr>
            <a:graphicFrameLocks noChangeAspect="1"/>
          </p:cNvGraphicFramePr>
          <p:nvPr/>
        </p:nvGraphicFramePr>
        <p:xfrm>
          <a:off x="3105371" y="4776720"/>
          <a:ext cx="2309812" cy="382587"/>
        </p:xfrm>
        <a:graphic>
          <a:graphicData uri="http://schemas.openxmlformats.org/presentationml/2006/ole">
            <mc:AlternateContent xmlns:mc="http://schemas.openxmlformats.org/markup-compatibility/2006">
              <mc:Choice xmlns:v="urn:schemas-microsoft-com:vml" Requires="v">
                <p:oleObj spid="_x0000_s45325" name="Equation" r:id="rId13" imgW="35661600" imgH="5791200" progId="Equation.DSMT4">
                  <p:embed/>
                </p:oleObj>
              </mc:Choice>
              <mc:Fallback>
                <p:oleObj name="Equation" r:id="rId13" imgW="35661600" imgH="5791200" progId="Equation.DSMT4">
                  <p:embed/>
                  <p:pic>
                    <p:nvPicPr>
                      <p:cNvPr id="0" name="Object 11"/>
                      <p:cNvPicPr>
                        <a:picLocks noChangeAspect="1" noChangeArrowheads="1"/>
                      </p:cNvPicPr>
                      <p:nvPr/>
                    </p:nvPicPr>
                    <p:blipFill>
                      <a:blip r:embed="rId14"/>
                      <a:srcRect/>
                      <a:stretch>
                        <a:fillRect/>
                      </a:stretch>
                    </p:blipFill>
                    <p:spPr bwMode="auto">
                      <a:xfrm>
                        <a:off x="3105371" y="4776720"/>
                        <a:ext cx="2309812"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13"/>
          <p:cNvSpPr txBox="1">
            <a:spLocks noChangeArrowheads="1"/>
          </p:cNvSpPr>
          <p:nvPr/>
        </p:nvSpPr>
        <p:spPr bwMode="auto">
          <a:xfrm>
            <a:off x="898986" y="4777411"/>
            <a:ext cx="2097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功能原理：</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grpSp>
        <p:nvGrpSpPr>
          <p:cNvPr id="25" name="组合 24"/>
          <p:cNvGrpSpPr/>
          <p:nvPr/>
        </p:nvGrpSpPr>
        <p:grpSpPr>
          <a:xfrm>
            <a:off x="3105371" y="5310808"/>
            <a:ext cx="2933258" cy="420687"/>
            <a:chOff x="2888990" y="4040523"/>
            <a:chExt cx="2933258" cy="420687"/>
          </a:xfrm>
        </p:grpSpPr>
        <p:graphicFrame>
          <p:nvGraphicFramePr>
            <p:cNvPr id="26" name="对象 25"/>
            <p:cNvGraphicFramePr>
              <a:graphicFrameLocks noChangeAspect="1"/>
            </p:cNvGraphicFramePr>
            <p:nvPr/>
          </p:nvGraphicFramePr>
          <p:xfrm>
            <a:off x="2888990" y="4040523"/>
            <a:ext cx="1684337" cy="420687"/>
          </p:xfrm>
          <a:graphic>
            <a:graphicData uri="http://schemas.openxmlformats.org/presentationml/2006/ole">
              <mc:AlternateContent xmlns:mc="http://schemas.openxmlformats.org/markup-compatibility/2006">
                <mc:Choice xmlns:v="urn:schemas-microsoft-com:vml" Requires="v">
                  <p:oleObj spid="_x0000_s45326" name="Equation" r:id="rId15" imgW="23164800" imgH="5791200" progId="Equation.DSMT4">
                    <p:embed/>
                  </p:oleObj>
                </mc:Choice>
                <mc:Fallback>
                  <p:oleObj name="Equation" r:id="rId15" imgW="23164800" imgH="5791200" progId="Equation.DSMT4">
                    <p:embed/>
                    <p:pic>
                      <p:nvPicPr>
                        <p:cNvPr id="0" name="对象 6"/>
                        <p:cNvPicPr/>
                        <p:nvPr/>
                      </p:nvPicPr>
                      <p:blipFill>
                        <a:blip r:embed="rId16"/>
                        <a:stretch>
                          <a:fillRect/>
                        </a:stretch>
                      </p:blipFill>
                      <p:spPr>
                        <a:xfrm>
                          <a:off x="2888990" y="4040523"/>
                          <a:ext cx="1684337" cy="420687"/>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4849110" y="4096085"/>
            <a:ext cx="973138" cy="309562"/>
          </p:xfrm>
          <a:graphic>
            <a:graphicData uri="http://schemas.openxmlformats.org/presentationml/2006/ole">
              <mc:AlternateContent xmlns:mc="http://schemas.openxmlformats.org/markup-compatibility/2006">
                <mc:Choice xmlns:v="urn:schemas-microsoft-com:vml" Requires="v">
                  <p:oleObj spid="_x0000_s45327" name="Equation" r:id="rId17" imgW="13411200" imgH="4267200" progId="Equation.DSMT4">
                    <p:embed/>
                  </p:oleObj>
                </mc:Choice>
                <mc:Fallback>
                  <p:oleObj name="Equation" r:id="rId17" imgW="13411200" imgH="4267200" progId="Equation.DSMT4">
                    <p:embed/>
                    <p:pic>
                      <p:nvPicPr>
                        <p:cNvPr id="0" name="对象 7"/>
                        <p:cNvPicPr/>
                        <p:nvPr/>
                      </p:nvPicPr>
                      <p:blipFill>
                        <a:blip r:embed="rId18"/>
                        <a:stretch>
                          <a:fillRect/>
                        </a:stretch>
                      </p:blipFill>
                      <p:spPr>
                        <a:xfrm>
                          <a:off x="4849110" y="4096085"/>
                          <a:ext cx="973138" cy="309562"/>
                        </a:xfrm>
                        <a:prstGeom prst="rect">
                          <a:avLst/>
                        </a:prstGeom>
                      </p:spPr>
                    </p:pic>
                  </p:oleObj>
                </mc:Fallback>
              </mc:AlternateContent>
            </a:graphicData>
          </a:graphic>
        </p:graphicFrame>
      </p:grpSp>
      <p:sp>
        <p:nvSpPr>
          <p:cNvPr id="28" name="Text Box 13"/>
          <p:cNvSpPr txBox="1">
            <a:spLocks noChangeArrowheads="1"/>
          </p:cNvSpPr>
          <p:nvPr/>
        </p:nvSpPr>
        <p:spPr bwMode="auto">
          <a:xfrm>
            <a:off x="898986" y="5310808"/>
            <a:ext cx="2097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tx1">
                    <a:lumMod val="95000"/>
                    <a:lumOff val="5000"/>
                  </a:schemeClr>
                </a:solidFill>
                <a:latin typeface="微软雅黑" panose="020B0503020204020204" charset="-122"/>
                <a:ea typeface="微软雅黑" panose="020B0503020204020204" charset="-122"/>
              </a:rPr>
              <a:t>机械能守恒定律：</a:t>
            </a:r>
            <a:endParaRPr kumimoji="1" lang="zh-CN" altLang="en-US" sz="2000" dirty="0">
              <a:solidFill>
                <a:schemeClr val="tx1">
                  <a:lumMod val="95000"/>
                  <a:lumOff val="5000"/>
                </a:schemeClr>
              </a:solidFill>
              <a:latin typeface="微软雅黑" panose="020B0503020204020204" charset="-122"/>
              <a:ea typeface="微软雅黑" panose="020B0503020204020204" charset="-122"/>
            </a:endParaRPr>
          </a:p>
        </p:txBody>
      </p:sp>
      <p:sp>
        <p:nvSpPr>
          <p:cNvPr id="29" name="Text Box 10"/>
          <p:cNvSpPr txBox="1">
            <a:spLocks noChangeArrowheads="1"/>
          </p:cNvSpPr>
          <p:nvPr/>
        </p:nvSpPr>
        <p:spPr bwMode="auto">
          <a:xfrm>
            <a:off x="1320831" y="5840066"/>
            <a:ext cx="61658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70C0"/>
                </a:solidFill>
                <a:latin typeface="微软雅黑" panose="020B0503020204020204" charset="-122"/>
                <a:ea typeface="微软雅黑" panose="020B0503020204020204" charset="-122"/>
              </a:rPr>
              <a:t>一定要注意在惯性系中运用机械能守恒定律！</a:t>
            </a:r>
            <a:endParaRPr kumimoji="1" lang="zh-CN" altLang="en-US" sz="2000" dirty="0">
              <a:solidFill>
                <a:srgbClr val="0070C0"/>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7" grpId="0"/>
      <p:bldP spid="19" grpId="0"/>
      <p:bldP spid="21" grpId="0"/>
      <p:bldP spid="22" grpId="0"/>
      <p:bldP spid="24" grpId="0"/>
      <p:bldP spid="28" grpId="0"/>
      <p:bldP spid="2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6345</Words>
  <Application>WPS 演示</Application>
  <PresentationFormat>全屏显示(4:3)</PresentationFormat>
  <Paragraphs>1417</Paragraphs>
  <Slides>69</Slides>
  <Notes>0</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334</vt:i4>
      </vt:variant>
      <vt:variant>
        <vt:lpstr>幻灯片标题</vt:lpstr>
      </vt:variant>
      <vt:variant>
        <vt:i4>69</vt:i4>
      </vt:variant>
    </vt:vector>
  </HeadingPairs>
  <TitlesOfParts>
    <vt:vector size="428" baseType="lpstr">
      <vt:lpstr>Arial</vt:lpstr>
      <vt:lpstr>宋体</vt:lpstr>
      <vt:lpstr>Wingdings</vt:lpstr>
      <vt:lpstr>Times New Roman</vt:lpstr>
      <vt:lpstr>楷体_GB2312</vt:lpstr>
      <vt:lpstr>新宋体</vt:lpstr>
      <vt:lpstr>黑体</vt:lpstr>
      <vt:lpstr>Symbol</vt:lpstr>
      <vt:lpstr>Monotype Sorts</vt:lpstr>
      <vt:lpstr>Wingdings</vt:lpstr>
      <vt:lpstr>Bookman Old Style</vt:lpstr>
      <vt:lpstr>微软雅黑</vt:lpstr>
      <vt:lpstr>Arial Unicode MS</vt:lpstr>
      <vt:lpstr>华文新魏</vt:lpstr>
      <vt:lpstr>Arial Unicode MS</vt:lpstr>
      <vt:lpstr>隶书</vt:lpstr>
      <vt:lpstr>等线</vt:lpstr>
      <vt:lpstr>Impact</vt:lpstr>
      <vt:lpstr>SymbolProp BT</vt:lpstr>
      <vt:lpstr>Segoe Print</vt:lpstr>
      <vt:lpstr>方正书宋简体</vt:lpstr>
      <vt:lpstr>Symbol</vt:lpstr>
      <vt:lpstr>楷体</vt:lpstr>
      <vt:lpstr>默认设计模板</vt:lpstr>
      <vt:lpstr>1_默认设计模板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Equation.KSEE3</vt:lpstr>
      <vt:lpstr>Equation.DSMT4</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Equation.KSEE3</vt:lpstr>
      <vt:lpstr>Equation.KSEE3</vt:lpstr>
      <vt:lpstr>Equation.KSEE3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148</dc:creator>
  <cp:lastModifiedBy>美美</cp:lastModifiedBy>
  <cp:revision>124</cp:revision>
  <dcterms:created xsi:type="dcterms:W3CDTF">2020-02-21T02:58:01Z</dcterms:created>
  <dcterms:modified xsi:type="dcterms:W3CDTF">2022-06-06T10:44:29Z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2052-11.1.0.9914</vt:lpwstr>
  </property>
</Properties>
</file>