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5" r:id="rId3"/>
  </p:sldMasterIdLst>
  <p:notesMasterIdLst>
    <p:notesMasterId r:id="rId14"/>
  </p:notesMasterIdLst>
  <p:sldIdLst>
    <p:sldId id="577" r:id="rId4"/>
    <p:sldId id="558" r:id="rId5"/>
    <p:sldId id="573" r:id="rId6"/>
    <p:sldId id="574" r:id="rId7"/>
    <p:sldId id="570" r:id="rId8"/>
    <p:sldId id="564" r:id="rId9"/>
    <p:sldId id="571" r:id="rId10"/>
    <p:sldId id="568" r:id="rId11"/>
    <p:sldId id="569" r:id="rId12"/>
    <p:sldId id="57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56BE4E"/>
    <a:srgbClr val="D01025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 userDrawn="1"/>
        </p:nvSpPr>
        <p:spPr bwMode="auto">
          <a:xfrm>
            <a:off x="3203575" y="6581025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 userDrawn="1"/>
        </p:nvSpPr>
        <p:spPr bwMode="auto">
          <a:xfrm>
            <a:off x="1428728" y="65808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Text Box 49"/>
          <p:cNvSpPr txBox="1">
            <a:spLocks noChangeArrowheads="1"/>
          </p:cNvSpPr>
          <p:nvPr userDrawn="1"/>
        </p:nvSpPr>
        <p:spPr bwMode="auto">
          <a:xfrm>
            <a:off x="1428728" y="65808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180000"/>
            <a:ext cx="5428694" cy="460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第五节  矩阵在经济学里的应用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2910" y="785794"/>
            <a:ext cx="5113338" cy="5245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3333CC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dirty="0" smtClean="0">
                <a:solidFill>
                  <a:srgbClr val="3333CC"/>
                </a:solidFill>
                <a:latin typeface="宋体" panose="02010600030101010101" pitchFamily="2" charset="-122"/>
              </a:rPr>
              <a:t>了解</a:t>
            </a:r>
            <a:r>
              <a:rPr lang="zh-CN" altLang="en-US" sz="2400" dirty="0" smtClean="0"/>
              <a:t>投入产出模型的建立过程</a:t>
            </a:r>
            <a:r>
              <a:rPr lang="en-US" altLang="zh-CN" sz="2800" dirty="0" smtClean="0">
                <a:latin typeface="宋体" panose="02010600030101010101" pitchFamily="2" charset="-122"/>
              </a:rPr>
              <a:t>;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1188" y="1428736"/>
            <a:ext cx="7704137" cy="5878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◆</a:t>
            </a:r>
            <a:r>
              <a:rPr lang="zh-CN" altLang="en-US" sz="2400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了解</a:t>
            </a:r>
            <a:r>
              <a:rPr lang="zh-CN" altLang="en-US" sz="2400" dirty="0" smtClean="0"/>
              <a:t>投入产出公式</a:t>
            </a:r>
            <a:r>
              <a:rPr lang="zh-CN" altLang="en-US" sz="2800" dirty="0" smtClean="0">
                <a:latin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85794"/>
            <a:ext cx="8501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又称为完全需要系数矩阵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其经济意义是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增加某一部门单位最终需求时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需要国民经济各个部门提供的生产额是多少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反映的是对各部门直接和间接的诱发效果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之所以称为里昂惕夫逆矩阵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因为里昂惕夫是投入产出法的创始人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4282" y="7141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hlinkClick r:id="rId2" action="ppaction://hlinksldjump"/>
              </a:rPr>
              <a:t>里昂惕夫逆矩阵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3143248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一些数学技术可以用来解投入一产出模型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而</a:t>
            </a:r>
            <a:r>
              <a:rPr lang="zh-CN" altLang="en-US" sz="2400" u="sng" dirty="0" smtClean="0"/>
              <a:t>矩阵求逆</a:t>
            </a:r>
            <a:r>
              <a:rPr lang="zh-CN" altLang="en-US" sz="2400" dirty="0" smtClean="0"/>
              <a:t>是一个特别有用的方法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因为它产生了乘数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求逆方法从结构矩阵中产生了一种新的矩阵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即里昂惕夫逆矩阵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将里昂惕夫逆矩阵求和的一列就是</a:t>
            </a:r>
            <a:r>
              <a:rPr lang="zh-CN" altLang="en-US" sz="2400" u="sng" dirty="0" smtClean="0"/>
              <a:t>产出乘数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反映了由直接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初始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效应引起的支出的倍数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由直接效应产生的额外的中间商品购买被称为</a:t>
            </a:r>
            <a:r>
              <a:rPr lang="zh-CN" altLang="en-US" sz="2400" u="sng" dirty="0" smtClean="0"/>
              <a:t>间接效应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额外的消费支出代表了</a:t>
            </a:r>
            <a:r>
              <a:rPr lang="zh-CN" altLang="en-US" sz="2400" u="sng" dirty="0" smtClean="0"/>
              <a:t>诱发效应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直接、间接和诱发效应一起组成了经济中一个变化的</a:t>
            </a:r>
            <a:r>
              <a:rPr lang="zh-CN" altLang="en-US" sz="2400" u="sng" dirty="0" smtClean="0"/>
              <a:t>总效应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其他的测量收入和就业中变化的</a:t>
            </a:r>
            <a:r>
              <a:rPr lang="zh-CN" altLang="en-US" sz="2400" dirty="0" smtClean="0"/>
              <a:t>投入一</a:t>
            </a:r>
            <a:r>
              <a:rPr lang="zh-CN" altLang="en-US" sz="2400" dirty="0" smtClean="0"/>
              <a:t>产出乘数也可以算出来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grpSp>
        <p:nvGrpSpPr>
          <p:cNvPr id="5" name="Group 16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6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一 、投入产出的概念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78579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研究国民经济各部门间生产投入和产品分配的平衡关系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5720" y="1214422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投入产出分析是应用数学方法和电子计算机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研究各部门间的生产投入和产品分配平衡关系的一种现代管理方法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由美国经济学家</a:t>
            </a:r>
            <a:r>
              <a:rPr lang="en-US" altLang="zh-CN" sz="2400" dirty="0" smtClean="0"/>
              <a:t>W.</a:t>
            </a:r>
            <a:r>
              <a:rPr lang="zh-CN" altLang="en-US" sz="2400" dirty="0" smtClean="0">
                <a:hlinkClick r:id="rId2" action="ppaction://hlinksldjump"/>
              </a:rPr>
              <a:t>里昂惕夫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1936</a:t>
            </a:r>
            <a:r>
              <a:rPr lang="zh-CN" altLang="en-US" sz="2400" dirty="0" smtClean="0"/>
              <a:t>年最早提出。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000760" y="5286388"/>
            <a:ext cx="2571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第五届诺贝尔经济学</a:t>
            </a:r>
            <a:endParaRPr lang="en-US" altLang="zh-CN" sz="2000" dirty="0" smtClean="0"/>
          </a:p>
          <a:p>
            <a:r>
              <a:rPr lang="zh-CN" altLang="en-US" sz="2000" dirty="0" smtClean="0"/>
              <a:t>奖的获得者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投入分析</a:t>
            </a:r>
            <a:endParaRPr lang="en-US" altLang="zh-CN" sz="2000" dirty="0" smtClean="0"/>
          </a:p>
          <a:p>
            <a:r>
              <a:rPr lang="zh-CN" altLang="en-US" sz="2000" dirty="0" smtClean="0"/>
              <a:t>方法的创始人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2365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127585"/>
            <a:ext cx="2428892" cy="307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000760" y="44850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华西里</a:t>
            </a:r>
            <a:r>
              <a:rPr lang="en-US" altLang="zh-CN" sz="2400" dirty="0" smtClean="0">
                <a:solidFill>
                  <a:srgbClr val="FF0000"/>
                </a:solidFill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</a:rPr>
              <a:t>里昂惕夫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Wassily</a:t>
            </a:r>
            <a:r>
              <a:rPr lang="en-US" sz="2400" dirty="0" smtClean="0">
                <a:solidFill>
                  <a:srgbClr val="FF0000"/>
                </a:solidFill>
              </a:rPr>
              <a:t> Leontief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034" y="2428868"/>
            <a:ext cx="50720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 smtClean="0"/>
              <a:t>投入产出分析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通过编制投入产出表来实现的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投入产出表是由投入表与产出表交叉而成的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前者反映各种产品的生产投入情况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包括中间投入、最初投入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初次分配</a:t>
            </a:r>
            <a:r>
              <a:rPr lang="en-US" altLang="zh-CN" sz="2400" dirty="0" smtClean="0"/>
              <a:t>);</a:t>
            </a:r>
            <a:r>
              <a:rPr lang="zh-CN" altLang="en-US" sz="2400" dirty="0" smtClean="0"/>
              <a:t>后者反映各种产品的使用去向情况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包括中间使用去向和最终使用去向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在投入产出表的基础上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可以建立相应的数学模型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产品平衡模型、价值构成模型等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用以进行经济分析、政策模拟、计划论证和经济预测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41164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572140"/>
            <a:ext cx="8001056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572008"/>
            <a:ext cx="792961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714356"/>
            <a:ext cx="8715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投入产出数学模型是通过编制投入产出表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运用线性代数工具建立数学模型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从而揭示国民经济各部门、再生产各环节之间的内在联系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并据此进行经济分析、预测和安排预算计划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按计量单位不同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该模型可分为价值型和实物型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28596" y="2928934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投入产出法来源于一个经济系统各部门生产和消耗的实际统计资料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它同时描述了当时各部门之间的投入与产出协调关系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反映了产品供应与需求的平衡关系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因而在实际中有广泛应用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在经济分析方面可以用于结构分析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还可以用于编制经济计划和进行经济调整等编制计划的一种做法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是先规定各部门计划期的总产量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然后计算出各部门的最终需求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另一种做法是确定计划期各部门的最终需求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然后再计算出各部门的总产出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后一种做法符合以社会需求决定社会产品的原则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同时也有利于调整各部门产品的结构比例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是一种较合理的作法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8596" y="642918"/>
            <a:ext cx="8501122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若一个系统有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生产一个单位产品需要消耗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0.1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7158" y="2071678"/>
            <a:ext cx="857256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生产一个单位产品需要消耗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0.3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3043008"/>
            <a:ext cx="878684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生产一个单位产品需要消耗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0.2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58" y="4071942"/>
            <a:ext cx="900118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部门需求量为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部门的总产出为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kumimoji="1"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4714884"/>
            <a:ext cx="5572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d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0.3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2910" y="5357826"/>
            <a:ext cx="5572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d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0.4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42910" y="5977614"/>
            <a:ext cx="5572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d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0.3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0.2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sp>
        <p:nvSpPr>
          <p:cNvPr id="11" name="左大括号 10"/>
          <p:cNvSpPr/>
          <p:nvPr/>
        </p:nvSpPr>
        <p:spPr>
          <a:xfrm>
            <a:off x="428596" y="5000636"/>
            <a:ext cx="285752" cy="1285884"/>
          </a:xfrm>
          <a:prstGeom prst="leftBrac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5357818" y="4929198"/>
          <a:ext cx="3571900" cy="1447800"/>
        </p:xfrm>
        <a:graphic>
          <a:graphicData uri="http://schemas.openxmlformats.org/presentationml/2006/ole">
            <p:oleObj spid="_x0000_s294939" name="Equation" r:id="rId3" imgW="2209800" imgH="711200" progId="Equation.DSMT4">
              <p:embed/>
            </p:oleObj>
          </a:graphicData>
        </a:graphic>
      </p:graphicFrame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877240"/>
            <a:ext cx="5357850" cy="4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2214546" y="928670"/>
            <a:ext cx="642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图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二、投入产出公式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8596" y="642918"/>
            <a:ext cx="850112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若一个系统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大到国家小到一个单位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假设第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产生一个单位产品需要消耗各个部门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的产品数分别为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部门产品需求量为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部门的总产出为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kumimoji="1"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1604" y="2714620"/>
            <a:ext cx="5286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+ +a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+ </a:t>
            </a:r>
            <a:r>
              <a:rPr kumimoji="1" lang="en-US" altLang="zh-CN" sz="2800" dirty="0" smtClean="0">
                <a:solidFill>
                  <a:srgbClr val="003300"/>
                </a:solidFill>
                <a:sym typeface="Symbol" panose="05050102010706020507" pitchFamily="18" charset="2"/>
              </a:rPr>
              <a:t> +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</a:rPr>
              <a:t>in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</a:rPr>
              <a:t>n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8" y="2786058"/>
            <a:ext cx="200026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=1,2,</a:t>
            </a:r>
            <a:r>
              <a:rPr kumimoji="1" lang="en-US" altLang="zh-CN" sz="2800" dirty="0" smtClean="0">
                <a:solidFill>
                  <a:srgbClr val="003300"/>
                </a:solidFill>
                <a:sym typeface="Symbol" panose="05050102010706020507" pitchFamily="18" charset="2"/>
              </a:rPr>
              <a:t>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3000364" y="3429000"/>
          <a:ext cx="4229100" cy="1914525"/>
        </p:xfrm>
        <a:graphic>
          <a:graphicData uri="http://schemas.openxmlformats.org/presentationml/2006/ole">
            <p:oleObj spid="_x0000_s235572" name="Equation" r:id="rId3" imgW="2222500" imgH="93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09721" y="3429000"/>
          <a:ext cx="1298575" cy="1938337"/>
        </p:xfrm>
        <a:graphic>
          <a:graphicData uri="http://schemas.openxmlformats.org/presentationml/2006/ole">
            <p:oleObj spid="_x0000_s235573" name="Equation" r:id="rId4" imgW="672840" imgH="9396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928662" y="4120226"/>
            <a:ext cx="100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记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42910" y="542926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则这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/>
              <a:t>个部门之间的消耗与产出关系为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357554" y="6072206"/>
            <a:ext cx="2286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d+AX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643834" y="4429132"/>
            <a:ext cx="1214414" cy="571504"/>
          </a:xfrm>
          <a:prstGeom prst="wedgeRoundRectCallout">
            <a:avLst>
              <a:gd name="adj1" fmla="val -84628"/>
              <a:gd name="adj2" fmla="val -1037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直接消耗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系数矩阵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14612" y="1285860"/>
            <a:ext cx="1928826" cy="71438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714356"/>
            <a:ext cx="2500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移项变形等式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714612" y="691202"/>
            <a:ext cx="2286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d+AX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4810" y="714356"/>
            <a:ext cx="2500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得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28926" y="1357298"/>
            <a:ext cx="2000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X=d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85786" y="2500306"/>
            <a:ext cx="2143140" cy="571504"/>
          </a:xfrm>
          <a:prstGeom prst="wedgeRoundRectCallout">
            <a:avLst>
              <a:gd name="adj1" fmla="val 62195"/>
              <a:gd name="adj2" fmla="val -150833"/>
              <a:gd name="adj3" fmla="val 16667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Leontief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矩阵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1357298"/>
            <a:ext cx="1071570" cy="571504"/>
          </a:xfrm>
          <a:prstGeom prst="ellipse">
            <a:avLst/>
          </a:prstGeom>
          <a:noFill/>
          <a:ln>
            <a:solidFill>
              <a:srgbClr val="C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5286380" y="2000240"/>
            <a:ext cx="2143140" cy="571504"/>
          </a:xfrm>
          <a:prstGeom prst="wedgeRoundRectCallout">
            <a:avLst>
              <a:gd name="adj1" fmla="val -84628"/>
              <a:gd name="adj2" fmla="val -103774"/>
              <a:gd name="adj3" fmla="val 16667"/>
            </a:avLst>
          </a:prstGeom>
          <a:solidFill>
            <a:srgbClr val="00B0F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投入产出公式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96" y="3357562"/>
            <a:ext cx="79095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里昂惕夫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Leontief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矩阵一般是非奇异矩阵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因此总</a:t>
            </a:r>
            <a:endParaRPr lang="en-US" altLang="zh-CN" sz="2800" dirty="0" smtClean="0"/>
          </a:p>
          <a:p>
            <a:r>
              <a:rPr lang="zh-CN" altLang="en-US" sz="2800" dirty="0" smtClean="0"/>
              <a:t>存在逆矩阵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其逆矩阵称为</a:t>
            </a:r>
            <a:r>
              <a:rPr lang="zh-CN" altLang="en-US" sz="2800" u="sng" dirty="0" smtClean="0">
                <a:hlinkClick r:id="rId2" action="ppaction://hlinksldjump"/>
              </a:rPr>
              <a:t>里昂惕夫逆阵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记作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因此投入产出公式常常改写为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3143240" y="4643446"/>
            <a:ext cx="2000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29190" y="4643446"/>
            <a:ext cx="100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=Rd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572264" y="5000636"/>
            <a:ext cx="2143140" cy="571504"/>
          </a:xfrm>
          <a:prstGeom prst="wedgeRoundRectCallout">
            <a:avLst>
              <a:gd name="adj1" fmla="val -86510"/>
              <a:gd name="adj2" fmla="val -44951"/>
              <a:gd name="adj3" fmla="val 16667"/>
            </a:avLst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投入产出公式变形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4678" y="4643446"/>
            <a:ext cx="357190" cy="571504"/>
          </a:xfrm>
          <a:prstGeom prst="ellipse">
            <a:avLst/>
          </a:prstGeom>
          <a:noFill/>
          <a:ln>
            <a:solidFill>
              <a:srgbClr val="C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14942" y="4643446"/>
            <a:ext cx="571504" cy="571504"/>
          </a:xfrm>
          <a:prstGeom prst="ellipse">
            <a:avLst/>
          </a:prstGeom>
          <a:noFill/>
          <a:ln>
            <a:solidFill>
              <a:srgbClr val="C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0034" y="5286388"/>
            <a:ext cx="4714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X=Rd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及矩阵的线性运算得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57356" y="5929330"/>
            <a:ext cx="3214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+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d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29256" y="5929330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786314" y="6143644"/>
            <a:ext cx="642942" cy="142876"/>
          </a:xfrm>
          <a:prstGeom prst="rightArrow">
            <a:avLst/>
          </a:prstGeom>
          <a:noFill/>
          <a:ln>
            <a:solidFill>
              <a:srgbClr val="FF0000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14480" y="5857892"/>
            <a:ext cx="550072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8" descr="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1218" y="6016649"/>
            <a:ext cx="7699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延伸阅读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42910" y="785794"/>
            <a:ext cx="7286676" cy="5878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矩阵理论与应用是数学中的一个重要分支</a:t>
            </a:r>
            <a:r>
              <a:rPr lang="en-US" altLang="zh-CN" sz="2800" dirty="0" smtClean="0">
                <a:latin typeface="宋体" panose="02010600030101010101" pitchFamily="2" charset="-122"/>
              </a:rPr>
              <a:t>.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2910" y="1357298"/>
            <a:ext cx="7929618" cy="15788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矩阵的秩、矩阵的分解、以及逆矩阵是矩阵理论中非常重要的一块内容</a:t>
            </a:r>
            <a:r>
              <a:rPr lang="en-US" altLang="zh-CN" sz="2800" dirty="0" smtClean="0"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</a:rPr>
              <a:t>很多专门从事矩阵理论的研究学者对这些都有深入的研究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4348" y="3071810"/>
            <a:ext cx="8072494" cy="15788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课后我们可以翻阅专业的参考书</a:t>
            </a:r>
            <a:r>
              <a:rPr lang="en-US" altLang="zh-CN" sz="2800" dirty="0" smtClean="0"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</a:rPr>
              <a:t>深入地接触矩阵论的知识</a:t>
            </a:r>
            <a:r>
              <a:rPr lang="en-US" altLang="zh-CN" sz="2800" dirty="0" smtClean="0">
                <a:latin typeface="宋体" panose="02010600030101010101" pitchFamily="2" charset="-122"/>
              </a:rPr>
              <a:t>《</a:t>
            </a:r>
            <a:r>
              <a:rPr lang="zh-CN" altLang="en-US" sz="2800" dirty="0" smtClean="0">
                <a:latin typeface="宋体" panose="02010600030101010101" pitchFamily="2" charset="-122"/>
              </a:rPr>
              <a:t>稀疏系统</a:t>
            </a:r>
            <a:r>
              <a:rPr lang="en-US" altLang="zh-CN" sz="2800" dirty="0" smtClean="0">
                <a:latin typeface="宋体" panose="02010600030101010101" pitchFamily="2" charset="-122"/>
              </a:rPr>
              <a:t>》</a:t>
            </a:r>
            <a:r>
              <a:rPr lang="zh-CN" altLang="en-US" sz="2800" dirty="0" smtClean="0">
                <a:latin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</a:rPr>
              <a:t>《</a:t>
            </a:r>
            <a:r>
              <a:rPr lang="zh-CN" altLang="en-US" sz="2800" dirty="0" smtClean="0">
                <a:latin typeface="宋体" panose="02010600030101010101" pitchFamily="2" charset="-122"/>
              </a:rPr>
              <a:t>特殊矩阵</a:t>
            </a:r>
            <a:r>
              <a:rPr lang="en-US" altLang="zh-CN" sz="2800" dirty="0" smtClean="0">
                <a:latin typeface="宋体" panose="02010600030101010101" pitchFamily="2" charset="-122"/>
              </a:rPr>
              <a:t>》</a:t>
            </a:r>
            <a:r>
              <a:rPr lang="zh-CN" altLang="en-US" sz="2800" dirty="0" smtClean="0">
                <a:latin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</a:rPr>
              <a:t>《</a:t>
            </a:r>
            <a:r>
              <a:rPr lang="zh-CN" altLang="en-US" sz="2800" dirty="0" smtClean="0">
                <a:latin typeface="宋体" panose="02010600030101010101" pitchFamily="2" charset="-122"/>
              </a:rPr>
              <a:t>矩阵分析</a:t>
            </a:r>
            <a:r>
              <a:rPr lang="en-US" altLang="zh-CN" sz="2800" dirty="0" smtClean="0">
                <a:latin typeface="宋体" panose="02010600030101010101" pitchFamily="2" charset="-122"/>
              </a:rPr>
              <a:t>》</a:t>
            </a:r>
            <a:r>
              <a:rPr lang="zh-CN" altLang="en-US" sz="2800" dirty="0" smtClean="0">
                <a:latin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</a:rPr>
              <a:t>《</a:t>
            </a:r>
            <a:r>
              <a:rPr lang="zh-CN" altLang="en-US" sz="2800" dirty="0" smtClean="0">
                <a:latin typeface="宋体" panose="02010600030101010101" pitchFamily="2" charset="-122"/>
              </a:rPr>
              <a:t>广义逆矩阵与应用</a:t>
            </a:r>
            <a:r>
              <a:rPr lang="en-US" altLang="zh-CN" sz="2800" dirty="0" smtClean="0">
                <a:latin typeface="宋体" panose="02010600030101010101" pitchFamily="2" charset="-122"/>
              </a:rPr>
              <a:t>》</a:t>
            </a:r>
            <a:r>
              <a:rPr lang="zh-CN" altLang="en-US" sz="2800" dirty="0" smtClean="0">
                <a:latin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</a:rPr>
              <a:t>《</a:t>
            </a:r>
            <a:r>
              <a:rPr lang="zh-CN" altLang="en-US" sz="2800" dirty="0" smtClean="0">
                <a:latin typeface="宋体" panose="02010600030101010101" pitchFamily="2" charset="-122"/>
              </a:rPr>
              <a:t>矩阵计算</a:t>
            </a:r>
            <a:r>
              <a:rPr lang="en-US" altLang="zh-CN" sz="2800" dirty="0" smtClean="0">
                <a:latin typeface="宋体" panose="02010600030101010101" pitchFamily="2" charset="-122"/>
              </a:rPr>
              <a:t>》</a:t>
            </a:r>
            <a:r>
              <a:rPr lang="zh-CN" altLang="en-US" sz="2800" dirty="0" smtClean="0">
                <a:latin typeface="宋体" panose="02010600030101010101" pitchFamily="2" charset="-122"/>
              </a:rPr>
              <a:t>等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grpSp>
        <p:nvGrpSpPr>
          <p:cNvPr id="6" name="Group 16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7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611188" y="3429000"/>
          <a:ext cx="7804150" cy="1092200"/>
        </p:xfrm>
        <a:graphic>
          <a:graphicData uri="http://schemas.openxmlformats.org/presentationml/2006/ole">
            <p:oleObj spid="_x0000_s234548" name="Equation" r:id="rId3" imgW="3263900" imgH="457200" progId="Equation.DSMT4">
              <p:embed/>
            </p:oleObj>
          </a:graphicData>
        </a:graphic>
      </p:graphicFrame>
      <p:sp>
        <p:nvSpPr>
          <p:cNvPr id="4" name="Text Box 2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57158" y="623872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演示程序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1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841375" y="4868863"/>
          <a:ext cx="7343775" cy="1096962"/>
        </p:xfrm>
        <a:graphic>
          <a:graphicData uri="http://schemas.openxmlformats.org/presentationml/2006/ole">
            <p:oleObj spid="_x0000_s234549" name="Equation" r:id="rId5" imgW="3060700" imgH="457200" progId="Equation.DSMT4">
              <p:embed/>
            </p:oleObj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95288" y="1123937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演示矩阵加法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468313" y="1773238"/>
            <a:ext cx="5184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(1).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演示加法的结果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835150" y="2492375"/>
            <a:ext cx="42497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(2).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演示矩阵作加法的条件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57158" y="785794"/>
            <a:ext cx="43926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工作窗口下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39750" y="1485900"/>
            <a:ext cx="3527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&gt;&gt;A=[2 3 5;-1 4 -6]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39750" y="2262188"/>
            <a:ext cx="3311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&gt;&gt;B=[4 -3 1;0 -7 8]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39750" y="3125788"/>
            <a:ext cx="25923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&gt;&gt;C=A+B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39750" y="3860800"/>
            <a:ext cx="295275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显示结果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=[6 0 6; -1 -3 2]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679950" y="1484313"/>
            <a:ext cx="33480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&gt;&gt;A=[2 3 5;-1 4 -6]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679950" y="2262188"/>
            <a:ext cx="3060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&gt;&gt;B=[4 -3 ;0 -7]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51388" y="3008313"/>
            <a:ext cx="43926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&gt;&gt;C=A+B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716463" y="3644900"/>
            <a:ext cx="2484437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显示结果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358231" y="3285332"/>
            <a:ext cx="3571875" cy="1588"/>
          </a:xfrm>
          <a:prstGeom prst="line">
            <a:avLst/>
          </a:prstGeom>
          <a:ln>
            <a:solidFill>
              <a:srgbClr val="C0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6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3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</TotalTime>
  <Words>1233</Words>
  <Application>WPS 演示</Application>
  <PresentationFormat>全屏显示(4:3)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Office 主题</vt:lpstr>
      <vt:lpstr>1_Office 主题</vt:lpstr>
      <vt:lpstr>2_Office 主题</vt:lpstr>
      <vt:lpstr>Equation</vt:lpstr>
      <vt:lpstr>MathType 6.0 Equation</vt:lpstr>
      <vt:lpstr>第五节  矩阵在经济学里的应用</vt:lpstr>
      <vt:lpstr>一 、投入产出的概念</vt:lpstr>
      <vt:lpstr>幻灯片 3</vt:lpstr>
      <vt:lpstr>幻灯片 4</vt:lpstr>
      <vt:lpstr>二、投入产出公式</vt:lpstr>
      <vt:lpstr>幻灯片 6</vt:lpstr>
      <vt:lpstr>补充知识(延伸阅读)</vt:lpstr>
      <vt:lpstr>幻灯片 8</vt:lpstr>
      <vt:lpstr>幻灯片 9</vt:lpstr>
      <vt:lpstr>幻灯片 10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610</cp:revision>
  <dcterms:created xsi:type="dcterms:W3CDTF">2008-08-27T03:30:00Z</dcterms:created>
  <dcterms:modified xsi:type="dcterms:W3CDTF">2021-03-24T01:37:44Z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A976E5C8378D4EAB8BF0B05D6A3AA748</vt:lpwstr>
  </property>
  <property fmtid="{D5CDD505-2E9C-101B-9397-08002B2CF9AE}" pid="3" name="KSOProductBuildVer">
    <vt:lpwstr>2052-11.1.0.10356</vt:lpwstr>
  </property>
</Properties>
</file>