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481" r:id="rId3"/>
    <p:sldId id="482" r:id="rId4"/>
    <p:sldId id="483" r:id="rId5"/>
    <p:sldId id="484" r:id="rId6"/>
    <p:sldId id="485" r:id="rId7"/>
    <p:sldId id="486" r:id="rId8"/>
    <p:sldId id="487" r:id="rId9"/>
    <p:sldId id="488" r:id="rId10"/>
    <p:sldId id="489" r:id="rId11"/>
    <p:sldId id="969" r:id="rId12"/>
    <p:sldId id="970" r:id="rId13"/>
    <p:sldId id="971" r:id="rId14"/>
    <p:sldId id="972" r:id="rId15"/>
    <p:sldId id="973" r:id="rId16"/>
    <p:sldId id="974" r:id="rId17"/>
    <p:sldId id="975" r:id="rId18"/>
    <p:sldId id="976" r:id="rId19"/>
    <p:sldId id="977" r:id="rId20"/>
    <p:sldId id="978" r:id="rId21"/>
    <p:sldId id="979" r:id="rId22"/>
    <p:sldId id="980" r:id="rId23"/>
    <p:sldId id="981" r:id="rId24"/>
    <p:sldId id="982" r:id="rId25"/>
    <p:sldId id="983" r:id="rId26"/>
    <p:sldId id="984" r:id="rId27"/>
    <p:sldId id="985" r:id="rId28"/>
    <p:sldId id="986" r:id="rId29"/>
    <p:sldId id="987" r:id="rId30"/>
    <p:sldId id="988" r:id="rId31"/>
    <p:sldId id="989" r:id="rId32"/>
    <p:sldId id="990" r:id="rId33"/>
    <p:sldId id="991" r:id="rId34"/>
    <p:sldId id="992" r:id="rId35"/>
    <p:sldId id="993" r:id="rId36"/>
    <p:sldId id="994" r:id="rId37"/>
    <p:sldId id="995" r:id="rId38"/>
    <p:sldId id="996" r:id="rId39"/>
    <p:sldId id="997" r:id="rId40"/>
    <p:sldId id="998" r:id="rId41"/>
    <p:sldId id="999" r:id="rId42"/>
    <p:sldId id="1000" r:id="rId43"/>
    <p:sldId id="1001" r:id="rId44"/>
    <p:sldId id="1002" r:id="rId45"/>
    <p:sldId id="1003" r:id="rId46"/>
    <p:sldId id="1004" r:id="rId47"/>
    <p:sldId id="1005" r:id="rId48"/>
    <p:sldId id="1006" r:id="rId49"/>
    <p:sldId id="1007" r:id="rId50"/>
    <p:sldId id="1008" r:id="rId51"/>
    <p:sldId id="1009" r:id="rId52"/>
    <p:sldId id="1010" r:id="rId53"/>
    <p:sldId id="1011" r:id="rId54"/>
    <p:sldId id="1012" r:id="rId55"/>
    <p:sldId id="1013" r:id="rId56"/>
    <p:sldId id="1014" r:id="rId57"/>
    <p:sldId id="1015" r:id="rId58"/>
    <p:sldId id="1016" r:id="rId59"/>
    <p:sldId id="1017" r:id="rId60"/>
    <p:sldId id="1018" r:id="rId61"/>
    <p:sldId id="1019" r:id="rId62"/>
    <p:sldId id="1020" r:id="rId63"/>
    <p:sldId id="1021" r:id="rId65"/>
    <p:sldId id="1022" r:id="rId66"/>
    <p:sldId id="1023" r:id="rId67"/>
    <p:sldId id="1024" r:id="rId68"/>
    <p:sldId id="1025" r:id="rId69"/>
    <p:sldId id="1026" r:id="rId70"/>
    <p:sldId id="1027" r:id="rId71"/>
    <p:sldId id="1028" r:id="rId72"/>
    <p:sldId id="1036" r:id="rId73"/>
    <p:sldId id="1031" r:id="rId74"/>
    <p:sldId id="1032" r:id="rId75"/>
    <p:sldId id="1034" r:id="rId76"/>
    <p:sldId id="1035" r:id="rId7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CC"/>
    <a:srgbClr val="DEF9FE"/>
    <a:srgbClr val="FFFFFF"/>
    <a:srgbClr val="B6F2FE"/>
    <a:srgbClr val="99ECFD"/>
    <a:srgbClr val="99CCFF"/>
    <a:srgbClr val="F9F9E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302"/>
    <p:restoredTop sz="94660"/>
  </p:normalViewPr>
  <p:slideViewPr>
    <p:cSldViewPr showGuides="1">
      <p:cViewPr varScale="1">
        <p:scale>
          <a:sx n="113" d="100"/>
          <a:sy n="113" d="100"/>
        </p:scale>
        <p:origin x="381" y="69"/>
      </p:cViewPr>
      <p:guideLst>
        <p:guide orient="horz" pos="2121"/>
        <p:guide pos="2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0" Type="http://schemas.openxmlformats.org/officeDocument/2006/relationships/tableStyles" Target="tableStyles.xml"/><Relationship Id="rId8" Type="http://schemas.openxmlformats.org/officeDocument/2006/relationships/slide" Target="slides/slide6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70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4" Type="http://schemas.openxmlformats.org/officeDocument/2006/relationships/image" Target="../media/image76.wmf"/><Relationship Id="rId13" Type="http://schemas.openxmlformats.org/officeDocument/2006/relationships/image" Target="../media/image75.wmf"/><Relationship Id="rId12" Type="http://schemas.openxmlformats.org/officeDocument/2006/relationships/image" Target="../media/image74.wmf"/><Relationship Id="rId11" Type="http://schemas.openxmlformats.org/officeDocument/2006/relationships/image" Target="../media/image73.wmf"/><Relationship Id="rId10" Type="http://schemas.openxmlformats.org/officeDocument/2006/relationships/image" Target="../media/image72.wmf"/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0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3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7" Type="http://schemas.openxmlformats.org/officeDocument/2006/relationships/image" Target="../media/image136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14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wmf"/><Relationship Id="rId8" Type="http://schemas.openxmlformats.org/officeDocument/2006/relationships/image" Target="../media/image146.wmf"/><Relationship Id="rId7" Type="http://schemas.openxmlformats.org/officeDocument/2006/relationships/image" Target="../media/image69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67.wmf"/><Relationship Id="rId2" Type="http://schemas.openxmlformats.org/officeDocument/2006/relationships/image" Target="../media/image68.wmf"/><Relationship Id="rId18" Type="http://schemas.openxmlformats.org/officeDocument/2006/relationships/image" Target="../media/image156.wmf"/><Relationship Id="rId17" Type="http://schemas.openxmlformats.org/officeDocument/2006/relationships/image" Target="../media/image155.wmf"/><Relationship Id="rId16" Type="http://schemas.openxmlformats.org/officeDocument/2006/relationships/image" Target="../media/image154.wmf"/><Relationship Id="rId15" Type="http://schemas.openxmlformats.org/officeDocument/2006/relationships/image" Target="../media/image153.wmf"/><Relationship Id="rId14" Type="http://schemas.openxmlformats.org/officeDocument/2006/relationships/image" Target="../media/image152.wmf"/><Relationship Id="rId13" Type="http://schemas.openxmlformats.org/officeDocument/2006/relationships/image" Target="../media/image151.wmf"/><Relationship Id="rId12" Type="http://schemas.openxmlformats.org/officeDocument/2006/relationships/image" Target="../media/image150.wmf"/><Relationship Id="rId11" Type="http://schemas.openxmlformats.org/officeDocument/2006/relationships/image" Target="../media/image149.wmf"/><Relationship Id="rId10" Type="http://schemas.openxmlformats.org/officeDocument/2006/relationships/image" Target="../media/image148.wmf"/><Relationship Id="rId1" Type="http://schemas.openxmlformats.org/officeDocument/2006/relationships/image" Target="../media/image142.w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0.e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3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4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61.w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0.e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emf"/><Relationship Id="rId1" Type="http://schemas.openxmlformats.org/officeDocument/2006/relationships/image" Target="../media/image16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7" Type="http://schemas.openxmlformats.org/officeDocument/2006/relationships/image" Target="../media/image177.emf"/><Relationship Id="rId6" Type="http://schemas.openxmlformats.org/officeDocument/2006/relationships/image" Target="../media/image176.emf"/><Relationship Id="rId5" Type="http://schemas.openxmlformats.org/officeDocument/2006/relationships/image" Target="../media/image175.wmf"/><Relationship Id="rId4" Type="http://schemas.openxmlformats.org/officeDocument/2006/relationships/image" Target="../media/image174.e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emf"/></Relationships>
</file>

<file path=ppt/drawings/_rels/vmlDrawing3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6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7" Type="http://schemas.openxmlformats.org/officeDocument/2006/relationships/image" Target="../media/image189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7" Type="http://schemas.openxmlformats.org/officeDocument/2006/relationships/image" Target="../media/image195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Relationship Id="rId3" Type="http://schemas.openxmlformats.org/officeDocument/2006/relationships/image" Target="../media/image184.wmf"/><Relationship Id="rId2" Type="http://schemas.openxmlformats.org/officeDocument/2006/relationships/image" Target="../media/image191.wmf"/><Relationship Id="rId1" Type="http://schemas.openxmlformats.org/officeDocument/2006/relationships/image" Target="../media/image188.wmf"/></Relationships>
</file>

<file path=ppt/drawings/_rels/vmlDrawing3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1.wmf"/><Relationship Id="rId4" Type="http://schemas.openxmlformats.org/officeDocument/2006/relationships/image" Target="../media/image200.wmf"/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2.wmf"/></Relationships>
</file>

<file path=ppt/drawings/_rels/vmlDrawing4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8.wmf"/><Relationship Id="rId3" Type="http://schemas.openxmlformats.org/officeDocument/2006/relationships/image" Target="../media/image207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/Relationships>
</file>

<file path=ppt/drawings/_rels/vmlDrawing4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9.emf"/><Relationship Id="rId5" Type="http://schemas.openxmlformats.org/officeDocument/2006/relationships/image" Target="../media/image218.emf"/><Relationship Id="rId4" Type="http://schemas.openxmlformats.org/officeDocument/2006/relationships/image" Target="../media/image217.emf"/><Relationship Id="rId3" Type="http://schemas.openxmlformats.org/officeDocument/2006/relationships/image" Target="../media/image216.emf"/><Relationship Id="rId2" Type="http://schemas.openxmlformats.org/officeDocument/2006/relationships/image" Target="../media/image215.emf"/><Relationship Id="rId1" Type="http://schemas.openxmlformats.org/officeDocument/2006/relationships/image" Target="../media/image214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emf"/><Relationship Id="rId1" Type="http://schemas.openxmlformats.org/officeDocument/2006/relationships/image" Target="../media/image22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7.emf"/><Relationship Id="rId1" Type="http://schemas.openxmlformats.org/officeDocument/2006/relationships/image" Target="../media/image226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7" Type="http://schemas.openxmlformats.org/officeDocument/2006/relationships/image" Target="../media/image233.emf"/><Relationship Id="rId6" Type="http://schemas.openxmlformats.org/officeDocument/2006/relationships/image" Target="../media/image232.wmf"/><Relationship Id="rId5" Type="http://schemas.openxmlformats.org/officeDocument/2006/relationships/image" Target="../media/image231.emf"/><Relationship Id="rId4" Type="http://schemas.openxmlformats.org/officeDocument/2006/relationships/image" Target="../media/image230.emf"/><Relationship Id="rId3" Type="http://schemas.openxmlformats.org/officeDocument/2006/relationships/image" Target="../media/image225.wmf"/><Relationship Id="rId2" Type="http://schemas.openxmlformats.org/officeDocument/2006/relationships/image" Target="../media/image229.emf"/><Relationship Id="rId1" Type="http://schemas.openxmlformats.org/officeDocument/2006/relationships/image" Target="../media/image228.wmf"/></Relationships>
</file>

<file path=ppt/drawings/_rels/vmlDrawing4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9.wmf"/><Relationship Id="rId4" Type="http://schemas.openxmlformats.org/officeDocument/2006/relationships/image" Target="../media/image238.wmf"/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0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1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4.wmf"/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/Relationships>
</file>

<file path=ppt/drawings/_rels/vmlDrawing5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7.wmf"/><Relationship Id="rId3" Type="http://schemas.openxmlformats.org/officeDocument/2006/relationships/image" Target="../media/image235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/Relationships>
</file>

<file path=ppt/drawings/_rels/vmlDrawing5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2.emf"/><Relationship Id="rId4" Type="http://schemas.openxmlformats.org/officeDocument/2006/relationships/image" Target="../media/image251.wmf"/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7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4.wmf"/><Relationship Id="rId1" Type="http://schemas.openxmlformats.org/officeDocument/2006/relationships/image" Target="../media/image263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0.wmf"/></Relationships>
</file>

<file path=ppt/drawings/_rels/vmlDrawing5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5.wmf"/><Relationship Id="rId4" Type="http://schemas.openxmlformats.org/officeDocument/2006/relationships/image" Target="../media/image274.wmf"/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emf"/><Relationship Id="rId2" Type="http://schemas.openxmlformats.org/officeDocument/2006/relationships/image" Target="../media/image277.emf"/><Relationship Id="rId1" Type="http://schemas.openxmlformats.org/officeDocument/2006/relationships/image" Target="../media/image276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wmf"/><Relationship Id="rId1" Type="http://schemas.openxmlformats.org/officeDocument/2006/relationships/image" Target="../media/image279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6.emf"/></Relationships>
</file>

<file path=ppt/drawings/_rels/vmlDrawing6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0.wmf"/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1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45E76C-4253-43EB-BAFD-DC24F39851B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2515C-2088-4646-AE34-0DF02BAA6B2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2515C-2088-4646-AE34-0DF02BAA6B2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2515C-2088-4646-AE34-0DF02BAA6B2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2515C-2088-4646-AE34-0DF02BAA6B2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2515C-2088-4646-AE34-0DF02BAA6B2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2515C-2088-4646-AE34-0DF02BAA6B2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2515C-2088-4646-AE34-0DF02BAA6B2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2515C-2088-4646-AE34-0DF02BAA6B2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2515C-2088-4646-AE34-0DF02BAA6B2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2515C-2088-4646-AE34-0DF02BAA6B2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2515C-2088-4646-AE34-0DF02BAA6B2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2515C-2088-4646-AE34-0DF02BAA6B2C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7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54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oleObject" Target="../embeddings/oleObject52.bin"/><Relationship Id="rId7" Type="http://schemas.openxmlformats.org/officeDocument/2006/relationships/image" Target="../media/image61.wmf"/><Relationship Id="rId6" Type="http://schemas.openxmlformats.org/officeDocument/2006/relationships/oleObject" Target="../embeddings/oleObject51.bin"/><Relationship Id="rId5" Type="http://schemas.openxmlformats.org/officeDocument/2006/relationships/image" Target="../media/image60.png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8.wmf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4.wmf"/><Relationship Id="rId37" Type="http://schemas.openxmlformats.org/officeDocument/2006/relationships/vmlDrawing" Target="../drawings/vmlDrawing12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76.wmf"/><Relationship Id="rId34" Type="http://schemas.openxmlformats.org/officeDocument/2006/relationships/oleObject" Target="../embeddings/oleObject73.bin"/><Relationship Id="rId33" Type="http://schemas.openxmlformats.org/officeDocument/2006/relationships/image" Target="../media/image75.wmf"/><Relationship Id="rId32" Type="http://schemas.openxmlformats.org/officeDocument/2006/relationships/oleObject" Target="../embeddings/oleObject72.bin"/><Relationship Id="rId31" Type="http://schemas.openxmlformats.org/officeDocument/2006/relationships/image" Target="../media/image74.wmf"/><Relationship Id="rId30" Type="http://schemas.openxmlformats.org/officeDocument/2006/relationships/oleObject" Target="../embeddings/oleObject71.bin"/><Relationship Id="rId3" Type="http://schemas.openxmlformats.org/officeDocument/2006/relationships/oleObject" Target="../embeddings/oleObject54.bin"/><Relationship Id="rId29" Type="http://schemas.openxmlformats.org/officeDocument/2006/relationships/image" Target="../media/image73.wmf"/><Relationship Id="rId28" Type="http://schemas.openxmlformats.org/officeDocument/2006/relationships/oleObject" Target="../embeddings/oleObject70.bin"/><Relationship Id="rId27" Type="http://schemas.openxmlformats.org/officeDocument/2006/relationships/image" Target="../media/image72.wmf"/><Relationship Id="rId26" Type="http://schemas.openxmlformats.org/officeDocument/2006/relationships/oleObject" Target="../embeddings/oleObject69.bin"/><Relationship Id="rId25" Type="http://schemas.openxmlformats.org/officeDocument/2006/relationships/oleObject" Target="../embeddings/oleObject68.bin"/><Relationship Id="rId24" Type="http://schemas.openxmlformats.org/officeDocument/2006/relationships/oleObject" Target="../embeddings/oleObject67.bin"/><Relationship Id="rId23" Type="http://schemas.openxmlformats.org/officeDocument/2006/relationships/oleObject" Target="../embeddings/oleObject66.bin"/><Relationship Id="rId22" Type="http://schemas.openxmlformats.org/officeDocument/2006/relationships/oleObject" Target="../embeddings/oleObject65.bin"/><Relationship Id="rId21" Type="http://schemas.openxmlformats.org/officeDocument/2006/relationships/image" Target="../media/image71.wmf"/><Relationship Id="rId20" Type="http://schemas.openxmlformats.org/officeDocument/2006/relationships/oleObject" Target="../embeddings/oleObject64.bin"/><Relationship Id="rId2" Type="http://schemas.openxmlformats.org/officeDocument/2006/relationships/image" Target="../media/image63.wmf"/><Relationship Id="rId19" Type="http://schemas.openxmlformats.org/officeDocument/2006/relationships/image" Target="../media/image70.wmf"/><Relationship Id="rId18" Type="http://schemas.openxmlformats.org/officeDocument/2006/relationships/oleObject" Target="../embeddings/oleObject63.bin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61.bin"/><Relationship Id="rId14" Type="http://schemas.openxmlformats.org/officeDocument/2006/relationships/oleObject" Target="../embeddings/oleObject60.bin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7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80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7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5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2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1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90.wmf"/><Relationship Id="rId1" Type="http://schemas.openxmlformats.org/officeDocument/2006/relationships/oleObject" Target="../embeddings/oleObject8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92.wmf"/><Relationship Id="rId1" Type="http://schemas.openxmlformats.org/officeDocument/2006/relationships/oleObject" Target="../embeddings/oleObject89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8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9.wmf"/><Relationship Id="rId6" Type="http://schemas.openxmlformats.org/officeDocument/2006/relationships/oleObject" Target="../embeddings/oleObject93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92.bin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100.wmf"/><Relationship Id="rId1" Type="http://schemas.openxmlformats.org/officeDocument/2006/relationships/oleObject" Target="../embeddings/oleObject9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102.wmf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9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06.wmf"/><Relationship Id="rId1" Type="http://schemas.openxmlformats.org/officeDocument/2006/relationships/oleObject" Target="../embeddings/oleObject10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9.wmf"/><Relationship Id="rId1" Type="http://schemas.openxmlformats.org/officeDocument/2006/relationships/oleObject" Target="../embeddings/oleObject10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10.w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0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wmf"/><Relationship Id="rId8" Type="http://schemas.openxmlformats.org/officeDocument/2006/relationships/oleObject" Target="../embeddings/oleObject114.bin"/><Relationship Id="rId7" Type="http://schemas.openxmlformats.org/officeDocument/2006/relationships/image" Target="../media/image119.wmf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112.bin"/><Relationship Id="rId3" Type="http://schemas.openxmlformats.org/officeDocument/2006/relationships/image" Target="../media/image117.wmf"/><Relationship Id="rId2" Type="http://schemas.openxmlformats.org/officeDocument/2006/relationships/oleObject" Target="../embeddings/oleObject111.bin"/><Relationship Id="rId17" Type="http://schemas.openxmlformats.org/officeDocument/2006/relationships/vmlDrawing" Target="../drawings/vmlDrawing24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23.wmf"/><Relationship Id="rId14" Type="http://schemas.openxmlformats.org/officeDocument/2006/relationships/oleObject" Target="../embeddings/oleObject117.bin"/><Relationship Id="rId13" Type="http://schemas.openxmlformats.org/officeDocument/2006/relationships/image" Target="../media/image122.wmf"/><Relationship Id="rId12" Type="http://schemas.openxmlformats.org/officeDocument/2006/relationships/oleObject" Target="../embeddings/oleObject116.bin"/><Relationship Id="rId11" Type="http://schemas.openxmlformats.org/officeDocument/2006/relationships/image" Target="../media/image121.wmf"/><Relationship Id="rId10" Type="http://schemas.openxmlformats.org/officeDocument/2006/relationships/oleObject" Target="../embeddings/oleObject115.bin"/><Relationship Id="rId1" Type="http://schemas.openxmlformats.org/officeDocument/2006/relationships/image" Target="../media/image116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24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23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18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8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30.wmf"/><Relationship Id="rId18" Type="http://schemas.openxmlformats.org/officeDocument/2006/relationships/vmlDrawing" Target="../drawings/vmlDrawing2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15" Type="http://schemas.openxmlformats.org/officeDocument/2006/relationships/oleObject" Target="../embeddings/oleObject131.bin"/><Relationship Id="rId14" Type="http://schemas.openxmlformats.org/officeDocument/2006/relationships/image" Target="../media/image136.wmf"/><Relationship Id="rId13" Type="http://schemas.openxmlformats.org/officeDocument/2006/relationships/oleObject" Target="../embeddings/oleObject130.bin"/><Relationship Id="rId12" Type="http://schemas.openxmlformats.org/officeDocument/2006/relationships/image" Target="../media/image135.wmf"/><Relationship Id="rId11" Type="http://schemas.openxmlformats.org/officeDocument/2006/relationships/oleObject" Target="../embeddings/oleObject129.bin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24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38.wmf"/><Relationship Id="rId1" Type="http://schemas.openxmlformats.org/officeDocument/2006/relationships/oleObject" Target="../embeddings/oleObject132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1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40.wmf"/><Relationship Id="rId1" Type="http://schemas.openxmlformats.org/officeDocument/2006/relationships/oleObject" Target="../embeddings/oleObject13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40.wmf"/><Relationship Id="rId1" Type="http://schemas.openxmlformats.org/officeDocument/2006/relationships/oleObject" Target="../embeddings/oleObject136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wmf"/><Relationship Id="rId8" Type="http://schemas.openxmlformats.org/officeDocument/2006/relationships/oleObject" Target="../embeddings/oleObject142.bin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140.bin"/><Relationship Id="rId47" Type="http://schemas.openxmlformats.org/officeDocument/2006/relationships/vmlDrawing" Target="../drawings/vmlDrawing30.vml"/><Relationship Id="rId46" Type="http://schemas.openxmlformats.org/officeDocument/2006/relationships/slideLayout" Target="../slideLayouts/slideLayout7.xml"/><Relationship Id="rId45" Type="http://schemas.openxmlformats.org/officeDocument/2006/relationships/image" Target="../media/image156.wmf"/><Relationship Id="rId44" Type="http://schemas.openxmlformats.org/officeDocument/2006/relationships/oleObject" Target="../embeddings/oleObject164.bin"/><Relationship Id="rId43" Type="http://schemas.openxmlformats.org/officeDocument/2006/relationships/image" Target="../media/image155.wmf"/><Relationship Id="rId42" Type="http://schemas.openxmlformats.org/officeDocument/2006/relationships/oleObject" Target="../embeddings/oleObject163.bin"/><Relationship Id="rId41" Type="http://schemas.openxmlformats.org/officeDocument/2006/relationships/image" Target="../media/image154.wmf"/><Relationship Id="rId40" Type="http://schemas.openxmlformats.org/officeDocument/2006/relationships/oleObject" Target="../embeddings/oleObject162.bin"/><Relationship Id="rId4" Type="http://schemas.openxmlformats.org/officeDocument/2006/relationships/image" Target="../media/image68.wmf"/><Relationship Id="rId39" Type="http://schemas.openxmlformats.org/officeDocument/2006/relationships/image" Target="../media/image153.wmf"/><Relationship Id="rId38" Type="http://schemas.openxmlformats.org/officeDocument/2006/relationships/oleObject" Target="../embeddings/oleObject161.bin"/><Relationship Id="rId37" Type="http://schemas.openxmlformats.org/officeDocument/2006/relationships/image" Target="../media/image152.wmf"/><Relationship Id="rId36" Type="http://schemas.openxmlformats.org/officeDocument/2006/relationships/oleObject" Target="../embeddings/oleObject160.bin"/><Relationship Id="rId35" Type="http://schemas.openxmlformats.org/officeDocument/2006/relationships/image" Target="../media/image151.wmf"/><Relationship Id="rId34" Type="http://schemas.openxmlformats.org/officeDocument/2006/relationships/oleObject" Target="../embeddings/oleObject159.bin"/><Relationship Id="rId33" Type="http://schemas.openxmlformats.org/officeDocument/2006/relationships/image" Target="../media/image150.wmf"/><Relationship Id="rId32" Type="http://schemas.openxmlformats.org/officeDocument/2006/relationships/oleObject" Target="../embeddings/oleObject158.bin"/><Relationship Id="rId31" Type="http://schemas.openxmlformats.org/officeDocument/2006/relationships/image" Target="../media/image149.wmf"/><Relationship Id="rId30" Type="http://schemas.openxmlformats.org/officeDocument/2006/relationships/oleObject" Target="../embeddings/oleObject157.bin"/><Relationship Id="rId3" Type="http://schemas.openxmlformats.org/officeDocument/2006/relationships/oleObject" Target="../embeddings/oleObject139.bin"/><Relationship Id="rId29" Type="http://schemas.openxmlformats.org/officeDocument/2006/relationships/image" Target="../media/image148.wmf"/><Relationship Id="rId28" Type="http://schemas.openxmlformats.org/officeDocument/2006/relationships/oleObject" Target="../embeddings/oleObject156.bin"/><Relationship Id="rId27" Type="http://schemas.openxmlformats.org/officeDocument/2006/relationships/image" Target="../media/image147.wmf"/><Relationship Id="rId26" Type="http://schemas.openxmlformats.org/officeDocument/2006/relationships/oleObject" Target="../embeddings/oleObject155.bin"/><Relationship Id="rId25" Type="http://schemas.openxmlformats.org/officeDocument/2006/relationships/oleObject" Target="../embeddings/oleObject154.bin"/><Relationship Id="rId24" Type="http://schemas.openxmlformats.org/officeDocument/2006/relationships/oleObject" Target="../embeddings/oleObject153.bin"/><Relationship Id="rId23" Type="http://schemas.openxmlformats.org/officeDocument/2006/relationships/oleObject" Target="../embeddings/oleObject152.bin"/><Relationship Id="rId22" Type="http://schemas.openxmlformats.org/officeDocument/2006/relationships/image" Target="../media/image146.wmf"/><Relationship Id="rId21" Type="http://schemas.openxmlformats.org/officeDocument/2006/relationships/oleObject" Target="../embeddings/oleObject151.bin"/><Relationship Id="rId20" Type="http://schemas.openxmlformats.org/officeDocument/2006/relationships/oleObject" Target="../embeddings/oleObject150.bin"/><Relationship Id="rId2" Type="http://schemas.openxmlformats.org/officeDocument/2006/relationships/image" Target="../media/image142.wmf"/><Relationship Id="rId19" Type="http://schemas.openxmlformats.org/officeDocument/2006/relationships/oleObject" Target="../embeddings/oleObject149.bin"/><Relationship Id="rId18" Type="http://schemas.openxmlformats.org/officeDocument/2006/relationships/oleObject" Target="../embeddings/oleObject148.bin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146.bin"/><Relationship Id="rId14" Type="http://schemas.openxmlformats.org/officeDocument/2006/relationships/oleObject" Target="../embeddings/oleObject145.bin"/><Relationship Id="rId13" Type="http://schemas.openxmlformats.org/officeDocument/2006/relationships/image" Target="../media/image145.wmf"/><Relationship Id="rId12" Type="http://schemas.openxmlformats.org/officeDocument/2006/relationships/oleObject" Target="../embeddings/oleObject144.bin"/><Relationship Id="rId11" Type="http://schemas.openxmlformats.org/officeDocument/2006/relationships/image" Target="../media/image144.wmf"/><Relationship Id="rId10" Type="http://schemas.openxmlformats.org/officeDocument/2006/relationships/oleObject" Target="../embeddings/oleObject143.bin"/><Relationship Id="rId1" Type="http://schemas.openxmlformats.org/officeDocument/2006/relationships/oleObject" Target="../embeddings/oleObject13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0.emf"/><Relationship Id="rId7" Type="http://schemas.openxmlformats.org/officeDocument/2006/relationships/oleObject" Target="../embeddings/oleObject168.bin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157.wmf"/><Relationship Id="rId10" Type="http://schemas.openxmlformats.org/officeDocument/2006/relationships/vmlDrawing" Target="../drawings/vmlDrawing31.vml"/><Relationship Id="rId1" Type="http://schemas.openxmlformats.org/officeDocument/2006/relationships/oleObject" Target="../embeddings/oleObject165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3.bin"/><Relationship Id="rId8" Type="http://schemas.openxmlformats.org/officeDocument/2006/relationships/image" Target="../media/image162.emf"/><Relationship Id="rId7" Type="http://schemas.openxmlformats.org/officeDocument/2006/relationships/oleObject" Target="../embeddings/oleObject172.bin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70.bin"/><Relationship Id="rId2" Type="http://schemas.openxmlformats.org/officeDocument/2006/relationships/image" Target="../media/image161.wmf"/><Relationship Id="rId15" Type="http://schemas.openxmlformats.org/officeDocument/2006/relationships/vmlDrawing" Target="../drawings/vmlDrawing32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65.png"/><Relationship Id="rId12" Type="http://schemas.openxmlformats.org/officeDocument/2006/relationships/image" Target="../media/image164.emf"/><Relationship Id="rId11" Type="http://schemas.openxmlformats.org/officeDocument/2006/relationships/oleObject" Target="../embeddings/oleObject174.bin"/><Relationship Id="rId10" Type="http://schemas.openxmlformats.org/officeDocument/2006/relationships/image" Target="../media/image163.emf"/><Relationship Id="rId1" Type="http://schemas.openxmlformats.org/officeDocument/2006/relationships/oleObject" Target="../embeddings/oleObject169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9.bin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178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67.emf"/><Relationship Id="rId3" Type="http://schemas.openxmlformats.org/officeDocument/2006/relationships/oleObject" Target="../embeddings/oleObject176.bin"/><Relationship Id="rId2" Type="http://schemas.openxmlformats.org/officeDocument/2006/relationships/image" Target="../media/image166.wmf"/><Relationship Id="rId12" Type="http://schemas.openxmlformats.org/officeDocument/2006/relationships/vmlDrawing" Target="../drawings/vmlDrawing3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0.emf"/><Relationship Id="rId1" Type="http://schemas.openxmlformats.org/officeDocument/2006/relationships/oleObject" Target="../embeddings/oleObject175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4.bin"/><Relationship Id="rId8" Type="http://schemas.openxmlformats.org/officeDocument/2006/relationships/image" Target="../media/image174.emf"/><Relationship Id="rId7" Type="http://schemas.openxmlformats.org/officeDocument/2006/relationships/oleObject" Target="../embeddings/oleObject183.bin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181.bin"/><Relationship Id="rId2" Type="http://schemas.openxmlformats.org/officeDocument/2006/relationships/image" Target="../media/image171.emf"/><Relationship Id="rId18" Type="http://schemas.openxmlformats.org/officeDocument/2006/relationships/vmlDrawing" Target="../drawings/vmlDrawing3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78.wmf"/><Relationship Id="rId15" Type="http://schemas.openxmlformats.org/officeDocument/2006/relationships/oleObject" Target="../embeddings/oleObject187.bin"/><Relationship Id="rId14" Type="http://schemas.openxmlformats.org/officeDocument/2006/relationships/image" Target="../media/image177.emf"/><Relationship Id="rId13" Type="http://schemas.openxmlformats.org/officeDocument/2006/relationships/oleObject" Target="../embeddings/oleObject186.bin"/><Relationship Id="rId12" Type="http://schemas.openxmlformats.org/officeDocument/2006/relationships/image" Target="../media/image176.emf"/><Relationship Id="rId11" Type="http://schemas.openxmlformats.org/officeDocument/2006/relationships/oleObject" Target="../embeddings/oleObject185.bin"/><Relationship Id="rId10" Type="http://schemas.openxmlformats.org/officeDocument/2006/relationships/image" Target="../media/image175.wmf"/><Relationship Id="rId1" Type="http://schemas.openxmlformats.org/officeDocument/2006/relationships/oleObject" Target="../embeddings/oleObject180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179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61.wmf"/><Relationship Id="rId14" Type="http://schemas.openxmlformats.org/officeDocument/2006/relationships/vmlDrawing" Target="../drawings/vmlDrawing3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1.wmf"/><Relationship Id="rId11" Type="http://schemas.openxmlformats.org/officeDocument/2006/relationships/oleObject" Target="../embeddings/oleObject193.bin"/><Relationship Id="rId10" Type="http://schemas.openxmlformats.org/officeDocument/2006/relationships/image" Target="../media/image180.wmf"/><Relationship Id="rId1" Type="http://schemas.openxmlformats.org/officeDocument/2006/relationships/oleObject" Target="../embeddings/oleObject188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2.wmf"/><Relationship Id="rId1" Type="http://schemas.openxmlformats.org/officeDocument/2006/relationships/oleObject" Target="../embeddings/oleObject194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9.bin"/><Relationship Id="rId8" Type="http://schemas.openxmlformats.org/officeDocument/2006/relationships/image" Target="../media/image186.wmf"/><Relationship Id="rId7" Type="http://schemas.openxmlformats.org/officeDocument/2006/relationships/oleObject" Target="../embeddings/oleObject198.bin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84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183.wmf"/><Relationship Id="rId18" Type="http://schemas.openxmlformats.org/officeDocument/2006/relationships/vmlDrawing" Target="../drawings/vmlDrawing3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90.wmf"/><Relationship Id="rId15" Type="http://schemas.openxmlformats.org/officeDocument/2006/relationships/oleObject" Target="../embeddings/oleObject202.bin"/><Relationship Id="rId14" Type="http://schemas.openxmlformats.org/officeDocument/2006/relationships/image" Target="../media/image189.wmf"/><Relationship Id="rId13" Type="http://schemas.openxmlformats.org/officeDocument/2006/relationships/oleObject" Target="../embeddings/oleObject201.bin"/><Relationship Id="rId12" Type="http://schemas.openxmlformats.org/officeDocument/2006/relationships/image" Target="../media/image188.wmf"/><Relationship Id="rId11" Type="http://schemas.openxmlformats.org/officeDocument/2006/relationships/oleObject" Target="../embeddings/oleObject200.bin"/><Relationship Id="rId10" Type="http://schemas.openxmlformats.org/officeDocument/2006/relationships/image" Target="../media/image187.wmf"/><Relationship Id="rId1" Type="http://schemas.openxmlformats.org/officeDocument/2006/relationships/oleObject" Target="../embeddings/oleObject195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192.wmf"/><Relationship Id="rId7" Type="http://schemas.openxmlformats.org/officeDocument/2006/relationships/oleObject" Target="../embeddings/oleObject206.bin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204.bin"/><Relationship Id="rId2" Type="http://schemas.openxmlformats.org/officeDocument/2006/relationships/image" Target="../media/image188.wmf"/><Relationship Id="rId18" Type="http://schemas.openxmlformats.org/officeDocument/2006/relationships/vmlDrawing" Target="../drawings/vmlDrawing3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15" Type="http://schemas.openxmlformats.org/officeDocument/2006/relationships/oleObject" Target="../embeddings/oleObject210.bin"/><Relationship Id="rId14" Type="http://schemas.openxmlformats.org/officeDocument/2006/relationships/image" Target="../media/image195.wmf"/><Relationship Id="rId13" Type="http://schemas.openxmlformats.org/officeDocument/2006/relationships/oleObject" Target="../embeddings/oleObject209.bin"/><Relationship Id="rId12" Type="http://schemas.openxmlformats.org/officeDocument/2006/relationships/image" Target="../media/image194.wmf"/><Relationship Id="rId11" Type="http://schemas.openxmlformats.org/officeDocument/2006/relationships/oleObject" Target="../embeddings/oleObject208.bin"/><Relationship Id="rId10" Type="http://schemas.openxmlformats.org/officeDocument/2006/relationships/image" Target="../media/image193.wmf"/><Relationship Id="rId1" Type="http://schemas.openxmlformats.org/officeDocument/2006/relationships/oleObject" Target="../embeddings/oleObject20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7.xml"/><Relationship Id="rId20" Type="http://schemas.openxmlformats.org/officeDocument/2006/relationships/oleObject" Target="../embeddings/oleObject19.bin"/><Relationship Id="rId2" Type="http://schemas.openxmlformats.org/officeDocument/2006/relationships/image" Target="../media/image11.wmf"/><Relationship Id="rId19" Type="http://schemas.openxmlformats.org/officeDocument/2006/relationships/image" Target="../media/image21.jpeg"/><Relationship Id="rId18" Type="http://schemas.openxmlformats.org/officeDocument/2006/relationships/image" Target="../media/image20.png"/><Relationship Id="rId17" Type="http://schemas.openxmlformats.org/officeDocument/2006/relationships/image" Target="../media/image19.jpeg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5.bin"/><Relationship Id="rId8" Type="http://schemas.openxmlformats.org/officeDocument/2006/relationships/image" Target="../media/image200.wmf"/><Relationship Id="rId7" Type="http://schemas.openxmlformats.org/officeDocument/2006/relationships/oleObject" Target="../embeddings/oleObject214.bin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198.wmf"/><Relationship Id="rId3" Type="http://schemas.openxmlformats.org/officeDocument/2006/relationships/oleObject" Target="../embeddings/oleObject212.bin"/><Relationship Id="rId2" Type="http://schemas.openxmlformats.org/officeDocument/2006/relationships/image" Target="../media/image197.wmf"/><Relationship Id="rId12" Type="http://schemas.openxmlformats.org/officeDocument/2006/relationships/vmlDrawing" Target="../drawings/vmlDrawing3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01.wmf"/><Relationship Id="rId1" Type="http://schemas.openxmlformats.org/officeDocument/2006/relationships/oleObject" Target="../embeddings/oleObject211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2.wmf"/><Relationship Id="rId1" Type="http://schemas.openxmlformats.org/officeDocument/2006/relationships/oleObject" Target="../embeddings/oleObject216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0.bin"/><Relationship Id="rId8" Type="http://schemas.openxmlformats.org/officeDocument/2006/relationships/image" Target="../media/image207.wmf"/><Relationship Id="rId7" Type="http://schemas.openxmlformats.org/officeDocument/2006/relationships/oleObject" Target="../embeddings/oleObject219.bin"/><Relationship Id="rId6" Type="http://schemas.openxmlformats.org/officeDocument/2006/relationships/image" Target="../media/image206.png"/><Relationship Id="rId5" Type="http://schemas.openxmlformats.org/officeDocument/2006/relationships/image" Target="../media/image205.wmf"/><Relationship Id="rId4" Type="http://schemas.openxmlformats.org/officeDocument/2006/relationships/oleObject" Target="../embeddings/oleObject218.bin"/><Relationship Id="rId3" Type="http://schemas.openxmlformats.org/officeDocument/2006/relationships/image" Target="../media/image204.wmf"/><Relationship Id="rId2" Type="http://schemas.openxmlformats.org/officeDocument/2006/relationships/oleObject" Target="../embeddings/oleObject217.bin"/><Relationship Id="rId12" Type="http://schemas.openxmlformats.org/officeDocument/2006/relationships/vmlDrawing" Target="../drawings/vmlDrawing4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08.wmf"/><Relationship Id="rId1" Type="http://schemas.openxmlformats.org/officeDocument/2006/relationships/image" Target="../media/image203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3.png"/><Relationship Id="rId7" Type="http://schemas.openxmlformats.org/officeDocument/2006/relationships/image" Target="../media/image212.wmf"/><Relationship Id="rId6" Type="http://schemas.openxmlformats.org/officeDocument/2006/relationships/oleObject" Target="../embeddings/oleObject223.bin"/><Relationship Id="rId5" Type="http://schemas.openxmlformats.org/officeDocument/2006/relationships/image" Target="../media/image211.wmf"/><Relationship Id="rId4" Type="http://schemas.openxmlformats.org/officeDocument/2006/relationships/oleObject" Target="../embeddings/oleObject222.bin"/><Relationship Id="rId3" Type="http://schemas.openxmlformats.org/officeDocument/2006/relationships/image" Target="../media/image210.wmf"/><Relationship Id="rId2" Type="http://schemas.openxmlformats.org/officeDocument/2006/relationships/oleObject" Target="../embeddings/oleObject221.bin"/><Relationship Id="rId10" Type="http://schemas.openxmlformats.org/officeDocument/2006/relationships/vmlDrawing" Target="../drawings/vmlDrawing42.vml"/><Relationship Id="rId1" Type="http://schemas.openxmlformats.org/officeDocument/2006/relationships/image" Target="../media/image20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8.bin"/><Relationship Id="rId8" Type="http://schemas.openxmlformats.org/officeDocument/2006/relationships/image" Target="../media/image217.emf"/><Relationship Id="rId7" Type="http://schemas.openxmlformats.org/officeDocument/2006/relationships/oleObject" Target="../embeddings/oleObject227.bin"/><Relationship Id="rId6" Type="http://schemas.openxmlformats.org/officeDocument/2006/relationships/image" Target="../media/image216.emf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215.emf"/><Relationship Id="rId3" Type="http://schemas.openxmlformats.org/officeDocument/2006/relationships/oleObject" Target="../embeddings/oleObject225.bin"/><Relationship Id="rId2" Type="http://schemas.openxmlformats.org/officeDocument/2006/relationships/image" Target="../media/image214.emf"/><Relationship Id="rId14" Type="http://schemas.openxmlformats.org/officeDocument/2006/relationships/vmlDrawing" Target="../drawings/vmlDrawing4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19.emf"/><Relationship Id="rId11" Type="http://schemas.openxmlformats.org/officeDocument/2006/relationships/oleObject" Target="../embeddings/oleObject229.bin"/><Relationship Id="rId10" Type="http://schemas.openxmlformats.org/officeDocument/2006/relationships/image" Target="../media/image218.emf"/><Relationship Id="rId1" Type="http://schemas.openxmlformats.org/officeDocument/2006/relationships/oleObject" Target="../embeddings/oleObject22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32.bin"/><Relationship Id="rId4" Type="http://schemas.openxmlformats.org/officeDocument/2006/relationships/image" Target="../media/image221.wmf"/><Relationship Id="rId3" Type="http://schemas.openxmlformats.org/officeDocument/2006/relationships/oleObject" Target="../embeddings/oleObject231.bin"/><Relationship Id="rId2" Type="http://schemas.openxmlformats.org/officeDocument/2006/relationships/image" Target="../media/image220.wmf"/><Relationship Id="rId1" Type="http://schemas.openxmlformats.org/officeDocument/2006/relationships/oleObject" Target="../embeddings/oleObject23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224.emf"/><Relationship Id="rId3" Type="http://schemas.openxmlformats.org/officeDocument/2006/relationships/oleObject" Target="../embeddings/oleObject234.bin"/><Relationship Id="rId2" Type="http://schemas.openxmlformats.org/officeDocument/2006/relationships/image" Target="../media/image223.wmf"/><Relationship Id="rId1" Type="http://schemas.openxmlformats.org/officeDocument/2006/relationships/oleObject" Target="../embeddings/oleObject23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227.emf"/><Relationship Id="rId3" Type="http://schemas.openxmlformats.org/officeDocument/2006/relationships/oleObject" Target="../embeddings/oleObject237.bin"/><Relationship Id="rId2" Type="http://schemas.openxmlformats.org/officeDocument/2006/relationships/image" Target="../media/image226.wmf"/><Relationship Id="rId1" Type="http://schemas.openxmlformats.org/officeDocument/2006/relationships/oleObject" Target="../embeddings/oleObject23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24.bin"/><Relationship Id="rId7" Type="http://schemas.openxmlformats.org/officeDocument/2006/relationships/oleObject" Target="../embeddings/oleObject23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2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5.jpeg"/><Relationship Id="rId1" Type="http://schemas.openxmlformats.org/officeDocument/2006/relationships/oleObject" Target="../embeddings/oleObject20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3.bin"/><Relationship Id="rId8" Type="http://schemas.openxmlformats.org/officeDocument/2006/relationships/image" Target="../media/image230.emf"/><Relationship Id="rId7" Type="http://schemas.openxmlformats.org/officeDocument/2006/relationships/oleObject" Target="../embeddings/oleObject242.bin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41.bin"/><Relationship Id="rId4" Type="http://schemas.openxmlformats.org/officeDocument/2006/relationships/image" Target="../media/image229.emf"/><Relationship Id="rId3" Type="http://schemas.openxmlformats.org/officeDocument/2006/relationships/oleObject" Target="../embeddings/oleObject240.bin"/><Relationship Id="rId2" Type="http://schemas.openxmlformats.org/officeDocument/2006/relationships/image" Target="../media/image228.wmf"/><Relationship Id="rId18" Type="http://schemas.openxmlformats.org/officeDocument/2006/relationships/vmlDrawing" Target="../drawings/vmlDrawing4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34.wmf"/><Relationship Id="rId15" Type="http://schemas.openxmlformats.org/officeDocument/2006/relationships/oleObject" Target="../embeddings/oleObject246.bin"/><Relationship Id="rId14" Type="http://schemas.openxmlformats.org/officeDocument/2006/relationships/image" Target="../media/image233.emf"/><Relationship Id="rId13" Type="http://schemas.openxmlformats.org/officeDocument/2006/relationships/oleObject" Target="../embeddings/oleObject245.bin"/><Relationship Id="rId12" Type="http://schemas.openxmlformats.org/officeDocument/2006/relationships/image" Target="../media/image232.wmf"/><Relationship Id="rId11" Type="http://schemas.openxmlformats.org/officeDocument/2006/relationships/oleObject" Target="../embeddings/oleObject244.bin"/><Relationship Id="rId10" Type="http://schemas.openxmlformats.org/officeDocument/2006/relationships/image" Target="../media/image231.emf"/><Relationship Id="rId1" Type="http://schemas.openxmlformats.org/officeDocument/2006/relationships/oleObject" Target="../embeddings/oleObject239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1.bin"/><Relationship Id="rId8" Type="http://schemas.openxmlformats.org/officeDocument/2006/relationships/image" Target="../media/image238.wmf"/><Relationship Id="rId7" Type="http://schemas.openxmlformats.org/officeDocument/2006/relationships/oleObject" Target="../embeddings/oleObject250.bin"/><Relationship Id="rId6" Type="http://schemas.openxmlformats.org/officeDocument/2006/relationships/image" Target="../media/image237.wmf"/><Relationship Id="rId5" Type="http://schemas.openxmlformats.org/officeDocument/2006/relationships/oleObject" Target="../embeddings/oleObject249.bin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248.bin"/><Relationship Id="rId2" Type="http://schemas.openxmlformats.org/officeDocument/2006/relationships/image" Target="../media/image235.wmf"/><Relationship Id="rId12" Type="http://schemas.openxmlformats.org/officeDocument/2006/relationships/vmlDrawing" Target="../drawings/vmlDrawing4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39.wmf"/><Relationship Id="rId1" Type="http://schemas.openxmlformats.org/officeDocument/2006/relationships/oleObject" Target="../embeddings/oleObject247.bin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9.vml"/><Relationship Id="rId5" Type="http://schemas.openxmlformats.org/officeDocument/2006/relationships/slideLayout" Target="../slideLayouts/slideLayout7.xml"/><Relationship Id="rId4" Type="http://schemas.openxmlformats.org/officeDocument/2006/relationships/oleObject" Target="../embeddings/oleObject254.bin"/><Relationship Id="rId3" Type="http://schemas.openxmlformats.org/officeDocument/2006/relationships/oleObject" Target="../embeddings/oleObject253.bin"/><Relationship Id="rId2" Type="http://schemas.openxmlformats.org/officeDocument/2006/relationships/image" Target="../media/image240.wmf"/><Relationship Id="rId1" Type="http://schemas.openxmlformats.org/officeDocument/2006/relationships/oleObject" Target="../embeddings/oleObject252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4.wmf"/><Relationship Id="rId7" Type="http://schemas.openxmlformats.org/officeDocument/2006/relationships/oleObject" Target="../embeddings/oleObject258.bin"/><Relationship Id="rId6" Type="http://schemas.openxmlformats.org/officeDocument/2006/relationships/image" Target="../media/image243.wmf"/><Relationship Id="rId5" Type="http://schemas.openxmlformats.org/officeDocument/2006/relationships/oleObject" Target="../embeddings/oleObject257.bin"/><Relationship Id="rId4" Type="http://schemas.openxmlformats.org/officeDocument/2006/relationships/image" Target="../media/image242.wmf"/><Relationship Id="rId3" Type="http://schemas.openxmlformats.org/officeDocument/2006/relationships/oleObject" Target="../embeddings/oleObject256.bin"/><Relationship Id="rId2" Type="http://schemas.openxmlformats.org/officeDocument/2006/relationships/image" Target="../media/image241.wmf"/><Relationship Id="rId10" Type="http://schemas.openxmlformats.org/officeDocument/2006/relationships/vmlDrawing" Target="../drawings/vmlDrawing50.vml"/><Relationship Id="rId1" Type="http://schemas.openxmlformats.org/officeDocument/2006/relationships/oleObject" Target="../embeddings/oleObject255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7.wmf"/><Relationship Id="rId7" Type="http://schemas.openxmlformats.org/officeDocument/2006/relationships/oleObject" Target="../embeddings/oleObject262.bin"/><Relationship Id="rId6" Type="http://schemas.openxmlformats.org/officeDocument/2006/relationships/image" Target="../media/image235.wmf"/><Relationship Id="rId5" Type="http://schemas.openxmlformats.org/officeDocument/2006/relationships/oleObject" Target="../embeddings/oleObject261.bin"/><Relationship Id="rId4" Type="http://schemas.openxmlformats.org/officeDocument/2006/relationships/image" Target="../media/image246.wmf"/><Relationship Id="rId3" Type="http://schemas.openxmlformats.org/officeDocument/2006/relationships/oleObject" Target="../embeddings/oleObject260.bin"/><Relationship Id="rId2" Type="http://schemas.openxmlformats.org/officeDocument/2006/relationships/image" Target="../media/image245.wmf"/><Relationship Id="rId10" Type="http://schemas.openxmlformats.org/officeDocument/2006/relationships/vmlDrawing" Target="../drawings/vmlDrawing51.vml"/><Relationship Id="rId1" Type="http://schemas.openxmlformats.org/officeDocument/2006/relationships/oleObject" Target="../embeddings/oleObject259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7.bin"/><Relationship Id="rId8" Type="http://schemas.openxmlformats.org/officeDocument/2006/relationships/image" Target="../media/image251.wmf"/><Relationship Id="rId7" Type="http://schemas.openxmlformats.org/officeDocument/2006/relationships/oleObject" Target="../embeddings/oleObject266.bin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65.bin"/><Relationship Id="rId4" Type="http://schemas.openxmlformats.org/officeDocument/2006/relationships/image" Target="../media/image249.wmf"/><Relationship Id="rId3" Type="http://schemas.openxmlformats.org/officeDocument/2006/relationships/oleObject" Target="../embeddings/oleObject264.bin"/><Relationship Id="rId2" Type="http://schemas.openxmlformats.org/officeDocument/2006/relationships/image" Target="../media/image248.wmf"/><Relationship Id="rId12" Type="http://schemas.openxmlformats.org/officeDocument/2006/relationships/vmlDrawing" Target="../drawings/vmlDrawing5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52.emf"/><Relationship Id="rId1" Type="http://schemas.openxmlformats.org/officeDocument/2006/relationships/oleObject" Target="../embeddings/oleObject263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5.wmf"/><Relationship Id="rId5" Type="http://schemas.openxmlformats.org/officeDocument/2006/relationships/oleObject" Target="../embeddings/oleObject270.bin"/><Relationship Id="rId4" Type="http://schemas.openxmlformats.org/officeDocument/2006/relationships/image" Target="../media/image254.wmf"/><Relationship Id="rId3" Type="http://schemas.openxmlformats.org/officeDocument/2006/relationships/oleObject" Target="../embeddings/oleObject269.bin"/><Relationship Id="rId2" Type="http://schemas.openxmlformats.org/officeDocument/2006/relationships/image" Target="../media/image253.wmf"/><Relationship Id="rId1" Type="http://schemas.openxmlformats.org/officeDocument/2006/relationships/oleObject" Target="../embeddings/oleObject268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1.wmf"/><Relationship Id="rId8" Type="http://schemas.openxmlformats.org/officeDocument/2006/relationships/oleObject" Target="../embeddings/oleObject273.bin"/><Relationship Id="rId7" Type="http://schemas.openxmlformats.org/officeDocument/2006/relationships/image" Target="../media/image260.wmf"/><Relationship Id="rId6" Type="http://schemas.openxmlformats.org/officeDocument/2006/relationships/oleObject" Target="../embeddings/oleObject272.bin"/><Relationship Id="rId5" Type="http://schemas.openxmlformats.org/officeDocument/2006/relationships/image" Target="../media/image259.png"/><Relationship Id="rId4" Type="http://schemas.openxmlformats.org/officeDocument/2006/relationships/image" Target="../media/image258.png"/><Relationship Id="rId3" Type="http://schemas.openxmlformats.org/officeDocument/2006/relationships/image" Target="../media/image257.wmf"/><Relationship Id="rId2" Type="http://schemas.openxmlformats.org/officeDocument/2006/relationships/oleObject" Target="../embeddings/oleObject271.bin"/><Relationship Id="rId12" Type="http://schemas.openxmlformats.org/officeDocument/2006/relationships/vmlDrawing" Target="../drawings/vmlDrawing5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62.png"/><Relationship Id="rId1" Type="http://schemas.openxmlformats.org/officeDocument/2006/relationships/image" Target="../media/image256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slide" Target="slide68.xml"/><Relationship Id="rId3" Type="http://schemas.openxmlformats.org/officeDocument/2006/relationships/slide" Target="slide60.xml"/><Relationship Id="rId2" Type="http://schemas.openxmlformats.org/officeDocument/2006/relationships/slide" Target="slide55.xml"/><Relationship Id="rId1" Type="http://schemas.openxmlformats.org/officeDocument/2006/relationships/slide" Target="slide50.xml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wmf"/><Relationship Id="rId3" Type="http://schemas.openxmlformats.org/officeDocument/2006/relationships/oleObject" Target="../embeddings/oleObject275.bin"/><Relationship Id="rId2" Type="http://schemas.openxmlformats.org/officeDocument/2006/relationships/image" Target="../media/image263.wmf"/><Relationship Id="rId1" Type="http://schemas.openxmlformats.org/officeDocument/2006/relationships/oleObject" Target="../embeddings/oleObject27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6.w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3.jpeg"/><Relationship Id="rId13" Type="http://schemas.openxmlformats.org/officeDocument/2006/relationships/image" Target="../media/image32.jpeg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5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6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9.wmf"/><Relationship Id="rId6" Type="http://schemas.openxmlformats.org/officeDocument/2006/relationships/oleObject" Target="../embeddings/oleObject278.bin"/><Relationship Id="rId5" Type="http://schemas.openxmlformats.org/officeDocument/2006/relationships/image" Target="../media/image268.png"/><Relationship Id="rId4" Type="http://schemas.openxmlformats.org/officeDocument/2006/relationships/image" Target="../media/image267.wmf"/><Relationship Id="rId3" Type="http://schemas.openxmlformats.org/officeDocument/2006/relationships/oleObject" Target="../embeddings/oleObject277.bin"/><Relationship Id="rId2" Type="http://schemas.openxmlformats.org/officeDocument/2006/relationships/image" Target="../media/image266.wmf"/><Relationship Id="rId1" Type="http://schemas.openxmlformats.org/officeDocument/2006/relationships/oleObject" Target="../embeddings/oleObject276.bin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0.wmf"/><Relationship Id="rId1" Type="http://schemas.openxmlformats.org/officeDocument/2006/relationships/oleObject" Target="../embeddings/oleObject279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4.bin"/><Relationship Id="rId8" Type="http://schemas.openxmlformats.org/officeDocument/2006/relationships/image" Target="../media/image274.wmf"/><Relationship Id="rId7" Type="http://schemas.openxmlformats.org/officeDocument/2006/relationships/oleObject" Target="../embeddings/oleObject283.bin"/><Relationship Id="rId6" Type="http://schemas.openxmlformats.org/officeDocument/2006/relationships/image" Target="../media/image273.w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272.wmf"/><Relationship Id="rId3" Type="http://schemas.openxmlformats.org/officeDocument/2006/relationships/oleObject" Target="../embeddings/oleObject281.bin"/><Relationship Id="rId2" Type="http://schemas.openxmlformats.org/officeDocument/2006/relationships/image" Target="../media/image271.wmf"/><Relationship Id="rId12" Type="http://schemas.openxmlformats.org/officeDocument/2006/relationships/vmlDrawing" Target="../drawings/vmlDrawing5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75.wmf"/><Relationship Id="rId1" Type="http://schemas.openxmlformats.org/officeDocument/2006/relationships/oleObject" Target="../embeddings/oleObject280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40.jpeg"/><Relationship Id="rId11" Type="http://schemas.openxmlformats.org/officeDocument/2006/relationships/image" Target="../media/image39.jpeg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1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8.emf"/><Relationship Id="rId5" Type="http://schemas.openxmlformats.org/officeDocument/2006/relationships/oleObject" Target="../embeddings/oleObject287.bin"/><Relationship Id="rId4" Type="http://schemas.openxmlformats.org/officeDocument/2006/relationships/image" Target="../media/image277.emf"/><Relationship Id="rId3" Type="http://schemas.openxmlformats.org/officeDocument/2006/relationships/oleObject" Target="../embeddings/oleObject286.bin"/><Relationship Id="rId2" Type="http://schemas.openxmlformats.org/officeDocument/2006/relationships/image" Target="../media/image276.wmf"/><Relationship Id="rId1" Type="http://schemas.openxmlformats.org/officeDocument/2006/relationships/oleObject" Target="../embeddings/oleObject285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5.png"/><Relationship Id="rId8" Type="http://schemas.openxmlformats.org/officeDocument/2006/relationships/image" Target="../media/image284.png"/><Relationship Id="rId7" Type="http://schemas.openxmlformats.org/officeDocument/2006/relationships/image" Target="../media/image283.png"/><Relationship Id="rId6" Type="http://schemas.openxmlformats.org/officeDocument/2006/relationships/image" Target="../media/image282.png"/><Relationship Id="rId5" Type="http://schemas.openxmlformats.org/officeDocument/2006/relationships/image" Target="../media/image281.png"/><Relationship Id="rId4" Type="http://schemas.openxmlformats.org/officeDocument/2006/relationships/image" Target="../media/image280.wmf"/><Relationship Id="rId3" Type="http://schemas.openxmlformats.org/officeDocument/2006/relationships/oleObject" Target="../embeddings/oleObject289.bin"/><Relationship Id="rId2" Type="http://schemas.openxmlformats.org/officeDocument/2006/relationships/image" Target="../media/image279.wmf"/><Relationship Id="rId11" Type="http://schemas.openxmlformats.org/officeDocument/2006/relationships/vmlDrawing" Target="../drawings/vmlDrawing60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88.bin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1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291.bin"/><Relationship Id="rId2" Type="http://schemas.openxmlformats.org/officeDocument/2006/relationships/image" Target="../media/image286.emf"/><Relationship Id="rId1" Type="http://schemas.openxmlformats.org/officeDocument/2006/relationships/oleObject" Target="../embeddings/oleObject290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90.wmf"/><Relationship Id="rId7" Type="http://schemas.openxmlformats.org/officeDocument/2006/relationships/oleObject" Target="../embeddings/oleObject295.bin"/><Relationship Id="rId6" Type="http://schemas.openxmlformats.org/officeDocument/2006/relationships/image" Target="../media/image289.wmf"/><Relationship Id="rId5" Type="http://schemas.openxmlformats.org/officeDocument/2006/relationships/oleObject" Target="../embeddings/oleObject294.bin"/><Relationship Id="rId4" Type="http://schemas.openxmlformats.org/officeDocument/2006/relationships/image" Target="../media/image288.wmf"/><Relationship Id="rId3" Type="http://schemas.openxmlformats.org/officeDocument/2006/relationships/oleObject" Target="../embeddings/oleObject293.bin"/><Relationship Id="rId2" Type="http://schemas.openxmlformats.org/officeDocument/2006/relationships/image" Target="../media/image287.wmf"/><Relationship Id="rId10" Type="http://schemas.openxmlformats.org/officeDocument/2006/relationships/vmlDrawing" Target="../drawings/vmlDrawing62.vml"/><Relationship Id="rId1" Type="http://schemas.openxmlformats.org/officeDocument/2006/relationships/oleObject" Target="../embeddings/oleObject29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jpeg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2.wmf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oleObject" Target="../embeddings/oleObject44.bin"/><Relationship Id="rId7" Type="http://schemas.openxmlformats.org/officeDocument/2006/relationships/image" Target="../media/image50.jpeg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7.wmf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文本框 1"/>
          <p:cNvSpPr txBox="1"/>
          <p:nvPr/>
        </p:nvSpPr>
        <p:spPr>
          <a:xfrm>
            <a:off x="322898" y="260350"/>
            <a:ext cx="2685415" cy="52197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二次曲面的分类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683" name="对象 3"/>
          <p:cNvGraphicFramePr>
            <a:graphicFrameLocks noChangeAspect="1"/>
          </p:cNvGraphicFramePr>
          <p:nvPr/>
        </p:nvGraphicFramePr>
        <p:xfrm>
          <a:off x="355600" y="1195388"/>
          <a:ext cx="84328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1" imgW="3886200" imgH="241300" progId="Equation.DSMT4">
                  <p:embed/>
                </p:oleObj>
              </mc:Choice>
              <mc:Fallback>
                <p:oleObj name="" r:id="rId1" imgW="3886200" imgH="241300" progId="Equation.DSMT4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5600" y="1195388"/>
                        <a:ext cx="8432800" cy="5222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对象 4"/>
          <p:cNvGraphicFramePr>
            <a:graphicFrameLocks noChangeAspect="1"/>
          </p:cNvGraphicFramePr>
          <p:nvPr/>
        </p:nvGraphicFramePr>
        <p:xfrm>
          <a:off x="1016000" y="3572828"/>
          <a:ext cx="711200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3" imgW="3048000" imgH="711200" progId="Equation.DSMT4">
                  <p:embed/>
                </p:oleObj>
              </mc:Choice>
              <mc:Fallback>
                <p:oleObj name="" r:id="rId3" imgW="3048000" imgH="7112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3572828"/>
                        <a:ext cx="7112000" cy="16605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文本框 5"/>
          <p:cNvSpPr txBox="1"/>
          <p:nvPr/>
        </p:nvSpPr>
        <p:spPr>
          <a:xfrm>
            <a:off x="395605" y="2060258"/>
            <a:ext cx="62198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我们想知道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 = </a:t>
            </a:r>
            <a:r>
              <a:rPr lang="en-US" altLang="zh-CN" dirty="0">
                <a:latin typeface="Times New Roman" panose="02020603050405020304" pitchFamily="18" charset="0"/>
              </a:rPr>
              <a:t>0  </a:t>
            </a:r>
            <a:r>
              <a:rPr lang="zh-CN" altLang="en-US" dirty="0">
                <a:latin typeface="Times New Roman" panose="02020603050405020304" pitchFamily="18" charset="0"/>
              </a:rPr>
              <a:t>的解的集</a:t>
            </a:r>
            <a:r>
              <a:rPr lang="zh-CN" altLang="en-US" dirty="0">
                <a:latin typeface="Times New Roman" panose="02020603050405020304" pitchFamily="18" charset="0"/>
              </a:rPr>
              <a:t>合的形状？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687" name="文本框 1"/>
          <p:cNvSpPr txBox="1"/>
          <p:nvPr/>
        </p:nvSpPr>
        <p:spPr>
          <a:xfrm>
            <a:off x="323215" y="2852738"/>
            <a:ext cx="232791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首先矩阵化：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5105" y="5516880"/>
            <a:ext cx="265366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/>
              <a:t>A</a:t>
            </a:r>
            <a:r>
              <a:rPr lang="en-US" altLang="zh-CN" sz="2800"/>
              <a:t> </a:t>
            </a:r>
            <a:r>
              <a:rPr lang="zh-CN" altLang="en-US" sz="2800"/>
              <a:t>是实对称</a:t>
            </a:r>
            <a:r>
              <a:rPr lang="zh-CN" altLang="en-US" sz="2800"/>
              <a:t>矩阵</a:t>
            </a:r>
            <a:endParaRPr lang="zh-CN" altLang="en-US" sz="28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/>
          <p:nvPr/>
        </p:nvSpPr>
        <p:spPr>
          <a:xfrm>
            <a:off x="554990" y="1534795"/>
            <a:ext cx="8213725" cy="2897188"/>
          </a:xfrm>
          <a:prstGeom prst="rect">
            <a:avLst/>
          </a:prstGeom>
          <a:solidFill>
            <a:srgbClr val="FFFFCC"/>
          </a:solidFill>
          <a:ln w="19050" cap="flat" cmpd="sng">
            <a:noFill/>
            <a:prstDash val="solid"/>
            <a:miter/>
            <a:headEnd type="none" w="sm" len="lg"/>
            <a:tailEnd type="none" w="lg" len="lg"/>
          </a:ln>
          <a:effectLst/>
        </p:spPr>
        <p:txBody>
          <a:bodyPr>
            <a:spAutoFit/>
          </a:bodyPr>
          <a:p>
            <a:pPr eaLnBrk="1" hangingPunct="1"/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Text Box 4"/>
          <p:cNvSpPr txBox="1"/>
          <p:nvPr/>
        </p:nvSpPr>
        <p:spPr>
          <a:xfrm>
            <a:off x="2042160" y="1750695"/>
            <a:ext cx="47034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我们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把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元二次齐次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多项式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5998" name="Text Box 14"/>
          <p:cNvSpPr txBox="1"/>
          <p:nvPr/>
        </p:nvSpPr>
        <p:spPr>
          <a:xfrm>
            <a:off x="623253" y="3832225"/>
            <a:ext cx="3073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称为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元二次型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5999" name="Text Box 15"/>
              <p:cNvSpPr txBox="1"/>
              <p:nvPr/>
            </p:nvSpPr>
            <p:spPr>
              <a:xfrm>
                <a:off x="323215" y="3644900"/>
                <a:ext cx="8412480" cy="13798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just" eaLnBrk="1" hangingPunct="1">
                  <a:lnSpc>
                    <a:spcPct val="140000"/>
                  </a:lnSpc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其中系数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取实数或复数时，分别称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sym typeface="+mn-ea"/>
                  </a:rPr>
                  <a:t>f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为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实二次型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或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复二次型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以下主要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讨论实二次型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599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5" y="4631055"/>
                <a:ext cx="8412480" cy="13798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767715" y="1701800"/>
            <a:ext cx="1407795" cy="5835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3200">
                <a:solidFill>
                  <a:srgbClr val="FF0000"/>
                </a:solidFill>
              </a:rPr>
              <a:t>定义：</a:t>
            </a:r>
            <a:endParaRPr lang="zh-CN" altLang="en-US" sz="3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11441" y="1407097"/>
                <a:ext cx="7766050" cy="1231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t">
                <a:spAutoFit/>
              </a:bodyPr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𝟏𝟏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+...+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𝒏𝒏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/>
                  <a:t>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accent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𝟐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𝟏</m:t>
                        </m:r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𝟐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𝟏</m:t>
                        </m:r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𝟑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𝟐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𝟏</m:t>
                        </m:r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8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51" y="2393252"/>
                <a:ext cx="7766050" cy="1231265"/>
              </a:xfrm>
              <a:prstGeom prst="rect">
                <a:avLst/>
              </a:prstGeom>
              <a:blipFill rotWithShape="1">
                <a:blip r:embed="rId2"/>
                <a:stretch>
                  <a:fillRect l="-7" t="-46" r="-91" b="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046855" y="454025"/>
            <a:ext cx="1229995" cy="7067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zh-CN" sz="4000">
                <a:solidFill>
                  <a:srgbClr val="FF0000"/>
                </a:solidFill>
              </a:rPr>
              <a:t>回顾</a:t>
            </a:r>
            <a:endParaRPr lang="zh-CN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99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599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9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5999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8" grpId="0" build="p"/>
      <p:bldP spid="4259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6000" name="Text Box 16"/>
          <p:cNvSpPr txBox="1"/>
          <p:nvPr/>
        </p:nvSpPr>
        <p:spPr>
          <a:xfrm>
            <a:off x="323850" y="332740"/>
            <a:ext cx="67748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令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 j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j i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 &gt; j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则：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18" name="Object 21"/>
          <p:cNvGraphicFramePr>
            <a:graphicFrameLocks noChangeAspect="1"/>
          </p:cNvGraphicFramePr>
          <p:nvPr/>
        </p:nvGraphicFramePr>
        <p:xfrm>
          <a:off x="2412365" y="952500"/>
          <a:ext cx="390652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676400" imgH="444500" progId="Equation.DSMT4">
                  <p:embed/>
                </p:oleObj>
              </mc:Choice>
              <mc:Fallback>
                <p:oleObj name="" r:id="rId1" imgW="1676400" imgH="4445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2365" y="952500"/>
                        <a:ext cx="3906520" cy="9588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52095" y="2132965"/>
            <a:ext cx="608076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进而我们用</a:t>
            </a:r>
            <a:r>
              <a:rPr lang="en-US" altLang="zh-CN" sz="2800"/>
              <a:t> </a:t>
            </a:r>
            <a:r>
              <a:rPr lang="zh-CN" altLang="en-US" sz="2800"/>
              <a:t>矩阵乘法</a:t>
            </a:r>
            <a:r>
              <a:rPr lang="en-US" altLang="zh-CN" sz="2800"/>
              <a:t> </a:t>
            </a:r>
            <a:r>
              <a:rPr lang="zh-CN" altLang="en-US" sz="2800"/>
              <a:t>来表示</a:t>
            </a:r>
            <a:r>
              <a:rPr lang="zh-CN" altLang="en-US" sz="2800"/>
              <a:t>二次型：</a:t>
            </a:r>
            <a:endParaRPr lang="zh-CN" altLang="en-US" sz="280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08175" y="2853055"/>
          <a:ext cx="4483100" cy="162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4748530" imgH="1812290" progId="Equation.DSMT4">
                  <p:embed/>
                </p:oleObj>
              </mc:Choice>
              <mc:Fallback>
                <p:oleObj name="" r:id="rId3" imgW="4748530" imgH="181229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2853055"/>
                        <a:ext cx="4483100" cy="162179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2555875" y="5300980"/>
          <a:ext cx="1859915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2639060" imgH="820420" progId="Equation.DSMT4">
                  <p:embed/>
                </p:oleObj>
              </mc:Choice>
              <mc:Fallback>
                <p:oleObj name="" r:id="rId5" imgW="2639060" imgH="82042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875" y="5300980"/>
                        <a:ext cx="1859915" cy="58229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4644390" y="4725035"/>
          <a:ext cx="1311910" cy="185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1747520" imgH="1798320" progId="Equation.DSMT4">
                  <p:embed/>
                </p:oleObj>
              </mc:Choice>
              <mc:Fallback>
                <p:oleObj name="" r:id="rId7" imgW="1747520" imgH="179832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4390" y="4725035"/>
                        <a:ext cx="1311910" cy="185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43940" y="5300980"/>
            <a:ext cx="161290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简记为：</a:t>
            </a:r>
            <a:endParaRPr lang="zh-CN" altLang="en-US" sz="28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600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0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" name="对象 13"/>
          <p:cNvGraphicFramePr/>
          <p:nvPr/>
        </p:nvGraphicFramePr>
        <p:xfrm>
          <a:off x="2915603" y="4312285"/>
          <a:ext cx="3987800" cy="116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1435100" imgH="419100" progId="Equation.DSMT4">
                  <p:embed/>
                </p:oleObj>
              </mc:Choice>
              <mc:Fallback>
                <p:oleObj name="" r:id="rId1" imgW="1435100" imgH="4191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5603" y="4312285"/>
                        <a:ext cx="3987800" cy="11626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23850" y="3502660"/>
            <a:ext cx="801878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注意</a:t>
            </a:r>
            <a:r>
              <a:rPr lang="en-US" altLang="zh-CN" sz="2800">
                <a:solidFill>
                  <a:srgbClr val="FF0000"/>
                </a:solidFill>
              </a:rPr>
              <a:t>: </a:t>
            </a:r>
            <a:r>
              <a:rPr lang="zh-CN" altLang="en-US" sz="2800"/>
              <a:t>如果</a:t>
            </a:r>
            <a:r>
              <a:rPr lang="en-US" altLang="zh-CN" sz="2800"/>
              <a:t>             </a:t>
            </a:r>
            <a:r>
              <a:rPr lang="zh-CN" altLang="en-US" sz="2800"/>
              <a:t>中矩阵</a:t>
            </a:r>
            <a:r>
              <a:rPr lang="en-US" altLang="zh-CN" sz="2800"/>
              <a:t> </a:t>
            </a:r>
            <a:r>
              <a:rPr lang="en-US" altLang="zh-CN" sz="2800" i="1"/>
              <a:t>A </a:t>
            </a:r>
            <a:r>
              <a:rPr lang="zh-CN" altLang="en-US" sz="2800" dirty="0"/>
              <a:t>不对称，先要对称化，</a:t>
            </a:r>
            <a:endParaRPr lang="en-US" altLang="zh-CN" sz="2800" i="1" dirty="0"/>
          </a:p>
        </p:txBody>
      </p:sp>
      <p:graphicFrame>
        <p:nvGraphicFramePr>
          <p:cNvPr id="17" name="对象 16"/>
          <p:cNvGraphicFramePr/>
          <p:nvPr/>
        </p:nvGraphicFramePr>
        <p:xfrm>
          <a:off x="2124075" y="3500755"/>
          <a:ext cx="1016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" imgW="1230630" imgH="497840" progId="Equation.DSMT4">
                  <p:embed/>
                </p:oleObj>
              </mc:Choice>
              <mc:Fallback>
                <p:oleObj name="" r:id="rId3" imgW="1230630" imgH="497840" progId="Equation.DSMT4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3500755"/>
                        <a:ext cx="10160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899795" y="4632325"/>
            <a:ext cx="197040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即改写</a:t>
            </a:r>
            <a:r>
              <a:rPr lang="zh-CN" altLang="en-US" sz="2800"/>
              <a:t>为：</a:t>
            </a: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23850" y="260350"/>
                <a:ext cx="8333740" cy="185547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wrap="none">
                <a:spAutoFit/>
              </a:bodyPr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>
                    <a:solidFill>
                      <a:srgbClr val="FF0000"/>
                    </a:solidFill>
                  </a:rPr>
                  <a:t>定义</a:t>
                </a:r>
                <a:r>
                  <a:rPr lang="zh-CN" altLang="en-US" sz="2800"/>
                  <a:t>：任意实二次型</a:t>
                </a:r>
                <a:r>
                  <a:rPr lang="en-US" altLang="zh-CN" sz="2800"/>
                  <a:t>  </a:t>
                </a:r>
                <a:r>
                  <a:rPr lang="en-US" altLang="zh-CN" sz="2800" i="1"/>
                  <a:t>f</a:t>
                </a:r>
                <a:r>
                  <a:rPr lang="en-US" altLang="zh-CN" sz="2800"/>
                  <a:t>  </a:t>
                </a:r>
                <a:r>
                  <a:rPr lang="zh-CN" altLang="en-US" sz="2800"/>
                  <a:t>可唯一表示为</a:t>
                </a:r>
                <a:r>
                  <a:rPr lang="en-US" altLang="zh-CN" sz="2800"/>
                  <a:t>                     </a:t>
                </a:r>
                <a:endParaRPr lang="en-US" altLang="zh-CN" sz="2800"/>
              </a:p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>
                    <a:sym typeface="+mn-ea"/>
                  </a:rPr>
                  <a:t>其中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𝒊𝒋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是实对称矩阵，</a:t>
                </a:r>
                <a:r>
                  <a:rPr lang="zh-CN" altLang="en-US" sz="2800"/>
                  <a:t>称为</a:t>
                </a:r>
                <a:r>
                  <a:rPr lang="en-US" altLang="zh-CN" sz="2800"/>
                  <a:t> 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en-US" altLang="zh-CN" i="1">
                    <a:sym typeface="+mn-ea"/>
                  </a:rPr>
                  <a:t>f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 sz="2800"/>
                  <a:t>的</a:t>
                </a:r>
                <a:r>
                  <a:rPr lang="zh-CN" altLang="en-US" sz="2800">
                    <a:solidFill>
                      <a:srgbClr val="FF0000"/>
                    </a:solidFill>
                  </a:rPr>
                  <a:t>系数</a:t>
                </a:r>
                <a:r>
                  <a:rPr lang="zh-CN" altLang="en-US">
                    <a:solidFill>
                      <a:srgbClr val="FF0000"/>
                    </a:solidFill>
                    <a:sym typeface="+mn-ea"/>
                  </a:rPr>
                  <a:t>矩阵</a:t>
                </a:r>
                <a:r>
                  <a:rPr lang="zh-CN" altLang="en-US">
                    <a:sym typeface="+mn-ea"/>
                  </a:rPr>
                  <a:t>。</a:t>
                </a:r>
                <a:endParaRPr lang="zh-CN" altLang="en-US">
                  <a:sym typeface="+mn-ea"/>
                </a:endParaRPr>
              </a:p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>
                    <a:sym typeface="+mn-ea"/>
                  </a:rPr>
                  <a:t>定义二次型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 i="1">
                    <a:solidFill>
                      <a:srgbClr val="FF0000"/>
                    </a:solidFill>
                    <a:sym typeface="+mn-ea"/>
                  </a:rPr>
                  <a:t>f</a:t>
                </a:r>
                <a:r>
                  <a:rPr lang="en-US" altLang="zh-CN">
                    <a:solidFill>
                      <a:srgbClr val="FF0000"/>
                    </a:solidFill>
                    <a:sym typeface="+mn-ea"/>
                  </a:rPr>
                  <a:t>  </a:t>
                </a:r>
                <a:r>
                  <a:rPr lang="zh-CN" altLang="en-US">
                    <a:solidFill>
                      <a:srgbClr val="FF0000"/>
                    </a:solidFill>
                    <a:sym typeface="+mn-ea"/>
                  </a:rPr>
                  <a:t>的秩</a:t>
                </a:r>
                <a:r>
                  <a:rPr lang="zh-CN" altLang="en-US">
                    <a:sym typeface="+mn-ea"/>
                  </a:rPr>
                  <a:t>为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en-US" altLang="zh-CN" i="1">
                    <a:solidFill>
                      <a:srgbClr val="FF0000"/>
                    </a:solidFill>
                    <a:sym typeface="+mn-ea"/>
                  </a:rPr>
                  <a:t>A</a:t>
                </a:r>
                <a:r>
                  <a:rPr lang="en-US" altLang="zh-CN" i="1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的秩。</a:t>
                </a:r>
                <a:endParaRPr lang="en-US" altLang="zh-CN" sz="28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" y="260350"/>
                <a:ext cx="8299450" cy="1855470"/>
              </a:xfrm>
              <a:prstGeom prst="rect">
                <a:avLst/>
              </a:prstGeom>
              <a:blipFill rotWithShape="1">
                <a:blip r:embed="rId5"/>
                <a:stretch>
                  <a:fillRect r="-171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362710" y="2493010"/>
            <a:ext cx="5454650" cy="5219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none" anchor="t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ym typeface="+mn-ea"/>
              </a:rPr>
              <a:t>实二次型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与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实对称矩阵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一一对应</a:t>
            </a:r>
            <a:endParaRPr lang="zh-CN" altLang="en-US" sz="2800"/>
          </a:p>
        </p:txBody>
      </p:sp>
      <p:graphicFrame>
        <p:nvGraphicFramePr>
          <p:cNvPr id="2" name="对象 1"/>
          <p:cNvGraphicFramePr/>
          <p:nvPr/>
        </p:nvGraphicFramePr>
        <p:xfrm>
          <a:off x="5456555" y="260350"/>
          <a:ext cx="1718310" cy="63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723900" imgH="228600" progId="Equation.DSMT4">
                  <p:embed/>
                </p:oleObj>
              </mc:Choice>
              <mc:Fallback>
                <p:oleObj name="" r:id="rId6" imgW="723900" imgH="2286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6555" y="260350"/>
                        <a:ext cx="1718310" cy="633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83895" y="5876925"/>
            <a:ext cx="304292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从而系数矩阵</a:t>
            </a:r>
            <a:r>
              <a:rPr lang="zh-CN" altLang="en-US" sz="2800"/>
              <a:t>为：</a:t>
            </a:r>
            <a:endParaRPr lang="zh-CN" altLang="en-US" sz="2800"/>
          </a:p>
        </p:txBody>
      </p:sp>
      <p:graphicFrame>
        <p:nvGraphicFramePr>
          <p:cNvPr id="12" name="对象 11"/>
          <p:cNvGraphicFramePr/>
          <p:nvPr/>
        </p:nvGraphicFramePr>
        <p:xfrm>
          <a:off x="3564255" y="5739130"/>
          <a:ext cx="1051560" cy="82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8" imgW="1246505" imgH="810895" progId="Equation.DSMT4">
                  <p:embed/>
                </p:oleObj>
              </mc:Choice>
              <mc:Fallback>
                <p:oleObj name="" r:id="rId8" imgW="1246505" imgH="810895" progId="Equation.DSMT4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64255" y="5739130"/>
                        <a:ext cx="1051560" cy="827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2"/>
          <p:cNvSpPr txBox="1"/>
          <p:nvPr/>
        </p:nvSpPr>
        <p:spPr>
          <a:xfrm>
            <a:off x="429895" y="332740"/>
            <a:ext cx="984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zh-CN" sz="3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1322705" y="476250"/>
            <a:ext cx="67856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写出二次型的系数矩阵及矩阵表</a:t>
            </a:r>
            <a:r>
              <a:rPr lang="zh-CN" altLang="en-US" dirty="0">
                <a:latin typeface="Times New Roman" panose="02020603050405020304" pitchFamily="18" charset="0"/>
              </a:rPr>
              <a:t>达式：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74650" y="1185863"/>
          <a:ext cx="58102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2413000" imgH="241300" progId="Equation.3">
                  <p:embed/>
                </p:oleObj>
              </mc:Choice>
              <mc:Fallback>
                <p:oleObj name="" r:id="rId1" imgW="2413000" imgH="2413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650" y="1185863"/>
                        <a:ext cx="581025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6176963" y="1220788"/>
          <a:ext cx="2257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951865" imgH="228600" progId="Equation.3">
                  <p:embed/>
                </p:oleObj>
              </mc:Choice>
              <mc:Fallback>
                <p:oleObj name="" r:id="rId3" imgW="951865" imgH="228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6963" y="1220788"/>
                        <a:ext cx="22574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2" name="Text Box 6"/>
          <p:cNvSpPr txBox="1"/>
          <p:nvPr/>
        </p:nvSpPr>
        <p:spPr>
          <a:xfrm>
            <a:off x="266700" y="2076450"/>
            <a:ext cx="8905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  <a:endParaRPr lang="en-US" altLang="zh-CN" sz="3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29063" name="Object 7"/>
          <p:cNvGraphicFramePr>
            <a:graphicFrameLocks noChangeAspect="1"/>
          </p:cNvGraphicFramePr>
          <p:nvPr/>
        </p:nvGraphicFramePr>
        <p:xfrm>
          <a:off x="1322388" y="2249488"/>
          <a:ext cx="3719512" cy="253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1181100" imgH="914400" progId="Equation.3">
                  <p:embed/>
                </p:oleObj>
              </mc:Choice>
              <mc:Fallback>
                <p:oleObj name="" r:id="rId5" imgW="1181100" imgH="9144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2388" y="2249488"/>
                        <a:ext cx="3719512" cy="2538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4" name="Object 8"/>
          <p:cNvGraphicFramePr>
            <a:graphicFrameLocks noChangeAspect="1"/>
          </p:cNvGraphicFramePr>
          <p:nvPr/>
        </p:nvGraphicFramePr>
        <p:xfrm>
          <a:off x="2540000" y="2279650"/>
          <a:ext cx="2095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88900" imgH="164465" progId="Equation.3">
                  <p:embed/>
                </p:oleObj>
              </mc:Choice>
              <mc:Fallback>
                <p:oleObj name="" r:id="rId7" imgW="88900" imgH="16446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0000" y="2279650"/>
                        <a:ext cx="209550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5" name="Object 9"/>
          <p:cNvGraphicFramePr>
            <a:graphicFrameLocks noChangeAspect="1"/>
          </p:cNvGraphicFramePr>
          <p:nvPr/>
        </p:nvGraphicFramePr>
        <p:xfrm>
          <a:off x="3130550" y="2279650"/>
          <a:ext cx="2095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88900" imgH="164465" progId="Equation.3">
                  <p:embed/>
                </p:oleObj>
              </mc:Choice>
              <mc:Fallback>
                <p:oleObj name="" r:id="rId9" imgW="88900" imgH="1644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30550" y="2279650"/>
                        <a:ext cx="209550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6" name="Object 10"/>
          <p:cNvGraphicFramePr>
            <a:graphicFrameLocks noChangeAspect="1"/>
          </p:cNvGraphicFramePr>
          <p:nvPr/>
        </p:nvGraphicFramePr>
        <p:xfrm>
          <a:off x="3752850" y="2276475"/>
          <a:ext cx="300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1" imgW="127000" imgH="177165" progId="Equation.3">
                  <p:embed/>
                </p:oleObj>
              </mc:Choice>
              <mc:Fallback>
                <p:oleObj name="" r:id="rId11" imgW="127000" imgH="17716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52850" y="2276475"/>
                        <a:ext cx="300038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7" name="Object 11"/>
          <p:cNvGraphicFramePr>
            <a:graphicFrameLocks noChangeAspect="1"/>
          </p:cNvGraphicFramePr>
          <p:nvPr/>
        </p:nvGraphicFramePr>
        <p:xfrm>
          <a:off x="4416425" y="2286000"/>
          <a:ext cx="2984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3" imgW="127000" imgH="177165" progId="Equation.3">
                  <p:embed/>
                </p:oleObj>
              </mc:Choice>
              <mc:Fallback>
                <p:oleObj name="" r:id="rId13" imgW="127000" imgH="17716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16425" y="2286000"/>
                        <a:ext cx="29845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8" name="Object 12"/>
          <p:cNvGraphicFramePr>
            <a:graphicFrameLocks noChangeAspect="1"/>
          </p:cNvGraphicFramePr>
          <p:nvPr/>
        </p:nvGraphicFramePr>
        <p:xfrm>
          <a:off x="2540000" y="2962275"/>
          <a:ext cx="2095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4" imgW="88900" imgH="164465" progId="Equation.3">
                  <p:embed/>
                </p:oleObj>
              </mc:Choice>
              <mc:Fallback>
                <p:oleObj name="" r:id="rId14" imgW="88900" imgH="1644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0000" y="2962275"/>
                        <a:ext cx="209550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9" name="Object 13"/>
          <p:cNvGraphicFramePr>
            <a:graphicFrameLocks noChangeAspect="1"/>
          </p:cNvGraphicFramePr>
          <p:nvPr/>
        </p:nvGraphicFramePr>
        <p:xfrm>
          <a:off x="2520950" y="3633788"/>
          <a:ext cx="3000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5" imgW="127000" imgH="177165" progId="Equation.3">
                  <p:embed/>
                </p:oleObj>
              </mc:Choice>
              <mc:Fallback>
                <p:oleObj name="" r:id="rId15" imgW="127000" imgH="17716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20950" y="3633788"/>
                        <a:ext cx="300038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0" name="Object 14"/>
          <p:cNvGraphicFramePr>
            <a:graphicFrameLocks noChangeAspect="1"/>
          </p:cNvGraphicFramePr>
          <p:nvPr/>
        </p:nvGraphicFramePr>
        <p:xfrm>
          <a:off x="2516188" y="4233863"/>
          <a:ext cx="3000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7" imgW="127000" imgH="177165" progId="Equation.3">
                  <p:embed/>
                </p:oleObj>
              </mc:Choice>
              <mc:Fallback>
                <p:oleObj name="" r:id="rId17" imgW="127000" imgH="17716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16188" y="4233863"/>
                        <a:ext cx="300037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1" name="Object 15"/>
          <p:cNvGraphicFramePr>
            <a:graphicFrameLocks noChangeAspect="1"/>
          </p:cNvGraphicFramePr>
          <p:nvPr/>
        </p:nvGraphicFramePr>
        <p:xfrm>
          <a:off x="3054350" y="2962275"/>
          <a:ext cx="298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8" imgW="127000" imgH="165100" progId="Equation.3">
                  <p:embed/>
                </p:oleObj>
              </mc:Choice>
              <mc:Fallback>
                <p:oleObj name="" r:id="rId18" imgW="127000" imgH="1651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54350" y="2962275"/>
                        <a:ext cx="298450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2" name="Object 16"/>
          <p:cNvGraphicFramePr>
            <a:graphicFrameLocks noChangeAspect="1"/>
          </p:cNvGraphicFramePr>
          <p:nvPr/>
        </p:nvGraphicFramePr>
        <p:xfrm>
          <a:off x="3794125" y="2962275"/>
          <a:ext cx="2682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0" imgW="114300" imgH="177800" progId="Equation.3">
                  <p:embed/>
                </p:oleObj>
              </mc:Choice>
              <mc:Fallback>
                <p:oleObj name="" r:id="rId20" imgW="114300" imgH="177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94125" y="2962275"/>
                        <a:ext cx="268288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3" name="Object 17"/>
          <p:cNvGraphicFramePr>
            <a:graphicFrameLocks noChangeAspect="1"/>
          </p:cNvGraphicFramePr>
          <p:nvPr/>
        </p:nvGraphicFramePr>
        <p:xfrm>
          <a:off x="4414838" y="2962275"/>
          <a:ext cx="3000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2" imgW="127000" imgH="177165" progId="Equation.3">
                  <p:embed/>
                </p:oleObj>
              </mc:Choice>
              <mc:Fallback>
                <p:oleObj name="" r:id="rId22" imgW="127000" imgH="17716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14838" y="2962275"/>
                        <a:ext cx="300037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4" name="Object 18"/>
          <p:cNvGraphicFramePr>
            <a:graphicFrameLocks noChangeAspect="1"/>
          </p:cNvGraphicFramePr>
          <p:nvPr/>
        </p:nvGraphicFramePr>
        <p:xfrm>
          <a:off x="3113088" y="3633788"/>
          <a:ext cx="2682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3" imgW="114300" imgH="177800" progId="Equation.3">
                  <p:embed/>
                </p:oleObj>
              </mc:Choice>
              <mc:Fallback>
                <p:oleObj name="" r:id="rId23" imgW="114300" imgH="1778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13088" y="3633788"/>
                        <a:ext cx="268287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5" name="Object 19"/>
          <p:cNvGraphicFramePr>
            <a:graphicFrameLocks noChangeAspect="1"/>
          </p:cNvGraphicFramePr>
          <p:nvPr/>
        </p:nvGraphicFramePr>
        <p:xfrm>
          <a:off x="3092450" y="4233863"/>
          <a:ext cx="3000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4" imgW="127000" imgH="177165" progId="Equation.3">
                  <p:embed/>
                </p:oleObj>
              </mc:Choice>
              <mc:Fallback>
                <p:oleObj name="" r:id="rId24" imgW="127000" imgH="17716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92450" y="4233863"/>
                        <a:ext cx="300038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6" name="Object 20"/>
          <p:cNvGraphicFramePr>
            <a:graphicFrameLocks noChangeAspect="1"/>
          </p:cNvGraphicFramePr>
          <p:nvPr/>
        </p:nvGraphicFramePr>
        <p:xfrm>
          <a:off x="3771900" y="3633788"/>
          <a:ext cx="3000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5" imgW="127000" imgH="177165" progId="Equation.3">
                  <p:embed/>
                </p:oleObj>
              </mc:Choice>
              <mc:Fallback>
                <p:oleObj name="" r:id="rId25" imgW="127000" imgH="17716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71900" y="3633788"/>
                        <a:ext cx="300038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7" name="Object 21"/>
          <p:cNvGraphicFramePr>
            <a:graphicFrameLocks noChangeAspect="1"/>
          </p:cNvGraphicFramePr>
          <p:nvPr/>
        </p:nvGraphicFramePr>
        <p:xfrm>
          <a:off x="4233863" y="3633788"/>
          <a:ext cx="5381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6" imgW="228600" imgH="165100" progId="Equation.3">
                  <p:embed/>
                </p:oleObj>
              </mc:Choice>
              <mc:Fallback>
                <p:oleObj name="" r:id="rId26" imgW="228600" imgH="1651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233863" y="3633788"/>
                        <a:ext cx="538162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8" name="Object 22"/>
          <p:cNvGraphicFramePr>
            <a:graphicFrameLocks noChangeAspect="1"/>
          </p:cNvGraphicFramePr>
          <p:nvPr/>
        </p:nvGraphicFramePr>
        <p:xfrm>
          <a:off x="3549650" y="4233863"/>
          <a:ext cx="5381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8" imgW="228600" imgH="165100" progId="Equation.3">
                  <p:embed/>
                </p:oleObj>
              </mc:Choice>
              <mc:Fallback>
                <p:oleObj name="" r:id="rId28" imgW="228600" imgH="1651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549650" y="4233863"/>
                        <a:ext cx="538163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9" name="Object 23"/>
          <p:cNvGraphicFramePr>
            <a:graphicFrameLocks noChangeAspect="1"/>
          </p:cNvGraphicFramePr>
          <p:nvPr/>
        </p:nvGraphicFramePr>
        <p:xfrm>
          <a:off x="4213225" y="4238625"/>
          <a:ext cx="5397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0" imgW="228600" imgH="177800" progId="Equation.3">
                  <p:embed/>
                </p:oleObj>
              </mc:Choice>
              <mc:Fallback>
                <p:oleObj name="" r:id="rId30" imgW="228600" imgH="1778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213225" y="4238625"/>
                        <a:ext cx="539750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0" name="Text Box 24"/>
          <p:cNvSpPr txBox="1"/>
          <p:nvPr/>
        </p:nvSpPr>
        <p:spPr>
          <a:xfrm>
            <a:off x="871538" y="56149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29081" name="Object 25"/>
          <p:cNvGraphicFramePr>
            <a:graphicFrameLocks noChangeAspect="1"/>
          </p:cNvGraphicFramePr>
          <p:nvPr/>
        </p:nvGraphicFramePr>
        <p:xfrm>
          <a:off x="1966913" y="5630863"/>
          <a:ext cx="3289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2" imgW="1562100" imgH="241300" progId="Equation.3">
                  <p:embed/>
                </p:oleObj>
              </mc:Choice>
              <mc:Fallback>
                <p:oleObj name="" r:id="rId32" imgW="1562100" imgH="2413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966913" y="5630863"/>
                        <a:ext cx="32893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9082" name="Group 26"/>
          <p:cNvGrpSpPr/>
          <p:nvPr/>
        </p:nvGrpSpPr>
        <p:grpSpPr>
          <a:xfrm>
            <a:off x="5364163" y="2286000"/>
            <a:ext cx="2401887" cy="2625725"/>
            <a:chOff x="3662" y="1405"/>
            <a:chExt cx="1513" cy="1654"/>
          </a:xfrm>
        </p:grpSpPr>
        <p:graphicFrame>
          <p:nvGraphicFramePr>
            <p:cNvPr id="11296" name="Object 27"/>
            <p:cNvGraphicFramePr>
              <a:graphicFrameLocks noChangeAspect="1"/>
            </p:cNvGraphicFramePr>
            <p:nvPr/>
          </p:nvGraphicFramePr>
          <p:xfrm>
            <a:off x="4025" y="1405"/>
            <a:ext cx="1150" cy="1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34" imgW="660400" imgH="939165" progId="Equation.3">
                    <p:embed/>
                  </p:oleObj>
                </mc:Choice>
                <mc:Fallback>
                  <p:oleObj name="" r:id="rId34" imgW="660400" imgH="939165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4025" y="1405"/>
                          <a:ext cx="1150" cy="16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Text Box 28"/>
            <p:cNvSpPr txBox="1"/>
            <p:nvPr/>
          </p:nvSpPr>
          <p:spPr>
            <a:xfrm>
              <a:off x="3662" y="2034"/>
              <a:ext cx="32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令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2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300"/>
                                        <p:tgtEl>
                                          <p:spTgt spid="42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42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2" grpId="0"/>
      <p:bldP spid="4290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2"/>
          <p:cNvSpPr txBox="1"/>
          <p:nvPr/>
        </p:nvSpPr>
        <p:spPr>
          <a:xfrm>
            <a:off x="442913" y="374650"/>
            <a:ext cx="10604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zh-CN" sz="3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3"/>
          <p:cNvSpPr txBox="1"/>
          <p:nvPr/>
        </p:nvSpPr>
        <p:spPr>
          <a:xfrm>
            <a:off x="1665605" y="471805"/>
            <a:ext cx="63487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写出二次型的系数矩阵和矩阵表</a:t>
            </a:r>
            <a:r>
              <a:rPr lang="zh-CN" altLang="en-US" dirty="0">
                <a:latin typeface="Times New Roman" panose="02020603050405020304" pitchFamily="18" charset="0"/>
              </a:rPr>
              <a:t>达式：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665605" y="1196340"/>
          <a:ext cx="5095240" cy="64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1943100" imgH="241300" progId="Equation.3">
                  <p:embed/>
                </p:oleObj>
              </mc:Choice>
              <mc:Fallback>
                <p:oleObj name="" r:id="rId1" imgW="1943100" imgH="241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65605" y="1196340"/>
                        <a:ext cx="5095240" cy="640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5" name="Text Box 5"/>
          <p:cNvSpPr txBox="1"/>
          <p:nvPr/>
        </p:nvSpPr>
        <p:spPr>
          <a:xfrm>
            <a:off x="590550" y="1995488"/>
            <a:ext cx="113506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  <a:endParaRPr lang="en-US" altLang="zh-CN" sz="3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0086" name="Object 6"/>
          <p:cNvGraphicFramePr>
            <a:graphicFrameLocks noChangeAspect="1"/>
          </p:cNvGraphicFramePr>
          <p:nvPr/>
        </p:nvGraphicFramePr>
        <p:xfrm>
          <a:off x="2268220" y="2348865"/>
          <a:ext cx="3447415" cy="188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1270000" imgH="914400" progId="Equation.3">
                  <p:embed/>
                </p:oleObj>
              </mc:Choice>
              <mc:Fallback>
                <p:oleObj name="" r:id="rId3" imgW="1270000" imgH="9144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8220" y="2348865"/>
                        <a:ext cx="3447415" cy="1881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4826000" y="1288415"/>
          <a:ext cx="300355" cy="67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114300" imgH="215900" progId="Equation.3">
                  <p:embed/>
                </p:oleObj>
              </mc:Choice>
              <mc:Fallback>
                <p:oleObj name="" r:id="rId5" imgW="114300" imgH="2159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26000" y="1288415"/>
                        <a:ext cx="300355" cy="671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72185" y="4725035"/>
            <a:ext cx="697547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该二次型只含平方项，故</a:t>
            </a:r>
            <a:r>
              <a:rPr lang="zh-CN" altLang="en-US" sz="2800"/>
              <a:t>系数矩阵为</a:t>
            </a:r>
            <a:r>
              <a:rPr lang="zh-CN" altLang="en-US" sz="2800">
                <a:solidFill>
                  <a:srgbClr val="FF0000"/>
                </a:solidFill>
              </a:rPr>
              <a:t>对角阵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8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32130" y="380365"/>
            <a:ext cx="7221220" cy="24612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  <a:p>
            <a:pPr algn="l"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  <a:p>
            <a:pPr algn="l"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  <a:p>
            <a:pPr algn="l"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31115" name="Text Box 11"/>
          <p:cNvSpPr txBox="1"/>
          <p:nvPr/>
        </p:nvSpPr>
        <p:spPr>
          <a:xfrm>
            <a:off x="699770" y="3429000"/>
            <a:ext cx="54317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标准二次型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的系数矩阵为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对角阵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2130" y="625475"/>
            <a:ext cx="7200265" cy="2084070"/>
            <a:chOff x="511" y="1658"/>
            <a:chExt cx="11339" cy="3282"/>
          </a:xfrm>
          <a:noFill/>
        </p:grpSpPr>
        <p:sp>
          <p:nvSpPr>
            <p:cNvPr id="431108" name="Text Box 4"/>
            <p:cNvSpPr txBox="1"/>
            <p:nvPr/>
          </p:nvSpPr>
          <p:spPr>
            <a:xfrm>
              <a:off x="2324" y="1658"/>
              <a:ext cx="6110" cy="822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只含平方项的</a:t>
              </a:r>
              <a:r>
                <a:rPr lang="zh-CN" altLang="en-US" dirty="0">
                  <a:latin typeface="Times New Roman" panose="02020603050405020304" pitchFamily="18" charset="0"/>
                </a:rPr>
                <a:t>二次型：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1109" name="Object 5"/>
            <p:cNvGraphicFramePr>
              <a:graphicFrameLocks noChangeAspect="1"/>
            </p:cNvGraphicFramePr>
            <p:nvPr/>
          </p:nvGraphicFramePr>
          <p:xfrm>
            <a:off x="1516" y="2922"/>
            <a:ext cx="4324" cy="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" imgW="1041400" imgH="228600" progId="Equation.3">
                    <p:embed/>
                  </p:oleObj>
                </mc:Choice>
                <mc:Fallback>
                  <p:oleObj name="" r:id="rId1" imgW="1041400" imgH="2286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16" y="2922"/>
                          <a:ext cx="4324" cy="9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10" name="Object 6"/>
            <p:cNvGraphicFramePr>
              <a:graphicFrameLocks noChangeAspect="1"/>
            </p:cNvGraphicFramePr>
            <p:nvPr/>
          </p:nvGraphicFramePr>
          <p:xfrm>
            <a:off x="5840" y="2837"/>
            <a:ext cx="1630" cy="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3" imgW="457200" imgH="228600" progId="Equation.3">
                    <p:embed/>
                  </p:oleObj>
                </mc:Choice>
                <mc:Fallback>
                  <p:oleObj name="" r:id="rId3" imgW="457200" imgH="2286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40" y="2837"/>
                          <a:ext cx="1630" cy="9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11" name="Object 7"/>
            <p:cNvGraphicFramePr>
              <a:graphicFrameLocks noChangeAspect="1"/>
            </p:cNvGraphicFramePr>
            <p:nvPr/>
          </p:nvGraphicFramePr>
          <p:xfrm>
            <a:off x="7544" y="2819"/>
            <a:ext cx="1710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5" imgW="482600" imgH="228600" progId="Equation.3">
                    <p:embed/>
                  </p:oleObj>
                </mc:Choice>
                <mc:Fallback>
                  <p:oleObj name="" r:id="rId5" imgW="482600" imgH="2286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544" y="2819"/>
                          <a:ext cx="1710" cy="8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12" name="Object 8"/>
            <p:cNvGraphicFramePr>
              <a:graphicFrameLocks noChangeAspect="1"/>
            </p:cNvGraphicFramePr>
            <p:nvPr/>
          </p:nvGraphicFramePr>
          <p:xfrm>
            <a:off x="9396" y="3202"/>
            <a:ext cx="52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7" imgW="139700" imgH="76200" progId="Equation.3">
                    <p:embed/>
                  </p:oleObj>
                </mc:Choice>
                <mc:Fallback>
                  <p:oleObj name="" r:id="rId7" imgW="139700" imgH="762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396" y="3202"/>
                          <a:ext cx="526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13" name="Object 9"/>
            <p:cNvGraphicFramePr>
              <a:graphicFrameLocks noChangeAspect="1"/>
            </p:cNvGraphicFramePr>
            <p:nvPr/>
          </p:nvGraphicFramePr>
          <p:xfrm>
            <a:off x="10132" y="2837"/>
            <a:ext cx="1718" cy="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9" imgW="469900" imgH="241300" progId="Equation.3">
                    <p:embed/>
                  </p:oleObj>
                </mc:Choice>
                <mc:Fallback>
                  <p:oleObj name="" r:id="rId9" imgW="469900" imgH="2413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132" y="2837"/>
                          <a:ext cx="1718" cy="9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511" y="1658"/>
              <a:ext cx="1977" cy="82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FF0000"/>
                  </a:solidFill>
                </a:rPr>
                <a:t>定义：</a:t>
              </a:r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44" y="4118"/>
              <a:ext cx="4932" cy="82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称为</a:t>
              </a:r>
              <a:r>
                <a:rPr lang="en-US" altLang="zh-CN" sz="2800"/>
                <a:t> </a:t>
              </a:r>
              <a:r>
                <a:rPr lang="zh-CN" altLang="en-US" sz="2800">
                  <a:solidFill>
                    <a:srgbClr val="FF0000"/>
                  </a:solidFill>
                </a:rPr>
                <a:t>标准二次型。</a:t>
              </a:r>
              <a:endParaRPr lang="zh-CN" altLang="en-US" sz="2800">
                <a:solidFill>
                  <a:srgbClr val="FF0000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88085" y="4436110"/>
            <a:ext cx="5879465" cy="11684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我们的目标是把一个二次型</a:t>
            </a:r>
            <a:endParaRPr lang="zh-CN" altLang="en-US" sz="2800"/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通过</a:t>
            </a:r>
            <a:r>
              <a:rPr lang="en-US" altLang="zh-CN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可逆线性变换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/>
              <a:t>变成</a:t>
            </a:r>
            <a:r>
              <a:rPr lang="en-US" altLang="zh-CN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标准二次型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3" name="Text Box 18"/>
          <p:cNvSpPr txBox="1"/>
          <p:nvPr/>
        </p:nvSpPr>
        <p:spPr>
          <a:xfrm>
            <a:off x="251460" y="308610"/>
            <a:ext cx="3527425" cy="521970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/>
        </p:spPr>
        <p:txBody>
          <a:bodyPr wrap="squar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二、可逆线性</a:t>
            </a:r>
            <a:r>
              <a:rPr lang="zh-CN" altLang="en-US" dirty="0">
                <a:latin typeface="Times New Roman" panose="02020603050405020304" pitchFamily="18" charset="0"/>
              </a:rPr>
              <a:t>变换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8040" y="1268730"/>
            <a:ext cx="6153785" cy="24612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定义</a:t>
            </a:r>
            <a:r>
              <a:rPr lang="zh-CN" altLang="en-US" sz="2800"/>
              <a:t>：设</a:t>
            </a:r>
            <a:r>
              <a:rPr lang="en-US" altLang="zh-CN" sz="2800"/>
              <a:t> </a:t>
            </a:r>
            <a:r>
              <a:rPr lang="en-US" altLang="zh-CN" sz="2800" i="1"/>
              <a:t>Q</a:t>
            </a:r>
            <a:r>
              <a:rPr lang="en-US" altLang="zh-CN" sz="2800"/>
              <a:t> </a:t>
            </a:r>
            <a:r>
              <a:rPr lang="zh-CN" altLang="en-US" sz="2800"/>
              <a:t>是一个可逆的</a:t>
            </a:r>
            <a:r>
              <a:rPr lang="en-US" altLang="zh-CN" sz="2800"/>
              <a:t> </a:t>
            </a:r>
            <a:r>
              <a:rPr lang="en-US" altLang="zh-CN" sz="2800" i="1"/>
              <a:t>n</a:t>
            </a:r>
            <a:r>
              <a:rPr lang="en-US" altLang="zh-CN" sz="2800"/>
              <a:t> </a:t>
            </a:r>
            <a:r>
              <a:rPr lang="zh-CN" altLang="en-US" sz="2800"/>
              <a:t>阶</a:t>
            </a:r>
            <a:r>
              <a:rPr lang="zh-CN" altLang="en-US" sz="2800"/>
              <a:t>矩阵，</a:t>
            </a:r>
            <a:endParaRPr lang="zh-CN" altLang="en-US" sz="2800"/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我们称：</a:t>
            </a:r>
            <a:r>
              <a:rPr lang="en-US" altLang="zh-CN" sz="2800"/>
              <a:t>           </a:t>
            </a:r>
            <a:r>
              <a:rPr lang="en-US" altLang="zh-CN" sz="2800" i="1">
                <a:solidFill>
                  <a:srgbClr val="FF0000"/>
                </a:solidFill>
              </a:rPr>
              <a:t>X </a:t>
            </a:r>
            <a:r>
              <a:rPr lang="en-US" altLang="zh-CN" sz="2800">
                <a:solidFill>
                  <a:srgbClr val="FF0000"/>
                </a:solidFill>
              </a:rPr>
              <a:t>= </a:t>
            </a:r>
            <a:r>
              <a:rPr lang="en-US" altLang="zh-CN" sz="2800" i="1">
                <a:solidFill>
                  <a:srgbClr val="FF0000"/>
                </a:solidFill>
              </a:rPr>
              <a:t>Q Y</a:t>
            </a:r>
            <a:endParaRPr lang="en-US" altLang="zh-CN" sz="2800" i="1"/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是一个</a:t>
            </a:r>
            <a:r>
              <a:rPr lang="zh-CN" altLang="en-US" sz="2800">
                <a:solidFill>
                  <a:srgbClr val="FF0000"/>
                </a:solidFill>
              </a:rPr>
              <a:t>可逆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线性变换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此时</a:t>
            </a:r>
            <a:r>
              <a:rPr lang="en-US" altLang="zh-CN" b="0" dirty="0">
                <a:sym typeface="+mn-ea"/>
              </a:rPr>
              <a:t>,</a:t>
            </a:r>
            <a:endParaRPr lang="zh-CN" altLang="en-US" dirty="0">
              <a:sym typeface="+mn-ea"/>
            </a:endParaRP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ym typeface="+mn-ea"/>
              </a:rPr>
              <a:t>若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Q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是正交矩阵，则称</a:t>
            </a:r>
            <a:r>
              <a:rPr lang="zh-CN" altLang="en-US" dirty="0">
                <a:sym typeface="+mn-ea"/>
              </a:rPr>
              <a:t>其为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正交变换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5508625" y="2564765"/>
          <a:ext cx="1323340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34365" imgH="228600" progId="Equation.DSMT4">
                  <p:embed/>
                </p:oleObj>
              </mc:Choice>
              <mc:Fallback>
                <p:oleObj name="" r:id="rId1" imgW="634365" imgH="2286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8625" y="2564765"/>
                        <a:ext cx="1323340" cy="46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40410" y="3926205"/>
            <a:ext cx="490728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此时</a:t>
            </a:r>
            <a:r>
              <a:rPr lang="en-US" altLang="zh-CN" sz="2800"/>
              <a:t> </a:t>
            </a:r>
            <a:r>
              <a:rPr lang="en-US" altLang="zh-CN" i="1">
                <a:sym typeface="+mn-ea"/>
              </a:rPr>
              <a:t>Q </a:t>
            </a:r>
            <a:r>
              <a:rPr lang="zh-CN" altLang="en-US">
                <a:sym typeface="+mn-ea"/>
              </a:rPr>
              <a:t>定义了一个一一映射：</a:t>
            </a:r>
            <a:endParaRPr lang="zh-CN" altLang="en-US">
              <a:sym typeface="+mn-ea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1964690" y="4759325"/>
          <a:ext cx="2375535" cy="66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867410" imgH="499745" progId="Equation.DSMT4">
                  <p:embed/>
                </p:oleObj>
              </mc:Choice>
              <mc:Fallback>
                <p:oleObj name="" r:id="rId3" imgW="867410" imgH="499745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4690" y="4759325"/>
                        <a:ext cx="2375535" cy="66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632008" y="4902835"/>
          <a:ext cx="2649855" cy="55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889000" imgH="215900" progId="Equation.DSMT4">
                  <p:embed/>
                </p:oleObj>
              </mc:Choice>
              <mc:Fallback>
                <p:oleObj name="" r:id="rId5" imgW="889000" imgH="2159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32008" y="4902835"/>
                        <a:ext cx="2649855" cy="557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12140" y="5876925"/>
            <a:ext cx="173101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逆映射</a:t>
            </a:r>
            <a:r>
              <a:rPr lang="zh-CN" altLang="en-US" sz="2800"/>
              <a:t>为</a:t>
            </a:r>
            <a:r>
              <a:rPr lang="en-US" altLang="zh-CN" sz="2800"/>
              <a:t>:</a:t>
            </a:r>
            <a:endParaRPr lang="en-US" altLang="zh-CN" sz="2800"/>
          </a:p>
        </p:txBody>
      </p:sp>
      <p:graphicFrame>
        <p:nvGraphicFramePr>
          <p:cNvPr id="15" name="对象 14"/>
          <p:cNvGraphicFramePr/>
          <p:nvPr/>
        </p:nvGraphicFramePr>
        <p:xfrm>
          <a:off x="2339975" y="5842635"/>
          <a:ext cx="204724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749300" imgH="228600" progId="Equation.DSMT4">
                  <p:embed/>
                </p:oleObj>
              </mc:Choice>
              <mc:Fallback>
                <p:oleObj name="" r:id="rId7" imgW="749300" imgH="2286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975" y="5842635"/>
                        <a:ext cx="204724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716145" y="5876925"/>
            <a:ext cx="268541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正交变换</a:t>
            </a:r>
            <a:r>
              <a:rPr lang="zh-CN" altLang="en-US" sz="2800"/>
              <a:t>满足：</a:t>
            </a:r>
            <a:endParaRPr lang="zh-CN" altLang="en-US" sz="2800"/>
          </a:p>
        </p:txBody>
      </p:sp>
      <p:graphicFrame>
        <p:nvGraphicFramePr>
          <p:cNvPr id="7" name="对象 6"/>
          <p:cNvGraphicFramePr/>
          <p:nvPr/>
        </p:nvGraphicFramePr>
        <p:xfrm>
          <a:off x="7164070" y="5876925"/>
          <a:ext cx="1622425" cy="52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711200" imgH="254000" progId="Equation.DSMT4">
                  <p:embed/>
                </p:oleObj>
              </mc:Choice>
              <mc:Fallback>
                <p:oleObj name="" r:id="rId9" imgW="711200" imgH="2540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64070" y="5876925"/>
                        <a:ext cx="1622425" cy="528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83" name="Rectangle 3"/>
          <p:cNvSpPr/>
          <p:nvPr/>
        </p:nvSpPr>
        <p:spPr>
          <a:xfrm>
            <a:off x="395605" y="332740"/>
            <a:ext cx="5454650" cy="52197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二次型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可逆线性变换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下的改变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2" name="文本框 1"/>
          <p:cNvSpPr txBox="1"/>
          <p:nvPr/>
        </p:nvSpPr>
        <p:spPr>
          <a:xfrm>
            <a:off x="395605" y="1196340"/>
            <a:ext cx="40233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作变量</a:t>
            </a:r>
            <a:r>
              <a:rPr lang="zh-CN" altLang="en-US" dirty="0">
                <a:latin typeface="Times New Roman" panose="02020603050405020304" pitchFamily="18" charset="0"/>
              </a:rPr>
              <a:t>替换：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sym typeface="+mn-ea"/>
              </a:rPr>
              <a:t>X </a:t>
            </a:r>
            <a:r>
              <a:rPr lang="en-US" altLang="zh-CN">
                <a:sym typeface="+mn-ea"/>
              </a:rPr>
              <a:t>= </a:t>
            </a:r>
            <a:r>
              <a:rPr lang="en-US" altLang="zh-CN" i="1">
                <a:sym typeface="+mn-ea"/>
              </a:rPr>
              <a:t>Q Y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353" name="Object 16"/>
          <p:cNvGraphicFramePr>
            <a:graphicFrameLocks noChangeAspect="1"/>
          </p:cNvGraphicFramePr>
          <p:nvPr/>
        </p:nvGraphicFramePr>
        <p:xfrm>
          <a:off x="1115536" y="2132807"/>
          <a:ext cx="6525895" cy="81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362200" imgH="292100" progId="Equation.DSMT4">
                  <p:embed/>
                </p:oleObj>
              </mc:Choice>
              <mc:Fallback>
                <p:oleObj name="" r:id="rId1" imgW="2362200" imgH="2921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5536" y="2132807"/>
                        <a:ext cx="6525895" cy="81089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文本框 3"/>
          <p:cNvSpPr txBox="1"/>
          <p:nvPr/>
        </p:nvSpPr>
        <p:spPr>
          <a:xfrm>
            <a:off x="395605" y="3428683"/>
            <a:ext cx="697547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观察</a:t>
            </a:r>
            <a:r>
              <a:rPr lang="zh-CN" altLang="en-US" dirty="0">
                <a:latin typeface="Times New Roman" panose="02020603050405020304" pitchFamily="18" charset="0"/>
              </a:rPr>
              <a:t>到二次型的系数矩阵发生了如下</a:t>
            </a:r>
            <a:r>
              <a:rPr lang="zh-CN" altLang="en-US" dirty="0">
                <a:latin typeface="Times New Roman" panose="02020603050405020304" pitchFamily="18" charset="0"/>
              </a:rPr>
              <a:t>变化：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357" name="对象 5"/>
          <p:cNvGraphicFramePr>
            <a:graphicFrameLocks noChangeAspect="1"/>
          </p:cNvGraphicFramePr>
          <p:nvPr/>
        </p:nvGraphicFramePr>
        <p:xfrm>
          <a:off x="3275965" y="4436745"/>
          <a:ext cx="2287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761365" imgH="228600" progId="Equation.DSMT4">
                  <p:embed/>
                </p:oleObj>
              </mc:Choice>
              <mc:Fallback>
                <p:oleObj name="" r:id="rId3" imgW="761365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965" y="4436745"/>
                        <a:ext cx="2287588" cy="685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文本框 7"/>
          <p:cNvSpPr txBox="1"/>
          <p:nvPr/>
        </p:nvSpPr>
        <p:spPr>
          <a:xfrm>
            <a:off x="1979930" y="5516563"/>
            <a:ext cx="488823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dirty="0">
                <a:sym typeface="+mn-ea"/>
              </a:rPr>
              <a:t>称</a:t>
            </a:r>
            <a:r>
              <a:rPr lang="zh-CN" altLang="en-US" dirty="0">
                <a:latin typeface="Times New Roman" panose="02020603050405020304" pitchFamily="18" charset="0"/>
              </a:rPr>
              <a:t>为对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施加</a:t>
            </a:r>
            <a:r>
              <a:rPr lang="zh-CN" altLang="en-US" dirty="0">
                <a:latin typeface="Times New Roman" panose="02020603050405020304" pitchFamily="18" charset="0"/>
              </a:rPr>
              <a:t>了一个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合同变换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0245" y="1196340"/>
            <a:ext cx="124333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i="1">
                <a:sym typeface="+mn-ea"/>
              </a:rPr>
              <a:t>Q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可逆</a:t>
            </a:r>
            <a:endParaRPr lang="zh-CN" altLang="en-US" sz="28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/>
      <p:bldP spid="14355" grpId="0"/>
      <p:bldP spid="143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1"/>
          <p:cNvSpPr txBox="1"/>
          <p:nvPr/>
        </p:nvSpPr>
        <p:spPr>
          <a:xfrm>
            <a:off x="395605" y="3910330"/>
            <a:ext cx="8161655" cy="276161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zh-CN" altLang="en-US" b="0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A, B </a:t>
            </a:r>
            <a:r>
              <a:rPr lang="zh-CN" altLang="en-US" b="0" dirty="0">
                <a:latin typeface="Times New Roman" panose="02020603050405020304" pitchFamily="18" charset="0"/>
              </a:rPr>
              <a:t>为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b="0" dirty="0">
                <a:latin typeface="Times New Roman" panose="02020603050405020304" pitchFamily="18" charset="0"/>
              </a:rPr>
              <a:t>阶方阵，若存在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可逆</a:t>
            </a:r>
            <a:r>
              <a:rPr lang="zh-CN" altLang="en-US" b="0" dirty="0">
                <a:latin typeface="Times New Roman" panose="02020603050405020304" pitchFamily="18" charset="0"/>
              </a:rPr>
              <a:t>矩阵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 </a:t>
            </a:r>
            <a:r>
              <a:rPr lang="zh-CN" altLang="en-US" b="0" dirty="0">
                <a:latin typeface="Times New Roman" panose="02020603050405020304" pitchFamily="18" charset="0"/>
              </a:rPr>
              <a:t>使得</a:t>
            </a:r>
            <a:endParaRPr lang="zh-CN" altLang="en-US" b="0" dirty="0">
              <a:latin typeface="Times New Roman" panose="02020603050405020304" pitchFamily="18" charset="0"/>
            </a:endParaRPr>
          </a:p>
          <a:p>
            <a:endParaRPr lang="zh-CN" altLang="en-US" b="0" dirty="0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endParaRPr lang="zh-CN" altLang="en-US" b="0" dirty="0">
              <a:latin typeface="Times New Roman" panose="02020603050405020304" pitchFamily="18" charset="0"/>
            </a:endParaRPr>
          </a:p>
          <a:p>
            <a:endParaRPr lang="zh-CN" altLang="en-US" b="0" dirty="0">
              <a:latin typeface="Times New Roman" panose="02020603050405020304" pitchFamily="18" charset="0"/>
            </a:endParaRPr>
          </a:p>
          <a:p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87" name="对象 2"/>
          <p:cNvGraphicFramePr>
            <a:graphicFrameLocks noChangeAspect="1"/>
          </p:cNvGraphicFramePr>
          <p:nvPr/>
        </p:nvGraphicFramePr>
        <p:xfrm>
          <a:off x="3470910" y="4725035"/>
          <a:ext cx="1783080" cy="58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698500" imgH="228600" progId="Equation.DSMT4">
                  <p:embed/>
                </p:oleObj>
              </mc:Choice>
              <mc:Fallback>
                <p:oleObj name="" r:id="rId1" imgW="698500" imgH="228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0910" y="4725035"/>
                        <a:ext cx="1783080" cy="582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文本框 3"/>
          <p:cNvSpPr txBox="1"/>
          <p:nvPr/>
        </p:nvSpPr>
        <p:spPr>
          <a:xfrm>
            <a:off x="467043" y="5444808"/>
            <a:ext cx="7400290" cy="650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b="0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B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合同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b="0" dirty="0">
                <a:latin typeface="Times New Roman" panose="02020603050405020304" pitchFamily="18" charset="0"/>
              </a:rPr>
              <a:t>合同关系</a:t>
            </a:r>
            <a:r>
              <a:rPr lang="zh-CN" altLang="en-US" b="0" dirty="0">
                <a:latin typeface="Times New Roman" panose="02020603050405020304" pitchFamily="18" charset="0"/>
              </a:rPr>
              <a:t>是一个等价关系。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5605" y="332740"/>
            <a:ext cx="8272145" cy="181483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定义</a:t>
            </a:r>
            <a:r>
              <a:rPr lang="zh-CN" altLang="en-US" sz="2800"/>
              <a:t>：设</a:t>
            </a:r>
            <a:r>
              <a:rPr lang="en-US" altLang="zh-CN" sz="2800"/>
              <a:t> </a:t>
            </a:r>
            <a:r>
              <a:rPr lang="en-US" altLang="zh-CN" sz="2800" i="1"/>
              <a:t>A </a:t>
            </a:r>
            <a:r>
              <a:rPr lang="zh-CN" altLang="en-US" sz="2800"/>
              <a:t>是对称矩阵，</a:t>
            </a:r>
            <a:r>
              <a:rPr lang="en-US" altLang="zh-CN" sz="2800" i="1"/>
              <a:t>Q</a:t>
            </a:r>
            <a:r>
              <a:rPr lang="en-US" altLang="zh-CN" sz="2800"/>
              <a:t> </a:t>
            </a:r>
            <a:r>
              <a:rPr lang="zh-CN" altLang="en-US" sz="2800"/>
              <a:t>是可逆矩阵，</a:t>
            </a:r>
            <a:endParaRPr lang="zh-CN" altLang="en-US" sz="2800"/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           </a:t>
            </a:r>
            <a:r>
              <a:rPr lang="zh-CN" altLang="en-US">
                <a:sym typeface="+mn-ea"/>
              </a:rPr>
              <a:t>称</a:t>
            </a:r>
            <a:r>
              <a:rPr lang="en-US" altLang="zh-CN" sz="2800"/>
              <a:t>               </a:t>
            </a:r>
            <a:r>
              <a:rPr lang="zh-CN" altLang="en-US" sz="2800"/>
              <a:t>为</a:t>
            </a:r>
            <a:r>
              <a:rPr lang="en-US" altLang="zh-CN" sz="2800"/>
              <a:t> </a:t>
            </a:r>
            <a:r>
              <a:rPr lang="en-US" altLang="zh-CN" sz="2800" i="1"/>
              <a:t>A</a:t>
            </a:r>
            <a:r>
              <a:rPr lang="en-US" altLang="zh-CN" sz="2800"/>
              <a:t> </a:t>
            </a:r>
            <a:r>
              <a:rPr lang="zh-CN" altLang="en-US" sz="2800"/>
              <a:t>的一个</a:t>
            </a:r>
            <a:r>
              <a:rPr lang="zh-CN" altLang="en-US" sz="2800">
                <a:solidFill>
                  <a:srgbClr val="FF0000"/>
                </a:solidFill>
              </a:rPr>
              <a:t>合同变换</a:t>
            </a:r>
            <a:r>
              <a:rPr lang="zh-CN" altLang="en-US" sz="2800">
                <a:solidFill>
                  <a:schemeClr val="tx1"/>
                </a:solidFill>
              </a:rPr>
              <a:t>，</a:t>
            </a:r>
            <a:r>
              <a:rPr lang="zh-CN" altLang="en-US" sz="2800">
                <a:solidFill>
                  <a:schemeClr val="tx1"/>
                </a:solidFill>
              </a:rPr>
              <a:t>其依然对称</a:t>
            </a:r>
            <a:endParaRPr lang="zh-CN" altLang="en-US" sz="2800"/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           </a:t>
            </a:r>
            <a:r>
              <a:rPr lang="zh-CN" altLang="en-US" sz="2800"/>
              <a:t>若</a:t>
            </a:r>
            <a:r>
              <a:rPr lang="en-US" altLang="zh-CN" sz="2800"/>
              <a:t> </a:t>
            </a:r>
            <a:r>
              <a:rPr lang="en-US" altLang="zh-CN" sz="2800" i="1"/>
              <a:t>Q</a:t>
            </a:r>
            <a:r>
              <a:rPr lang="en-US" altLang="zh-CN" sz="2800"/>
              <a:t> </a:t>
            </a:r>
            <a:r>
              <a:rPr lang="zh-CN" altLang="en-US" sz="2800"/>
              <a:t>还是</a:t>
            </a:r>
            <a:r>
              <a:rPr lang="zh-CN" altLang="en-US" sz="2800">
                <a:solidFill>
                  <a:srgbClr val="FF0000"/>
                </a:solidFill>
              </a:rPr>
              <a:t>正交</a:t>
            </a:r>
            <a:r>
              <a:rPr lang="zh-CN" altLang="en-US" sz="2800"/>
              <a:t>矩阵，则称为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正交合同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变换。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14357" name="对象 5"/>
          <p:cNvGraphicFramePr>
            <a:graphicFrameLocks noChangeAspect="1"/>
          </p:cNvGraphicFramePr>
          <p:nvPr/>
        </p:nvGraphicFramePr>
        <p:xfrm>
          <a:off x="1907540" y="945515"/>
          <a:ext cx="10826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444500" imgH="228600" progId="Equation.DSMT4">
                  <p:embed/>
                </p:oleObj>
              </mc:Choice>
              <mc:Fallback>
                <p:oleObj name="" r:id="rId3" imgW="444500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540" y="945515"/>
                        <a:ext cx="1082675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40055" y="2444750"/>
            <a:ext cx="347726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ym typeface="+mn-ea"/>
              </a:rPr>
              <a:t>当</a:t>
            </a:r>
            <a:r>
              <a:rPr lang="en-US" altLang="zh-CN" i="1">
                <a:sym typeface="+mn-ea"/>
              </a:rPr>
              <a:t> Q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正交</a:t>
            </a:r>
            <a:r>
              <a:rPr lang="zh-CN" altLang="en-US">
                <a:sym typeface="+mn-ea"/>
              </a:rPr>
              <a:t>矩阵时，</a:t>
            </a:r>
            <a:endParaRPr lang="zh-CN" altLang="en-US">
              <a:sym typeface="+mn-ea"/>
            </a:endParaRPr>
          </a:p>
        </p:txBody>
      </p:sp>
      <p:graphicFrame>
        <p:nvGraphicFramePr>
          <p:cNvPr id="11" name="对象 5"/>
          <p:cNvGraphicFramePr>
            <a:graphicFrameLocks noChangeAspect="1"/>
          </p:cNvGraphicFramePr>
          <p:nvPr/>
        </p:nvGraphicFramePr>
        <p:xfrm>
          <a:off x="3636010" y="2410460"/>
          <a:ext cx="1546860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634365" imgH="228600" progId="Equation.DSMT4">
                  <p:embed/>
                </p:oleObj>
              </mc:Choice>
              <mc:Fallback>
                <p:oleObj name="" r:id="rId5" imgW="634365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6010" y="2410460"/>
                        <a:ext cx="1546860" cy="556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95605" y="3068955"/>
            <a:ext cx="616966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从而</a:t>
            </a:r>
            <a:r>
              <a:rPr lang="en-US" altLang="zh-CN" sz="2800"/>
              <a:t> </a:t>
            </a:r>
            <a:r>
              <a:rPr lang="zh-CN" altLang="en-US" sz="2800"/>
              <a:t>正交合同变换</a:t>
            </a:r>
            <a:r>
              <a:rPr lang="en-US" altLang="zh-CN" sz="2800"/>
              <a:t> </a:t>
            </a:r>
            <a:r>
              <a:rPr lang="zh-CN" altLang="en-US" sz="2800"/>
              <a:t>同时也是</a:t>
            </a:r>
            <a:r>
              <a:rPr lang="en-US" altLang="zh-CN" sz="2800"/>
              <a:t> </a:t>
            </a:r>
            <a:r>
              <a:rPr lang="zh-CN" altLang="en-US" sz="2800">
                <a:solidFill>
                  <a:schemeClr val="accent2"/>
                </a:solidFill>
              </a:rPr>
              <a:t>相似</a:t>
            </a:r>
            <a:r>
              <a:rPr lang="zh-CN" altLang="en-US" sz="2800"/>
              <a:t>变换</a:t>
            </a:r>
            <a:endParaRPr lang="zh-CN" altLang="en-US" sz="2800"/>
          </a:p>
        </p:txBody>
      </p:sp>
      <p:sp>
        <p:nvSpPr>
          <p:cNvPr id="14" name="文本框 13"/>
          <p:cNvSpPr txBox="1"/>
          <p:nvPr/>
        </p:nvSpPr>
        <p:spPr>
          <a:xfrm>
            <a:off x="467360" y="6093460"/>
            <a:ext cx="713105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b="0">
                <a:sym typeface="+mn-ea"/>
              </a:rPr>
              <a:t>若</a:t>
            </a:r>
            <a:r>
              <a:rPr lang="en-US" altLang="zh-CN" b="0">
                <a:sym typeface="+mn-ea"/>
              </a:rPr>
              <a:t> </a:t>
            </a:r>
            <a:r>
              <a:rPr lang="en-US" altLang="zh-CN" i="1">
                <a:solidFill>
                  <a:srgbClr val="FF0000"/>
                </a:solidFill>
                <a:sym typeface="+mn-ea"/>
              </a:rPr>
              <a:t>Q</a:t>
            </a:r>
            <a:r>
              <a:rPr lang="en-US" altLang="zh-CN" b="0">
                <a:sym typeface="+mn-ea"/>
              </a:rPr>
              <a:t> </a:t>
            </a:r>
            <a:r>
              <a:rPr lang="zh-CN" altLang="en-US" b="0">
                <a:sym typeface="+mn-ea"/>
              </a:rPr>
              <a:t>还是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正交</a:t>
            </a:r>
            <a:r>
              <a:rPr lang="zh-CN" altLang="en-US" b="0">
                <a:solidFill>
                  <a:schemeClr val="tx1"/>
                </a:solidFill>
                <a:sym typeface="+mn-ea"/>
              </a:rPr>
              <a:t>矩</a:t>
            </a:r>
            <a:r>
              <a:rPr lang="zh-CN" altLang="en-US" b="0">
                <a:sym typeface="+mn-ea"/>
              </a:rPr>
              <a:t>阵，则称</a:t>
            </a:r>
            <a:r>
              <a:rPr lang="en-US" altLang="zh-CN" b="0">
                <a:sym typeface="+mn-ea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+mn-ea"/>
              </a:rPr>
              <a:t>A </a:t>
            </a:r>
            <a:r>
              <a:rPr lang="zh-CN" altLang="en-US" b="0" dirty="0">
                <a:sym typeface="+mn-ea"/>
              </a:rPr>
              <a:t>与</a:t>
            </a:r>
            <a:r>
              <a:rPr lang="en-US" altLang="zh-CN" i="1" dirty="0">
                <a:solidFill>
                  <a:srgbClr val="FF0000"/>
                </a:solidFill>
                <a:sym typeface="+mn-ea"/>
              </a:rPr>
              <a:t> B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正交合同。</a:t>
            </a:r>
            <a:endParaRPr lang="zh-CN" altLang="en-US" sz="28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1487170" y="2053590"/>
            <a:ext cx="3980815" cy="3364230"/>
          </a:xfrm>
          <a:prstGeom prst="ellipse">
            <a:avLst/>
          </a:prstGeom>
          <a:noFill/>
          <a:ln w="28575" cap="flat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36010" y="2093595"/>
            <a:ext cx="3907155" cy="3284855"/>
          </a:xfrm>
          <a:prstGeom prst="ellipse">
            <a:avLst/>
          </a:prstGeom>
          <a:noFill/>
          <a:ln w="28575" cap="flat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908175" y="3140710"/>
                <a:ext cx="1296035" cy="1096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eaLnBrk="1" hangingPunct="1">
                  <a:lnSpc>
                    <a:spcPct val="130000"/>
                  </a:lnSpc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相似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0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b="0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𝐴𝑃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175" y="3140710"/>
                <a:ext cx="1296035" cy="10960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796280" y="3218815"/>
                <a:ext cx="1039813" cy="10121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合同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0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b="0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𝐴𝑄</m:t>
                      </m:r>
                    </m:oMath>
                  </m:oMathPara>
                </a14:m>
                <a:endParaRPr lang="zh-CN" altLang="en-US" b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280" y="3218815"/>
                <a:ext cx="1039813" cy="1012190"/>
              </a:xfrm>
              <a:prstGeom prst="rect">
                <a:avLst/>
              </a:prstGeom>
              <a:blipFill rotWithShape="1">
                <a:blip r:embed="rId2"/>
                <a:stretch>
                  <a:fillRect r="3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55650" y="1268730"/>
            <a:ext cx="7776845" cy="5083175"/>
          </a:xfrm>
          <a:prstGeom prst="rect">
            <a:avLst/>
          </a:prstGeom>
          <a:noFill/>
          <a:ln w="28575" cap="flat" cmpd="sng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276918" y="5588953"/>
                <a:ext cx="2388235" cy="5219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矩阵等价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𝑄𝐴𝑃</m:t>
                    </m:r>
                  </m:oMath>
                </a14:m>
                <a:endParaRPr lang="en-US" altLang="zh-CN" b="0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18" y="5588953"/>
                <a:ext cx="2388235" cy="521970"/>
              </a:xfrm>
              <a:prstGeom prst="rect">
                <a:avLst/>
              </a:prstGeom>
              <a:blipFill rotWithShape="1">
                <a:blip r:embed="rId3"/>
                <a:stretch>
                  <a:fillRect l="-13" t="-61" r="-306" b="6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55650" y="404495"/>
            <a:ext cx="5187950" cy="5219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1"/>
                </a:solidFill>
              </a:rPr>
              <a:t>已学过的</a:t>
            </a:r>
            <a:r>
              <a:rPr lang="zh-CN" altLang="en-US" sz="2800">
                <a:solidFill>
                  <a:srgbClr val="FF0000"/>
                </a:solidFill>
              </a:rPr>
              <a:t>等价关系</a:t>
            </a:r>
            <a:r>
              <a:rPr lang="zh-CN" altLang="en-US" sz="2800">
                <a:solidFill>
                  <a:schemeClr val="tx1"/>
                </a:solidFill>
              </a:rPr>
              <a:t>之间的</a:t>
            </a:r>
            <a:r>
              <a:rPr lang="zh-CN" altLang="en-US" sz="2800">
                <a:solidFill>
                  <a:schemeClr val="accent2"/>
                </a:solidFill>
              </a:rPr>
              <a:t>关系</a:t>
            </a:r>
            <a:r>
              <a:rPr lang="zh-CN" altLang="en-US" sz="2800">
                <a:solidFill>
                  <a:schemeClr val="tx1"/>
                </a:solidFill>
              </a:rPr>
              <a:t>：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1910" y="2708910"/>
            <a:ext cx="1529080" cy="7188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7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正交合同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Cambria Math" panose="02040503050406030204" charset="0"/>
            </a:endParaRPr>
          </a:p>
        </p:txBody>
      </p:sp>
      <p:graphicFrame>
        <p:nvGraphicFramePr>
          <p:cNvPr id="11" name="对象 10"/>
          <p:cNvGraphicFramePr/>
          <p:nvPr/>
        </p:nvGraphicFramePr>
        <p:xfrm>
          <a:off x="4068445" y="3469005"/>
          <a:ext cx="97536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4" imgW="444500" imgH="228600" progId="Equation.DSMT4">
                  <p:embed/>
                </p:oleObj>
              </mc:Choice>
              <mc:Fallback>
                <p:oleObj name="" r:id="rId4" imgW="444500" imgH="2286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8445" y="3469005"/>
                        <a:ext cx="975360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068445" y="4076700"/>
          <a:ext cx="957580" cy="36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6" imgW="622300" imgH="228600" progId="Equation.DSMT4">
                  <p:embed/>
                </p:oleObj>
              </mc:Choice>
              <mc:Fallback>
                <p:oleObj name="" r:id="rId6" imgW="622300" imgH="2286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68445" y="4076700"/>
                        <a:ext cx="957580" cy="364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7" grpId="0" bldLvl="0" animBg="1"/>
      <p:bldP spid="8" grpId="0" bldLvl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文本框 1"/>
          <p:cNvSpPr txBox="1"/>
          <p:nvPr/>
        </p:nvSpPr>
        <p:spPr>
          <a:xfrm>
            <a:off x="322898" y="394018"/>
            <a:ext cx="8879840" cy="1168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首先求</a:t>
            </a:r>
            <a:r>
              <a:rPr lang="zh-CN" altLang="en-US" dirty="0">
                <a:latin typeface="Times New Roman" panose="02020603050405020304" pitchFamily="18" charset="0"/>
              </a:rPr>
              <a:t>一个正交矩阵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，使得在正交变换                      下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简化</a:t>
            </a:r>
            <a:r>
              <a:rPr lang="zh-CN" altLang="en-US" dirty="0">
                <a:latin typeface="Times New Roman" panose="02020603050405020304" pitchFamily="18" charset="0"/>
              </a:rPr>
              <a:t>为：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07" name="对象 2"/>
          <p:cNvGraphicFramePr>
            <a:graphicFrameLocks noChangeAspect="1"/>
          </p:cNvGraphicFramePr>
          <p:nvPr/>
        </p:nvGraphicFramePr>
        <p:xfrm>
          <a:off x="6876098" y="-317"/>
          <a:ext cx="178117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837565" imgH="711200" progId="Equation.DSMT4">
                  <p:embed/>
                </p:oleObj>
              </mc:Choice>
              <mc:Fallback>
                <p:oleObj name="" r:id="rId1" imgW="837565" imgH="71120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76098" y="-317"/>
                        <a:ext cx="1781175" cy="1512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对象 3"/>
          <p:cNvGraphicFramePr>
            <a:graphicFrameLocks noChangeAspect="1"/>
          </p:cNvGraphicFramePr>
          <p:nvPr/>
        </p:nvGraphicFramePr>
        <p:xfrm>
          <a:off x="322263" y="1960563"/>
          <a:ext cx="8499475" cy="225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3" imgW="3644900" imgH="965200" progId="Equation.DSMT4">
                  <p:embed/>
                </p:oleObj>
              </mc:Choice>
              <mc:Fallback>
                <p:oleObj name="" r:id="rId3" imgW="3644900" imgH="9652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263" y="1960563"/>
                        <a:ext cx="8499475" cy="22526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文本框 4"/>
          <p:cNvSpPr txBox="1"/>
          <p:nvPr/>
        </p:nvSpPr>
        <p:spPr>
          <a:xfrm>
            <a:off x="322263" y="4545013"/>
            <a:ext cx="49101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如果              对       配方，得：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10" name="对象 5"/>
          <p:cNvGraphicFramePr>
            <a:graphicFrameLocks noChangeAspect="1"/>
          </p:cNvGraphicFramePr>
          <p:nvPr/>
        </p:nvGraphicFramePr>
        <p:xfrm>
          <a:off x="1239838" y="4508500"/>
          <a:ext cx="10223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5" imgW="393700" imgH="228600" progId="Equation.DSMT4">
                  <p:embed/>
                </p:oleObj>
              </mc:Choice>
              <mc:Fallback>
                <p:oleObj name="" r:id="rId5" imgW="393700" imgH="228600" progId="Equation.DSMT4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9838" y="4508500"/>
                        <a:ext cx="1022350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对象 6"/>
          <p:cNvGraphicFramePr>
            <a:graphicFrameLocks noChangeAspect="1"/>
          </p:cNvGraphicFramePr>
          <p:nvPr/>
        </p:nvGraphicFramePr>
        <p:xfrm>
          <a:off x="2805113" y="4527550"/>
          <a:ext cx="5016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7" imgW="165100" imgH="177800" progId="Equation.DSMT4">
                  <p:embed/>
                </p:oleObj>
              </mc:Choice>
              <mc:Fallback>
                <p:oleObj name="" r:id="rId7" imgW="165100" imgH="1778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05113" y="4527550"/>
                        <a:ext cx="5016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对象 7"/>
          <p:cNvGraphicFramePr>
            <a:graphicFrameLocks noChangeAspect="1"/>
          </p:cNvGraphicFramePr>
          <p:nvPr/>
        </p:nvGraphicFramePr>
        <p:xfrm>
          <a:off x="2051050" y="5257800"/>
          <a:ext cx="5259388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9" imgW="2235200" imgH="508000" progId="Equation.DSMT4">
                  <p:embed/>
                </p:oleObj>
              </mc:Choice>
              <mc:Fallback>
                <p:oleObj name="" r:id="rId9" imgW="2235200" imgH="508000" progId="Equation.DSMT4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1050" y="5257800"/>
                        <a:ext cx="5259388" cy="11953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5605" y="404495"/>
            <a:ext cx="733298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把二次型变成标准型，</a:t>
            </a:r>
            <a:r>
              <a:rPr lang="zh-CN" altLang="en-US">
                <a:sym typeface="+mn-ea"/>
              </a:rPr>
              <a:t>我们将介绍三种方法：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467360" y="1196340"/>
            <a:ext cx="2358390" cy="5219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1  </a:t>
            </a:r>
            <a:r>
              <a:rPr lang="zh-CN" altLang="en-US" sz="2800"/>
              <a:t>正交</a:t>
            </a:r>
            <a:r>
              <a:rPr lang="zh-CN" altLang="en-US" sz="2800"/>
              <a:t>变换法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3059430" y="1196340"/>
            <a:ext cx="419227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1"/>
                </a:solidFill>
              </a:rPr>
              <a:t>找到一个</a:t>
            </a:r>
            <a:r>
              <a:rPr lang="zh-CN" altLang="en-US" sz="2800">
                <a:solidFill>
                  <a:srgbClr val="FF0000"/>
                </a:solidFill>
              </a:rPr>
              <a:t>正交</a:t>
            </a:r>
            <a:r>
              <a:rPr lang="zh-CN" altLang="en-US" sz="2800"/>
              <a:t>矩阵</a:t>
            </a:r>
            <a:r>
              <a:rPr lang="en-US" altLang="zh-CN" sz="2800"/>
              <a:t> </a:t>
            </a:r>
            <a:r>
              <a:rPr lang="en-US" altLang="zh-CN" i="1">
                <a:sym typeface="+mn-ea"/>
              </a:rPr>
              <a:t>Q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使得</a:t>
            </a:r>
            <a:endParaRPr lang="zh-CN" altLang="en-US">
              <a:sym typeface="+mn-ea"/>
            </a:endParaRPr>
          </a:p>
        </p:txBody>
      </p:sp>
      <p:graphicFrame>
        <p:nvGraphicFramePr>
          <p:cNvPr id="14357" name="对象 5"/>
          <p:cNvGraphicFramePr>
            <a:graphicFrameLocks noChangeAspect="1"/>
          </p:cNvGraphicFramePr>
          <p:nvPr/>
        </p:nvGraphicFramePr>
        <p:xfrm>
          <a:off x="1907699" y="2050415"/>
          <a:ext cx="30556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016000" imgH="228600" progId="Equation.DSMT4">
                  <p:embed/>
                </p:oleObj>
              </mc:Choice>
              <mc:Fallback>
                <p:oleObj name="" r:id="rId1" imgW="1016000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7699" y="2050415"/>
                        <a:ext cx="305562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51460" y="2996565"/>
            <a:ext cx="818832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因为也是</a:t>
            </a:r>
            <a:r>
              <a:rPr lang="zh-CN" altLang="en-US" sz="2800">
                <a:solidFill>
                  <a:srgbClr val="FF0000"/>
                </a:solidFill>
              </a:rPr>
              <a:t>相似</a:t>
            </a:r>
            <a:r>
              <a:rPr lang="zh-CN" altLang="en-US" sz="2800"/>
              <a:t>变换，对角</a:t>
            </a:r>
            <a:r>
              <a:rPr lang="zh-CN" altLang="en-US" sz="2800"/>
              <a:t>元素是</a:t>
            </a:r>
            <a:r>
              <a:rPr lang="en-US" altLang="zh-CN" sz="2800"/>
              <a:t> </a:t>
            </a:r>
            <a:r>
              <a:rPr lang="en-US" altLang="zh-CN" sz="2800" i="1"/>
              <a:t>A</a:t>
            </a:r>
            <a:r>
              <a:rPr lang="en-US" altLang="zh-CN" sz="2800"/>
              <a:t> </a:t>
            </a:r>
            <a:r>
              <a:rPr lang="zh-CN" altLang="en-US" sz="2800"/>
              <a:t>的</a:t>
            </a:r>
            <a:r>
              <a:rPr lang="zh-CN" altLang="en-US" sz="2800"/>
              <a:t>特征值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5076190" y="2204720"/>
            <a:ext cx="161290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为对角</a:t>
            </a:r>
            <a:r>
              <a:rPr lang="zh-CN" altLang="en-US" sz="2800"/>
              <a:t>阵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323215" y="4004945"/>
            <a:ext cx="1652270" cy="5219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2  </a:t>
            </a:r>
            <a:r>
              <a:rPr lang="zh-CN" altLang="en-US" sz="2800"/>
              <a:t>配方法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2339975" y="4004945"/>
            <a:ext cx="2358390" cy="5219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3  </a:t>
            </a:r>
            <a:r>
              <a:rPr lang="zh-CN" altLang="en-US" sz="2800"/>
              <a:t>初等变换法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250825" y="4869180"/>
            <a:ext cx="526478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只能得到一个可逆</a:t>
            </a:r>
            <a:r>
              <a:rPr lang="zh-CN" altLang="en-US" sz="2800"/>
              <a:t>的矩阵</a:t>
            </a:r>
            <a:r>
              <a:rPr lang="en-US" altLang="zh-CN" sz="2800"/>
              <a:t> </a:t>
            </a:r>
            <a:r>
              <a:rPr lang="en-US" altLang="zh-CN" i="1">
                <a:sym typeface="+mn-ea"/>
              </a:rPr>
              <a:t>Q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使得</a:t>
            </a:r>
            <a:endParaRPr lang="zh-CN" altLang="en-US">
              <a:sym typeface="+mn-ea"/>
            </a:endParaRPr>
          </a:p>
        </p:txBody>
      </p:sp>
      <p:graphicFrame>
        <p:nvGraphicFramePr>
          <p:cNvPr id="10" name="对象 5"/>
          <p:cNvGraphicFramePr>
            <a:graphicFrameLocks noChangeAspect="1"/>
          </p:cNvGraphicFramePr>
          <p:nvPr/>
        </p:nvGraphicFramePr>
        <p:xfrm>
          <a:off x="5580380" y="4779010"/>
          <a:ext cx="1188085" cy="60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444500" imgH="228600" progId="Equation.DSMT4">
                  <p:embed/>
                </p:oleObj>
              </mc:Choice>
              <mc:Fallback>
                <p:oleObj name="" r:id="rId3" imgW="444500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0380" y="4779010"/>
                        <a:ext cx="1188085" cy="608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804025" y="4869180"/>
            <a:ext cx="161290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为对角</a:t>
            </a:r>
            <a:r>
              <a:rPr lang="zh-CN" altLang="en-US" sz="2800"/>
              <a:t>阵</a:t>
            </a:r>
            <a:endParaRPr lang="zh-CN" altLang="en-US" sz="2800"/>
          </a:p>
        </p:txBody>
      </p:sp>
      <p:sp>
        <p:nvSpPr>
          <p:cNvPr id="15" name="文本框 14"/>
          <p:cNvSpPr txBox="1"/>
          <p:nvPr/>
        </p:nvSpPr>
        <p:spPr>
          <a:xfrm>
            <a:off x="251460" y="5589270"/>
            <a:ext cx="7033260" cy="52197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ym typeface="+mn-ea"/>
              </a:rPr>
              <a:t>此时</a:t>
            </a:r>
            <a:r>
              <a:rPr lang="zh-CN" altLang="en-US">
                <a:sym typeface="+mn-ea"/>
              </a:rPr>
              <a:t>对角元素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不唯一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不一定是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i="1"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的特征值</a:t>
            </a:r>
            <a:endParaRPr lang="zh-CN" altLang="en-US" sz="28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9" name="文本框 1"/>
          <p:cNvSpPr txBox="1"/>
          <p:nvPr/>
        </p:nvSpPr>
        <p:spPr>
          <a:xfrm>
            <a:off x="540385" y="4149090"/>
            <a:ext cx="8256905" cy="239268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0" dirty="0">
                <a:latin typeface="Times New Roman" panose="02020603050405020304" pitchFamily="18" charset="0"/>
              </a:rPr>
              <a:t>用矩阵的语言：</a:t>
            </a:r>
            <a:endParaRPr lang="zh-CN" altLang="en-US" b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对任意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实对称</a:t>
            </a:r>
            <a:r>
              <a:rPr lang="zh-CN" altLang="en-US" b="0" dirty="0">
                <a:latin typeface="Times New Roman" panose="02020603050405020304" pitchFamily="18" charset="0"/>
              </a:rPr>
              <a:t>矩阵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b="0" dirty="0">
                <a:latin typeface="Times New Roman" panose="02020603050405020304" pitchFamily="18" charset="0"/>
              </a:rPr>
              <a:t>，存在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正交</a:t>
            </a:r>
            <a:r>
              <a:rPr lang="zh-CN" altLang="en-US" b="0" dirty="0">
                <a:latin typeface="Times New Roman" panose="02020603050405020304" pitchFamily="18" charset="0"/>
              </a:rPr>
              <a:t>矩阵</a:t>
            </a: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Q </a:t>
            </a:r>
            <a:r>
              <a:rPr lang="zh-CN" altLang="en-US" b="0" dirty="0">
                <a:latin typeface="Times New Roman" panose="02020603050405020304" pitchFamily="18" charset="0"/>
              </a:rPr>
              <a:t>使得：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b="0" dirty="0">
                <a:latin typeface="Times New Roman" panose="02020603050405020304" pitchFamily="18" charset="0"/>
              </a:rPr>
              <a:t>                                        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b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即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实对称矩阵</a:t>
            </a:r>
            <a:r>
              <a:rPr lang="zh-CN" altLang="en-US" b="0" dirty="0">
                <a:latin typeface="Times New Roman" panose="02020603050405020304" pitchFamily="18" charset="0"/>
              </a:rPr>
              <a:t>一定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正交合同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于</a:t>
            </a:r>
            <a:r>
              <a:rPr lang="zh-CN" altLang="en-US" b="0" dirty="0">
                <a:latin typeface="Times New Roman" panose="02020603050405020304" pitchFamily="18" charset="0"/>
              </a:rPr>
              <a:t>对角阵。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40385" y="1026795"/>
            <a:ext cx="8262620" cy="2880995"/>
            <a:chOff x="850" y="1204"/>
            <a:chExt cx="13012" cy="4537"/>
          </a:xfrm>
        </p:grpSpPr>
        <p:sp>
          <p:nvSpPr>
            <p:cNvPr id="17410" name="Rectangle 2"/>
            <p:cNvSpPr/>
            <p:nvPr/>
          </p:nvSpPr>
          <p:spPr>
            <a:xfrm>
              <a:off x="850" y="1204"/>
              <a:ext cx="13012" cy="4537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  <a:effectLst/>
          </p:spPr>
          <p:txBody>
            <a:bodyPr wrap="none" anchor="ctr" anchorCtr="0"/>
            <a:p>
              <a:pPr eaLnBrk="1" hangingPunct="1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7411" name="Rectangle 3"/>
            <p:cNvSpPr/>
            <p:nvPr/>
          </p:nvSpPr>
          <p:spPr>
            <a:xfrm>
              <a:off x="1021" y="1406"/>
              <a:ext cx="1834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定理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1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2" name="Text Box 4"/>
            <p:cNvSpPr txBox="1"/>
            <p:nvPr/>
          </p:nvSpPr>
          <p:spPr>
            <a:xfrm>
              <a:off x="3093" y="1204"/>
              <a:ext cx="8525" cy="10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任意二次型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4159" y="3466"/>
            <a:ext cx="5120" cy="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" imgW="1651000" imgH="241300" progId="Equation.3">
                    <p:embed/>
                  </p:oleObj>
                </mc:Choice>
                <mc:Fallback>
                  <p:oleObj name="" r:id="rId1" imgW="1651000" imgH="2413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59" y="3466"/>
                          <a:ext cx="5120" cy="8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5" name="Rectangle 12"/>
            <p:cNvSpPr/>
            <p:nvPr/>
          </p:nvSpPr>
          <p:spPr>
            <a:xfrm>
              <a:off x="1021" y="2396"/>
              <a:ext cx="1027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皆可通过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正交变换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            </a:t>
              </a:r>
              <a:r>
                <a:rPr lang="zh-CN" altLang="en-US" dirty="0">
                  <a:latin typeface="Times New Roman" panose="02020603050405020304" pitchFamily="18" charset="0"/>
                </a:rPr>
                <a:t>变成标准型：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24" name="Object 5"/>
            <p:cNvGraphicFramePr>
              <a:graphicFrameLocks noChangeAspect="1"/>
            </p:cNvGraphicFramePr>
            <p:nvPr/>
          </p:nvGraphicFramePr>
          <p:xfrm>
            <a:off x="5838" y="2487"/>
            <a:ext cx="1694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3" imgW="545465" imgH="203200" progId="Equation.3">
                    <p:embed/>
                  </p:oleObj>
                </mc:Choice>
                <mc:Fallback>
                  <p:oleObj name="" r:id="rId3" imgW="545465" imgH="2032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38" y="2487"/>
                          <a:ext cx="1694" cy="7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5" name="文本框 3"/>
            <p:cNvSpPr txBox="1"/>
            <p:nvPr/>
          </p:nvSpPr>
          <p:spPr>
            <a:xfrm>
              <a:off x="1021" y="4579"/>
              <a:ext cx="5142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0" dirty="0">
                  <a:latin typeface="Times New Roman" panose="02020603050405020304" pitchFamily="18" charset="0"/>
                </a:rPr>
                <a:t>      </a:t>
              </a:r>
              <a:r>
                <a:rPr lang="zh-CN" altLang="en-US" b="0" dirty="0">
                  <a:latin typeface="Times New Roman" panose="02020603050405020304" pitchFamily="18" charset="0"/>
                </a:rPr>
                <a:t>是</a:t>
              </a:r>
              <a:r>
                <a:rPr lang="en-US" altLang="zh-CN" b="0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0" i="1" dirty="0">
                  <a:latin typeface="Times New Roman" panose="02020603050405020304" pitchFamily="18" charset="0"/>
                </a:rPr>
                <a:t> </a:t>
              </a:r>
              <a:r>
                <a:rPr lang="zh-CN" altLang="en-US" b="0" dirty="0">
                  <a:latin typeface="Times New Roman" panose="02020603050405020304" pitchFamily="18" charset="0"/>
                </a:rPr>
                <a:t>的特征值。</a:t>
              </a: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26" name="Object 5"/>
            <p:cNvGraphicFramePr>
              <a:graphicFrameLocks noChangeAspect="1"/>
            </p:cNvGraphicFramePr>
            <p:nvPr/>
          </p:nvGraphicFramePr>
          <p:xfrm>
            <a:off x="1189" y="4579"/>
            <a:ext cx="805" cy="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5" imgW="152400" imgH="228600" progId="Equation.3">
                    <p:embed/>
                  </p:oleObj>
                </mc:Choice>
                <mc:Fallback>
                  <p:oleObj name="" r:id="rId5" imgW="152400" imgH="2286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89" y="4579"/>
                          <a:ext cx="805" cy="8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/>
            <p:nvPr/>
          </p:nvGraphicFramePr>
          <p:xfrm>
            <a:off x="6231" y="1396"/>
            <a:ext cx="2467" cy="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7" imgW="716915" imgH="294005" progId="Equation.DSMT4">
                    <p:embed/>
                  </p:oleObj>
                </mc:Choice>
                <mc:Fallback>
                  <p:oleObj name="" r:id="rId7" imgW="716915" imgH="294005" progId="Equation.DSMT4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31" y="1396"/>
                          <a:ext cx="2467" cy="8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57" name="对象 5"/>
          <p:cNvGraphicFramePr>
            <a:graphicFrameLocks noChangeAspect="1"/>
          </p:cNvGraphicFramePr>
          <p:nvPr/>
        </p:nvGraphicFramePr>
        <p:xfrm>
          <a:off x="2124075" y="5259705"/>
          <a:ext cx="2663825" cy="59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1016000" imgH="228600" progId="Equation.DSMT4">
                  <p:embed/>
                </p:oleObj>
              </mc:Choice>
              <mc:Fallback>
                <p:oleObj name="" r:id="rId9" imgW="1016000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4075" y="5259705"/>
                        <a:ext cx="2663825" cy="598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860290" y="5335905"/>
            <a:ext cx="160528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 b="0"/>
              <a:t>为对角</a:t>
            </a:r>
            <a:r>
              <a:rPr lang="zh-CN" altLang="en-US" sz="2800" b="0"/>
              <a:t>阵</a:t>
            </a:r>
            <a:endParaRPr lang="zh-CN" altLang="en-US" sz="2800" b="0"/>
          </a:p>
        </p:txBody>
      </p:sp>
      <p:sp>
        <p:nvSpPr>
          <p:cNvPr id="4" name="Text Box 2"/>
          <p:cNvSpPr txBox="1"/>
          <p:nvPr/>
        </p:nvSpPr>
        <p:spPr>
          <a:xfrm>
            <a:off x="365125" y="77470"/>
            <a:ext cx="8208963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§2  </a:t>
            </a:r>
            <a:r>
              <a:rPr lang="zh-CN" altLang="en-US" sz="4000" b="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用正交变换化二次型为标准型</a:t>
            </a:r>
            <a:endParaRPr lang="zh-CN" altLang="en-US" sz="4000" b="0" dirty="0">
              <a:solidFill>
                <a:schemeClr val="accent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4350" y="397510"/>
            <a:ext cx="393573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分析</a:t>
            </a:r>
            <a:r>
              <a:rPr lang="zh-CN" altLang="en-US" sz="2800"/>
              <a:t>：设上述正交矩阵</a:t>
            </a:r>
            <a:r>
              <a:rPr lang="en-US" altLang="zh-CN" sz="2800"/>
              <a:t>  </a:t>
            </a:r>
            <a:endParaRPr lang="zh-CN" altLang="en-US" sz="2800"/>
          </a:p>
        </p:txBody>
      </p:sp>
      <p:graphicFrame>
        <p:nvGraphicFramePr>
          <p:cNvPr id="7" name="对象 4"/>
          <p:cNvGraphicFramePr>
            <a:graphicFrameLocks noChangeAspect="1"/>
          </p:cNvGraphicFramePr>
          <p:nvPr/>
        </p:nvGraphicFramePr>
        <p:xfrm>
          <a:off x="2700020" y="1052830"/>
          <a:ext cx="32004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409700" imgH="711200" progId="Equation.DSMT4">
                  <p:embed/>
                </p:oleObj>
              </mc:Choice>
              <mc:Fallback>
                <p:oleObj name="" r:id="rId1" imgW="1409700" imgH="711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0020" y="1052830"/>
                        <a:ext cx="3200400" cy="161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95605" y="3284855"/>
            <a:ext cx="161290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等价</a:t>
            </a:r>
            <a:r>
              <a:rPr lang="zh-CN" altLang="en-US" sz="2800"/>
              <a:t>于：</a:t>
            </a:r>
            <a:endParaRPr lang="zh-CN" altLang="en-US" sz="2800"/>
          </a:p>
        </p:txBody>
      </p:sp>
      <p:graphicFrame>
        <p:nvGraphicFramePr>
          <p:cNvPr id="5" name="对象 4"/>
          <p:cNvGraphicFramePr/>
          <p:nvPr/>
        </p:nvGraphicFramePr>
        <p:xfrm>
          <a:off x="4284345" y="411480"/>
          <a:ext cx="2995930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308225" imgH="438785" progId="Equation.DSMT4">
                  <p:embed/>
                </p:oleObj>
              </mc:Choice>
              <mc:Fallback>
                <p:oleObj name="" r:id="rId3" imgW="2308225" imgH="438785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345" y="411480"/>
                        <a:ext cx="2995930" cy="49403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979930" y="2780665"/>
          <a:ext cx="5514340" cy="156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5267960" imgH="1637665" progId="Equation.DSMT4">
                  <p:embed/>
                </p:oleObj>
              </mc:Choice>
              <mc:Fallback>
                <p:oleObj name="" r:id="rId5" imgW="5267960" imgH="1637665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930" y="2780665"/>
                        <a:ext cx="5514340" cy="1569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908175" y="1588770"/>
            <a:ext cx="54038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则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251460" y="4580890"/>
            <a:ext cx="812482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即</a:t>
            </a:r>
            <a:r>
              <a:rPr lang="en-US" altLang="zh-CN" sz="2800"/>
              <a:t> </a:t>
            </a:r>
            <a:r>
              <a:rPr lang="en-US" altLang="zh-CN" sz="2800" i="1"/>
              <a:t>Q</a:t>
            </a:r>
            <a:r>
              <a:rPr lang="en-US" altLang="zh-CN" sz="2800"/>
              <a:t> 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chemeClr val="accent2"/>
                </a:solidFill>
              </a:rPr>
              <a:t>列</a:t>
            </a:r>
            <a:r>
              <a:rPr lang="zh-CN" altLang="en-US" sz="2800"/>
              <a:t>向量是一组由</a:t>
            </a:r>
            <a:r>
              <a:rPr lang="zh-CN" altLang="en-US" sz="2800">
                <a:solidFill>
                  <a:srgbClr val="FF0000"/>
                </a:solidFill>
              </a:rPr>
              <a:t>特征向量</a:t>
            </a:r>
            <a:r>
              <a:rPr lang="zh-CN" altLang="en-US" sz="2800"/>
              <a:t>构成的</a:t>
            </a:r>
            <a:r>
              <a:rPr lang="zh-CN" altLang="en-US" sz="2800">
                <a:solidFill>
                  <a:schemeClr val="accent2"/>
                </a:solidFill>
              </a:rPr>
              <a:t>标准正交基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3850" y="5445125"/>
            <a:ext cx="5902960" cy="909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800"/>
              <a:t>反过来，如果</a:t>
            </a:r>
            <a:r>
              <a:rPr lang="zh-CN" altLang="en-US" sz="2800"/>
              <a:t>我们找到这样一组基，</a:t>
            </a:r>
            <a:endParaRPr lang="zh-CN" altLang="en-US" sz="2800"/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800"/>
              <a:t>就能构成一个满足要求的正交矩阵</a:t>
            </a:r>
            <a:r>
              <a:rPr lang="en-US" altLang="zh-CN" sz="2800"/>
              <a:t> </a:t>
            </a:r>
            <a:r>
              <a:rPr lang="en-US" altLang="zh-CN" sz="2800" i="1"/>
              <a:t>Q</a:t>
            </a:r>
            <a:endParaRPr lang="en-US" altLang="zh-CN" sz="2800" i="1"/>
          </a:p>
        </p:txBody>
      </p:sp>
    </p:spTree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7" name="文本框 4"/>
          <p:cNvSpPr txBox="1"/>
          <p:nvPr/>
        </p:nvSpPr>
        <p:spPr>
          <a:xfrm>
            <a:off x="395288" y="1196023"/>
            <a:ext cx="6169660" cy="52197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latin typeface="Times New Roman" panose="02020603050405020304" pitchFamily="18" charset="0"/>
              </a:rPr>
              <a:t> 1</a:t>
            </a:r>
            <a:r>
              <a:rPr lang="zh-CN" altLang="en-US" dirty="0">
                <a:latin typeface="Times New Roman" panose="02020603050405020304" pitchFamily="18" charset="0"/>
              </a:rPr>
              <a:t>：实对称矩阵的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特征值</a:t>
            </a:r>
            <a:r>
              <a:rPr lang="zh-CN" altLang="en-US" dirty="0">
                <a:latin typeface="Times New Roman" panose="02020603050405020304" pitchFamily="18" charset="0"/>
              </a:rPr>
              <a:t>都是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实数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文本框 11"/>
          <p:cNvSpPr txBox="1"/>
          <p:nvPr/>
        </p:nvSpPr>
        <p:spPr>
          <a:xfrm>
            <a:off x="385128" y="2114233"/>
            <a:ext cx="7341870" cy="11245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en-US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</a:rPr>
              <a:t>一般</a:t>
            </a:r>
            <a:r>
              <a:rPr lang="zh-CN" altLang="en-US" b="0" dirty="0">
                <a:latin typeface="Times New Roman" panose="02020603050405020304" pitchFamily="18" charset="0"/>
              </a:rPr>
              <a:t>来说，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b="0" dirty="0">
                <a:latin typeface="Times New Roman" panose="02020603050405020304" pitchFamily="18" charset="0"/>
              </a:rPr>
              <a:t>阶矩阵有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b="0" dirty="0">
                <a:latin typeface="Times New Roman" panose="02020603050405020304" pitchFamily="18" charset="0"/>
              </a:rPr>
              <a:t>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复</a:t>
            </a:r>
            <a:r>
              <a:rPr lang="zh-CN" altLang="en-US" b="0" dirty="0">
                <a:latin typeface="Times New Roman" panose="02020603050405020304" pitchFamily="18" charset="0"/>
              </a:rPr>
              <a:t>特征值，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             对应的特征向量也是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复</a:t>
            </a:r>
            <a:r>
              <a:rPr lang="zh-CN" altLang="en-US" b="0" dirty="0">
                <a:latin typeface="Times New Roman" panose="02020603050405020304" pitchFamily="18" charset="0"/>
              </a:rPr>
              <a:t>向量。</a:t>
            </a:r>
            <a:r>
              <a:rPr lang="zh-CN" altLang="en-US" b="0" dirty="0">
                <a:latin typeface="Times New Roman" panose="02020603050405020304" pitchFamily="18" charset="0"/>
              </a:rPr>
              <a:t>比如：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8439" name="文本框 12"/>
          <p:cNvSpPr txBox="1"/>
          <p:nvPr/>
        </p:nvSpPr>
        <p:spPr>
          <a:xfrm>
            <a:off x="385128" y="4076383"/>
            <a:ext cx="6618287" cy="522287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推论：实对称矩阵的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特征向量</a:t>
            </a:r>
            <a:r>
              <a:rPr lang="zh-CN" altLang="en-US" dirty="0">
                <a:latin typeface="Times New Roman" panose="02020603050405020304" pitchFamily="18" charset="0"/>
              </a:rPr>
              <a:t>都是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实向量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0990" y="278130"/>
            <a:ext cx="751078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上述基的存在性</a:t>
            </a:r>
            <a:r>
              <a:rPr lang="en-US" altLang="zh-CN" sz="2800"/>
              <a:t> </a:t>
            </a:r>
            <a:r>
              <a:rPr lang="zh-CN" altLang="en-US" sz="2800"/>
              <a:t>来自</a:t>
            </a:r>
            <a:r>
              <a:rPr lang="en-US" altLang="zh-CN" sz="2800"/>
              <a:t> </a:t>
            </a:r>
            <a:r>
              <a:rPr lang="zh-CN" altLang="en-US" sz="2800">
                <a:solidFill>
                  <a:schemeClr val="accent2"/>
                </a:solidFill>
              </a:rPr>
              <a:t>实对称矩阵</a:t>
            </a:r>
            <a:r>
              <a:rPr lang="zh-CN" altLang="en-US" sz="2800"/>
              <a:t>的</a:t>
            </a:r>
            <a:r>
              <a:rPr lang="zh-CN" altLang="en-US" sz="2800"/>
              <a:t>下述特性：</a:t>
            </a:r>
            <a:endParaRPr lang="zh-CN" altLang="en-US" sz="2800"/>
          </a:p>
        </p:txBody>
      </p:sp>
      <p:graphicFrame>
        <p:nvGraphicFramePr>
          <p:cNvPr id="3" name="对象 2"/>
          <p:cNvGraphicFramePr/>
          <p:nvPr/>
        </p:nvGraphicFramePr>
        <p:xfrm>
          <a:off x="7164070" y="2708910"/>
          <a:ext cx="1483360" cy="73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471295" imgH="775970" progId="Equation.DSMT4">
                  <p:embed/>
                </p:oleObj>
              </mc:Choice>
              <mc:Fallback>
                <p:oleObj name="" r:id="rId1" imgW="1471295" imgH="77597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64070" y="2708910"/>
                        <a:ext cx="1483360" cy="730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文本框 1"/>
          <p:cNvSpPr txBox="1"/>
          <p:nvPr/>
        </p:nvSpPr>
        <p:spPr>
          <a:xfrm>
            <a:off x="251460" y="980440"/>
            <a:ext cx="55568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b="0" dirty="0">
                <a:latin typeface="Times New Roman" panose="02020603050405020304" pitchFamily="18" charset="0"/>
              </a:rPr>
              <a:t>是一个复数矩阵，我们</a:t>
            </a:r>
            <a:r>
              <a:rPr lang="zh-CN" altLang="en-US" b="0" dirty="0">
                <a:latin typeface="Times New Roman" panose="02020603050405020304" pitchFamily="18" charset="0"/>
              </a:rPr>
              <a:t>定义：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59" name="对象 2"/>
          <p:cNvGraphicFramePr>
            <a:graphicFrameLocks noChangeAspect="1"/>
          </p:cNvGraphicFramePr>
          <p:nvPr/>
        </p:nvGraphicFramePr>
        <p:xfrm>
          <a:off x="5652135" y="764223"/>
          <a:ext cx="19669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660400" imgH="304800" progId="Equation.DSMT4">
                  <p:embed/>
                </p:oleObj>
              </mc:Choice>
              <mc:Fallback>
                <p:oleObj name="" r:id="rId1" imgW="660400" imgH="3048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52135" y="764223"/>
                        <a:ext cx="1966913" cy="9080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3"/>
          <p:cNvGraphicFramePr>
            <a:graphicFrameLocks noChangeAspect="1"/>
          </p:cNvGraphicFramePr>
          <p:nvPr/>
        </p:nvGraphicFramePr>
        <p:xfrm>
          <a:off x="3808413" y="1804988"/>
          <a:ext cx="2622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914400" imgH="279400" progId="Equation.DSMT4">
                  <p:embed/>
                </p:oleObj>
              </mc:Choice>
              <mc:Fallback>
                <p:oleObj name="" r:id="rId3" imgW="914400" imgH="2794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8413" y="1804988"/>
                        <a:ext cx="262255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4"/>
          <p:cNvGraphicFramePr>
            <a:graphicFrameLocks noChangeAspect="1"/>
          </p:cNvGraphicFramePr>
          <p:nvPr/>
        </p:nvGraphicFramePr>
        <p:xfrm>
          <a:off x="335122" y="2830513"/>
          <a:ext cx="5039995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2082800" imgH="711200" progId="Equation.DSMT4">
                  <p:embed/>
                </p:oleObj>
              </mc:Choice>
              <mc:Fallback>
                <p:oleObj name="" r:id="rId5" imgW="2082800" imgH="711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122" y="2830513"/>
                        <a:ext cx="5039995" cy="171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文本框 5"/>
          <p:cNvSpPr txBox="1"/>
          <p:nvPr/>
        </p:nvSpPr>
        <p:spPr>
          <a:xfrm>
            <a:off x="334963" y="1944688"/>
            <a:ext cx="12534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验证</a:t>
            </a:r>
            <a:r>
              <a:rPr lang="zh-CN" altLang="en-US" b="0" dirty="0">
                <a:latin typeface="Times New Roman" panose="02020603050405020304" pitchFamily="18" charset="0"/>
              </a:rPr>
              <a:t>：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38" name="对象 6"/>
          <p:cNvGraphicFramePr>
            <a:graphicFrameLocks noChangeAspect="1"/>
          </p:cNvGraphicFramePr>
          <p:nvPr/>
        </p:nvGraphicFramePr>
        <p:xfrm>
          <a:off x="395288" y="4819650"/>
          <a:ext cx="48720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1587500" imgH="279400" progId="Equation.DSMT4">
                  <p:embed/>
                </p:oleObj>
              </mc:Choice>
              <mc:Fallback>
                <p:oleObj name="" r:id="rId7" imgW="1587500" imgH="2794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288" y="4819650"/>
                        <a:ext cx="4872037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7"/>
          <p:cNvGraphicFramePr>
            <a:graphicFrameLocks noChangeAspect="1"/>
          </p:cNvGraphicFramePr>
          <p:nvPr/>
        </p:nvGraphicFramePr>
        <p:xfrm>
          <a:off x="1536700" y="1781175"/>
          <a:ext cx="18351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660400" imgH="304800" progId="Equation.DSMT4">
                  <p:embed/>
                </p:oleObj>
              </mc:Choice>
              <mc:Fallback>
                <p:oleObj name="" r:id="rId9" imgW="660400" imgH="3048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6700" y="1781175"/>
                        <a:ext cx="1835150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3"/>
          <p:cNvGraphicFramePr/>
          <p:nvPr/>
        </p:nvGraphicFramePr>
        <p:xfrm>
          <a:off x="5651818" y="5013325"/>
          <a:ext cx="297688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1" imgW="1257300" imgH="215900" progId="Equation.DSMT4">
                  <p:embed/>
                </p:oleObj>
              </mc:Choice>
              <mc:Fallback>
                <p:oleObj name="" r:id="rId11" imgW="1257300" imgH="2159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1818" y="5013325"/>
                        <a:ext cx="297688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23215" y="260350"/>
            <a:ext cx="1904365" cy="5219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none" anchor="t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共轭转置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</a:t>
            </a:r>
            <a:endParaRPr lang="zh-CN" altLang="en-US" sz="28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文本框 1"/>
          <p:cNvSpPr txBox="1"/>
          <p:nvPr/>
        </p:nvSpPr>
        <p:spPr>
          <a:xfrm>
            <a:off x="187325" y="168275"/>
            <a:ext cx="2683510" cy="52197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</a:rPr>
              <a:t>的证明：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7724" y="770407"/>
            <a:ext cx="8464939" cy="523219"/>
          </a:xfrm>
          <a:prstGeom prst="rect">
            <a:avLst/>
          </a:prstGeom>
          <a:blipFill>
            <a:blip r:embed="rId1"/>
            <a:stretch>
              <a:fillRect l="-1513" t="-16471" r="-288" b="-34118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08075" y="1592263"/>
          <a:ext cx="25701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" imgW="824865" imgH="177800" progId="Equation.DSMT4">
                  <p:embed/>
                </p:oleObj>
              </mc:Choice>
              <mc:Fallback>
                <p:oleObj name="" r:id="rId2" imgW="824865" imgH="177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8075" y="1592263"/>
                        <a:ext cx="2570163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743325" y="1592263"/>
          <a:ext cx="298926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4" imgW="1028700" imgH="203200" progId="Equation.DSMT4">
                  <p:embed/>
                </p:oleObj>
              </mc:Choice>
              <mc:Fallback>
                <p:oleObj name="" r:id="rId4" imgW="1028700" imgH="203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3325" y="1592263"/>
                        <a:ext cx="2989263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20675" y="2462213"/>
            <a:ext cx="2338388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</a:rPr>
              <a:t>由于实对称：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484438" y="2395538"/>
          <a:ext cx="13668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6" imgW="469900" imgH="190500" progId="Equation.DSMT4">
                  <p:embed/>
                </p:oleObj>
              </mc:Choice>
              <mc:Fallback>
                <p:oleObj name="" r:id="rId6" imgW="469900" imgH="1905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4438" y="2395538"/>
                        <a:ext cx="1366837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68313" y="3236913"/>
          <a:ext cx="62642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8" imgW="2286000" imgH="279400" progId="Equation.DSMT4">
                  <p:embed/>
                </p:oleObj>
              </mc:Choice>
              <mc:Fallback>
                <p:oleObj name="" r:id="rId8" imgW="2286000" imgH="2794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8313" y="3236913"/>
                        <a:ext cx="6264275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68313" y="4152900"/>
            <a:ext cx="5429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</a:rPr>
              <a:t>故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619250" y="4410075"/>
          <a:ext cx="52165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0" imgW="1701800" imgH="228600" progId="Equation.DSMT4">
                  <p:embed/>
                </p:oleObj>
              </mc:Choice>
              <mc:Fallback>
                <p:oleObj name="" r:id="rId10" imgW="1701800" imgH="228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19250" y="4410075"/>
                        <a:ext cx="5216525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27088" y="5659438"/>
            <a:ext cx="9032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</a:rPr>
              <a:t>由于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730375" y="5605463"/>
          <a:ext cx="16954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2" imgW="596900" imgH="203200" progId="Equation.DSMT4">
                  <p:embed/>
                </p:oleObj>
              </mc:Choice>
              <mc:Fallback>
                <p:oleObj name="" r:id="rId12" imgW="596900" imgH="203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30375" y="5605463"/>
                        <a:ext cx="169545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284663" y="5661025"/>
            <a:ext cx="9032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</a:rPr>
              <a:t>从而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410200" y="5562600"/>
          <a:ext cx="12985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4" imgW="393700" imgH="203200" progId="Equation.DSMT4">
                  <p:embed/>
                </p:oleObj>
              </mc:Choice>
              <mc:Fallback>
                <p:oleObj name="" r:id="rId14" imgW="393700" imgH="203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10200" y="5562600"/>
                        <a:ext cx="1298575" cy="671513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文本框 1"/>
          <p:cNvSpPr txBox="1"/>
          <p:nvPr/>
        </p:nvSpPr>
        <p:spPr>
          <a:xfrm>
            <a:off x="57150" y="404178"/>
            <a:ext cx="9029700" cy="650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：实对称矩阵隶属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不同特征值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特征向量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相互正交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07" name="文本框 2"/>
          <p:cNvSpPr txBox="1"/>
          <p:nvPr/>
        </p:nvSpPr>
        <p:spPr>
          <a:xfrm>
            <a:off x="330835" y="1325880"/>
            <a:ext cx="12534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zh-CN" altLang="en-US" b="0" dirty="0">
                <a:latin typeface="Times New Roman" panose="02020603050405020304" pitchFamily="18" charset="0"/>
              </a:rPr>
              <a:t>：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64360" y="1544955"/>
          <a:ext cx="59324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905000" imgH="203200" progId="Equation.DSMT4">
                  <p:embed/>
                </p:oleObj>
              </mc:Choice>
              <mc:Fallback>
                <p:oleObj name="" r:id="rId1" imgW="1905000" imgH="203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4360" y="1544955"/>
                        <a:ext cx="5932488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35935" y="3996055"/>
          <a:ext cx="49879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612900" imgH="228600" progId="Equation.DSMT4">
                  <p:embed/>
                </p:oleObj>
              </mc:Choice>
              <mc:Fallback>
                <p:oleObj name="" r:id="rId3" imgW="1612900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5935" y="3996055"/>
                        <a:ext cx="4987925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27810" y="2500630"/>
          <a:ext cx="30924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1117600" imgH="279400" progId="Equation.DSMT4">
                  <p:embed/>
                </p:oleObj>
              </mc:Choice>
              <mc:Fallback>
                <p:oleObj name="" r:id="rId5" imgW="1117600" imgH="2794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7810" y="2500630"/>
                        <a:ext cx="3092450" cy="77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62985" y="3273743"/>
          <a:ext cx="3619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101600" imgH="203200" progId="Equation.DSMT4">
                  <p:embed/>
                </p:oleObj>
              </mc:Choice>
              <mc:Fallback>
                <p:oleObj name="" r:id="rId7" imgW="101600" imgH="203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2985" y="3273743"/>
                        <a:ext cx="36195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78548" y="5245418"/>
            <a:ext cx="9017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</a:rPr>
              <a:t>由于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80248" y="5218430"/>
          <a:ext cx="12239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393700" imgH="203200" progId="Equation.DSMT4">
                  <p:embed/>
                </p:oleObj>
              </mc:Choice>
              <mc:Fallback>
                <p:oleObj name="" r:id="rId9" imgW="393700" imgH="203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0248" y="5218430"/>
                        <a:ext cx="1223962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636010" y="5300980"/>
            <a:ext cx="12493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</a:rPr>
              <a:t>这推出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182235" y="5191443"/>
          <a:ext cx="17764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1" imgW="571500" imgH="203200" progId="Equation.DSMT4">
                  <p:embed/>
                </p:oleObj>
              </mc:Choice>
              <mc:Fallback>
                <p:oleObj name="" r:id="rId11" imgW="571500" imgH="203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82235" y="5191443"/>
                        <a:ext cx="1776413" cy="631825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2095" y="260350"/>
            <a:ext cx="846010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*</a:t>
            </a:r>
            <a:r>
              <a:rPr lang="zh-CN" altLang="en-US" sz="2800"/>
              <a:t>定理</a:t>
            </a:r>
            <a:r>
              <a:rPr lang="en-US" altLang="zh-CN" sz="2800"/>
              <a:t> 1 </a:t>
            </a:r>
            <a:r>
              <a:rPr lang="zh-CN" altLang="en-US" sz="2800"/>
              <a:t>的证明：</a:t>
            </a:r>
            <a:r>
              <a:rPr lang="en-US" altLang="zh-CN" sz="2800"/>
              <a:t>(</a:t>
            </a:r>
            <a:r>
              <a:rPr lang="zh-CN" altLang="en-US" sz="2800"/>
              <a:t>实对称矩阵可以用正交矩阵对角化</a:t>
            </a:r>
            <a:r>
              <a:rPr lang="en-US" altLang="zh-CN" sz="2800"/>
              <a:t>)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395605" y="1063625"/>
            <a:ext cx="512953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取</a:t>
            </a:r>
            <a:r>
              <a:rPr lang="en-US" altLang="zh-CN" sz="2400"/>
              <a:t> </a:t>
            </a:r>
            <a:r>
              <a:rPr lang="en-US" altLang="zh-CN" sz="2400" i="1">
                <a:solidFill>
                  <a:srgbClr val="FF0000"/>
                </a:solidFill>
              </a:rPr>
              <a:t>A</a:t>
            </a:r>
            <a:r>
              <a:rPr lang="en-US" altLang="zh-CN" sz="2400"/>
              <a:t> </a:t>
            </a:r>
            <a:r>
              <a:rPr lang="zh-CN" altLang="en-US" sz="2400"/>
              <a:t>的一个特征值和单位特征</a:t>
            </a:r>
            <a:r>
              <a:rPr lang="zh-CN" altLang="en-US" sz="2400"/>
              <a:t>向量：</a:t>
            </a:r>
            <a:endParaRPr lang="zh-CN" altLang="en-US" sz="2400"/>
          </a:p>
        </p:txBody>
      </p:sp>
      <p:graphicFrame>
        <p:nvGraphicFramePr>
          <p:cNvPr id="4" name="对象 3"/>
          <p:cNvGraphicFramePr/>
          <p:nvPr/>
        </p:nvGraphicFramePr>
        <p:xfrm>
          <a:off x="5401628" y="1031240"/>
          <a:ext cx="1451610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23900" imgH="228600" progId="Equation.DSMT4">
                  <p:embed/>
                </p:oleObj>
              </mc:Choice>
              <mc:Fallback>
                <p:oleObj name="" r:id="rId1" imgW="723900" imgH="228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01628" y="1031240"/>
                        <a:ext cx="1451610" cy="49276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7360" y="1757680"/>
            <a:ext cx="438912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将</a:t>
            </a:r>
            <a:r>
              <a:rPr lang="en-US" altLang="zh-CN" sz="2400"/>
              <a:t>       </a:t>
            </a:r>
            <a:r>
              <a:rPr lang="zh-CN" altLang="en-US" sz="2400"/>
              <a:t>扩充成一组标准正交</a:t>
            </a:r>
            <a:r>
              <a:rPr lang="zh-CN" altLang="en-US" sz="2400"/>
              <a:t>基：</a:t>
            </a:r>
            <a:endParaRPr lang="zh-CN" altLang="en-US" sz="2400"/>
          </a:p>
        </p:txBody>
      </p:sp>
      <p:graphicFrame>
        <p:nvGraphicFramePr>
          <p:cNvPr id="7" name="对象 6"/>
          <p:cNvGraphicFramePr/>
          <p:nvPr/>
        </p:nvGraphicFramePr>
        <p:xfrm>
          <a:off x="899795" y="1730375"/>
          <a:ext cx="433070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82600" imgH="464820" progId="Equation.DSMT4">
                  <p:embed/>
                </p:oleObj>
              </mc:Choice>
              <mc:Fallback>
                <p:oleObj name="" r:id="rId3" imgW="482600" imgH="46482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795" y="1730375"/>
                        <a:ext cx="433070" cy="44894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643755" y="1730375"/>
          <a:ext cx="2340610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2306955" imgH="488950" progId="Equation.DSMT4">
                  <p:embed/>
                </p:oleObj>
              </mc:Choice>
              <mc:Fallback>
                <p:oleObj name="" r:id="rId5" imgW="2306955" imgH="48895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755" y="1730375"/>
                        <a:ext cx="2340610" cy="524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4"/>
          <p:cNvGraphicFramePr>
            <a:graphicFrameLocks noChangeAspect="1"/>
          </p:cNvGraphicFramePr>
          <p:nvPr/>
        </p:nvGraphicFramePr>
        <p:xfrm>
          <a:off x="1979930" y="3716655"/>
          <a:ext cx="4843780" cy="102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2171700" imgH="457200" progId="Equation.DSMT4">
                  <p:embed/>
                </p:oleObj>
              </mc:Choice>
              <mc:Fallback>
                <p:oleObj name="" r:id="rId7" imgW="2171700" imgH="457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930" y="3716655"/>
                        <a:ext cx="4843780" cy="1021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2162175" y="3253740"/>
          <a:ext cx="2708275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168400" imgH="228600" progId="Equation.DSMT4">
                  <p:embed/>
                </p:oleObj>
              </mc:Choice>
              <mc:Fallback>
                <p:oleObj name="" r:id="rId9" imgW="1168400" imgH="2286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62175" y="3253740"/>
                        <a:ext cx="2708275" cy="4629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1835785" y="2520950"/>
          <a:ext cx="4925695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4912995" imgH="555625" progId="Equation.DSMT4">
                  <p:embed/>
                </p:oleObj>
              </mc:Choice>
              <mc:Fallback>
                <p:oleObj name="" r:id="rId11" imgW="4912995" imgH="555625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5785" y="2520950"/>
                        <a:ext cx="4925695" cy="54800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95300" y="2564765"/>
            <a:ext cx="135382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b="0"/>
              <a:t>对</a:t>
            </a:r>
            <a:r>
              <a:rPr lang="en-US" altLang="zh-CN" sz="2400" b="0"/>
              <a:t> </a:t>
            </a:r>
            <a:r>
              <a:rPr lang="en-US" altLang="zh-CN" sz="2400" b="0" i="1"/>
              <a:t>i</a:t>
            </a:r>
            <a:r>
              <a:rPr lang="en-US" altLang="zh-CN" sz="2400" b="0"/>
              <a:t> &gt;1</a:t>
            </a:r>
            <a:r>
              <a:rPr lang="zh-CN" altLang="en-US" sz="2400" b="0"/>
              <a:t>，</a:t>
            </a:r>
            <a:endParaRPr lang="zh-CN" altLang="en-US" sz="2400" b="0"/>
          </a:p>
        </p:txBody>
      </p:sp>
      <p:sp>
        <p:nvSpPr>
          <p:cNvPr id="16" name="文本框 15"/>
          <p:cNvSpPr txBox="1"/>
          <p:nvPr/>
        </p:nvSpPr>
        <p:spPr>
          <a:xfrm>
            <a:off x="899795" y="3996690"/>
            <a:ext cx="110109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从而：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395605" y="5876925"/>
            <a:ext cx="624141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</a:rPr>
              <a:t>B</a:t>
            </a:r>
            <a:r>
              <a:rPr lang="en-US" altLang="zh-CN" sz="2400" i="1"/>
              <a:t> </a:t>
            </a:r>
            <a:r>
              <a:rPr lang="zh-CN" altLang="en-US" sz="2400"/>
              <a:t>为</a:t>
            </a:r>
            <a:r>
              <a:rPr lang="en-US" altLang="zh-CN" sz="2400"/>
              <a:t> </a:t>
            </a:r>
            <a:r>
              <a:rPr lang="en-US" altLang="zh-CN" sz="2400" i="1"/>
              <a:t>n</a:t>
            </a:r>
            <a:r>
              <a:rPr lang="en-US" altLang="zh-CN" sz="2400"/>
              <a:t>-1 </a:t>
            </a:r>
            <a:r>
              <a:rPr lang="zh-CN" altLang="en-US" sz="2400"/>
              <a:t>阶实对称矩阵，由数学归纳法证毕。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323850" y="5013325"/>
            <a:ext cx="201930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于是正交矩阵</a:t>
            </a:r>
            <a:endParaRPr lang="zh-CN" altLang="en-US" sz="2400"/>
          </a:p>
        </p:txBody>
      </p:sp>
      <p:graphicFrame>
        <p:nvGraphicFramePr>
          <p:cNvPr id="19" name="对象 18"/>
          <p:cNvGraphicFramePr/>
          <p:nvPr/>
        </p:nvGraphicFramePr>
        <p:xfrm>
          <a:off x="2267585" y="5024120"/>
          <a:ext cx="194437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3" imgW="1905000" imgH="521970" progId="Equation.DSMT4">
                  <p:embed/>
                </p:oleObj>
              </mc:Choice>
              <mc:Fallback>
                <p:oleObj name="" r:id="rId13" imgW="1905000" imgH="521970" progId="Equation.DSMT4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67585" y="5024120"/>
                        <a:ext cx="194437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4140200" y="5024120"/>
            <a:ext cx="110109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使</a:t>
            </a:r>
            <a:r>
              <a:rPr lang="zh-CN" altLang="en-US" sz="2400"/>
              <a:t>得：</a:t>
            </a:r>
            <a:endParaRPr lang="zh-CN" altLang="en-US" sz="2400"/>
          </a:p>
        </p:txBody>
      </p:sp>
      <p:graphicFrame>
        <p:nvGraphicFramePr>
          <p:cNvPr id="22" name="对象 21"/>
          <p:cNvGraphicFramePr/>
          <p:nvPr/>
        </p:nvGraphicFramePr>
        <p:xfrm>
          <a:off x="5076190" y="4796790"/>
          <a:ext cx="2273935" cy="91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5" imgW="1028700" imgH="457200" progId="Equation.DSMT4">
                  <p:embed/>
                </p:oleObj>
              </mc:Choice>
              <mc:Fallback>
                <p:oleObj name="" r:id="rId15" imgW="1028700" imgH="457200" progId="Equation.DSMT4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76190" y="4796790"/>
                        <a:ext cx="2273935" cy="91059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文本框 1"/>
          <p:cNvSpPr txBox="1"/>
          <p:nvPr/>
        </p:nvSpPr>
        <p:spPr>
          <a:xfrm>
            <a:off x="323850" y="404813"/>
            <a:ext cx="8135938" cy="152971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性质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：对于实对称矩阵的每一个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特征值，</a:t>
            </a:r>
            <a:r>
              <a:rPr lang="zh-CN" altLang="en-US" sz="2400" dirty="0">
                <a:latin typeface="Times New Roman" panose="02020603050405020304" pitchFamily="18" charset="0"/>
              </a:rPr>
              <a:t>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几何重数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代数重数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从而</a:t>
            </a:r>
            <a:r>
              <a:rPr lang="zh-CN" altLang="en-US" sz="2400" dirty="0">
                <a:sym typeface="+mn-ea"/>
              </a:rPr>
              <a:t>实对称矩阵皆可对角化。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2060575"/>
            <a:ext cx="773049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定理</a:t>
            </a:r>
            <a:r>
              <a:rPr lang="en-US" altLang="zh-CN" sz="2400"/>
              <a:t> 1 </a:t>
            </a:r>
            <a:r>
              <a:rPr lang="zh-CN" altLang="en-US" sz="2400"/>
              <a:t>的证明：</a:t>
            </a:r>
            <a:r>
              <a:rPr lang="en-US" altLang="zh-CN" sz="2400"/>
              <a:t>(</a:t>
            </a:r>
            <a:r>
              <a:rPr lang="zh-CN" altLang="en-US" sz="2400"/>
              <a:t>存在一组由特征向量构成的标准正交基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23555" name="文本框 2"/>
          <p:cNvSpPr txBox="1"/>
          <p:nvPr/>
        </p:nvSpPr>
        <p:spPr>
          <a:xfrm>
            <a:off x="395605" y="2510473"/>
            <a:ext cx="8086725" cy="18992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4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对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b="0" dirty="0">
                <a:latin typeface="Times New Roman" panose="02020603050405020304" pitchFamily="18" charset="0"/>
              </a:rPr>
              <a:t>的每个特征值，取其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特征子空间</a:t>
            </a:r>
            <a:r>
              <a:rPr lang="zh-CN" altLang="en-US" b="0" dirty="0">
                <a:latin typeface="Times New Roman" panose="02020603050405020304" pitchFamily="18" charset="0"/>
              </a:rPr>
              <a:t>的一组</a:t>
            </a:r>
            <a:endParaRPr lang="zh-CN" altLang="en-US" b="0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标准正交基。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由性质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2, 3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，合</a:t>
            </a:r>
            <a:r>
              <a:rPr lang="zh-CN" altLang="en-US" b="0" dirty="0">
                <a:latin typeface="Times New Roman" panose="02020603050405020304" pitchFamily="18" charset="0"/>
              </a:rPr>
              <a:t>起来我们得到       的</a:t>
            </a:r>
            <a:endParaRPr lang="zh-CN" altLang="en-US" b="0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一组标准正交基。以它们为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列</a:t>
            </a:r>
            <a:r>
              <a:rPr lang="zh-CN" altLang="en-US" b="0" dirty="0">
                <a:latin typeface="Times New Roman" panose="02020603050405020304" pitchFamily="18" charset="0"/>
              </a:rPr>
              <a:t>向量构成正交矩阵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 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7308850" y="3216910"/>
          <a:ext cx="514350" cy="4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15900" imgH="190500" progId="Equation.DSMT4">
                  <p:embed/>
                </p:oleObj>
              </mc:Choice>
              <mc:Fallback>
                <p:oleObj name="" r:id="rId1" imgW="215900" imgH="1905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08850" y="3216910"/>
                        <a:ext cx="514350" cy="487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14450" y="5156835"/>
            <a:ext cx="161290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那么</a:t>
            </a:r>
            <a:r>
              <a:rPr lang="zh-CN" altLang="en-US" sz="2800"/>
              <a:t>有：</a:t>
            </a:r>
            <a:endParaRPr lang="zh-CN" altLang="en-US" sz="2800"/>
          </a:p>
        </p:txBody>
      </p:sp>
      <p:graphicFrame>
        <p:nvGraphicFramePr>
          <p:cNvPr id="7" name="对象 4"/>
          <p:cNvGraphicFramePr>
            <a:graphicFrameLocks noChangeAspect="1"/>
          </p:cNvGraphicFramePr>
          <p:nvPr/>
        </p:nvGraphicFramePr>
        <p:xfrm>
          <a:off x="2971800" y="4610100"/>
          <a:ext cx="32004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409700" imgH="711200" progId="Equation.DSMT4">
                  <p:embed/>
                </p:oleObj>
              </mc:Choice>
              <mc:Fallback>
                <p:oleObj name="" r:id="rId3" imgW="1409700" imgH="711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4610100"/>
                        <a:ext cx="3200400" cy="161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 Box 2"/>
          <p:cNvSpPr txBox="1"/>
          <p:nvPr/>
        </p:nvSpPr>
        <p:spPr>
          <a:xfrm>
            <a:off x="179388" y="332740"/>
            <a:ext cx="6299200" cy="520700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/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总结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正交变换法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化二次型为标准型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68996" name="Text Box 4"/>
          <p:cNvSpPr txBox="1"/>
          <p:nvPr/>
        </p:nvSpPr>
        <p:spPr>
          <a:xfrm>
            <a:off x="373063" y="1839913"/>
            <a:ext cx="45694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解特征方程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E </a:t>
            </a:r>
            <a:r>
              <a:rPr lang="en-US" altLang="zh-CN" dirty="0">
                <a:solidFill>
                  <a:srgbClr val="FF3300"/>
                </a:solidFill>
                <a:sym typeface="+mn-ea"/>
              </a:rPr>
              <a:t>–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| = 0</a:t>
            </a:r>
            <a:r>
              <a:rPr lang="en-US" altLang="zh-CN" dirty="0">
                <a:latin typeface="Times New Roman" panose="02020603050405020304" pitchFamily="18" charset="0"/>
              </a:rPr>
              <a:t> 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468997" name="Group 5"/>
          <p:cNvGrpSpPr/>
          <p:nvPr/>
        </p:nvGrpSpPr>
        <p:grpSpPr>
          <a:xfrm>
            <a:off x="838200" y="2456186"/>
            <a:ext cx="5588682" cy="531495"/>
            <a:chOff x="528" y="1547"/>
            <a:chExt cx="2557" cy="335"/>
          </a:xfrm>
        </p:grpSpPr>
        <p:sp>
          <p:nvSpPr>
            <p:cNvPr id="25615" name="Text Box 6"/>
            <p:cNvSpPr txBox="1"/>
            <p:nvPr/>
          </p:nvSpPr>
          <p:spPr>
            <a:xfrm>
              <a:off x="528" y="1553"/>
              <a:ext cx="191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得到不同的</a:t>
              </a:r>
              <a:r>
                <a:rPr lang="zh-CN" altLang="zh-CN" dirty="0">
                  <a:latin typeface="Times New Roman" panose="02020603050405020304" pitchFamily="18" charset="0"/>
                </a:rPr>
                <a:t>特征根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5616" name="Rectangle 7"/>
            <p:cNvSpPr/>
            <p:nvPr/>
          </p:nvSpPr>
          <p:spPr>
            <a:xfrm>
              <a:off x="1907" y="1547"/>
              <a:ext cx="117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 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 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, …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 </a:t>
              </a:r>
              <a:r>
                <a:rPr lang="en-US" altLang="zh-CN" i="1" baseline="-25000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469000" name="Text Box 8"/>
          <p:cNvSpPr txBox="1"/>
          <p:nvPr/>
        </p:nvSpPr>
        <p:spPr>
          <a:xfrm>
            <a:off x="373063" y="3109913"/>
            <a:ext cx="67792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对每一个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zh-CN" altLang="en-US" dirty="0">
                <a:latin typeface="Times New Roman" panose="02020603050405020304" pitchFamily="18" charset="0"/>
              </a:rPr>
              <a:t>，求方程组的一组基础</a:t>
            </a:r>
            <a:r>
              <a:rPr lang="zh-CN" altLang="en-US" dirty="0">
                <a:latin typeface="Times New Roman" panose="02020603050405020304" pitchFamily="18" charset="0"/>
              </a:rPr>
              <a:t>解系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69001" name="Rectangle 9"/>
          <p:cNvSpPr/>
          <p:nvPr/>
        </p:nvSpPr>
        <p:spPr>
          <a:xfrm>
            <a:off x="3041333" y="3754438"/>
            <a:ext cx="25965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i="1" dirty="0">
                <a:solidFill>
                  <a:srgbClr val="FF3300"/>
                </a:solidFill>
                <a:sym typeface="Symbol" panose="05050102010706020507" pitchFamily="18" charset="2"/>
              </a:rPr>
              <a:t> E </a:t>
            </a:r>
            <a:r>
              <a:rPr lang="en-US" altLang="zh-CN" dirty="0">
                <a:solidFill>
                  <a:srgbClr val="FF3300"/>
                </a:solidFill>
                <a:sym typeface="+mn-ea"/>
              </a:rPr>
              <a:t>– </a:t>
            </a:r>
            <a:r>
              <a:rPr lang="en-US" altLang="zh-CN" i="1" dirty="0">
                <a:solidFill>
                  <a:srgbClr val="FF330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= 0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9003" name="Text Box 11"/>
          <p:cNvSpPr txBox="1"/>
          <p:nvPr/>
        </p:nvSpPr>
        <p:spPr>
          <a:xfrm>
            <a:off x="467678" y="4508818"/>
            <a:ext cx="77006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重根，则基础解系由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个向量构成：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69004" name="Object 12"/>
          <p:cNvGraphicFramePr>
            <a:graphicFrameLocks noChangeAspect="1"/>
          </p:cNvGraphicFramePr>
          <p:nvPr/>
        </p:nvGraphicFramePr>
        <p:xfrm>
          <a:off x="3132455" y="5373053"/>
          <a:ext cx="24907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838200" imgH="228600" progId="Equation.3">
                  <p:embed/>
                </p:oleObj>
              </mc:Choice>
              <mc:Fallback>
                <p:oleObj name="" r:id="rId1" imgW="838200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455" y="5373053"/>
                        <a:ext cx="2490788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文本框 1"/>
          <p:cNvSpPr txBox="1"/>
          <p:nvPr/>
        </p:nvSpPr>
        <p:spPr>
          <a:xfrm>
            <a:off x="179388" y="1052513"/>
            <a:ext cx="232791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对于实二次型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8715" y="2493010"/>
            <a:ext cx="193040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zh-CN" b="0" dirty="0">
                <a:sym typeface="+mn-ea"/>
              </a:rPr>
              <a:t> </a:t>
            </a:r>
            <a:r>
              <a:rPr lang="en-US" altLang="zh-CN" b="0" dirty="0">
                <a:sym typeface="+mn-ea"/>
              </a:rPr>
              <a:t>(</a:t>
            </a:r>
            <a:r>
              <a:rPr lang="zh-CN" altLang="en-US" b="0" dirty="0">
                <a:sym typeface="+mn-ea"/>
              </a:rPr>
              <a:t>都是实数</a:t>
            </a:r>
            <a:r>
              <a:rPr lang="en-US" altLang="zh-CN" b="0" dirty="0">
                <a:sym typeface="+mn-ea"/>
              </a:rPr>
              <a:t>)</a:t>
            </a:r>
            <a:endParaRPr lang="zh-CN" altLang="en-US" sz="2800" b="0"/>
          </a:p>
        </p:txBody>
      </p:sp>
      <p:graphicFrame>
        <p:nvGraphicFramePr>
          <p:cNvPr id="3" name="对象 2"/>
          <p:cNvGraphicFramePr/>
          <p:nvPr/>
        </p:nvGraphicFramePr>
        <p:xfrm>
          <a:off x="2555875" y="996950"/>
          <a:ext cx="1718310" cy="63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723900" imgH="228600" progId="Equation.DSMT4">
                  <p:embed/>
                </p:oleObj>
              </mc:Choice>
              <mc:Fallback>
                <p:oleObj name="" r:id="rId3" imgW="723900" imgH="2286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996950"/>
                        <a:ext cx="1718310" cy="633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899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900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900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900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build="p"/>
      <p:bldP spid="469000" grpId="0" build="p"/>
      <p:bldP spid="469001" grpId="0" build="p"/>
      <p:bldP spid="4690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30" name="对象 1"/>
          <p:cNvGraphicFramePr>
            <a:graphicFrameLocks noChangeAspect="1"/>
          </p:cNvGraphicFramePr>
          <p:nvPr/>
        </p:nvGraphicFramePr>
        <p:xfrm>
          <a:off x="1547813" y="188913"/>
          <a:ext cx="5257800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" imgW="2235200" imgH="508000" progId="Equation.DSMT4">
                  <p:embed/>
                </p:oleObj>
              </mc:Choice>
              <mc:Fallback>
                <p:oleObj name="" r:id="rId1" imgW="2235200" imgH="5080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88913"/>
                        <a:ext cx="5257800" cy="11953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对象 3"/>
          <p:cNvGraphicFramePr>
            <a:graphicFrameLocks noChangeAspect="1"/>
          </p:cNvGraphicFramePr>
          <p:nvPr/>
        </p:nvGraphicFramePr>
        <p:xfrm>
          <a:off x="2592388" y="1643063"/>
          <a:ext cx="43195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3" imgW="1802765" imgH="431800" progId="Equation.DSMT4">
                  <p:embed/>
                </p:oleObj>
              </mc:Choice>
              <mc:Fallback>
                <p:oleObj name="" r:id="rId3" imgW="1802765" imgH="4318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2388" y="1643063"/>
                        <a:ext cx="4319587" cy="10350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文本框 22"/>
          <p:cNvSpPr txBox="1"/>
          <p:nvPr/>
        </p:nvSpPr>
        <p:spPr>
          <a:xfrm>
            <a:off x="508000" y="1898650"/>
            <a:ext cx="197008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作平移变换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3733" name="文本框 23"/>
          <p:cNvSpPr txBox="1"/>
          <p:nvPr/>
        </p:nvSpPr>
        <p:spPr>
          <a:xfrm>
            <a:off x="468313" y="3140075"/>
            <a:ext cx="8421687" cy="1168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去掉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的一次项。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类似地，如果                   可以去掉  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 z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的一次项。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3734" name="对象 5"/>
          <p:cNvGraphicFramePr>
            <a:graphicFrameLocks noChangeAspect="1"/>
          </p:cNvGraphicFramePr>
          <p:nvPr/>
        </p:nvGraphicFramePr>
        <p:xfrm>
          <a:off x="2755900" y="3787775"/>
          <a:ext cx="15827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5" imgW="609600" imgH="228600" progId="Equation.DSMT4">
                  <p:embed/>
                </p:oleObj>
              </mc:Choice>
              <mc:Fallback>
                <p:oleObj name="" r:id="rId5" imgW="609600" imgH="228600" progId="Equation.DSMT4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5900" y="3787775"/>
                        <a:ext cx="1582738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3"/>
          <p:cNvSpPr txBox="1"/>
          <p:nvPr/>
        </p:nvSpPr>
        <p:spPr>
          <a:xfrm>
            <a:off x="228600" y="398145"/>
            <a:ext cx="8582660" cy="12115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将                         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正交单位化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，得到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-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特征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子空间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的一组标准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正交基。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6627" name="Text Box 6"/>
          <p:cNvSpPr txBox="1"/>
          <p:nvPr/>
        </p:nvSpPr>
        <p:spPr>
          <a:xfrm>
            <a:off x="228600" y="1700213"/>
            <a:ext cx="49758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将上述特征向量合在</a:t>
            </a:r>
            <a:r>
              <a:rPr lang="zh-CN" altLang="en-US" dirty="0">
                <a:latin typeface="Times New Roman" panose="02020603050405020304" pitchFamily="18" charset="0"/>
              </a:rPr>
              <a:t>一起，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6628" name="Text Box 8"/>
          <p:cNvSpPr txBox="1"/>
          <p:nvPr/>
        </p:nvSpPr>
        <p:spPr>
          <a:xfrm>
            <a:off x="179070" y="2312988"/>
            <a:ext cx="661797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得到</a:t>
            </a:r>
            <a:r>
              <a:rPr lang="zh-CN" altLang="en-US" dirty="0">
                <a:latin typeface="Times New Roman" panose="02020603050405020304" pitchFamily="18" charset="0"/>
              </a:rPr>
              <a:t>一组由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特征向量</a:t>
            </a:r>
            <a:r>
              <a:rPr lang="zh-CN" altLang="en-US" dirty="0">
                <a:latin typeface="Times New Roman" panose="02020603050405020304" pitchFamily="18" charset="0"/>
              </a:rPr>
              <a:t>构成的标准正交基：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6629" name="Rectangle 9"/>
          <p:cNvSpPr/>
          <p:nvPr/>
        </p:nvSpPr>
        <p:spPr>
          <a:xfrm>
            <a:off x="6588125" y="2276158"/>
            <a:ext cx="25241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…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i="1" baseline="-25000" dirty="0">
              <a:solidFill>
                <a:srgbClr val="FF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6630" name="Group 10"/>
          <p:cNvGrpSpPr/>
          <p:nvPr/>
        </p:nvGrpSpPr>
        <p:grpSpPr>
          <a:xfrm>
            <a:off x="1431290" y="3068955"/>
            <a:ext cx="5881688" cy="522288"/>
            <a:chOff x="601" y="1654"/>
            <a:chExt cx="3705" cy="329"/>
          </a:xfrm>
        </p:grpSpPr>
        <p:sp>
          <p:nvSpPr>
            <p:cNvPr id="26638" name="Text Box 11"/>
            <p:cNvSpPr txBox="1"/>
            <p:nvPr/>
          </p:nvSpPr>
          <p:spPr>
            <a:xfrm>
              <a:off x="601" y="1654"/>
              <a:ext cx="56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令：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39" name="Rectangle 12"/>
            <p:cNvSpPr/>
            <p:nvPr/>
          </p:nvSpPr>
          <p:spPr>
            <a:xfrm>
              <a:off x="1082" y="1654"/>
              <a:ext cx="322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= (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 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 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, …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 </a:t>
              </a:r>
              <a:r>
                <a:rPr lang="en-US" altLang="zh-CN" i="1" baseline="-25000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 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 </a:t>
              </a:r>
              <a:r>
                <a:rPr lang="zh-CN" altLang="en-US" dirty="0">
                  <a:latin typeface="Times New Roman" panose="02020603050405020304" pitchFamily="18" charset="0"/>
                  <a:sym typeface="Symbol" panose="05050102010706020507" pitchFamily="18" charset="2"/>
                </a:rPr>
                <a:t>为正交矩阵</a:t>
              </a:r>
              <a:endParaRPr lang="zh-CN" altLang="en-US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6631" name="Text Box 13"/>
          <p:cNvSpPr txBox="1"/>
          <p:nvPr/>
        </p:nvSpPr>
        <p:spPr>
          <a:xfrm>
            <a:off x="228283" y="3960813"/>
            <a:ext cx="46564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最后在正交变换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QY </a:t>
            </a:r>
            <a:r>
              <a:rPr lang="zh-CN" altLang="en-US" dirty="0">
                <a:latin typeface="Times New Roman" panose="02020603050405020304" pitchFamily="18" charset="0"/>
              </a:rPr>
              <a:t>下，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37" name="Object 12"/>
          <p:cNvGraphicFramePr>
            <a:graphicFrameLocks noChangeAspect="1"/>
          </p:cNvGraphicFramePr>
          <p:nvPr/>
        </p:nvGraphicFramePr>
        <p:xfrm>
          <a:off x="1212215" y="398145"/>
          <a:ext cx="22050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838200" imgH="228600" progId="Equation.3">
                  <p:embed/>
                </p:oleObj>
              </mc:Choice>
              <mc:Fallback>
                <p:oleObj name="" r:id="rId1" imgW="838200" imgH="228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2215" y="398145"/>
                        <a:ext cx="220503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2627630" y="4580890"/>
          <a:ext cx="3378200" cy="65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257300" imgH="228600" progId="Equation.DSMT4">
                  <p:embed/>
                </p:oleObj>
              </mc:Choice>
              <mc:Fallback>
                <p:oleObj name="" r:id="rId3" imgW="1257300" imgH="2286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630" y="4580890"/>
                        <a:ext cx="3378200" cy="65341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23215" y="5445125"/>
            <a:ext cx="804989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/>
              <a:t>D </a:t>
            </a:r>
            <a:r>
              <a:rPr lang="zh-CN" altLang="en-US" sz="2800"/>
              <a:t>为特征值构成的对角阵与</a:t>
            </a:r>
            <a:r>
              <a:rPr lang="en-US" altLang="zh-CN" sz="2800"/>
              <a:t>                           </a:t>
            </a:r>
            <a:r>
              <a:rPr lang="zh-CN" altLang="en-US" sz="2800"/>
              <a:t>相对应。</a:t>
            </a:r>
            <a:endParaRPr lang="zh-CN" altLang="en-US" sz="2800"/>
          </a:p>
        </p:txBody>
      </p:sp>
      <p:sp>
        <p:nvSpPr>
          <p:cNvPr id="5" name="Rectangle 9"/>
          <p:cNvSpPr/>
          <p:nvPr/>
        </p:nvSpPr>
        <p:spPr>
          <a:xfrm>
            <a:off x="4715510" y="5373053"/>
            <a:ext cx="25241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…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i="1" baseline="-25000" dirty="0">
              <a:solidFill>
                <a:srgbClr val="FF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43" name="Text Box 3"/>
          <p:cNvSpPr txBox="1"/>
          <p:nvPr/>
        </p:nvSpPr>
        <p:spPr>
          <a:xfrm>
            <a:off x="179388" y="1619250"/>
            <a:ext cx="609600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  <a:endParaRPr lang="en-US" altLang="zh-CN" sz="3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1044" name="Group 4"/>
          <p:cNvGrpSpPr/>
          <p:nvPr/>
        </p:nvGrpSpPr>
        <p:grpSpPr>
          <a:xfrm>
            <a:off x="1688783" y="1600200"/>
            <a:ext cx="3200400" cy="2317750"/>
            <a:chOff x="673" y="1092"/>
            <a:chExt cx="2016" cy="1460"/>
          </a:xfrm>
        </p:grpSpPr>
        <p:graphicFrame>
          <p:nvGraphicFramePr>
            <p:cNvPr id="27673" name="Object 5"/>
            <p:cNvGraphicFramePr>
              <a:graphicFrameLocks noChangeAspect="1"/>
            </p:cNvGraphicFramePr>
            <p:nvPr/>
          </p:nvGraphicFramePr>
          <p:xfrm>
            <a:off x="673" y="1092"/>
            <a:ext cx="2016" cy="1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" imgW="1143000" imgH="914400" progId="Equation.3">
                    <p:embed/>
                  </p:oleObj>
                </mc:Choice>
                <mc:Fallback>
                  <p:oleObj name="" r:id="rId1" imgW="1143000" imgH="9144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73" y="1092"/>
                          <a:ext cx="2016" cy="1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4" name="Object 6"/>
            <p:cNvGraphicFramePr>
              <a:graphicFrameLocks noChangeAspect="1"/>
            </p:cNvGraphicFramePr>
            <p:nvPr/>
          </p:nvGraphicFramePr>
          <p:xfrm>
            <a:off x="1335" y="1139"/>
            <a:ext cx="20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3" imgW="127000" imgH="177165" progId="Equation.3">
                    <p:embed/>
                  </p:oleObj>
                </mc:Choice>
                <mc:Fallback>
                  <p:oleObj name="" r:id="rId3" imgW="127000" imgH="177165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35" y="1139"/>
                          <a:ext cx="203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5" name="Object 7"/>
            <p:cNvGraphicFramePr>
              <a:graphicFrameLocks noChangeAspect="1"/>
            </p:cNvGraphicFramePr>
            <p:nvPr/>
          </p:nvGraphicFramePr>
          <p:xfrm>
            <a:off x="1710" y="1131"/>
            <a:ext cx="14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5" imgW="88900" imgH="164465" progId="Equation.3">
                    <p:embed/>
                  </p:oleObj>
                </mc:Choice>
                <mc:Fallback>
                  <p:oleObj name="" r:id="rId5" imgW="88900" imgH="164465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10" y="1131"/>
                          <a:ext cx="14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6" name="Object 8"/>
            <p:cNvGraphicFramePr>
              <a:graphicFrameLocks noChangeAspect="1"/>
            </p:cNvGraphicFramePr>
            <p:nvPr/>
          </p:nvGraphicFramePr>
          <p:xfrm>
            <a:off x="2015" y="1136"/>
            <a:ext cx="14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7" imgW="88900" imgH="164465" progId="Equation.3">
                    <p:embed/>
                  </p:oleObj>
                </mc:Choice>
                <mc:Fallback>
                  <p:oleObj name="" r:id="rId7" imgW="88900" imgH="164465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15" y="1136"/>
                          <a:ext cx="14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7" name="Object 9"/>
            <p:cNvGraphicFramePr>
              <a:graphicFrameLocks noChangeAspect="1"/>
            </p:cNvGraphicFramePr>
            <p:nvPr/>
          </p:nvGraphicFramePr>
          <p:xfrm>
            <a:off x="2199" y="1136"/>
            <a:ext cx="3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8" imgW="203200" imgH="165100" progId="Equation.3">
                    <p:embed/>
                  </p:oleObj>
                </mc:Choice>
                <mc:Fallback>
                  <p:oleObj name="" r:id="rId8" imgW="203200" imgH="1651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199" y="1136"/>
                          <a:ext cx="32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8" name="Object 10"/>
            <p:cNvGraphicFramePr>
              <a:graphicFrameLocks noChangeAspect="1"/>
            </p:cNvGraphicFramePr>
            <p:nvPr/>
          </p:nvGraphicFramePr>
          <p:xfrm>
            <a:off x="1680" y="1557"/>
            <a:ext cx="20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0" imgW="127000" imgH="177165" progId="Equation.3">
                    <p:embed/>
                  </p:oleObj>
                </mc:Choice>
                <mc:Fallback>
                  <p:oleObj name="" r:id="rId10" imgW="127000" imgH="177165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680" y="1557"/>
                          <a:ext cx="203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9" name="Object 11"/>
            <p:cNvGraphicFramePr>
              <a:graphicFrameLocks noChangeAspect="1"/>
            </p:cNvGraphicFramePr>
            <p:nvPr/>
          </p:nvGraphicFramePr>
          <p:xfrm>
            <a:off x="1902" y="1557"/>
            <a:ext cx="3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2" imgW="203200" imgH="165100" progId="Equation.3">
                    <p:embed/>
                  </p:oleObj>
                </mc:Choice>
                <mc:Fallback>
                  <p:oleObj name="" r:id="rId12" imgW="203200" imgH="1651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902" y="1557"/>
                          <a:ext cx="32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0" name="Object 12"/>
            <p:cNvGraphicFramePr>
              <a:graphicFrameLocks noChangeAspect="1"/>
            </p:cNvGraphicFramePr>
            <p:nvPr/>
          </p:nvGraphicFramePr>
          <p:xfrm>
            <a:off x="2352" y="1557"/>
            <a:ext cx="14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4" imgW="88900" imgH="164465" progId="Equation.3">
                    <p:embed/>
                  </p:oleObj>
                </mc:Choice>
                <mc:Fallback>
                  <p:oleObj name="" r:id="rId14" imgW="88900" imgH="164465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52" y="1557"/>
                          <a:ext cx="14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1" name="Object 13"/>
            <p:cNvGraphicFramePr>
              <a:graphicFrameLocks noChangeAspect="1"/>
            </p:cNvGraphicFramePr>
            <p:nvPr/>
          </p:nvGraphicFramePr>
          <p:xfrm>
            <a:off x="2046" y="1932"/>
            <a:ext cx="20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5" imgW="127000" imgH="177165" progId="Equation.3">
                    <p:embed/>
                  </p:oleObj>
                </mc:Choice>
                <mc:Fallback>
                  <p:oleObj name="" r:id="rId15" imgW="127000" imgH="177165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046" y="1932"/>
                          <a:ext cx="203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2" name="Object 14"/>
            <p:cNvGraphicFramePr>
              <a:graphicFrameLocks noChangeAspect="1"/>
            </p:cNvGraphicFramePr>
            <p:nvPr/>
          </p:nvGraphicFramePr>
          <p:xfrm>
            <a:off x="2363" y="1923"/>
            <a:ext cx="14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7" imgW="88900" imgH="164465" progId="Equation.3">
                    <p:embed/>
                  </p:oleObj>
                </mc:Choice>
                <mc:Fallback>
                  <p:oleObj name="" r:id="rId17" imgW="88900" imgH="164465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63" y="1923"/>
                          <a:ext cx="14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3" name="Object 15"/>
            <p:cNvGraphicFramePr>
              <a:graphicFrameLocks noChangeAspect="1"/>
            </p:cNvGraphicFramePr>
            <p:nvPr/>
          </p:nvGraphicFramePr>
          <p:xfrm>
            <a:off x="2341" y="2243"/>
            <a:ext cx="20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8" imgW="127000" imgH="177165" progId="Equation.3">
                    <p:embed/>
                  </p:oleObj>
                </mc:Choice>
                <mc:Fallback>
                  <p:oleObj name="" r:id="rId18" imgW="127000" imgH="177165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341" y="2243"/>
                          <a:ext cx="203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4" name="Object 16"/>
            <p:cNvGraphicFramePr>
              <a:graphicFrameLocks noChangeAspect="1"/>
            </p:cNvGraphicFramePr>
            <p:nvPr/>
          </p:nvGraphicFramePr>
          <p:xfrm>
            <a:off x="1371" y="1544"/>
            <a:ext cx="14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9" imgW="88900" imgH="164465" progId="Equation.3">
                    <p:embed/>
                  </p:oleObj>
                </mc:Choice>
                <mc:Fallback>
                  <p:oleObj name="" r:id="rId19" imgW="88900" imgH="164465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71" y="1544"/>
                          <a:ext cx="14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5" name="Object 17"/>
            <p:cNvGraphicFramePr>
              <a:graphicFrameLocks noChangeAspect="1"/>
            </p:cNvGraphicFramePr>
            <p:nvPr/>
          </p:nvGraphicFramePr>
          <p:xfrm>
            <a:off x="1362" y="1928"/>
            <a:ext cx="14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20" imgW="88900" imgH="164465" progId="Equation.3">
                    <p:embed/>
                  </p:oleObj>
                </mc:Choice>
                <mc:Fallback>
                  <p:oleObj name="" r:id="rId20" imgW="88900" imgH="164465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62" y="1928"/>
                          <a:ext cx="14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6" name="Object 18"/>
            <p:cNvGraphicFramePr>
              <a:graphicFrameLocks noChangeAspect="1"/>
            </p:cNvGraphicFramePr>
            <p:nvPr/>
          </p:nvGraphicFramePr>
          <p:xfrm>
            <a:off x="1584" y="1928"/>
            <a:ext cx="3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21" imgW="203200" imgH="165100" progId="Equation.3">
                    <p:embed/>
                  </p:oleObj>
                </mc:Choice>
                <mc:Fallback>
                  <p:oleObj name="" r:id="rId21" imgW="203200" imgH="1651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584" y="1928"/>
                          <a:ext cx="32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7" name="Object 19"/>
            <p:cNvGraphicFramePr>
              <a:graphicFrameLocks noChangeAspect="1"/>
            </p:cNvGraphicFramePr>
            <p:nvPr/>
          </p:nvGraphicFramePr>
          <p:xfrm>
            <a:off x="1212" y="2252"/>
            <a:ext cx="3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23" imgW="203200" imgH="165100" progId="Equation.3">
                    <p:embed/>
                  </p:oleObj>
                </mc:Choice>
                <mc:Fallback>
                  <p:oleObj name="" r:id="rId23" imgW="203200" imgH="1651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212" y="2252"/>
                          <a:ext cx="32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8" name="Object 20"/>
            <p:cNvGraphicFramePr>
              <a:graphicFrameLocks noChangeAspect="1"/>
            </p:cNvGraphicFramePr>
            <p:nvPr/>
          </p:nvGraphicFramePr>
          <p:xfrm>
            <a:off x="2103" y="2255"/>
            <a:ext cx="14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24" imgW="88900" imgH="164465" progId="Equation.3">
                    <p:embed/>
                  </p:oleObj>
                </mc:Choice>
                <mc:Fallback>
                  <p:oleObj name="" r:id="rId24" imgW="88900" imgH="164465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03" y="2255"/>
                          <a:ext cx="14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9" name="Object 21"/>
            <p:cNvGraphicFramePr>
              <a:graphicFrameLocks noChangeAspect="1"/>
            </p:cNvGraphicFramePr>
            <p:nvPr/>
          </p:nvGraphicFramePr>
          <p:xfrm>
            <a:off x="1746" y="2246"/>
            <a:ext cx="14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25" imgW="88900" imgH="164465" progId="Equation.3">
                    <p:embed/>
                  </p:oleObj>
                </mc:Choice>
                <mc:Fallback>
                  <p:oleObj name="" r:id="rId25" imgW="88900" imgH="164465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46" y="2246"/>
                          <a:ext cx="14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46" name="Object 23"/>
          <p:cNvGraphicFramePr>
            <a:graphicFrameLocks noChangeAspect="1"/>
          </p:cNvGraphicFramePr>
          <p:nvPr/>
        </p:nvGraphicFramePr>
        <p:xfrm>
          <a:off x="654050" y="4125913"/>
          <a:ext cx="5497513" cy="231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26" imgW="1905000" imgH="914400" progId="Equation.3">
                  <p:embed/>
                </p:oleObj>
              </mc:Choice>
              <mc:Fallback>
                <p:oleObj name="" r:id="rId26" imgW="1905000" imgH="9144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54050" y="4125913"/>
                        <a:ext cx="5497513" cy="2316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0" name="Object 40"/>
          <p:cNvGraphicFramePr>
            <a:graphicFrameLocks noChangeAspect="1"/>
          </p:cNvGraphicFramePr>
          <p:nvPr/>
        </p:nvGraphicFramePr>
        <p:xfrm>
          <a:off x="6249988" y="5189538"/>
          <a:ext cx="25114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28" imgW="990600" imgH="228600" progId="Equation.3">
                  <p:embed/>
                </p:oleObj>
              </mc:Choice>
              <mc:Fallback>
                <p:oleObj name="" r:id="rId28" imgW="990600" imgH="2286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249988" y="5189538"/>
                        <a:ext cx="2511425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2" name="Text Box 42"/>
          <p:cNvSpPr txBox="1"/>
          <p:nvPr/>
        </p:nvSpPr>
        <p:spPr>
          <a:xfrm>
            <a:off x="5508625" y="2916238"/>
            <a:ext cx="14478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特征根：</a:t>
            </a:r>
            <a:endParaRPr lang="zh-CN" altLang="en-US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71083" name="Object 43"/>
          <p:cNvGraphicFramePr>
            <a:graphicFrameLocks noChangeAspect="1"/>
          </p:cNvGraphicFramePr>
          <p:nvPr/>
        </p:nvGraphicFramePr>
        <p:xfrm>
          <a:off x="6878638" y="2916238"/>
          <a:ext cx="12541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0" imgW="495300" imgH="241300" progId="Equation.3">
                  <p:embed/>
                </p:oleObj>
              </mc:Choice>
              <mc:Fallback>
                <p:oleObj name="" r:id="rId30" imgW="495300" imgH="2413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878638" y="2916238"/>
                        <a:ext cx="1254125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4" name="Object 44"/>
          <p:cNvGraphicFramePr>
            <a:graphicFrameLocks noChangeAspect="1"/>
          </p:cNvGraphicFramePr>
          <p:nvPr/>
        </p:nvGraphicFramePr>
        <p:xfrm>
          <a:off x="6346825" y="3490913"/>
          <a:ext cx="26066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2" imgW="1028065" imgH="241300" progId="Equation.3">
                  <p:embed/>
                </p:oleObj>
              </mc:Choice>
              <mc:Fallback>
                <p:oleObj name="" r:id="rId32" imgW="1028065" imgH="2413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346825" y="3490913"/>
                        <a:ext cx="2606675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5" name="Line 45"/>
          <p:cNvSpPr/>
          <p:nvPr/>
        </p:nvSpPr>
        <p:spPr>
          <a:xfrm flipV="1">
            <a:off x="7524750" y="4265613"/>
            <a:ext cx="1588" cy="7620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headEnd type="none" w="med" len="med"/>
            <a:tailEnd type="triangle" w="sm" len="med"/>
          </a:ln>
        </p:spPr>
      </p:sp>
      <p:grpSp>
        <p:nvGrpSpPr>
          <p:cNvPr id="27658" name="Group 49"/>
          <p:cNvGrpSpPr/>
          <p:nvPr/>
        </p:nvGrpSpPr>
        <p:grpSpPr>
          <a:xfrm>
            <a:off x="88900" y="231775"/>
            <a:ext cx="8920163" cy="1160463"/>
            <a:chOff x="21" y="138"/>
            <a:chExt cx="5619" cy="731"/>
          </a:xfrm>
        </p:grpSpPr>
        <p:sp>
          <p:nvSpPr>
            <p:cNvPr id="27664" name="Text Box 50"/>
            <p:cNvSpPr txBox="1"/>
            <p:nvPr/>
          </p:nvSpPr>
          <p:spPr>
            <a:xfrm>
              <a:off x="21" y="138"/>
              <a:ext cx="694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36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例：</a:t>
              </a:r>
              <a:endPara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5" name="Text Box 51"/>
            <p:cNvSpPr txBox="1"/>
            <p:nvPr/>
          </p:nvSpPr>
          <p:spPr>
            <a:xfrm>
              <a:off x="577" y="186"/>
              <a:ext cx="24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用正交化方法化二次型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66" name="Object 52"/>
            <p:cNvGraphicFramePr>
              <a:graphicFrameLocks noChangeAspect="1"/>
            </p:cNvGraphicFramePr>
            <p:nvPr/>
          </p:nvGraphicFramePr>
          <p:xfrm>
            <a:off x="2936" y="169"/>
            <a:ext cx="119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34" imgW="748665" imgH="215900" progId="Equation.3">
                    <p:embed/>
                  </p:oleObj>
                </mc:Choice>
                <mc:Fallback>
                  <p:oleObj name="" r:id="rId34" imgW="748665" imgH="2159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2936" y="169"/>
                          <a:ext cx="1196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7" name="Object 53"/>
            <p:cNvGraphicFramePr>
              <a:graphicFrameLocks noChangeAspect="1"/>
            </p:cNvGraphicFramePr>
            <p:nvPr/>
          </p:nvGraphicFramePr>
          <p:xfrm>
            <a:off x="4115" y="186"/>
            <a:ext cx="77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36" imgW="482600" imgH="228600" progId="Equation.3">
                    <p:embed/>
                  </p:oleObj>
                </mc:Choice>
                <mc:Fallback>
                  <p:oleObj name="" r:id="rId36" imgW="482600" imgH="2286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4115" y="186"/>
                          <a:ext cx="77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8" name="Object 54"/>
            <p:cNvGraphicFramePr>
              <a:graphicFrameLocks noChangeAspect="1"/>
            </p:cNvGraphicFramePr>
            <p:nvPr/>
          </p:nvGraphicFramePr>
          <p:xfrm>
            <a:off x="1714" y="513"/>
            <a:ext cx="77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38" imgW="481965" imgH="215900" progId="Equation.3">
                    <p:embed/>
                  </p:oleObj>
                </mc:Choice>
                <mc:Fallback>
                  <p:oleObj name="" r:id="rId38" imgW="481965" imgH="2159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1714" y="513"/>
                          <a:ext cx="770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9" name="Object 55"/>
            <p:cNvGraphicFramePr>
              <a:graphicFrameLocks noChangeAspect="1"/>
            </p:cNvGraphicFramePr>
            <p:nvPr/>
          </p:nvGraphicFramePr>
          <p:xfrm>
            <a:off x="2475" y="504"/>
            <a:ext cx="79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40" imgW="495300" imgH="228600" progId="Equation.3">
                    <p:embed/>
                  </p:oleObj>
                </mc:Choice>
                <mc:Fallback>
                  <p:oleObj name="" r:id="rId40" imgW="495300" imgH="2286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2475" y="504"/>
                          <a:ext cx="79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0" name="Object 56"/>
            <p:cNvGraphicFramePr>
              <a:graphicFrameLocks noChangeAspect="1"/>
            </p:cNvGraphicFramePr>
            <p:nvPr/>
          </p:nvGraphicFramePr>
          <p:xfrm>
            <a:off x="3233" y="504"/>
            <a:ext cx="811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42" imgW="508000" imgH="215900" progId="Equation.3">
                    <p:embed/>
                  </p:oleObj>
                </mc:Choice>
                <mc:Fallback>
                  <p:oleObj name="" r:id="rId42" imgW="508000" imgH="2159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233" y="504"/>
                          <a:ext cx="811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1" name="Object 57"/>
            <p:cNvGraphicFramePr>
              <a:graphicFrameLocks noChangeAspect="1"/>
            </p:cNvGraphicFramePr>
            <p:nvPr/>
          </p:nvGraphicFramePr>
          <p:xfrm>
            <a:off x="4030" y="504"/>
            <a:ext cx="58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44" imgW="368300" imgH="228600" progId="Equation.3">
                    <p:embed/>
                  </p:oleObj>
                </mc:Choice>
                <mc:Fallback>
                  <p:oleObj name="" r:id="rId44" imgW="368300" imgH="2286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4030" y="504"/>
                          <a:ext cx="588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2" name="Text Box 58"/>
            <p:cNvSpPr txBox="1"/>
            <p:nvPr/>
          </p:nvSpPr>
          <p:spPr>
            <a:xfrm>
              <a:off x="4624" y="514"/>
              <a:ext cx="1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为标准型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38425" y="6466205"/>
            <a:ext cx="2606040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1, 2</a:t>
            </a:r>
            <a:r>
              <a:rPr lang="zh-CN" altLang="zh-CN" sz="2000"/>
              <a:t>列相加，提</a:t>
            </a:r>
            <a:r>
              <a:rPr lang="zh-CN" altLang="zh-CN" sz="2000"/>
              <a:t>公因子</a:t>
            </a:r>
            <a:endParaRPr lang="zh-CN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1043305" y="1741805"/>
            <a:ext cx="59690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(1)</a:t>
            </a:r>
            <a:endParaRPr lang="en-US" altLang="zh-CN" sz="28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7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7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300"/>
                                        <p:tgtEl>
                                          <p:spTgt spid="4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7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/>
      <p:bldP spid="4710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576263" y="723900"/>
            <a:ext cx="6000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8675" name="Text Box 3"/>
          <p:cNvSpPr txBox="1"/>
          <p:nvPr/>
        </p:nvSpPr>
        <p:spPr>
          <a:xfrm>
            <a:off x="1249363" y="723900"/>
            <a:ext cx="32842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zh-CN" altLang="en-US" dirty="0">
                <a:latin typeface="Times New Roman" panose="02020603050405020304" pitchFamily="18" charset="0"/>
              </a:rPr>
              <a:t>特征根 </a:t>
            </a:r>
            <a:r>
              <a:rPr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– 3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72068" name="Text Box 4"/>
          <p:cNvSpPr txBox="1"/>
          <p:nvPr/>
        </p:nvSpPr>
        <p:spPr>
          <a:xfrm>
            <a:off x="1259523" y="3107055"/>
            <a:ext cx="9017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即：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72069" name="Group 5"/>
          <p:cNvGrpSpPr/>
          <p:nvPr/>
        </p:nvGrpSpPr>
        <p:grpSpPr>
          <a:xfrm>
            <a:off x="2367598" y="2340293"/>
            <a:ext cx="4462462" cy="2085975"/>
            <a:chOff x="1093" y="1157"/>
            <a:chExt cx="2811" cy="1314"/>
          </a:xfrm>
        </p:grpSpPr>
        <p:graphicFrame>
          <p:nvGraphicFramePr>
            <p:cNvPr id="28690" name="Object 6"/>
            <p:cNvGraphicFramePr>
              <a:graphicFrameLocks noChangeAspect="1"/>
            </p:cNvGraphicFramePr>
            <p:nvPr/>
          </p:nvGraphicFramePr>
          <p:xfrm>
            <a:off x="1093" y="1173"/>
            <a:ext cx="1776" cy="1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" imgW="1270000" imgH="914400" progId="Equation.3">
                    <p:embed/>
                  </p:oleObj>
                </mc:Choice>
                <mc:Fallback>
                  <p:oleObj name="" r:id="rId1" imgW="1270000" imgH="9144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93" y="1173"/>
                          <a:ext cx="1776" cy="1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1" name="Object 7"/>
            <p:cNvGraphicFramePr>
              <a:graphicFrameLocks noChangeAspect="1"/>
            </p:cNvGraphicFramePr>
            <p:nvPr/>
          </p:nvGraphicFramePr>
          <p:xfrm>
            <a:off x="2847" y="1157"/>
            <a:ext cx="477" cy="1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3" imgW="342900" imgH="939165" progId="Equation.3">
                    <p:embed/>
                  </p:oleObj>
                </mc:Choice>
                <mc:Fallback>
                  <p:oleObj name="" r:id="rId3" imgW="342900" imgH="939165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47" y="1157"/>
                          <a:ext cx="477" cy="1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2" name="Object 8"/>
            <p:cNvGraphicFramePr>
              <a:graphicFrameLocks noChangeAspect="1"/>
            </p:cNvGraphicFramePr>
            <p:nvPr/>
          </p:nvGraphicFramePr>
          <p:xfrm>
            <a:off x="3356" y="1164"/>
            <a:ext cx="548" cy="1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5" imgW="393700" imgH="914400" progId="Equation.3">
                    <p:embed/>
                  </p:oleObj>
                </mc:Choice>
                <mc:Fallback>
                  <p:oleObj name="" r:id="rId5" imgW="393700" imgH="9144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56" y="1164"/>
                          <a:ext cx="548" cy="1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2073" name="Text Box 9"/>
          <p:cNvSpPr txBox="1"/>
          <p:nvPr/>
        </p:nvSpPr>
        <p:spPr>
          <a:xfrm>
            <a:off x="1461135" y="5372418"/>
            <a:ext cx="30429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求得</a:t>
            </a:r>
            <a:r>
              <a:rPr lang="zh-CN" altLang="en-US" dirty="0">
                <a:latin typeface="Times New Roman" panose="02020603050405020304" pitchFamily="18" charset="0"/>
              </a:rPr>
              <a:t>一基础解系：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72074" name="Group 10"/>
          <p:cNvGrpSpPr/>
          <p:nvPr/>
        </p:nvGrpSpPr>
        <p:grpSpPr>
          <a:xfrm>
            <a:off x="4372610" y="4652963"/>
            <a:ext cx="1674813" cy="2030412"/>
            <a:chOff x="1874" y="2505"/>
            <a:chExt cx="1055" cy="1279"/>
          </a:xfrm>
        </p:grpSpPr>
        <p:graphicFrame>
          <p:nvGraphicFramePr>
            <p:cNvPr id="28688" name="Object 11"/>
            <p:cNvGraphicFramePr>
              <a:graphicFrameLocks noChangeAspect="1"/>
            </p:cNvGraphicFramePr>
            <p:nvPr/>
          </p:nvGraphicFramePr>
          <p:xfrm>
            <a:off x="2272" y="2505"/>
            <a:ext cx="657" cy="1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7" imgW="673100" imgH="1402715" progId="Equation.3">
                    <p:embed/>
                  </p:oleObj>
                </mc:Choice>
                <mc:Fallback>
                  <p:oleObj name="" r:id="rId7" imgW="673100" imgH="140271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2" y="2505"/>
                          <a:ext cx="657" cy="1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9" name="Text Box 12"/>
            <p:cNvSpPr txBox="1"/>
            <p:nvPr/>
          </p:nvSpPr>
          <p:spPr>
            <a:xfrm>
              <a:off x="1874" y="2959"/>
              <a:ext cx="40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2077" name="Group 13"/>
          <p:cNvGrpSpPr/>
          <p:nvPr/>
        </p:nvGrpSpPr>
        <p:grpSpPr>
          <a:xfrm>
            <a:off x="3635376" y="720725"/>
            <a:ext cx="3479800" cy="1141413"/>
            <a:chOff x="2290" y="454"/>
            <a:chExt cx="2192" cy="719"/>
          </a:xfrm>
        </p:grpSpPr>
        <p:sp>
          <p:nvSpPr>
            <p:cNvPr id="28686" name="Text Box 14"/>
            <p:cNvSpPr txBox="1"/>
            <p:nvPr/>
          </p:nvSpPr>
          <p:spPr>
            <a:xfrm>
              <a:off x="2290" y="844"/>
              <a:ext cx="15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( 3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E + A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)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= 0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87" name="Rectangle 15"/>
            <p:cNvSpPr/>
            <p:nvPr/>
          </p:nvSpPr>
          <p:spPr>
            <a:xfrm>
              <a:off x="2790" y="454"/>
              <a:ext cx="169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  <a:sym typeface="Symbol" panose="05050102010706020507" pitchFamily="18" charset="2"/>
                </a:rPr>
                <a:t>解线性方程组：</a:t>
              </a:r>
              <a:endParaRPr lang="zh-CN" altLang="en-US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164070" y="2953385"/>
            <a:ext cx="1596390" cy="8604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000" b="0"/>
              <a:t>代数重数</a:t>
            </a:r>
            <a:r>
              <a:rPr lang="en-US" altLang="zh-CN" sz="2000" b="0"/>
              <a:t> =</a:t>
            </a:r>
            <a:endParaRPr lang="en-US" altLang="zh-CN" sz="2000" b="0"/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000" b="0"/>
              <a:t>几何重数</a:t>
            </a:r>
            <a:r>
              <a:rPr lang="en-US" altLang="zh-CN" sz="2000" b="0"/>
              <a:t> = </a:t>
            </a:r>
            <a:r>
              <a:rPr lang="en-US" altLang="zh-CN" sz="2000"/>
              <a:t>1</a:t>
            </a:r>
            <a:endParaRPr lang="en-US" altLang="zh-CN" sz="20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206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207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8" grpId="0" build="p"/>
      <p:bldP spid="47207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3090" name="Text Box 2"/>
          <p:cNvSpPr txBox="1"/>
          <p:nvPr/>
        </p:nvSpPr>
        <p:spPr>
          <a:xfrm>
            <a:off x="467995" y="1818323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即：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73091" name="Group 3"/>
          <p:cNvGrpSpPr/>
          <p:nvPr/>
        </p:nvGrpSpPr>
        <p:grpSpPr>
          <a:xfrm>
            <a:off x="1260475" y="1063625"/>
            <a:ext cx="4430713" cy="2085975"/>
            <a:chOff x="794" y="670"/>
            <a:chExt cx="2791" cy="1314"/>
          </a:xfrm>
        </p:grpSpPr>
        <p:graphicFrame>
          <p:nvGraphicFramePr>
            <p:cNvPr id="29719" name="Object 4"/>
            <p:cNvGraphicFramePr>
              <a:graphicFrameLocks noChangeAspect="1"/>
            </p:cNvGraphicFramePr>
            <p:nvPr/>
          </p:nvGraphicFramePr>
          <p:xfrm>
            <a:off x="794" y="670"/>
            <a:ext cx="1741" cy="1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" imgW="1244600" imgH="914400" progId="Equation.3">
                    <p:embed/>
                  </p:oleObj>
                </mc:Choice>
                <mc:Fallback>
                  <p:oleObj name="" r:id="rId1" imgW="1244600" imgH="9144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94" y="670"/>
                          <a:ext cx="1741" cy="1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0" name="Object 5"/>
            <p:cNvGraphicFramePr>
              <a:graphicFrameLocks noChangeAspect="1"/>
            </p:cNvGraphicFramePr>
            <p:nvPr/>
          </p:nvGraphicFramePr>
          <p:xfrm>
            <a:off x="2528" y="670"/>
            <a:ext cx="477" cy="1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3" imgW="342900" imgH="939165" progId="Equation.3">
                    <p:embed/>
                  </p:oleObj>
                </mc:Choice>
                <mc:Fallback>
                  <p:oleObj name="" r:id="rId3" imgW="342900" imgH="939165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8" y="670"/>
                          <a:ext cx="477" cy="1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1" name="Object 6"/>
            <p:cNvGraphicFramePr>
              <a:graphicFrameLocks noChangeAspect="1"/>
            </p:cNvGraphicFramePr>
            <p:nvPr/>
          </p:nvGraphicFramePr>
          <p:xfrm>
            <a:off x="3037" y="670"/>
            <a:ext cx="548" cy="1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5" imgW="393700" imgH="914400" progId="Equation.3">
                    <p:embed/>
                  </p:oleObj>
                </mc:Choice>
                <mc:Fallback>
                  <p:oleObj name="" r:id="rId5" imgW="393700" imgH="9144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37" y="670"/>
                          <a:ext cx="548" cy="1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3095" name="Text Box 7"/>
          <p:cNvSpPr txBox="1"/>
          <p:nvPr/>
        </p:nvSpPr>
        <p:spPr>
          <a:xfrm>
            <a:off x="504825" y="3311525"/>
            <a:ext cx="69643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求得</a:t>
            </a:r>
            <a:r>
              <a:rPr lang="zh-CN" altLang="en-US" dirty="0">
                <a:latin typeface="Times New Roman" panose="02020603050405020304" pitchFamily="18" charset="0"/>
              </a:rPr>
              <a:t>一基础解系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473096" name="Group 8"/>
          <p:cNvGrpSpPr/>
          <p:nvPr/>
        </p:nvGrpSpPr>
        <p:grpSpPr>
          <a:xfrm>
            <a:off x="1188720" y="4076700"/>
            <a:ext cx="1541463" cy="2030413"/>
            <a:chOff x="404" y="2616"/>
            <a:chExt cx="971" cy="1279"/>
          </a:xfrm>
        </p:grpSpPr>
        <p:graphicFrame>
          <p:nvGraphicFramePr>
            <p:cNvPr id="29717" name="Object 9"/>
            <p:cNvGraphicFramePr>
              <a:graphicFrameLocks noChangeAspect="1"/>
            </p:cNvGraphicFramePr>
            <p:nvPr/>
          </p:nvGraphicFramePr>
          <p:xfrm>
            <a:off x="789" y="2616"/>
            <a:ext cx="586" cy="1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7" imgW="594360" imgH="1402715" progId="Equation.3">
                    <p:embed/>
                  </p:oleObj>
                </mc:Choice>
                <mc:Fallback>
                  <p:oleObj name="" r:id="rId7" imgW="594360" imgH="1402715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89" y="2616"/>
                          <a:ext cx="586" cy="1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8" name="Text Box 10"/>
            <p:cNvSpPr txBox="1"/>
            <p:nvPr/>
          </p:nvSpPr>
          <p:spPr>
            <a:xfrm>
              <a:off x="404" y="3070"/>
              <a:ext cx="39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3099" name="Group 11"/>
          <p:cNvGrpSpPr/>
          <p:nvPr/>
        </p:nvGrpSpPr>
        <p:grpSpPr>
          <a:xfrm>
            <a:off x="3209608" y="4076700"/>
            <a:ext cx="1541462" cy="2030413"/>
            <a:chOff x="1677" y="2616"/>
            <a:chExt cx="971" cy="1279"/>
          </a:xfrm>
        </p:grpSpPr>
        <p:graphicFrame>
          <p:nvGraphicFramePr>
            <p:cNvPr id="29715" name="Object 12"/>
            <p:cNvGraphicFramePr>
              <a:graphicFrameLocks noChangeAspect="1"/>
            </p:cNvGraphicFramePr>
            <p:nvPr/>
          </p:nvGraphicFramePr>
          <p:xfrm>
            <a:off x="2062" y="2616"/>
            <a:ext cx="586" cy="1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9" imgW="594360" imgH="1402715" progId="Equation.3">
                    <p:embed/>
                  </p:oleObj>
                </mc:Choice>
                <mc:Fallback>
                  <p:oleObj name="" r:id="rId9" imgW="594360" imgH="1402715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62" y="2616"/>
                          <a:ext cx="586" cy="1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6" name="Text Box 13"/>
            <p:cNvSpPr txBox="1"/>
            <p:nvPr/>
          </p:nvSpPr>
          <p:spPr>
            <a:xfrm>
              <a:off x="1677" y="3070"/>
              <a:ext cx="39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3102" name="Group 14"/>
          <p:cNvGrpSpPr/>
          <p:nvPr/>
        </p:nvGrpSpPr>
        <p:grpSpPr>
          <a:xfrm>
            <a:off x="5263833" y="4076700"/>
            <a:ext cx="1701800" cy="2030413"/>
            <a:chOff x="3092" y="2653"/>
            <a:chExt cx="1072" cy="1279"/>
          </a:xfrm>
        </p:grpSpPr>
        <p:graphicFrame>
          <p:nvGraphicFramePr>
            <p:cNvPr id="29713" name="Object 15"/>
            <p:cNvGraphicFramePr>
              <a:graphicFrameLocks noChangeAspect="1"/>
            </p:cNvGraphicFramePr>
            <p:nvPr/>
          </p:nvGraphicFramePr>
          <p:xfrm>
            <a:off x="3473" y="2653"/>
            <a:ext cx="691" cy="1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1" imgW="718185" imgH="1402715" progId="Equation.3">
                    <p:embed/>
                  </p:oleObj>
                </mc:Choice>
                <mc:Fallback>
                  <p:oleObj name="" r:id="rId11" imgW="718185" imgH="1402715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73" y="2653"/>
                          <a:ext cx="691" cy="1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4" name="Text Box 16"/>
            <p:cNvSpPr txBox="1"/>
            <p:nvPr/>
          </p:nvSpPr>
          <p:spPr>
            <a:xfrm>
              <a:off x="3092" y="3107"/>
              <a:ext cx="39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704" name="Text Box 17"/>
          <p:cNvSpPr txBox="1"/>
          <p:nvPr/>
        </p:nvSpPr>
        <p:spPr>
          <a:xfrm>
            <a:off x="393700" y="381000"/>
            <a:ext cx="332581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1 ,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73106" name="Group 18"/>
          <p:cNvGrpSpPr/>
          <p:nvPr/>
        </p:nvGrpSpPr>
        <p:grpSpPr>
          <a:xfrm>
            <a:off x="3708400" y="381000"/>
            <a:ext cx="4637088" cy="542926"/>
            <a:chOff x="2336" y="240"/>
            <a:chExt cx="2921" cy="342"/>
          </a:xfrm>
        </p:grpSpPr>
        <p:sp>
          <p:nvSpPr>
            <p:cNvPr id="29711" name="Text Box 19"/>
            <p:cNvSpPr txBox="1"/>
            <p:nvPr/>
          </p:nvSpPr>
          <p:spPr>
            <a:xfrm>
              <a:off x="2336" y="255"/>
              <a:ext cx="14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解线性方程组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12" name="Text Box 20"/>
            <p:cNvSpPr txBox="1"/>
            <p:nvPr/>
          </p:nvSpPr>
          <p:spPr>
            <a:xfrm>
              <a:off x="3809" y="240"/>
              <a:ext cx="144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/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E </a:t>
              </a:r>
              <a:r>
                <a:rPr lang="en-US" altLang="zh-CN" dirty="0">
                  <a:solidFill>
                    <a:srgbClr val="FF3300"/>
                  </a:solidFill>
                  <a:sym typeface="Symbol" panose="05050102010706020507" pitchFamily="18" charset="2"/>
                </a:rPr>
                <a:t>–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A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)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= 0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299835" y="1647825"/>
            <a:ext cx="1596390" cy="8604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000" b="0"/>
              <a:t>代数重数</a:t>
            </a:r>
            <a:r>
              <a:rPr lang="en-US" altLang="zh-CN" sz="2000" b="0"/>
              <a:t> = </a:t>
            </a:r>
            <a:r>
              <a:rPr lang="en-US" altLang="zh-CN" sz="2000"/>
              <a:t>3</a:t>
            </a:r>
            <a:endParaRPr lang="en-US" altLang="zh-CN" sz="2000" b="0"/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000" b="0"/>
              <a:t>几何重数</a:t>
            </a:r>
            <a:r>
              <a:rPr lang="en-US" altLang="zh-CN" sz="2000" b="0"/>
              <a:t> = </a:t>
            </a:r>
            <a:r>
              <a:rPr lang="en-US" altLang="zh-CN" sz="2000"/>
              <a:t>3</a:t>
            </a:r>
            <a:endParaRPr lang="en-US" altLang="zh-CN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131695" y="6280785"/>
                <a:ext cx="5344160" cy="4737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charset="0"/>
                        <a:cs typeface="Cambria Math" panose="02040503050406030204" charset="0"/>
                      </a:rPr>
                      <m:t>可验证</m:t>
                    </m:r>
                  </m:oMath>
                </a14:m>
                <a:r>
                  <a:rPr lang="en-US" altLang="zh-CN" sz="2400" b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400" b="0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:r>
                  <a:rPr lang="en-US" altLang="zh-CN" sz="2400" b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b="0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b="0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400" b="0">
                    <a:latin typeface="Cambria Math" panose="02040503050406030204" charset="0"/>
                    <a:cs typeface="Cambria Math" panose="02040503050406030204" charset="0"/>
                  </a:rPr>
                  <a:t>正交</a:t>
                </a:r>
                <a:r>
                  <a:rPr lang="en-US" altLang="zh-CN" sz="2400" b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400"/>
                  <a:t>(</a:t>
                </a:r>
                <a:r>
                  <a:rPr lang="zh-CN" altLang="en-US" sz="2400">
                    <a:sym typeface="+mn-ea"/>
                  </a:rPr>
                  <a:t>性质</a:t>
                </a:r>
                <a:r>
                  <a:rPr lang="en-US" altLang="zh-CN" sz="2400">
                    <a:sym typeface="+mn-ea"/>
                  </a:rPr>
                  <a:t>2)</a:t>
                </a:r>
                <a:endParaRPr lang="zh-CN" altLang="en-US" sz="2400" b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695" y="6280785"/>
                <a:ext cx="5344160" cy="4737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309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309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0" grpId="0" build="p"/>
      <p:bldP spid="4730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2"/>
          <p:cNvSpPr txBox="1"/>
          <p:nvPr/>
        </p:nvSpPr>
        <p:spPr>
          <a:xfrm>
            <a:off x="371475" y="396875"/>
            <a:ext cx="63677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先将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正交化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施密特正交化)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4115" name="Group 3"/>
          <p:cNvGrpSpPr/>
          <p:nvPr/>
        </p:nvGrpSpPr>
        <p:grpSpPr>
          <a:xfrm>
            <a:off x="531813" y="1916113"/>
            <a:ext cx="2160587" cy="573088"/>
            <a:chOff x="335" y="1207"/>
            <a:chExt cx="1361" cy="361"/>
          </a:xfrm>
        </p:grpSpPr>
        <p:sp>
          <p:nvSpPr>
            <p:cNvPr id="30738" name="Text Box 4"/>
            <p:cNvSpPr txBox="1"/>
            <p:nvPr/>
          </p:nvSpPr>
          <p:spPr>
            <a:xfrm>
              <a:off x="335" y="1241"/>
              <a:ext cx="3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取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0739" name="Rectangle 5"/>
            <p:cNvSpPr/>
            <p:nvPr/>
          </p:nvSpPr>
          <p:spPr>
            <a:xfrm>
              <a:off x="763" y="1207"/>
              <a:ext cx="93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 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i="1" dirty="0">
                  <a:latin typeface="Times New Roman" panose="02020603050405020304" pitchFamily="18" charset="0"/>
                </a:rPr>
                <a:t> = X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endParaRPr lang="en-US" altLang="zh-CN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4119" name="Group 7"/>
          <p:cNvGrpSpPr/>
          <p:nvPr/>
        </p:nvGrpSpPr>
        <p:grpSpPr>
          <a:xfrm>
            <a:off x="2915920" y="998538"/>
            <a:ext cx="4595813" cy="2593975"/>
            <a:chOff x="2326" y="615"/>
            <a:chExt cx="2895" cy="1634"/>
          </a:xfrm>
        </p:grpSpPr>
        <p:sp>
          <p:nvSpPr>
            <p:cNvPr id="30735" name="Rectangle 8"/>
            <p:cNvSpPr/>
            <p:nvPr/>
          </p:nvSpPr>
          <p:spPr>
            <a:xfrm>
              <a:off x="2326" y="1207"/>
              <a:ext cx="10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 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i="1" dirty="0">
                  <a:latin typeface="Times New Roman" panose="02020603050405020304" pitchFamily="18" charset="0"/>
                </a:rPr>
                <a:t> = X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dirty="0">
                  <a:latin typeface="Times New Roman" panose="02020603050405020304" pitchFamily="18" charset="0"/>
                </a:rPr>
                <a:t> –</a:t>
              </a:r>
              <a:endParaRPr lang="en-US" altLang="zh-CN" baseline="-25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36" name="Object 9"/>
            <p:cNvGraphicFramePr>
              <a:graphicFrameLocks noChangeAspect="1"/>
            </p:cNvGraphicFramePr>
            <p:nvPr/>
          </p:nvGraphicFramePr>
          <p:xfrm>
            <a:off x="3349" y="1097"/>
            <a:ext cx="1066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1" imgW="761365" imgH="444500" progId="Equation.3">
                    <p:embed/>
                  </p:oleObj>
                </mc:Choice>
                <mc:Fallback>
                  <p:oleObj name="" r:id="rId1" imgW="761365" imgH="4445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49" y="1097"/>
                          <a:ext cx="1066" cy="6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7" name="Object 10"/>
            <p:cNvGraphicFramePr>
              <a:graphicFrameLocks noChangeAspect="1"/>
            </p:cNvGraphicFramePr>
            <p:nvPr/>
          </p:nvGraphicFramePr>
          <p:xfrm>
            <a:off x="4422" y="615"/>
            <a:ext cx="799" cy="1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3" imgW="835660" imgH="1811655" progId="Equation.3">
                    <p:embed/>
                  </p:oleObj>
                </mc:Choice>
                <mc:Fallback>
                  <p:oleObj name="" r:id="rId3" imgW="835660" imgH="1811655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22" y="615"/>
                          <a:ext cx="799" cy="16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4123" name="Group 11"/>
          <p:cNvGrpSpPr/>
          <p:nvPr/>
        </p:nvGrpSpPr>
        <p:grpSpPr>
          <a:xfrm>
            <a:off x="1041400" y="3673475"/>
            <a:ext cx="6386513" cy="2932113"/>
            <a:chOff x="656" y="2314"/>
            <a:chExt cx="4023" cy="1847"/>
          </a:xfrm>
        </p:grpSpPr>
        <p:sp>
          <p:nvSpPr>
            <p:cNvPr id="30731" name="Rectangle 12"/>
            <p:cNvSpPr/>
            <p:nvPr/>
          </p:nvSpPr>
          <p:spPr>
            <a:xfrm>
              <a:off x="656" y="3024"/>
              <a:ext cx="10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 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</a:rPr>
                <a:t>= X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4</a:t>
              </a:r>
              <a:r>
                <a:rPr lang="en-US" altLang="zh-CN" dirty="0">
                  <a:latin typeface="Times New Roman" panose="02020603050405020304" pitchFamily="18" charset="0"/>
                </a:rPr>
                <a:t> –</a:t>
              </a:r>
              <a:endParaRPr lang="en-US" altLang="zh-CN" baseline="-25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32" name="Object 13"/>
            <p:cNvGraphicFramePr>
              <a:graphicFrameLocks noChangeAspect="1"/>
            </p:cNvGraphicFramePr>
            <p:nvPr/>
          </p:nvGraphicFramePr>
          <p:xfrm>
            <a:off x="1651" y="2913"/>
            <a:ext cx="1081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5" imgW="774065" imgH="444500" progId="Equation.3">
                    <p:embed/>
                  </p:oleObj>
                </mc:Choice>
                <mc:Fallback>
                  <p:oleObj name="" r:id="rId5" imgW="774065" imgH="4445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51" y="2913"/>
                          <a:ext cx="1081" cy="6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3" name="Object 14"/>
            <p:cNvGraphicFramePr>
              <a:graphicFrameLocks noChangeAspect="1"/>
            </p:cNvGraphicFramePr>
            <p:nvPr/>
          </p:nvGraphicFramePr>
          <p:xfrm>
            <a:off x="2725" y="2916"/>
            <a:ext cx="1225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7" imgW="875665" imgH="444500" progId="Equation.3">
                    <p:embed/>
                  </p:oleObj>
                </mc:Choice>
                <mc:Fallback>
                  <p:oleObj name="" r:id="rId7" imgW="875665" imgH="4445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25" y="2916"/>
                          <a:ext cx="1225" cy="6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4" name="Object 15"/>
            <p:cNvGraphicFramePr>
              <a:graphicFrameLocks noChangeAspect="1"/>
            </p:cNvGraphicFramePr>
            <p:nvPr/>
          </p:nvGraphicFramePr>
          <p:xfrm>
            <a:off x="3951" y="2314"/>
            <a:ext cx="728" cy="1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9" imgW="757555" imgH="2058670" progId="Equation.3">
                    <p:embed/>
                  </p:oleObj>
                </mc:Choice>
                <mc:Fallback>
                  <p:oleObj name="" r:id="rId9" imgW="757555" imgH="205867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51" y="2314"/>
                          <a:ext cx="728" cy="18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ext Box 2"/>
          <p:cNvSpPr txBox="1"/>
          <p:nvPr/>
        </p:nvSpPr>
        <p:spPr>
          <a:xfrm>
            <a:off x="252095" y="260350"/>
            <a:ext cx="232791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再作单位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化：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5139" name="Group 3"/>
          <p:cNvGrpSpPr/>
          <p:nvPr/>
        </p:nvGrpSpPr>
        <p:grpSpPr>
          <a:xfrm>
            <a:off x="523875" y="188913"/>
            <a:ext cx="3622675" cy="3070225"/>
            <a:chOff x="330" y="283"/>
            <a:chExt cx="2282" cy="1934"/>
          </a:xfrm>
        </p:grpSpPr>
        <p:graphicFrame>
          <p:nvGraphicFramePr>
            <p:cNvPr id="31765" name="Object 4"/>
            <p:cNvGraphicFramePr>
              <a:graphicFrameLocks noChangeAspect="1"/>
            </p:cNvGraphicFramePr>
            <p:nvPr/>
          </p:nvGraphicFramePr>
          <p:xfrm>
            <a:off x="1743" y="283"/>
            <a:ext cx="869" cy="19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1" imgW="835660" imgH="2345055" progId="Equation.3">
                    <p:embed/>
                  </p:oleObj>
                </mc:Choice>
                <mc:Fallback>
                  <p:oleObj name="" r:id="rId1" imgW="835660" imgH="2345055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43" y="283"/>
                          <a:ext cx="869" cy="19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5"/>
            <p:cNvGraphicFramePr>
              <a:graphicFrameLocks noChangeAspect="1"/>
            </p:cNvGraphicFramePr>
            <p:nvPr/>
          </p:nvGraphicFramePr>
          <p:xfrm>
            <a:off x="686" y="1009"/>
            <a:ext cx="1005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3" imgW="660400" imgH="431800" progId="Equation.3">
                    <p:embed/>
                  </p:oleObj>
                </mc:Choice>
                <mc:Fallback>
                  <p:oleObj name="" r:id="rId3" imgW="660400" imgH="4318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86" y="1009"/>
                          <a:ext cx="1005" cy="5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7" name="Text Box 6"/>
            <p:cNvSpPr txBox="1"/>
            <p:nvPr/>
          </p:nvSpPr>
          <p:spPr>
            <a:xfrm>
              <a:off x="330" y="1068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 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5143" name="Group 7"/>
          <p:cNvGrpSpPr/>
          <p:nvPr/>
        </p:nvGrpSpPr>
        <p:grpSpPr>
          <a:xfrm>
            <a:off x="4767263" y="474663"/>
            <a:ext cx="3529012" cy="2549525"/>
            <a:chOff x="3003" y="463"/>
            <a:chExt cx="2223" cy="1606"/>
          </a:xfrm>
        </p:grpSpPr>
        <p:graphicFrame>
          <p:nvGraphicFramePr>
            <p:cNvPr id="31762" name="Object 8"/>
            <p:cNvGraphicFramePr>
              <a:graphicFrameLocks noChangeAspect="1"/>
            </p:cNvGraphicFramePr>
            <p:nvPr/>
          </p:nvGraphicFramePr>
          <p:xfrm>
            <a:off x="3364" y="1022"/>
            <a:ext cx="986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5" imgW="647700" imgH="431800" progId="Equation.3">
                    <p:embed/>
                  </p:oleObj>
                </mc:Choice>
                <mc:Fallback>
                  <p:oleObj name="" r:id="rId5" imgW="647700" imgH="4318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64" y="1022"/>
                          <a:ext cx="986" cy="5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3" name="Text Box 9"/>
            <p:cNvSpPr txBox="1"/>
            <p:nvPr/>
          </p:nvSpPr>
          <p:spPr>
            <a:xfrm>
              <a:off x="3003" y="1057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 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764" name="Object 10"/>
            <p:cNvGraphicFramePr>
              <a:graphicFrameLocks noChangeAspect="1"/>
            </p:cNvGraphicFramePr>
            <p:nvPr/>
          </p:nvGraphicFramePr>
          <p:xfrm>
            <a:off x="4356" y="463"/>
            <a:ext cx="870" cy="1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7" imgW="835660" imgH="1935480" progId="Equation.3">
                    <p:embed/>
                  </p:oleObj>
                </mc:Choice>
                <mc:Fallback>
                  <p:oleObj name="" r:id="rId7" imgW="835660" imgH="193548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56" y="463"/>
                          <a:ext cx="870" cy="16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5147" name="Group 11"/>
          <p:cNvGrpSpPr/>
          <p:nvPr/>
        </p:nvGrpSpPr>
        <p:grpSpPr>
          <a:xfrm>
            <a:off x="485775" y="3563938"/>
            <a:ext cx="3733800" cy="2862262"/>
            <a:chOff x="306" y="2409"/>
            <a:chExt cx="2352" cy="1803"/>
          </a:xfrm>
        </p:grpSpPr>
        <p:graphicFrame>
          <p:nvGraphicFramePr>
            <p:cNvPr id="31759" name="Object 12"/>
            <p:cNvGraphicFramePr>
              <a:graphicFrameLocks noChangeAspect="1"/>
            </p:cNvGraphicFramePr>
            <p:nvPr/>
          </p:nvGraphicFramePr>
          <p:xfrm>
            <a:off x="652" y="3050"/>
            <a:ext cx="964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9" imgW="635000" imgH="431800" progId="Equation.3">
                    <p:embed/>
                  </p:oleObj>
                </mc:Choice>
                <mc:Fallback>
                  <p:oleObj name="" r:id="rId9" imgW="635000" imgH="4318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52" y="3050"/>
                          <a:ext cx="964" cy="5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0" name="Object 13"/>
            <p:cNvGraphicFramePr>
              <a:graphicFrameLocks noChangeAspect="1"/>
            </p:cNvGraphicFramePr>
            <p:nvPr/>
          </p:nvGraphicFramePr>
          <p:xfrm>
            <a:off x="1636" y="2409"/>
            <a:ext cx="1022" cy="1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11" imgW="998855" imgH="2182495" progId="Equation.3">
                    <p:embed/>
                  </p:oleObj>
                </mc:Choice>
                <mc:Fallback>
                  <p:oleObj name="" r:id="rId11" imgW="998855" imgH="2182495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6" y="2409"/>
                          <a:ext cx="1022" cy="18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1" name="Text Box 14"/>
            <p:cNvSpPr txBox="1"/>
            <p:nvPr/>
          </p:nvSpPr>
          <p:spPr>
            <a:xfrm>
              <a:off x="306" y="3082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 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5151" name="Group 15"/>
          <p:cNvGrpSpPr/>
          <p:nvPr/>
        </p:nvGrpSpPr>
        <p:grpSpPr>
          <a:xfrm>
            <a:off x="4635500" y="3259138"/>
            <a:ext cx="3670300" cy="3278187"/>
            <a:chOff x="2920" y="2217"/>
            <a:chExt cx="2312" cy="2065"/>
          </a:xfrm>
        </p:grpSpPr>
        <p:graphicFrame>
          <p:nvGraphicFramePr>
            <p:cNvPr id="31756" name="Object 16"/>
            <p:cNvGraphicFramePr>
              <a:graphicFrameLocks noChangeAspect="1"/>
            </p:cNvGraphicFramePr>
            <p:nvPr/>
          </p:nvGraphicFramePr>
          <p:xfrm>
            <a:off x="4287" y="2217"/>
            <a:ext cx="945" cy="2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13" imgW="920115" imgH="2513330" progId="Equation.3">
                    <p:embed/>
                  </p:oleObj>
                </mc:Choice>
                <mc:Fallback>
                  <p:oleObj name="" r:id="rId13" imgW="920115" imgH="251333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87" y="2217"/>
                          <a:ext cx="945" cy="20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17"/>
            <p:cNvGraphicFramePr>
              <a:graphicFrameLocks noChangeAspect="1"/>
            </p:cNvGraphicFramePr>
            <p:nvPr/>
          </p:nvGraphicFramePr>
          <p:xfrm>
            <a:off x="3290" y="3008"/>
            <a:ext cx="986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15" imgW="647700" imgH="431800" progId="Equation.3">
                    <p:embed/>
                  </p:oleObj>
                </mc:Choice>
                <mc:Fallback>
                  <p:oleObj name="" r:id="rId15" imgW="647700" imgH="4318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290" y="3008"/>
                          <a:ext cx="986" cy="5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8" name="Text Box 18"/>
            <p:cNvSpPr txBox="1"/>
            <p:nvPr/>
          </p:nvSpPr>
          <p:spPr>
            <a:xfrm>
              <a:off x="2920" y="306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 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73091" name="Group 3"/>
          <p:cNvGrpSpPr/>
          <p:nvPr/>
        </p:nvGrpSpPr>
        <p:grpSpPr>
          <a:xfrm>
            <a:off x="2251710" y="1268730"/>
            <a:ext cx="4430713" cy="2085975"/>
            <a:chOff x="794" y="670"/>
            <a:chExt cx="2791" cy="1314"/>
          </a:xfrm>
        </p:grpSpPr>
        <p:graphicFrame>
          <p:nvGraphicFramePr>
            <p:cNvPr id="29719" name="Object 4"/>
            <p:cNvGraphicFramePr>
              <a:graphicFrameLocks noChangeAspect="1"/>
            </p:cNvGraphicFramePr>
            <p:nvPr/>
          </p:nvGraphicFramePr>
          <p:xfrm>
            <a:off x="794" y="670"/>
            <a:ext cx="1741" cy="1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" imgW="1244600" imgH="914400" progId="Equation.3">
                    <p:embed/>
                  </p:oleObj>
                </mc:Choice>
                <mc:Fallback>
                  <p:oleObj name="" r:id="rId1" imgW="1244600" imgH="9144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94" y="670"/>
                          <a:ext cx="1741" cy="1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0" name="Object 5"/>
            <p:cNvGraphicFramePr>
              <a:graphicFrameLocks noChangeAspect="1"/>
            </p:cNvGraphicFramePr>
            <p:nvPr/>
          </p:nvGraphicFramePr>
          <p:xfrm>
            <a:off x="2528" y="670"/>
            <a:ext cx="477" cy="1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3" imgW="342900" imgH="939165" progId="Equation.3">
                    <p:embed/>
                  </p:oleObj>
                </mc:Choice>
                <mc:Fallback>
                  <p:oleObj name="" r:id="rId3" imgW="342900" imgH="939165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8" y="670"/>
                          <a:ext cx="477" cy="1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1" name="Object 6"/>
            <p:cNvGraphicFramePr>
              <a:graphicFrameLocks noChangeAspect="1"/>
            </p:cNvGraphicFramePr>
            <p:nvPr/>
          </p:nvGraphicFramePr>
          <p:xfrm>
            <a:off x="3037" y="670"/>
            <a:ext cx="548" cy="1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5" imgW="393700" imgH="914400" progId="Equation.3">
                    <p:embed/>
                  </p:oleObj>
                </mc:Choice>
                <mc:Fallback>
                  <p:oleObj name="" r:id="rId5" imgW="393700" imgH="9144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37" y="670"/>
                          <a:ext cx="548" cy="1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467995" y="404495"/>
            <a:ext cx="7784465" cy="5219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*</a:t>
            </a:r>
            <a:r>
              <a:rPr lang="en-US" altLang="zh-CN" sz="2800"/>
              <a:t> </a:t>
            </a:r>
            <a:r>
              <a:rPr lang="zh-CN" altLang="en-US" sz="2800"/>
              <a:t>可以对方程组</a:t>
            </a:r>
            <a:r>
              <a:rPr lang="zh-CN" altLang="en-US" sz="2800"/>
              <a:t>直接写下一组</a:t>
            </a:r>
            <a:r>
              <a:rPr lang="zh-CN" altLang="en-US" sz="2800">
                <a:solidFill>
                  <a:srgbClr val="FF0000"/>
                </a:solidFill>
              </a:rPr>
              <a:t>正交</a:t>
            </a:r>
            <a:r>
              <a:rPr lang="zh-CN" altLang="en-US" sz="2800"/>
              <a:t>的基础</a:t>
            </a:r>
            <a:r>
              <a:rPr lang="zh-CN" altLang="en-US" sz="2800"/>
              <a:t>解系。</a:t>
            </a:r>
            <a:endParaRPr lang="zh-CN" altLang="en-US" sz="2800"/>
          </a:p>
        </p:txBody>
      </p:sp>
      <p:graphicFrame>
        <p:nvGraphicFramePr>
          <p:cNvPr id="3" name="对象 2"/>
          <p:cNvGraphicFramePr/>
          <p:nvPr/>
        </p:nvGraphicFramePr>
        <p:xfrm>
          <a:off x="395605" y="3665855"/>
          <a:ext cx="2158365" cy="287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447165" imgH="2146935" progId="Equation.DSMT4">
                  <p:embed/>
                </p:oleObj>
              </mc:Choice>
              <mc:Fallback>
                <p:oleObj name="" r:id="rId7" imgW="1447165" imgH="2146935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605" y="3665855"/>
                        <a:ext cx="2158365" cy="287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2628265" y="3716655"/>
          <a:ext cx="1739265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673100" imgH="914400" progId="Equation.DSMT4">
                  <p:embed/>
                </p:oleObj>
              </mc:Choice>
              <mc:Fallback>
                <p:oleObj name="" r:id="rId9" imgW="673100" imgH="9144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8265" y="3716655"/>
                        <a:ext cx="1739265" cy="280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572000" y="3803650"/>
          <a:ext cx="2033270" cy="271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685800" imgH="914400" progId="Equation.DSMT4">
                  <p:embed/>
                </p:oleObj>
              </mc:Choice>
              <mc:Fallback>
                <p:oleObj name="" r:id="rId11" imgW="685800" imgH="9144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3803650"/>
                        <a:ext cx="2033270" cy="2713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948805" y="4653280"/>
            <a:ext cx="1612900" cy="11684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然后只需</a:t>
            </a:r>
            <a:endParaRPr lang="zh-CN" altLang="en-US" sz="2800"/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做单位化</a:t>
            </a:r>
            <a:endParaRPr lang="zh-CN" altLang="en-US" sz="28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ext Box 2"/>
          <p:cNvSpPr txBox="1"/>
          <p:nvPr/>
        </p:nvSpPr>
        <p:spPr>
          <a:xfrm>
            <a:off x="323850" y="331788"/>
            <a:ext cx="76225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特征向量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构成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一组标准正交基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6163" name="Text Box 3"/>
          <p:cNvSpPr txBox="1"/>
          <p:nvPr/>
        </p:nvSpPr>
        <p:spPr>
          <a:xfrm>
            <a:off x="465138" y="2427288"/>
            <a:ext cx="335153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 Q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 (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76164" name="Object 4"/>
          <p:cNvGraphicFramePr>
            <a:graphicFrameLocks noChangeAspect="1"/>
          </p:cNvGraphicFramePr>
          <p:nvPr/>
        </p:nvGraphicFramePr>
        <p:xfrm>
          <a:off x="3851910" y="1124585"/>
          <a:ext cx="3956050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" imgW="1638300" imgH="1600200" progId="Equation.3">
                  <p:embed/>
                </p:oleObj>
              </mc:Choice>
              <mc:Fallback>
                <p:oleObj name="" r:id="rId1" imgW="1638300" imgH="16002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1910" y="1124585"/>
                        <a:ext cx="3956050" cy="3278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5" name="Text Box 5"/>
          <p:cNvSpPr txBox="1"/>
          <p:nvPr/>
        </p:nvSpPr>
        <p:spPr>
          <a:xfrm>
            <a:off x="395288" y="4626928"/>
            <a:ext cx="87052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最后在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正交变换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zh-CN" altLang="en-US" dirty="0">
                <a:latin typeface="Times New Roman" panose="02020603050405020304" pitchFamily="18" charset="0"/>
              </a:rPr>
              <a:t>下，原二次型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变为标准型：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77192" name="Text Box 8"/>
          <p:cNvSpPr txBox="1"/>
          <p:nvPr/>
        </p:nvSpPr>
        <p:spPr>
          <a:xfrm>
            <a:off x="2268538" y="5373688"/>
            <a:ext cx="447198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 = – 3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 + 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+ 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+ 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8130" y="3213100"/>
            <a:ext cx="197040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正交</a:t>
            </a:r>
            <a:r>
              <a:rPr lang="zh-CN" altLang="en-US" sz="2800"/>
              <a:t>矩阵！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611505" y="6165215"/>
            <a:ext cx="734822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注意系数为特征值，与</a:t>
            </a:r>
            <a:r>
              <a:rPr lang="en-US" altLang="zh-CN" sz="2400"/>
              <a:t> </a:t>
            </a:r>
            <a:r>
              <a:rPr lang="en-US" altLang="zh-CN" sz="2400" i="1" dirty="0">
                <a:solidFill>
                  <a:schemeClr val="tx1"/>
                </a:solidFill>
                <a:sym typeface="Symbol" panose="05050102010706020507" pitchFamily="18" charset="2"/>
              </a:rPr>
              <a:t> </a:t>
            </a:r>
            <a:r>
              <a:rPr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sym typeface="Symbol" panose="05050102010706020507" pitchFamily="18" charset="2"/>
              </a:rPr>
              <a:t> </a:t>
            </a:r>
            <a:r>
              <a:rPr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sym typeface="Symbol" panose="05050102010706020507" pitchFamily="18" charset="2"/>
              </a:rPr>
              <a:t> </a:t>
            </a:r>
            <a:r>
              <a:rPr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3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sym typeface="Symbol" panose="05050102010706020507" pitchFamily="18" charset="2"/>
              </a:rPr>
              <a:t> </a:t>
            </a:r>
            <a:r>
              <a:rPr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的顺序</a:t>
            </a:r>
            <a:r>
              <a:rPr lang="zh-CN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相对应。</a:t>
            </a:r>
            <a:endParaRPr lang="zh-CN" alt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616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719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build="p"/>
      <p:bldP spid="476165" grpId="0" build="p"/>
      <p:bldP spid="47719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64" name="Text Box 50"/>
          <p:cNvSpPr txBox="1"/>
          <p:nvPr/>
        </p:nvSpPr>
        <p:spPr>
          <a:xfrm>
            <a:off x="395605" y="260350"/>
            <a:ext cx="93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例：</a:t>
            </a:r>
            <a:endParaRPr lang="zh-CN" altLang="en-US" sz="3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1135" y="419100"/>
            <a:ext cx="522351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设</a:t>
            </a:r>
            <a:r>
              <a:rPr lang="en-US" altLang="zh-CN" sz="2800"/>
              <a:t> 3 </a:t>
            </a:r>
            <a:r>
              <a:rPr lang="zh-CN" altLang="en-US" sz="2800"/>
              <a:t>阶实对称矩阵</a:t>
            </a:r>
            <a:r>
              <a:rPr lang="en-US" altLang="zh-CN" sz="2800"/>
              <a:t> </a:t>
            </a:r>
            <a:r>
              <a:rPr lang="en-US" altLang="zh-CN" sz="2800" i="1"/>
              <a:t>A</a:t>
            </a:r>
            <a:r>
              <a:rPr lang="en-US" altLang="zh-CN" sz="2800"/>
              <a:t> </a:t>
            </a:r>
            <a:r>
              <a:rPr lang="zh-CN" altLang="en-US" sz="2800"/>
              <a:t>的特征值</a:t>
            </a:r>
            <a:r>
              <a:rPr lang="zh-CN" altLang="en-US" sz="2800"/>
              <a:t>为</a:t>
            </a:r>
            <a:endParaRPr lang="zh-CN" altLang="en-US" sz="2800"/>
          </a:p>
        </p:txBody>
      </p:sp>
      <p:graphicFrame>
        <p:nvGraphicFramePr>
          <p:cNvPr id="6" name="对象 5"/>
          <p:cNvGraphicFramePr/>
          <p:nvPr/>
        </p:nvGraphicFramePr>
        <p:xfrm>
          <a:off x="323850" y="1821180"/>
          <a:ext cx="51244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61340" imgH="522605" progId="Equation.DSMT4">
                  <p:embed/>
                </p:oleObj>
              </mc:Choice>
              <mc:Fallback>
                <p:oleObj name="" r:id="rId1" imgW="561340" imgH="522605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1821180"/>
                        <a:ext cx="51244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55650" y="1916430"/>
            <a:ext cx="304292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有一个特征向量</a:t>
            </a:r>
            <a:r>
              <a:rPr lang="zh-CN" altLang="en-US" sz="2800"/>
              <a:t>为</a:t>
            </a:r>
            <a:endParaRPr lang="zh-CN" altLang="en-US" sz="2800"/>
          </a:p>
        </p:txBody>
      </p:sp>
      <p:graphicFrame>
        <p:nvGraphicFramePr>
          <p:cNvPr id="9" name="对象 8"/>
          <p:cNvGraphicFramePr/>
          <p:nvPr/>
        </p:nvGraphicFramePr>
        <p:xfrm>
          <a:off x="3780155" y="1844675"/>
          <a:ext cx="2240280" cy="62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2552065" imgH="635635" progId="Equation.DSMT4">
                  <p:embed/>
                </p:oleObj>
              </mc:Choice>
              <mc:Fallback>
                <p:oleObj name="" r:id="rId3" imgW="2552065" imgH="635635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0155" y="1844675"/>
                        <a:ext cx="2240280" cy="624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228715" y="1854835"/>
            <a:ext cx="1473835" cy="5835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3200">
                <a:solidFill>
                  <a:srgbClr val="FF0000"/>
                </a:solidFill>
              </a:rPr>
              <a:t>求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  <a:r>
              <a:rPr lang="en-US" altLang="zh-CN" sz="3200" i="1">
                <a:solidFill>
                  <a:srgbClr val="FF0000"/>
                </a:solidFill>
              </a:rPr>
              <a:t>A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  <a:r>
              <a:rPr lang="zh-CN" altLang="en-US" sz="3200">
                <a:solidFill>
                  <a:srgbClr val="FF0000"/>
                </a:solidFill>
              </a:rPr>
              <a:t>？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1460" y="2708910"/>
            <a:ext cx="999490" cy="5835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3200">
                <a:solidFill>
                  <a:schemeClr val="accent2"/>
                </a:solidFill>
              </a:rPr>
              <a:t>解：</a:t>
            </a:r>
            <a:endParaRPr lang="zh-CN" altLang="en-US" sz="3200">
              <a:solidFill>
                <a:schemeClr val="accent2"/>
              </a:solidFill>
            </a:endParaRPr>
          </a:p>
        </p:txBody>
      </p:sp>
      <p:graphicFrame>
        <p:nvGraphicFramePr>
          <p:cNvPr id="14" name="对象 13"/>
          <p:cNvGraphicFramePr/>
          <p:nvPr/>
        </p:nvGraphicFramePr>
        <p:xfrm>
          <a:off x="2412365" y="1098550"/>
          <a:ext cx="1666240" cy="58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1518920" imgH="543560" progId="Equation.DSMT4">
                  <p:embed/>
                </p:oleObj>
              </mc:Choice>
              <mc:Fallback>
                <p:oleObj name="" r:id="rId5" imgW="1518920" imgH="543560" progId="Equation.DSMT4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2365" y="1098550"/>
                        <a:ext cx="1666240" cy="588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4416425" y="1135380"/>
          <a:ext cx="1604010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711200" imgH="228600" progId="Equation.DSMT4">
                  <p:embed/>
                </p:oleObj>
              </mc:Choice>
              <mc:Fallback>
                <p:oleObj name="" r:id="rId7" imgW="711200" imgH="228600" progId="Equation.DSMT4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6425" y="1135380"/>
                        <a:ext cx="1604010" cy="51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188085" y="2780665"/>
            <a:ext cx="733806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如果知道</a:t>
            </a:r>
            <a:r>
              <a:rPr lang="en-US" altLang="zh-CN" sz="2800"/>
              <a:t>               </a:t>
            </a:r>
            <a:r>
              <a:rPr lang="zh-CN" altLang="en-US" sz="2800"/>
              <a:t>的线性无关</a:t>
            </a:r>
            <a:r>
              <a:rPr lang="zh-CN" altLang="en-US" sz="2800"/>
              <a:t>的特征</a:t>
            </a:r>
            <a:r>
              <a:rPr lang="zh-CN" altLang="en-US" sz="2800"/>
              <a:t>向量</a:t>
            </a:r>
            <a:endParaRPr lang="zh-CN" altLang="en-US" sz="2800"/>
          </a:p>
        </p:txBody>
      </p:sp>
      <p:graphicFrame>
        <p:nvGraphicFramePr>
          <p:cNvPr id="19" name="对象 18"/>
          <p:cNvGraphicFramePr/>
          <p:nvPr/>
        </p:nvGraphicFramePr>
        <p:xfrm>
          <a:off x="2772410" y="2795270"/>
          <a:ext cx="111506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482600" imgH="228600" progId="Equation.DSMT4">
                  <p:embed/>
                </p:oleObj>
              </mc:Choice>
              <mc:Fallback>
                <p:oleObj name="" r:id="rId9" imgW="482600" imgH="228600" progId="Equation.DSMT4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2410" y="2795270"/>
                        <a:ext cx="1115060" cy="50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7667625" y="2798763"/>
          <a:ext cx="127508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457200" imgH="228600" progId="Equation.DSMT4">
                  <p:embed/>
                </p:oleObj>
              </mc:Choice>
              <mc:Fallback>
                <p:oleObj name="" r:id="rId11" imgW="457200" imgH="228600" progId="Equation.DSMT4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67625" y="2798763"/>
                        <a:ext cx="1275080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231265" y="3909060"/>
            <a:ext cx="89789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则：</a:t>
            </a:r>
            <a:endParaRPr lang="zh-CN" altLang="en-US" sz="2800"/>
          </a:p>
        </p:txBody>
      </p:sp>
      <p:graphicFrame>
        <p:nvGraphicFramePr>
          <p:cNvPr id="24" name="对象 23"/>
          <p:cNvGraphicFramePr/>
          <p:nvPr/>
        </p:nvGraphicFramePr>
        <p:xfrm>
          <a:off x="2268220" y="3449320"/>
          <a:ext cx="4739005" cy="148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3" imgW="2882900" imgH="711200" progId="Equation.DSMT4">
                  <p:embed/>
                </p:oleObj>
              </mc:Choice>
              <mc:Fallback>
                <p:oleObj name="" r:id="rId13" imgW="2882900" imgH="711200" progId="Equation.DSMT4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68220" y="3449320"/>
                        <a:ext cx="4739005" cy="14814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012825" y="5561965"/>
            <a:ext cx="125539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于是：</a:t>
            </a:r>
            <a:endParaRPr lang="zh-CN" altLang="en-US" sz="2800"/>
          </a:p>
        </p:txBody>
      </p:sp>
      <p:graphicFrame>
        <p:nvGraphicFramePr>
          <p:cNvPr id="27" name="对象 26"/>
          <p:cNvGraphicFramePr/>
          <p:nvPr/>
        </p:nvGraphicFramePr>
        <p:xfrm>
          <a:off x="2268220" y="5081905"/>
          <a:ext cx="4926965" cy="148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5" imgW="2997200" imgH="711200" progId="Equation.DSMT4">
                  <p:embed/>
                </p:oleObj>
              </mc:Choice>
              <mc:Fallback>
                <p:oleObj name="" r:id="rId15" imgW="2997200" imgH="711200" progId="Equation.DSMT4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68220" y="5081905"/>
                        <a:ext cx="4926965" cy="14814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6895" y="301625"/>
            <a:ext cx="410781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那么如果求得</a:t>
            </a:r>
            <a:r>
              <a:rPr lang="en-US" altLang="zh-CN" sz="2800"/>
              <a:t>                </a:t>
            </a:r>
            <a:r>
              <a:rPr lang="zh-CN" altLang="en-US" sz="2800"/>
              <a:t>？</a:t>
            </a:r>
            <a:endParaRPr lang="zh-CN" altLang="en-US" sz="2800"/>
          </a:p>
        </p:txBody>
      </p:sp>
      <p:graphicFrame>
        <p:nvGraphicFramePr>
          <p:cNvPr id="21" name="对象 20"/>
          <p:cNvGraphicFramePr/>
          <p:nvPr/>
        </p:nvGraphicFramePr>
        <p:xfrm>
          <a:off x="2844165" y="301308"/>
          <a:ext cx="127508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" imgW="457200" imgH="228600" progId="Equation.DSMT4">
                  <p:embed/>
                </p:oleObj>
              </mc:Choice>
              <mc:Fallback>
                <p:oleObj name="" r:id="rId1" imgW="457200" imgH="228600" progId="Equation.DSMT4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4165" y="301308"/>
                        <a:ext cx="1275080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51460" y="1052830"/>
            <a:ext cx="840549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回忆实对称矩阵的性质：不同特征值的特征向量</a:t>
            </a:r>
            <a:r>
              <a:rPr lang="zh-CN" altLang="en-US" sz="2800">
                <a:solidFill>
                  <a:srgbClr val="FF0000"/>
                </a:solidFill>
              </a:rPr>
              <a:t>正交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2895" y="1762760"/>
            <a:ext cx="89789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于是</a:t>
            </a:r>
            <a:endParaRPr lang="zh-CN" altLang="en-US" sz="2800"/>
          </a:p>
        </p:txBody>
      </p:sp>
      <p:graphicFrame>
        <p:nvGraphicFramePr>
          <p:cNvPr id="5" name="对象 4"/>
          <p:cNvGraphicFramePr/>
          <p:nvPr/>
        </p:nvGraphicFramePr>
        <p:xfrm>
          <a:off x="1259840" y="1762443"/>
          <a:ext cx="226695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812800" imgH="228600" progId="Equation.DSMT4">
                  <p:embed/>
                </p:oleObj>
              </mc:Choice>
              <mc:Fallback>
                <p:oleObj name="" r:id="rId3" imgW="812800" imgH="228600" progId="Equation.DSMT4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840" y="1762443"/>
                        <a:ext cx="2266950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93700" y="2493010"/>
            <a:ext cx="152209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所有与</a:t>
            </a:r>
            <a:r>
              <a:rPr lang="en-US" altLang="zh-CN" sz="2800"/>
              <a:t>   </a:t>
            </a:r>
            <a:endParaRPr lang="en-US" altLang="zh-CN" sz="2800"/>
          </a:p>
        </p:txBody>
      </p:sp>
      <p:graphicFrame>
        <p:nvGraphicFramePr>
          <p:cNvPr id="10" name="对象 9"/>
          <p:cNvGraphicFramePr/>
          <p:nvPr/>
        </p:nvGraphicFramePr>
        <p:xfrm>
          <a:off x="1619885" y="2433955"/>
          <a:ext cx="2240280" cy="62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2552065" imgH="635635" progId="Equation.DSMT4">
                  <p:embed/>
                </p:oleObj>
              </mc:Choice>
              <mc:Fallback>
                <p:oleObj name="" r:id="rId5" imgW="2552065" imgH="635635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885" y="2433955"/>
                        <a:ext cx="2240280" cy="624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780155" y="2484755"/>
            <a:ext cx="375793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正交的向量满足</a:t>
            </a:r>
            <a:r>
              <a:rPr lang="zh-CN" altLang="en-US" sz="2800"/>
              <a:t>方程：</a:t>
            </a:r>
            <a:endParaRPr lang="zh-CN" altLang="en-US" sz="2800"/>
          </a:p>
        </p:txBody>
      </p:sp>
      <p:graphicFrame>
        <p:nvGraphicFramePr>
          <p:cNvPr id="13" name="对象 12"/>
          <p:cNvGraphicFramePr/>
          <p:nvPr/>
        </p:nvGraphicFramePr>
        <p:xfrm>
          <a:off x="3059430" y="3140710"/>
          <a:ext cx="253238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1822450" imgH="607695" progId="Equation.DSMT4">
                  <p:embed/>
                </p:oleObj>
              </mc:Choice>
              <mc:Fallback>
                <p:oleObj name="" r:id="rId7" imgW="1822450" imgH="607695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430" y="3140710"/>
                        <a:ext cx="2532380" cy="631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23850" y="4076700"/>
            <a:ext cx="858139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其解空间就是</a:t>
            </a:r>
            <a:r>
              <a:rPr lang="en-US" altLang="zh-CN" sz="2800"/>
              <a:t>      </a:t>
            </a:r>
            <a:r>
              <a:rPr lang="zh-CN" altLang="en-US" sz="2800"/>
              <a:t>的特征子空间，求得一组基础</a:t>
            </a:r>
            <a:r>
              <a:rPr lang="zh-CN" altLang="en-US" sz="2800"/>
              <a:t>解系：</a:t>
            </a:r>
            <a:endParaRPr lang="zh-CN" altLang="en-US" sz="2800"/>
          </a:p>
        </p:txBody>
      </p:sp>
      <p:graphicFrame>
        <p:nvGraphicFramePr>
          <p:cNvPr id="19" name="对象 18"/>
          <p:cNvGraphicFramePr/>
          <p:nvPr/>
        </p:nvGraphicFramePr>
        <p:xfrm>
          <a:off x="2627948" y="4085590"/>
          <a:ext cx="38163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65100" imgH="228600" progId="Equation.DSMT4">
                  <p:embed/>
                </p:oleObj>
              </mc:Choice>
              <mc:Fallback>
                <p:oleObj name="" r:id="rId9" imgW="165100" imgH="228600" progId="Equation.DSMT4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7948" y="4085590"/>
                        <a:ext cx="381635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1915795" y="4724400"/>
          <a:ext cx="2103120" cy="5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876300" imgH="241300" progId="Equation.DSMT4">
                  <p:embed/>
                </p:oleObj>
              </mc:Choice>
              <mc:Fallback>
                <p:oleObj name="" r:id="rId11" imgW="876300" imgH="241300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15795" y="4724400"/>
                        <a:ext cx="2103120" cy="538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/>
          <p:nvPr/>
        </p:nvGraphicFramePr>
        <p:xfrm>
          <a:off x="4355465" y="4725035"/>
          <a:ext cx="2522220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3" imgW="977900" imgH="241300" progId="Equation.DSMT4">
                  <p:embed/>
                </p:oleObj>
              </mc:Choice>
              <mc:Fallback>
                <p:oleObj name="" r:id="rId13" imgW="977900" imgH="241300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55465" y="4725035"/>
                        <a:ext cx="2522220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/>
          <p:nvPr/>
        </p:nvGraphicFramePr>
        <p:xfrm>
          <a:off x="3203575" y="5445125"/>
          <a:ext cx="2172970" cy="1265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5" imgW="1130300" imgH="711200" progId="Equation.DSMT4">
                  <p:embed/>
                </p:oleObj>
              </mc:Choice>
              <mc:Fallback>
                <p:oleObj name="" r:id="rId15" imgW="1130300" imgH="711200" progId="Equation.DSMT4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03575" y="5445125"/>
                        <a:ext cx="2172970" cy="12655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971550" y="5756275"/>
            <a:ext cx="232791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带入前式</a:t>
            </a:r>
            <a:r>
              <a:rPr lang="zh-CN" altLang="en-US" sz="2800"/>
              <a:t>得：</a:t>
            </a:r>
            <a:endParaRPr lang="zh-CN" altLang="en-US" sz="2800"/>
          </a:p>
        </p:txBody>
      </p:sp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文本框 1"/>
          <p:cNvSpPr txBox="1"/>
          <p:nvPr/>
        </p:nvSpPr>
        <p:spPr>
          <a:xfrm>
            <a:off x="-6350" y="290513"/>
            <a:ext cx="1698625" cy="522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（一）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4755" name="对象 2"/>
          <p:cNvGraphicFramePr>
            <a:graphicFrameLocks noChangeAspect="1"/>
          </p:cNvGraphicFramePr>
          <p:nvPr/>
        </p:nvGraphicFramePr>
        <p:xfrm>
          <a:off x="1692275" y="257175"/>
          <a:ext cx="33051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1" imgW="1344930" imgH="254000" progId="Equation.DSMT4">
                  <p:embed/>
                </p:oleObj>
              </mc:Choice>
              <mc:Fallback>
                <p:oleObj name="" r:id="rId1" imgW="1344930" imgH="2540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257175"/>
                        <a:ext cx="3305175" cy="623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矩形 3"/>
          <p:cNvSpPr/>
          <p:nvPr/>
        </p:nvSpPr>
        <p:spPr>
          <a:xfrm>
            <a:off x="1031875" y="1339850"/>
            <a:ext cx="26495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4757" name="文本框 4"/>
          <p:cNvSpPr txBox="1"/>
          <p:nvPr/>
        </p:nvSpPr>
        <p:spPr>
          <a:xfrm>
            <a:off x="5032375" y="352425"/>
            <a:ext cx="41624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通过正交和平移变换，化为：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4758" name="对象 5"/>
          <p:cNvGraphicFramePr>
            <a:graphicFrameLocks noChangeAspect="1"/>
          </p:cNvGraphicFramePr>
          <p:nvPr/>
        </p:nvGraphicFramePr>
        <p:xfrm>
          <a:off x="2673350" y="1084263"/>
          <a:ext cx="33845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3" imgW="1358265" imgH="241300" progId="Equation.DSMT4">
                  <p:embed/>
                </p:oleObj>
              </mc:Choice>
              <mc:Fallback>
                <p:oleObj name="" r:id="rId3" imgW="1358265" imgH="2413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3350" y="1084263"/>
                        <a:ext cx="3384550" cy="6000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文本框 6"/>
          <p:cNvSpPr txBox="1"/>
          <p:nvPr/>
        </p:nvSpPr>
        <p:spPr>
          <a:xfrm>
            <a:off x="525463" y="1909763"/>
            <a:ext cx="5429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4760" name="对象 7"/>
          <p:cNvGraphicFramePr>
            <a:graphicFrameLocks noChangeAspect="1"/>
          </p:cNvGraphicFramePr>
          <p:nvPr/>
        </p:nvGraphicFramePr>
        <p:xfrm>
          <a:off x="1031875" y="1898650"/>
          <a:ext cx="10064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5" imgW="354965" imgH="177800" progId="Equation.DSMT4">
                  <p:embed/>
                </p:oleObj>
              </mc:Choice>
              <mc:Fallback>
                <p:oleObj name="" r:id="rId5" imgW="354965" imgH="1778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1875" y="1898650"/>
                        <a:ext cx="1006475" cy="503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文本框 8"/>
          <p:cNvSpPr txBox="1"/>
          <p:nvPr/>
        </p:nvSpPr>
        <p:spPr>
          <a:xfrm>
            <a:off x="1258888" y="2873375"/>
            <a:ext cx="322103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椭球面</a:t>
            </a:r>
            <a:r>
              <a:rPr lang="zh-CN" altLang="en-US" dirty="0">
                <a:latin typeface="Times New Roman" panose="02020603050405020304" pitchFamily="18" charset="0"/>
              </a:rPr>
              <a:t> 或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虚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椭球面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62" name="矩形 10"/>
          <p:cNvSpPr/>
          <p:nvPr/>
        </p:nvSpPr>
        <p:spPr>
          <a:xfrm>
            <a:off x="322263" y="4932363"/>
            <a:ext cx="2857500" cy="522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              不同号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4763" name="对象 11"/>
          <p:cNvGraphicFramePr>
            <a:graphicFrameLocks noChangeAspect="1"/>
          </p:cNvGraphicFramePr>
          <p:nvPr/>
        </p:nvGraphicFramePr>
        <p:xfrm>
          <a:off x="788988" y="4940300"/>
          <a:ext cx="12493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7" imgW="546100" imgH="228600" progId="Equation.DSMT4">
                  <p:embed/>
                </p:oleObj>
              </mc:Choice>
              <mc:Fallback>
                <p:oleObj name="" r:id="rId7" imgW="546100" imgH="228600" progId="Equation.DSMT4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8988" y="4940300"/>
                        <a:ext cx="1249362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对象 12"/>
          <p:cNvGraphicFramePr>
            <a:graphicFrameLocks noChangeAspect="1"/>
          </p:cNvGraphicFramePr>
          <p:nvPr/>
        </p:nvGraphicFramePr>
        <p:xfrm>
          <a:off x="4502150" y="2644775"/>
          <a:ext cx="30226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9" imgW="1333500" imgH="419100" progId="Equation.DSMT4">
                  <p:embed/>
                </p:oleObj>
              </mc:Choice>
              <mc:Fallback>
                <p:oleObj name="" r:id="rId9" imgW="1333500" imgH="4191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2150" y="2644775"/>
                        <a:ext cx="3022600" cy="9493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对象 13"/>
          <p:cNvGraphicFramePr>
            <a:graphicFrameLocks noChangeAspect="1"/>
          </p:cNvGraphicFramePr>
          <p:nvPr/>
        </p:nvGraphicFramePr>
        <p:xfrm>
          <a:off x="5461000" y="2971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1" imgW="127635" imgH="198755" progId="Equation.DSMT4">
                  <p:embed/>
                </p:oleObj>
              </mc:Choice>
              <mc:Fallback>
                <p:oleObj name="" r:id="rId11" imgW="127635" imgH="198755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61000" y="29718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对象 14"/>
          <p:cNvGraphicFramePr>
            <a:graphicFrameLocks noChangeAspect="1"/>
          </p:cNvGraphicFramePr>
          <p:nvPr/>
        </p:nvGraphicFramePr>
        <p:xfrm>
          <a:off x="3527425" y="4191000"/>
          <a:ext cx="24177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13" imgW="1066800" imgH="419100" progId="Equation.DSMT4">
                  <p:embed/>
                </p:oleObj>
              </mc:Choice>
              <mc:Fallback>
                <p:oleObj name="" r:id="rId13" imgW="1066800" imgH="4191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27425" y="4191000"/>
                        <a:ext cx="2417763" cy="9493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对象 15"/>
          <p:cNvGraphicFramePr>
            <a:graphicFrameLocks noChangeAspect="1"/>
          </p:cNvGraphicFramePr>
          <p:nvPr/>
        </p:nvGraphicFramePr>
        <p:xfrm>
          <a:off x="3527425" y="5454650"/>
          <a:ext cx="24177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15" imgW="1066800" imgH="419100" progId="Equation.DSMT4">
                  <p:embed/>
                </p:oleObj>
              </mc:Choice>
              <mc:Fallback>
                <p:oleObj name="" r:id="rId15" imgW="1066800" imgH="4191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27425" y="5454650"/>
                        <a:ext cx="2417763" cy="9493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68" name="图片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45188" y="4005263"/>
            <a:ext cx="1004887" cy="1327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69" name="图片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45188" y="5427663"/>
            <a:ext cx="1081087" cy="1362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70" name="文本框 20"/>
          <p:cNvSpPr txBox="1"/>
          <p:nvPr/>
        </p:nvSpPr>
        <p:spPr>
          <a:xfrm>
            <a:off x="6948488" y="4364038"/>
            <a:ext cx="19875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单叶双曲面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4771" name="文本框 21"/>
          <p:cNvSpPr txBox="1"/>
          <p:nvPr/>
        </p:nvSpPr>
        <p:spPr>
          <a:xfrm>
            <a:off x="7026275" y="5668963"/>
            <a:ext cx="19875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双叶双曲面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74772" name="图片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24750" y="2420938"/>
            <a:ext cx="1279525" cy="1398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73" name="文本框 1"/>
          <p:cNvSpPr txBox="1"/>
          <p:nvPr/>
        </p:nvSpPr>
        <p:spPr>
          <a:xfrm>
            <a:off x="2124075" y="1909763"/>
            <a:ext cx="2141538" cy="522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  <a:r>
              <a:rPr lang="zh-CN" altLang="en-US" dirty="0">
                <a:latin typeface="Times New Roman" panose="02020603050405020304" pitchFamily="18" charset="0"/>
              </a:rPr>
              <a:t>同号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4774" name="对象 9"/>
          <p:cNvGraphicFramePr>
            <a:graphicFrameLocks noChangeAspect="1"/>
          </p:cNvGraphicFramePr>
          <p:nvPr/>
        </p:nvGraphicFramePr>
        <p:xfrm>
          <a:off x="2122488" y="1916113"/>
          <a:ext cx="12509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20" imgW="546100" imgH="228600" progId="Equation.DSMT4">
                  <p:embed/>
                </p:oleObj>
              </mc:Choice>
              <mc:Fallback>
                <p:oleObj name="" r:id="rId20" imgW="546100" imgH="2286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2488" y="1916113"/>
                        <a:ext cx="125095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64" name="Text Box 50"/>
          <p:cNvSpPr txBox="1"/>
          <p:nvPr/>
        </p:nvSpPr>
        <p:spPr>
          <a:xfrm>
            <a:off x="251460" y="281305"/>
            <a:ext cx="93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endParaRPr lang="zh-CN" altLang="en-US" sz="3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5910" y="422910"/>
            <a:ext cx="7706995" cy="11684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求二次函数</a:t>
            </a:r>
            <a:r>
              <a:rPr lang="en-US" altLang="zh-CN" sz="2800"/>
              <a:t>                    </a:t>
            </a:r>
            <a:endParaRPr lang="en-US" altLang="zh-CN" sz="2800"/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在</a:t>
            </a:r>
            <a:r>
              <a:rPr lang="zh-CN" altLang="en-US" sz="2800">
                <a:solidFill>
                  <a:srgbClr val="FF0000"/>
                </a:solidFill>
              </a:rPr>
              <a:t>约束</a:t>
            </a:r>
            <a:r>
              <a:rPr lang="en-US" altLang="zh-CN" sz="2800"/>
              <a:t>                </a:t>
            </a:r>
            <a:r>
              <a:rPr lang="zh-CN" altLang="en-US" sz="2800"/>
              <a:t>下的最</a:t>
            </a:r>
            <a:r>
              <a:rPr lang="zh-CN" altLang="en-US">
                <a:sym typeface="+mn-ea"/>
              </a:rPr>
              <a:t>大</a:t>
            </a:r>
            <a:r>
              <a:rPr lang="en-US" altLang="zh-CN">
                <a:sym typeface="+mn-ea"/>
              </a:rPr>
              <a:t> (</a:t>
            </a:r>
            <a:r>
              <a:rPr lang="zh-CN" altLang="en-US">
                <a:sym typeface="+mn-ea"/>
              </a:rPr>
              <a:t>小</a:t>
            </a:r>
            <a:r>
              <a:rPr lang="en-US" altLang="zh-CN">
                <a:sym typeface="+mn-ea"/>
              </a:rPr>
              <a:t>) </a:t>
            </a:r>
            <a:r>
              <a:rPr lang="zh-CN" altLang="en-US" sz="2800"/>
              <a:t>值。</a:t>
            </a:r>
            <a:endParaRPr lang="zh-CN" altLang="en-US" sz="2800"/>
          </a:p>
        </p:txBody>
      </p:sp>
      <p:graphicFrame>
        <p:nvGraphicFramePr>
          <p:cNvPr id="3" name="对象 2"/>
          <p:cNvGraphicFramePr/>
          <p:nvPr/>
        </p:nvGraphicFramePr>
        <p:xfrm>
          <a:off x="3564255" y="404495"/>
          <a:ext cx="3460750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541145" imgH="542290" progId="Equation.DSMT4">
                  <p:embed/>
                </p:oleObj>
              </mc:Choice>
              <mc:Fallback>
                <p:oleObj name="" r:id="rId1" imgW="1541145" imgH="54229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4255" y="404495"/>
                        <a:ext cx="3460750" cy="58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2844165" y="1053465"/>
          <a:ext cx="1260475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125220" imgH="516255" progId="Equation.DSMT4">
                  <p:embed/>
                </p:oleObj>
              </mc:Choice>
              <mc:Fallback>
                <p:oleObj name="" r:id="rId3" imgW="1125220" imgH="516255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4165" y="1053465"/>
                        <a:ext cx="1260475" cy="537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95605" y="1844675"/>
            <a:ext cx="999490" cy="5835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3200">
                <a:solidFill>
                  <a:schemeClr val="accent2"/>
                </a:solidFill>
              </a:rPr>
              <a:t>解：</a:t>
            </a:r>
            <a:endParaRPr lang="zh-CN" altLang="en-US" sz="320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08215" y="404495"/>
            <a:ext cx="156210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/>
              <a:t>A </a:t>
            </a:r>
            <a:r>
              <a:rPr lang="zh-CN" altLang="en-US" sz="2800"/>
              <a:t>实</a:t>
            </a:r>
            <a:r>
              <a:rPr lang="zh-CN" altLang="en-US" sz="2800"/>
              <a:t>对称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1115695" y="1899285"/>
            <a:ext cx="356616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存在正交矩阵</a:t>
            </a:r>
            <a:r>
              <a:rPr lang="en-US" altLang="zh-CN" sz="2800"/>
              <a:t> </a:t>
            </a:r>
            <a:r>
              <a:rPr lang="en-US" altLang="zh-CN" sz="2800" i="1"/>
              <a:t>Q</a:t>
            </a:r>
            <a:r>
              <a:rPr lang="en-US" altLang="zh-CN" sz="2800"/>
              <a:t> </a:t>
            </a:r>
            <a:r>
              <a:rPr lang="zh-CN" altLang="en-US" sz="2800"/>
              <a:t>使得</a:t>
            </a:r>
            <a:r>
              <a:rPr lang="en-US" altLang="zh-CN" sz="2800"/>
              <a:t> </a:t>
            </a:r>
            <a:endParaRPr lang="en-US" altLang="zh-CN" sz="2800"/>
          </a:p>
        </p:txBody>
      </p:sp>
      <p:graphicFrame>
        <p:nvGraphicFramePr>
          <p:cNvPr id="14357" name="对象 5"/>
          <p:cNvGraphicFramePr>
            <a:graphicFrameLocks noChangeAspect="1"/>
          </p:cNvGraphicFramePr>
          <p:nvPr/>
        </p:nvGraphicFramePr>
        <p:xfrm>
          <a:off x="4572000" y="1844675"/>
          <a:ext cx="429958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511300" imgH="241300" progId="Equation.DSMT4">
                  <p:embed/>
                </p:oleObj>
              </mc:Choice>
              <mc:Fallback>
                <p:oleObj name="" r:id="rId5" imgW="1511300" imgH="2413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1844675"/>
                        <a:ext cx="4299585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707765" y="2708910"/>
            <a:ext cx="356616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 </a:t>
            </a:r>
            <a:r>
              <a:rPr lang="zh-CN" altLang="en-US" sz="2800"/>
              <a:t>因为</a:t>
            </a:r>
            <a:r>
              <a:rPr lang="en-US" altLang="zh-CN" sz="2800"/>
              <a:t> </a:t>
            </a:r>
            <a:r>
              <a:rPr lang="en-US" altLang="zh-CN" sz="2800" i="1"/>
              <a:t>Q </a:t>
            </a:r>
            <a:r>
              <a:rPr lang="zh-CN" altLang="en-US" sz="2800"/>
              <a:t>是正交矩阵，</a:t>
            </a:r>
            <a:endParaRPr lang="zh-CN" altLang="en-US" sz="280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017203" y="3423920"/>
          <a:ext cx="5476240" cy="126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2311400" imgH="558800" progId="Equation.3">
                  <p:embed/>
                </p:oleObj>
              </mc:Choice>
              <mc:Fallback>
                <p:oleObj name="" r:id="rId7" imgW="2311400" imgH="558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7203" y="3423920"/>
                        <a:ext cx="5476240" cy="12693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7092315" y="2708910"/>
          <a:ext cx="1703070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1769745" imgH="574040" progId="Equation.DSMT4">
                  <p:embed/>
                </p:oleObj>
              </mc:Choice>
              <mc:Fallback>
                <p:oleObj name="" r:id="rId9" imgW="1769745" imgH="574040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92315" y="2708910"/>
                        <a:ext cx="1703070" cy="52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67360" y="3860800"/>
            <a:ext cx="268541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原问题转化</a:t>
            </a:r>
            <a:r>
              <a:rPr lang="zh-CN" altLang="en-US" sz="2800"/>
              <a:t>为：</a:t>
            </a:r>
            <a:endParaRPr lang="zh-CN" altLang="en-US" sz="2800"/>
          </a:p>
        </p:txBody>
      </p:sp>
      <p:sp>
        <p:nvSpPr>
          <p:cNvPr id="16" name="文本框 15"/>
          <p:cNvSpPr txBox="1"/>
          <p:nvPr/>
        </p:nvSpPr>
        <p:spPr>
          <a:xfrm>
            <a:off x="395605" y="2667635"/>
            <a:ext cx="323977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作变量替换</a:t>
            </a:r>
            <a:r>
              <a:rPr lang="en-US" altLang="zh-CN" sz="2800"/>
              <a:t> </a:t>
            </a:r>
            <a:r>
              <a:rPr lang="en-US" altLang="zh-CN" sz="2800" i="1">
                <a:solidFill>
                  <a:srgbClr val="FF0000"/>
                </a:solidFill>
              </a:rPr>
              <a:t>X </a:t>
            </a:r>
            <a:r>
              <a:rPr lang="en-US" altLang="zh-CN" sz="2800">
                <a:solidFill>
                  <a:srgbClr val="FF0000"/>
                </a:solidFill>
              </a:rPr>
              <a:t>=</a:t>
            </a:r>
            <a:r>
              <a:rPr lang="en-US" altLang="zh-CN" sz="2800" i="1">
                <a:solidFill>
                  <a:srgbClr val="FF0000"/>
                </a:solidFill>
              </a:rPr>
              <a:t> QY</a:t>
            </a:r>
            <a:r>
              <a:rPr lang="en-US" altLang="zh-CN" sz="2800" i="1"/>
              <a:t> </a:t>
            </a:r>
            <a:endParaRPr lang="zh-CN" altLang="en-US" sz="2800" i="1"/>
          </a:p>
        </p:txBody>
      </p:sp>
      <p:sp>
        <p:nvSpPr>
          <p:cNvPr id="17" name="文本框 16"/>
          <p:cNvSpPr txBox="1"/>
          <p:nvPr/>
        </p:nvSpPr>
        <p:spPr>
          <a:xfrm>
            <a:off x="467360" y="5156835"/>
            <a:ext cx="762000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从而</a:t>
            </a:r>
            <a:r>
              <a:rPr lang="en-US" altLang="zh-CN" sz="2800"/>
              <a:t> </a:t>
            </a:r>
            <a:r>
              <a:rPr lang="en-US" altLang="zh-CN" sz="2800" i="1"/>
              <a:t>f</a:t>
            </a:r>
            <a:r>
              <a:rPr lang="en-US" altLang="zh-CN" sz="2800"/>
              <a:t> </a:t>
            </a:r>
            <a:r>
              <a:rPr lang="zh-CN" altLang="en-US" sz="2800"/>
              <a:t>的最大</a:t>
            </a:r>
            <a:r>
              <a:rPr lang="en-US" altLang="zh-CN" sz="2800"/>
              <a:t> (</a:t>
            </a:r>
            <a:r>
              <a:rPr lang="zh-CN" altLang="en-US" sz="2800"/>
              <a:t>小</a:t>
            </a:r>
            <a:r>
              <a:rPr lang="en-US" altLang="zh-CN" sz="2800"/>
              <a:t>) </a:t>
            </a:r>
            <a:r>
              <a:rPr lang="zh-CN" altLang="en-US" sz="2800"/>
              <a:t>值</a:t>
            </a:r>
            <a:r>
              <a:rPr lang="en-US" altLang="zh-CN" sz="2800"/>
              <a:t> </a:t>
            </a:r>
            <a:r>
              <a:rPr lang="zh-CN" altLang="en-US" sz="2800"/>
              <a:t>为</a:t>
            </a:r>
            <a:r>
              <a:rPr lang="en-US" altLang="zh-CN" sz="2800"/>
              <a:t>  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 i="1"/>
              <a:t> </a:t>
            </a:r>
            <a:r>
              <a:rPr lang="zh-CN" altLang="en-US" sz="2800"/>
              <a:t>的</a:t>
            </a:r>
            <a:r>
              <a:rPr lang="zh-CN" altLang="en-US">
                <a:sym typeface="+mn-ea"/>
              </a:rPr>
              <a:t>最大</a:t>
            </a:r>
            <a:r>
              <a:rPr lang="en-US" altLang="zh-CN">
                <a:sym typeface="+mn-ea"/>
              </a:rPr>
              <a:t> (</a:t>
            </a:r>
            <a:r>
              <a:rPr lang="zh-CN" altLang="en-US">
                <a:sym typeface="+mn-ea"/>
              </a:rPr>
              <a:t>小</a:t>
            </a:r>
            <a:r>
              <a:rPr lang="en-US" altLang="zh-CN">
                <a:sym typeface="+mn-ea"/>
              </a:rPr>
              <a:t>) </a:t>
            </a:r>
            <a:r>
              <a:rPr lang="zh-CN" altLang="en-US" sz="2800"/>
              <a:t>特征值。</a:t>
            </a:r>
            <a:endParaRPr lang="zh-CN" altLang="en-US" sz="2800"/>
          </a:p>
        </p:txBody>
      </p:sp>
      <p:sp>
        <p:nvSpPr>
          <p:cNvPr id="18" name="文本框 17"/>
          <p:cNvSpPr txBox="1"/>
          <p:nvPr/>
        </p:nvSpPr>
        <p:spPr>
          <a:xfrm>
            <a:off x="230505" y="5949315"/>
            <a:ext cx="809371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/>
              <a:t>X </a:t>
            </a:r>
            <a:r>
              <a:rPr lang="zh-CN" altLang="en-US" sz="2800"/>
              <a:t>取到</a:t>
            </a:r>
            <a:r>
              <a:rPr lang="zh-CN" altLang="en-US">
                <a:sym typeface="+mn-ea"/>
              </a:rPr>
              <a:t>最大值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当且仅当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i="1">
                <a:solidFill>
                  <a:schemeClr val="tx1"/>
                </a:solidFill>
                <a:sym typeface="+mn-ea"/>
              </a:rPr>
              <a:t>X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</a:t>
            </a:r>
            <a:r>
              <a:rPr lang="zh-CN" altLang="en-US">
                <a:sym typeface="+mn-ea"/>
              </a:rPr>
              <a:t>最大</a:t>
            </a:r>
            <a:r>
              <a:rPr lang="zh-CN" altLang="en-US">
                <a:sym typeface="+mn-ea"/>
              </a:rPr>
              <a:t>特征值的特征</a:t>
            </a:r>
            <a:r>
              <a:rPr lang="zh-CN" altLang="en-US">
                <a:sym typeface="+mn-ea"/>
              </a:rPr>
              <a:t>向量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ext Box 16"/>
          <p:cNvSpPr txBox="1"/>
          <p:nvPr/>
        </p:nvSpPr>
        <p:spPr>
          <a:xfrm>
            <a:off x="354013" y="915988"/>
            <a:ext cx="2241550" cy="579437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/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一、配方法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3795" name="Text Box 2"/>
          <p:cNvSpPr txBox="1"/>
          <p:nvPr/>
        </p:nvSpPr>
        <p:spPr>
          <a:xfrm>
            <a:off x="452438" y="26988"/>
            <a:ext cx="8208962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§3  </a:t>
            </a:r>
            <a:r>
              <a:rPr lang="zh-CN" altLang="en-US" sz="4000" b="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化二次型为标准型的其他方法</a:t>
            </a:r>
            <a:endParaRPr lang="zh-CN" altLang="en-US" sz="4000" b="0" dirty="0">
              <a:solidFill>
                <a:schemeClr val="accent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3796" name="文本框 3"/>
          <p:cNvSpPr txBox="1"/>
          <p:nvPr/>
        </p:nvSpPr>
        <p:spPr>
          <a:xfrm>
            <a:off x="354013" y="1773238"/>
            <a:ext cx="8446135" cy="1210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如果只要求变换矩阵 </a:t>
            </a:r>
            <a:r>
              <a:rPr lang="en-US" altLang="zh-CN" i="1" dirty="0">
                <a:latin typeface="Times New Roman" panose="02020603050405020304" pitchFamily="18" charset="0"/>
              </a:rPr>
              <a:t>Q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非退化</a:t>
            </a:r>
            <a:r>
              <a:rPr lang="zh-CN" altLang="en-US" b="0" dirty="0">
                <a:latin typeface="Times New Roman" panose="02020603050405020304" pitchFamily="18" charset="0"/>
              </a:rPr>
              <a:t>，不一定是正交矩阵，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我们可以通过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</a:rPr>
              <a:t>不断配方</a:t>
            </a:r>
            <a:r>
              <a:rPr lang="zh-CN" altLang="en-US" b="0" dirty="0">
                <a:latin typeface="Times New Roman" panose="02020603050405020304" pitchFamily="18" charset="0"/>
              </a:rPr>
              <a:t>把二次型变成标准型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3797" name="对象 5"/>
          <p:cNvGraphicFramePr>
            <a:graphicFrameLocks noChangeAspect="1"/>
          </p:cNvGraphicFramePr>
          <p:nvPr/>
        </p:nvGraphicFramePr>
        <p:xfrm>
          <a:off x="2506663" y="3209925"/>
          <a:ext cx="35417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1497965" imgH="444500" progId="Equation.DSMT4">
                  <p:embed/>
                </p:oleObj>
              </mc:Choice>
              <mc:Fallback>
                <p:oleObj name="" r:id="rId1" imgW="1497965" imgH="4445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6663" y="3209925"/>
                        <a:ext cx="3541712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文本框 1"/>
          <p:cNvSpPr txBox="1"/>
          <p:nvPr/>
        </p:nvSpPr>
        <p:spPr>
          <a:xfrm>
            <a:off x="798513" y="3475038"/>
            <a:ext cx="16129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设二次型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32" y="332645"/>
            <a:ext cx="7272811" cy="523222"/>
          </a:xfrm>
          <a:prstGeom prst="rect">
            <a:avLst/>
          </a:prstGeom>
          <a:blipFill>
            <a:blip r:embed="rId1"/>
            <a:stretch>
              <a:fillRect l="-1760" t="-16471" b="-34118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819" name="对象 2"/>
          <p:cNvGraphicFramePr>
            <a:graphicFrameLocks noChangeAspect="1"/>
          </p:cNvGraphicFramePr>
          <p:nvPr/>
        </p:nvGraphicFramePr>
        <p:xfrm>
          <a:off x="1042988" y="1108075"/>
          <a:ext cx="68040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" imgW="2273300" imgH="457200" progId="Equation.DSMT4">
                  <p:embed/>
                </p:oleObj>
              </mc:Choice>
              <mc:Fallback>
                <p:oleObj name="" r:id="rId2" imgW="2273300" imgH="4572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1108075"/>
                        <a:ext cx="6804025" cy="1368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对象 3"/>
          <p:cNvGraphicFramePr>
            <a:graphicFrameLocks noChangeAspect="1"/>
          </p:cNvGraphicFramePr>
          <p:nvPr/>
        </p:nvGraphicFramePr>
        <p:xfrm>
          <a:off x="900113" y="2636838"/>
          <a:ext cx="75120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4" imgW="3162300" imgH="508000" progId="Equation.DSMT4">
                  <p:embed/>
                </p:oleObj>
              </mc:Choice>
              <mc:Fallback>
                <p:oleObj name="" r:id="rId4" imgW="3162300" imgH="5080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0113" y="2636838"/>
                        <a:ext cx="7512050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821" name="直接连接符 5"/>
          <p:cNvCxnSpPr/>
          <p:nvPr/>
        </p:nvCxnSpPr>
        <p:spPr>
          <a:xfrm>
            <a:off x="4656138" y="4005263"/>
            <a:ext cx="36607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" name="文本框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64163" y="4166271"/>
            <a:ext cx="3223831" cy="523220"/>
          </a:xfrm>
          <a:prstGeom prst="rect">
            <a:avLst/>
          </a:prstGeom>
          <a:blipFill>
            <a:blip r:embed="rId6"/>
            <a:stretch>
              <a:fillRect l="-3781" t="-15116" r="-2457" b="-27907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823" name="对象 9"/>
          <p:cNvGraphicFramePr>
            <a:graphicFrameLocks noChangeAspect="1"/>
          </p:cNvGraphicFramePr>
          <p:nvPr/>
        </p:nvGraphicFramePr>
        <p:xfrm>
          <a:off x="1290638" y="4856163"/>
          <a:ext cx="3263900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7" imgW="1295400" imgH="609600" progId="Equation.DSMT4">
                  <p:embed/>
                </p:oleObj>
              </mc:Choice>
              <mc:Fallback>
                <p:oleObj name="" r:id="rId7" imgW="1295400" imgH="6096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0638" y="4856163"/>
                        <a:ext cx="3263900" cy="1538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文本框 10"/>
          <p:cNvSpPr txBox="1"/>
          <p:nvPr/>
        </p:nvSpPr>
        <p:spPr>
          <a:xfrm>
            <a:off x="31750" y="5305425"/>
            <a:ext cx="12620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</a:rPr>
              <a:t>做变换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825" name="对象 11"/>
          <p:cNvGraphicFramePr>
            <a:graphicFrameLocks noChangeAspect="1"/>
          </p:cNvGraphicFramePr>
          <p:nvPr/>
        </p:nvGraphicFramePr>
        <p:xfrm>
          <a:off x="4897438" y="5287963"/>
          <a:ext cx="379571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9" imgW="1320165" imgH="355600" progId="Equation.DSMT4">
                  <p:embed/>
                </p:oleObj>
              </mc:Choice>
              <mc:Fallback>
                <p:oleObj name="" r:id="rId9" imgW="1320165" imgH="3556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97438" y="5287963"/>
                        <a:ext cx="3795712" cy="1020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文本框 12"/>
          <p:cNvSpPr txBox="1"/>
          <p:nvPr/>
        </p:nvSpPr>
        <p:spPr>
          <a:xfrm>
            <a:off x="6948488" y="5167313"/>
            <a:ext cx="1944687" cy="11652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endParaRPr lang="zh-CN" altLang="en-US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/>
      <p:bldP spid="34826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32" y="332650"/>
            <a:ext cx="7488834" cy="954113"/>
          </a:xfrm>
          <a:prstGeom prst="rect">
            <a:avLst/>
          </a:prstGeom>
          <a:blipFill>
            <a:blip r:embed="rId1"/>
            <a:stretch>
              <a:fillRect l="-1710" t="-8974" r="-326" b="-15385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843" name="对象 2"/>
          <p:cNvGraphicFramePr>
            <a:graphicFrameLocks noChangeAspect="1"/>
          </p:cNvGraphicFramePr>
          <p:nvPr/>
        </p:nvGraphicFramePr>
        <p:xfrm>
          <a:off x="1731963" y="1484313"/>
          <a:ext cx="34480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2" imgW="1028700" imgH="228600" progId="Equation.DSMT4">
                  <p:embed/>
                </p:oleObj>
              </mc:Choice>
              <mc:Fallback>
                <p:oleObj name="" r:id="rId2" imgW="1028700" imgH="2286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1963" y="1484313"/>
                        <a:ext cx="3448050" cy="766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文本框 3"/>
          <p:cNvSpPr txBox="1"/>
          <p:nvPr/>
        </p:nvSpPr>
        <p:spPr>
          <a:xfrm>
            <a:off x="539750" y="2492375"/>
            <a:ext cx="5429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</a:rPr>
              <a:t>令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45" name="对象 4"/>
          <p:cNvGraphicFramePr>
            <a:graphicFrameLocks noChangeAspect="1"/>
          </p:cNvGraphicFramePr>
          <p:nvPr/>
        </p:nvGraphicFramePr>
        <p:xfrm>
          <a:off x="1143000" y="2492375"/>
          <a:ext cx="67437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4" imgW="2781300" imgH="228600" progId="Equation.DSMT4">
                  <p:embed/>
                </p:oleObj>
              </mc:Choice>
              <mc:Fallback>
                <p:oleObj name="" r:id="rId4" imgW="2781300" imgH="2286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2492375"/>
                        <a:ext cx="6743700" cy="576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对象 5"/>
          <p:cNvGraphicFramePr>
            <a:graphicFrameLocks noChangeAspect="1"/>
          </p:cNvGraphicFramePr>
          <p:nvPr/>
        </p:nvGraphicFramePr>
        <p:xfrm>
          <a:off x="611188" y="3311525"/>
          <a:ext cx="5503862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6" imgW="2032000" imgH="482600" progId="Equation.DSMT4">
                  <p:embed/>
                </p:oleObj>
              </mc:Choice>
              <mc:Fallback>
                <p:oleObj name="" r:id="rId6" imgW="2032000" imgH="4826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188" y="3311525"/>
                        <a:ext cx="5503862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847" name="直接连接符 7"/>
          <p:cNvCxnSpPr/>
          <p:nvPr/>
        </p:nvCxnSpPr>
        <p:spPr>
          <a:xfrm>
            <a:off x="1403350" y="4652963"/>
            <a:ext cx="100806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" name="文本框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83632" y="4886304"/>
            <a:ext cx="3753463" cy="523215"/>
          </a:xfrm>
          <a:prstGeom prst="rect">
            <a:avLst/>
          </a:prstGeom>
          <a:blipFill>
            <a:blip r:embed="rId8"/>
            <a:stretch>
              <a:fillRect l="-3247" t="-16279" r="-2273" b="-32558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/>
          <p:nvPr/>
        </p:nvSpPr>
        <p:spPr>
          <a:xfrm>
            <a:off x="739775" y="1168400"/>
            <a:ext cx="7327900" cy="784225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/>
        </p:spPr>
        <p:txBody>
          <a:bodyPr wrap="none" anchor="ctr" anchorCtr="0"/>
          <a:p>
            <a:pPr eaLnBrk="1" hangingPunct="1"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3"/>
          <p:cNvSpPr/>
          <p:nvPr/>
        </p:nvSpPr>
        <p:spPr>
          <a:xfrm>
            <a:off x="755650" y="1268413"/>
            <a:ext cx="120173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2" name="Text Box 4"/>
          <p:cNvSpPr txBox="1"/>
          <p:nvPr/>
        </p:nvSpPr>
        <p:spPr>
          <a:xfrm>
            <a:off x="1973263" y="1195388"/>
            <a:ext cx="5922962" cy="695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任意二次型均可用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配方法</a:t>
            </a:r>
            <a:r>
              <a:rPr lang="zh-CN" altLang="en-US" dirty="0">
                <a:latin typeface="Times New Roman" panose="02020603050405020304" pitchFamily="18" charset="0"/>
              </a:rPr>
              <a:t>化成标准形。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3018" name="文本框 1"/>
          <p:cNvSpPr txBox="1"/>
          <p:nvPr/>
        </p:nvSpPr>
        <p:spPr>
          <a:xfrm>
            <a:off x="463550" y="376238"/>
            <a:ext cx="26860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于是我们得到：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2420938"/>
            <a:ext cx="8137525" cy="12299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lang="zh-CN" altLang="en-US" b="0" dirty="0">
                <a:latin typeface="Times New Roman" panose="02020603050405020304" pitchFamily="18" charset="0"/>
              </a:rPr>
              <a:t>：配方法得到的线性变换</a:t>
            </a: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</a:rPr>
              <a:t>一般不是正交矩阵，</a:t>
            </a:r>
            <a:endParaRPr lang="zh-CN" altLang="en-US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       </a:t>
            </a:r>
            <a:r>
              <a:rPr lang="zh-CN" altLang="en-US" b="0" dirty="0">
                <a:latin typeface="Times New Roman" panose="02020603050405020304" pitchFamily="18" charset="0"/>
              </a:rPr>
              <a:t>也不唯一，最后标准形的系数也不唯一。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4788" y="3860800"/>
            <a:ext cx="5872480" cy="1168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而用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</a:rPr>
              <a:t>正交变换</a:t>
            </a:r>
            <a:r>
              <a:rPr lang="zh-CN" altLang="en-US" b="0" dirty="0">
                <a:latin typeface="Times New Roman" panose="02020603050405020304" pitchFamily="18" charset="0"/>
              </a:rPr>
              <a:t>得到的标准型是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</a:rPr>
              <a:t>唯一</a:t>
            </a:r>
            <a:r>
              <a:rPr lang="zh-CN" altLang="en-US" b="0" dirty="0">
                <a:latin typeface="Times New Roman" panose="02020603050405020304" pitchFamily="18" charset="0"/>
              </a:rPr>
              <a:t>的</a:t>
            </a:r>
            <a:endParaRPr lang="zh-CN" altLang="en-US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</a:rPr>
              <a:t>(</a:t>
            </a:r>
            <a:r>
              <a:rPr lang="zh-CN" altLang="en-US" b="0" dirty="0">
                <a:latin typeface="Times New Roman" panose="02020603050405020304" pitchFamily="18" charset="0"/>
              </a:rPr>
              <a:t>除去特征值的排列可能不同</a:t>
            </a:r>
            <a:r>
              <a:rPr lang="en-US" altLang="zh-CN" b="0" dirty="0">
                <a:latin typeface="Times New Roman" panose="02020603050405020304" pitchFamily="18" charset="0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</a:rPr>
              <a:t>。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5202" name="Group 2"/>
          <p:cNvGrpSpPr/>
          <p:nvPr/>
        </p:nvGrpSpPr>
        <p:grpSpPr>
          <a:xfrm>
            <a:off x="468313" y="282575"/>
            <a:ext cx="8002587" cy="1117600"/>
            <a:chOff x="289" y="965"/>
            <a:chExt cx="5041" cy="704"/>
          </a:xfrm>
        </p:grpSpPr>
        <p:sp>
          <p:nvSpPr>
            <p:cNvPr id="36883" name="Text Box 3"/>
            <p:cNvSpPr txBox="1"/>
            <p:nvPr/>
          </p:nvSpPr>
          <p:spPr>
            <a:xfrm>
              <a:off x="289" y="965"/>
              <a:ext cx="620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36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36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1</a:t>
              </a:r>
              <a:endPara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4" name="Text Box 4"/>
            <p:cNvSpPr txBox="1"/>
            <p:nvPr/>
          </p:nvSpPr>
          <p:spPr>
            <a:xfrm>
              <a:off x="1036" y="965"/>
              <a:ext cx="4294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>
                <a:lnSpc>
                  <a:spcPct val="120000"/>
                </a:lnSpc>
              </a:pP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</a:rPr>
                <a:t> + 2</a:t>
              </a: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</a:rPr>
                <a:t> – </a:t>
              </a: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</a:rPr>
                <a:t> + 4</a:t>
              </a: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 </a:t>
              </a:r>
              <a:r>
                <a:rPr lang="en-US" altLang="zh-CN" dirty="0">
                  <a:latin typeface="Times New Roman" panose="02020603050405020304" pitchFamily="18" charset="0"/>
                </a:rPr>
                <a:t>– 4</a:t>
              </a: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dirty="0">
                  <a:latin typeface="Times New Roman" panose="02020603050405020304" pitchFamily="18" charset="0"/>
                </a:rPr>
                <a:t> – 4</a:t>
              </a: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</a:pPr>
              <a:r>
                <a:rPr lang="zh-CN" altLang="en-US" dirty="0">
                  <a:latin typeface="Times New Roman" panose="02020603050405020304" pitchFamily="18" charset="0"/>
                </a:rPr>
                <a:t>化为标准形，并写出所作的线性变换。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35205" name="Rectangle 5"/>
          <p:cNvSpPr/>
          <p:nvPr/>
        </p:nvSpPr>
        <p:spPr>
          <a:xfrm>
            <a:off x="1423988" y="2276475"/>
            <a:ext cx="30638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+ 4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435206" name="Rectangle 6"/>
          <p:cNvSpPr/>
          <p:nvPr/>
        </p:nvSpPr>
        <p:spPr>
          <a:xfrm>
            <a:off x="1427163" y="3405188"/>
            <a:ext cx="58832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+ 2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– 2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– 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+ 4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– 5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35207" name="Rectangle 7"/>
          <p:cNvSpPr/>
          <p:nvPr/>
        </p:nvSpPr>
        <p:spPr>
          <a:xfrm>
            <a:off x="1427163" y="3987800"/>
            <a:ext cx="72088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+ 2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– 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– 2(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– 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)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– 3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endParaRPr lang="en-US" altLang="zh-CN" baseline="30000" dirty="0">
              <a:latin typeface="Times New Roman" panose="02020603050405020304" pitchFamily="18" charset="0"/>
            </a:endParaRPr>
          </a:p>
        </p:txBody>
      </p:sp>
      <p:sp>
        <p:nvSpPr>
          <p:cNvPr id="435208" name="Rectangle 8"/>
          <p:cNvSpPr/>
          <p:nvPr/>
        </p:nvSpPr>
        <p:spPr>
          <a:xfrm>
            <a:off x="1427163" y="4572000"/>
            <a:ext cx="561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+ 2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– 2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– 2(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– 3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endParaRPr lang="en-US" altLang="zh-CN" baseline="30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5209" name="Text Box 9"/>
          <p:cNvSpPr txBox="1"/>
          <p:nvPr/>
        </p:nvSpPr>
        <p:spPr>
          <a:xfrm>
            <a:off x="296863" y="1635125"/>
            <a:ext cx="1101725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90000"/>
              </a:lnSpc>
            </a:pPr>
            <a:r>
              <a:rPr lang="zh-CN" altLang="en-US" sz="3600" dirty="0">
                <a:latin typeface="Times New Roman" panose="02020603050405020304" pitchFamily="18" charset="0"/>
              </a:rPr>
              <a:t>解：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35210" name="Rectangle 10"/>
          <p:cNvSpPr/>
          <p:nvPr/>
        </p:nvSpPr>
        <p:spPr>
          <a:xfrm>
            <a:off x="4435475" y="1697038"/>
            <a:ext cx="2889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+ 2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 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435211" name="Group 11"/>
          <p:cNvGrpSpPr/>
          <p:nvPr/>
        </p:nvGrpSpPr>
        <p:grpSpPr>
          <a:xfrm>
            <a:off x="1211263" y="1665288"/>
            <a:ext cx="3343275" cy="533400"/>
            <a:chOff x="789" y="1781"/>
            <a:chExt cx="2106" cy="336"/>
          </a:xfrm>
        </p:grpSpPr>
        <p:sp>
          <p:nvSpPr>
            <p:cNvPr id="36881" name="Rectangle 12"/>
            <p:cNvSpPr/>
            <p:nvPr/>
          </p:nvSpPr>
          <p:spPr>
            <a:xfrm>
              <a:off x="1149" y="1790"/>
              <a:ext cx="17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aseline="30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</a:rPr>
                <a:t>+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x</a:t>
              </a:r>
              <a:r>
                <a:rPr lang="en-US" altLang="zh-CN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x</a:t>
              </a:r>
              <a:r>
                <a:rPr lang="en-US" altLang="zh-CN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6882" name="Rectangle 13"/>
            <p:cNvSpPr/>
            <p:nvPr/>
          </p:nvSpPr>
          <p:spPr>
            <a:xfrm>
              <a:off x="789" y="1781"/>
              <a:ext cx="37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</a:rPr>
                <a:t> 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35214" name="Rectangle 14"/>
          <p:cNvSpPr/>
          <p:nvPr/>
        </p:nvSpPr>
        <p:spPr>
          <a:xfrm>
            <a:off x="1692275" y="2822575"/>
            <a:ext cx="4676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– 4(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+ 2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 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435215" name="Rectangle 15"/>
          <p:cNvSpPr/>
          <p:nvPr/>
        </p:nvSpPr>
        <p:spPr>
          <a:xfrm>
            <a:off x="4460875" y="2274888"/>
            <a:ext cx="1936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4(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endParaRPr lang="en-US" altLang="zh-CN" baseline="30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520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521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520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521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5214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520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5207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5208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5" grpId="0" build="p"/>
      <p:bldP spid="435206" grpId="0" build="p"/>
      <p:bldP spid="435207" grpId="0" build="p"/>
      <p:bldP spid="435208" grpId="0" build="p"/>
      <p:bldP spid="435209" grpId="0" build="p"/>
      <p:bldP spid="435210" grpId="0" build="p"/>
      <p:bldP spid="435214" grpId="0" build="p"/>
      <p:bldP spid="43521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6226" name="Group 2"/>
          <p:cNvGrpSpPr/>
          <p:nvPr/>
        </p:nvGrpSpPr>
        <p:grpSpPr>
          <a:xfrm>
            <a:off x="368300" y="538163"/>
            <a:ext cx="4019550" cy="1890712"/>
            <a:chOff x="232" y="339"/>
            <a:chExt cx="2532" cy="1191"/>
          </a:xfrm>
        </p:grpSpPr>
        <p:sp>
          <p:nvSpPr>
            <p:cNvPr id="37917" name="Text Box 3"/>
            <p:cNvSpPr txBox="1"/>
            <p:nvPr/>
          </p:nvSpPr>
          <p:spPr>
            <a:xfrm>
              <a:off x="232" y="781"/>
              <a:ext cx="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令：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918" name="Text Box 4"/>
            <p:cNvSpPr txBox="1"/>
            <p:nvPr/>
          </p:nvSpPr>
          <p:spPr>
            <a:xfrm>
              <a:off x="985" y="339"/>
              <a:ext cx="17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0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+ 2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0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– 2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0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b="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19" name="Text Box 5"/>
            <p:cNvSpPr txBox="1"/>
            <p:nvPr/>
          </p:nvSpPr>
          <p:spPr>
            <a:xfrm>
              <a:off x="985" y="771"/>
              <a:ext cx="11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0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–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0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b="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20" name="Text Box 6"/>
            <p:cNvSpPr txBox="1"/>
            <p:nvPr/>
          </p:nvSpPr>
          <p:spPr>
            <a:xfrm>
              <a:off x="985" y="1203"/>
              <a:ext cx="7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b="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= 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0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b="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21" name="AutoShape 7"/>
            <p:cNvSpPr/>
            <p:nvPr/>
          </p:nvSpPr>
          <p:spPr>
            <a:xfrm>
              <a:off x="798" y="516"/>
              <a:ext cx="105" cy="953"/>
            </a:xfrm>
            <a:prstGeom prst="leftBrace">
              <a:avLst>
                <a:gd name="adj1" fmla="val 7521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headEnd type="none" w="sm" len="lg"/>
              <a:tailEnd type="none" w="lg" len="lg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6232" name="Group 8"/>
          <p:cNvGrpSpPr/>
          <p:nvPr/>
        </p:nvGrpSpPr>
        <p:grpSpPr>
          <a:xfrm>
            <a:off x="1116013" y="2673350"/>
            <a:ext cx="5195887" cy="554038"/>
            <a:chOff x="703" y="1684"/>
            <a:chExt cx="3273" cy="349"/>
          </a:xfrm>
        </p:grpSpPr>
        <p:sp>
          <p:nvSpPr>
            <p:cNvPr id="37915" name="Text Box 9"/>
            <p:cNvSpPr txBox="1"/>
            <p:nvPr/>
          </p:nvSpPr>
          <p:spPr>
            <a:xfrm>
              <a:off x="703" y="1706"/>
              <a:ext cx="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则：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916" name="Text Box 10"/>
            <p:cNvSpPr txBox="1"/>
            <p:nvPr/>
          </p:nvSpPr>
          <p:spPr>
            <a:xfrm>
              <a:off x="1111" y="1684"/>
              <a:ext cx="286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 =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0" baseline="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– 2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0" baseline="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– 3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b="0" baseline="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2  </a:t>
              </a:r>
              <a:r>
                <a:rPr lang="zh-CN" altLang="zh-CN" dirty="0">
                  <a:latin typeface="Times New Roman" panose="02020603050405020304" pitchFamily="18" charset="0"/>
                </a:rPr>
                <a:t>为标准型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36236" name="Text Box 12"/>
          <p:cNvSpPr txBox="1"/>
          <p:nvPr/>
        </p:nvSpPr>
        <p:spPr>
          <a:xfrm>
            <a:off x="4243388" y="5541963"/>
            <a:ext cx="3598862" cy="608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是非退化的线性变换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893" name="Rectangle 13"/>
          <p:cNvSpPr/>
          <p:nvPr/>
        </p:nvSpPr>
        <p:spPr>
          <a:xfrm>
            <a:off x="4727575" y="247650"/>
            <a:ext cx="4122738" cy="406400"/>
          </a:xfrm>
          <a:prstGeom prst="rect">
            <a:avLst/>
          </a:prstGeom>
          <a:solidFill>
            <a:srgbClr val="FFFFCC"/>
          </a:solidFill>
          <a:ln w="9525" cap="flat" cmpd="sng">
            <a:noFill/>
            <a:prstDash val="solid"/>
            <a:miter/>
            <a:headEnd type="none" w="sm" len="lg"/>
            <a:tailEnd type="none" w="lg" len="lg"/>
          </a:ln>
          <a:effectLst/>
        </p:spPr>
        <p:txBody>
          <a:bodyPr wrap="none">
            <a:spAutoFit/>
          </a:bodyPr>
          <a:p>
            <a:pPr eaLnBrk="1" hangingPunct="1"/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</a:rPr>
              <a:t> =(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 + 2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 – 2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 – 2(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 – 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 – 3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436238" name="Group 14"/>
          <p:cNvGrpSpPr/>
          <p:nvPr/>
        </p:nvGrpSpPr>
        <p:grpSpPr>
          <a:xfrm>
            <a:off x="4405313" y="868363"/>
            <a:ext cx="4211637" cy="1531937"/>
            <a:chOff x="2775" y="547"/>
            <a:chExt cx="2653" cy="965"/>
          </a:xfrm>
        </p:grpSpPr>
        <p:sp>
          <p:nvSpPr>
            <p:cNvPr id="37911" name="Text Box 15"/>
            <p:cNvSpPr txBox="1"/>
            <p:nvPr/>
          </p:nvSpPr>
          <p:spPr>
            <a:xfrm>
              <a:off x="2775" y="867"/>
              <a:ext cx="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即：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7912" name="Object 16"/>
            <p:cNvGraphicFramePr>
              <a:graphicFrameLocks noChangeAspect="1"/>
            </p:cNvGraphicFramePr>
            <p:nvPr/>
          </p:nvGraphicFramePr>
          <p:xfrm>
            <a:off x="3282" y="547"/>
            <a:ext cx="636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1" imgW="581025" imgH="906145" progId="Equation.3">
                    <p:embed/>
                  </p:oleObj>
                </mc:Choice>
                <mc:Fallback>
                  <p:oleObj name="" r:id="rId1" imgW="581025" imgH="906145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82" y="547"/>
                          <a:ext cx="636" cy="9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3" name="Object 17"/>
            <p:cNvGraphicFramePr>
              <a:graphicFrameLocks noChangeAspect="1"/>
            </p:cNvGraphicFramePr>
            <p:nvPr/>
          </p:nvGraphicFramePr>
          <p:xfrm>
            <a:off x="3893" y="548"/>
            <a:ext cx="1097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3" imgW="1223010" imgH="1076960" progId="Equation.3">
                    <p:embed/>
                  </p:oleObj>
                </mc:Choice>
                <mc:Fallback>
                  <p:oleObj name="" r:id="rId3" imgW="1223010" imgH="107696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93" y="548"/>
                          <a:ext cx="1097" cy="9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4" name="Object 18"/>
            <p:cNvGraphicFramePr>
              <a:graphicFrameLocks noChangeAspect="1"/>
            </p:cNvGraphicFramePr>
            <p:nvPr/>
          </p:nvGraphicFramePr>
          <p:xfrm>
            <a:off x="4966" y="550"/>
            <a:ext cx="462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5" imgW="410210" imgH="906145" progId="Equation.3">
                    <p:embed/>
                  </p:oleObj>
                </mc:Choice>
                <mc:Fallback>
                  <p:oleObj name="" r:id="rId5" imgW="410210" imgH="906145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66" y="550"/>
                          <a:ext cx="462" cy="9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6243" name="Group 19"/>
          <p:cNvGrpSpPr/>
          <p:nvPr/>
        </p:nvGrpSpPr>
        <p:grpSpPr>
          <a:xfrm>
            <a:off x="1187450" y="3378200"/>
            <a:ext cx="5611813" cy="1603375"/>
            <a:chOff x="194" y="2145"/>
            <a:chExt cx="3535" cy="1010"/>
          </a:xfrm>
        </p:grpSpPr>
        <p:sp>
          <p:nvSpPr>
            <p:cNvPr id="37907" name="Text Box 20"/>
            <p:cNvSpPr txBox="1"/>
            <p:nvPr/>
          </p:nvSpPr>
          <p:spPr>
            <a:xfrm>
              <a:off x="194" y="2453"/>
              <a:ext cx="14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线性变换为：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7908" name="Object 21"/>
            <p:cNvGraphicFramePr>
              <a:graphicFrameLocks noChangeAspect="1"/>
            </p:cNvGraphicFramePr>
            <p:nvPr/>
          </p:nvGraphicFramePr>
          <p:xfrm>
            <a:off x="3214" y="2193"/>
            <a:ext cx="515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7" imgW="461645" imgH="906145" progId="Equation.3">
                    <p:embed/>
                  </p:oleObj>
                </mc:Choice>
                <mc:Fallback>
                  <p:oleObj name="" r:id="rId7" imgW="461645" imgH="906145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14" y="2193"/>
                          <a:ext cx="515" cy="9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9" name="Object 22"/>
            <p:cNvGraphicFramePr>
              <a:graphicFrameLocks noChangeAspect="1"/>
            </p:cNvGraphicFramePr>
            <p:nvPr/>
          </p:nvGraphicFramePr>
          <p:xfrm>
            <a:off x="2071" y="2145"/>
            <a:ext cx="1237" cy="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9" imgW="1379855" imgH="1116330" progId="Equation.DSMT4">
                    <p:embed/>
                  </p:oleObj>
                </mc:Choice>
                <mc:Fallback>
                  <p:oleObj name="" r:id="rId9" imgW="1379855" imgH="1116330" progId="Equation.DSMT4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71" y="2145"/>
                          <a:ext cx="1237" cy="9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0" name="Object 23"/>
            <p:cNvGraphicFramePr>
              <a:graphicFrameLocks noChangeAspect="1"/>
            </p:cNvGraphicFramePr>
            <p:nvPr/>
          </p:nvGraphicFramePr>
          <p:xfrm>
            <a:off x="1465" y="2169"/>
            <a:ext cx="619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11" imgW="563880" imgH="906145" progId="Equation.3">
                    <p:embed/>
                  </p:oleObj>
                </mc:Choice>
                <mc:Fallback>
                  <p:oleObj name="" r:id="rId11" imgW="563880" imgH="906145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65" y="2169"/>
                          <a:ext cx="619" cy="9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6248" name="Group 24"/>
          <p:cNvGrpSpPr/>
          <p:nvPr/>
        </p:nvGrpSpPr>
        <p:grpSpPr>
          <a:xfrm>
            <a:off x="1266825" y="4930775"/>
            <a:ext cx="2976563" cy="1738313"/>
            <a:chOff x="214" y="3117"/>
            <a:chExt cx="1875" cy="1095"/>
          </a:xfrm>
        </p:grpSpPr>
        <p:sp>
          <p:nvSpPr>
            <p:cNvPr id="37902" name="Text Box 25"/>
            <p:cNvSpPr txBox="1"/>
            <p:nvPr/>
          </p:nvSpPr>
          <p:spPr>
            <a:xfrm>
              <a:off x="805" y="3117"/>
              <a:ext cx="12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– 2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 baseline="-250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03" name="Text Box 26"/>
            <p:cNvSpPr txBox="1"/>
            <p:nvPr/>
          </p:nvSpPr>
          <p:spPr>
            <a:xfrm>
              <a:off x="805" y="3501"/>
              <a:ext cx="113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+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04" name="Text Box 27"/>
            <p:cNvSpPr txBox="1"/>
            <p:nvPr/>
          </p:nvSpPr>
          <p:spPr>
            <a:xfrm>
              <a:off x="805" y="3885"/>
              <a:ext cx="7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05" name="AutoShape 28"/>
            <p:cNvSpPr/>
            <p:nvPr/>
          </p:nvSpPr>
          <p:spPr>
            <a:xfrm>
              <a:off x="654" y="3245"/>
              <a:ext cx="93" cy="870"/>
            </a:xfrm>
            <a:prstGeom prst="leftBrace">
              <a:avLst>
                <a:gd name="adj1" fmla="val 77523"/>
                <a:gd name="adj2" fmla="val 50000"/>
              </a:avLst>
            </a:prstGeom>
            <a:noFill/>
            <a:ln w="9525" cap="flat" cmpd="sng">
              <a:solidFill>
                <a:srgbClr val="FF3300"/>
              </a:solidFill>
              <a:prstDash val="solid"/>
              <a:headEnd type="none" w="sm" len="lg"/>
              <a:tailEnd type="none" w="lg" len="lg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906" name="Text Box 29"/>
            <p:cNvSpPr txBox="1"/>
            <p:nvPr/>
          </p:nvSpPr>
          <p:spPr>
            <a:xfrm>
              <a:off x="214" y="3552"/>
              <a:ext cx="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即：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623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文本框 1"/>
          <p:cNvSpPr txBox="1"/>
          <p:nvPr/>
        </p:nvSpPr>
        <p:spPr>
          <a:xfrm>
            <a:off x="323850" y="404813"/>
            <a:ext cx="4830763" cy="522287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相当于对系数矩阵作合同变换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15" name="对象 2"/>
          <p:cNvGraphicFramePr>
            <a:graphicFrameLocks noChangeAspect="1"/>
          </p:cNvGraphicFramePr>
          <p:nvPr/>
        </p:nvGraphicFramePr>
        <p:xfrm>
          <a:off x="257175" y="3429000"/>
          <a:ext cx="86280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3530600" imgH="736600" progId="Equation.DSMT4">
                  <p:embed/>
                </p:oleObj>
              </mc:Choice>
              <mc:Fallback>
                <p:oleObj name="" r:id="rId1" imgW="3530600" imgH="736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175" y="3429000"/>
                        <a:ext cx="8628063" cy="180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对象 3"/>
          <p:cNvGraphicFramePr>
            <a:graphicFrameLocks noChangeAspect="1"/>
          </p:cNvGraphicFramePr>
          <p:nvPr/>
        </p:nvGraphicFramePr>
        <p:xfrm>
          <a:off x="4356100" y="1365250"/>
          <a:ext cx="287972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244600" imgH="711200" progId="Equation.DSMT4">
                  <p:embed/>
                </p:oleObj>
              </mc:Choice>
              <mc:Fallback>
                <p:oleObj name="" r:id="rId3" imgW="1244600" imgH="711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1365250"/>
                        <a:ext cx="2879725" cy="164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对象 4"/>
          <p:cNvGraphicFramePr>
            <a:graphicFrameLocks noChangeAspect="1"/>
          </p:cNvGraphicFramePr>
          <p:nvPr/>
        </p:nvGraphicFramePr>
        <p:xfrm>
          <a:off x="1403350" y="1835150"/>
          <a:ext cx="21780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723900" imgH="228600" progId="Equation.DSMT4">
                  <p:embed/>
                </p:oleObj>
              </mc:Choice>
              <mc:Fallback>
                <p:oleObj name="" r:id="rId5" imgW="7239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350" y="1835150"/>
                        <a:ext cx="2178050" cy="687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10"/>
          <p:cNvSpPr txBox="1"/>
          <p:nvPr/>
        </p:nvSpPr>
        <p:spPr>
          <a:xfrm>
            <a:off x="3203575" y="5732463"/>
            <a:ext cx="29606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0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0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rPr>
              <a:t> – 2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0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0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rPr>
              <a:t> – 3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0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0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938" name="Group 2"/>
          <p:cNvGrpSpPr/>
          <p:nvPr/>
        </p:nvGrpSpPr>
        <p:grpSpPr>
          <a:xfrm>
            <a:off x="260350" y="182563"/>
            <a:ext cx="8255000" cy="1273175"/>
            <a:chOff x="225" y="367"/>
            <a:chExt cx="5200" cy="802"/>
          </a:xfrm>
        </p:grpSpPr>
        <p:sp>
          <p:nvSpPr>
            <p:cNvPr id="39958" name="Text Box 3"/>
            <p:cNvSpPr txBox="1"/>
            <p:nvPr/>
          </p:nvSpPr>
          <p:spPr>
            <a:xfrm>
              <a:off x="225" y="459"/>
              <a:ext cx="620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36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36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2</a:t>
              </a:r>
              <a:endPara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9" name="Text Box 4"/>
            <p:cNvSpPr txBox="1"/>
            <p:nvPr/>
          </p:nvSpPr>
          <p:spPr>
            <a:xfrm>
              <a:off x="1072" y="367"/>
              <a:ext cx="4353" cy="8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>
                <a:lnSpc>
                  <a:spcPct val="120000"/>
                </a:lnSpc>
              </a:pPr>
              <a:r>
                <a:rPr lang="zh-CN" altLang="en-US" dirty="0">
                  <a:latin typeface="Times New Roman" panose="02020603050405020304" pitchFamily="18" charset="0"/>
                </a:rPr>
                <a:t>化二次型  </a:t>
              </a:r>
              <a:r>
                <a:rPr lang="en-US" altLang="zh-CN" sz="3600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36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= 2</a:t>
              </a:r>
              <a:r>
                <a:rPr lang="en-US" altLang="zh-CN" sz="3600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360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600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360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6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+ 2</a:t>
              </a:r>
              <a:r>
                <a:rPr lang="en-US" altLang="zh-CN" sz="3600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360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600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360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6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– 6</a:t>
              </a:r>
              <a:r>
                <a:rPr lang="en-US" altLang="zh-CN" sz="3600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360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600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360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为标准形，并写出所作的线性变换。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7253" name="Group 5"/>
          <p:cNvGrpSpPr/>
          <p:nvPr/>
        </p:nvGrpSpPr>
        <p:grpSpPr>
          <a:xfrm>
            <a:off x="457200" y="1837690"/>
            <a:ext cx="8085138" cy="681038"/>
            <a:chOff x="250" y="902"/>
            <a:chExt cx="5093" cy="429"/>
          </a:xfrm>
          <a:solidFill>
            <a:srgbClr val="FFFFCC"/>
          </a:solidFill>
          <a:effectLst/>
        </p:grpSpPr>
        <p:sp>
          <p:nvSpPr>
            <p:cNvPr id="39956" name="Text Box 6"/>
            <p:cNvSpPr txBox="1"/>
            <p:nvPr/>
          </p:nvSpPr>
          <p:spPr>
            <a:xfrm>
              <a:off x="250" y="902"/>
              <a:ext cx="523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>
                <a:lnSpc>
                  <a:spcPct val="90000"/>
                </a:lnSpc>
              </a:pPr>
              <a:r>
                <a:rPr lang="zh-CN" altLang="en-US" sz="36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解：</a:t>
              </a:r>
              <a:endPara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7" name="Text Box 7"/>
            <p:cNvSpPr txBox="1"/>
            <p:nvPr/>
          </p:nvSpPr>
          <p:spPr>
            <a:xfrm>
              <a:off x="827" y="948"/>
              <a:ext cx="4516" cy="383"/>
            </a:xfrm>
            <a:prstGeom prst="rect">
              <a:avLst/>
            </a:prstGeom>
            <a:grpFill/>
            <a:ln w="9525">
              <a:noFill/>
            </a:ln>
            <a:effectLst/>
          </p:spPr>
          <p:txBody>
            <a:bodyPr>
              <a:spAutoFit/>
            </a:bodyPr>
            <a:p>
              <a:pPr algn="just" eaLnBrk="1" hangingPunct="1">
                <a:lnSpc>
                  <a:spcPct val="120000"/>
                </a:lnSpc>
              </a:pPr>
              <a:r>
                <a:rPr lang="zh-CN" altLang="en-US" dirty="0">
                  <a:latin typeface="Times New Roman" panose="02020603050405020304" pitchFamily="18" charset="0"/>
                </a:rPr>
                <a:t>由于  </a:t>
              </a:r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</a:rPr>
                <a:t>中不含平方项，先作变换产生平方项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7256" name="Group 8"/>
          <p:cNvGrpSpPr/>
          <p:nvPr/>
        </p:nvGrpSpPr>
        <p:grpSpPr>
          <a:xfrm>
            <a:off x="558800" y="2884488"/>
            <a:ext cx="3008313" cy="1890712"/>
            <a:chOff x="326" y="2365"/>
            <a:chExt cx="1895" cy="1191"/>
          </a:xfrm>
        </p:grpSpPr>
        <p:sp>
          <p:nvSpPr>
            <p:cNvPr id="39951" name="Text Box 9"/>
            <p:cNvSpPr txBox="1"/>
            <p:nvPr/>
          </p:nvSpPr>
          <p:spPr>
            <a:xfrm>
              <a:off x="326" y="2806"/>
              <a:ext cx="5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令：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9952" name="Text Box 10"/>
            <p:cNvSpPr txBox="1"/>
            <p:nvPr/>
          </p:nvSpPr>
          <p:spPr>
            <a:xfrm>
              <a:off x="993" y="2365"/>
              <a:ext cx="118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="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b="0" dirty="0"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+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0" dirty="0">
                  <a:latin typeface="Times New Roman" panose="02020603050405020304" pitchFamily="18" charset="0"/>
                </a:rPr>
                <a:t> </a:t>
              </a:r>
              <a:endParaRPr lang="en-US" altLang="zh-CN" b="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9953" name="Text Box 11"/>
            <p:cNvSpPr txBox="1"/>
            <p:nvPr/>
          </p:nvSpPr>
          <p:spPr>
            <a:xfrm>
              <a:off x="993" y="2797"/>
              <a:ext cx="1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="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b="0" dirty="0"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–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,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39954" name="Text Box 12"/>
            <p:cNvSpPr txBox="1"/>
            <p:nvPr/>
          </p:nvSpPr>
          <p:spPr>
            <a:xfrm>
              <a:off x="993" y="3229"/>
              <a:ext cx="7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="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b="0" dirty="0"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latin typeface="Times New Roman" panose="02020603050405020304" pitchFamily="18" charset="0"/>
                </a:rPr>
                <a:t>3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39955" name="AutoShape 13"/>
            <p:cNvSpPr/>
            <p:nvPr/>
          </p:nvSpPr>
          <p:spPr>
            <a:xfrm>
              <a:off x="806" y="2542"/>
              <a:ext cx="105" cy="953"/>
            </a:xfrm>
            <a:prstGeom prst="leftBrace">
              <a:avLst>
                <a:gd name="adj1" fmla="val 75214"/>
                <a:gd name="adj2" fmla="val 50000"/>
              </a:avLst>
            </a:prstGeom>
            <a:noFill/>
            <a:ln w="9525" cap="flat" cmpd="sng">
              <a:solidFill>
                <a:schemeClr val="tx2"/>
              </a:solidFill>
              <a:prstDash val="solid"/>
              <a:headEnd type="none" w="sm" len="lg"/>
              <a:tailEnd type="none" w="lg" len="lg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7262" name="Group 14"/>
          <p:cNvGrpSpPr/>
          <p:nvPr/>
        </p:nvGrpSpPr>
        <p:grpSpPr>
          <a:xfrm>
            <a:off x="3563938" y="3068638"/>
            <a:ext cx="4251325" cy="1716087"/>
            <a:chOff x="2219" y="2481"/>
            <a:chExt cx="2678" cy="1081"/>
          </a:xfrm>
        </p:grpSpPr>
        <p:sp>
          <p:nvSpPr>
            <p:cNvPr id="39947" name="Text Box 15"/>
            <p:cNvSpPr txBox="1"/>
            <p:nvPr/>
          </p:nvSpPr>
          <p:spPr>
            <a:xfrm>
              <a:off x="2219" y="2826"/>
              <a:ext cx="5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即：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48" name="Object 16"/>
            <p:cNvGraphicFramePr>
              <a:graphicFrameLocks noChangeAspect="1"/>
            </p:cNvGraphicFramePr>
            <p:nvPr/>
          </p:nvGraphicFramePr>
          <p:xfrm>
            <a:off x="2640" y="2481"/>
            <a:ext cx="644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1" imgW="457200" imgH="711200" progId="Equation.3">
                    <p:embed/>
                  </p:oleObj>
                </mc:Choice>
                <mc:Fallback>
                  <p:oleObj name="" r:id="rId1" imgW="457200" imgH="7112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40" y="2481"/>
                          <a:ext cx="644" cy="1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9" name="Object 17"/>
            <p:cNvGraphicFramePr>
              <a:graphicFrameLocks noChangeAspect="1"/>
            </p:cNvGraphicFramePr>
            <p:nvPr/>
          </p:nvGraphicFramePr>
          <p:xfrm>
            <a:off x="3298" y="2497"/>
            <a:ext cx="1109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3" imgW="1177925" imgH="1076960" progId="Equation.3">
                    <p:embed/>
                  </p:oleObj>
                </mc:Choice>
                <mc:Fallback>
                  <p:oleObj name="" r:id="rId3" imgW="1177925" imgH="107696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98" y="2497"/>
                          <a:ext cx="1109" cy="1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0" name="Object 18"/>
            <p:cNvGraphicFramePr>
              <a:graphicFrameLocks noChangeAspect="1"/>
            </p:cNvGraphicFramePr>
            <p:nvPr/>
          </p:nvGraphicFramePr>
          <p:xfrm>
            <a:off x="4416" y="2506"/>
            <a:ext cx="481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5" imgW="342900" imgH="711200" progId="Equation.3">
                    <p:embed/>
                  </p:oleObj>
                </mc:Choice>
                <mc:Fallback>
                  <p:oleObj name="" r:id="rId5" imgW="342900" imgH="7112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16" y="2506"/>
                          <a:ext cx="481" cy="1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ext Box 2"/>
          <p:cNvSpPr txBox="1"/>
          <p:nvPr/>
        </p:nvSpPr>
        <p:spPr>
          <a:xfrm>
            <a:off x="407988" y="3635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38275" name="Text Box 3"/>
          <p:cNvSpPr txBox="1"/>
          <p:nvPr/>
        </p:nvSpPr>
        <p:spPr>
          <a:xfrm>
            <a:off x="1082675" y="368300"/>
            <a:ext cx="74199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= 2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– 2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+ 2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+ 2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– 6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+ 6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38276" name="Text Box 4"/>
          <p:cNvSpPr txBox="1"/>
          <p:nvPr/>
        </p:nvSpPr>
        <p:spPr>
          <a:xfrm>
            <a:off x="1311275" y="1068388"/>
            <a:ext cx="470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= 2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– 4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– 2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+ 8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438277" name="Text Box 5"/>
          <p:cNvSpPr txBox="1"/>
          <p:nvPr/>
        </p:nvSpPr>
        <p:spPr>
          <a:xfrm>
            <a:off x="1311275" y="1768475"/>
            <a:ext cx="69342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= 2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– 2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– 2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– 2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+ 8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438278" name="Text Box 6"/>
          <p:cNvSpPr txBox="1"/>
          <p:nvPr/>
        </p:nvSpPr>
        <p:spPr>
          <a:xfrm>
            <a:off x="1311275" y="2468563"/>
            <a:ext cx="689451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= 2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– 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– 2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– 4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+ 4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</a:rPr>
              <a:t>+ 6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38279" name="Text Box 7"/>
          <p:cNvSpPr txBox="1"/>
          <p:nvPr/>
        </p:nvSpPr>
        <p:spPr>
          <a:xfrm>
            <a:off x="1311275" y="3168650"/>
            <a:ext cx="579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= 2 (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– 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– 2 (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– 2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+ 6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438280" name="Group 8"/>
          <p:cNvGrpSpPr/>
          <p:nvPr/>
        </p:nvGrpSpPr>
        <p:grpSpPr>
          <a:xfrm>
            <a:off x="403225" y="4002088"/>
            <a:ext cx="3043238" cy="1890712"/>
            <a:chOff x="254" y="2521"/>
            <a:chExt cx="1917" cy="1191"/>
          </a:xfrm>
        </p:grpSpPr>
        <p:sp>
          <p:nvSpPr>
            <p:cNvPr id="40980" name="Text Box 9"/>
            <p:cNvSpPr txBox="1"/>
            <p:nvPr/>
          </p:nvSpPr>
          <p:spPr>
            <a:xfrm>
              <a:off x="254" y="2962"/>
              <a:ext cx="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令：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81" name="Text Box 10"/>
            <p:cNvSpPr txBox="1"/>
            <p:nvPr/>
          </p:nvSpPr>
          <p:spPr>
            <a:xfrm>
              <a:off x="921" y="2521"/>
              <a:ext cx="11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z</a:t>
              </a:r>
              <a:r>
                <a:rPr lang="en-US" altLang="zh-CN" b="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b="0" dirty="0"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b="0" dirty="0">
                  <a:latin typeface="Times New Roman" panose="02020603050405020304" pitchFamily="18" charset="0"/>
                </a:rPr>
                <a:t> – </a:t>
              </a:r>
              <a:r>
                <a:rPr lang="en-US" altLang="zh-CN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b="0" dirty="0">
                  <a:latin typeface="Times New Roman" panose="02020603050405020304" pitchFamily="18" charset="0"/>
                </a:rPr>
                <a:t> </a:t>
              </a:r>
              <a:endParaRPr lang="en-US" altLang="zh-CN" b="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40982" name="Text Box 11"/>
            <p:cNvSpPr txBox="1"/>
            <p:nvPr/>
          </p:nvSpPr>
          <p:spPr>
            <a:xfrm>
              <a:off x="921" y="2953"/>
              <a:ext cx="125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z</a:t>
              </a:r>
              <a:r>
                <a:rPr lang="en-US" altLang="zh-CN" b="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b="0" dirty="0"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b="0" dirty="0">
                  <a:latin typeface="Times New Roman" panose="02020603050405020304" pitchFamily="18" charset="0"/>
                </a:rPr>
                <a:t> – 2 </a:t>
              </a:r>
              <a:r>
                <a:rPr lang="en-US" altLang="zh-CN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b="0" dirty="0">
                  <a:latin typeface="Times New Roman" panose="02020603050405020304" pitchFamily="18" charset="0"/>
                </a:rPr>
                <a:t> 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0983" name="Text Box 12"/>
            <p:cNvSpPr txBox="1"/>
            <p:nvPr/>
          </p:nvSpPr>
          <p:spPr>
            <a:xfrm>
              <a:off x="921" y="3385"/>
              <a:ext cx="6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z</a:t>
              </a:r>
              <a:r>
                <a:rPr lang="en-US" altLang="zh-CN" b="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b="0" dirty="0"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latin typeface="Times New Roman" panose="02020603050405020304" pitchFamily="18" charset="0"/>
                </a:rPr>
                <a:t>3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0984" name="AutoShape 13"/>
            <p:cNvSpPr/>
            <p:nvPr/>
          </p:nvSpPr>
          <p:spPr>
            <a:xfrm>
              <a:off x="734" y="2698"/>
              <a:ext cx="105" cy="953"/>
            </a:xfrm>
            <a:prstGeom prst="leftBrace">
              <a:avLst>
                <a:gd name="adj1" fmla="val 75214"/>
                <a:gd name="adj2" fmla="val 50000"/>
              </a:avLst>
            </a:prstGeom>
            <a:noFill/>
            <a:ln w="9525" cap="flat" cmpd="sng">
              <a:solidFill>
                <a:schemeClr val="tx2"/>
              </a:solidFill>
              <a:prstDash val="solid"/>
              <a:headEnd type="none" w="sm" len="lg"/>
              <a:tailEnd type="none" w="lg" len="lg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8286" name="Group 14"/>
          <p:cNvGrpSpPr/>
          <p:nvPr/>
        </p:nvGrpSpPr>
        <p:grpSpPr>
          <a:xfrm>
            <a:off x="3727450" y="4273550"/>
            <a:ext cx="4383088" cy="1716088"/>
            <a:chOff x="2348" y="2692"/>
            <a:chExt cx="2761" cy="1081"/>
          </a:xfrm>
        </p:grpSpPr>
        <p:sp>
          <p:nvSpPr>
            <p:cNvPr id="40976" name="Text Box 15"/>
            <p:cNvSpPr txBox="1"/>
            <p:nvPr/>
          </p:nvSpPr>
          <p:spPr>
            <a:xfrm>
              <a:off x="2348" y="2988"/>
              <a:ext cx="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即：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77" name="Object 16"/>
            <p:cNvGraphicFramePr>
              <a:graphicFrameLocks noChangeAspect="1"/>
            </p:cNvGraphicFramePr>
            <p:nvPr/>
          </p:nvGraphicFramePr>
          <p:xfrm>
            <a:off x="2852" y="2692"/>
            <a:ext cx="644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1" imgW="457200" imgH="711200" progId="Equation.3">
                    <p:embed/>
                  </p:oleObj>
                </mc:Choice>
                <mc:Fallback>
                  <p:oleObj name="" r:id="rId1" imgW="457200" imgH="711200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52" y="2692"/>
                          <a:ext cx="644" cy="1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8" name="Object 17"/>
            <p:cNvGraphicFramePr>
              <a:graphicFrameLocks noChangeAspect="1"/>
            </p:cNvGraphicFramePr>
            <p:nvPr/>
          </p:nvGraphicFramePr>
          <p:xfrm>
            <a:off x="3517" y="2708"/>
            <a:ext cx="1143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3" imgW="1223010" imgH="1076960" progId="Equation.3">
                    <p:embed/>
                  </p:oleObj>
                </mc:Choice>
                <mc:Fallback>
                  <p:oleObj name="" r:id="rId3" imgW="1223010" imgH="107696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17" y="2708"/>
                          <a:ext cx="1143" cy="1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9" name="Object 18"/>
            <p:cNvGraphicFramePr>
              <a:graphicFrameLocks noChangeAspect="1"/>
            </p:cNvGraphicFramePr>
            <p:nvPr/>
          </p:nvGraphicFramePr>
          <p:xfrm>
            <a:off x="4628" y="2717"/>
            <a:ext cx="481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5" imgW="342900" imgH="711200" progId="Equation.3">
                    <p:embed/>
                  </p:oleObj>
                </mc:Choice>
                <mc:Fallback>
                  <p:oleObj name="" r:id="rId5" imgW="342900" imgH="711200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28" y="2717"/>
                          <a:ext cx="481" cy="1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8291" name="Text Box 19"/>
          <p:cNvSpPr txBox="1"/>
          <p:nvPr/>
        </p:nvSpPr>
        <p:spPr>
          <a:xfrm>
            <a:off x="477838" y="6129338"/>
            <a:ext cx="689768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二次型化为标准型   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 = 2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– 2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+ 6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   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276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277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8278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8279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1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8291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/>
      <p:bldP spid="438276" grpId="0" build="p"/>
      <p:bldP spid="438277" grpId="0" build="p"/>
      <p:bldP spid="438278" grpId="0" build="p"/>
      <p:bldP spid="438279" grpId="0" build="p"/>
      <p:bldP spid="4382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文本框 1"/>
          <p:cNvSpPr txBox="1"/>
          <p:nvPr/>
        </p:nvSpPr>
        <p:spPr>
          <a:xfrm>
            <a:off x="320675" y="342900"/>
            <a:ext cx="5445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5779" name="对象 2"/>
          <p:cNvGraphicFramePr>
            <a:graphicFrameLocks noChangeAspect="1"/>
          </p:cNvGraphicFramePr>
          <p:nvPr/>
        </p:nvGraphicFramePr>
        <p:xfrm>
          <a:off x="827088" y="333375"/>
          <a:ext cx="10064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1" imgW="354965" imgH="177800" progId="Equation.DSMT4">
                  <p:embed/>
                </p:oleObj>
              </mc:Choice>
              <mc:Fallback>
                <p:oleObj name="" r:id="rId1" imgW="354965" imgH="1778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333375"/>
                        <a:ext cx="1006475" cy="501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对象 3"/>
          <p:cNvGraphicFramePr>
            <a:graphicFrameLocks noChangeAspect="1"/>
          </p:cNvGraphicFramePr>
          <p:nvPr/>
        </p:nvGraphicFramePr>
        <p:xfrm>
          <a:off x="2555875" y="1339850"/>
          <a:ext cx="238918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3" imgW="1054100" imgH="419100" progId="Equation.DSMT4">
                  <p:embed/>
                </p:oleObj>
              </mc:Choice>
              <mc:Fallback>
                <p:oleObj name="" r:id="rId3" imgW="1054100" imgH="419100" progId="Equation.DSMT4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1339850"/>
                        <a:ext cx="2389188" cy="9509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矩形 4"/>
          <p:cNvSpPr/>
          <p:nvPr/>
        </p:nvSpPr>
        <p:spPr>
          <a:xfrm>
            <a:off x="1979613" y="312738"/>
            <a:ext cx="2524125" cy="522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              同号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5782" name="对象 5"/>
          <p:cNvGraphicFramePr>
            <a:graphicFrameLocks noChangeAspect="1"/>
          </p:cNvGraphicFramePr>
          <p:nvPr/>
        </p:nvGraphicFramePr>
        <p:xfrm>
          <a:off x="2406650" y="333375"/>
          <a:ext cx="12509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5" imgW="546100" imgH="228600" progId="Equation.DSMT4">
                  <p:embed/>
                </p:oleObj>
              </mc:Choice>
              <mc:Fallback>
                <p:oleObj name="" r:id="rId5" imgW="546100" imgH="228600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6650" y="333375"/>
                        <a:ext cx="125095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文本框 6"/>
          <p:cNvSpPr txBox="1"/>
          <p:nvPr/>
        </p:nvSpPr>
        <p:spPr>
          <a:xfrm>
            <a:off x="5292725" y="1555750"/>
            <a:ext cx="8985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原点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5784" name="矩形 7"/>
          <p:cNvSpPr/>
          <p:nvPr/>
        </p:nvSpPr>
        <p:spPr>
          <a:xfrm>
            <a:off x="395288" y="3167063"/>
            <a:ext cx="2884487" cy="523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              不同号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5785" name="对象 8"/>
          <p:cNvGraphicFramePr>
            <a:graphicFrameLocks noChangeAspect="1"/>
          </p:cNvGraphicFramePr>
          <p:nvPr/>
        </p:nvGraphicFramePr>
        <p:xfrm>
          <a:off x="865188" y="3167063"/>
          <a:ext cx="12509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7" imgW="546100" imgH="228600" progId="Equation.DSMT4">
                  <p:embed/>
                </p:oleObj>
              </mc:Choice>
              <mc:Fallback>
                <p:oleObj name="" r:id="rId7" imgW="546100" imgH="2286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5188" y="3167063"/>
                        <a:ext cx="125095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对象 9"/>
          <p:cNvGraphicFramePr>
            <a:graphicFrameLocks noChangeAspect="1"/>
          </p:cNvGraphicFramePr>
          <p:nvPr/>
        </p:nvGraphicFramePr>
        <p:xfrm>
          <a:off x="1268413" y="4365625"/>
          <a:ext cx="2389187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8" imgW="1054100" imgH="419100" progId="Equation.DSMT4">
                  <p:embed/>
                </p:oleObj>
              </mc:Choice>
              <mc:Fallback>
                <p:oleObj name="" r:id="rId8" imgW="1054100" imgH="419100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68413" y="4365625"/>
                        <a:ext cx="2389187" cy="9509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7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8763" y="3860800"/>
            <a:ext cx="2457450" cy="2290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5788" name="文本框 12"/>
          <p:cNvSpPr txBox="1"/>
          <p:nvPr/>
        </p:nvSpPr>
        <p:spPr>
          <a:xfrm>
            <a:off x="6732588" y="4745038"/>
            <a:ext cx="8969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锥面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ext Box 2"/>
          <p:cNvSpPr txBox="1"/>
          <p:nvPr/>
        </p:nvSpPr>
        <p:spPr>
          <a:xfrm>
            <a:off x="79375" y="371475"/>
            <a:ext cx="12604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其中：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39299" name="Object 3"/>
          <p:cNvGraphicFramePr>
            <a:graphicFrameLocks noChangeAspect="1"/>
          </p:cNvGraphicFramePr>
          <p:nvPr/>
        </p:nvGraphicFramePr>
        <p:xfrm>
          <a:off x="1200150" y="447675"/>
          <a:ext cx="10223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457200" imgH="711200" progId="Equation.3">
                  <p:embed/>
                </p:oleObj>
              </mc:Choice>
              <mc:Fallback>
                <p:oleObj name="" r:id="rId1" imgW="457200" imgH="7112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0150" y="447675"/>
                        <a:ext cx="102235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9300" name="Group 4"/>
          <p:cNvGrpSpPr/>
          <p:nvPr/>
        </p:nvGrpSpPr>
        <p:grpSpPr>
          <a:xfrm>
            <a:off x="2184400" y="454025"/>
            <a:ext cx="2349500" cy="1690688"/>
            <a:chOff x="1374" y="897"/>
            <a:chExt cx="1480" cy="1065"/>
          </a:xfrm>
        </p:grpSpPr>
        <p:graphicFrame>
          <p:nvGraphicFramePr>
            <p:cNvPr id="41997" name="Object 5"/>
            <p:cNvGraphicFramePr>
              <a:graphicFrameLocks noChangeAspect="1"/>
            </p:cNvGraphicFramePr>
            <p:nvPr/>
          </p:nvGraphicFramePr>
          <p:xfrm>
            <a:off x="1374" y="897"/>
            <a:ext cx="1063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3" imgW="1177925" imgH="1076960" progId="Equation.3">
                    <p:embed/>
                  </p:oleObj>
                </mc:Choice>
                <mc:Fallback>
                  <p:oleObj name="" r:id="rId3" imgW="1177925" imgH="107696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74" y="897"/>
                          <a:ext cx="1063" cy="1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8" name="Object 6"/>
            <p:cNvGraphicFramePr>
              <a:graphicFrameLocks noChangeAspect="1"/>
            </p:cNvGraphicFramePr>
            <p:nvPr/>
          </p:nvGraphicFramePr>
          <p:xfrm>
            <a:off x="2373" y="906"/>
            <a:ext cx="481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5" imgW="342900" imgH="711200" progId="Equation.3">
                    <p:embed/>
                  </p:oleObj>
                </mc:Choice>
                <mc:Fallback>
                  <p:oleObj name="" r:id="rId5" imgW="342900" imgH="71120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73" y="906"/>
                          <a:ext cx="481" cy="1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9303" name="Group 7"/>
          <p:cNvGrpSpPr/>
          <p:nvPr/>
        </p:nvGrpSpPr>
        <p:grpSpPr>
          <a:xfrm>
            <a:off x="4510088" y="371475"/>
            <a:ext cx="4471987" cy="1779588"/>
            <a:chOff x="2839" y="845"/>
            <a:chExt cx="2817" cy="1121"/>
          </a:xfrm>
        </p:grpSpPr>
        <p:graphicFrame>
          <p:nvGraphicFramePr>
            <p:cNvPr id="41994" name="Object 8"/>
            <p:cNvGraphicFramePr>
              <a:graphicFrameLocks noChangeAspect="1"/>
            </p:cNvGraphicFramePr>
            <p:nvPr/>
          </p:nvGraphicFramePr>
          <p:xfrm>
            <a:off x="2839" y="910"/>
            <a:ext cx="1234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7" imgW="1379855" imgH="1076960" progId="Equation.3">
                    <p:embed/>
                  </p:oleObj>
                </mc:Choice>
                <mc:Fallback>
                  <p:oleObj name="" r:id="rId7" imgW="1379855" imgH="1076960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9" y="910"/>
                          <a:ext cx="1234" cy="1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5" name="Object 9"/>
            <p:cNvGraphicFramePr>
              <a:graphicFrameLocks noChangeAspect="1"/>
            </p:cNvGraphicFramePr>
            <p:nvPr/>
          </p:nvGraphicFramePr>
          <p:xfrm>
            <a:off x="4016" y="845"/>
            <a:ext cx="1234" cy="1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9" imgW="1379855" imgH="1116330" progId="Equation.3">
                    <p:embed/>
                  </p:oleObj>
                </mc:Choice>
                <mc:Fallback>
                  <p:oleObj name="" r:id="rId9" imgW="1379855" imgH="111633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16" y="845"/>
                          <a:ext cx="1234" cy="10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6" name="Object 10"/>
            <p:cNvGraphicFramePr>
              <a:graphicFrameLocks noChangeAspect="1"/>
            </p:cNvGraphicFramePr>
            <p:nvPr/>
          </p:nvGraphicFramePr>
          <p:xfrm>
            <a:off x="5191" y="895"/>
            <a:ext cx="465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11" imgW="330200" imgH="711200" progId="Equation.3">
                    <p:embed/>
                  </p:oleObj>
                </mc:Choice>
                <mc:Fallback>
                  <p:oleObj name="" r:id="rId11" imgW="330200" imgH="71120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191" y="895"/>
                          <a:ext cx="465" cy="1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9307" name="Group 11"/>
          <p:cNvGrpSpPr/>
          <p:nvPr/>
        </p:nvGrpSpPr>
        <p:grpSpPr>
          <a:xfrm>
            <a:off x="1938338" y="2149475"/>
            <a:ext cx="2876550" cy="1684338"/>
            <a:chOff x="1219" y="1965"/>
            <a:chExt cx="1812" cy="1061"/>
          </a:xfrm>
        </p:grpSpPr>
        <p:graphicFrame>
          <p:nvGraphicFramePr>
            <p:cNvPr id="41992" name="Object 12"/>
            <p:cNvGraphicFramePr>
              <a:graphicFrameLocks noChangeAspect="1"/>
            </p:cNvGraphicFramePr>
            <p:nvPr/>
          </p:nvGraphicFramePr>
          <p:xfrm>
            <a:off x="1219" y="1970"/>
            <a:ext cx="1352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13" imgW="1525905" imgH="1076960" progId="Equation.3">
                    <p:embed/>
                  </p:oleObj>
                </mc:Choice>
                <mc:Fallback>
                  <p:oleObj name="" r:id="rId13" imgW="1525905" imgH="107696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19" y="1970"/>
                          <a:ext cx="1352" cy="1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3" name="Object 13"/>
            <p:cNvGraphicFramePr>
              <a:graphicFrameLocks noChangeAspect="1"/>
            </p:cNvGraphicFramePr>
            <p:nvPr/>
          </p:nvGraphicFramePr>
          <p:xfrm>
            <a:off x="2567" y="1965"/>
            <a:ext cx="464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15" imgW="330200" imgH="711200" progId="Equation.3">
                    <p:embed/>
                  </p:oleObj>
                </mc:Choice>
                <mc:Fallback>
                  <p:oleObj name="" r:id="rId15" imgW="330200" imgH="71120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67" y="1965"/>
                          <a:ext cx="464" cy="1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9313" name="Text Box 17"/>
          <p:cNvSpPr txBox="1"/>
          <p:nvPr/>
        </p:nvSpPr>
        <p:spPr>
          <a:xfrm>
            <a:off x="1938338" y="4122738"/>
            <a:ext cx="3402012" cy="608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非退化的</a:t>
            </a:r>
            <a:r>
              <a:rPr lang="zh-CN" altLang="en-US" dirty="0">
                <a:latin typeface="Times New Roman" panose="02020603050405020304" pitchFamily="18" charset="0"/>
              </a:rPr>
              <a:t>的线性变换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931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1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7" name="Text Box 16"/>
          <p:cNvSpPr txBox="1"/>
          <p:nvPr/>
        </p:nvSpPr>
        <p:spPr>
          <a:xfrm>
            <a:off x="323850" y="260350"/>
            <a:ext cx="5565775" cy="521970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/>
        </p:spPr>
        <p:txBody>
          <a:bodyPr wrap="squar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二、用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初等变换</a:t>
            </a:r>
            <a:r>
              <a:rPr lang="zh-CN" altLang="en-US" dirty="0">
                <a:latin typeface="Times New Roman" panose="02020603050405020304" pitchFamily="18" charset="0"/>
              </a:rPr>
              <a:t>化二次型为标准型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6088" name="文本框 1"/>
          <p:cNvSpPr txBox="1"/>
          <p:nvPr/>
        </p:nvSpPr>
        <p:spPr>
          <a:xfrm>
            <a:off x="303213" y="1014413"/>
            <a:ext cx="197008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对于二次型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089" name="对象 2"/>
          <p:cNvGraphicFramePr>
            <a:graphicFrameLocks noChangeAspect="1"/>
          </p:cNvGraphicFramePr>
          <p:nvPr/>
        </p:nvGraphicFramePr>
        <p:xfrm>
          <a:off x="2317750" y="968375"/>
          <a:ext cx="19494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" imgW="723900" imgH="228600" progId="Equation.DSMT4">
                  <p:embed/>
                </p:oleObj>
              </mc:Choice>
              <mc:Fallback>
                <p:oleObj name="" r:id="rId1" imgW="723900" imgH="2286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7750" y="968375"/>
                        <a:ext cx="1949450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文本框 3"/>
          <p:cNvSpPr txBox="1"/>
          <p:nvPr/>
        </p:nvSpPr>
        <p:spPr>
          <a:xfrm>
            <a:off x="331470" y="1866583"/>
            <a:ext cx="45288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</a:rPr>
              <a:t>已知</a:t>
            </a:r>
            <a:r>
              <a:rPr lang="zh-CN" altLang="en-US" b="0" dirty="0">
                <a:latin typeface="Times New Roman" panose="02020603050405020304" pitchFamily="18" charset="0"/>
              </a:rPr>
              <a:t>存在可逆矩阵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</a:rPr>
              <a:t>使得：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091" name="对象 4"/>
          <p:cNvGraphicFramePr>
            <a:graphicFrameLocks noChangeAspect="1"/>
          </p:cNvGraphicFramePr>
          <p:nvPr/>
        </p:nvGraphicFramePr>
        <p:xfrm>
          <a:off x="4788218" y="1834833"/>
          <a:ext cx="308768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3" imgW="1206500" imgH="228600" progId="Equation.DSMT4">
                  <p:embed/>
                </p:oleObj>
              </mc:Choice>
              <mc:Fallback>
                <p:oleObj name="" r:id="rId3" imgW="1206500" imgH="2286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8218" y="1834833"/>
                        <a:ext cx="3087687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文本框 5"/>
          <p:cNvSpPr txBox="1"/>
          <p:nvPr/>
        </p:nvSpPr>
        <p:spPr>
          <a:xfrm>
            <a:off x="519113" y="2671763"/>
            <a:ext cx="45364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</a:rPr>
              <a:t>把</a:t>
            </a: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 </a:t>
            </a:r>
            <a:r>
              <a:rPr lang="zh-CN" altLang="en-US" b="0" dirty="0">
                <a:latin typeface="Times New Roman" panose="02020603050405020304" pitchFamily="18" charset="0"/>
              </a:rPr>
              <a:t>表示为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初等矩阵</a:t>
            </a:r>
            <a:r>
              <a:rPr lang="zh-CN" altLang="en-US" b="0" dirty="0">
                <a:latin typeface="Times New Roman" panose="02020603050405020304" pitchFamily="18" charset="0"/>
              </a:rPr>
              <a:t>的乘积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093" name="对象 6"/>
          <p:cNvGraphicFramePr>
            <a:graphicFrameLocks noChangeAspect="1"/>
          </p:cNvGraphicFramePr>
          <p:nvPr/>
        </p:nvGraphicFramePr>
        <p:xfrm>
          <a:off x="5076190" y="2672080"/>
          <a:ext cx="19589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5" imgW="812800" imgH="228600" progId="Equation.DSMT4">
                  <p:embed/>
                </p:oleObj>
              </mc:Choice>
              <mc:Fallback>
                <p:oleObj name="" r:id="rId5" imgW="812800" imgH="2286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6190" y="2672080"/>
                        <a:ext cx="1958975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文本框 7"/>
          <p:cNvSpPr txBox="1"/>
          <p:nvPr/>
        </p:nvSpPr>
        <p:spPr>
          <a:xfrm>
            <a:off x="519113" y="3698240"/>
            <a:ext cx="124936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</a:rPr>
              <a:t>那么：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095" name="对象 9"/>
          <p:cNvGraphicFramePr>
            <a:graphicFrameLocks noChangeAspect="1"/>
          </p:cNvGraphicFramePr>
          <p:nvPr/>
        </p:nvGraphicFramePr>
        <p:xfrm>
          <a:off x="2052320" y="3607435"/>
          <a:ext cx="4518025" cy="70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7" imgW="1447800" imgH="241300" progId="Equation.DSMT4">
                  <p:embed/>
                </p:oleObj>
              </mc:Choice>
              <mc:Fallback>
                <p:oleObj name="" r:id="rId7" imgW="1447800" imgH="2413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2320" y="3607435"/>
                        <a:ext cx="4518025" cy="7042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68313" y="4724400"/>
            <a:ext cx="5840412" cy="1168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从而可以通过有限次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初等合同变换: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  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6"/>
          <p:cNvGraphicFramePr>
            <a:graphicFrameLocks noChangeAspect="1"/>
          </p:cNvGraphicFramePr>
          <p:nvPr/>
        </p:nvGraphicFramePr>
        <p:xfrm>
          <a:off x="2132013" y="5373688"/>
          <a:ext cx="43148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9" imgW="1790700" imgH="228600" progId="Equation.DSMT4">
                  <p:embed/>
                </p:oleObj>
              </mc:Choice>
              <mc:Fallback>
                <p:oleObj name="" r:id="rId9" imgW="1790700" imgH="2286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2013" y="5373688"/>
                        <a:ext cx="4314825" cy="550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文本框 4"/>
          <p:cNvSpPr txBox="1"/>
          <p:nvPr/>
        </p:nvSpPr>
        <p:spPr>
          <a:xfrm>
            <a:off x="5220335" y="6093460"/>
            <a:ext cx="30886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把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变成对角阵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0" grpId="0"/>
      <p:bldP spid="46092" grpId="0"/>
      <p:bldP spid="46094" grpId="0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8514" name="Text Box 2"/>
          <p:cNvSpPr txBox="1"/>
          <p:nvPr/>
        </p:nvSpPr>
        <p:spPr>
          <a:xfrm>
            <a:off x="395605" y="908685"/>
            <a:ext cx="254381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Monotype Sorts" pitchFamily="2" charset="2"/>
              </a:rPr>
              <a:t>(1)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Monotype Sorts" pitchFamily="2" charset="2"/>
              </a:rPr>
              <a:t> 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 =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P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(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i 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)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448515" name="Text Box 3"/>
          <p:cNvSpPr txBox="1"/>
          <p:nvPr/>
        </p:nvSpPr>
        <p:spPr>
          <a:xfrm>
            <a:off x="395288" y="2708593"/>
            <a:ext cx="276987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Monotype Sorts" pitchFamily="2" charset="2"/>
              </a:rPr>
              <a:t>(2)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 =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P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 i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))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448516" name="Text Box 4"/>
          <p:cNvSpPr txBox="1"/>
          <p:nvPr/>
        </p:nvSpPr>
        <p:spPr>
          <a:xfrm>
            <a:off x="395288" y="4580573"/>
            <a:ext cx="32111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Monotype Sorts" pitchFamily="2" charset="2"/>
              </a:rPr>
              <a:t>(3)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P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=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P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 i 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Monotype Sorts" pitchFamily="2" charset="2"/>
              </a:rPr>
              <a:t>))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  <p:graphicFrame>
        <p:nvGraphicFramePr>
          <p:cNvPr id="49162" name="对象 1"/>
          <p:cNvGraphicFramePr>
            <a:graphicFrameLocks noChangeAspect="1"/>
          </p:cNvGraphicFramePr>
          <p:nvPr/>
        </p:nvGraphicFramePr>
        <p:xfrm>
          <a:off x="685800" y="1643063"/>
          <a:ext cx="11414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" imgW="419100" imgH="190500" progId="Equation.DSMT4">
                  <p:embed/>
                </p:oleObj>
              </mc:Choice>
              <mc:Fallback>
                <p:oleObj name="" r:id="rId1" imgW="419100" imgH="1905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643063"/>
                        <a:ext cx="1141413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文本框 2"/>
          <p:cNvSpPr txBox="1"/>
          <p:nvPr/>
        </p:nvSpPr>
        <p:spPr>
          <a:xfrm>
            <a:off x="1797050" y="1706563"/>
            <a:ext cx="60706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</a:rPr>
              <a:t>交换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b="0" dirty="0">
                <a:latin typeface="Times New Roman" panose="02020603050405020304" pitchFamily="18" charset="0"/>
              </a:rPr>
              <a:t>的 </a:t>
            </a:r>
            <a:r>
              <a:rPr lang="en-US" altLang="zh-CN" i="1" dirty="0">
                <a:latin typeface="Times New Roman" panose="02020603050405020304" pitchFamily="18" charset="0"/>
              </a:rPr>
              <a:t>i,  j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b="0" dirty="0">
                <a:latin typeface="Times New Roman" panose="02020603050405020304" pitchFamily="18" charset="0"/>
              </a:rPr>
              <a:t>，再</a:t>
            </a:r>
            <a:r>
              <a:rPr lang="zh-CN" altLang="en-US" b="0" dirty="0">
                <a:latin typeface="Times New Roman" panose="02020603050405020304" pitchFamily="18" charset="0"/>
              </a:rPr>
              <a:t>接着交换 </a:t>
            </a:r>
            <a:r>
              <a:rPr lang="en-US" altLang="zh-CN" i="1" dirty="0">
                <a:latin typeface="Times New Roman" panose="02020603050405020304" pitchFamily="18" charset="0"/>
              </a:rPr>
              <a:t>i,  j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列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9164" name="对象 16"/>
          <p:cNvGraphicFramePr>
            <a:graphicFrameLocks noChangeAspect="1"/>
          </p:cNvGraphicFramePr>
          <p:nvPr/>
        </p:nvGraphicFramePr>
        <p:xfrm>
          <a:off x="612140" y="3500438"/>
          <a:ext cx="11414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3" imgW="419100" imgH="190500" progId="Equation.DSMT4">
                  <p:embed/>
                </p:oleObj>
              </mc:Choice>
              <mc:Fallback>
                <p:oleObj name="" r:id="rId3" imgW="419100" imgH="1905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140" y="3500438"/>
                        <a:ext cx="1141413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文本框 3"/>
          <p:cNvSpPr txBox="1"/>
          <p:nvPr/>
        </p:nvSpPr>
        <p:spPr>
          <a:xfrm>
            <a:off x="1797050" y="3572828"/>
            <a:ext cx="587216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= </a:t>
            </a:r>
            <a:r>
              <a:rPr lang="zh-CN" altLang="en-US" b="0" dirty="0">
                <a:latin typeface="Times New Roman" panose="02020603050405020304" pitchFamily="18" charset="0"/>
              </a:rPr>
              <a:t>把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b="0" dirty="0">
                <a:latin typeface="Times New Roman" panose="02020603050405020304" pitchFamily="18" charset="0"/>
              </a:rPr>
              <a:t>的 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b="0" dirty="0">
                <a:latin typeface="Times New Roman" panose="02020603050405020304" pitchFamily="18" charset="0"/>
              </a:rPr>
              <a:t>乘以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b="0" dirty="0">
                <a:latin typeface="Times New Roman" panose="02020603050405020304" pitchFamily="18" charset="0"/>
              </a:rPr>
              <a:t>，再把 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列</a:t>
            </a:r>
            <a:r>
              <a:rPr lang="zh-CN" altLang="en-US" b="0" dirty="0">
                <a:latin typeface="Times New Roman" panose="02020603050405020304" pitchFamily="18" charset="0"/>
              </a:rPr>
              <a:t>乘以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66" name="对象 18"/>
          <p:cNvGraphicFramePr>
            <a:graphicFrameLocks noChangeAspect="1"/>
          </p:cNvGraphicFramePr>
          <p:nvPr/>
        </p:nvGraphicFramePr>
        <p:xfrm>
          <a:off x="693738" y="5370513"/>
          <a:ext cx="11414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4" imgW="419100" imgH="190500" progId="Equation.DSMT4">
                  <p:embed/>
                </p:oleObj>
              </mc:Choice>
              <mc:Fallback>
                <p:oleObj name="" r:id="rId4" imgW="419100" imgH="1905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3738" y="5370513"/>
                        <a:ext cx="1141412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文本框 19"/>
          <p:cNvSpPr txBox="1"/>
          <p:nvPr/>
        </p:nvSpPr>
        <p:spPr>
          <a:xfrm>
            <a:off x="1835150" y="5370513"/>
            <a:ext cx="5072380" cy="11245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2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= </a:t>
            </a:r>
            <a:r>
              <a:rPr lang="zh-CN" altLang="en-US" b="0" dirty="0">
                <a:latin typeface="Times New Roman" panose="02020603050405020304" pitchFamily="18" charset="0"/>
              </a:rPr>
              <a:t>把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b="0" dirty="0">
                <a:latin typeface="Times New Roman" panose="02020603050405020304" pitchFamily="18" charset="0"/>
              </a:rPr>
              <a:t>的 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b="0" dirty="0">
                <a:latin typeface="Times New Roman" panose="02020603050405020304" pitchFamily="18" charset="0"/>
              </a:rPr>
              <a:t>乘以 </a:t>
            </a:r>
            <a:r>
              <a:rPr lang="en-US" altLang="zh-CN" i="1" dirty="0">
                <a:latin typeface="Times New Roman" panose="02020603050405020304" pitchFamily="18" charset="0"/>
              </a:rPr>
              <a:t>k </a:t>
            </a:r>
            <a:r>
              <a:rPr lang="zh-CN" altLang="en-US" b="0" dirty="0">
                <a:latin typeface="Times New Roman" panose="02020603050405020304" pitchFamily="18" charset="0"/>
              </a:rPr>
              <a:t>加到  </a:t>
            </a:r>
            <a:r>
              <a:rPr lang="en-US" altLang="zh-CN" i="1" dirty="0"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再</a:t>
            </a:r>
            <a:r>
              <a:rPr lang="zh-CN" altLang="en-US" b="0" dirty="0">
                <a:latin typeface="Times New Roman" panose="02020603050405020304" pitchFamily="18" charset="0"/>
              </a:rPr>
              <a:t>接着把</a:t>
            </a:r>
            <a:r>
              <a:rPr lang="en-US" altLang="zh-CN" b="0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列</a:t>
            </a:r>
            <a:r>
              <a:rPr lang="zh-CN" altLang="en-US" b="0" dirty="0">
                <a:latin typeface="Times New Roman" panose="02020603050405020304" pitchFamily="18" charset="0"/>
              </a:rPr>
              <a:t>乘</a:t>
            </a:r>
            <a:r>
              <a:rPr lang="zh-CN" altLang="en-US" b="0" dirty="0">
                <a:latin typeface="Times New Roman" panose="02020603050405020304" pitchFamily="18" charset="0"/>
                <a:sym typeface="宋体" panose="02010600030101010101" pitchFamily="2" charset="-122"/>
              </a:rPr>
              <a:t>以</a:t>
            </a: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k </a:t>
            </a:r>
            <a:r>
              <a:rPr lang="zh-CN" altLang="en-US" b="0" dirty="0">
                <a:latin typeface="Times New Roman" panose="02020603050405020304" pitchFamily="18" charset="0"/>
              </a:rPr>
              <a:t>加到 </a:t>
            </a:r>
            <a:r>
              <a:rPr lang="en-US" altLang="zh-CN" i="1" dirty="0"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列</a:t>
            </a:r>
            <a:r>
              <a:rPr lang="zh-CN" altLang="en-US" b="0" dirty="0">
                <a:latin typeface="Times New Roman" panose="02020603050405020304" pitchFamily="18" charset="0"/>
              </a:rPr>
              <a:t>。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47120" name="文本框 4"/>
          <p:cNvSpPr txBox="1"/>
          <p:nvPr/>
        </p:nvSpPr>
        <p:spPr>
          <a:xfrm>
            <a:off x="487680" y="188278"/>
            <a:ext cx="3400425" cy="522287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初等合同变换的效果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4" grpId="0"/>
      <p:bldP spid="448515" grpId="0"/>
      <p:bldP spid="448516" grpId="0"/>
      <p:bldP spid="49163" grpId="0"/>
      <p:bldP spid="49165" grpId="0"/>
      <p:bldP spid="4916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78" name="对象 1"/>
          <p:cNvGraphicFramePr>
            <a:graphicFrameLocks noChangeAspect="1"/>
          </p:cNvGraphicFramePr>
          <p:nvPr/>
        </p:nvGraphicFramePr>
        <p:xfrm>
          <a:off x="971868" y="4868863"/>
          <a:ext cx="68897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" imgW="2565400" imgH="482600" progId="Equation.DSMT4">
                  <p:embed/>
                </p:oleObj>
              </mc:Choice>
              <mc:Fallback>
                <p:oleObj name="" r:id="rId1" imgW="2565400" imgH="4826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868" y="4868863"/>
                        <a:ext cx="6889750" cy="12954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文本框 2"/>
          <p:cNvSpPr txBox="1"/>
          <p:nvPr/>
        </p:nvSpPr>
        <p:spPr>
          <a:xfrm>
            <a:off x="323533" y="1462088"/>
            <a:ext cx="375793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为了最后得到变换矩阵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132" name="对象 3"/>
          <p:cNvGraphicFramePr>
            <a:graphicFrameLocks noChangeAspect="1"/>
          </p:cNvGraphicFramePr>
          <p:nvPr/>
        </p:nvGraphicFramePr>
        <p:xfrm>
          <a:off x="2339975" y="332740"/>
          <a:ext cx="4079875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3" imgW="1447800" imgH="241300" progId="Equation.DSMT4">
                  <p:embed/>
                </p:oleObj>
              </mc:Choice>
              <mc:Fallback>
                <p:oleObj name="" r:id="rId3" imgW="1447800" imgH="2413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332740"/>
                        <a:ext cx="4079875" cy="63563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对象 4"/>
          <p:cNvGraphicFramePr>
            <a:graphicFrameLocks noChangeAspect="1"/>
          </p:cNvGraphicFramePr>
          <p:nvPr/>
        </p:nvGraphicFramePr>
        <p:xfrm>
          <a:off x="4140200" y="1447483"/>
          <a:ext cx="196056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5" imgW="812800" imgH="228600" progId="Equation.DSMT4">
                  <p:embed/>
                </p:oleObj>
              </mc:Choice>
              <mc:Fallback>
                <p:oleObj name="" r:id="rId5" imgW="812800" imgH="2286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0200" y="1447483"/>
                        <a:ext cx="1960563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文本框 5"/>
          <p:cNvSpPr txBox="1"/>
          <p:nvPr/>
        </p:nvSpPr>
        <p:spPr>
          <a:xfrm>
            <a:off x="395288" y="2221230"/>
            <a:ext cx="82219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我们对</a:t>
            </a:r>
            <a:r>
              <a:rPr lang="zh-CN" altLang="en-US" dirty="0">
                <a:latin typeface="Times New Roman" panose="02020603050405020304" pitchFamily="18" charset="0"/>
              </a:rPr>
              <a:t>分块矩阵</a:t>
            </a:r>
            <a:r>
              <a:rPr lang="en-US" altLang="zh-CN" dirty="0">
                <a:latin typeface="Times New Roman" panose="02020603050405020304" pitchFamily="18" charset="0"/>
              </a:rPr>
              <a:t>          </a:t>
            </a:r>
            <a:r>
              <a:rPr lang="zh-CN" altLang="en-US" dirty="0">
                <a:latin typeface="Times New Roman" panose="02020603050405020304" pitchFamily="18" charset="0"/>
              </a:rPr>
              <a:t>施加上述</a:t>
            </a:r>
            <a:r>
              <a:rPr lang="zh-CN" altLang="en-US" dirty="0">
                <a:latin typeface="Times New Roman" panose="02020603050405020304" pitchFamily="18" charset="0"/>
              </a:rPr>
              <a:t>一系列初等合同变换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3060065" y="1988820"/>
          <a:ext cx="68516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619760" imgH="822325" progId="Equation.DSMT4">
                  <p:embed/>
                </p:oleObj>
              </mc:Choice>
              <mc:Fallback>
                <p:oleObj name="" r:id="rId7" imgW="619760" imgH="822325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0065" y="1988820"/>
                        <a:ext cx="685165" cy="1031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7995" y="3140710"/>
            <a:ext cx="454977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最后结果的</a:t>
            </a:r>
            <a:r>
              <a:rPr lang="zh-CN" altLang="en-US" sz="2800">
                <a:solidFill>
                  <a:srgbClr val="FF0000"/>
                </a:solidFill>
              </a:rPr>
              <a:t>下分块</a:t>
            </a:r>
            <a:r>
              <a:rPr lang="zh-CN" altLang="en-US" sz="2800"/>
              <a:t>就是</a:t>
            </a:r>
            <a:r>
              <a:rPr lang="en-US" altLang="zh-CN" sz="2800"/>
              <a:t> </a:t>
            </a:r>
            <a:r>
              <a:rPr lang="en-US" altLang="zh-CN" sz="2800" i="1">
                <a:solidFill>
                  <a:srgbClr val="FF0000"/>
                </a:solidFill>
              </a:rPr>
              <a:t>Q</a:t>
            </a:r>
            <a:r>
              <a:rPr lang="zh-CN" altLang="en-US" sz="2800" i="1"/>
              <a:t>。</a:t>
            </a:r>
            <a:r>
              <a:rPr lang="en-US" altLang="zh-CN" sz="2800" i="1"/>
              <a:t> </a:t>
            </a:r>
            <a:endParaRPr lang="zh-CN" altLang="en-US" sz="2800" i="1"/>
          </a:p>
        </p:txBody>
      </p:sp>
      <p:sp>
        <p:nvSpPr>
          <p:cNvPr id="5" name="文本框 4"/>
          <p:cNvSpPr txBox="1"/>
          <p:nvPr/>
        </p:nvSpPr>
        <p:spPr>
          <a:xfrm>
            <a:off x="395605" y="3996055"/>
            <a:ext cx="608076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ym typeface="+mn-ea"/>
              </a:rPr>
              <a:t>上述变换过程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对应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分块矩阵</a:t>
            </a:r>
            <a:r>
              <a:rPr lang="zh-CN" altLang="en-US">
                <a:sym typeface="+mn-ea"/>
              </a:rPr>
              <a:t>的乘法：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文本框 1"/>
          <p:cNvSpPr txBox="1"/>
          <p:nvPr/>
        </p:nvSpPr>
        <p:spPr>
          <a:xfrm>
            <a:off x="250825" y="386080"/>
            <a:ext cx="8051800" cy="52197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总结</a:t>
            </a:r>
            <a:r>
              <a:rPr lang="zh-CN" altLang="en-US" dirty="0">
                <a:latin typeface="Times New Roman" panose="02020603050405020304" pitchFamily="18" charset="0"/>
              </a:rPr>
              <a:t>：用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初等变换法</a:t>
            </a:r>
            <a:r>
              <a:rPr lang="zh-CN" altLang="en-US" dirty="0">
                <a:latin typeface="Times New Roman" panose="02020603050405020304" pitchFamily="18" charset="0"/>
              </a:rPr>
              <a:t>化二次型</a:t>
            </a:r>
            <a:r>
              <a:rPr lang="en-US" altLang="zh-CN" dirty="0">
                <a:latin typeface="Times New Roman" panose="02020603050405020304" pitchFamily="18" charset="0"/>
              </a:rPr>
              <a:t>                   </a:t>
            </a:r>
            <a:r>
              <a:rPr lang="zh-CN" altLang="en-US" dirty="0">
                <a:latin typeface="Times New Roman" panose="02020603050405020304" pitchFamily="18" charset="0"/>
              </a:rPr>
              <a:t>为标准型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03" name="对象 2"/>
          <p:cNvGraphicFramePr>
            <a:graphicFrameLocks noChangeAspect="1"/>
          </p:cNvGraphicFramePr>
          <p:nvPr/>
        </p:nvGraphicFramePr>
        <p:xfrm>
          <a:off x="3059430" y="1124585"/>
          <a:ext cx="79216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304800" imgH="457200" progId="Equation.DSMT4">
                  <p:embed/>
                </p:oleObj>
              </mc:Choice>
              <mc:Fallback>
                <p:oleObj name="" r:id="rId1" imgW="304800" imgH="4572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430" y="1124585"/>
                        <a:ext cx="792163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文本框 3"/>
          <p:cNvSpPr txBox="1"/>
          <p:nvPr/>
        </p:nvSpPr>
        <p:spPr>
          <a:xfrm>
            <a:off x="323850" y="1412875"/>
            <a:ext cx="283083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作分块矩阵：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05" name="文本框 4"/>
          <p:cNvSpPr txBox="1"/>
          <p:nvPr/>
        </p:nvSpPr>
        <p:spPr>
          <a:xfrm>
            <a:off x="323850" y="2564765"/>
            <a:ext cx="8371205" cy="10820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dirty="0">
                <a:sym typeface="+mn-ea"/>
              </a:rPr>
              <a:t>(2)  </a:t>
            </a:r>
            <a:r>
              <a:rPr lang="zh-CN" altLang="en-US" dirty="0">
                <a:sym typeface="+mn-ea"/>
              </a:rPr>
              <a:t>通过一系列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初等合同变换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，将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分块变为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对角型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  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只对前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行作变换，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紧接着对列作同样的变换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06" name="对象 5"/>
          <p:cNvGraphicFramePr>
            <a:graphicFrameLocks noChangeAspect="1"/>
          </p:cNvGraphicFramePr>
          <p:nvPr/>
        </p:nvGraphicFramePr>
        <p:xfrm>
          <a:off x="2843848" y="3788728"/>
          <a:ext cx="2146300" cy="118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" imgW="825500" imgH="457200" progId="Equation.DSMT4">
                  <p:embed/>
                </p:oleObj>
              </mc:Choice>
              <mc:Fallback>
                <p:oleObj name="" r:id="rId3" imgW="825500" imgH="4572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848" y="3788728"/>
                        <a:ext cx="2146300" cy="1188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文本框 6"/>
          <p:cNvSpPr txBox="1"/>
          <p:nvPr/>
        </p:nvSpPr>
        <p:spPr>
          <a:xfrm>
            <a:off x="323850" y="5354638"/>
            <a:ext cx="59747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dirty="0">
                <a:sym typeface="+mn-ea"/>
              </a:rPr>
              <a:t>(3)  </a:t>
            </a:r>
            <a:r>
              <a:rPr lang="zh-CN" altLang="en-US" b="0" dirty="0">
                <a:latin typeface="Times New Roman" panose="02020603050405020304" pitchFamily="18" charset="0"/>
              </a:rPr>
              <a:t>令 </a:t>
            </a:r>
            <a:r>
              <a:rPr lang="en-US" altLang="zh-CN" i="1" dirty="0">
                <a:latin typeface="Times New Roman" panose="02020603050405020304" pitchFamily="18" charset="0"/>
              </a:rPr>
              <a:t>X = QY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则二次型变为</a:t>
            </a:r>
            <a:r>
              <a:rPr lang="zh-CN" altLang="en-US" dirty="0">
                <a:latin typeface="Times New Roman" panose="02020603050405020304" pitchFamily="18" charset="0"/>
              </a:rPr>
              <a:t>标准型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089" name="对象 2"/>
          <p:cNvGraphicFramePr>
            <a:graphicFrameLocks noChangeAspect="1"/>
          </p:cNvGraphicFramePr>
          <p:nvPr/>
        </p:nvGraphicFramePr>
        <p:xfrm>
          <a:off x="5075555" y="404495"/>
          <a:ext cx="1560830" cy="4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5" imgW="723900" imgH="228600" progId="Equation.DSMT4">
                  <p:embed/>
                </p:oleObj>
              </mc:Choice>
              <mc:Fallback>
                <p:oleObj name="" r:id="rId5" imgW="723900" imgH="2286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5555" y="404495"/>
                        <a:ext cx="1560830" cy="493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"/>
          <p:cNvGraphicFramePr>
            <a:graphicFrameLocks noChangeAspect="1"/>
          </p:cNvGraphicFramePr>
          <p:nvPr/>
        </p:nvGraphicFramePr>
        <p:xfrm>
          <a:off x="6412865" y="5354955"/>
          <a:ext cx="1479550" cy="4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685800" imgH="228600" progId="Equation.DSMT4">
                  <p:embed/>
                </p:oleObj>
              </mc:Choice>
              <mc:Fallback>
                <p:oleObj name="" r:id="rId7" imgW="685800" imgH="2286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12865" y="5354955"/>
                        <a:ext cx="1479550" cy="493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148580" y="4122420"/>
            <a:ext cx="195834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/>
              <a:t>D</a:t>
            </a:r>
            <a:r>
              <a:rPr lang="en-US" altLang="zh-CN" sz="2800"/>
              <a:t> </a:t>
            </a:r>
            <a:r>
              <a:rPr lang="zh-CN" altLang="en-US" sz="2800"/>
              <a:t>是对角</a:t>
            </a:r>
            <a:r>
              <a:rPr lang="zh-CN" altLang="en-US" sz="2800"/>
              <a:t>阵</a:t>
            </a:r>
            <a:endParaRPr lang="zh-CN" altLang="en-US" sz="28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ldLvl="0" animBg="1"/>
      <p:bldP spid="51205" grpId="0" bldLvl="0" animBg="1"/>
      <p:bldP spid="51207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ext Box 2"/>
          <p:cNvSpPr txBox="1"/>
          <p:nvPr/>
        </p:nvSpPr>
        <p:spPr>
          <a:xfrm>
            <a:off x="251460" y="260350"/>
            <a:ext cx="10013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 1</a:t>
            </a:r>
            <a:endParaRPr lang="en-US" altLang="zh-CN" sz="3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Text Box 3"/>
          <p:cNvSpPr txBox="1"/>
          <p:nvPr/>
        </p:nvSpPr>
        <p:spPr>
          <a:xfrm>
            <a:off x="1320800" y="349250"/>
            <a:ext cx="61245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化二次型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="0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b="0" dirty="0">
                <a:latin typeface="Times New Roman" panose="02020603050405020304" pitchFamily="18" charset="0"/>
              </a:rPr>
              <a:t> + 2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0" dirty="0">
                <a:latin typeface="Times New Roman" panose="02020603050405020304" pitchFamily="18" charset="0"/>
              </a:rPr>
              <a:t> – 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0" dirty="0">
                <a:latin typeface="Times New Roman" panose="02020603050405020304" pitchFamily="18" charset="0"/>
              </a:rPr>
              <a:t> + 3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2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50180" name="Rectangle 4"/>
          <p:cNvSpPr/>
          <p:nvPr/>
        </p:nvSpPr>
        <p:spPr>
          <a:xfrm>
            <a:off x="7185025" y="34925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为标准型。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451589" name="Text Box 5"/>
          <p:cNvSpPr txBox="1"/>
          <p:nvPr/>
        </p:nvSpPr>
        <p:spPr>
          <a:xfrm>
            <a:off x="252095" y="1196023"/>
            <a:ext cx="94138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51590" name="Group 6"/>
          <p:cNvGrpSpPr/>
          <p:nvPr/>
        </p:nvGrpSpPr>
        <p:grpSpPr>
          <a:xfrm>
            <a:off x="1193800" y="1223963"/>
            <a:ext cx="5353050" cy="1593850"/>
            <a:chOff x="752" y="771"/>
            <a:chExt cx="3372" cy="1004"/>
          </a:xfrm>
        </p:grpSpPr>
        <p:sp>
          <p:nvSpPr>
            <p:cNvPr id="50207" name="Text Box 7"/>
            <p:cNvSpPr txBox="1"/>
            <p:nvPr/>
          </p:nvSpPr>
          <p:spPr>
            <a:xfrm>
              <a:off x="752" y="1072"/>
              <a:ext cx="16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b="0" dirty="0">
                  <a:latin typeface="Times New Roman" panose="02020603050405020304" pitchFamily="18" charset="0"/>
                </a:rPr>
                <a:t>  = ( </a:t>
              </a: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="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b="0" dirty="0">
                  <a:latin typeface="Times New Roman" panose="02020603050405020304" pitchFamily="18" charset="0"/>
                </a:rPr>
                <a:t>   </a:t>
              </a: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="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b="0" dirty="0">
                  <a:latin typeface="Times New Roman" panose="02020603050405020304" pitchFamily="18" charset="0"/>
                </a:rPr>
                <a:t>   </a:t>
              </a: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="0" baseline="-25000" dirty="0">
                  <a:latin typeface="Times New Roman" panose="02020603050405020304" pitchFamily="18" charset="0"/>
                </a:rPr>
                <a:t>3 </a:t>
              </a:r>
              <a:r>
                <a:rPr lang="en-US" altLang="zh-CN" b="0" dirty="0">
                  <a:latin typeface="Times New Roman" panose="02020603050405020304" pitchFamily="18" charset="0"/>
                </a:rPr>
                <a:t>)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208" name="Object 8"/>
            <p:cNvGraphicFramePr>
              <a:graphicFrameLocks noChangeAspect="1"/>
            </p:cNvGraphicFramePr>
            <p:nvPr/>
          </p:nvGraphicFramePr>
          <p:xfrm>
            <a:off x="2364" y="793"/>
            <a:ext cx="1279" cy="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" imgW="927100" imgH="711200" progId="Equation.3">
                    <p:embed/>
                  </p:oleObj>
                </mc:Choice>
                <mc:Fallback>
                  <p:oleObj name="" r:id="rId1" imgW="927100" imgH="7112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64" y="793"/>
                          <a:ext cx="1279" cy="9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9" name="Object 9"/>
            <p:cNvGraphicFramePr>
              <a:graphicFrameLocks noChangeAspect="1"/>
            </p:cNvGraphicFramePr>
            <p:nvPr/>
          </p:nvGraphicFramePr>
          <p:xfrm>
            <a:off x="3653" y="771"/>
            <a:ext cx="471" cy="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3" imgW="342900" imgH="711200" progId="Equation.3">
                    <p:embed/>
                  </p:oleObj>
                </mc:Choice>
                <mc:Fallback>
                  <p:oleObj name="" r:id="rId3" imgW="342900" imgH="711200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53" y="771"/>
                          <a:ext cx="471" cy="9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594" name="Group 10"/>
          <p:cNvGrpSpPr/>
          <p:nvPr/>
        </p:nvGrpSpPr>
        <p:grpSpPr>
          <a:xfrm>
            <a:off x="1536700" y="2951163"/>
            <a:ext cx="2308225" cy="3006725"/>
            <a:chOff x="968" y="1859"/>
            <a:chExt cx="1454" cy="1894"/>
          </a:xfrm>
        </p:grpSpPr>
        <p:graphicFrame>
          <p:nvGraphicFramePr>
            <p:cNvPr id="50205" name="Object 11"/>
            <p:cNvGraphicFramePr>
              <a:graphicFrameLocks noChangeAspect="1"/>
            </p:cNvGraphicFramePr>
            <p:nvPr/>
          </p:nvGraphicFramePr>
          <p:xfrm>
            <a:off x="968" y="1859"/>
            <a:ext cx="1454" cy="1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5" imgW="1054100" imgH="1371600" progId="Equation.3">
                    <p:embed/>
                  </p:oleObj>
                </mc:Choice>
                <mc:Fallback>
                  <p:oleObj name="" r:id="rId5" imgW="1054100" imgH="1371600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68" y="1859"/>
                          <a:ext cx="1454" cy="18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6" name="Line 12"/>
            <p:cNvSpPr/>
            <p:nvPr/>
          </p:nvSpPr>
          <p:spPr>
            <a:xfrm>
              <a:off x="1234" y="2796"/>
              <a:ext cx="1035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ysDot"/>
              <a:headEnd type="none" w="sm" len="lg"/>
              <a:tailEnd type="none" w="lg" len="lg"/>
            </a:ln>
          </p:spPr>
        </p:sp>
      </p:grpSp>
      <p:sp>
        <p:nvSpPr>
          <p:cNvPr id="451597" name="AutoShape 13"/>
          <p:cNvSpPr/>
          <p:nvPr/>
        </p:nvSpPr>
        <p:spPr>
          <a:xfrm>
            <a:off x="3897313" y="4243388"/>
            <a:ext cx="2184400" cy="300037"/>
          </a:xfrm>
          <a:prstGeom prst="rightArrow">
            <a:avLst>
              <a:gd name="adj1" fmla="val 56185"/>
              <a:gd name="adj2" fmla="val 56928"/>
            </a:avLst>
          </a:prstGeom>
          <a:solidFill>
            <a:schemeClr val="accent1"/>
          </a:solidFill>
          <a:ln w="9525" cap="flat" cmpd="sng">
            <a:solidFill>
              <a:schemeClr val="tx2"/>
            </a:solidFill>
            <a:prstDash val="solid"/>
            <a:miter/>
            <a:headEnd type="none" w="sm" len="lg"/>
            <a:tailEnd type="none" w="lg" len="lg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1598" name="Text Box 14"/>
          <p:cNvSpPr txBox="1"/>
          <p:nvPr/>
        </p:nvSpPr>
        <p:spPr>
          <a:xfrm>
            <a:off x="4516438" y="3687763"/>
            <a:ext cx="930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51599" name="Group 15"/>
          <p:cNvGrpSpPr/>
          <p:nvPr/>
        </p:nvGrpSpPr>
        <p:grpSpPr>
          <a:xfrm>
            <a:off x="6423025" y="2936875"/>
            <a:ext cx="2030413" cy="3006725"/>
            <a:chOff x="4046" y="1850"/>
            <a:chExt cx="1279" cy="1894"/>
          </a:xfrm>
        </p:grpSpPr>
        <p:sp>
          <p:nvSpPr>
            <p:cNvPr id="50201" name="Line 16"/>
            <p:cNvSpPr/>
            <p:nvPr/>
          </p:nvSpPr>
          <p:spPr>
            <a:xfrm>
              <a:off x="4140" y="2774"/>
              <a:ext cx="1106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ysDot"/>
              <a:headEnd type="none" w="sm" len="lg"/>
              <a:tailEnd type="none" w="lg" len="lg"/>
            </a:ln>
          </p:spPr>
        </p:sp>
        <p:grpSp>
          <p:nvGrpSpPr>
            <p:cNvPr id="50202" name="Group 17"/>
            <p:cNvGrpSpPr/>
            <p:nvPr/>
          </p:nvGrpSpPr>
          <p:grpSpPr>
            <a:xfrm>
              <a:off x="4046" y="1850"/>
              <a:ext cx="1279" cy="1894"/>
              <a:chOff x="4046" y="1850"/>
              <a:chExt cx="1279" cy="1894"/>
            </a:xfrm>
          </p:grpSpPr>
          <p:graphicFrame>
            <p:nvGraphicFramePr>
              <p:cNvPr id="50203" name="Object 18"/>
              <p:cNvGraphicFramePr>
                <a:graphicFrameLocks noChangeAspect="1"/>
              </p:cNvGraphicFramePr>
              <p:nvPr/>
            </p:nvGraphicFramePr>
            <p:xfrm>
              <a:off x="4046" y="1850"/>
              <a:ext cx="1279" cy="18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0" name="" r:id="rId7" imgW="927100" imgH="1371600" progId="Equation.3">
                      <p:embed/>
                    </p:oleObj>
                  </mc:Choice>
                  <mc:Fallback>
                    <p:oleObj name="" r:id="rId7" imgW="927100" imgH="1371600" progId="Equation.3">
                      <p:embed/>
                      <p:pic>
                        <p:nvPicPr>
                          <p:cNvPr id="0" name="图片 3229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046" y="1850"/>
                            <a:ext cx="1279" cy="18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04" name="Text Box 19"/>
              <p:cNvSpPr txBox="1"/>
              <p:nvPr/>
            </p:nvSpPr>
            <p:spPr>
              <a:xfrm>
                <a:off x="4214" y="2144"/>
                <a:ext cx="95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0     2    2</a:t>
                </a:r>
                <a:endParaRPr lang="en-US" altLang="zh-CN" b="0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51604" name="Text Box 20"/>
          <p:cNvSpPr txBox="1"/>
          <p:nvPr/>
        </p:nvSpPr>
        <p:spPr>
          <a:xfrm>
            <a:off x="4492625" y="4613275"/>
            <a:ext cx="9620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1605" name="Text Box 21"/>
          <p:cNvSpPr txBox="1"/>
          <p:nvPr/>
        </p:nvSpPr>
        <p:spPr>
          <a:xfrm>
            <a:off x="7267575" y="2878138"/>
            <a:ext cx="361950" cy="519112"/>
          </a:xfrm>
          <a:prstGeom prst="rect">
            <a:avLst/>
          </a:prstGeom>
          <a:solidFill>
            <a:srgbClr val="FFFF77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0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451606" name="Text Box 22"/>
          <p:cNvSpPr txBox="1"/>
          <p:nvPr/>
        </p:nvSpPr>
        <p:spPr>
          <a:xfrm>
            <a:off x="7267575" y="3868738"/>
            <a:ext cx="361950" cy="519112"/>
          </a:xfrm>
          <a:prstGeom prst="rect">
            <a:avLst/>
          </a:prstGeom>
          <a:solidFill>
            <a:srgbClr val="FFFF77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2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451607" name="Text Box 23"/>
          <p:cNvSpPr txBox="1"/>
          <p:nvPr/>
        </p:nvSpPr>
        <p:spPr>
          <a:xfrm>
            <a:off x="7210425" y="4421188"/>
            <a:ext cx="539750" cy="519112"/>
          </a:xfrm>
          <a:prstGeom prst="rect">
            <a:avLst/>
          </a:prstGeom>
          <a:solidFill>
            <a:srgbClr val="FFFF77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–1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p:grpSp>
        <p:nvGrpSpPr>
          <p:cNvPr id="451608" name="Group 24"/>
          <p:cNvGrpSpPr/>
          <p:nvPr/>
        </p:nvGrpSpPr>
        <p:grpSpPr>
          <a:xfrm>
            <a:off x="352425" y="3910013"/>
            <a:ext cx="1006475" cy="1300162"/>
            <a:chOff x="497" y="2767"/>
            <a:chExt cx="634" cy="819"/>
          </a:xfrm>
        </p:grpSpPr>
        <p:graphicFrame>
          <p:nvGraphicFramePr>
            <p:cNvPr id="50197" name="Object 25"/>
            <p:cNvGraphicFramePr>
              <a:graphicFrameLocks noChangeAspect="1"/>
            </p:cNvGraphicFramePr>
            <p:nvPr/>
          </p:nvGraphicFramePr>
          <p:xfrm>
            <a:off x="497" y="2767"/>
            <a:ext cx="634" cy="8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9" imgW="493395" imgH="667385" progId="Equation.3">
                    <p:embed/>
                  </p:oleObj>
                </mc:Choice>
                <mc:Fallback>
                  <p:oleObj name="" r:id="rId9" imgW="493395" imgH="667385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7" y="2767"/>
                          <a:ext cx="634" cy="8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8" name="Line 26"/>
            <p:cNvSpPr/>
            <p:nvPr/>
          </p:nvSpPr>
          <p:spPr>
            <a:xfrm>
              <a:off x="648" y="3162"/>
              <a:ext cx="329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ysDot"/>
              <a:headEnd type="none" w="sm" len="lg"/>
              <a:tailEnd type="none" w="lg" len="lg"/>
            </a:ln>
          </p:spPr>
        </p:sp>
        <p:sp>
          <p:nvSpPr>
            <p:cNvPr id="50199" name="Text Box 27"/>
            <p:cNvSpPr txBox="1"/>
            <p:nvPr/>
          </p:nvSpPr>
          <p:spPr>
            <a:xfrm>
              <a:off x="671" y="2813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i="1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00" name="Text Box 28"/>
            <p:cNvSpPr txBox="1"/>
            <p:nvPr/>
          </p:nvSpPr>
          <p:spPr>
            <a:xfrm>
              <a:off x="671" y="3173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39975" y="6165215"/>
            <a:ext cx="500824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在变换过程中</a:t>
            </a:r>
            <a:r>
              <a:rPr lang="en-US" altLang="zh-CN" sz="2800"/>
              <a:t> </a:t>
            </a:r>
            <a:r>
              <a:rPr lang="zh-CN" altLang="en-US" sz="2800"/>
              <a:t>上分块</a:t>
            </a:r>
            <a:r>
              <a:rPr lang="en-US" altLang="zh-CN" sz="2800"/>
              <a:t> </a:t>
            </a:r>
            <a:r>
              <a:rPr lang="zh-CN" altLang="en-US" sz="2800"/>
              <a:t>始终</a:t>
            </a:r>
            <a:r>
              <a:rPr lang="zh-CN" altLang="en-US" sz="2800"/>
              <a:t>对称</a:t>
            </a:r>
            <a:endParaRPr lang="zh-CN" altLang="en-US" sz="28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5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160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9" grpId="0"/>
      <p:bldP spid="451598" grpId="0" build="p"/>
      <p:bldP spid="451604" grpId="0" build="p"/>
      <p:bldP spid="451605" grpId="0" bldLvl="0" animBg="1"/>
      <p:bldP spid="451606" grpId="0" bldLvl="0" animBg="1"/>
      <p:bldP spid="451607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2610" name="Group 2"/>
          <p:cNvGrpSpPr/>
          <p:nvPr/>
        </p:nvGrpSpPr>
        <p:grpSpPr>
          <a:xfrm>
            <a:off x="1949450" y="158750"/>
            <a:ext cx="1973263" cy="3006725"/>
            <a:chOff x="1228" y="100"/>
            <a:chExt cx="1243" cy="1894"/>
          </a:xfrm>
        </p:grpSpPr>
        <p:graphicFrame>
          <p:nvGraphicFramePr>
            <p:cNvPr id="51245" name="Object 3"/>
            <p:cNvGraphicFramePr>
              <a:graphicFrameLocks noChangeAspect="1"/>
            </p:cNvGraphicFramePr>
            <p:nvPr/>
          </p:nvGraphicFramePr>
          <p:xfrm>
            <a:off x="1228" y="100"/>
            <a:ext cx="1243" cy="1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1" imgW="901700" imgH="1371600" progId="Equation.3">
                    <p:embed/>
                  </p:oleObj>
                </mc:Choice>
                <mc:Fallback>
                  <p:oleObj name="" r:id="rId1" imgW="901700" imgH="1371600" progId="Equation.3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28" y="100"/>
                          <a:ext cx="1243" cy="18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46" name="Line 4"/>
            <p:cNvSpPr/>
            <p:nvPr/>
          </p:nvSpPr>
          <p:spPr>
            <a:xfrm>
              <a:off x="1329" y="1013"/>
              <a:ext cx="1011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ysDot"/>
              <a:headEnd type="none" w="sm" len="lg"/>
              <a:tailEnd type="none" w="lg" len="lg"/>
            </a:ln>
          </p:spPr>
        </p:sp>
      </p:grpSp>
      <p:grpSp>
        <p:nvGrpSpPr>
          <p:cNvPr id="452616" name="Group 8"/>
          <p:cNvGrpSpPr/>
          <p:nvPr/>
        </p:nvGrpSpPr>
        <p:grpSpPr>
          <a:xfrm>
            <a:off x="322263" y="3573463"/>
            <a:ext cx="6443663" cy="522288"/>
            <a:chOff x="203" y="2251"/>
            <a:chExt cx="4059" cy="329"/>
          </a:xfrm>
        </p:grpSpPr>
        <p:sp>
          <p:nvSpPr>
            <p:cNvPr id="51241" name="Text Box 9"/>
            <p:cNvSpPr txBox="1"/>
            <p:nvPr/>
          </p:nvSpPr>
          <p:spPr>
            <a:xfrm>
              <a:off x="203" y="2251"/>
              <a:ext cx="169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0" dirty="0">
                  <a:latin typeface="Times New Roman" panose="02020603050405020304" pitchFamily="18" charset="0"/>
                </a:rPr>
                <a:t>作变换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0" dirty="0">
                  <a:latin typeface="Times New Roman" panose="02020603050405020304" pitchFamily="18" charset="0"/>
                </a:rPr>
                <a:t>, </a:t>
              </a:r>
              <a:endPara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42" name="Text Box 10"/>
            <p:cNvSpPr txBox="1"/>
            <p:nvPr/>
          </p:nvSpPr>
          <p:spPr>
            <a:xfrm>
              <a:off x="1832" y="2251"/>
              <a:ext cx="243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0" dirty="0">
                  <a:latin typeface="Times New Roman" panose="02020603050405020304" pitchFamily="18" charset="0"/>
                </a:rPr>
                <a:t>二次型</a:t>
              </a:r>
              <a:r>
                <a:rPr lang="en-US" altLang="zh-CN" b="0" dirty="0">
                  <a:latin typeface="Times New Roman" panose="02020603050405020304" pitchFamily="18" charset="0"/>
                </a:rPr>
                <a:t> </a:t>
              </a:r>
              <a:r>
                <a:rPr lang="zh-CN" altLang="en-US" b="0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</a:rPr>
                <a:t>f  </a:t>
              </a:r>
              <a:r>
                <a:rPr lang="zh-CN" altLang="en-US" b="0" dirty="0">
                  <a:latin typeface="Times New Roman" panose="02020603050405020304" pitchFamily="18" charset="0"/>
                </a:rPr>
                <a:t>化为标准型：</a:t>
              </a: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2619" name="Group 11"/>
          <p:cNvGrpSpPr/>
          <p:nvPr/>
        </p:nvGrpSpPr>
        <p:grpSpPr>
          <a:xfrm>
            <a:off x="2195513" y="4329113"/>
            <a:ext cx="4627563" cy="523875"/>
            <a:chOff x="1383" y="2727"/>
            <a:chExt cx="2915" cy="330"/>
          </a:xfrm>
        </p:grpSpPr>
        <p:sp>
          <p:nvSpPr>
            <p:cNvPr id="51239" name="Rectangle 12"/>
            <p:cNvSpPr/>
            <p:nvPr/>
          </p:nvSpPr>
          <p:spPr>
            <a:xfrm>
              <a:off x="1383" y="2727"/>
              <a:ext cx="116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f  </a:t>
              </a: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 </a:t>
              </a:r>
              <a:r>
                <a:rPr lang="en-US" altLang="zh-CN" i="1" baseline="3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 </a:t>
              </a:r>
              <a:r>
                <a:rPr lang="en-US" altLang="zh-CN" i="1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40" name="Rectangle 13"/>
            <p:cNvSpPr/>
            <p:nvPr/>
          </p:nvSpPr>
          <p:spPr>
            <a:xfrm>
              <a:off x="2486" y="2727"/>
              <a:ext cx="181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0" baseline="3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+ </a:t>
              </a:r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0" baseline="3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 </a:t>
              </a:r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– 6</a:t>
              </a: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b="0" baseline="3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0" baseline="30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206" name="Group 14"/>
          <p:cNvGrpSpPr/>
          <p:nvPr/>
        </p:nvGrpSpPr>
        <p:grpSpPr>
          <a:xfrm>
            <a:off x="242888" y="690563"/>
            <a:ext cx="1682750" cy="1084262"/>
            <a:chOff x="153" y="435"/>
            <a:chExt cx="1060" cy="683"/>
          </a:xfrm>
        </p:grpSpPr>
        <p:sp>
          <p:nvSpPr>
            <p:cNvPr id="51236" name="AutoShape 15"/>
            <p:cNvSpPr/>
            <p:nvPr/>
          </p:nvSpPr>
          <p:spPr>
            <a:xfrm>
              <a:off x="153" y="929"/>
              <a:ext cx="1060" cy="189"/>
            </a:xfrm>
            <a:prstGeom prst="rightArrow">
              <a:avLst>
                <a:gd name="adj1" fmla="val 56185"/>
                <a:gd name="adj2" fmla="val 43855"/>
              </a:avLst>
            </a:prstGeom>
            <a:solidFill>
              <a:schemeClr val="accent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sm" len="lg"/>
              <a:tailEnd type="none" w="lg" len="lg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237" name="Text Box 16"/>
            <p:cNvSpPr txBox="1"/>
            <p:nvPr/>
          </p:nvSpPr>
          <p:spPr>
            <a:xfrm>
              <a:off x="345" y="435"/>
              <a:ext cx="70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+ 2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38" name="Text Box 17"/>
            <p:cNvSpPr txBox="1"/>
            <p:nvPr/>
          </p:nvSpPr>
          <p:spPr>
            <a:xfrm>
              <a:off x="331" y="651"/>
              <a:ext cx="72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+ 2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2626" name="Group 18"/>
          <p:cNvGrpSpPr/>
          <p:nvPr/>
        </p:nvGrpSpPr>
        <p:grpSpPr>
          <a:xfrm>
            <a:off x="3989388" y="803275"/>
            <a:ext cx="1511300" cy="984250"/>
            <a:chOff x="2513" y="506"/>
            <a:chExt cx="952" cy="620"/>
          </a:xfrm>
        </p:grpSpPr>
        <p:sp>
          <p:nvSpPr>
            <p:cNvPr id="51233" name="AutoShape 19"/>
            <p:cNvSpPr/>
            <p:nvPr/>
          </p:nvSpPr>
          <p:spPr>
            <a:xfrm>
              <a:off x="2513" y="949"/>
              <a:ext cx="952" cy="177"/>
            </a:xfrm>
            <a:prstGeom prst="rightArrow">
              <a:avLst>
                <a:gd name="adj1" fmla="val 56185"/>
                <a:gd name="adj2" fmla="val 42057"/>
              </a:avLst>
            </a:prstGeom>
            <a:solidFill>
              <a:schemeClr val="accent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sm" len="lg"/>
              <a:tailEnd type="none" w="lg" len="lg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234" name="Text Box 20"/>
            <p:cNvSpPr txBox="1"/>
            <p:nvPr/>
          </p:nvSpPr>
          <p:spPr>
            <a:xfrm>
              <a:off x="2688" y="506"/>
              <a:ext cx="5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– 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35" name="Text Box 21"/>
            <p:cNvSpPr txBox="1"/>
            <p:nvPr/>
          </p:nvSpPr>
          <p:spPr>
            <a:xfrm>
              <a:off x="2689" y="696"/>
              <a:ext cx="6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– 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2630" name="Group 22"/>
          <p:cNvGrpSpPr/>
          <p:nvPr/>
        </p:nvGrpSpPr>
        <p:grpSpPr>
          <a:xfrm>
            <a:off x="7508875" y="1011238"/>
            <a:ext cx="1311275" cy="1300162"/>
            <a:chOff x="4730" y="637"/>
            <a:chExt cx="826" cy="819"/>
          </a:xfrm>
        </p:grpSpPr>
        <p:grpSp>
          <p:nvGrpSpPr>
            <p:cNvPr id="51227" name="Group 23"/>
            <p:cNvGrpSpPr/>
            <p:nvPr/>
          </p:nvGrpSpPr>
          <p:grpSpPr>
            <a:xfrm>
              <a:off x="4922" y="637"/>
              <a:ext cx="634" cy="819"/>
              <a:chOff x="4322" y="2792"/>
              <a:chExt cx="634" cy="819"/>
            </a:xfrm>
          </p:grpSpPr>
          <p:graphicFrame>
            <p:nvGraphicFramePr>
              <p:cNvPr id="51229" name="Object 24"/>
              <p:cNvGraphicFramePr>
                <a:graphicFrameLocks noChangeAspect="1"/>
              </p:cNvGraphicFramePr>
              <p:nvPr/>
            </p:nvGraphicFramePr>
            <p:xfrm>
              <a:off x="4322" y="2792"/>
              <a:ext cx="634" cy="8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4" name="" r:id="rId3" imgW="355600" imgH="457200" progId="Equation.3">
                      <p:embed/>
                    </p:oleObj>
                  </mc:Choice>
                  <mc:Fallback>
                    <p:oleObj name="" r:id="rId3" imgW="355600" imgH="457200" progId="Equation.3">
                      <p:embed/>
                      <p:pic>
                        <p:nvPicPr>
                          <p:cNvPr id="0" name="图片 323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322" y="2792"/>
                            <a:ext cx="634" cy="8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30" name="Line 25"/>
              <p:cNvSpPr/>
              <p:nvPr/>
            </p:nvSpPr>
            <p:spPr>
              <a:xfrm>
                <a:off x="4473" y="3187"/>
                <a:ext cx="329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ysDot"/>
                <a:headEnd type="none" w="sm" len="lg"/>
                <a:tailEnd type="none" w="lg" len="lg"/>
              </a:ln>
            </p:spPr>
          </p:sp>
          <p:sp>
            <p:nvSpPr>
              <p:cNvPr id="51231" name="Text Box 26"/>
              <p:cNvSpPr txBox="1"/>
              <p:nvPr/>
            </p:nvSpPr>
            <p:spPr>
              <a:xfrm>
                <a:off x="4519" y="2838"/>
                <a:ext cx="28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i="1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i="1" dirty="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32" name="Text Box 27"/>
              <p:cNvSpPr txBox="1"/>
              <p:nvPr/>
            </p:nvSpPr>
            <p:spPr>
              <a:xfrm>
                <a:off x="4519" y="3198"/>
                <a:ext cx="277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i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1228" name="Text Box 28"/>
            <p:cNvSpPr txBox="1"/>
            <p:nvPr/>
          </p:nvSpPr>
          <p:spPr>
            <a:xfrm>
              <a:off x="4730" y="859"/>
              <a:ext cx="2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0" dirty="0">
                  <a:latin typeface="Times New Roman" panose="02020603050405020304" pitchFamily="18" charset="0"/>
                </a:rPr>
                <a:t>=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2637" name="Group 29"/>
          <p:cNvGrpSpPr/>
          <p:nvPr/>
        </p:nvGrpSpPr>
        <p:grpSpPr>
          <a:xfrm>
            <a:off x="5584825" y="95250"/>
            <a:ext cx="2028825" cy="3070225"/>
            <a:chOff x="3518" y="60"/>
            <a:chExt cx="1278" cy="1934"/>
          </a:xfrm>
        </p:grpSpPr>
        <p:graphicFrame>
          <p:nvGraphicFramePr>
            <p:cNvPr id="51222" name="Object 30"/>
            <p:cNvGraphicFramePr>
              <a:graphicFrameLocks noChangeAspect="1"/>
            </p:cNvGraphicFramePr>
            <p:nvPr/>
          </p:nvGraphicFramePr>
          <p:xfrm>
            <a:off x="3518" y="100"/>
            <a:ext cx="1278" cy="1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" r:id="rId5" imgW="927100" imgH="1371600" progId="Equation.3">
                    <p:embed/>
                  </p:oleObj>
                </mc:Choice>
                <mc:Fallback>
                  <p:oleObj name="" r:id="rId5" imgW="927100" imgH="1371600" progId="Equation.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18" y="100"/>
                          <a:ext cx="1278" cy="18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3" name="Line 31"/>
            <p:cNvSpPr/>
            <p:nvPr/>
          </p:nvSpPr>
          <p:spPr>
            <a:xfrm>
              <a:off x="3660" y="1013"/>
              <a:ext cx="1011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ysDot"/>
              <a:headEnd type="none" w="sm" len="lg"/>
              <a:tailEnd type="none" w="lg" len="lg"/>
            </a:ln>
          </p:spPr>
        </p:sp>
        <p:sp>
          <p:nvSpPr>
            <p:cNvPr id="51224" name="Text Box 32"/>
            <p:cNvSpPr txBox="1"/>
            <p:nvPr/>
          </p:nvSpPr>
          <p:spPr>
            <a:xfrm>
              <a:off x="3588" y="60"/>
              <a:ext cx="22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25" name="Text Box 33"/>
            <p:cNvSpPr txBox="1"/>
            <p:nvPr/>
          </p:nvSpPr>
          <p:spPr>
            <a:xfrm>
              <a:off x="3960" y="372"/>
              <a:ext cx="22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26" name="Text Box 34"/>
            <p:cNvSpPr txBox="1"/>
            <p:nvPr/>
          </p:nvSpPr>
          <p:spPr>
            <a:xfrm>
              <a:off x="4356" y="684"/>
              <a:ext cx="39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– 6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2643" name="Group 35"/>
          <p:cNvGrpSpPr/>
          <p:nvPr/>
        </p:nvGrpSpPr>
        <p:grpSpPr>
          <a:xfrm>
            <a:off x="1979296" y="5300981"/>
            <a:ext cx="4538662" cy="522288"/>
            <a:chOff x="728" y="3515"/>
            <a:chExt cx="2859" cy="329"/>
          </a:xfrm>
        </p:grpSpPr>
        <p:sp>
          <p:nvSpPr>
            <p:cNvPr id="51216" name="Rectangle 36"/>
            <p:cNvSpPr/>
            <p:nvPr/>
          </p:nvSpPr>
          <p:spPr>
            <a:xfrm>
              <a:off x="2361" y="3515"/>
              <a:ext cx="122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/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</a:rPr>
                <a:t>Q</a:t>
              </a:r>
              <a:r>
                <a:rPr lang="en-US" altLang="zh-CN" i="1" baseline="30000" dirty="0">
                  <a:latin typeface="Times New Roman" panose="02020603050405020304" pitchFamily="18" charset="0"/>
                </a:rPr>
                <a:t>T </a:t>
              </a:r>
              <a:r>
                <a:rPr lang="en-US" altLang="zh-CN" i="1" dirty="0">
                  <a:latin typeface="Times New Roman" panose="02020603050405020304" pitchFamily="18" charset="0"/>
                </a:rPr>
                <a:t>AQ = </a:t>
              </a:r>
              <a:r>
                <a:rPr lang="en-US" altLang="zh-CN" i="1" dirty="0">
                  <a:sym typeface="+mn-ea"/>
                </a:rPr>
                <a:t>D 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18" name="Text Box 38"/>
            <p:cNvSpPr txBox="1"/>
            <p:nvPr/>
          </p:nvSpPr>
          <p:spPr>
            <a:xfrm>
              <a:off x="728" y="3515"/>
              <a:ext cx="169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对应合同</a:t>
              </a:r>
              <a:r>
                <a:rPr lang="zh-CN" altLang="en-US" dirty="0">
                  <a:latin typeface="Times New Roman" panose="02020603050405020304" pitchFamily="18" charset="0"/>
                </a:rPr>
                <a:t>变换：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ext Box 2"/>
          <p:cNvSpPr txBox="1"/>
          <p:nvPr/>
        </p:nvSpPr>
        <p:spPr>
          <a:xfrm>
            <a:off x="196850" y="299720"/>
            <a:ext cx="10242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 2 </a:t>
            </a:r>
            <a:endParaRPr lang="en-US" altLang="zh-CN" sz="3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221105" y="422910"/>
                <a:ext cx="6443980" cy="521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/>
                  <a:t>化二次型</a:t>
                </a:r>
                <a:r>
                  <a:rPr lang="en-US" altLang="zh-CN" sz="2800"/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𝒇</m:t>
                    </m:r>
                    <m:r>
                      <a:rPr lang="en-US" alt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𝟐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en-US" sz="280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800"/>
                  <a:t> </a:t>
                </a:r>
                <a:r>
                  <a:rPr lang="zh-CN" altLang="en-US" sz="2800"/>
                  <a:t>标准型</a:t>
                </a:r>
                <a:endParaRPr lang="zh-CN" altLang="en-US" sz="280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105" y="422910"/>
                <a:ext cx="6443980" cy="521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57505" y="1196340"/>
            <a:ext cx="396303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为了避免分数，考虑</a:t>
            </a:r>
            <a:r>
              <a:rPr lang="en-US" altLang="zh-CN" sz="2800"/>
              <a:t> 2 </a:t>
            </a:r>
            <a:r>
              <a:rPr lang="en-US" altLang="zh-CN" sz="2800" i="1"/>
              <a:t>f </a:t>
            </a:r>
            <a:endParaRPr lang="zh-CN" altLang="en-US" sz="2800"/>
          </a:p>
        </p:txBody>
      </p:sp>
      <p:graphicFrame>
        <p:nvGraphicFramePr>
          <p:cNvPr id="6" name="对象 5"/>
          <p:cNvGraphicFramePr/>
          <p:nvPr/>
        </p:nvGraphicFramePr>
        <p:xfrm>
          <a:off x="252095" y="2060575"/>
          <a:ext cx="1734185" cy="286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1928495" imgH="2667635" progId="Equation.DSMT4">
                  <p:embed/>
                </p:oleObj>
              </mc:Choice>
              <mc:Fallback>
                <p:oleObj name="" r:id="rId2" imgW="1928495" imgH="2667635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095" y="2060575"/>
                        <a:ext cx="1734185" cy="28644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313305" y="2853055"/>
                <a:ext cx="1395095" cy="521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05" y="2853055"/>
                <a:ext cx="1395095" cy="5219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>
            <a:off x="2412365" y="3500755"/>
            <a:ext cx="1296035" cy="0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362835" y="3644900"/>
                <a:ext cx="1371600" cy="521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835" y="3644900"/>
                <a:ext cx="1371600" cy="5219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12" name="对象 11"/>
          <p:cNvGraphicFramePr/>
          <p:nvPr/>
        </p:nvGraphicFramePr>
        <p:xfrm>
          <a:off x="3792220" y="2060575"/>
          <a:ext cx="1560195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6" imgW="660400" imgH="1371600" progId="Equation.DSMT4">
                  <p:embed/>
                </p:oleObj>
              </mc:Choice>
              <mc:Fallback>
                <p:oleObj name="" r:id="rId6" imgW="660400" imgH="13716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92220" y="2060575"/>
                        <a:ext cx="1560195" cy="2863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5436235" y="3492500"/>
            <a:ext cx="1296035" cy="0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15" name="对象 14"/>
          <p:cNvGraphicFramePr/>
          <p:nvPr/>
        </p:nvGraphicFramePr>
        <p:xfrm>
          <a:off x="6815773" y="1628775"/>
          <a:ext cx="2160270" cy="403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8" imgW="914400" imgH="1930400" progId="Equation.DSMT4">
                  <p:embed/>
                </p:oleObj>
              </mc:Choice>
              <mc:Fallback>
                <p:oleObj name="" r:id="rId8" imgW="914400" imgH="19304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15773" y="1628775"/>
                        <a:ext cx="2160270" cy="40309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796280" y="2970530"/>
            <a:ext cx="44958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...</a:t>
            </a:r>
            <a:endParaRPr lang="en-US" altLang="zh-CN" sz="2800"/>
          </a:p>
        </p:txBody>
      </p:sp>
      <p:sp>
        <p:nvSpPr>
          <p:cNvPr id="18" name="文本框 17"/>
          <p:cNvSpPr txBox="1"/>
          <p:nvPr/>
        </p:nvSpPr>
        <p:spPr>
          <a:xfrm>
            <a:off x="5796280" y="3356610"/>
            <a:ext cx="44958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...</a:t>
            </a:r>
            <a:endParaRPr lang="en-US" altLang="zh-CN" sz="2800"/>
          </a:p>
        </p:txBody>
      </p:sp>
      <p:sp>
        <p:nvSpPr>
          <p:cNvPr id="19" name="文本框 18"/>
          <p:cNvSpPr txBox="1"/>
          <p:nvPr/>
        </p:nvSpPr>
        <p:spPr>
          <a:xfrm>
            <a:off x="5868035" y="4436745"/>
            <a:ext cx="75120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/>
              <a:t>Q</a:t>
            </a:r>
            <a:r>
              <a:rPr lang="en-US" altLang="zh-CN" sz="2800"/>
              <a:t> =</a:t>
            </a:r>
            <a:endParaRPr lang="en-US" altLang="zh-CN" sz="2800"/>
          </a:p>
        </p:txBody>
      </p:sp>
      <p:sp>
        <p:nvSpPr>
          <p:cNvPr id="20" name="文本框 19"/>
          <p:cNvSpPr txBox="1"/>
          <p:nvPr/>
        </p:nvSpPr>
        <p:spPr>
          <a:xfrm>
            <a:off x="251460" y="5300980"/>
            <a:ext cx="394144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于是在变换</a:t>
            </a:r>
            <a:r>
              <a:rPr lang="en-US" altLang="zh-CN" sz="2800"/>
              <a:t> </a:t>
            </a:r>
            <a:r>
              <a:rPr lang="en-US" altLang="zh-CN" i="1" dirty="0">
                <a:solidFill>
                  <a:schemeClr val="tx1"/>
                </a:solidFill>
                <a:sym typeface="+mn-ea"/>
              </a:rPr>
              <a:t>X</a:t>
            </a:r>
            <a:r>
              <a:rPr lang="en-US" altLang="zh-CN" b="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=</a:t>
            </a:r>
            <a:r>
              <a:rPr lang="en-US" altLang="zh-CN" b="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sym typeface="+mn-ea"/>
              </a:rPr>
              <a:t>QY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下，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627630" y="5822950"/>
                <a:ext cx="3783965" cy="8909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𝟐</m:t>
                      </m:r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𝟐</m:t>
                      </m:r>
                      <m:sSubSup>
                        <m:sSubSup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p>
                      </m:sSubSup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sSubSup>
                        <m:sSubSup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p>
                      </m:sSubSup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𝟐</m:t>
                      </m:r>
                      <m:sSubSup>
                        <m:sSubSup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altLang="en-US" sz="2800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30" y="5822950"/>
                <a:ext cx="3783965" cy="89090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wipe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ext Box 2"/>
          <p:cNvSpPr txBox="1"/>
          <p:nvPr/>
        </p:nvSpPr>
        <p:spPr>
          <a:xfrm>
            <a:off x="2123758" y="692468"/>
            <a:ext cx="473392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000" b="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§4   </a:t>
            </a:r>
            <a:r>
              <a:rPr lang="zh-CN" altLang="en-US" sz="4000" b="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二次型的分类</a:t>
            </a:r>
            <a:endParaRPr lang="zh-CN" altLang="en-US" sz="4000" b="0" dirty="0">
              <a:solidFill>
                <a:schemeClr val="accent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2227" name="Rectangle 0">
            <a:hlinkClick r:id="rId1" action="ppaction://hlinksldjump"/>
          </p:cNvPr>
          <p:cNvSpPr/>
          <p:nvPr/>
        </p:nvSpPr>
        <p:spPr>
          <a:xfrm>
            <a:off x="2412365" y="2132965"/>
            <a:ext cx="24415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一、</a:t>
            </a:r>
            <a:r>
              <a:rPr lang="zh-CN" altLang="en-US" dirty="0">
                <a:latin typeface="Times New Roman" panose="02020603050405020304" pitchFamily="18" charset="0"/>
                <a:hlinkClick r:id="rId1" action="ppaction://hlinksldjump"/>
              </a:rPr>
              <a:t>惯性定理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2228" name="Rectangle 1">
            <a:hlinkClick r:id="rId2" action="ppaction://hlinksldjump"/>
          </p:cNvPr>
          <p:cNvSpPr/>
          <p:nvPr/>
        </p:nvSpPr>
        <p:spPr>
          <a:xfrm>
            <a:off x="2412365" y="3068955"/>
            <a:ext cx="45370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二、</a:t>
            </a:r>
            <a:r>
              <a:rPr lang="zh-CN" altLang="en-US" dirty="0">
                <a:latin typeface="Times New Roman" panose="02020603050405020304" pitchFamily="18" charset="0"/>
                <a:hlinkClick r:id="rId2" action="ppaction://hlinksldjump"/>
              </a:rPr>
              <a:t>实二次型的分类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2229" name="Rectangle 2">
            <a:hlinkClick r:id="rId3" action="ppaction://hlinksldjump"/>
          </p:cNvPr>
          <p:cNvSpPr/>
          <p:nvPr/>
        </p:nvSpPr>
        <p:spPr>
          <a:xfrm>
            <a:off x="2412365" y="4149090"/>
            <a:ext cx="45354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三、</a:t>
            </a:r>
            <a:r>
              <a:rPr lang="zh-CN" altLang="en-US" dirty="0">
                <a:latin typeface="Times New Roman" panose="02020603050405020304" pitchFamily="18" charset="0"/>
                <a:hlinkClick r:id="rId3" action="ppaction://hlinksldjump"/>
              </a:rPr>
              <a:t>正定二次型的判别法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2365" y="5265420"/>
            <a:ext cx="3400425" cy="52197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p>
            <a:pPr algn="l" eaLnBrk="1" hangingPunct="1"/>
            <a:r>
              <a:rPr lang="zh-CN" altLang="en-US" dirty="0">
                <a:sym typeface="+mn-ea"/>
              </a:rPr>
              <a:t>四、</a:t>
            </a:r>
            <a:r>
              <a:rPr lang="zh-CN" altLang="en-US" dirty="0">
                <a:sym typeface="+mn-ea"/>
                <a:hlinkClick r:id="rId4" action="ppaction://hlinksldjump"/>
              </a:rPr>
              <a:t>二次曲面的分类</a:t>
            </a:r>
            <a:endParaRPr lang="zh-CN" altLang="en-US" sz="2800"/>
          </a:p>
        </p:txBody>
      </p:sp>
    </p:spTree>
  </p:cSld>
  <p:clrMapOvr>
    <a:masterClrMapping/>
  </p:clrMapOvr>
  <p:transition spd="slow">
    <p:wipe dir="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ext Box 3"/>
          <p:cNvSpPr txBox="1"/>
          <p:nvPr/>
        </p:nvSpPr>
        <p:spPr>
          <a:xfrm>
            <a:off x="395288" y="404495"/>
            <a:ext cx="2806700" cy="579438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/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一、惯性定理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grpSp>
        <p:nvGrpSpPr>
          <p:cNvPr id="53251" name="Group 4"/>
          <p:cNvGrpSpPr/>
          <p:nvPr/>
        </p:nvGrpSpPr>
        <p:grpSpPr>
          <a:xfrm>
            <a:off x="361950" y="1339850"/>
            <a:ext cx="8221663" cy="522288"/>
            <a:chOff x="156" y="1363"/>
            <a:chExt cx="5179" cy="329"/>
          </a:xfrm>
        </p:grpSpPr>
        <p:sp>
          <p:nvSpPr>
            <p:cNvPr id="53269" name="Text Box 5"/>
            <p:cNvSpPr txBox="1"/>
            <p:nvPr/>
          </p:nvSpPr>
          <p:spPr>
            <a:xfrm>
              <a:off x="156" y="1363"/>
              <a:ext cx="504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对于二次型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=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 </a:t>
              </a:r>
              <a:r>
                <a:rPr lang="en-US" altLang="zh-CN" i="1" baseline="3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AX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dirty="0">
                  <a:latin typeface="Times New Roman" panose="02020603050405020304" pitchFamily="18" charset="0"/>
                </a:rPr>
                <a:t>通过</a:t>
              </a:r>
              <a:r>
                <a:rPr lang="zh-CN" altLang="en-US" dirty="0">
                  <a:latin typeface="Times New Roman" panose="02020603050405020304" pitchFamily="18" charset="0"/>
                </a:rPr>
                <a:t>可逆线性变换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270" name="Rectangle 6"/>
            <p:cNvSpPr/>
            <p:nvPr/>
          </p:nvSpPr>
          <p:spPr>
            <a:xfrm>
              <a:off x="4532" y="1363"/>
              <a:ext cx="80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X 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QY</a:t>
              </a:r>
              <a:endPara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3252" name="Rectangle 7"/>
          <p:cNvSpPr/>
          <p:nvPr/>
        </p:nvSpPr>
        <p:spPr>
          <a:xfrm>
            <a:off x="828040" y="3341688"/>
            <a:ext cx="8985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3255" name="Rectangle 13"/>
          <p:cNvSpPr/>
          <p:nvPr/>
        </p:nvSpPr>
        <p:spPr>
          <a:xfrm>
            <a:off x="1835785" y="3356293"/>
            <a:ext cx="206057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i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AQ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=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256" name="Object 14"/>
          <p:cNvGraphicFramePr>
            <a:graphicFrameLocks noChangeAspect="1"/>
          </p:cNvGraphicFramePr>
          <p:nvPr/>
        </p:nvGraphicFramePr>
        <p:xfrm>
          <a:off x="3896360" y="2897505"/>
          <a:ext cx="1814195" cy="144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" imgW="1168400" imgH="914400" progId="Equation.3">
                  <p:embed/>
                </p:oleObj>
              </mc:Choice>
              <mc:Fallback>
                <p:oleObj name="" r:id="rId1" imgW="1168400" imgH="9144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6360" y="2897505"/>
                        <a:ext cx="1814195" cy="1440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7"/>
          <p:cNvGraphicFramePr>
            <a:graphicFrameLocks noChangeAspect="1"/>
          </p:cNvGraphicFramePr>
          <p:nvPr/>
        </p:nvGraphicFramePr>
        <p:xfrm>
          <a:off x="4079240" y="2911475"/>
          <a:ext cx="1448435" cy="138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3" imgW="965200" imgH="914400" progId="Equation.3">
                  <p:embed/>
                </p:oleObj>
              </mc:Choice>
              <mc:Fallback>
                <p:oleObj name="" r:id="rId3" imgW="965200" imgH="9144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9240" y="2911475"/>
                        <a:ext cx="1448435" cy="1383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Rectangle 18"/>
          <p:cNvSpPr/>
          <p:nvPr/>
        </p:nvSpPr>
        <p:spPr>
          <a:xfrm>
            <a:off x="467678" y="2060575"/>
            <a:ext cx="3611562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化成标准型 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i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DY</a:t>
            </a:r>
            <a:endParaRPr lang="en-US" altLang="zh-CN" i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83578" y="4725035"/>
                <a:ext cx="8044180" cy="11684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我们知道对角元素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不是唯一确定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的。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非零对角元素的个数等于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秩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，即二次型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秩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8" y="4725035"/>
                <a:ext cx="8044180" cy="1168400"/>
              </a:xfrm>
              <a:prstGeom prst="rect">
                <a:avLst/>
              </a:prstGeom>
              <a:blipFill rotWithShape="1">
                <a:blip r:embed="rId5"/>
                <a:stretch>
                  <a:fillRect l="-4" r="-9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文本框 1"/>
          <p:cNvSpPr txBox="1"/>
          <p:nvPr/>
        </p:nvSpPr>
        <p:spPr>
          <a:xfrm>
            <a:off x="-6350" y="290513"/>
            <a:ext cx="1698625" cy="522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（二）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6803" name="对象 2"/>
          <p:cNvGraphicFramePr>
            <a:graphicFrameLocks noChangeAspect="1"/>
          </p:cNvGraphicFramePr>
          <p:nvPr/>
        </p:nvGraphicFramePr>
        <p:xfrm>
          <a:off x="1692275" y="260350"/>
          <a:ext cx="2670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" imgW="1028700" imgH="228600" progId="Equation.DSMT4">
                  <p:embed/>
                </p:oleObj>
              </mc:Choice>
              <mc:Fallback>
                <p:oleObj name="" r:id="rId1" imgW="1028700" imgH="2286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260350"/>
                        <a:ext cx="2670175" cy="593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文本框 3"/>
          <p:cNvSpPr txBox="1"/>
          <p:nvPr/>
        </p:nvSpPr>
        <p:spPr>
          <a:xfrm>
            <a:off x="4362450" y="361950"/>
            <a:ext cx="48307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通过正交和平移变换，化为：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76805" name="对象 4"/>
          <p:cNvGraphicFramePr>
            <a:graphicFrameLocks noChangeAspect="1"/>
          </p:cNvGraphicFramePr>
          <p:nvPr/>
        </p:nvGraphicFramePr>
        <p:xfrm>
          <a:off x="3006725" y="1125538"/>
          <a:ext cx="31321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3" imgW="1256665" imgH="241300" progId="Equation.DSMT4">
                  <p:embed/>
                </p:oleObj>
              </mc:Choice>
              <mc:Fallback>
                <p:oleObj name="" r:id="rId3" imgW="1256665" imgH="2413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6725" y="1125538"/>
                        <a:ext cx="3132138" cy="6000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对象 5"/>
          <p:cNvGraphicFramePr>
            <a:graphicFrameLocks noChangeAspect="1"/>
          </p:cNvGraphicFramePr>
          <p:nvPr/>
        </p:nvGraphicFramePr>
        <p:xfrm>
          <a:off x="755650" y="2133600"/>
          <a:ext cx="32686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5" imgW="1268095" imgH="215900" progId="Equation.DSMT4">
                  <p:embed/>
                </p:oleObj>
              </mc:Choice>
              <mc:Fallback>
                <p:oleObj name="" r:id="rId5" imgW="1268095" imgH="215900" progId="Equation.DSMT4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2133600"/>
                        <a:ext cx="3268663" cy="555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文本框 6"/>
          <p:cNvSpPr txBox="1"/>
          <p:nvPr/>
        </p:nvSpPr>
        <p:spPr>
          <a:xfrm>
            <a:off x="198438" y="2133600"/>
            <a:ext cx="5429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6808" name="对象 7"/>
          <p:cNvGraphicFramePr>
            <a:graphicFrameLocks noChangeAspect="1"/>
          </p:cNvGraphicFramePr>
          <p:nvPr/>
        </p:nvGraphicFramePr>
        <p:xfrm>
          <a:off x="4270375" y="2089150"/>
          <a:ext cx="31003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7" imgW="1243965" imgH="241300" progId="Equation.DSMT4">
                  <p:embed/>
                </p:oleObj>
              </mc:Choice>
              <mc:Fallback>
                <p:oleObj name="" r:id="rId7" imgW="1243965" imgH="2413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0375" y="2089150"/>
                        <a:ext cx="3100388" cy="6000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对象 8"/>
          <p:cNvGraphicFramePr>
            <a:graphicFrameLocks noChangeAspect="1"/>
          </p:cNvGraphicFramePr>
          <p:nvPr/>
        </p:nvGraphicFramePr>
        <p:xfrm>
          <a:off x="2311400" y="3357563"/>
          <a:ext cx="17129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9" imgW="749300" imgH="419100" progId="Equation.DSMT4">
                  <p:embed/>
                </p:oleObj>
              </mc:Choice>
              <mc:Fallback>
                <p:oleObj name="" r:id="rId9" imgW="749300" imgH="4191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11400" y="3357563"/>
                        <a:ext cx="1712913" cy="9588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对象 9"/>
          <p:cNvGraphicFramePr>
            <a:graphicFrameLocks noChangeAspect="1"/>
          </p:cNvGraphicFramePr>
          <p:nvPr/>
        </p:nvGraphicFramePr>
        <p:xfrm>
          <a:off x="2311400" y="5445125"/>
          <a:ext cx="17129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11" imgW="749300" imgH="419100" progId="Equation.DSMT4">
                  <p:embed/>
                </p:oleObj>
              </mc:Choice>
              <mc:Fallback>
                <p:oleObj name="" r:id="rId11" imgW="749300" imgH="4191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11400" y="5445125"/>
                        <a:ext cx="1712913" cy="9588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11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70375" y="2755900"/>
            <a:ext cx="1754188" cy="1889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12" name="图片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70375" y="4756150"/>
            <a:ext cx="1712913" cy="197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813" name="文本框 14"/>
          <p:cNvSpPr txBox="1"/>
          <p:nvPr/>
        </p:nvSpPr>
        <p:spPr>
          <a:xfrm>
            <a:off x="198438" y="3575050"/>
            <a:ext cx="19875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椭圆抛物面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6814" name="文本框 15"/>
          <p:cNvSpPr txBox="1"/>
          <p:nvPr/>
        </p:nvSpPr>
        <p:spPr>
          <a:xfrm>
            <a:off x="198438" y="5662613"/>
            <a:ext cx="19875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双曲抛物面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文本框 1"/>
          <p:cNvSpPr txBox="1"/>
          <p:nvPr/>
        </p:nvSpPr>
        <p:spPr>
          <a:xfrm>
            <a:off x="317500" y="1141730"/>
            <a:ext cx="8482965" cy="439991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3"/>
          <p:cNvSpPr/>
          <p:nvPr/>
        </p:nvSpPr>
        <p:spPr>
          <a:xfrm>
            <a:off x="457200" y="1239838"/>
            <a:ext cx="16129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惯性定理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6" name="Text Box 4"/>
          <p:cNvSpPr txBox="1"/>
          <p:nvPr/>
        </p:nvSpPr>
        <p:spPr>
          <a:xfrm>
            <a:off x="2070100" y="1268730"/>
            <a:ext cx="47536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设二次型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 </a:t>
            </a:r>
            <a:r>
              <a:rPr lang="en-US" altLang="zh-CN" i="1" dirty="0">
                <a:latin typeface="Times New Roman" panose="02020603050405020304" pitchFamily="18" charset="0"/>
              </a:rPr>
              <a:t>AX </a:t>
            </a:r>
            <a:r>
              <a:rPr lang="zh-CN" altLang="en-US" dirty="0">
                <a:latin typeface="Times New Roman" panose="02020603050405020304" pitchFamily="18" charset="0"/>
              </a:rPr>
              <a:t>的秩为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4277" name="Text Box 5"/>
          <p:cNvSpPr txBox="1"/>
          <p:nvPr/>
        </p:nvSpPr>
        <p:spPr>
          <a:xfrm>
            <a:off x="450850" y="1900238"/>
            <a:ext cx="80660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对于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</a:rPr>
              <a:t>的两个标准型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54278" name="Group 6"/>
          <p:cNvGrpSpPr/>
          <p:nvPr/>
        </p:nvGrpSpPr>
        <p:grpSpPr>
          <a:xfrm>
            <a:off x="1763713" y="2636837"/>
            <a:ext cx="5895975" cy="522288"/>
            <a:chOff x="1111" y="1661"/>
            <a:chExt cx="3714" cy="329"/>
          </a:xfrm>
        </p:grpSpPr>
        <p:sp>
          <p:nvSpPr>
            <p:cNvPr id="54290" name="Text Box 7"/>
            <p:cNvSpPr txBox="1"/>
            <p:nvPr/>
          </p:nvSpPr>
          <p:spPr>
            <a:xfrm>
              <a:off x="1111" y="1661"/>
              <a:ext cx="27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 +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 + ... + 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endParaRPr lang="en-US" altLang="zh-CN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79240" name="Text Box 8"/>
            <p:cNvSpPr txBox="1">
              <a:spLocks noChangeArrowheads="1"/>
            </p:cNvSpPr>
            <p:nvPr/>
          </p:nvSpPr>
          <p:spPr bwMode="auto">
            <a:xfrm>
              <a:off x="3969" y="1661"/>
              <a:ext cx="856" cy="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en-US" altLang="zh-CN" kern="1200" cap="none" spc="0" normalizeH="0" baseline="0" noProof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( </a:t>
              </a:r>
              <a:r>
                <a:rPr kumimoji="1" lang="en-US" altLang="zh-CN" i="1" kern="1200" cap="none" spc="0" normalizeH="0" baseline="0" noProof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a</a:t>
              </a:r>
              <a:r>
                <a:rPr kumimoji="1" lang="en-US" altLang="zh-CN" i="1" kern="1200" cap="none" spc="0" normalizeH="0" baseline="-25000" noProof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i</a:t>
              </a:r>
              <a:r>
                <a:rPr kumimoji="1" lang="en-US" altLang="zh-CN" i="1" kern="1200" cap="none" spc="0" normalizeH="0" baseline="-25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 </a:t>
              </a:r>
              <a:r>
                <a:rPr kumimoji="1" lang="en-US" altLang="zh-CN" kern="1200" cap="none" spc="0" normalizeH="0" baseline="0" noProof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 0 )</a:t>
              </a:r>
              <a:endParaRPr kumimoji="1" lang="en-US" altLang="zh-CN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54279" name="Group 9"/>
          <p:cNvGrpSpPr/>
          <p:nvPr/>
        </p:nvGrpSpPr>
        <p:grpSpPr>
          <a:xfrm>
            <a:off x="1763713" y="3419793"/>
            <a:ext cx="5903912" cy="522287"/>
            <a:chOff x="285" y="2157"/>
            <a:chExt cx="3719" cy="329"/>
          </a:xfrm>
        </p:grpSpPr>
        <p:sp>
          <p:nvSpPr>
            <p:cNvPr id="54288" name="Text Box 10"/>
            <p:cNvSpPr txBox="1"/>
            <p:nvPr/>
          </p:nvSpPr>
          <p:spPr>
            <a:xfrm>
              <a:off x="285" y="2157"/>
              <a:ext cx="286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z </a:t>
              </a:r>
              <a:r>
                <a:rPr lang="en-US" altLang="zh-CN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 +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en-US" altLang="zh-CN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 + ... +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r </a:t>
              </a:r>
              <a:r>
                <a:rPr lang="en-US" altLang="zh-CN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z </a:t>
              </a:r>
              <a:r>
                <a:rPr lang="en-US" altLang="zh-CN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endParaRPr lang="en-US" altLang="zh-CN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79243" name="Text Box 11"/>
            <p:cNvSpPr txBox="1">
              <a:spLocks noChangeArrowheads="1"/>
            </p:cNvSpPr>
            <p:nvPr/>
          </p:nvSpPr>
          <p:spPr bwMode="auto">
            <a:xfrm>
              <a:off x="3148" y="2157"/>
              <a:ext cx="856" cy="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en-US" altLang="zh-CN" kern="1200" cap="none" spc="0" normalizeH="0" baseline="0" noProof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( </a:t>
              </a:r>
              <a:r>
                <a:rPr kumimoji="1" lang="en-US" altLang="zh-CN" i="1" kern="1200" cap="none" spc="0" normalizeH="0" baseline="0" noProof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b</a:t>
              </a:r>
              <a:r>
                <a:rPr kumimoji="1" lang="en-US" altLang="zh-CN" i="1" kern="1200" cap="none" spc="0" normalizeH="0" baseline="-25000" noProof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i</a:t>
              </a:r>
              <a:r>
                <a:rPr kumimoji="1" lang="en-US" altLang="zh-CN" i="1" kern="1200" cap="none" spc="0" normalizeH="0" baseline="-25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 </a:t>
              </a:r>
              <a:r>
                <a:rPr kumimoji="1" lang="en-US" altLang="zh-CN" kern="1200" cap="none" spc="0" normalizeH="0" baseline="0" noProof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 0 )</a:t>
              </a:r>
              <a:endParaRPr kumimoji="1" lang="en-US" altLang="zh-CN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54281" name="Rectangle 13"/>
          <p:cNvSpPr/>
          <p:nvPr/>
        </p:nvSpPr>
        <p:spPr>
          <a:xfrm>
            <a:off x="871538" y="4270375"/>
            <a:ext cx="71247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正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个数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与 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正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的个数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一定相同。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282" name="Rectangle 14"/>
          <p:cNvSpPr/>
          <p:nvPr/>
        </p:nvSpPr>
        <p:spPr>
          <a:xfrm>
            <a:off x="3564255" y="4868863"/>
            <a:ext cx="36366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从而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负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的个数也相同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ext Box 2"/>
          <p:cNvSpPr txBox="1"/>
          <p:nvPr/>
        </p:nvSpPr>
        <p:spPr>
          <a:xfrm>
            <a:off x="467995" y="476885"/>
            <a:ext cx="8173085" cy="381508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</a:rPr>
              <a:t>：设二次型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的一个标准型</a:t>
            </a:r>
            <a:r>
              <a:rPr lang="zh-CN" altLang="en-US" dirty="0">
                <a:latin typeface="Times New Roman" panose="02020603050405020304" pitchFamily="18" charset="0"/>
              </a:rPr>
              <a:t>为：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80259" name="Text Box 3"/>
          <p:cNvSpPr txBox="1"/>
          <p:nvPr/>
        </p:nvSpPr>
        <p:spPr>
          <a:xfrm>
            <a:off x="540385" y="1876425"/>
            <a:ext cx="7648575" cy="6076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系数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正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的个数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，称为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正惯性指数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80260" name="Text Box 4"/>
          <p:cNvSpPr txBox="1"/>
          <p:nvPr/>
        </p:nvSpPr>
        <p:spPr>
          <a:xfrm>
            <a:off x="540385" y="2637155"/>
            <a:ext cx="7400290" cy="6076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负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的个数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sym typeface="+mn-ea"/>
              </a:rPr>
              <a:t>，称为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负惯性指数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80261" name="Text Box 5"/>
          <p:cNvSpPr txBox="1"/>
          <p:nvPr/>
        </p:nvSpPr>
        <p:spPr>
          <a:xfrm>
            <a:off x="612458" y="3397568"/>
            <a:ext cx="4067175" cy="608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zh-CN" dirty="0">
                <a:latin typeface="Times New Roman" panose="02020603050405020304" pitchFamily="18" charset="0"/>
              </a:rPr>
              <a:t>称为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zh-CN" dirty="0">
                <a:latin typeface="Times New Roman" panose="02020603050405020304" pitchFamily="18" charset="0"/>
              </a:rPr>
              <a:t>的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符号差</a:t>
            </a:r>
            <a:endParaRPr lang="zh-CN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2" name="Text Box 6"/>
          <p:cNvSpPr txBox="1"/>
          <p:nvPr/>
        </p:nvSpPr>
        <p:spPr>
          <a:xfrm>
            <a:off x="2052003" y="1124903"/>
            <a:ext cx="45577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 =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+ … +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baseline="30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9240" name="Text Box 8"/>
          <p:cNvSpPr txBox="1">
            <a:spLocks noChangeArrowheads="1"/>
          </p:cNvSpPr>
          <p:nvPr/>
        </p:nvSpPr>
        <p:spPr bwMode="auto">
          <a:xfrm>
            <a:off x="6804978" y="1125537"/>
            <a:ext cx="1358900" cy="5222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 </a:t>
            </a:r>
            <a:r>
              <a:rPr kumimoji="1" lang="en-US" altLang="zh-CN" i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i="1" kern="1200" cap="none" spc="0" normalizeH="0" baseline="-2500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 0 )</a:t>
            </a:r>
            <a:endParaRPr kumimoji="1" lang="en-US" altLang="zh-CN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800" y="4648200"/>
            <a:ext cx="697166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由惯性定理，</a:t>
            </a:r>
            <a:r>
              <a:rPr lang="en-US" altLang="zh-CN" i="1" dirty="0">
                <a:solidFill>
                  <a:srgbClr val="FF3300"/>
                </a:solidFill>
                <a:sym typeface="+mn-ea"/>
              </a:rPr>
              <a:t>p </a:t>
            </a:r>
            <a:r>
              <a:rPr lang="en-US" altLang="zh-CN" i="1" dirty="0">
                <a:solidFill>
                  <a:schemeClr val="tx1"/>
                </a:solidFill>
                <a:sym typeface="+mn-ea"/>
              </a:rPr>
              <a:t>,</a:t>
            </a:r>
            <a:r>
              <a:rPr lang="en-US" altLang="zh-CN" i="1" dirty="0">
                <a:solidFill>
                  <a:srgbClr val="FF3300"/>
                </a:solidFill>
                <a:sym typeface="+mn-ea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g</a:t>
            </a:r>
            <a:r>
              <a:rPr lang="en-US" altLang="zh-CN" i="1" dirty="0">
                <a:solidFill>
                  <a:srgbClr val="FF3300"/>
                </a:solidFill>
                <a:sym typeface="+mn-ea"/>
              </a:rPr>
              <a:t> </a:t>
            </a:r>
            <a:r>
              <a:rPr lang="zh-CN" altLang="en-US" sz="2800"/>
              <a:t>不依赖于标准型的</a:t>
            </a:r>
            <a:r>
              <a:rPr lang="zh-CN" altLang="en-US" sz="2800"/>
              <a:t>选取。</a:t>
            </a:r>
            <a:endParaRPr lang="zh-CN" altLang="en-US" sz="28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025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026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026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build="p"/>
      <p:bldP spid="480260" grpId="0" build="p"/>
      <p:bldP spid="48026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/>
          <p:nvPr/>
        </p:nvSpPr>
        <p:spPr>
          <a:xfrm>
            <a:off x="107950" y="116840"/>
            <a:ext cx="10077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例：</a:t>
            </a:r>
            <a:endParaRPr lang="zh-CN" altLang="en-US" sz="3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Text Box 3"/>
          <p:cNvSpPr txBox="1"/>
          <p:nvPr/>
        </p:nvSpPr>
        <p:spPr>
          <a:xfrm>
            <a:off x="899478" y="188595"/>
            <a:ext cx="48304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求二次型的秩和正负惯性指数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2080" y="764540"/>
            <a:ext cx="3799840" cy="52197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 = 2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 + 2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 – 6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51460" y="1485265"/>
            <a:ext cx="89789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解：</a:t>
            </a:r>
            <a:endParaRPr lang="zh-CN" altLang="en-US" sz="2800"/>
          </a:p>
        </p:txBody>
      </p:sp>
      <p:graphicFrame>
        <p:nvGraphicFramePr>
          <p:cNvPr id="6" name="对象 5"/>
          <p:cNvGraphicFramePr/>
          <p:nvPr/>
        </p:nvGraphicFramePr>
        <p:xfrm>
          <a:off x="1691640" y="1556385"/>
          <a:ext cx="1457325" cy="215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76300" imgH="1371600" progId="Equation.DSMT4">
                  <p:embed/>
                </p:oleObj>
              </mc:Choice>
              <mc:Fallback>
                <p:oleObj name="" r:id="rId1" imgW="876300" imgH="13716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1640" y="1556385"/>
                        <a:ext cx="1457325" cy="21564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3307080" y="2634615"/>
            <a:ext cx="1296035" cy="0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15" name="对象 14"/>
          <p:cNvGraphicFramePr/>
          <p:nvPr/>
        </p:nvGraphicFramePr>
        <p:xfrm>
          <a:off x="4788535" y="1340485"/>
          <a:ext cx="1783715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901700" imgH="1930400" progId="Equation.DSMT4">
                  <p:embed/>
                </p:oleObj>
              </mc:Choice>
              <mc:Fallback>
                <p:oleObj name="" r:id="rId3" imgW="901700" imgH="19304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8535" y="1340485"/>
                        <a:ext cx="1783715" cy="2784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572250" y="3068955"/>
            <a:ext cx="81978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/>
              <a:t>= Q</a:t>
            </a:r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20" name="文本框 19"/>
          <p:cNvSpPr txBox="1"/>
          <p:nvPr/>
        </p:nvSpPr>
        <p:spPr>
          <a:xfrm>
            <a:off x="107950" y="4293235"/>
            <a:ext cx="2576195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在变换</a:t>
            </a:r>
            <a:r>
              <a:rPr lang="en-US" altLang="zh-CN" sz="2400"/>
              <a:t> </a:t>
            </a:r>
            <a:r>
              <a:rPr lang="en-US" altLang="zh-CN" sz="2400" i="1" dirty="0">
                <a:solidFill>
                  <a:schemeClr val="tx1"/>
                </a:solidFill>
                <a:sym typeface="+mn-ea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=</a:t>
            </a:r>
            <a:r>
              <a:rPr lang="en-US" altLang="zh-CN" sz="2400" b="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sym typeface="+mn-ea"/>
              </a:rPr>
              <a:t>QY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下，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699385" y="4135120"/>
                <a:ext cx="3061335" cy="776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  <m:r>
                        <a:rPr lang="en-US" alt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𝟐</m:t>
                      </m:r>
                      <m:sSubSup>
                        <m:sSubSupPr>
                          <m:ctrlPr>
                            <a:rPr lang="en-US" alt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p>
                      </m:sSubSup>
                      <m:r>
                        <a:rPr lang="en-US" alt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ctrlPr>
                            <a:rPr lang="en-US" alt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sSubSup>
                        <m:sSubSupPr>
                          <m:ctrlPr>
                            <a:rPr lang="en-US" alt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p>
                      </m:sSubSup>
                      <m:r>
                        <a:rPr lang="en-US" alt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𝟔</m:t>
                      </m:r>
                      <m:sSubSup>
                        <m:sSubSupPr>
                          <m:ctrlPr>
                            <a:rPr lang="en-US" alt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altLang="en-US" sz="2400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385" y="4135120"/>
                <a:ext cx="3061335" cy="7766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795328" y="4293235"/>
            <a:ext cx="333121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 r = 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i="1" dirty="0">
                <a:latin typeface="Times New Roman" panose="02020603050405020304" pitchFamily="18" charset="0"/>
              </a:rPr>
              <a:t> =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i="1" dirty="0">
                <a:latin typeface="Times New Roman" panose="02020603050405020304" pitchFamily="18" charset="0"/>
              </a:rPr>
              <a:t> = 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81293" name="Text Box 13"/>
          <p:cNvSpPr txBox="1"/>
          <p:nvPr/>
        </p:nvSpPr>
        <p:spPr>
          <a:xfrm>
            <a:off x="107633" y="5939155"/>
            <a:ext cx="29375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化为另一个标准型：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294" name="Rectangle 14"/>
          <p:cNvSpPr/>
          <p:nvPr/>
        </p:nvSpPr>
        <p:spPr>
          <a:xfrm>
            <a:off x="2915285" y="5908040"/>
            <a:ext cx="26797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 =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z</a:t>
            </a:r>
            <a:r>
              <a:rPr lang="en-US" altLang="zh-CN" baseline="-25000" dirty="0">
                <a:solidFill>
                  <a:schemeClr val="accent2"/>
                </a:solidFill>
                <a:sym typeface="+mn-ea"/>
              </a:rPr>
              <a:t>2</a:t>
            </a:r>
            <a:r>
              <a:rPr lang="en-US" altLang="zh-CN" baseline="30000" dirty="0">
                <a:solidFill>
                  <a:schemeClr val="accent2"/>
                </a:solidFill>
                <a:sym typeface="+mn-ea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endParaRPr lang="en-US" altLang="zh-CN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315" y="5085080"/>
            <a:ext cx="201930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继续作</a:t>
            </a:r>
            <a:r>
              <a:rPr lang="zh-CN" altLang="en-US" sz="2400"/>
              <a:t>变换：</a:t>
            </a:r>
            <a:endParaRPr lang="zh-CN" altLang="en-US" sz="2400"/>
          </a:p>
        </p:txBody>
      </p:sp>
      <p:graphicFrame>
        <p:nvGraphicFramePr>
          <p:cNvPr id="8" name="对象 7"/>
          <p:cNvGraphicFramePr/>
          <p:nvPr/>
        </p:nvGraphicFramePr>
        <p:xfrm>
          <a:off x="1979295" y="4921568"/>
          <a:ext cx="3797935" cy="84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6" imgW="2057400" imgH="419100" progId="Equation.DSMT4">
                  <p:embed/>
                </p:oleObj>
              </mc:Choice>
              <mc:Fallback>
                <p:oleObj name="" r:id="rId6" imgW="2057400" imgH="4191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9295" y="4921568"/>
                        <a:ext cx="3797935" cy="84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652135" y="5949315"/>
            <a:ext cx="2801620" cy="52197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ym typeface="+mn-ea"/>
              </a:rPr>
              <a:t>称为</a:t>
            </a:r>
            <a:r>
              <a:rPr lang="en-US" altLang="zh-CN" dirty="0">
                <a:sym typeface="+mn-ea"/>
              </a:rPr>
              <a:t>  </a:t>
            </a:r>
            <a:r>
              <a:rPr lang="en-US" altLang="zh-CN" i="1" dirty="0">
                <a:sym typeface="+mn-ea"/>
              </a:rPr>
              <a:t>f 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规范型</a:t>
            </a:r>
            <a:endParaRPr lang="zh-CN" altLang="en-US" sz="2800"/>
          </a:p>
        </p:txBody>
      </p:sp>
      <p:sp>
        <p:nvSpPr>
          <p:cNvPr id="24" name="文本框 23"/>
          <p:cNvSpPr txBox="1"/>
          <p:nvPr/>
        </p:nvSpPr>
        <p:spPr>
          <a:xfrm>
            <a:off x="3204210" y="2060575"/>
            <a:ext cx="1459230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初等变换法</a:t>
            </a:r>
            <a:endParaRPr lang="zh-CN" altLang="en-US" sz="20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1293" grpId="0"/>
      <p:bldP spid="48129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7346" name="Group 3"/>
          <p:cNvGrpSpPr/>
          <p:nvPr/>
        </p:nvGrpSpPr>
        <p:grpSpPr>
          <a:xfrm>
            <a:off x="395288" y="333375"/>
            <a:ext cx="8145463" cy="1106488"/>
            <a:chOff x="1394" y="1182"/>
            <a:chExt cx="5131" cy="697"/>
          </a:xfrm>
        </p:grpSpPr>
        <p:sp>
          <p:nvSpPr>
            <p:cNvPr id="57357" name="Text Box 4"/>
            <p:cNvSpPr txBox="1"/>
            <p:nvPr/>
          </p:nvSpPr>
          <p:spPr>
            <a:xfrm>
              <a:off x="1394" y="1182"/>
              <a:ext cx="513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just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推论</a:t>
              </a:r>
              <a:r>
                <a:rPr lang="zh-CN" altLang="en-US" dirty="0">
                  <a:latin typeface="Times New Roman" panose="02020603050405020304" pitchFamily="18" charset="0"/>
                </a:rPr>
                <a:t>：任意二次型  </a:t>
              </a:r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>
                  <a:latin typeface="Times New Roman" panose="02020603050405020304" pitchFamily="18" charset="0"/>
                </a:rPr>
                <a:t>X </a:t>
              </a:r>
              <a:r>
                <a:rPr lang="en-US" altLang="zh-CN" i="1" baseline="30000" dirty="0">
                  <a:latin typeface="Times New Roman" panose="02020603050405020304" pitchFamily="18" charset="0"/>
                </a:rPr>
                <a:t>T </a:t>
              </a:r>
              <a:r>
                <a:rPr lang="en-US" altLang="zh-CN" i="1" dirty="0">
                  <a:latin typeface="Times New Roman" panose="02020603050405020304" pitchFamily="18" charset="0"/>
                </a:rPr>
                <a:t>AX </a:t>
              </a:r>
              <a:r>
                <a:rPr lang="zh-CN" altLang="zh-CN" dirty="0">
                  <a:latin typeface="Times New Roman" panose="02020603050405020304" pitchFamily="18" charset="0"/>
                </a:rPr>
                <a:t>都可以通过</a:t>
              </a:r>
              <a:r>
                <a:rPr lang="zh-CN" altLang="zh-CN" dirty="0">
                  <a:latin typeface="Times New Roman" panose="02020603050405020304" pitchFamily="18" charset="0"/>
                </a:rPr>
                <a:t>可逆的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7358" name="Rectangle 5"/>
            <p:cNvSpPr/>
            <p:nvPr/>
          </p:nvSpPr>
          <p:spPr>
            <a:xfrm>
              <a:off x="2135" y="1550"/>
              <a:ext cx="236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zh-CN" dirty="0">
                  <a:latin typeface="Times New Roman" panose="02020603050405020304" pitchFamily="18" charset="0"/>
                </a:rPr>
                <a:t>线性变换化为</a:t>
              </a:r>
              <a:r>
                <a:rPr lang="zh-CN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规范型</a:t>
              </a:r>
              <a:r>
                <a:rPr lang="zh-CN" altLang="zh-CN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7347" name="Text Box 6"/>
          <p:cNvSpPr txBox="1"/>
          <p:nvPr/>
        </p:nvSpPr>
        <p:spPr>
          <a:xfrm>
            <a:off x="1200150" y="1614488"/>
            <a:ext cx="68611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  = </a:t>
            </a:r>
            <a:r>
              <a:rPr lang="en-US" altLang="zh-CN" sz="32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3200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sz="32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3200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 + … + </a:t>
            </a:r>
            <a:r>
              <a:rPr lang="en-US" altLang="zh-CN" sz="32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3200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zh-CN" sz="32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3200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+1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 – … – </a:t>
            </a:r>
            <a:r>
              <a:rPr lang="en-US" altLang="zh-CN" sz="32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3200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baseline="30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8" name="Text Box 7"/>
          <p:cNvSpPr txBox="1"/>
          <p:nvPr/>
        </p:nvSpPr>
        <p:spPr>
          <a:xfrm>
            <a:off x="899478" y="2420303"/>
            <a:ext cx="60191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由惯性定理， </a:t>
            </a:r>
            <a:r>
              <a:rPr lang="en-US" altLang="zh-CN" i="1" dirty="0">
                <a:latin typeface="Times New Roman" panose="02020603050405020304" pitchFamily="18" charset="0"/>
              </a:rPr>
              <a:t>f  </a:t>
            </a:r>
            <a:r>
              <a:rPr lang="zh-CN" altLang="en-US" dirty="0">
                <a:latin typeface="Times New Roman" panose="02020603050405020304" pitchFamily="18" charset="0"/>
              </a:rPr>
              <a:t>的规范型是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唯一</a:t>
            </a:r>
            <a:r>
              <a:rPr lang="zh-CN" altLang="en-US" dirty="0">
                <a:latin typeface="Times New Roman" panose="02020603050405020304" pitchFamily="18" charset="0"/>
              </a:rPr>
              <a:t>的。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59404" name="对象 1"/>
          <p:cNvGraphicFramePr>
            <a:graphicFrameLocks noChangeAspect="1"/>
          </p:cNvGraphicFramePr>
          <p:nvPr/>
        </p:nvGraphicFramePr>
        <p:xfrm>
          <a:off x="1259999" y="4017328"/>
          <a:ext cx="46450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1" imgW="1638300" imgH="711200" progId="Equation.DSMT4">
                  <p:embed/>
                </p:oleObj>
              </mc:Choice>
              <mc:Fallback>
                <p:oleObj name="" r:id="rId1" imgW="1638300" imgH="711200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9999" y="4017328"/>
                        <a:ext cx="4645025" cy="20161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文本框 2"/>
          <p:cNvSpPr txBox="1"/>
          <p:nvPr/>
        </p:nvSpPr>
        <p:spPr>
          <a:xfrm>
            <a:off x="323533" y="3284538"/>
            <a:ext cx="696341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用矩阵的语言，即存在可逆矩阵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，使得：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9406" name="文本框 3"/>
          <p:cNvSpPr txBox="1"/>
          <p:nvPr/>
        </p:nvSpPr>
        <p:spPr>
          <a:xfrm>
            <a:off x="6083935" y="4509135"/>
            <a:ext cx="2743200" cy="11245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该形式称为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合同规范型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5" grpId="0"/>
      <p:bldP spid="5940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Text Box 2"/>
          <p:cNvSpPr txBox="1"/>
          <p:nvPr/>
        </p:nvSpPr>
        <p:spPr>
          <a:xfrm>
            <a:off x="258763" y="271463"/>
            <a:ext cx="3983037" cy="579437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/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二、实二次型的分类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83334" name="Text Box 6"/>
          <p:cNvSpPr txBox="1"/>
          <p:nvPr/>
        </p:nvSpPr>
        <p:spPr>
          <a:xfrm>
            <a:off x="262573" y="1052513"/>
            <a:ext cx="554863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</a:rPr>
              <a:t>：对于二次型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(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) =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 </a:t>
            </a:r>
            <a:r>
              <a:rPr lang="en-US" altLang="zh-CN" i="1" dirty="0">
                <a:latin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83336" name="Text Box 8"/>
          <p:cNvSpPr txBox="1"/>
          <p:nvPr/>
        </p:nvSpPr>
        <p:spPr>
          <a:xfrm>
            <a:off x="259080" y="1628775"/>
            <a:ext cx="75209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若对所有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noProof="0">
                <a:sym typeface="Symbol" panose="05050102010706020507" pitchFamily="18" charset="2"/>
              </a:rPr>
              <a:t> 0 </a:t>
            </a:r>
            <a:r>
              <a:rPr lang="zh-CN" altLang="en-US" dirty="0">
                <a:latin typeface="Times New Roman" panose="02020603050405020304" pitchFamily="18" charset="0"/>
              </a:rPr>
              <a:t>总有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 &gt; 0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(&lt; 0)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3340" name="Text Box 12"/>
          <p:cNvSpPr txBox="1"/>
          <p:nvPr/>
        </p:nvSpPr>
        <p:spPr>
          <a:xfrm>
            <a:off x="259080" y="2924810"/>
            <a:ext cx="83337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ym typeface="+mn-ea"/>
              </a:rPr>
              <a:t>若对所有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X </a:t>
            </a:r>
            <a:r>
              <a:rPr kumimoji="1" lang="en-US" altLang="zh-CN" noProof="0">
                <a:sym typeface="Symbol" panose="05050102010706020507" pitchFamily="18" charset="2"/>
              </a:rPr>
              <a:t> 0 </a:t>
            </a:r>
            <a:r>
              <a:rPr lang="zh-CN" altLang="en-US" dirty="0">
                <a:sym typeface="+mn-ea"/>
              </a:rPr>
              <a:t>总有 </a:t>
            </a:r>
            <a:r>
              <a:rPr lang="en-US" altLang="zh-CN" i="1" dirty="0">
                <a:solidFill>
                  <a:srgbClr val="FF3300"/>
                </a:solidFill>
                <a:sym typeface="+mn-ea"/>
              </a:rPr>
              <a:t>f</a:t>
            </a:r>
            <a:r>
              <a:rPr lang="en-US" altLang="zh-CN" dirty="0">
                <a:solidFill>
                  <a:srgbClr val="FF3300"/>
                </a:solidFill>
                <a:sym typeface="+mn-ea"/>
              </a:rPr>
              <a:t> (</a:t>
            </a:r>
            <a:r>
              <a:rPr lang="en-US" altLang="zh-CN" i="1" dirty="0">
                <a:solidFill>
                  <a:srgbClr val="FF3300"/>
                </a:solidFill>
                <a:sym typeface="+mn-ea"/>
              </a:rPr>
              <a:t>X</a:t>
            </a:r>
            <a:r>
              <a:rPr lang="en-US" altLang="zh-CN" dirty="0">
                <a:solidFill>
                  <a:srgbClr val="FF3300"/>
                </a:solidFill>
                <a:sym typeface="+mn-ea"/>
              </a:rPr>
              <a:t>) 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FF3300"/>
                </a:solidFill>
                <a:sym typeface="+mn-ea"/>
              </a:rPr>
              <a:t> 0 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 0)  </a:t>
            </a:r>
            <a:r>
              <a:rPr lang="zh-CN" altLang="en-US" dirty="0">
                <a:sym typeface="+mn-ea"/>
              </a:rPr>
              <a:t>但</a:t>
            </a:r>
            <a:r>
              <a:rPr lang="zh-CN" altLang="en-US" dirty="0">
                <a:sym typeface="+mn-ea"/>
              </a:rPr>
              <a:t>有可能为 </a:t>
            </a:r>
            <a:r>
              <a:rPr lang="en-US" altLang="zh-CN" dirty="0">
                <a:sym typeface="+mn-ea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83341" name="Text Box 13"/>
          <p:cNvSpPr txBox="1"/>
          <p:nvPr/>
        </p:nvSpPr>
        <p:spPr>
          <a:xfrm>
            <a:off x="755015" y="3549650"/>
            <a:ext cx="5521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zh-CN" altLang="en-US" dirty="0">
                <a:sym typeface="+mn-ea"/>
              </a:rPr>
              <a:t>二次型</a:t>
            </a:r>
            <a:r>
              <a:rPr lang="en-US" altLang="zh-CN" dirty="0">
                <a:sym typeface="+mn-ea"/>
              </a:rPr>
              <a:t>  </a:t>
            </a:r>
            <a:r>
              <a:rPr lang="en-US" altLang="zh-CN" i="1" dirty="0">
                <a:sym typeface="+mn-ea"/>
              </a:rPr>
              <a:t>f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半正定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半负定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3344" name="Text Box 16"/>
          <p:cNvSpPr txBox="1"/>
          <p:nvPr/>
        </p:nvSpPr>
        <p:spPr>
          <a:xfrm>
            <a:off x="262890" y="4293235"/>
            <a:ext cx="83296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 (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dirty="0">
                <a:sym typeface="+mn-ea"/>
              </a:rPr>
              <a:t> ) </a:t>
            </a:r>
            <a:r>
              <a:rPr lang="zh-CN" altLang="en-US" dirty="0">
                <a:sym typeface="+mn-ea"/>
              </a:rPr>
              <a:t>取值</a:t>
            </a:r>
            <a:r>
              <a:rPr lang="zh-CN" altLang="en-US" dirty="0">
                <a:latin typeface="Times New Roman" panose="02020603050405020304" pitchFamily="18" charset="0"/>
              </a:rPr>
              <a:t>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正</a:t>
            </a:r>
            <a:r>
              <a:rPr lang="zh-CN" altLang="en-US" dirty="0">
                <a:latin typeface="Times New Roman" panose="02020603050405020304" pitchFamily="18" charset="0"/>
              </a:rPr>
              <a:t>可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负</a:t>
            </a:r>
            <a:r>
              <a:rPr lang="zh-CN" altLang="en-US" dirty="0">
                <a:latin typeface="Times New Roman" panose="02020603050405020304" pitchFamily="18" charset="0"/>
              </a:rPr>
              <a:t>，则称</a:t>
            </a:r>
            <a:r>
              <a:rPr lang="zh-CN" altLang="en-US" dirty="0">
                <a:sym typeface="+mn-ea"/>
              </a:rPr>
              <a:t>二次型</a:t>
            </a:r>
            <a:r>
              <a:rPr lang="en-US" altLang="zh-CN" dirty="0">
                <a:sym typeface="+mn-ea"/>
              </a:rPr>
              <a:t>  </a:t>
            </a:r>
            <a:r>
              <a:rPr lang="en-US" altLang="zh-CN" i="1" dirty="0">
                <a:sym typeface="+mn-ea"/>
              </a:rPr>
              <a:t>f  </a:t>
            </a:r>
            <a:r>
              <a:rPr lang="zh-CN" altLang="en-US" dirty="0">
                <a:sym typeface="+mn-ea"/>
              </a:rPr>
              <a:t>是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不定的。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83346" name="Rectangle 18"/>
          <p:cNvSpPr/>
          <p:nvPr/>
        </p:nvSpPr>
        <p:spPr>
          <a:xfrm>
            <a:off x="755015" y="2204720"/>
            <a:ext cx="8134985" cy="5651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则称二次型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sym typeface="+mn-ea"/>
              </a:rPr>
              <a:t>f  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正定的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负定的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)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215" y="5229225"/>
            <a:ext cx="780288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以上情形，我们也称矩阵</a:t>
            </a:r>
            <a:r>
              <a:rPr lang="en-US" altLang="zh-CN" sz="2800"/>
              <a:t> 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/>
              <a:t> </a:t>
            </a:r>
            <a:r>
              <a:rPr lang="zh-CN" altLang="en-US" dirty="0">
                <a:sym typeface="+mn-ea"/>
              </a:rPr>
              <a:t>是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正定的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负定的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) . . .</a:t>
            </a:r>
            <a:endParaRPr lang="zh-CN" altLang="en-US" sz="2800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4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3336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334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3340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334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4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3344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4" grpId="0" build="p"/>
      <p:bldP spid="483336" grpId="0" build="p"/>
      <p:bldP spid="483340" grpId="0" build="p"/>
      <p:bldP spid="483341" grpId="0" build="p"/>
      <p:bldP spid="483344" grpId="0" build="p"/>
      <p:bldP spid="48334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文本框 1"/>
          <p:cNvSpPr txBox="1"/>
          <p:nvPr/>
        </p:nvSpPr>
        <p:spPr>
          <a:xfrm>
            <a:off x="1115378" y="455930"/>
            <a:ext cx="61937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比如关于三个变元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 , y , z  </a:t>
            </a:r>
            <a:r>
              <a:rPr lang="zh-CN" altLang="en-US" dirty="0">
                <a:latin typeface="Times New Roman" panose="02020603050405020304" pitchFamily="18" charset="0"/>
              </a:rPr>
              <a:t>的二次型：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9395" name="对象 2"/>
          <p:cNvGraphicFramePr>
            <a:graphicFrameLocks noChangeAspect="1"/>
          </p:cNvGraphicFramePr>
          <p:nvPr/>
        </p:nvGraphicFramePr>
        <p:xfrm>
          <a:off x="938213" y="1231900"/>
          <a:ext cx="27828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1" imgW="1002665" imgH="228600" progId="Equation.DSMT4">
                  <p:embed/>
                </p:oleObj>
              </mc:Choice>
              <mc:Fallback>
                <p:oleObj name="" r:id="rId1" imgW="1002665" imgH="228600" progId="Equation.DSMT4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8213" y="1231900"/>
                        <a:ext cx="2782887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文本框 3"/>
          <p:cNvSpPr txBox="1"/>
          <p:nvPr/>
        </p:nvSpPr>
        <p:spPr>
          <a:xfrm>
            <a:off x="4427538" y="1287463"/>
            <a:ext cx="90328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正</a:t>
            </a:r>
            <a:r>
              <a:rPr lang="zh-CN" altLang="en-US" dirty="0">
                <a:latin typeface="Times New Roman" panose="02020603050405020304" pitchFamily="18" charset="0"/>
              </a:rPr>
              <a:t>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45" name="对象 4"/>
          <p:cNvGraphicFramePr>
            <a:graphicFrameLocks noChangeAspect="1"/>
          </p:cNvGraphicFramePr>
          <p:nvPr/>
        </p:nvGraphicFramePr>
        <p:xfrm>
          <a:off x="938530" y="2132648"/>
          <a:ext cx="28797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3" imgW="1079500" imgH="228600" progId="Equation.DSMT4">
                  <p:embed/>
                </p:oleObj>
              </mc:Choice>
              <mc:Fallback>
                <p:oleObj name="" r:id="rId3" imgW="1079500" imgH="228600" progId="Equation.DSMT4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8530" y="2132648"/>
                        <a:ext cx="287972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文本框 5"/>
          <p:cNvSpPr txBox="1"/>
          <p:nvPr/>
        </p:nvSpPr>
        <p:spPr>
          <a:xfrm>
            <a:off x="4427538" y="2205038"/>
            <a:ext cx="9032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负</a:t>
            </a:r>
            <a:r>
              <a:rPr lang="zh-CN" altLang="en-US" dirty="0">
                <a:latin typeface="Times New Roman" panose="02020603050405020304" pitchFamily="18" charset="0"/>
              </a:rPr>
              <a:t>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47" name="对象 6"/>
          <p:cNvGraphicFramePr>
            <a:graphicFrameLocks noChangeAspect="1"/>
          </p:cNvGraphicFramePr>
          <p:nvPr/>
        </p:nvGraphicFramePr>
        <p:xfrm>
          <a:off x="900113" y="2986405"/>
          <a:ext cx="21764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5" imgW="723900" imgH="228600" progId="Equation.DSMT4">
                  <p:embed/>
                </p:oleObj>
              </mc:Choice>
              <mc:Fallback>
                <p:oleObj name="" r:id="rId5" imgW="723900" imgH="2286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2986405"/>
                        <a:ext cx="2176462" cy="687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文本框 7"/>
          <p:cNvSpPr txBox="1"/>
          <p:nvPr/>
        </p:nvSpPr>
        <p:spPr>
          <a:xfrm>
            <a:off x="4356100" y="2997200"/>
            <a:ext cx="12604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半正</a:t>
            </a:r>
            <a:r>
              <a:rPr lang="zh-CN" altLang="en-US" dirty="0">
                <a:latin typeface="Times New Roman" panose="02020603050405020304" pitchFamily="18" charset="0"/>
              </a:rPr>
              <a:t>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49" name="对象 8"/>
          <p:cNvGraphicFramePr>
            <a:graphicFrameLocks noChangeAspect="1"/>
          </p:cNvGraphicFramePr>
          <p:nvPr/>
        </p:nvGraphicFramePr>
        <p:xfrm>
          <a:off x="899478" y="3933190"/>
          <a:ext cx="24447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7" imgW="812165" imgH="228600" progId="Equation.DSMT4">
                  <p:embed/>
                </p:oleObj>
              </mc:Choice>
              <mc:Fallback>
                <p:oleObj name="" r:id="rId7" imgW="812165" imgH="228600" progId="Equation.DSMT4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478" y="3933190"/>
                        <a:ext cx="2444750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文本框 9"/>
          <p:cNvSpPr txBox="1"/>
          <p:nvPr/>
        </p:nvSpPr>
        <p:spPr>
          <a:xfrm>
            <a:off x="4427538" y="3984625"/>
            <a:ext cx="12604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半负</a:t>
            </a:r>
            <a:r>
              <a:rPr lang="zh-CN" altLang="en-US" dirty="0">
                <a:latin typeface="Times New Roman" panose="02020603050405020304" pitchFamily="18" charset="0"/>
              </a:rPr>
              <a:t>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51" name="对象 10"/>
          <p:cNvGraphicFramePr>
            <a:graphicFrameLocks noChangeAspect="1"/>
          </p:cNvGraphicFramePr>
          <p:nvPr/>
        </p:nvGraphicFramePr>
        <p:xfrm>
          <a:off x="855663" y="4972050"/>
          <a:ext cx="44751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9" imgW="1498600" imgH="228600" progId="Equation.DSMT4">
                  <p:embed/>
                </p:oleObj>
              </mc:Choice>
              <mc:Fallback>
                <p:oleObj name="" r:id="rId9" imgW="1498600" imgH="22860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5663" y="4972050"/>
                        <a:ext cx="4475162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文本框 11"/>
          <p:cNvSpPr txBox="1"/>
          <p:nvPr/>
        </p:nvSpPr>
        <p:spPr>
          <a:xfrm>
            <a:off x="5724525" y="5084763"/>
            <a:ext cx="9032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不定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2" name="Rectangle 2"/>
          <p:cNvSpPr/>
          <p:nvPr/>
        </p:nvSpPr>
        <p:spPr>
          <a:xfrm>
            <a:off x="180340" y="332740"/>
            <a:ext cx="10077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例：</a:t>
            </a:r>
            <a:endParaRPr lang="zh-CN" altLang="en-US" sz="3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0" y="6004560"/>
            <a:ext cx="608076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可见</a:t>
            </a:r>
            <a:r>
              <a:rPr lang="en-US" altLang="zh-CN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标准</a:t>
            </a:r>
            <a:r>
              <a:rPr lang="zh-CN" altLang="en-US" sz="2800"/>
              <a:t>二次型的类型</a:t>
            </a:r>
            <a:r>
              <a:rPr lang="en-US" altLang="zh-CN" sz="2800"/>
              <a:t> </a:t>
            </a:r>
            <a:r>
              <a:rPr lang="zh-CN" altLang="en-US" sz="2800"/>
              <a:t>很容易</a:t>
            </a:r>
            <a:r>
              <a:rPr lang="zh-CN" altLang="en-US" sz="2800"/>
              <a:t>判定！</a:t>
            </a:r>
            <a:endParaRPr lang="zh-CN" altLang="en-US" sz="28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/>
      <p:bldP spid="61448" grpId="0"/>
      <p:bldP spid="61450" grpId="0"/>
      <p:bldP spid="6145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文本框 3"/>
          <p:cNvSpPr txBox="1"/>
          <p:nvPr/>
        </p:nvSpPr>
        <p:spPr>
          <a:xfrm>
            <a:off x="104775" y="368300"/>
            <a:ext cx="8993188" cy="224472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>
            <a:spAutoFit/>
          </a:bodyPr>
          <a:p>
            <a:endParaRPr lang="zh-CN" altLang="en-US" b="0" dirty="0">
              <a:latin typeface="Times New Roman" panose="02020603050405020304" pitchFamily="18" charset="0"/>
            </a:endParaRPr>
          </a:p>
          <a:p>
            <a:endParaRPr lang="zh-CN" altLang="en-US" b="0" dirty="0">
              <a:latin typeface="Times New Roman" panose="02020603050405020304" pitchFamily="18" charset="0"/>
            </a:endParaRPr>
          </a:p>
          <a:p>
            <a:endParaRPr lang="zh-CN" altLang="en-US" b="0" dirty="0">
              <a:latin typeface="Times New Roman" panose="02020603050405020304" pitchFamily="18" charset="0"/>
            </a:endParaRPr>
          </a:p>
          <a:p>
            <a:endParaRPr lang="zh-CN" altLang="en-US" b="0" dirty="0">
              <a:latin typeface="Times New Roman" panose="02020603050405020304" pitchFamily="18" charset="0"/>
            </a:endParaRPr>
          </a:p>
          <a:p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60419" name="文本框 1"/>
          <p:cNvSpPr txBox="1"/>
          <p:nvPr/>
        </p:nvSpPr>
        <p:spPr>
          <a:xfrm>
            <a:off x="106998" y="476885"/>
            <a:ext cx="827659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观察</a:t>
            </a:r>
            <a:r>
              <a:rPr lang="zh-CN" altLang="en-US" sz="3200" dirty="0"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二次型的类型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在可逆</a:t>
            </a:r>
            <a:r>
              <a:rPr lang="zh-CN" altLang="en-US" dirty="0">
                <a:latin typeface="Times New Roman" panose="02020603050405020304" pitchFamily="18" charset="0"/>
              </a:rPr>
              <a:t>线性变换下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保持不变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0420" name="文本框 2"/>
          <p:cNvSpPr txBox="1"/>
          <p:nvPr/>
        </p:nvSpPr>
        <p:spPr>
          <a:xfrm>
            <a:off x="204788" y="1282700"/>
            <a:ext cx="7872095" cy="12973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即矩阵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是正定的，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当且仅当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 </a:t>
            </a:r>
            <a:r>
              <a:rPr lang="en-US" altLang="zh-CN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 </a:t>
            </a:r>
            <a:r>
              <a:rPr lang="zh-CN" altLang="en-US" dirty="0">
                <a:latin typeface="Times New Roman" panose="02020603050405020304" pitchFamily="18" charset="0"/>
              </a:rPr>
              <a:t>是正定的，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            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           </a:t>
            </a:r>
            <a:r>
              <a:rPr lang="zh-CN" altLang="en-US" dirty="0">
                <a:latin typeface="Times New Roman" panose="02020603050405020304" pitchFamily="18" charset="0"/>
              </a:rPr>
              <a:t>其中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 </a:t>
            </a:r>
            <a:r>
              <a:rPr lang="zh-CN" altLang="en-US" dirty="0">
                <a:latin typeface="Times New Roman" panose="02020603050405020304" pitchFamily="18" charset="0"/>
              </a:rPr>
              <a:t>非退化。</a:t>
            </a: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62468" name="文本框 4"/>
          <p:cNvSpPr txBox="1"/>
          <p:nvPr/>
        </p:nvSpPr>
        <p:spPr>
          <a:xfrm>
            <a:off x="395288" y="3284538"/>
            <a:ext cx="8047990" cy="12966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从而我们可以</a:t>
            </a:r>
            <a:r>
              <a:rPr lang="zh-CN" altLang="en-US" dirty="0">
                <a:sym typeface="+mn-ea"/>
              </a:rPr>
              <a:t>通过</a:t>
            </a:r>
            <a:r>
              <a:rPr lang="zh-CN" altLang="en-US" dirty="0">
                <a:latin typeface="Times New Roman" panose="02020603050405020304" pitchFamily="18" charset="0"/>
              </a:rPr>
              <a:t>二次型的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规范型</a:t>
            </a:r>
            <a:r>
              <a:rPr lang="zh-CN" altLang="en-US" dirty="0">
                <a:latin typeface="Times New Roman" panose="02020603050405020304" pitchFamily="18" charset="0"/>
              </a:rPr>
              <a:t>来判断</a:t>
            </a:r>
            <a:r>
              <a:rPr lang="zh-CN" altLang="en-US" dirty="0">
                <a:latin typeface="Times New Roman" panose="02020603050405020304" pitchFamily="18" charset="0"/>
              </a:rPr>
              <a:t>其类型，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而规范型的类型容易</a:t>
            </a:r>
            <a:r>
              <a:rPr lang="zh-CN" altLang="en-US" dirty="0">
                <a:latin typeface="Times New Roman" panose="02020603050405020304" pitchFamily="18" charset="0"/>
              </a:rPr>
              <a:t>判定。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/>
          <p:nvPr/>
        </p:nvSpPr>
        <p:spPr>
          <a:xfrm>
            <a:off x="331788" y="368300"/>
            <a:ext cx="8570912" cy="5919788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/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443" name="Rectangle 3"/>
          <p:cNvSpPr/>
          <p:nvPr/>
        </p:nvSpPr>
        <p:spPr>
          <a:xfrm>
            <a:off x="409575" y="488633"/>
            <a:ext cx="150939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定理： </a:t>
            </a:r>
            <a:endParaRPr lang="en-US" altLang="zh-CN" sz="32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4356" name="Text Box 4"/>
          <p:cNvSpPr txBox="1"/>
          <p:nvPr/>
        </p:nvSpPr>
        <p:spPr>
          <a:xfrm>
            <a:off x="1619250" y="550228"/>
            <a:ext cx="54705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设二次型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 </a:t>
            </a:r>
            <a:r>
              <a:rPr lang="en-US" altLang="zh-CN" i="1" dirty="0">
                <a:latin typeface="Times New Roman" panose="02020603050405020304" pitchFamily="18" charset="0"/>
              </a:rPr>
              <a:t>AX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ym typeface="+mn-ea"/>
              </a:rPr>
              <a:t>规范型</a:t>
            </a:r>
            <a:r>
              <a:rPr lang="zh-CN" altLang="en-US" dirty="0">
                <a:sym typeface="+mn-ea"/>
              </a:rPr>
              <a:t>为：</a:t>
            </a:r>
            <a:endParaRPr lang="zh-CN" altLang="en-US" dirty="0">
              <a:sym typeface="+mn-ea"/>
            </a:endParaRPr>
          </a:p>
        </p:txBody>
      </p:sp>
      <p:sp>
        <p:nvSpPr>
          <p:cNvPr id="484361" name="Text Box 9"/>
          <p:cNvSpPr txBox="1"/>
          <p:nvPr/>
        </p:nvSpPr>
        <p:spPr>
          <a:xfrm>
            <a:off x="539115" y="2148840"/>
            <a:ext cx="63309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为秩，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正惯性指数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84362" name="Text Box 10"/>
          <p:cNvSpPr txBox="1"/>
          <p:nvPr/>
        </p:nvSpPr>
        <p:spPr>
          <a:xfrm>
            <a:off x="395605" y="2996565"/>
            <a:ext cx="54705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正定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当且仅当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= n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4363" name="Text Box 11"/>
          <p:cNvSpPr txBox="1"/>
          <p:nvPr/>
        </p:nvSpPr>
        <p:spPr>
          <a:xfrm>
            <a:off x="409575" y="3657600"/>
            <a:ext cx="547211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半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正定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当且仅当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&lt; n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4364" name="Text Box 12"/>
          <p:cNvSpPr txBox="1"/>
          <p:nvPr/>
        </p:nvSpPr>
        <p:spPr>
          <a:xfrm>
            <a:off x="409575" y="4287838"/>
            <a:ext cx="59150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负定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0 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= n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4365" name="Text Box 13"/>
          <p:cNvSpPr txBox="1"/>
          <p:nvPr/>
        </p:nvSpPr>
        <p:spPr>
          <a:xfrm>
            <a:off x="409575" y="4916488"/>
            <a:ext cx="591661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(4)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半负定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当且仅</a:t>
            </a:r>
            <a:r>
              <a:rPr lang="zh-CN" altLang="en-US" dirty="0">
                <a:latin typeface="Times New Roman" panose="02020603050405020304" pitchFamily="18" charset="0"/>
              </a:rPr>
              <a:t>当 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0 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&lt; n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4366" name="Text Box 14"/>
          <p:cNvSpPr txBox="1"/>
          <p:nvPr/>
        </p:nvSpPr>
        <p:spPr>
          <a:xfrm>
            <a:off x="409575" y="5546725"/>
            <a:ext cx="55391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(5)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不定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p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457" name="Text Box 6"/>
          <p:cNvSpPr txBox="1"/>
          <p:nvPr/>
        </p:nvSpPr>
        <p:spPr>
          <a:xfrm>
            <a:off x="1403350" y="1268730"/>
            <a:ext cx="60245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 =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+ … +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+1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– … –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5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6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62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436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4364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436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4366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build="p"/>
      <p:bldP spid="484361" grpId="0" build="p"/>
      <p:bldP spid="484362" grpId="0" build="p"/>
      <p:bldP spid="484363" grpId="0" build="p"/>
      <p:bldP spid="484364" grpId="0" build="p"/>
      <p:bldP spid="484365" grpId="0" build="p"/>
      <p:bldP spid="48436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文本框 1"/>
          <p:cNvSpPr txBox="1"/>
          <p:nvPr/>
        </p:nvSpPr>
        <p:spPr>
          <a:xfrm>
            <a:off x="190500" y="188913"/>
            <a:ext cx="8761413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由于</a:t>
            </a:r>
            <a:r>
              <a:rPr lang="zh-CN" altLang="en-US" sz="2400" dirty="0">
                <a:latin typeface="Times New Roman" panose="02020603050405020304" pitchFamily="18" charset="0"/>
              </a:rPr>
              <a:t>实对称矩阵可以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正交合同</a:t>
            </a:r>
            <a:r>
              <a:rPr lang="zh-CN" altLang="en-US" sz="2400" dirty="0">
                <a:latin typeface="Times New Roman" panose="02020603050405020304" pitchFamily="18" charset="0"/>
              </a:rPr>
              <a:t>于对角阵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从而可以通过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特征值</a:t>
            </a:r>
            <a:r>
              <a:rPr lang="zh-CN" altLang="en-US" sz="2400" dirty="0">
                <a:latin typeface="Times New Roman" panose="02020603050405020304" pitchFamily="18" charset="0"/>
              </a:rPr>
              <a:t>来判</a:t>
            </a:r>
            <a:r>
              <a:rPr lang="zh-CN" altLang="en-US" sz="2400" dirty="0">
                <a:latin typeface="Times New Roman" panose="02020603050405020304" pitchFamily="18" charset="0"/>
              </a:rPr>
              <a:t>断二次型的类型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2467" name="文本框 20"/>
          <p:cNvSpPr txBox="1"/>
          <p:nvPr/>
        </p:nvSpPr>
        <p:spPr>
          <a:xfrm>
            <a:off x="179705" y="1268730"/>
            <a:ext cx="8880475" cy="373316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定理：</a:t>
            </a:r>
            <a:r>
              <a:rPr lang="zh-CN" altLang="en-US" sz="2400" dirty="0">
                <a:latin typeface="Times New Roman" panose="02020603050405020304" pitchFamily="18" charset="0"/>
              </a:rPr>
              <a:t>对于二次型  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</a:rPr>
              <a:t>X 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T </a:t>
            </a:r>
            <a:r>
              <a:rPr lang="en-US" altLang="zh-CN" sz="2400" i="1" dirty="0">
                <a:latin typeface="Times New Roman" panose="02020603050405020304" pitchFamily="18" charset="0"/>
              </a:rPr>
              <a:t>AX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2400" i="1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</a:rPr>
              <a:t>(1)  </a:t>
            </a:r>
            <a:r>
              <a:rPr lang="en-US" altLang="zh-CN" sz="2400" i="1" dirty="0">
                <a:latin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正定</a:t>
            </a:r>
            <a:r>
              <a:rPr lang="zh-CN" altLang="en-US" sz="2400" dirty="0">
                <a:latin typeface="Times New Roman" panose="02020603050405020304" pitchFamily="18" charset="0"/>
              </a:rPr>
              <a:t>，当且仅当 </a:t>
            </a:r>
            <a:r>
              <a:rPr lang="en-US" altLang="zh-CN" sz="2400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</a:rPr>
              <a:t>的特征值均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&gt; 0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2400" i="1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</a:rPr>
              <a:t>(2)  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半正定</a:t>
            </a:r>
            <a:r>
              <a:rPr lang="zh-CN" altLang="en-US" sz="2400" dirty="0">
                <a:latin typeface="Times New Roman" panose="02020603050405020304" pitchFamily="18" charset="0"/>
              </a:rPr>
              <a:t>，当且仅当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sym typeface="+mn-ea"/>
              </a:rPr>
              <a:t>A </a:t>
            </a:r>
            <a:r>
              <a:rPr lang="zh-CN" altLang="en-US" sz="2400" dirty="0">
                <a:sym typeface="+mn-ea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</a:rPr>
              <a:t>特征值均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 0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，且有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</a:rPr>
              <a:t> (</a:t>
            </a:r>
            <a:r>
              <a:rPr lang="zh-CN" altLang="en-US" sz="2400" dirty="0">
                <a:latin typeface="Times New Roman" panose="02020603050405020304" pitchFamily="18" charset="0"/>
              </a:rPr>
              <a:t>即</a:t>
            </a:r>
            <a:r>
              <a:rPr lang="en-US" altLang="zh-CN" sz="2400" dirty="0">
                <a:latin typeface="Times New Roman" panose="02020603050405020304" pitchFamily="18" charset="0"/>
              </a:rPr>
              <a:t> |</a:t>
            </a:r>
            <a:r>
              <a:rPr lang="en-US" altLang="zh-CN" sz="2400" i="1" dirty="0">
                <a:sym typeface="+mn-ea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|=0) 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2400" i="1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</a:rPr>
              <a:t>(3)  </a:t>
            </a:r>
            <a:r>
              <a:rPr lang="en-US" altLang="zh-CN" sz="2400" i="1" dirty="0">
                <a:latin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负定</a:t>
            </a:r>
            <a:r>
              <a:rPr lang="zh-CN" altLang="en-US" sz="2400" dirty="0">
                <a:latin typeface="Times New Roman" panose="02020603050405020304" pitchFamily="18" charset="0"/>
              </a:rPr>
              <a:t>，当且仅当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sym typeface="+mn-ea"/>
              </a:rPr>
              <a:t>A </a:t>
            </a:r>
            <a:r>
              <a:rPr lang="zh-CN" altLang="en-US" sz="2400" dirty="0">
                <a:sym typeface="+mn-ea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</a:rPr>
              <a:t>特征值均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&lt; 0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2400" i="1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</a:rPr>
              <a:t>(4)  </a:t>
            </a:r>
            <a:r>
              <a:rPr lang="en-US" altLang="zh-CN" sz="2400" i="1" dirty="0">
                <a:latin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半负定</a:t>
            </a:r>
            <a:r>
              <a:rPr lang="zh-CN" altLang="en-US" sz="2400" dirty="0">
                <a:latin typeface="Times New Roman" panose="02020603050405020304" pitchFamily="18" charset="0"/>
              </a:rPr>
              <a:t>，当且仅当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sym typeface="+mn-ea"/>
              </a:rPr>
              <a:t>A </a:t>
            </a:r>
            <a:r>
              <a:rPr lang="zh-CN" altLang="en-US" sz="2400" dirty="0">
                <a:sym typeface="+mn-ea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</a:rPr>
              <a:t>特征值均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，且有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2400" i="1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</a:rPr>
              <a:t>(5)</a:t>
            </a:r>
            <a:r>
              <a:rPr lang="en-US" altLang="zh-CN" sz="2400" i="1" dirty="0">
                <a:latin typeface="Times New Roman" panose="02020603050405020304" pitchFamily="18" charset="0"/>
              </a:rPr>
              <a:t>  f  </a:t>
            </a:r>
            <a:r>
              <a:rPr lang="zh-CN" altLang="en-US" sz="2400" dirty="0">
                <a:latin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不定</a:t>
            </a:r>
            <a:r>
              <a:rPr lang="zh-CN" altLang="en-US" sz="2400" dirty="0">
                <a:latin typeface="Times New Roman" panose="02020603050405020304" pitchFamily="18" charset="0"/>
              </a:rPr>
              <a:t>，当且仅当 </a:t>
            </a:r>
            <a:r>
              <a:rPr lang="en-US" altLang="zh-CN" sz="24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</a:rPr>
              <a:t>特征值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正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有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负</a:t>
            </a:r>
            <a:endParaRPr lang="zh-CN" altLang="en-US" sz="2400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文本框 21"/>
          <p:cNvSpPr txBox="1"/>
          <p:nvPr/>
        </p:nvSpPr>
        <p:spPr>
          <a:xfrm>
            <a:off x="107950" y="5300663"/>
            <a:ext cx="8832850" cy="534987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推论</a:t>
            </a:r>
            <a:r>
              <a:rPr lang="zh-CN" altLang="en-US" sz="2400" b="0" dirty="0"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</a:rPr>
              <a:t>若实对称矩阵 </a:t>
            </a:r>
            <a:r>
              <a:rPr lang="en-US" altLang="zh-CN" sz="2400" i="1" dirty="0">
                <a:latin typeface="Times New Roman" panose="02020603050405020304" pitchFamily="18" charset="0"/>
              </a:rPr>
              <a:t>A,</a:t>
            </a:r>
            <a:r>
              <a:rPr lang="zh-CN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相似</a:t>
            </a:r>
            <a:r>
              <a:rPr lang="zh-CN" altLang="en-US" sz="2400" dirty="0">
                <a:latin typeface="Times New Roman" panose="02020603050405020304" pitchFamily="18" charset="0"/>
              </a:rPr>
              <a:t>，则它们对应的二次型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类型相同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9" name="文本框 1"/>
          <p:cNvSpPr txBox="1"/>
          <p:nvPr/>
        </p:nvSpPr>
        <p:spPr>
          <a:xfrm>
            <a:off x="4283710" y="6093460"/>
            <a:ext cx="38182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因为它们有相同</a:t>
            </a:r>
            <a:r>
              <a:rPr lang="zh-CN" altLang="en-US" sz="2400" dirty="0">
                <a:latin typeface="Times New Roman" panose="02020603050405020304" pitchFamily="18" charset="0"/>
              </a:rPr>
              <a:t>的特征值！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文本框 1"/>
          <p:cNvSpPr txBox="1"/>
          <p:nvPr/>
        </p:nvSpPr>
        <p:spPr>
          <a:xfrm>
            <a:off x="228600" y="990600"/>
            <a:ext cx="8664575" cy="293370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endParaRPr lang="zh-CN" altLang="en-US" b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b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b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b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b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63491" name="Text Box 2"/>
          <p:cNvSpPr txBox="1"/>
          <p:nvPr/>
        </p:nvSpPr>
        <p:spPr>
          <a:xfrm>
            <a:off x="228600" y="228600"/>
            <a:ext cx="5254625" cy="583565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/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三、正定二次型的</a:t>
            </a:r>
            <a:r>
              <a:rPr lang="zh-CN" altLang="en-US" sz="3200" dirty="0">
                <a:latin typeface="Times New Roman" panose="02020603050405020304" pitchFamily="18" charset="0"/>
              </a:rPr>
              <a:t>判别法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96643" name="Text Box 3"/>
          <p:cNvSpPr txBox="1"/>
          <p:nvPr/>
        </p:nvSpPr>
        <p:spPr>
          <a:xfrm>
            <a:off x="334963" y="1762443"/>
            <a:ext cx="44958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正定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496645" name="Text Box 5"/>
          <p:cNvSpPr txBox="1"/>
          <p:nvPr/>
        </p:nvSpPr>
        <p:spPr>
          <a:xfrm>
            <a:off x="334963" y="3235325"/>
            <a:ext cx="48768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特征值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均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大于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496666" name="Rectangle 26"/>
          <p:cNvSpPr/>
          <p:nvPr/>
        </p:nvSpPr>
        <p:spPr>
          <a:xfrm>
            <a:off x="1511935" y="1097280"/>
            <a:ext cx="62985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为实对称矩阵，则以下</a:t>
            </a:r>
            <a:r>
              <a:rPr lang="zh-CN" altLang="en-US" dirty="0">
                <a:latin typeface="Times New Roman" panose="02020603050405020304" pitchFamily="18" charset="0"/>
              </a:rPr>
              <a:t>性质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等价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96667" name="Rectangle 27"/>
          <p:cNvSpPr/>
          <p:nvPr/>
        </p:nvSpPr>
        <p:spPr>
          <a:xfrm>
            <a:off x="251460" y="1036320"/>
            <a:ext cx="150939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定理： </a:t>
            </a:r>
            <a:endParaRPr lang="zh-CN" altLang="en-US" sz="32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6668" name="Rectangle 28"/>
          <p:cNvSpPr/>
          <p:nvPr/>
        </p:nvSpPr>
        <p:spPr>
          <a:xfrm>
            <a:off x="334963" y="2492693"/>
            <a:ext cx="86518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zh-CN" altLang="en-US" dirty="0">
                <a:latin typeface="Times New Roman" panose="02020603050405020304" pitchFamily="18" charset="0"/>
              </a:rPr>
              <a:t>存在可逆</a:t>
            </a:r>
            <a:r>
              <a:rPr lang="zh-CN" altLang="en-US" dirty="0">
                <a:latin typeface="Times New Roman" panose="02020603050405020304" pitchFamily="18" charset="0"/>
              </a:rPr>
              <a:t>矩阵 </a:t>
            </a:r>
            <a:r>
              <a:rPr lang="en-US" altLang="zh-CN" i="1" dirty="0">
                <a:latin typeface="Times New Roman" panose="02020603050405020304" pitchFamily="18" charset="0"/>
                <a:sym typeface="宋体" panose="02010600030101010101" pitchFamily="2" charset="-122"/>
              </a:rPr>
              <a:t>C</a:t>
            </a:r>
            <a:r>
              <a:rPr lang="zh-CN" altLang="en-US" i="1" dirty="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sym typeface="宋体" panose="02010600030101010101" pitchFamily="2" charset="-122"/>
              </a:rPr>
              <a:t>使 </a:t>
            </a:r>
            <a:r>
              <a:rPr lang="en-US" altLang="zh-CN" i="1" dirty="0">
                <a:latin typeface="Times New Roman" panose="02020603050405020304" pitchFamily="18" charset="0"/>
              </a:rPr>
              <a:t>A = C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02" name="文本框 1"/>
          <p:cNvSpPr txBox="1"/>
          <p:nvPr/>
        </p:nvSpPr>
        <p:spPr>
          <a:xfrm>
            <a:off x="228600" y="4102418"/>
            <a:ext cx="3856038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只需证明</a:t>
            </a:r>
            <a:r>
              <a:rPr lang="en-US" altLang="zh-CN" b="0" dirty="0">
                <a:latin typeface="Times New Roman" panose="02020603050405020304" pitchFamily="18" charset="0"/>
              </a:rPr>
              <a:t> (1) </a:t>
            </a:r>
            <a:r>
              <a:rPr lang="zh-CN" altLang="en-US" b="0" dirty="0">
                <a:latin typeface="Times New Roman" panose="02020603050405020304" pitchFamily="18" charset="0"/>
              </a:rPr>
              <a:t>和</a:t>
            </a:r>
            <a:r>
              <a:rPr lang="en-US" altLang="zh-CN" b="0" dirty="0">
                <a:latin typeface="Times New Roman" panose="02020603050405020304" pitchFamily="18" charset="0"/>
              </a:rPr>
              <a:t> (2) </a:t>
            </a:r>
            <a:r>
              <a:rPr lang="zh-CN" altLang="en-US" b="0" dirty="0">
                <a:latin typeface="Times New Roman" panose="02020603050405020304" pitchFamily="18" charset="0"/>
              </a:rPr>
              <a:t>等价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6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666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664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6668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664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  <p:bldP spid="496645" grpId="0" build="p"/>
      <p:bldP spid="496666" grpId="0" build="p"/>
      <p:bldP spid="496667" grpId="0" build="p"/>
      <p:bldP spid="49666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7826" name="对象 1"/>
          <p:cNvGraphicFramePr>
            <a:graphicFrameLocks noChangeAspect="1"/>
          </p:cNvGraphicFramePr>
          <p:nvPr/>
        </p:nvGraphicFramePr>
        <p:xfrm>
          <a:off x="919163" y="363538"/>
          <a:ext cx="12747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" imgW="494665" imgH="203200" progId="Equation.DSMT4">
                  <p:embed/>
                </p:oleObj>
              </mc:Choice>
              <mc:Fallback>
                <p:oleObj name="" r:id="rId1" imgW="494665" imgH="2032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9163" y="363538"/>
                        <a:ext cx="1274762" cy="522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文本框 2"/>
          <p:cNvSpPr txBox="1"/>
          <p:nvPr/>
        </p:nvSpPr>
        <p:spPr>
          <a:xfrm>
            <a:off x="323850" y="333375"/>
            <a:ext cx="5429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7828" name="对象 3"/>
          <p:cNvGraphicFramePr>
            <a:graphicFrameLocks noChangeAspect="1"/>
          </p:cNvGraphicFramePr>
          <p:nvPr/>
        </p:nvGraphicFramePr>
        <p:xfrm>
          <a:off x="2484438" y="363538"/>
          <a:ext cx="23717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3" imgW="951865" imgH="241300" progId="Equation.DSMT4">
                  <p:embed/>
                </p:oleObj>
              </mc:Choice>
              <mc:Fallback>
                <p:oleObj name="" r:id="rId3" imgW="951865" imgH="241300" progId="Equation.DSMT4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363538"/>
                        <a:ext cx="2371725" cy="6000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对象 4"/>
          <p:cNvGraphicFramePr>
            <a:graphicFrameLocks noChangeAspect="1"/>
          </p:cNvGraphicFramePr>
          <p:nvPr/>
        </p:nvGraphicFramePr>
        <p:xfrm>
          <a:off x="1489075" y="1665288"/>
          <a:ext cx="16557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5" imgW="723900" imgH="419100" progId="Equation.DSMT4">
                  <p:embed/>
                </p:oleObj>
              </mc:Choice>
              <mc:Fallback>
                <p:oleObj name="" r:id="rId5" imgW="723900" imgH="419100" progId="Equation.DSMT4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9075" y="1665288"/>
                        <a:ext cx="1655763" cy="9588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对象 5"/>
          <p:cNvGraphicFramePr>
            <a:graphicFrameLocks noChangeAspect="1"/>
          </p:cNvGraphicFramePr>
          <p:nvPr/>
        </p:nvGraphicFramePr>
        <p:xfrm>
          <a:off x="1476375" y="3357563"/>
          <a:ext cx="18875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7" imgW="825500" imgH="419100" progId="Equation.DSMT4">
                  <p:embed/>
                </p:oleObj>
              </mc:Choice>
              <mc:Fallback>
                <p:oleObj name="" r:id="rId7" imgW="825500" imgH="4191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6375" y="3357563"/>
                        <a:ext cx="1887538" cy="9588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对象 6"/>
          <p:cNvGraphicFramePr>
            <a:graphicFrameLocks noChangeAspect="1"/>
          </p:cNvGraphicFramePr>
          <p:nvPr/>
        </p:nvGraphicFramePr>
        <p:xfrm>
          <a:off x="1476375" y="5026025"/>
          <a:ext cx="16541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9" imgW="723900" imgH="419100" progId="Equation.DSMT4">
                  <p:embed/>
                </p:oleObj>
              </mc:Choice>
              <mc:Fallback>
                <p:oleObj name="" r:id="rId9" imgW="723900" imgH="4191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6375" y="5026025"/>
                        <a:ext cx="1654175" cy="9588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7832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4250" y="1235075"/>
            <a:ext cx="2095500" cy="181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33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3625" y="4508500"/>
            <a:ext cx="2016125" cy="223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34" name="文本框 11"/>
          <p:cNvSpPr txBox="1"/>
          <p:nvPr/>
        </p:nvSpPr>
        <p:spPr>
          <a:xfrm>
            <a:off x="5795963" y="1916113"/>
            <a:ext cx="16271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椭圆柱面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7835" name="文本框 12"/>
          <p:cNvSpPr txBox="1"/>
          <p:nvPr/>
        </p:nvSpPr>
        <p:spPr>
          <a:xfrm>
            <a:off x="5940425" y="5300663"/>
            <a:ext cx="16271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双曲柱面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7836" name="对象 13"/>
          <p:cNvGraphicFramePr>
            <a:graphicFrameLocks noChangeAspect="1"/>
          </p:cNvGraphicFramePr>
          <p:nvPr/>
        </p:nvGraphicFramePr>
        <p:xfrm>
          <a:off x="5238750" y="441325"/>
          <a:ext cx="17033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3" imgW="660400" imgH="203200" progId="Equation.DSMT4">
                  <p:embed/>
                </p:oleObj>
              </mc:Choice>
              <mc:Fallback>
                <p:oleObj name="" r:id="rId13" imgW="660400" imgH="20320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38750" y="441325"/>
                        <a:ext cx="1703388" cy="522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7" name="文本框 1"/>
          <p:cNvSpPr txBox="1"/>
          <p:nvPr/>
        </p:nvSpPr>
        <p:spPr>
          <a:xfrm>
            <a:off x="3603625" y="3576638"/>
            <a:ext cx="8985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空集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8690" name="Text Box 2"/>
          <p:cNvSpPr txBox="1"/>
          <p:nvPr/>
        </p:nvSpPr>
        <p:spPr>
          <a:xfrm>
            <a:off x="1408430" y="1838960"/>
            <a:ext cx="696531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ym typeface="+mn-ea"/>
              </a:rPr>
              <a:t>f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正定，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即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 (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dirty="0">
                <a:sym typeface="+mn-ea"/>
              </a:rPr>
              <a:t>) &gt; 0 </a:t>
            </a:r>
            <a:r>
              <a:rPr lang="zh-CN" altLang="en-US" dirty="0">
                <a:sym typeface="+mn-ea"/>
              </a:rPr>
              <a:t>对所有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X </a:t>
            </a:r>
            <a:r>
              <a:rPr kumimoji="1" lang="en-US" altLang="zh-CN" noProof="0">
                <a:sym typeface="Symbol" panose="05050102010706020507" pitchFamily="18" charset="2"/>
              </a:rPr>
              <a:t> 0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en-US" altLang="zh-CN" i="1" dirty="0">
                <a:latin typeface="Times New Roman" panose="02020603050405020304" pitchFamily="18" charset="0"/>
              </a:rPr>
              <a:t>  f  </a:t>
            </a:r>
            <a:r>
              <a:rPr lang="zh-CN" altLang="en-US" dirty="0">
                <a:latin typeface="Times New Roman" panose="02020603050405020304" pitchFamily="18" charset="0"/>
              </a:rPr>
              <a:t>的秩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zh-CN" altLang="en-US" dirty="0">
                <a:latin typeface="Times New Roman" panose="02020603050405020304" pitchFamily="18" charset="0"/>
              </a:rPr>
              <a:t>正惯性指数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en-US" altLang="zh-CN" i="1" dirty="0">
                <a:latin typeface="Times New Roman" panose="02020603050405020304" pitchFamily="18" charset="0"/>
              </a:rPr>
              <a:t>  A </a:t>
            </a:r>
            <a:r>
              <a:rPr lang="zh-CN" altLang="en-US" dirty="0">
                <a:latin typeface="Times New Roman" panose="02020603050405020304" pitchFamily="18" charset="0"/>
              </a:rPr>
              <a:t>合同于单位阵，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ym typeface="+mn-ea"/>
              </a:rPr>
              <a:t>A </a:t>
            </a:r>
            <a:r>
              <a:rPr lang="en-US" altLang="zh-CN" dirty="0">
                <a:sym typeface="+mn-ea"/>
              </a:rPr>
              <a:t>= </a:t>
            </a:r>
            <a:r>
              <a:rPr lang="en-US" altLang="zh-CN" i="1" dirty="0">
                <a:sym typeface="+mn-ea"/>
              </a:rPr>
              <a:t>C</a:t>
            </a:r>
            <a:r>
              <a:rPr lang="en-US" altLang="zh-CN" i="1" baseline="30000" dirty="0">
                <a:sym typeface="+mn-ea"/>
              </a:rPr>
              <a:t>T </a:t>
            </a:r>
            <a:r>
              <a:rPr lang="en-US" altLang="zh-CN" i="1" dirty="0">
                <a:sym typeface="+mn-ea"/>
              </a:rPr>
              <a:t>C,  C </a:t>
            </a:r>
            <a:r>
              <a:rPr lang="zh-CN" altLang="en-US" dirty="0">
                <a:sym typeface="+mn-ea"/>
              </a:rPr>
              <a:t>非退化</a:t>
            </a:r>
            <a:endParaRPr lang="zh-CN" altLang="en-US" dirty="0"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(4)</a:t>
            </a:r>
            <a:r>
              <a:rPr lang="en-US" altLang="zh-CN" i="1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的特征值均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sym typeface="+mn-ea"/>
              </a:rPr>
              <a:t>&gt; 0</a:t>
            </a:r>
            <a:endParaRPr lang="en-US" altLang="zh-CN" dirty="0">
              <a:solidFill>
                <a:srgbClr val="FF3300"/>
              </a:solidFill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ym typeface="+mn-ea"/>
              </a:rPr>
              <a:t>(5)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i="1" dirty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的顺序主子式</a:t>
            </a:r>
            <a:r>
              <a:rPr lang="zh-CN" altLang="en-US" dirty="0">
                <a:sym typeface="+mn-ea"/>
              </a:rPr>
              <a:t>均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sym typeface="+mn-ea"/>
              </a:rPr>
              <a:t>&gt; 0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498693" name="Rectangle 5"/>
          <p:cNvSpPr/>
          <p:nvPr/>
        </p:nvSpPr>
        <p:spPr>
          <a:xfrm>
            <a:off x="1408430" y="974408"/>
            <a:ext cx="63271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</a:rPr>
              <a:t>对于二次型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i="1" dirty="0">
                <a:sym typeface="+mn-ea"/>
              </a:rPr>
              <a:t>X </a:t>
            </a:r>
            <a:r>
              <a:rPr lang="en-US" altLang="zh-CN" i="1" baseline="30000" dirty="0">
                <a:sym typeface="+mn-ea"/>
              </a:rPr>
              <a:t>T </a:t>
            </a:r>
            <a:r>
              <a:rPr lang="en-US" altLang="zh-CN" i="1" dirty="0">
                <a:sym typeface="+mn-ea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以下</a:t>
            </a:r>
            <a:r>
              <a:rPr lang="zh-CN" altLang="en-US" dirty="0">
                <a:latin typeface="Times New Roman" panose="02020603050405020304" pitchFamily="18" charset="0"/>
              </a:rPr>
              <a:t>性质等价：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869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build="p"/>
      <p:bldP spid="49869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/>
          <p:nvPr/>
        </p:nvSpPr>
        <p:spPr>
          <a:xfrm>
            <a:off x="323533" y="332423"/>
            <a:ext cx="110109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例：</a:t>
            </a:r>
            <a:endParaRPr lang="zh-CN" altLang="en-US" sz="3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Text Box 3"/>
          <p:cNvSpPr txBox="1"/>
          <p:nvPr/>
        </p:nvSpPr>
        <p:spPr>
          <a:xfrm>
            <a:off x="1331913" y="404495"/>
            <a:ext cx="44735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判定下列二次型的正定性。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87428" name="Text Box 4"/>
          <p:cNvSpPr txBox="1"/>
          <p:nvPr/>
        </p:nvSpPr>
        <p:spPr>
          <a:xfrm>
            <a:off x="1166813" y="1119505"/>
            <a:ext cx="61166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= 3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+ 4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+ 5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+ 4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– 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87429" name="Text Box 5"/>
          <p:cNvSpPr txBox="1"/>
          <p:nvPr/>
        </p:nvSpPr>
        <p:spPr>
          <a:xfrm>
            <a:off x="1279525" y="1884363"/>
            <a:ext cx="36963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二次型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</a:rPr>
              <a:t>的</a:t>
            </a:r>
            <a:r>
              <a:rPr lang="zh-CN" altLang="zh-CN" dirty="0">
                <a:latin typeface="Times New Roman" panose="02020603050405020304" pitchFamily="18" charset="0"/>
              </a:rPr>
              <a:t>系数矩阵为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87430" name="Rectangle 6"/>
          <p:cNvSpPr/>
          <p:nvPr/>
        </p:nvSpPr>
        <p:spPr>
          <a:xfrm>
            <a:off x="355600" y="1779588"/>
            <a:ext cx="99949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7431" name="Object 7"/>
          <p:cNvGraphicFramePr>
            <a:graphicFrameLocks noChangeAspect="1"/>
          </p:cNvGraphicFramePr>
          <p:nvPr/>
        </p:nvGraphicFramePr>
        <p:xfrm>
          <a:off x="1379538" y="2541588"/>
          <a:ext cx="2960687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1" imgW="1218565" imgH="711200" progId="Equation.3">
                  <p:embed/>
                </p:oleObj>
              </mc:Choice>
              <mc:Fallback>
                <p:oleObj name="" r:id="rId1" imgW="1218565" imgH="7112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9538" y="2541588"/>
                        <a:ext cx="2960687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3" name="Text Box 9"/>
          <p:cNvSpPr txBox="1"/>
          <p:nvPr/>
        </p:nvSpPr>
        <p:spPr>
          <a:xfrm>
            <a:off x="1292225" y="4762500"/>
            <a:ext cx="10953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rPr>
              <a:t>3 &gt; 0, </a:t>
            </a:r>
            <a:endParaRPr lang="en-US" altLang="zh-CN" b="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7434" name="Object 10"/>
          <p:cNvGraphicFramePr>
            <a:graphicFrameLocks noChangeAspect="1"/>
          </p:cNvGraphicFramePr>
          <p:nvPr/>
        </p:nvGraphicFramePr>
        <p:xfrm>
          <a:off x="2422525" y="4494213"/>
          <a:ext cx="21590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3" imgW="1340485" imgH="667385" progId="Equation.3">
                  <p:embed/>
                </p:oleObj>
              </mc:Choice>
              <mc:Fallback>
                <p:oleObj name="" r:id="rId3" imgW="1340485" imgH="667385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22525" y="4494213"/>
                        <a:ext cx="2159000" cy="1109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5" name="Object 11"/>
          <p:cNvGraphicFramePr>
            <a:graphicFrameLocks noChangeAspect="1"/>
          </p:cNvGraphicFramePr>
          <p:nvPr/>
        </p:nvGraphicFramePr>
        <p:xfrm>
          <a:off x="4765675" y="4235450"/>
          <a:ext cx="3362325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5" imgW="2125980" imgH="1076960" progId="Equation.3">
                  <p:embed/>
                </p:oleObj>
              </mc:Choice>
              <mc:Fallback>
                <p:oleObj name="" r:id="rId5" imgW="2125980" imgH="107696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65675" y="4235450"/>
                        <a:ext cx="3362325" cy="172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6" name="Text Box 12"/>
          <p:cNvSpPr txBox="1"/>
          <p:nvPr/>
        </p:nvSpPr>
        <p:spPr>
          <a:xfrm>
            <a:off x="1279525" y="6020753"/>
            <a:ext cx="53041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zh-CN" altLang="en-US" dirty="0">
                <a:latin typeface="Times New Roman" panose="02020603050405020304" pitchFamily="18" charset="0"/>
              </a:rPr>
              <a:t>判别法，二次型</a:t>
            </a:r>
            <a:r>
              <a:rPr lang="zh-CN" altLang="en-US" i="1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正定</a:t>
            </a:r>
            <a:r>
              <a:rPr lang="zh-CN" altLang="en-US" dirty="0">
                <a:latin typeface="Times New Roman" panose="02020603050405020304" pitchFamily="18" charset="0"/>
              </a:rPr>
              <a:t>的。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65675" y="3167063"/>
            <a:ext cx="3383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</a:rPr>
              <a:t>计算</a:t>
            </a:r>
            <a:r>
              <a:rPr lang="zh-CN" altLang="en-US" b="0" dirty="0">
                <a:latin typeface="Times New Roman" panose="02020603050405020304" pitchFamily="18" charset="0"/>
              </a:rPr>
              <a:t>所有顺序主子式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8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743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742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743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743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build="p"/>
      <p:bldP spid="487429" grpId="0" build="p"/>
      <p:bldP spid="487430" grpId="0" build="p"/>
      <p:bldP spid="487433" grpId="0" build="p"/>
      <p:bldP spid="487436" grpId="0" build="p"/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/>
          <p:nvPr/>
        </p:nvSpPr>
        <p:spPr>
          <a:xfrm>
            <a:off x="323533" y="332423"/>
            <a:ext cx="85979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3200" dirty="0">
                <a:sym typeface="+mn-ea"/>
              </a:rPr>
              <a:t>(2)  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332230" y="111125"/>
          <a:ext cx="3524250" cy="102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072640" imgH="720090" progId="Equation.DSMT4">
                  <p:embed/>
                </p:oleObj>
              </mc:Choice>
              <mc:Fallback>
                <p:oleObj name="" r:id="rId1" imgW="2072640" imgH="72009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2230" y="111125"/>
                        <a:ext cx="3524250" cy="10267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23850" y="1268730"/>
            <a:ext cx="592836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为避免分数，考虑</a:t>
            </a:r>
            <a:r>
              <a:rPr lang="en-US" altLang="zh-CN" sz="2800"/>
              <a:t> 2 </a:t>
            </a:r>
            <a:r>
              <a:rPr lang="en-US" altLang="zh-CN" sz="2800" i="1"/>
              <a:t>f </a:t>
            </a:r>
            <a:r>
              <a:rPr lang="en-US" altLang="zh-CN" sz="2800"/>
              <a:t>, </a:t>
            </a:r>
            <a:r>
              <a:rPr lang="zh-CN" altLang="en-US" sz="2800"/>
              <a:t>系数矩阵为：</a:t>
            </a:r>
            <a:endParaRPr lang="zh-CN" altLang="en-US" sz="2800"/>
          </a:p>
        </p:txBody>
      </p:sp>
      <p:graphicFrame>
        <p:nvGraphicFramePr>
          <p:cNvPr id="5" name="对象 4"/>
          <p:cNvGraphicFramePr/>
          <p:nvPr/>
        </p:nvGraphicFramePr>
        <p:xfrm>
          <a:off x="6156325" y="620395"/>
          <a:ext cx="2369820" cy="217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583815" imgH="1971040" progId="Equation.DSMT4">
                  <p:embed/>
                </p:oleObj>
              </mc:Choice>
              <mc:Fallback>
                <p:oleObj name="" r:id="rId3" imgW="2583815" imgH="197104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6325" y="620395"/>
                        <a:ext cx="2369820" cy="217551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23850" y="2204720"/>
                <a:ext cx="5364480" cy="521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/>
                  <a:t>计算顺序主子式，</a:t>
                </a:r>
                <a:r>
                  <a:rPr lang="zh-CN" altLang="en-US" sz="2800"/>
                  <a:t>记行列式为</a:t>
                </a:r>
                <a:r>
                  <a:rPr lang="en-US" altLang="zh-CN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8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2204720"/>
                <a:ext cx="5364480" cy="521970"/>
              </a:xfrm>
              <a:prstGeom prst="rect">
                <a:avLst/>
              </a:prstGeom>
              <a:blipFill rotWithShape="1">
                <a:blip r:embed="rId5"/>
                <a:stretch>
                  <a:fillRect r="-1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23850" y="2924810"/>
            <a:ext cx="335407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由</a:t>
            </a:r>
            <a:r>
              <a:rPr lang="en-US" altLang="zh-CN" sz="2800"/>
              <a:t> Laplace </a:t>
            </a:r>
            <a:r>
              <a:rPr lang="zh-CN" altLang="en-US" sz="2800"/>
              <a:t>展开</a:t>
            </a:r>
            <a:r>
              <a:rPr lang="zh-CN" altLang="en-US" sz="2800"/>
              <a:t>得：</a:t>
            </a: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863215" y="3573145"/>
                <a:ext cx="3293110" cy="521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t">
                <a:spAutoFit/>
              </a:bodyPr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𝟐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800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215" y="3573145"/>
                <a:ext cx="3293110" cy="521970"/>
              </a:xfrm>
              <a:prstGeom prst="rect">
                <a:avLst/>
              </a:prstGeom>
              <a:blipFill rotWithShape="1">
                <a:blip r:embed="rId6"/>
                <a:stretch>
                  <a:fillRect r="-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95605" y="4364990"/>
            <a:ext cx="97345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移</a:t>
            </a:r>
            <a:r>
              <a:rPr lang="zh-CN" altLang="en-US" sz="2800"/>
              <a:t>项：</a:t>
            </a: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692275" y="4364990"/>
                <a:ext cx="6905625" cy="521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t">
                <a:spAutoFit/>
              </a:bodyPr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=...=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275" y="4364990"/>
                <a:ext cx="6905625" cy="5219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6804660" y="5013325"/>
                <a:ext cx="1831340" cy="521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/>
                  <a:t>= 3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</m:oMath>
                </a14:m>
                <a:r>
                  <a:rPr lang="en-US" altLang="zh-CN" sz="2800"/>
                  <a:t> 2 = 1</a:t>
                </a:r>
                <a:endParaRPr lang="en-US" altLang="zh-CN" sz="280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660" y="5013325"/>
                <a:ext cx="1831340" cy="521970"/>
              </a:xfrm>
              <a:prstGeom prst="rect">
                <a:avLst/>
              </a:prstGeom>
              <a:blipFill rotWithShape="1">
                <a:blip r:embed="rId8"/>
                <a:stretch>
                  <a:fillRect r="-4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95605" y="5589270"/>
                <a:ext cx="6128385" cy="521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/>
                  <a:t>从而</a:t>
                </a:r>
                <a:r>
                  <a:rPr lang="en-US" altLang="zh-CN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𝑫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𝑫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=...=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𝟏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𝟎</m:t>
                    </m:r>
                  </m:oMath>
                </a14:m>
                <a:endParaRPr lang="en-US" altLang="zh-CN" sz="2800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5" y="5589270"/>
                <a:ext cx="6128385" cy="521970"/>
              </a:xfrm>
              <a:prstGeom prst="rect">
                <a:avLst/>
              </a:prstGeom>
              <a:blipFill rotWithShape="1">
                <a:blip r:embed="rId9"/>
                <a:stretch>
                  <a:fillRect r="-1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2988310" y="6236970"/>
            <a:ext cx="5304155" cy="52197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ym typeface="+mn-ea"/>
              </a:rPr>
              <a:t>由判别法，二次型</a:t>
            </a:r>
            <a:r>
              <a:rPr lang="zh-CN" altLang="en-US" i="1" dirty="0">
                <a:sym typeface="+mn-ea"/>
              </a:rPr>
              <a:t> 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是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正定</a:t>
            </a:r>
            <a:r>
              <a:rPr lang="zh-CN" altLang="en-US" dirty="0">
                <a:sym typeface="+mn-ea"/>
              </a:rPr>
              <a:t>的。</a:t>
            </a:r>
            <a:endParaRPr lang="zh-CN" altLang="en-US" sz="2800"/>
          </a:p>
        </p:txBody>
      </p:sp>
    </p:spTree>
  </p:cSld>
  <p:clrMapOvr>
    <a:masterClrMapping/>
  </p:clrMapOvr>
  <p:transition spd="slow">
    <p:wipe dir="d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8690" name="Text Box 2"/>
          <p:cNvSpPr txBox="1"/>
          <p:nvPr/>
        </p:nvSpPr>
        <p:spPr>
          <a:xfrm>
            <a:off x="685800" y="2100263"/>
            <a:ext cx="51054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 </a:t>
            </a:r>
            <a:r>
              <a:rPr lang="en-US" altLang="zh-CN" i="1" dirty="0">
                <a:latin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半正定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498692" name="Text Box 4"/>
          <p:cNvSpPr txBox="1"/>
          <p:nvPr/>
        </p:nvSpPr>
        <p:spPr>
          <a:xfrm>
            <a:off x="683895" y="4538663"/>
            <a:ext cx="76962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的所有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顺序主子式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且有一个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为 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0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 </a:t>
            </a:r>
            <a:endParaRPr lang="zh-CN" altLang="en-US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8693" name="Rectangle 5"/>
          <p:cNvSpPr/>
          <p:nvPr/>
        </p:nvSpPr>
        <p:spPr>
          <a:xfrm>
            <a:off x="1458595" y="1216978"/>
            <a:ext cx="62985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为实对称矩阵，则以下</a:t>
            </a:r>
            <a:r>
              <a:rPr lang="zh-CN" altLang="en-US" dirty="0">
                <a:latin typeface="Times New Roman" panose="02020603050405020304" pitchFamily="18" charset="0"/>
              </a:rPr>
              <a:t>性质等价：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98694" name="Rectangle 6"/>
          <p:cNvSpPr/>
          <p:nvPr/>
        </p:nvSpPr>
        <p:spPr>
          <a:xfrm>
            <a:off x="323850" y="1124268"/>
            <a:ext cx="113474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endParaRPr lang="en-US" altLang="zh-CN" sz="32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98698" name="Group 10"/>
          <p:cNvGrpSpPr/>
          <p:nvPr/>
        </p:nvGrpSpPr>
        <p:grpSpPr>
          <a:xfrm>
            <a:off x="685800" y="2862263"/>
            <a:ext cx="8001000" cy="522287"/>
            <a:chOff x="432" y="1488"/>
            <a:chExt cx="5040" cy="329"/>
          </a:xfrm>
        </p:grpSpPr>
        <p:sp>
          <p:nvSpPr>
            <p:cNvPr id="69651" name="Text Box 3"/>
            <p:cNvSpPr txBox="1"/>
            <p:nvPr/>
          </p:nvSpPr>
          <p:spPr>
            <a:xfrm>
              <a:off x="432" y="1488"/>
              <a:ext cx="504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</a:rPr>
                <a:t>2</a:t>
              </a:r>
              <a:r>
                <a:rPr lang="zh-CN" altLang="en-US" dirty="0">
                  <a:latin typeface="Times New Roman" panose="02020603050405020304" pitchFamily="18" charset="0"/>
                </a:rPr>
                <a:t>）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特征值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r>
                <a:rPr lang="zh-CN" altLang="en-US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   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且含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 </a:t>
              </a:r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；</a:t>
              </a:r>
              <a:endPara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69652" name="Object 9"/>
            <p:cNvGraphicFramePr>
              <a:graphicFrameLocks noChangeAspect="1"/>
            </p:cNvGraphicFramePr>
            <p:nvPr/>
          </p:nvGraphicFramePr>
          <p:xfrm>
            <a:off x="2187" y="1515"/>
            <a:ext cx="42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" name="" r:id="rId1" imgW="314325" imgH="213360" progId="Equation.DSMT4">
                    <p:embed/>
                  </p:oleObj>
                </mc:Choice>
                <mc:Fallback>
                  <p:oleObj name="" r:id="rId1" imgW="314325" imgH="213360" progId="Equation.DSMT4">
                    <p:embed/>
                    <p:pic>
                      <p:nvPicPr>
                        <p:cNvPr id="0" name="图片 328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87" y="1515"/>
                          <a:ext cx="420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46" name="文本框 1"/>
          <p:cNvSpPr txBox="1"/>
          <p:nvPr/>
        </p:nvSpPr>
        <p:spPr>
          <a:xfrm>
            <a:off x="323850" y="333375"/>
            <a:ext cx="4024630" cy="52197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* </a:t>
            </a:r>
            <a:r>
              <a:rPr lang="zh-CN" altLang="en-US" dirty="0">
                <a:latin typeface="Times New Roman" panose="02020603050405020304" pitchFamily="18" charset="0"/>
              </a:rPr>
              <a:t>半正定二次型的判别法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9648" name="文本框 1"/>
          <p:cNvSpPr txBox="1"/>
          <p:nvPr/>
        </p:nvSpPr>
        <p:spPr>
          <a:xfrm>
            <a:off x="683895" y="3716655"/>
            <a:ext cx="72453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可表示为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 </a:t>
            </a:r>
            <a:r>
              <a:rPr lang="en-US" altLang="zh-CN" i="1" dirty="0">
                <a:latin typeface="Times New Roman" panose="02020603050405020304" pitchFamily="18" charset="0"/>
              </a:rPr>
              <a:t>C,  C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退化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004118" y="4636135"/>
          <a:ext cx="6667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14325" imgH="213360" progId="Equation.DSMT4">
                  <p:embed/>
                </p:oleObj>
              </mc:Choice>
              <mc:Fallback>
                <p:oleObj name="" r:id="rId3" imgW="314325" imgH="21336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04118" y="4636135"/>
                        <a:ext cx="66675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869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869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869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build="p"/>
      <p:bldP spid="498692" grpId="0" build="p"/>
      <p:bldP spid="498693" grpId="0" build="p"/>
      <p:bldP spid="49869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825" y="5084763"/>
            <a:ext cx="90468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与　     </a:t>
            </a:r>
            <a:r>
              <a:rPr lang="en-US" altLang="zh-CN" dirty="0">
                <a:latin typeface="Times New Roman" panose="02020603050405020304" pitchFamily="18" charset="0"/>
              </a:rPr>
              <a:t>                 </a:t>
            </a:r>
            <a:r>
              <a:rPr lang="zh-CN" altLang="en-US" dirty="0">
                <a:latin typeface="Times New Roman" panose="02020603050405020304" pitchFamily="18" charset="0"/>
              </a:rPr>
              <a:t>相似，</a:t>
            </a:r>
            <a:r>
              <a:rPr lang="zh-CN" altLang="en-US" dirty="0">
                <a:sym typeface="+mn-ea"/>
              </a:rPr>
              <a:t>从而 </a:t>
            </a:r>
            <a:r>
              <a:rPr lang="en-US" altLang="zh-CN" i="1" dirty="0">
                <a:solidFill>
                  <a:srgbClr val="FF0000"/>
                </a:solidFill>
                <a:sym typeface="+mn-ea"/>
              </a:rPr>
              <a:t>AB </a:t>
            </a:r>
            <a:r>
              <a:rPr lang="zh-CN" altLang="en-US" dirty="0">
                <a:sym typeface="+mn-ea"/>
              </a:rPr>
              <a:t>也是正定的。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0659" name="Text Box 2"/>
          <p:cNvSpPr txBox="1"/>
          <p:nvPr/>
        </p:nvSpPr>
        <p:spPr>
          <a:xfrm>
            <a:off x="250825" y="332423"/>
            <a:ext cx="8642350" cy="952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：若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A, B </a:t>
            </a:r>
            <a:r>
              <a:rPr lang="zh-CN" altLang="en-US" dirty="0">
                <a:latin typeface="Times New Roman" panose="02020603050405020304" pitchFamily="18" charset="0"/>
              </a:rPr>
              <a:t>为正定矩阵，且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AB = BA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证明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AB </a:t>
            </a:r>
            <a:r>
              <a:rPr lang="zh-CN" altLang="en-US" dirty="0">
                <a:latin typeface="Times New Roman" panose="02020603050405020304" pitchFamily="18" charset="0"/>
              </a:rPr>
              <a:t>也是正定矩阵。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1460" y="1988503"/>
            <a:ext cx="83518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因为 </a:t>
            </a:r>
            <a:r>
              <a:rPr lang="en-US" altLang="zh-CN" i="1" dirty="0">
                <a:latin typeface="Times New Roman" panose="02020603050405020304" pitchFamily="18" charset="0"/>
              </a:rPr>
              <a:t>A, B </a:t>
            </a:r>
            <a:r>
              <a:rPr lang="zh-CN" altLang="en-US" b="0" dirty="0">
                <a:latin typeface="Times New Roman" panose="02020603050405020304" pitchFamily="18" charset="0"/>
              </a:rPr>
              <a:t>正定，存在非退化的 </a:t>
            </a:r>
            <a:r>
              <a:rPr lang="en-US" altLang="zh-CN" i="1" dirty="0">
                <a:latin typeface="Times New Roman" panose="02020603050405020304" pitchFamily="18" charset="0"/>
              </a:rPr>
              <a:t>P , Q </a:t>
            </a:r>
            <a:r>
              <a:rPr lang="zh-CN" altLang="en-US" b="0" dirty="0">
                <a:latin typeface="Times New Roman" panose="02020603050405020304" pitchFamily="18" charset="0"/>
              </a:rPr>
              <a:t>使得　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647950" y="2628900"/>
          <a:ext cx="32654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" imgW="1295400" imgH="228600" progId="Equation.DSMT4">
                  <p:embed/>
                </p:oleObj>
              </mc:Choice>
              <mc:Fallback>
                <p:oleObj name="" r:id="rId1" imgW="1295400" imgH="228600" progId="Equation.DSMT4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7950" y="2628900"/>
                        <a:ext cx="3265488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38163" y="3402013"/>
          <a:ext cx="77755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3" imgW="3086100" imgH="228600" progId="Equation.DSMT4">
                  <p:embed/>
                </p:oleObj>
              </mc:Choice>
              <mc:Fallback>
                <p:oleObj name="" r:id="rId3" imgW="3086100" imgH="228600" progId="Equation.DSMT4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3402013"/>
                        <a:ext cx="7775575" cy="5762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947853" y="4076700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正定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484120" y="5050790"/>
          <a:ext cx="20669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5" imgW="800100" imgH="228600" progId="Equation.DSMT4">
                  <p:embed/>
                </p:oleObj>
              </mc:Choice>
              <mc:Fallback>
                <p:oleObj name="" r:id="rId5" imgW="800100" imgH="228600" progId="Equation.DSMT4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4120" y="5050790"/>
                        <a:ext cx="2066925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187450" y="5084763"/>
          <a:ext cx="6556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7" imgW="254000" imgH="165100" progId="Equation.DSMT4">
                  <p:embed/>
                </p:oleObj>
              </mc:Choice>
              <mc:Fallback>
                <p:oleObj name="" r:id="rId7" imgW="254000" imgH="165100" progId="Equation.DSMT4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450" y="5084763"/>
                        <a:ext cx="655638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50825" y="1412875"/>
            <a:ext cx="125539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证明：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1595" y="1449705"/>
            <a:ext cx="380238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首先验证</a:t>
            </a:r>
            <a:r>
              <a:rPr lang="en-US" altLang="zh-CN" sz="2400"/>
              <a:t> </a:t>
            </a:r>
            <a:r>
              <a:rPr lang="en-US" altLang="zh-CN" sz="2400" i="1"/>
              <a:t>AB</a:t>
            </a:r>
            <a:r>
              <a:rPr lang="en-US" altLang="zh-CN" sz="2400"/>
              <a:t> </a:t>
            </a:r>
            <a:r>
              <a:rPr lang="zh-CN" altLang="en-US" sz="2400"/>
              <a:t>也是对称矩阵</a:t>
            </a:r>
            <a:endParaRPr lang="zh-CN" altLang="en-US" sz="24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8850" name="对象 1"/>
          <p:cNvGraphicFramePr>
            <a:graphicFrameLocks noChangeAspect="1"/>
          </p:cNvGraphicFramePr>
          <p:nvPr/>
        </p:nvGraphicFramePr>
        <p:xfrm>
          <a:off x="2268538" y="620713"/>
          <a:ext cx="23717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" imgW="951865" imgH="241300" progId="Equation.DSMT4">
                  <p:embed/>
                </p:oleObj>
              </mc:Choice>
              <mc:Fallback>
                <p:oleObj name="" r:id="rId1" imgW="951865" imgH="2413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538" y="620713"/>
                        <a:ext cx="2371725" cy="6000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对象 2"/>
          <p:cNvGraphicFramePr>
            <a:graphicFrameLocks noChangeAspect="1"/>
          </p:cNvGraphicFramePr>
          <p:nvPr/>
        </p:nvGraphicFramePr>
        <p:xfrm>
          <a:off x="539750" y="620713"/>
          <a:ext cx="13081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3" imgW="507365" imgH="203200" progId="Equation.DSMT4">
                  <p:embed/>
                </p:oleObj>
              </mc:Choice>
              <mc:Fallback>
                <p:oleObj name="" r:id="rId3" imgW="507365" imgH="203200" progId="Equation.DSMT4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620713"/>
                        <a:ext cx="1308100" cy="522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对象 3"/>
          <p:cNvGraphicFramePr>
            <a:graphicFrameLocks noChangeAspect="1"/>
          </p:cNvGraphicFramePr>
          <p:nvPr/>
        </p:nvGraphicFramePr>
        <p:xfrm>
          <a:off x="2311400" y="2133600"/>
          <a:ext cx="17129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5" imgW="749300" imgH="419100" progId="Equation.DSMT4">
                  <p:embed/>
                </p:oleObj>
              </mc:Choice>
              <mc:Fallback>
                <p:oleObj name="" r:id="rId5" imgW="749300" imgH="419100" progId="Equation.DSMT4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1400" y="2133600"/>
                        <a:ext cx="1712913" cy="9588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对象 4"/>
          <p:cNvGraphicFramePr>
            <a:graphicFrameLocks noChangeAspect="1"/>
          </p:cNvGraphicFramePr>
          <p:nvPr/>
        </p:nvGraphicFramePr>
        <p:xfrm>
          <a:off x="2311400" y="4005263"/>
          <a:ext cx="17129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7" imgW="749300" imgH="419100" progId="Equation.DSMT4">
                  <p:embed/>
                </p:oleObj>
              </mc:Choice>
              <mc:Fallback>
                <p:oleObj name="" r:id="rId7" imgW="749300" imgH="419100" progId="Equation.DSMT4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1400" y="4005263"/>
                        <a:ext cx="1712913" cy="9588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54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9125" y="3789363"/>
            <a:ext cx="2763838" cy="1862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55" name="文本框 1"/>
          <p:cNvSpPr txBox="1"/>
          <p:nvPr/>
        </p:nvSpPr>
        <p:spPr>
          <a:xfrm>
            <a:off x="4333875" y="2392363"/>
            <a:ext cx="7874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轴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8856" name="文本框 1"/>
          <p:cNvSpPr txBox="1"/>
          <p:nvPr/>
        </p:nvSpPr>
        <p:spPr>
          <a:xfrm>
            <a:off x="4429125" y="5876925"/>
            <a:ext cx="26844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一对相交的平面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文本框 1"/>
          <p:cNvSpPr txBox="1"/>
          <p:nvPr/>
        </p:nvSpPr>
        <p:spPr>
          <a:xfrm>
            <a:off x="-6350" y="290513"/>
            <a:ext cx="1698625" cy="522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（三）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9875" name="对象 2"/>
          <p:cNvGraphicFramePr>
            <a:graphicFrameLocks noChangeAspect="1"/>
          </p:cNvGraphicFramePr>
          <p:nvPr/>
        </p:nvGraphicFramePr>
        <p:xfrm>
          <a:off x="1692275" y="290513"/>
          <a:ext cx="2670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1" imgW="1028700" imgH="228600" progId="Equation.DSMT4">
                  <p:embed/>
                </p:oleObj>
              </mc:Choice>
              <mc:Fallback>
                <p:oleObj name="" r:id="rId1" imgW="1028700" imgH="2286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290513"/>
                        <a:ext cx="2670175" cy="593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对象 4"/>
          <p:cNvGraphicFramePr>
            <a:graphicFrameLocks noChangeAspect="1"/>
          </p:cNvGraphicFramePr>
          <p:nvPr/>
        </p:nvGraphicFramePr>
        <p:xfrm>
          <a:off x="2473325" y="1181100"/>
          <a:ext cx="34353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3" imgW="1358265" imgH="241300" progId="Equation.DSMT4">
                  <p:embed/>
                </p:oleObj>
              </mc:Choice>
              <mc:Fallback>
                <p:oleObj name="" r:id="rId3" imgW="1358265" imgH="241300" progId="Equation.DSMT4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3325" y="1181100"/>
                        <a:ext cx="3435350" cy="6111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文本框 5"/>
          <p:cNvSpPr txBox="1"/>
          <p:nvPr/>
        </p:nvSpPr>
        <p:spPr>
          <a:xfrm>
            <a:off x="4538663" y="361950"/>
            <a:ext cx="447357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通过正交和平移变换，化为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9878" name="文本框 6"/>
          <p:cNvSpPr txBox="1"/>
          <p:nvPr/>
        </p:nvSpPr>
        <p:spPr>
          <a:xfrm>
            <a:off x="182563" y="2089150"/>
            <a:ext cx="75882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b, c </a:t>
            </a:r>
            <a:r>
              <a:rPr lang="zh-CN" altLang="en-US" dirty="0">
                <a:latin typeface="Times New Roman" panose="02020603050405020304" pitchFamily="18" charset="0"/>
              </a:rPr>
              <a:t>不全为零，对 </a:t>
            </a:r>
            <a:r>
              <a:rPr lang="en-US" altLang="zh-CN" i="1" dirty="0">
                <a:latin typeface="Times New Roman" panose="02020603050405020304" pitchFamily="18" charset="0"/>
              </a:rPr>
              <a:t>y, z </a:t>
            </a:r>
            <a:r>
              <a:rPr lang="zh-CN" altLang="en-US" dirty="0">
                <a:latin typeface="Times New Roman" panose="02020603050405020304" pitchFamily="18" charset="0"/>
              </a:rPr>
              <a:t>作一线性变换，化为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9879" name="对象 7"/>
          <p:cNvGraphicFramePr>
            <a:graphicFrameLocks noChangeAspect="1"/>
          </p:cNvGraphicFramePr>
          <p:nvPr/>
        </p:nvGraphicFramePr>
        <p:xfrm>
          <a:off x="384175" y="3429000"/>
          <a:ext cx="32115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5" imgW="1269365" imgH="241300" progId="Equation.DSMT4">
                  <p:embed/>
                </p:oleObj>
              </mc:Choice>
              <mc:Fallback>
                <p:oleObj name="" r:id="rId5" imgW="1269365" imgH="241300" progId="Equation.DSMT4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175" y="3429000"/>
                        <a:ext cx="3211513" cy="6111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88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5688" y="2611438"/>
            <a:ext cx="2111375" cy="204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881" name="文本框 10"/>
          <p:cNvSpPr txBox="1"/>
          <p:nvPr/>
        </p:nvSpPr>
        <p:spPr>
          <a:xfrm>
            <a:off x="5707063" y="3517900"/>
            <a:ext cx="162718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抛物柱面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9882" name="文本框 11"/>
          <p:cNvSpPr txBox="1"/>
          <p:nvPr/>
        </p:nvSpPr>
        <p:spPr>
          <a:xfrm>
            <a:off x="277813" y="4995863"/>
            <a:ext cx="30432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b, c </a:t>
            </a:r>
            <a:r>
              <a:rPr lang="zh-CN" altLang="en-US" dirty="0">
                <a:latin typeface="Times New Roman" panose="02020603050405020304" pitchFamily="18" charset="0"/>
              </a:rPr>
              <a:t>均为零，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9883" name="文本框 12"/>
          <p:cNvSpPr txBox="1"/>
          <p:nvPr/>
        </p:nvSpPr>
        <p:spPr>
          <a:xfrm>
            <a:off x="1331913" y="5876925"/>
            <a:ext cx="6616700" cy="522288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一对平行的平面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重合的平面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虚平面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9884" name="对象 13"/>
          <p:cNvGraphicFramePr>
            <a:graphicFrameLocks noChangeAspect="1"/>
          </p:cNvGraphicFramePr>
          <p:nvPr/>
        </p:nvGraphicFramePr>
        <p:xfrm>
          <a:off x="3595688" y="4906963"/>
          <a:ext cx="18938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8" imgW="748665" imgH="241300" progId="Equation.DSMT4">
                  <p:embed/>
                </p:oleObj>
              </mc:Choice>
              <mc:Fallback>
                <p:oleObj name="" r:id="rId8" imgW="748665" imgH="241300" progId="Equation.DSMT4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95688" y="4906963"/>
                        <a:ext cx="1893887" cy="6111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>
        <a:noFill/>
        <a:ln>
          <a:noFill/>
        </a:ln>
      </a:spPr>
      <a:bodyPr wrap="square">
        <a:spAutoFit/>
      </a:bodyPr>
      <a:lstStyle>
        <a:defPPr algn="l" eaLnBrk="1" hangingPunct="1">
          <a:spcBef>
            <a:spcPct val="50000"/>
          </a:spcBef>
          <a:buFontTx/>
          <a:buNone/>
          <a:defRPr lang="zh-CN" altLang="en-US" sz="2800"/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7438</Words>
  <Application>WPS 演示</Application>
  <PresentationFormat>全屏显示(4:3)</PresentationFormat>
  <Paragraphs>1019</Paragraphs>
  <Slides>74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295</vt:i4>
      </vt:variant>
      <vt:variant>
        <vt:lpstr>幻灯片标题</vt:lpstr>
      </vt:variant>
      <vt:variant>
        <vt:i4>74</vt:i4>
      </vt:variant>
    </vt:vector>
  </HeadingPairs>
  <TitlesOfParts>
    <vt:vector size="383" baseType="lpstr">
      <vt:lpstr>Arial</vt:lpstr>
      <vt:lpstr>宋体</vt:lpstr>
      <vt:lpstr>Wingdings</vt:lpstr>
      <vt:lpstr>Times New Roman</vt:lpstr>
      <vt:lpstr>微软雅黑</vt:lpstr>
      <vt:lpstr>Arial Unicode MS</vt:lpstr>
      <vt:lpstr>Cambria Math</vt:lpstr>
      <vt:lpstr>隶书</vt:lpstr>
      <vt:lpstr>Symbol</vt:lpstr>
      <vt:lpstr>楷体_GB2312</vt:lpstr>
      <vt:lpstr>新宋体</vt:lpstr>
      <vt:lpstr>Monotype Sorts</vt:lpstr>
      <vt:lpstr>Wingdings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cdkj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lq</dc:creator>
  <cp:lastModifiedBy>Administrator</cp:lastModifiedBy>
  <cp:revision>512</cp:revision>
  <dcterms:created xsi:type="dcterms:W3CDTF">2003-04-03T08:32:00Z</dcterms:created>
  <dcterms:modified xsi:type="dcterms:W3CDTF">2021-06-09T03:17:02Z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49DCAAAEBCC04FF48416FD440C471133</vt:lpwstr>
  </property>
</Properties>
</file>