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9"/>
  </p:notesMasterIdLst>
  <p:sldIdLst>
    <p:sldId id="256" r:id="rId2"/>
    <p:sldId id="258" r:id="rId3"/>
    <p:sldId id="259" r:id="rId4"/>
    <p:sldId id="262" r:id="rId5"/>
    <p:sldId id="266" r:id="rId6"/>
    <p:sldId id="268" r:id="rId7"/>
    <p:sldId id="260" r:id="rId8"/>
    <p:sldId id="264" r:id="rId9"/>
    <p:sldId id="302" r:id="rId10"/>
    <p:sldId id="278" r:id="rId11"/>
    <p:sldId id="303" r:id="rId12"/>
    <p:sldId id="280" r:id="rId13"/>
    <p:sldId id="304" r:id="rId14"/>
    <p:sldId id="305" r:id="rId15"/>
    <p:sldId id="306" r:id="rId16"/>
    <p:sldId id="307" r:id="rId17"/>
    <p:sldId id="281" r:id="rId1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Black" panose="00000A00000000000000" pitchFamily="2" charset="0"/>
      <p:bold r:id="rId24"/>
      <p:boldItalic r:id="rId25"/>
    </p:embeddedFont>
    <p:embeddedFont>
      <p:font typeface="Montserrat Medium" panose="000006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6583C9-74E7-4DEF-A07A-11B9E457B1DE}">
  <a:tblStyle styleId="{E76583C9-74E7-4DEF-A07A-11B9E457B1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578fe0731a_1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1578fe0731a_1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>
          <a:extLst>
            <a:ext uri="{FF2B5EF4-FFF2-40B4-BE49-F238E27FC236}">
              <a16:creationId xmlns:a16="http://schemas.microsoft.com/office/drawing/2014/main" id="{E5488B80-5DAE-83BD-7E39-56BED21CA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578fe0731a_1_862:notes">
            <a:extLst>
              <a:ext uri="{FF2B5EF4-FFF2-40B4-BE49-F238E27FC236}">
                <a16:creationId xmlns:a16="http://schemas.microsoft.com/office/drawing/2014/main" id="{3D27299C-694E-D834-88A9-3216A041E9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1578fe0731a_1_862:notes">
            <a:extLst>
              <a:ext uri="{FF2B5EF4-FFF2-40B4-BE49-F238E27FC236}">
                <a16:creationId xmlns:a16="http://schemas.microsoft.com/office/drawing/2014/main" id="{612A8A51-9E60-666E-4F05-2B58DF2A5B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461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578fe0731a_1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1578fe0731a_1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>
          <a:extLst>
            <a:ext uri="{FF2B5EF4-FFF2-40B4-BE49-F238E27FC236}">
              <a16:creationId xmlns:a16="http://schemas.microsoft.com/office/drawing/2014/main" id="{FBBEEADA-ABFE-8229-F988-63A4E89D7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578fe0731a_1_224:notes">
            <a:extLst>
              <a:ext uri="{FF2B5EF4-FFF2-40B4-BE49-F238E27FC236}">
                <a16:creationId xmlns:a16="http://schemas.microsoft.com/office/drawing/2014/main" id="{FB304B82-B972-C025-3A1C-823F8003C2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1578fe0731a_1_224:notes">
            <a:extLst>
              <a:ext uri="{FF2B5EF4-FFF2-40B4-BE49-F238E27FC236}">
                <a16:creationId xmlns:a16="http://schemas.microsoft.com/office/drawing/2014/main" id="{27E75075-5C29-FF19-491A-15D62193B8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691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>
          <a:extLst>
            <a:ext uri="{FF2B5EF4-FFF2-40B4-BE49-F238E27FC236}">
              <a16:creationId xmlns:a16="http://schemas.microsoft.com/office/drawing/2014/main" id="{6C75CD4E-DBE2-9413-F92B-BFF7D19DB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578fe0731a_1_224:notes">
            <a:extLst>
              <a:ext uri="{FF2B5EF4-FFF2-40B4-BE49-F238E27FC236}">
                <a16:creationId xmlns:a16="http://schemas.microsoft.com/office/drawing/2014/main" id="{C9F1141B-F44D-5660-73F4-5BAF811310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1578fe0731a_1_224:notes">
            <a:extLst>
              <a:ext uri="{FF2B5EF4-FFF2-40B4-BE49-F238E27FC236}">
                <a16:creationId xmlns:a16="http://schemas.microsoft.com/office/drawing/2014/main" id="{0B5F5973-6C7B-1BD3-0C9A-8A90CDFC02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62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e4957916e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e4957916e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78fe0731a_1_2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78fe0731a_1_2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578fe0731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578fe0731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18ee7e5f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18ee7e5f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957916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957916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>
          <a:extLst>
            <a:ext uri="{FF2B5EF4-FFF2-40B4-BE49-F238E27FC236}">
              <a16:creationId xmlns:a16="http://schemas.microsoft.com/office/drawing/2014/main" id="{B6A9CD41-0EE5-4BE6-CBD4-CF8BD74C8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578fe0731a_1_862:notes">
            <a:extLst>
              <a:ext uri="{FF2B5EF4-FFF2-40B4-BE49-F238E27FC236}">
                <a16:creationId xmlns:a16="http://schemas.microsoft.com/office/drawing/2014/main" id="{20116EF7-A0E9-9C93-42E8-EC9733195D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1578fe0731a_1_862:notes">
            <a:extLst>
              <a:ext uri="{FF2B5EF4-FFF2-40B4-BE49-F238E27FC236}">
                <a16:creationId xmlns:a16="http://schemas.microsoft.com/office/drawing/2014/main" id="{F4671C75-9A48-C3AD-7CF6-70EFE1FD42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25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1791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1791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2"/>
          </p:nvPr>
        </p:nvSpPr>
        <p:spPr>
          <a:xfrm>
            <a:off x="5109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3"/>
          </p:nvPr>
        </p:nvSpPr>
        <p:spPr>
          <a:xfrm>
            <a:off x="5109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4"/>
          </p:nvPr>
        </p:nvSpPr>
        <p:spPr>
          <a:xfrm>
            <a:off x="1791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5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6"/>
          </p:nvPr>
        </p:nvSpPr>
        <p:spPr>
          <a:xfrm>
            <a:off x="5109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7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1984200" y="127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1984200" y="175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 idx="2"/>
          </p:nvPr>
        </p:nvSpPr>
        <p:spPr>
          <a:xfrm>
            <a:off x="5494200" y="127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ubTitle" idx="3"/>
          </p:nvPr>
        </p:nvSpPr>
        <p:spPr>
          <a:xfrm>
            <a:off x="5494200" y="175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 idx="4"/>
          </p:nvPr>
        </p:nvSpPr>
        <p:spPr>
          <a:xfrm>
            <a:off x="1984200" y="244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5"/>
          </p:nvPr>
        </p:nvSpPr>
        <p:spPr>
          <a:xfrm>
            <a:off x="198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6"/>
          </p:nvPr>
        </p:nvSpPr>
        <p:spPr>
          <a:xfrm>
            <a:off x="1984200" y="361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7"/>
          </p:nvPr>
        </p:nvSpPr>
        <p:spPr>
          <a:xfrm>
            <a:off x="198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 idx="8"/>
          </p:nvPr>
        </p:nvSpPr>
        <p:spPr>
          <a:xfrm>
            <a:off x="5494200" y="244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9"/>
          </p:nvPr>
        </p:nvSpPr>
        <p:spPr>
          <a:xfrm>
            <a:off x="549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title" idx="13"/>
          </p:nvPr>
        </p:nvSpPr>
        <p:spPr>
          <a:xfrm>
            <a:off x="5494200" y="361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14"/>
          </p:nvPr>
        </p:nvSpPr>
        <p:spPr>
          <a:xfrm>
            <a:off x="549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6504219" y="1833001"/>
            <a:ext cx="2639742" cy="330615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680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1"/>
          </p:nvPr>
        </p:nvSpPr>
        <p:spPr>
          <a:xfrm>
            <a:off x="720000" y="1680600"/>
            <a:ext cx="46800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1138800" y="3495300"/>
            <a:ext cx="3842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/>
          <p:nvPr/>
        </p:nvSpPr>
        <p:spPr>
          <a:xfrm flipH="1">
            <a:off x="4736150" y="615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 flipH="1">
            <a:off x="5445825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 rot="5400000" flipH="1">
            <a:off x="-1385450" y="299702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5400000" flipH="1">
            <a:off x="-1210600" y="34913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2092350" y="1404788"/>
            <a:ext cx="4959300" cy="28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671100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0000" y="2271600"/>
            <a:ext cx="4644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720000" y="1455900"/>
            <a:ext cx="4644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529700" y="15739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2328900" y="24248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7" hasCustomPrompt="1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124500" y="327745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3"/>
          </p:nvPr>
        </p:nvSpPr>
        <p:spPr>
          <a:xfrm>
            <a:off x="3923700" y="37254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3923700" y="41271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8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720000" y="2679450"/>
            <a:ext cx="2988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20000" y="1417350"/>
            <a:ext cx="29880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0" y="9975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 rot="-5400000">
            <a:off x="1641575" y="-1282437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2" y="0"/>
            <a:ext cx="1813093" cy="1842725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 flipH="1">
            <a:off x="7597553" y="0"/>
            <a:ext cx="1546456" cy="1897297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720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xfrm>
            <a:off x="720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2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3"/>
          </p:nvPr>
        </p:nvSpPr>
        <p:spPr>
          <a:xfrm>
            <a:off x="6084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4"/>
          </p:nvPr>
        </p:nvSpPr>
        <p:spPr>
          <a:xfrm>
            <a:off x="3402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5"/>
          </p:nvPr>
        </p:nvSpPr>
        <p:spPr>
          <a:xfrm>
            <a:off x="3402000" y="3158829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4" r:id="rId7"/>
    <p:sldLayoutId id="2147483666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dirty="0">
                <a:solidFill>
                  <a:schemeClr val="dk2"/>
                </a:solidFill>
                <a:latin typeface="Montserrat"/>
                <a:sym typeface="Montserrat"/>
              </a:rPr>
              <a:t>Expense Tracker Application</a:t>
            </a:r>
            <a:endParaRPr sz="4400" dirty="0"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Ankush Makhijani</a:t>
            </a:r>
            <a:endParaRPr dirty="0"/>
          </a:p>
        </p:txBody>
      </p:sp>
      <p:grpSp>
        <p:nvGrpSpPr>
          <p:cNvPr id="248" name="Google Shape;248;p34"/>
          <p:cNvGrpSpPr/>
          <p:nvPr/>
        </p:nvGrpSpPr>
        <p:grpSpPr>
          <a:xfrm>
            <a:off x="5831889" y="1579815"/>
            <a:ext cx="4620746" cy="3556754"/>
            <a:chOff x="5527089" y="1579815"/>
            <a:chExt cx="4620746" cy="3556754"/>
          </a:xfrm>
        </p:grpSpPr>
        <p:sp>
          <p:nvSpPr>
            <p:cNvPr id="249" name="Google Shape;249;p34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34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258" name="Google Shape;258;p34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4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4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4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4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4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4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4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Java + Spring?</a:t>
            </a:r>
            <a:endParaRPr dirty="0"/>
          </a:p>
        </p:txBody>
      </p:sp>
      <p:grpSp>
        <p:nvGrpSpPr>
          <p:cNvPr id="1562" name="Google Shape;1562;p56"/>
          <p:cNvGrpSpPr/>
          <p:nvPr/>
        </p:nvGrpSpPr>
        <p:grpSpPr>
          <a:xfrm>
            <a:off x="7501615" y="3168387"/>
            <a:ext cx="1947195" cy="2279919"/>
            <a:chOff x="7501615" y="3168387"/>
            <a:chExt cx="1947195" cy="2279919"/>
          </a:xfrm>
        </p:grpSpPr>
        <p:sp>
          <p:nvSpPr>
            <p:cNvPr id="1563" name="Google Shape;1563;p56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6"/>
            <p:cNvSpPr/>
            <p:nvPr/>
          </p:nvSpPr>
          <p:spPr>
            <a:xfrm>
              <a:off x="8555238" y="335576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6"/>
            <p:cNvSpPr/>
            <p:nvPr/>
          </p:nvSpPr>
          <p:spPr>
            <a:xfrm>
              <a:off x="8369442" y="316838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6"/>
            <p:cNvSpPr/>
            <p:nvPr/>
          </p:nvSpPr>
          <p:spPr>
            <a:xfrm flipH="1">
              <a:off x="7501615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7" name="Google Shape;1567;p56"/>
            <p:cNvGrpSpPr/>
            <p:nvPr/>
          </p:nvGrpSpPr>
          <p:grpSpPr>
            <a:xfrm>
              <a:off x="7501625" y="3735518"/>
              <a:ext cx="1489976" cy="1255570"/>
              <a:chOff x="616175" y="1570092"/>
              <a:chExt cx="1489976" cy="1255570"/>
            </a:xfrm>
          </p:grpSpPr>
          <p:sp>
            <p:nvSpPr>
              <p:cNvPr id="1568" name="Google Shape;1568;p5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5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5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5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5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5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5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5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5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5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0" name="Google Shape;1580;p56"/>
          <p:cNvGrpSpPr/>
          <p:nvPr/>
        </p:nvGrpSpPr>
        <p:grpSpPr>
          <a:xfrm>
            <a:off x="76190" y="76211"/>
            <a:ext cx="1880618" cy="2198574"/>
            <a:chOff x="76190" y="76211"/>
            <a:chExt cx="1880618" cy="2198574"/>
          </a:xfrm>
        </p:grpSpPr>
        <p:sp>
          <p:nvSpPr>
            <p:cNvPr id="1581" name="Google Shape;1581;p56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6"/>
            <p:cNvSpPr/>
            <p:nvPr/>
          </p:nvSpPr>
          <p:spPr>
            <a:xfrm flipH="1">
              <a:off x="297617" y="189501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6"/>
            <p:cNvSpPr/>
            <p:nvPr/>
          </p:nvSpPr>
          <p:spPr>
            <a:xfrm flipH="1">
              <a:off x="76203" y="1674711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4" name="Google Shape;1584;p56"/>
            <p:cNvGrpSpPr/>
            <p:nvPr/>
          </p:nvGrpSpPr>
          <p:grpSpPr>
            <a:xfrm>
              <a:off x="152389" y="152391"/>
              <a:ext cx="1804419" cy="1446116"/>
              <a:chOff x="1000664" y="3512341"/>
              <a:chExt cx="1804419" cy="1446116"/>
            </a:xfrm>
          </p:grpSpPr>
          <p:sp>
            <p:nvSpPr>
              <p:cNvPr id="1585" name="Google Shape;1585;p5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5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5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5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5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8" name="Google Shape;1608;p56"/>
            <p:cNvSpPr/>
            <p:nvPr/>
          </p:nvSpPr>
          <p:spPr>
            <a:xfrm flipH="1">
              <a:off x="1735377" y="228591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4783B7-3C85-7DFC-48BE-30439C276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86415" y="1475646"/>
            <a:ext cx="595542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integration with databases (like PostgreSQL)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Built-in support for REST controllers, JWT security,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validation, and exception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Java is Object Oriented and following MVC Architecture 	makes code easy to read, understand, update, 	Integrate and scale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Large ecosystem and community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Battle-tested for microservices and large apps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>
          <a:extLst>
            <a:ext uri="{FF2B5EF4-FFF2-40B4-BE49-F238E27FC236}">
              <a16:creationId xmlns:a16="http://schemas.microsoft.com/office/drawing/2014/main" id="{6CEEBDEC-A123-749D-656C-38330EB54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56">
            <a:extLst>
              <a:ext uri="{FF2B5EF4-FFF2-40B4-BE49-F238E27FC236}">
                <a16:creationId xmlns:a16="http://schemas.microsoft.com/office/drawing/2014/main" id="{94B173BD-BE5E-8A88-8B95-DFA77384D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PostgreSQL?</a:t>
            </a:r>
            <a:endParaRPr dirty="0"/>
          </a:p>
        </p:txBody>
      </p:sp>
      <p:grpSp>
        <p:nvGrpSpPr>
          <p:cNvPr id="1562" name="Google Shape;1562;p56">
            <a:extLst>
              <a:ext uri="{FF2B5EF4-FFF2-40B4-BE49-F238E27FC236}">
                <a16:creationId xmlns:a16="http://schemas.microsoft.com/office/drawing/2014/main" id="{26471D3D-EDE2-16FE-9380-31A3629C0F00}"/>
              </a:ext>
            </a:extLst>
          </p:cNvPr>
          <p:cNvGrpSpPr/>
          <p:nvPr/>
        </p:nvGrpSpPr>
        <p:grpSpPr>
          <a:xfrm>
            <a:off x="7501615" y="3168387"/>
            <a:ext cx="1947195" cy="2279919"/>
            <a:chOff x="7501615" y="3168387"/>
            <a:chExt cx="1947195" cy="2279919"/>
          </a:xfrm>
        </p:grpSpPr>
        <p:sp>
          <p:nvSpPr>
            <p:cNvPr id="1563" name="Google Shape;1563;p56">
              <a:extLst>
                <a:ext uri="{FF2B5EF4-FFF2-40B4-BE49-F238E27FC236}">
                  <a16:creationId xmlns:a16="http://schemas.microsoft.com/office/drawing/2014/main" id="{BD597757-0795-F341-27E0-061491C4AEAC}"/>
                </a:ext>
              </a:extLst>
            </p:cNvPr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6">
              <a:extLst>
                <a:ext uri="{FF2B5EF4-FFF2-40B4-BE49-F238E27FC236}">
                  <a16:creationId xmlns:a16="http://schemas.microsoft.com/office/drawing/2014/main" id="{D3B64EE0-AEC0-A88F-0014-977C90010392}"/>
                </a:ext>
              </a:extLst>
            </p:cNvPr>
            <p:cNvSpPr/>
            <p:nvPr/>
          </p:nvSpPr>
          <p:spPr>
            <a:xfrm>
              <a:off x="8555238" y="335576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6">
              <a:extLst>
                <a:ext uri="{FF2B5EF4-FFF2-40B4-BE49-F238E27FC236}">
                  <a16:creationId xmlns:a16="http://schemas.microsoft.com/office/drawing/2014/main" id="{DA257056-A174-66F6-678A-25FD3111839C}"/>
                </a:ext>
              </a:extLst>
            </p:cNvPr>
            <p:cNvSpPr/>
            <p:nvPr/>
          </p:nvSpPr>
          <p:spPr>
            <a:xfrm>
              <a:off x="8369442" y="316838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6">
              <a:extLst>
                <a:ext uri="{FF2B5EF4-FFF2-40B4-BE49-F238E27FC236}">
                  <a16:creationId xmlns:a16="http://schemas.microsoft.com/office/drawing/2014/main" id="{9CDA1B28-AFB3-9B89-198B-D0B4CFA1C069}"/>
                </a:ext>
              </a:extLst>
            </p:cNvPr>
            <p:cNvSpPr/>
            <p:nvPr/>
          </p:nvSpPr>
          <p:spPr>
            <a:xfrm flipH="1">
              <a:off x="7501615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7" name="Google Shape;1567;p56">
              <a:extLst>
                <a:ext uri="{FF2B5EF4-FFF2-40B4-BE49-F238E27FC236}">
                  <a16:creationId xmlns:a16="http://schemas.microsoft.com/office/drawing/2014/main" id="{AB6F146E-2F48-F6F0-B41B-97E230EFCCC3}"/>
                </a:ext>
              </a:extLst>
            </p:cNvPr>
            <p:cNvGrpSpPr/>
            <p:nvPr/>
          </p:nvGrpSpPr>
          <p:grpSpPr>
            <a:xfrm>
              <a:off x="7501625" y="3735518"/>
              <a:ext cx="1489976" cy="1255570"/>
              <a:chOff x="616175" y="1570092"/>
              <a:chExt cx="1489976" cy="1255570"/>
            </a:xfrm>
          </p:grpSpPr>
          <p:sp>
            <p:nvSpPr>
              <p:cNvPr id="1568" name="Google Shape;1568;p56">
                <a:extLst>
                  <a:ext uri="{FF2B5EF4-FFF2-40B4-BE49-F238E27FC236}">
                    <a16:creationId xmlns:a16="http://schemas.microsoft.com/office/drawing/2014/main" id="{4A7B70AD-3EB1-F68A-19DD-E9A3E798AF9E}"/>
                  </a:ext>
                </a:extLst>
              </p:cNvPr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56">
                <a:extLst>
                  <a:ext uri="{FF2B5EF4-FFF2-40B4-BE49-F238E27FC236}">
                    <a16:creationId xmlns:a16="http://schemas.microsoft.com/office/drawing/2014/main" id="{3ED41E68-1214-D902-B1B7-AAF542C9F66D}"/>
                  </a:ext>
                </a:extLst>
              </p:cNvPr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56">
                <a:extLst>
                  <a:ext uri="{FF2B5EF4-FFF2-40B4-BE49-F238E27FC236}">
                    <a16:creationId xmlns:a16="http://schemas.microsoft.com/office/drawing/2014/main" id="{EFF31278-236D-8989-75CA-4166149E2424}"/>
                  </a:ext>
                </a:extLst>
              </p:cNvPr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56">
                <a:extLst>
                  <a:ext uri="{FF2B5EF4-FFF2-40B4-BE49-F238E27FC236}">
                    <a16:creationId xmlns:a16="http://schemas.microsoft.com/office/drawing/2014/main" id="{3805D25A-A21C-E296-6881-28D491C1B16A}"/>
                  </a:ext>
                </a:extLst>
              </p:cNvPr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56">
                <a:extLst>
                  <a:ext uri="{FF2B5EF4-FFF2-40B4-BE49-F238E27FC236}">
                    <a16:creationId xmlns:a16="http://schemas.microsoft.com/office/drawing/2014/main" id="{D06E525C-58EA-F4AC-CFA9-BCABEB8816FB}"/>
                  </a:ext>
                </a:extLst>
              </p:cNvPr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56">
                <a:extLst>
                  <a:ext uri="{FF2B5EF4-FFF2-40B4-BE49-F238E27FC236}">
                    <a16:creationId xmlns:a16="http://schemas.microsoft.com/office/drawing/2014/main" id="{C38F6796-E1E3-91E1-E14D-F43E39953AD6}"/>
                  </a:ext>
                </a:extLst>
              </p:cNvPr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56">
                <a:extLst>
                  <a:ext uri="{FF2B5EF4-FFF2-40B4-BE49-F238E27FC236}">
                    <a16:creationId xmlns:a16="http://schemas.microsoft.com/office/drawing/2014/main" id="{0473A2DE-7388-EEEE-F98B-CDB392D75890}"/>
                  </a:ext>
                </a:extLst>
              </p:cNvPr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56">
                <a:extLst>
                  <a:ext uri="{FF2B5EF4-FFF2-40B4-BE49-F238E27FC236}">
                    <a16:creationId xmlns:a16="http://schemas.microsoft.com/office/drawing/2014/main" id="{8B2F0016-0A8A-EB44-B247-2F1E83A03D70}"/>
                  </a:ext>
                </a:extLst>
              </p:cNvPr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6">
                <a:extLst>
                  <a:ext uri="{FF2B5EF4-FFF2-40B4-BE49-F238E27FC236}">
                    <a16:creationId xmlns:a16="http://schemas.microsoft.com/office/drawing/2014/main" id="{2BBC1153-7449-6B29-5137-B332F90444F4}"/>
                  </a:ext>
                </a:extLst>
              </p:cNvPr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6">
                <a:extLst>
                  <a:ext uri="{FF2B5EF4-FFF2-40B4-BE49-F238E27FC236}">
                    <a16:creationId xmlns:a16="http://schemas.microsoft.com/office/drawing/2014/main" id="{3169EEF5-57C2-6832-4704-4FB9F353E36F}"/>
                  </a:ext>
                </a:extLst>
              </p:cNvPr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56">
                <a:extLst>
                  <a:ext uri="{FF2B5EF4-FFF2-40B4-BE49-F238E27FC236}">
                    <a16:creationId xmlns:a16="http://schemas.microsoft.com/office/drawing/2014/main" id="{0548EED3-A004-0CA3-BDB3-91A55F1769DD}"/>
                  </a:ext>
                </a:extLst>
              </p:cNvPr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56">
                <a:extLst>
                  <a:ext uri="{FF2B5EF4-FFF2-40B4-BE49-F238E27FC236}">
                    <a16:creationId xmlns:a16="http://schemas.microsoft.com/office/drawing/2014/main" id="{4AC59104-DDD1-A367-4CD0-2B8F130AEC3E}"/>
                  </a:ext>
                </a:extLst>
              </p:cNvPr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0" name="Google Shape;1580;p56">
            <a:extLst>
              <a:ext uri="{FF2B5EF4-FFF2-40B4-BE49-F238E27FC236}">
                <a16:creationId xmlns:a16="http://schemas.microsoft.com/office/drawing/2014/main" id="{283872AF-6E99-2CDB-74B0-2D41AC41B39B}"/>
              </a:ext>
            </a:extLst>
          </p:cNvPr>
          <p:cNvGrpSpPr/>
          <p:nvPr/>
        </p:nvGrpSpPr>
        <p:grpSpPr>
          <a:xfrm>
            <a:off x="76190" y="76211"/>
            <a:ext cx="1880618" cy="2198574"/>
            <a:chOff x="76190" y="76211"/>
            <a:chExt cx="1880618" cy="2198574"/>
          </a:xfrm>
        </p:grpSpPr>
        <p:sp>
          <p:nvSpPr>
            <p:cNvPr id="1581" name="Google Shape;1581;p56">
              <a:extLst>
                <a:ext uri="{FF2B5EF4-FFF2-40B4-BE49-F238E27FC236}">
                  <a16:creationId xmlns:a16="http://schemas.microsoft.com/office/drawing/2014/main" id="{E08C9CCE-57C9-6614-43D2-88A4790A414E}"/>
                </a:ext>
              </a:extLst>
            </p:cNvPr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6">
              <a:extLst>
                <a:ext uri="{FF2B5EF4-FFF2-40B4-BE49-F238E27FC236}">
                  <a16:creationId xmlns:a16="http://schemas.microsoft.com/office/drawing/2014/main" id="{7BCA87E7-10FA-10DC-ADAB-EA87425259ED}"/>
                </a:ext>
              </a:extLst>
            </p:cNvPr>
            <p:cNvSpPr/>
            <p:nvPr/>
          </p:nvSpPr>
          <p:spPr>
            <a:xfrm flipH="1">
              <a:off x="297617" y="189501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6">
              <a:extLst>
                <a:ext uri="{FF2B5EF4-FFF2-40B4-BE49-F238E27FC236}">
                  <a16:creationId xmlns:a16="http://schemas.microsoft.com/office/drawing/2014/main" id="{E434A569-8143-184D-3703-70B4F39F67B0}"/>
                </a:ext>
              </a:extLst>
            </p:cNvPr>
            <p:cNvSpPr/>
            <p:nvPr/>
          </p:nvSpPr>
          <p:spPr>
            <a:xfrm flipH="1">
              <a:off x="76203" y="1674711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4" name="Google Shape;1584;p56">
              <a:extLst>
                <a:ext uri="{FF2B5EF4-FFF2-40B4-BE49-F238E27FC236}">
                  <a16:creationId xmlns:a16="http://schemas.microsoft.com/office/drawing/2014/main" id="{D583AC2A-6850-8F82-F4B1-7C6CBECC231D}"/>
                </a:ext>
              </a:extLst>
            </p:cNvPr>
            <p:cNvGrpSpPr/>
            <p:nvPr/>
          </p:nvGrpSpPr>
          <p:grpSpPr>
            <a:xfrm>
              <a:off x="152389" y="152391"/>
              <a:ext cx="1804419" cy="1446116"/>
              <a:chOff x="1000664" y="3512341"/>
              <a:chExt cx="1804419" cy="1446116"/>
            </a:xfrm>
          </p:grpSpPr>
          <p:sp>
            <p:nvSpPr>
              <p:cNvPr id="1585" name="Google Shape;1585;p56">
                <a:extLst>
                  <a:ext uri="{FF2B5EF4-FFF2-40B4-BE49-F238E27FC236}">
                    <a16:creationId xmlns:a16="http://schemas.microsoft.com/office/drawing/2014/main" id="{A7CE7CC1-6073-238B-7781-B9018CB22683}"/>
                  </a:ext>
                </a:extLst>
              </p:cNvPr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56">
                <a:extLst>
                  <a:ext uri="{FF2B5EF4-FFF2-40B4-BE49-F238E27FC236}">
                    <a16:creationId xmlns:a16="http://schemas.microsoft.com/office/drawing/2014/main" id="{CD0D0ECA-D6EB-9445-0D21-5F52167A2FBE}"/>
                  </a:ext>
                </a:extLst>
              </p:cNvPr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6">
                <a:extLst>
                  <a:ext uri="{FF2B5EF4-FFF2-40B4-BE49-F238E27FC236}">
                    <a16:creationId xmlns:a16="http://schemas.microsoft.com/office/drawing/2014/main" id="{599174E9-5BC6-909A-72C7-2317D5E43767}"/>
                  </a:ext>
                </a:extLst>
              </p:cNvPr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56">
                <a:extLst>
                  <a:ext uri="{FF2B5EF4-FFF2-40B4-BE49-F238E27FC236}">
                    <a16:creationId xmlns:a16="http://schemas.microsoft.com/office/drawing/2014/main" id="{C10CEFF8-D6CA-0E6D-22F9-9EDBCD5878F6}"/>
                  </a:ext>
                </a:extLst>
              </p:cNvPr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56">
                <a:extLst>
                  <a:ext uri="{FF2B5EF4-FFF2-40B4-BE49-F238E27FC236}">
                    <a16:creationId xmlns:a16="http://schemas.microsoft.com/office/drawing/2014/main" id="{51AD31A2-65B7-F24C-E0DA-513A5A994336}"/>
                  </a:ext>
                </a:extLst>
              </p:cNvPr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56">
                <a:extLst>
                  <a:ext uri="{FF2B5EF4-FFF2-40B4-BE49-F238E27FC236}">
                    <a16:creationId xmlns:a16="http://schemas.microsoft.com/office/drawing/2014/main" id="{0A1A1F9B-FA09-6708-59F0-FCC7CAEB2BFD}"/>
                  </a:ext>
                </a:extLst>
              </p:cNvPr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6">
                <a:extLst>
                  <a:ext uri="{FF2B5EF4-FFF2-40B4-BE49-F238E27FC236}">
                    <a16:creationId xmlns:a16="http://schemas.microsoft.com/office/drawing/2014/main" id="{C3B17DB3-BB9E-D659-A3A8-C749E9165181}"/>
                  </a:ext>
                </a:extLst>
              </p:cNvPr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6">
                <a:extLst>
                  <a:ext uri="{FF2B5EF4-FFF2-40B4-BE49-F238E27FC236}">
                    <a16:creationId xmlns:a16="http://schemas.microsoft.com/office/drawing/2014/main" id="{DA2B1BF5-A42B-9729-F857-857402E0080C}"/>
                  </a:ext>
                </a:extLst>
              </p:cNvPr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6">
                <a:extLst>
                  <a:ext uri="{FF2B5EF4-FFF2-40B4-BE49-F238E27FC236}">
                    <a16:creationId xmlns:a16="http://schemas.microsoft.com/office/drawing/2014/main" id="{1E7F41E1-DD5A-2473-99A2-8D35EDBE486E}"/>
                  </a:ext>
                </a:extLst>
              </p:cNvPr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6">
                <a:extLst>
                  <a:ext uri="{FF2B5EF4-FFF2-40B4-BE49-F238E27FC236}">
                    <a16:creationId xmlns:a16="http://schemas.microsoft.com/office/drawing/2014/main" id="{4034BBD7-0011-92FF-D32D-230A3FE71922}"/>
                  </a:ext>
                </a:extLst>
              </p:cNvPr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6">
                <a:extLst>
                  <a:ext uri="{FF2B5EF4-FFF2-40B4-BE49-F238E27FC236}">
                    <a16:creationId xmlns:a16="http://schemas.microsoft.com/office/drawing/2014/main" id="{C7210561-3E5B-ECD8-0395-0A0D210BCED8}"/>
                  </a:ext>
                </a:extLst>
              </p:cNvPr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6">
                <a:extLst>
                  <a:ext uri="{FF2B5EF4-FFF2-40B4-BE49-F238E27FC236}">
                    <a16:creationId xmlns:a16="http://schemas.microsoft.com/office/drawing/2014/main" id="{31671E33-CF2E-AECE-5B2E-1FA0D4421496}"/>
                  </a:ext>
                </a:extLst>
              </p:cNvPr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6">
                <a:extLst>
                  <a:ext uri="{FF2B5EF4-FFF2-40B4-BE49-F238E27FC236}">
                    <a16:creationId xmlns:a16="http://schemas.microsoft.com/office/drawing/2014/main" id="{F275920C-B93D-46D1-FB99-4FF590F74F7E}"/>
                  </a:ext>
                </a:extLst>
              </p:cNvPr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6">
                <a:extLst>
                  <a:ext uri="{FF2B5EF4-FFF2-40B4-BE49-F238E27FC236}">
                    <a16:creationId xmlns:a16="http://schemas.microsoft.com/office/drawing/2014/main" id="{75F9FFD0-17AC-4223-8F4E-93C7BCB7F421}"/>
                  </a:ext>
                </a:extLst>
              </p:cNvPr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6">
                <a:extLst>
                  <a:ext uri="{FF2B5EF4-FFF2-40B4-BE49-F238E27FC236}">
                    <a16:creationId xmlns:a16="http://schemas.microsoft.com/office/drawing/2014/main" id="{81613150-05B7-3083-73BA-C66C0333376E}"/>
                  </a:ext>
                </a:extLst>
              </p:cNvPr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6">
                <a:extLst>
                  <a:ext uri="{FF2B5EF4-FFF2-40B4-BE49-F238E27FC236}">
                    <a16:creationId xmlns:a16="http://schemas.microsoft.com/office/drawing/2014/main" id="{C776D544-0269-606B-D75D-480B59652A5F}"/>
                  </a:ext>
                </a:extLst>
              </p:cNvPr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6">
                <a:extLst>
                  <a:ext uri="{FF2B5EF4-FFF2-40B4-BE49-F238E27FC236}">
                    <a16:creationId xmlns:a16="http://schemas.microsoft.com/office/drawing/2014/main" id="{4A82873B-FE91-39C7-2926-A2B4579B518F}"/>
                  </a:ext>
                </a:extLst>
              </p:cNvPr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6">
                <a:extLst>
                  <a:ext uri="{FF2B5EF4-FFF2-40B4-BE49-F238E27FC236}">
                    <a16:creationId xmlns:a16="http://schemas.microsoft.com/office/drawing/2014/main" id="{2836975D-A7CE-CA27-8681-F9DE832947D5}"/>
                  </a:ext>
                </a:extLst>
              </p:cNvPr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6">
                <a:extLst>
                  <a:ext uri="{FF2B5EF4-FFF2-40B4-BE49-F238E27FC236}">
                    <a16:creationId xmlns:a16="http://schemas.microsoft.com/office/drawing/2014/main" id="{F97B591B-3891-41A8-B0F0-6683CA2D7FD1}"/>
                  </a:ext>
                </a:extLst>
              </p:cNvPr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6">
                <a:extLst>
                  <a:ext uri="{FF2B5EF4-FFF2-40B4-BE49-F238E27FC236}">
                    <a16:creationId xmlns:a16="http://schemas.microsoft.com/office/drawing/2014/main" id="{E39FBD8C-9340-A293-2C6D-A9EDDBC79CB9}"/>
                  </a:ext>
                </a:extLst>
              </p:cNvPr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6">
                <a:extLst>
                  <a:ext uri="{FF2B5EF4-FFF2-40B4-BE49-F238E27FC236}">
                    <a16:creationId xmlns:a16="http://schemas.microsoft.com/office/drawing/2014/main" id="{0D217509-C6BD-AA4E-F060-B4C1D5C36710}"/>
                  </a:ext>
                </a:extLst>
              </p:cNvPr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6">
                <a:extLst>
                  <a:ext uri="{FF2B5EF4-FFF2-40B4-BE49-F238E27FC236}">
                    <a16:creationId xmlns:a16="http://schemas.microsoft.com/office/drawing/2014/main" id="{890EFD9A-40B2-8742-B4DE-8A3F5E9F00FA}"/>
                  </a:ext>
                </a:extLst>
              </p:cNvPr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6">
                <a:extLst>
                  <a:ext uri="{FF2B5EF4-FFF2-40B4-BE49-F238E27FC236}">
                    <a16:creationId xmlns:a16="http://schemas.microsoft.com/office/drawing/2014/main" id="{029E1461-3FB7-9147-6B75-282253C45BFE}"/>
                  </a:ext>
                </a:extLst>
              </p:cNvPr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8" name="Google Shape;1608;p56">
              <a:extLst>
                <a:ext uri="{FF2B5EF4-FFF2-40B4-BE49-F238E27FC236}">
                  <a16:creationId xmlns:a16="http://schemas.microsoft.com/office/drawing/2014/main" id="{1E667641-9426-5CF7-05B2-76F99FE9DDE8}"/>
                </a:ext>
              </a:extLst>
            </p:cNvPr>
            <p:cNvSpPr/>
            <p:nvPr/>
          </p:nvSpPr>
          <p:spPr>
            <a:xfrm flipH="1">
              <a:off x="1735377" y="228591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CDADBA24-D614-A45A-3F03-B9B42902B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79333" y="1598506"/>
            <a:ext cx="522734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scale for large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ACID-compliant and highly reliable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 data integrity enforcement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 for advanced types (JSONB, arrays)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Free, open-source, and cloud-ready.</a:t>
            </a:r>
          </a:p>
        </p:txBody>
      </p:sp>
    </p:spTree>
    <p:extLst>
      <p:ext uri="{BB962C8B-B14F-4D97-AF65-F5344CB8AC3E}">
        <p14:creationId xmlns:p14="http://schemas.microsoft.com/office/powerpoint/2010/main" val="227026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58"/>
          <p:cNvSpPr txBox="1">
            <a:spLocks noGrp="1"/>
          </p:cNvSpPr>
          <p:nvPr>
            <p:ph type="title"/>
          </p:nvPr>
        </p:nvSpPr>
        <p:spPr>
          <a:xfrm>
            <a:off x="84490" y="1940700"/>
            <a:ext cx="3420820" cy="1262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88178-9DD9-0808-1286-D647FD773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07" y="1167384"/>
            <a:ext cx="4213098" cy="28087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>
          <a:extLst>
            <a:ext uri="{FF2B5EF4-FFF2-40B4-BE49-F238E27FC236}">
              <a16:creationId xmlns:a16="http://schemas.microsoft.com/office/drawing/2014/main" id="{F24BD607-C483-6590-4610-350479936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58">
            <a:extLst>
              <a:ext uri="{FF2B5EF4-FFF2-40B4-BE49-F238E27FC236}">
                <a16:creationId xmlns:a16="http://schemas.microsoft.com/office/drawing/2014/main" id="{194A3CED-0420-468B-C09F-8C4BA866A2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44110" y="1838152"/>
            <a:ext cx="3420820" cy="1262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Schema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E809E-E6A7-41CD-2745-6213FA059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213" y="1335670"/>
            <a:ext cx="5026407" cy="226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0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>
          <a:extLst>
            <a:ext uri="{FF2B5EF4-FFF2-40B4-BE49-F238E27FC236}">
              <a16:creationId xmlns:a16="http://schemas.microsoft.com/office/drawing/2014/main" id="{6DA5F44D-7B63-FFC2-2C1F-642F1BC74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58">
            <a:extLst>
              <a:ext uri="{FF2B5EF4-FFF2-40B4-BE49-F238E27FC236}">
                <a16:creationId xmlns:a16="http://schemas.microsoft.com/office/drawing/2014/main" id="{8DAB8B11-1E6E-363A-42A0-889BB2128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84662" y="861722"/>
            <a:ext cx="3420820" cy="1262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run?</a:t>
            </a:r>
            <a:endParaRPr dirty="0"/>
          </a:p>
        </p:txBody>
      </p:sp>
      <p:sp>
        <p:nvSpPr>
          <p:cNvPr id="2" name="Google Shape;1717;p58">
            <a:extLst>
              <a:ext uri="{FF2B5EF4-FFF2-40B4-BE49-F238E27FC236}">
                <a16:creationId xmlns:a16="http://schemas.microsoft.com/office/drawing/2014/main" id="{C5C02752-0BEA-5E4B-D880-7EF24B210FE6}"/>
              </a:ext>
            </a:extLst>
          </p:cNvPr>
          <p:cNvSpPr txBox="1">
            <a:spLocks/>
          </p:cNvSpPr>
          <p:nvPr/>
        </p:nvSpPr>
        <p:spPr>
          <a:xfrm>
            <a:off x="773228" y="2123822"/>
            <a:ext cx="342082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Its easy with Docker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CB09D-A4C1-AFC7-46AB-CFF91EFA3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815" y="2000932"/>
            <a:ext cx="2225233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B163AE-E733-3BC6-11D2-275569E0C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888" y="1166880"/>
            <a:ext cx="7784592" cy="3522438"/>
          </a:xfrm>
        </p:spPr>
        <p:txBody>
          <a:bodyPr/>
          <a:lstStyle/>
          <a:p>
            <a:pPr algn="l"/>
            <a:r>
              <a:rPr lang="en-IN" b="1" dirty="0"/>
              <a:t>1. Clone the Repository</a:t>
            </a:r>
          </a:p>
          <a:p>
            <a:pPr algn="l"/>
            <a:r>
              <a:rPr lang="en-IN" dirty="0"/>
              <a:t>in bash</a:t>
            </a:r>
          </a:p>
          <a:p>
            <a:pPr algn="l"/>
            <a:r>
              <a:rPr lang="en-IN" dirty="0"/>
              <a:t>git clone  https://github.com/wolfy5786/ExpenseTracker.git  </a:t>
            </a:r>
          </a:p>
          <a:p>
            <a:pPr algn="l"/>
            <a:r>
              <a:rPr lang="en-IN" dirty="0"/>
              <a:t>cd </a:t>
            </a:r>
            <a:r>
              <a:rPr lang="en-IN" dirty="0" err="1"/>
              <a:t>ExpenseTracker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marL="482600" indent="-342900" algn="l">
              <a:buAutoNum type="arabicPeriod" startAt="2"/>
            </a:pPr>
            <a:r>
              <a:rPr lang="en-IN" b="1" dirty="0"/>
              <a:t>Set up the following environment variables </a:t>
            </a:r>
          </a:p>
          <a:p>
            <a:pPr marL="139700" indent="0" algn="l"/>
            <a:r>
              <a:rPr lang="en-IN" b="1" dirty="0"/>
              <a:t>	in docker-</a:t>
            </a:r>
            <a:r>
              <a:rPr lang="en-IN" b="1" dirty="0" err="1"/>
              <a:t>compose.yml</a:t>
            </a:r>
            <a:r>
              <a:rPr lang="en-IN" b="1" dirty="0"/>
              <a:t>, </a:t>
            </a:r>
          </a:p>
          <a:p>
            <a:pPr algn="l"/>
            <a:r>
              <a:rPr lang="en-IN" dirty="0"/>
              <a:t>POSTGRES_DB=</a:t>
            </a:r>
            <a:r>
              <a:rPr lang="en-IN" dirty="0" err="1"/>
              <a:t>expensetracker</a:t>
            </a:r>
            <a:r>
              <a:rPr lang="en-IN" dirty="0"/>
              <a:t>  </a:t>
            </a:r>
          </a:p>
          <a:p>
            <a:pPr algn="l"/>
            <a:r>
              <a:rPr lang="en-IN" dirty="0"/>
              <a:t>POSTGRES_USER=</a:t>
            </a:r>
            <a:r>
              <a:rPr lang="en-IN" dirty="0" err="1"/>
              <a:t>postgres</a:t>
            </a:r>
            <a:endParaRPr lang="en-IN" dirty="0"/>
          </a:p>
          <a:p>
            <a:pPr algn="l"/>
            <a:r>
              <a:rPr lang="en-IN" dirty="0"/>
              <a:t>POSTGRES_PASSWORD=password</a:t>
            </a:r>
          </a:p>
          <a:p>
            <a:pPr algn="l"/>
            <a:r>
              <a:rPr lang="en-IN" dirty="0"/>
              <a:t>SPRING_DATASOURCE_URL=</a:t>
            </a:r>
            <a:r>
              <a:rPr lang="en-IN" dirty="0" err="1"/>
              <a:t>jdbc:postgresql</a:t>
            </a:r>
            <a:r>
              <a:rPr lang="en-IN" dirty="0"/>
              <a:t>://db:5432/</a:t>
            </a:r>
            <a:r>
              <a:rPr lang="en-IN" dirty="0" err="1"/>
              <a:t>expensetracker</a:t>
            </a:r>
            <a:endParaRPr lang="en-IN" dirty="0"/>
          </a:p>
          <a:p>
            <a:pPr algn="l"/>
            <a:r>
              <a:rPr lang="en-IN" dirty="0"/>
              <a:t>SPRING_DATASOURCE_USERNAME=</a:t>
            </a:r>
            <a:r>
              <a:rPr lang="en-IN" dirty="0" err="1"/>
              <a:t>postgres</a:t>
            </a:r>
            <a:endParaRPr lang="en-IN" dirty="0"/>
          </a:p>
          <a:p>
            <a:pPr algn="l"/>
            <a:r>
              <a:rPr lang="en-IN" dirty="0"/>
              <a:t>SPRING_DATASOURCE_PASSWORD=password</a:t>
            </a:r>
          </a:p>
          <a:p>
            <a:pPr algn="l"/>
            <a:r>
              <a:rPr lang="en-IN" dirty="0"/>
              <a:t>JWT_SECRET=U9jM3LrT5pQsAxV8NnBxWz2KyReGvHdQ</a:t>
            </a:r>
          </a:p>
          <a:p>
            <a:pPr algn="l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639B6-B7D3-8A5A-11AF-42E366D4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96" y="393222"/>
            <a:ext cx="6326976" cy="1262100"/>
          </a:xfrm>
        </p:spPr>
        <p:txBody>
          <a:bodyPr/>
          <a:lstStyle/>
          <a:p>
            <a:r>
              <a:rPr lang="en-US" dirty="0"/>
              <a:t>Follow the Steps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41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D0265-D15B-E985-2A5F-9F07296DA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49C830E-4BA0-9311-673A-C7DF64CC7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888" y="1166880"/>
            <a:ext cx="7784592" cy="3522438"/>
          </a:xfrm>
        </p:spPr>
        <p:txBody>
          <a:bodyPr/>
          <a:lstStyle/>
          <a:p>
            <a:pPr algn="l"/>
            <a:r>
              <a:rPr lang="en-IN" b="1" dirty="0"/>
              <a:t>3. Build</a:t>
            </a:r>
          </a:p>
          <a:p>
            <a:pPr algn="l"/>
            <a:r>
              <a:rPr lang="en-IN" dirty="0"/>
              <a:t>in bash</a:t>
            </a:r>
          </a:p>
          <a:p>
            <a:pPr algn="l"/>
            <a:r>
              <a:rPr lang="en-IN" b="1" dirty="0"/>
              <a:t>docker-compose up --build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b="1" dirty="0"/>
              <a:t>4. Access and test </a:t>
            </a:r>
          </a:p>
          <a:p>
            <a:pPr algn="l"/>
            <a:r>
              <a:rPr lang="en-US" dirty="0"/>
              <a:t>Access the App Frontend → </a:t>
            </a:r>
            <a:r>
              <a:rPr lang="en-US" u="sng" dirty="0">
                <a:hlinkClick r:id="rId2"/>
              </a:rPr>
              <a:t>http://localhost:3000</a:t>
            </a:r>
            <a:endParaRPr lang="en-US" dirty="0"/>
          </a:p>
          <a:p>
            <a:pPr algn="l"/>
            <a:r>
              <a:rPr lang="en-US" dirty="0"/>
              <a:t>Backend if testing through postman → </a:t>
            </a:r>
            <a:r>
              <a:rPr lang="en-US" u="sng" dirty="0">
                <a:hlinkClick r:id="rId3"/>
              </a:rPr>
              <a:t>http://localhost:8080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IN" b="1" dirty="0"/>
              <a:t>5. </a:t>
            </a:r>
            <a:r>
              <a:rPr lang="en-IN" dirty="0"/>
              <a:t>To Stop </a:t>
            </a:r>
          </a:p>
          <a:p>
            <a:pPr algn="l"/>
            <a:r>
              <a:rPr lang="en-IN" dirty="0"/>
              <a:t>In bash</a:t>
            </a:r>
          </a:p>
          <a:p>
            <a:pPr algn="l"/>
            <a:r>
              <a:rPr lang="en-IN" dirty="0"/>
              <a:t>docker-compose down</a:t>
            </a:r>
            <a:r>
              <a:rPr lang="en-IN" b="1" dirty="0"/>
              <a:t> </a:t>
            </a:r>
            <a:br>
              <a:rPr lang="en-US" dirty="0"/>
            </a:br>
            <a:endParaRPr lang="en-IN" b="1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710EDD-8E41-C604-44E5-3EBF522E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96" y="393222"/>
            <a:ext cx="6326976" cy="1262100"/>
          </a:xfrm>
        </p:spPr>
        <p:txBody>
          <a:bodyPr/>
          <a:lstStyle/>
          <a:p>
            <a:r>
              <a:rPr lang="en-US" dirty="0"/>
              <a:t>Follow the Steps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074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59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680000" cy="1293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</a:t>
            </a:r>
            <a:endParaRPr sz="5400" dirty="0"/>
          </a:p>
        </p:txBody>
      </p:sp>
      <p:sp>
        <p:nvSpPr>
          <p:cNvPr id="1725" name="Google Shape;1725;p59"/>
          <p:cNvSpPr txBox="1">
            <a:spLocks noGrp="1"/>
          </p:cNvSpPr>
          <p:nvPr>
            <p:ph type="subTitle" idx="1"/>
          </p:nvPr>
        </p:nvSpPr>
        <p:spPr>
          <a:xfrm>
            <a:off x="720000" y="1680600"/>
            <a:ext cx="4680000" cy="1174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Do you have any questions or need troubleshoot?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makhijaniankush24@gmail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+1 8562631347</a:t>
            </a:r>
            <a:endParaRPr dirty="0"/>
          </a:p>
        </p:txBody>
      </p:sp>
      <p:sp>
        <p:nvSpPr>
          <p:cNvPr id="1726" name="Google Shape;1726;p59"/>
          <p:cNvSpPr txBox="1"/>
          <p:nvPr/>
        </p:nvSpPr>
        <p:spPr>
          <a:xfrm>
            <a:off x="720000" y="4234200"/>
            <a:ext cx="468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Please keep this slide for attribution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746" name="Google Shape;1746;p59"/>
          <p:cNvGrpSpPr/>
          <p:nvPr/>
        </p:nvGrpSpPr>
        <p:grpSpPr>
          <a:xfrm>
            <a:off x="5247768" y="1375799"/>
            <a:ext cx="3481584" cy="2782199"/>
            <a:chOff x="5247768" y="1375799"/>
            <a:chExt cx="3481584" cy="2782199"/>
          </a:xfrm>
        </p:grpSpPr>
        <p:sp>
          <p:nvSpPr>
            <p:cNvPr id="1747" name="Google Shape;1747;p59"/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9"/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9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9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9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9"/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9"/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9"/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5" name="Google Shape;1755;p59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1756" name="Google Shape;1756;p59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9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9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9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9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9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9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9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9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9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9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9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9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9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9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59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59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59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59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59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59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59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9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9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9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9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9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9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9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9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9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9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9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9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9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9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9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9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9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9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9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9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9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9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9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9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9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9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9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9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9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9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/>
          <p:nvPr/>
        </p:nvSpPr>
        <p:spPr>
          <a:xfrm>
            <a:off x="1518900" y="20228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2314500" y="287545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3113700" y="37251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720000" y="11719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  <a:endParaRPr dirty="0"/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 idx="2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 idx="3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 - Stack</a:t>
            </a:r>
            <a:endParaRPr dirty="0"/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 idx="4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 idx="6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Design Choice</a:t>
            </a:r>
            <a:endParaRPr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title" idx="7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36"/>
          <p:cNvSpPr txBox="1">
            <a:spLocks noGrp="1"/>
          </p:cNvSpPr>
          <p:nvPr>
            <p:ph type="title" idx="13"/>
          </p:nvPr>
        </p:nvSpPr>
        <p:spPr>
          <a:xfrm>
            <a:off x="3923700" y="37254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Run</a:t>
            </a:r>
            <a:endParaRPr dirty="0"/>
          </a:p>
        </p:txBody>
      </p:sp>
      <p:sp>
        <p:nvSpPr>
          <p:cNvPr id="349" name="Google Shape;349;p36"/>
          <p:cNvSpPr txBox="1">
            <a:spLocks noGrp="1"/>
          </p:cNvSpPr>
          <p:nvPr>
            <p:ph type="title" idx="14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51" name="Google Shape;351;p36"/>
          <p:cNvGrpSpPr/>
          <p:nvPr/>
        </p:nvGrpSpPr>
        <p:grpSpPr>
          <a:xfrm>
            <a:off x="-304800" y="3302886"/>
            <a:ext cx="2526009" cy="2145420"/>
            <a:chOff x="-304800" y="3302886"/>
            <a:chExt cx="2526009" cy="2145420"/>
          </a:xfrm>
        </p:grpSpPr>
        <p:sp>
          <p:nvSpPr>
            <p:cNvPr id="352" name="Google Shape;352;p36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 flipH="1">
              <a:off x="76203" y="368266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36"/>
            <p:cNvGrpSpPr/>
            <p:nvPr/>
          </p:nvGrpSpPr>
          <p:grpSpPr>
            <a:xfrm>
              <a:off x="152389" y="3544991"/>
              <a:ext cx="1804419" cy="1446116"/>
              <a:chOff x="1000664" y="3512341"/>
              <a:chExt cx="1804419" cy="1446116"/>
            </a:xfrm>
          </p:grpSpPr>
          <p:sp>
            <p:nvSpPr>
              <p:cNvPr id="357" name="Google Shape;357;p3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" name="Google Shape;380;p36"/>
          <p:cNvGrpSpPr/>
          <p:nvPr/>
        </p:nvGrpSpPr>
        <p:grpSpPr>
          <a:xfrm>
            <a:off x="7280189" y="76211"/>
            <a:ext cx="1787631" cy="1977968"/>
            <a:chOff x="7280189" y="76211"/>
            <a:chExt cx="1787631" cy="1977968"/>
          </a:xfrm>
        </p:grpSpPr>
        <p:sp>
          <p:nvSpPr>
            <p:cNvPr id="381" name="Google Shape;381;p36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36"/>
            <p:cNvGrpSpPr/>
            <p:nvPr/>
          </p:nvGrpSpPr>
          <p:grpSpPr>
            <a:xfrm>
              <a:off x="7501625" y="155243"/>
              <a:ext cx="1489976" cy="1255570"/>
              <a:chOff x="616175" y="1570092"/>
              <a:chExt cx="1489976" cy="1255570"/>
            </a:xfrm>
          </p:grpSpPr>
          <p:sp>
            <p:nvSpPr>
              <p:cNvPr id="386" name="Google Shape;386;p3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  <a:endParaRPr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0"/>
          <p:cNvSpPr/>
          <p:nvPr/>
        </p:nvSpPr>
        <p:spPr>
          <a:xfrm>
            <a:off x="3759300" y="2977189"/>
            <a:ext cx="1625400" cy="16263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96" name="Google Shape;596;p40"/>
          <p:cNvSpPr txBox="1"/>
          <p:nvPr/>
        </p:nvSpPr>
        <p:spPr>
          <a:xfrm>
            <a:off x="5892900" y="3371911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Expense Trends</a:t>
            </a:r>
            <a:endParaRPr sz="24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97" name="Google Shape;597;p40"/>
          <p:cNvSpPr txBox="1"/>
          <p:nvPr/>
        </p:nvSpPr>
        <p:spPr>
          <a:xfrm>
            <a:off x="1004700" y="3371911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JWT User Auth</a:t>
            </a:r>
            <a:endParaRPr sz="24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99" name="Google Shape;599;p40"/>
          <p:cNvSpPr txBox="1"/>
          <p:nvPr/>
        </p:nvSpPr>
        <p:spPr>
          <a:xfrm>
            <a:off x="3448750" y="1450400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CRUD OPERATIONS</a:t>
            </a:r>
            <a:endParaRPr sz="20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01" name="Google Shape;601;p40"/>
          <p:cNvSpPr/>
          <p:nvPr/>
        </p:nvSpPr>
        <p:spPr>
          <a:xfrm>
            <a:off x="4139950" y="25439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02" name="Google Shape;602;p40"/>
          <p:cNvSpPr/>
          <p:nvPr/>
        </p:nvSpPr>
        <p:spPr>
          <a:xfrm>
            <a:off x="4952700" y="35042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03" name="Google Shape;603;p40"/>
          <p:cNvSpPr/>
          <p:nvPr/>
        </p:nvSpPr>
        <p:spPr>
          <a:xfrm>
            <a:off x="3327300" y="3503611"/>
            <a:ext cx="864000" cy="86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15" name="Google Shape;615;p40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16" name="Google Shape;616;p40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40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18" name="Google Shape;618;p40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0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0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0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40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4"/>
          <p:cNvSpPr/>
          <p:nvPr/>
        </p:nvSpPr>
        <p:spPr>
          <a:xfrm>
            <a:off x="4914000" y="130395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6" name="Google Shape;756;p44"/>
          <p:cNvSpPr txBox="1">
            <a:spLocks noGrp="1"/>
          </p:cNvSpPr>
          <p:nvPr>
            <p:ph type="subTitle" idx="5"/>
          </p:nvPr>
        </p:nvSpPr>
        <p:spPr>
          <a:xfrm>
            <a:off x="1984200" y="2926500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a new Expense</a:t>
            </a:r>
            <a:endParaRPr dirty="0"/>
          </a:p>
        </p:txBody>
      </p:sp>
      <p:sp>
        <p:nvSpPr>
          <p:cNvPr id="757" name="Google Shape;757;p44"/>
          <p:cNvSpPr txBox="1">
            <a:spLocks noGrp="1"/>
          </p:cNvSpPr>
          <p:nvPr>
            <p:ph type="subTitle" idx="9"/>
          </p:nvPr>
        </p:nvSpPr>
        <p:spPr>
          <a:xfrm>
            <a:off x="5494200" y="2926500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an Existing expense</a:t>
            </a:r>
            <a:endParaRPr dirty="0"/>
          </a:p>
        </p:txBody>
      </p:sp>
      <p:sp>
        <p:nvSpPr>
          <p:cNvPr id="758" name="Google Shape;758;p44"/>
          <p:cNvSpPr txBox="1">
            <a:spLocks noGrp="1"/>
          </p:cNvSpPr>
          <p:nvPr>
            <p:ph type="subTitle" idx="3"/>
          </p:nvPr>
        </p:nvSpPr>
        <p:spPr>
          <a:xfrm>
            <a:off x="5494200" y="1756800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an Expense</a:t>
            </a:r>
            <a:endParaRPr dirty="0"/>
          </a:p>
        </p:txBody>
      </p:sp>
      <p:sp>
        <p:nvSpPr>
          <p:cNvPr id="759" name="Google Shape;759;p44"/>
          <p:cNvSpPr txBox="1">
            <a:spLocks noGrp="1"/>
          </p:cNvSpPr>
          <p:nvPr>
            <p:ph type="title" idx="8"/>
          </p:nvPr>
        </p:nvSpPr>
        <p:spPr>
          <a:xfrm>
            <a:off x="5494200" y="24486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</a:t>
            </a:r>
            <a:endParaRPr dirty="0"/>
          </a:p>
        </p:txBody>
      </p:sp>
      <p:sp>
        <p:nvSpPr>
          <p:cNvPr id="760" name="Google Shape;760;p44"/>
          <p:cNvSpPr txBox="1">
            <a:spLocks noGrp="1"/>
          </p:cNvSpPr>
          <p:nvPr>
            <p:ph type="title"/>
          </p:nvPr>
        </p:nvSpPr>
        <p:spPr>
          <a:xfrm>
            <a:off x="1984200" y="12786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</a:t>
            </a:r>
            <a:endParaRPr dirty="0"/>
          </a:p>
        </p:txBody>
      </p:sp>
      <p:sp>
        <p:nvSpPr>
          <p:cNvPr id="761" name="Google Shape;761;p44"/>
          <p:cNvSpPr txBox="1">
            <a:spLocks noGrp="1"/>
          </p:cNvSpPr>
          <p:nvPr>
            <p:ph type="subTitle" idx="1"/>
          </p:nvPr>
        </p:nvSpPr>
        <p:spPr>
          <a:xfrm>
            <a:off x="1984200" y="1756500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Can fetch their own Transactions</a:t>
            </a:r>
            <a:endParaRPr dirty="0"/>
          </a:p>
        </p:txBody>
      </p:sp>
      <p:sp>
        <p:nvSpPr>
          <p:cNvPr id="762" name="Google Shape;762;p44"/>
          <p:cNvSpPr txBox="1">
            <a:spLocks noGrp="1"/>
          </p:cNvSpPr>
          <p:nvPr>
            <p:ph type="title" idx="2"/>
          </p:nvPr>
        </p:nvSpPr>
        <p:spPr>
          <a:xfrm>
            <a:off x="5494200" y="12789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</a:t>
            </a:r>
            <a:endParaRPr dirty="0"/>
          </a:p>
        </p:txBody>
      </p:sp>
      <p:sp>
        <p:nvSpPr>
          <p:cNvPr id="763" name="Google Shape;763;p44"/>
          <p:cNvSpPr txBox="1">
            <a:spLocks noGrp="1"/>
          </p:cNvSpPr>
          <p:nvPr>
            <p:ph type="title" idx="4"/>
          </p:nvPr>
        </p:nvSpPr>
        <p:spPr>
          <a:xfrm>
            <a:off x="1984200" y="24486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</a:t>
            </a:r>
            <a:endParaRPr dirty="0"/>
          </a:p>
        </p:txBody>
      </p:sp>
      <p:sp>
        <p:nvSpPr>
          <p:cNvPr id="766" name="Google Shape;766;p4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Crud Operations</a:t>
            </a:r>
            <a:endParaRPr dirty="0"/>
          </a:p>
        </p:txBody>
      </p:sp>
      <p:sp>
        <p:nvSpPr>
          <p:cNvPr id="767" name="Google Shape;767;p44"/>
          <p:cNvSpPr/>
          <p:nvPr/>
        </p:nvSpPr>
        <p:spPr>
          <a:xfrm>
            <a:off x="1404000" y="247395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69" name="Google Shape;769;p44"/>
          <p:cNvSpPr/>
          <p:nvPr/>
        </p:nvSpPr>
        <p:spPr>
          <a:xfrm>
            <a:off x="4914000" y="247395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44"/>
          <p:cNvSpPr/>
          <p:nvPr/>
        </p:nvSpPr>
        <p:spPr>
          <a:xfrm>
            <a:off x="1404000" y="130395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71" name="Google Shape;771;p44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72" name="Google Shape;772;p44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74" name="Google Shape;774;p4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44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788" name="Google Shape;788;p4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44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790" name="Google Shape;790;p4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4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6"/>
          <p:cNvSpPr txBox="1">
            <a:spLocks noGrp="1"/>
          </p:cNvSpPr>
          <p:nvPr>
            <p:ph type="subTitle" idx="7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can combine two or more operations</a:t>
            </a:r>
            <a:endParaRPr dirty="0"/>
          </a:p>
        </p:txBody>
      </p:sp>
      <p:sp>
        <p:nvSpPr>
          <p:cNvPr id="923" name="Google Shape;923;p46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Expense Trends</a:t>
            </a:r>
            <a:endParaRPr dirty="0"/>
          </a:p>
        </p:txBody>
      </p:sp>
      <p:sp>
        <p:nvSpPr>
          <p:cNvPr id="924" name="Google Shape;924;p46"/>
          <p:cNvSpPr txBox="1">
            <a:spLocks noGrp="1"/>
          </p:cNvSpPr>
          <p:nvPr>
            <p:ph type="title"/>
          </p:nvPr>
        </p:nvSpPr>
        <p:spPr>
          <a:xfrm>
            <a:off x="1791600" y="18606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Date</a:t>
            </a:r>
            <a:endParaRPr dirty="0"/>
          </a:p>
        </p:txBody>
      </p:sp>
      <p:sp>
        <p:nvSpPr>
          <p:cNvPr id="925" name="Google Shape;925;p46"/>
          <p:cNvSpPr txBox="1">
            <a:spLocks noGrp="1"/>
          </p:cNvSpPr>
          <p:nvPr>
            <p:ph type="subTitle" idx="1"/>
          </p:nvPr>
        </p:nvSpPr>
        <p:spPr>
          <a:xfrm>
            <a:off x="1791600" y="2338500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can filter and view Expenses by Date</a:t>
            </a:r>
            <a:endParaRPr dirty="0"/>
          </a:p>
        </p:txBody>
      </p:sp>
      <p:sp>
        <p:nvSpPr>
          <p:cNvPr id="926" name="Google Shape;926;p46"/>
          <p:cNvSpPr txBox="1">
            <a:spLocks noGrp="1"/>
          </p:cNvSpPr>
          <p:nvPr>
            <p:ph type="title" idx="2"/>
          </p:nvPr>
        </p:nvSpPr>
        <p:spPr>
          <a:xfrm>
            <a:off x="5109600" y="18606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Category</a:t>
            </a:r>
            <a:endParaRPr dirty="0"/>
          </a:p>
        </p:txBody>
      </p:sp>
      <p:sp>
        <p:nvSpPr>
          <p:cNvPr id="927" name="Google Shape;927;p46"/>
          <p:cNvSpPr txBox="1">
            <a:spLocks noGrp="1"/>
          </p:cNvSpPr>
          <p:nvPr>
            <p:ph type="subTitle" idx="3"/>
          </p:nvPr>
        </p:nvSpPr>
        <p:spPr>
          <a:xfrm>
            <a:off x="5109600" y="2338500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can filter and view Expenses by Category</a:t>
            </a:r>
            <a:endParaRPr dirty="0"/>
          </a:p>
        </p:txBody>
      </p:sp>
      <p:sp>
        <p:nvSpPr>
          <p:cNvPr id="928" name="Google Shape;928;p46"/>
          <p:cNvSpPr txBox="1">
            <a:spLocks noGrp="1"/>
          </p:cNvSpPr>
          <p:nvPr>
            <p:ph type="title" idx="4"/>
          </p:nvPr>
        </p:nvSpPr>
        <p:spPr>
          <a:xfrm>
            <a:off x="1791600" y="3617275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amount</a:t>
            </a:r>
            <a:endParaRPr dirty="0"/>
          </a:p>
        </p:txBody>
      </p:sp>
      <p:sp>
        <p:nvSpPr>
          <p:cNvPr id="929" name="Google Shape;929;p46"/>
          <p:cNvSpPr txBox="1">
            <a:spLocks noGrp="1"/>
          </p:cNvSpPr>
          <p:nvPr>
            <p:ph type="subTitle" idx="5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User can sort and filter by amount</a:t>
            </a:r>
            <a:endParaRPr dirty="0"/>
          </a:p>
        </p:txBody>
      </p:sp>
      <p:sp>
        <p:nvSpPr>
          <p:cNvPr id="930" name="Google Shape;930;p46"/>
          <p:cNvSpPr txBox="1">
            <a:spLocks noGrp="1"/>
          </p:cNvSpPr>
          <p:nvPr>
            <p:ph type="title" idx="6"/>
          </p:nvPr>
        </p:nvSpPr>
        <p:spPr>
          <a:xfrm>
            <a:off x="5109600" y="3617275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</a:t>
            </a:r>
            <a:endParaRPr dirty="0"/>
          </a:p>
        </p:txBody>
      </p:sp>
      <p:sp>
        <p:nvSpPr>
          <p:cNvPr id="931" name="Google Shape;931;p46"/>
          <p:cNvSpPr/>
          <p:nvPr/>
        </p:nvSpPr>
        <p:spPr>
          <a:xfrm>
            <a:off x="2670437" y="1381717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2" name="Google Shape;932;p46"/>
          <p:cNvSpPr/>
          <p:nvPr/>
        </p:nvSpPr>
        <p:spPr>
          <a:xfrm>
            <a:off x="5980800" y="135720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3" name="Google Shape;933;p46"/>
          <p:cNvSpPr/>
          <p:nvPr/>
        </p:nvSpPr>
        <p:spPr>
          <a:xfrm>
            <a:off x="2662800" y="3113875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4" name="Google Shape;934;p46"/>
          <p:cNvSpPr/>
          <p:nvPr/>
        </p:nvSpPr>
        <p:spPr>
          <a:xfrm>
            <a:off x="5980800" y="3113875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35" name="Google Shape;935;p46"/>
          <p:cNvGrpSpPr/>
          <p:nvPr/>
        </p:nvGrpSpPr>
        <p:grpSpPr>
          <a:xfrm>
            <a:off x="7501615" y="3168387"/>
            <a:ext cx="1947195" cy="2279919"/>
            <a:chOff x="7501615" y="3168387"/>
            <a:chExt cx="1947195" cy="2279919"/>
          </a:xfrm>
        </p:grpSpPr>
        <p:sp>
          <p:nvSpPr>
            <p:cNvPr id="936" name="Google Shape;936;p46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8555238" y="335576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8369442" y="316838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 flipH="1">
              <a:off x="7501615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46"/>
            <p:cNvGrpSpPr/>
            <p:nvPr/>
          </p:nvGrpSpPr>
          <p:grpSpPr>
            <a:xfrm>
              <a:off x="7501625" y="3735518"/>
              <a:ext cx="1489976" cy="1255570"/>
              <a:chOff x="616175" y="1570092"/>
              <a:chExt cx="1489976" cy="1255570"/>
            </a:xfrm>
          </p:grpSpPr>
          <p:sp>
            <p:nvSpPr>
              <p:cNvPr id="941" name="Google Shape;941;p4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3" name="Google Shape;953;p46"/>
          <p:cNvGrpSpPr/>
          <p:nvPr/>
        </p:nvGrpSpPr>
        <p:grpSpPr>
          <a:xfrm>
            <a:off x="76190" y="76211"/>
            <a:ext cx="1880618" cy="2198574"/>
            <a:chOff x="76190" y="76211"/>
            <a:chExt cx="1880618" cy="2198574"/>
          </a:xfrm>
        </p:grpSpPr>
        <p:sp>
          <p:nvSpPr>
            <p:cNvPr id="954" name="Google Shape;954;p46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 flipH="1">
              <a:off x="297617" y="189501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 flipH="1">
              <a:off x="76203" y="1674711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7" name="Google Shape;957;p46"/>
            <p:cNvGrpSpPr/>
            <p:nvPr/>
          </p:nvGrpSpPr>
          <p:grpSpPr>
            <a:xfrm>
              <a:off x="152389" y="152391"/>
              <a:ext cx="1804419" cy="1446116"/>
              <a:chOff x="1000664" y="3512341"/>
              <a:chExt cx="1804419" cy="1446116"/>
            </a:xfrm>
          </p:grpSpPr>
          <p:sp>
            <p:nvSpPr>
              <p:cNvPr id="958" name="Google Shape;958;p4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1" name="Google Shape;981;p46"/>
            <p:cNvSpPr/>
            <p:nvPr/>
          </p:nvSpPr>
          <p:spPr>
            <a:xfrm flipH="1">
              <a:off x="1735377" y="228591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6088800" y="1464900"/>
            <a:ext cx="288001" cy="288001"/>
            <a:chOff x="2037825" y="3254050"/>
            <a:chExt cx="296175" cy="296175"/>
          </a:xfrm>
        </p:grpSpPr>
        <p:sp>
          <p:nvSpPr>
            <p:cNvPr id="988" name="Google Shape;988;p46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46"/>
          <p:cNvGrpSpPr/>
          <p:nvPr/>
        </p:nvGrpSpPr>
        <p:grpSpPr>
          <a:xfrm>
            <a:off x="6088797" y="3233324"/>
            <a:ext cx="288006" cy="264501"/>
            <a:chOff x="6543825" y="3202075"/>
            <a:chExt cx="296975" cy="275350"/>
          </a:xfrm>
        </p:grpSpPr>
        <p:sp>
          <p:nvSpPr>
            <p:cNvPr id="1004" name="Google Shape;1004;p46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c 2" descr="Daily calendar with solid fill">
            <a:extLst>
              <a:ext uri="{FF2B5EF4-FFF2-40B4-BE49-F238E27FC236}">
                <a16:creationId xmlns:a16="http://schemas.microsoft.com/office/drawing/2014/main" id="{F78F6EE7-1496-7EA3-61CC-19A98D27C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4943" y="1436614"/>
            <a:ext cx="373116" cy="373116"/>
          </a:xfrm>
          <a:prstGeom prst="rect">
            <a:avLst/>
          </a:prstGeom>
        </p:spPr>
      </p:pic>
      <p:pic>
        <p:nvPicPr>
          <p:cNvPr id="5" name="Graphic 4" descr="Dollar with solid fill">
            <a:extLst>
              <a:ext uri="{FF2B5EF4-FFF2-40B4-BE49-F238E27FC236}">
                <a16:creationId xmlns:a16="http://schemas.microsoft.com/office/drawing/2014/main" id="{22CADD5B-5AE5-039F-E82A-CCA1C2BED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0699" y="3149725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704382" y="568458"/>
            <a:ext cx="4644000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JWT Auth</a:t>
            </a:r>
            <a:endParaRPr dirty="0"/>
          </a:p>
        </p:txBody>
      </p:sp>
      <p:sp>
        <p:nvSpPr>
          <p:cNvPr id="447" name="Google Shape;447;p38"/>
          <p:cNvSpPr txBox="1">
            <a:spLocks noGrp="1"/>
          </p:cNvSpPr>
          <p:nvPr>
            <p:ph type="subTitle" idx="1"/>
          </p:nvPr>
        </p:nvSpPr>
        <p:spPr>
          <a:xfrm>
            <a:off x="719894" y="1384158"/>
            <a:ext cx="4644000" cy="1416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 Multi User Application, all transactions are associated to a specific User.</a:t>
            </a:r>
            <a:br>
              <a:rPr lang="en-US" dirty="0"/>
            </a:br>
            <a:r>
              <a:rPr lang="en-US" dirty="0"/>
              <a:t>User creates an account with a specified Username and password, and upon logging in with these credential a user is granted token which is then used by all subsequent request made by user for Authentication and is unique to that login session.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Without the token a user will not be authorized and not permitted to access resources</a:t>
            </a:r>
            <a:br>
              <a:rPr lang="en-US" dirty="0"/>
            </a:br>
            <a:endParaRPr dirty="0"/>
          </a:p>
        </p:txBody>
      </p:sp>
      <p:grpSp>
        <p:nvGrpSpPr>
          <p:cNvPr id="448" name="Google Shape;448;p38"/>
          <p:cNvGrpSpPr/>
          <p:nvPr/>
        </p:nvGrpSpPr>
        <p:grpSpPr>
          <a:xfrm>
            <a:off x="5586218" y="13757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/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TechStack</a:t>
            </a:r>
            <a:endParaRPr dirty="0"/>
          </a:p>
        </p:txBody>
      </p:sp>
      <p:sp>
        <p:nvSpPr>
          <p:cNvPr id="644" name="Google Shape;644;p42"/>
          <p:cNvSpPr txBox="1">
            <a:spLocks noGrp="1"/>
          </p:cNvSpPr>
          <p:nvPr>
            <p:ph type="title"/>
          </p:nvPr>
        </p:nvSpPr>
        <p:spPr>
          <a:xfrm>
            <a:off x="720000" y="2680921"/>
            <a:ext cx="234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 + Vite</a:t>
            </a:r>
            <a:endParaRPr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title" idx="2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Postgresql</a:t>
            </a:r>
            <a:endParaRPr dirty="0"/>
          </a:p>
        </p:txBody>
      </p:sp>
      <p:sp>
        <p:nvSpPr>
          <p:cNvPr id="647" name="Google Shape;647;p42"/>
          <p:cNvSpPr txBox="1">
            <a:spLocks noGrp="1"/>
          </p:cNvSpPr>
          <p:nvPr>
            <p:ph type="title" idx="4"/>
          </p:nvPr>
        </p:nvSpPr>
        <p:spPr>
          <a:xfrm>
            <a:off x="3402000" y="2680921"/>
            <a:ext cx="234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Java + Spring</a:t>
            </a:r>
            <a:endParaRPr sz="2000" dirty="0"/>
          </a:p>
        </p:txBody>
      </p:sp>
      <p:grpSp>
        <p:nvGrpSpPr>
          <p:cNvPr id="651" name="Google Shape;651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F15635E-340B-7AFB-A0F9-9D9BBC0B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242" y="1919201"/>
            <a:ext cx="722976" cy="722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1814FB-BBA9-8EAC-566D-BDE1E4CFA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664" y="1864027"/>
            <a:ext cx="728154" cy="767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BF15F3-762D-62C7-42DB-FF4CE9D73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453" y="1884301"/>
            <a:ext cx="843993" cy="8687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>
          <a:extLst>
            <a:ext uri="{FF2B5EF4-FFF2-40B4-BE49-F238E27FC236}">
              <a16:creationId xmlns:a16="http://schemas.microsoft.com/office/drawing/2014/main" id="{883F0C1D-4186-F374-74A6-6D3DD9B3B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56">
            <a:extLst>
              <a:ext uri="{FF2B5EF4-FFF2-40B4-BE49-F238E27FC236}">
                <a16:creationId xmlns:a16="http://schemas.microsoft.com/office/drawing/2014/main" id="{C080984D-E9A2-C486-BB5D-A46A4B75A0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React + Vite</a:t>
            </a:r>
            <a:endParaRPr dirty="0"/>
          </a:p>
        </p:txBody>
      </p:sp>
      <p:grpSp>
        <p:nvGrpSpPr>
          <p:cNvPr id="1562" name="Google Shape;1562;p56">
            <a:extLst>
              <a:ext uri="{FF2B5EF4-FFF2-40B4-BE49-F238E27FC236}">
                <a16:creationId xmlns:a16="http://schemas.microsoft.com/office/drawing/2014/main" id="{02EB48DF-C637-D0C2-1DBF-331B2A1EFB97}"/>
              </a:ext>
            </a:extLst>
          </p:cNvPr>
          <p:cNvGrpSpPr/>
          <p:nvPr/>
        </p:nvGrpSpPr>
        <p:grpSpPr>
          <a:xfrm>
            <a:off x="7501615" y="3168387"/>
            <a:ext cx="1947195" cy="2279919"/>
            <a:chOff x="7501615" y="3168387"/>
            <a:chExt cx="1947195" cy="2279919"/>
          </a:xfrm>
        </p:grpSpPr>
        <p:sp>
          <p:nvSpPr>
            <p:cNvPr id="1563" name="Google Shape;1563;p56">
              <a:extLst>
                <a:ext uri="{FF2B5EF4-FFF2-40B4-BE49-F238E27FC236}">
                  <a16:creationId xmlns:a16="http://schemas.microsoft.com/office/drawing/2014/main" id="{58A4D195-19CB-2111-2550-85EFE69D2147}"/>
                </a:ext>
              </a:extLst>
            </p:cNvPr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6">
              <a:extLst>
                <a:ext uri="{FF2B5EF4-FFF2-40B4-BE49-F238E27FC236}">
                  <a16:creationId xmlns:a16="http://schemas.microsoft.com/office/drawing/2014/main" id="{4FF41463-E729-ED02-E419-81FD8140B9AB}"/>
                </a:ext>
              </a:extLst>
            </p:cNvPr>
            <p:cNvSpPr/>
            <p:nvPr/>
          </p:nvSpPr>
          <p:spPr>
            <a:xfrm>
              <a:off x="8555238" y="335576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6">
              <a:extLst>
                <a:ext uri="{FF2B5EF4-FFF2-40B4-BE49-F238E27FC236}">
                  <a16:creationId xmlns:a16="http://schemas.microsoft.com/office/drawing/2014/main" id="{1808CBCB-8331-269E-BDD2-3B87C16B863A}"/>
                </a:ext>
              </a:extLst>
            </p:cNvPr>
            <p:cNvSpPr/>
            <p:nvPr/>
          </p:nvSpPr>
          <p:spPr>
            <a:xfrm>
              <a:off x="8369442" y="316838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6">
              <a:extLst>
                <a:ext uri="{FF2B5EF4-FFF2-40B4-BE49-F238E27FC236}">
                  <a16:creationId xmlns:a16="http://schemas.microsoft.com/office/drawing/2014/main" id="{70C1873E-5A2F-9F32-BDAF-DC91F32C0EEA}"/>
                </a:ext>
              </a:extLst>
            </p:cNvPr>
            <p:cNvSpPr/>
            <p:nvPr/>
          </p:nvSpPr>
          <p:spPr>
            <a:xfrm flipH="1">
              <a:off x="7501615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7" name="Google Shape;1567;p56">
              <a:extLst>
                <a:ext uri="{FF2B5EF4-FFF2-40B4-BE49-F238E27FC236}">
                  <a16:creationId xmlns:a16="http://schemas.microsoft.com/office/drawing/2014/main" id="{3B26E1DC-3559-4D59-4E5E-15E8CB8E6E2A}"/>
                </a:ext>
              </a:extLst>
            </p:cNvPr>
            <p:cNvGrpSpPr/>
            <p:nvPr/>
          </p:nvGrpSpPr>
          <p:grpSpPr>
            <a:xfrm>
              <a:off x="7501625" y="3735518"/>
              <a:ext cx="1489976" cy="1255570"/>
              <a:chOff x="616175" y="1570092"/>
              <a:chExt cx="1489976" cy="1255570"/>
            </a:xfrm>
          </p:grpSpPr>
          <p:sp>
            <p:nvSpPr>
              <p:cNvPr id="1568" name="Google Shape;1568;p56">
                <a:extLst>
                  <a:ext uri="{FF2B5EF4-FFF2-40B4-BE49-F238E27FC236}">
                    <a16:creationId xmlns:a16="http://schemas.microsoft.com/office/drawing/2014/main" id="{9F841547-738C-6F7E-404C-16662BD32260}"/>
                  </a:ext>
                </a:extLst>
              </p:cNvPr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56">
                <a:extLst>
                  <a:ext uri="{FF2B5EF4-FFF2-40B4-BE49-F238E27FC236}">
                    <a16:creationId xmlns:a16="http://schemas.microsoft.com/office/drawing/2014/main" id="{FC734E73-73C9-1A42-4993-64093910814B}"/>
                  </a:ext>
                </a:extLst>
              </p:cNvPr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56">
                <a:extLst>
                  <a:ext uri="{FF2B5EF4-FFF2-40B4-BE49-F238E27FC236}">
                    <a16:creationId xmlns:a16="http://schemas.microsoft.com/office/drawing/2014/main" id="{7B61B7D7-E80F-18E4-BF04-560A1217DB6A}"/>
                  </a:ext>
                </a:extLst>
              </p:cNvPr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56">
                <a:extLst>
                  <a:ext uri="{FF2B5EF4-FFF2-40B4-BE49-F238E27FC236}">
                    <a16:creationId xmlns:a16="http://schemas.microsoft.com/office/drawing/2014/main" id="{676E7F00-74B5-EAE4-3845-33C0B5A4DB0E}"/>
                  </a:ext>
                </a:extLst>
              </p:cNvPr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56">
                <a:extLst>
                  <a:ext uri="{FF2B5EF4-FFF2-40B4-BE49-F238E27FC236}">
                    <a16:creationId xmlns:a16="http://schemas.microsoft.com/office/drawing/2014/main" id="{D226B38C-B076-CE3A-01A5-ABA607BAC430}"/>
                  </a:ext>
                </a:extLst>
              </p:cNvPr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56">
                <a:extLst>
                  <a:ext uri="{FF2B5EF4-FFF2-40B4-BE49-F238E27FC236}">
                    <a16:creationId xmlns:a16="http://schemas.microsoft.com/office/drawing/2014/main" id="{52CBD16B-8F39-4581-CFCE-30F51EC64063}"/>
                  </a:ext>
                </a:extLst>
              </p:cNvPr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56">
                <a:extLst>
                  <a:ext uri="{FF2B5EF4-FFF2-40B4-BE49-F238E27FC236}">
                    <a16:creationId xmlns:a16="http://schemas.microsoft.com/office/drawing/2014/main" id="{9C9C391C-3DF6-424C-D237-0ACBE074B5C2}"/>
                  </a:ext>
                </a:extLst>
              </p:cNvPr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56">
                <a:extLst>
                  <a:ext uri="{FF2B5EF4-FFF2-40B4-BE49-F238E27FC236}">
                    <a16:creationId xmlns:a16="http://schemas.microsoft.com/office/drawing/2014/main" id="{A3F1D9BD-CB9C-1939-877F-83952FFE5AE2}"/>
                  </a:ext>
                </a:extLst>
              </p:cNvPr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6">
                <a:extLst>
                  <a:ext uri="{FF2B5EF4-FFF2-40B4-BE49-F238E27FC236}">
                    <a16:creationId xmlns:a16="http://schemas.microsoft.com/office/drawing/2014/main" id="{5FFA94C3-60AC-B2C1-D193-470C910D9884}"/>
                  </a:ext>
                </a:extLst>
              </p:cNvPr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6">
                <a:extLst>
                  <a:ext uri="{FF2B5EF4-FFF2-40B4-BE49-F238E27FC236}">
                    <a16:creationId xmlns:a16="http://schemas.microsoft.com/office/drawing/2014/main" id="{951CB7DD-7071-7DC2-AB82-CAC902BED711}"/>
                  </a:ext>
                </a:extLst>
              </p:cNvPr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56">
                <a:extLst>
                  <a:ext uri="{FF2B5EF4-FFF2-40B4-BE49-F238E27FC236}">
                    <a16:creationId xmlns:a16="http://schemas.microsoft.com/office/drawing/2014/main" id="{2F93696E-3FC2-B121-BE59-BC31DB6C9AE2}"/>
                  </a:ext>
                </a:extLst>
              </p:cNvPr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56">
                <a:extLst>
                  <a:ext uri="{FF2B5EF4-FFF2-40B4-BE49-F238E27FC236}">
                    <a16:creationId xmlns:a16="http://schemas.microsoft.com/office/drawing/2014/main" id="{58CFFE22-6123-CAED-01FC-95B1EB870F98}"/>
                  </a:ext>
                </a:extLst>
              </p:cNvPr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0" name="Google Shape;1580;p56">
            <a:extLst>
              <a:ext uri="{FF2B5EF4-FFF2-40B4-BE49-F238E27FC236}">
                <a16:creationId xmlns:a16="http://schemas.microsoft.com/office/drawing/2014/main" id="{2CA34C1C-63CF-91F3-DB0F-732C5BACEAE9}"/>
              </a:ext>
            </a:extLst>
          </p:cNvPr>
          <p:cNvGrpSpPr/>
          <p:nvPr/>
        </p:nvGrpSpPr>
        <p:grpSpPr>
          <a:xfrm>
            <a:off x="76190" y="76211"/>
            <a:ext cx="1880618" cy="2198574"/>
            <a:chOff x="76190" y="76211"/>
            <a:chExt cx="1880618" cy="2198574"/>
          </a:xfrm>
        </p:grpSpPr>
        <p:sp>
          <p:nvSpPr>
            <p:cNvPr id="1581" name="Google Shape;1581;p56">
              <a:extLst>
                <a:ext uri="{FF2B5EF4-FFF2-40B4-BE49-F238E27FC236}">
                  <a16:creationId xmlns:a16="http://schemas.microsoft.com/office/drawing/2014/main" id="{997CFF0E-B4B6-9F01-23C4-A6066DED77CD}"/>
                </a:ext>
              </a:extLst>
            </p:cNvPr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6">
              <a:extLst>
                <a:ext uri="{FF2B5EF4-FFF2-40B4-BE49-F238E27FC236}">
                  <a16:creationId xmlns:a16="http://schemas.microsoft.com/office/drawing/2014/main" id="{D17E8943-0898-48C6-B328-56EC9E5A5C00}"/>
                </a:ext>
              </a:extLst>
            </p:cNvPr>
            <p:cNvSpPr/>
            <p:nvPr/>
          </p:nvSpPr>
          <p:spPr>
            <a:xfrm flipH="1">
              <a:off x="297617" y="189501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6">
              <a:extLst>
                <a:ext uri="{FF2B5EF4-FFF2-40B4-BE49-F238E27FC236}">
                  <a16:creationId xmlns:a16="http://schemas.microsoft.com/office/drawing/2014/main" id="{43D179A5-4530-E615-03D2-0179C8528ABD}"/>
                </a:ext>
              </a:extLst>
            </p:cNvPr>
            <p:cNvSpPr/>
            <p:nvPr/>
          </p:nvSpPr>
          <p:spPr>
            <a:xfrm flipH="1">
              <a:off x="76203" y="1674711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4" name="Google Shape;1584;p56">
              <a:extLst>
                <a:ext uri="{FF2B5EF4-FFF2-40B4-BE49-F238E27FC236}">
                  <a16:creationId xmlns:a16="http://schemas.microsoft.com/office/drawing/2014/main" id="{71F8EA84-A152-CE54-DA93-4CE796073723}"/>
                </a:ext>
              </a:extLst>
            </p:cNvPr>
            <p:cNvGrpSpPr/>
            <p:nvPr/>
          </p:nvGrpSpPr>
          <p:grpSpPr>
            <a:xfrm>
              <a:off x="152389" y="152391"/>
              <a:ext cx="1804419" cy="1446116"/>
              <a:chOff x="1000664" y="3512341"/>
              <a:chExt cx="1804419" cy="1446116"/>
            </a:xfrm>
          </p:grpSpPr>
          <p:sp>
            <p:nvSpPr>
              <p:cNvPr id="1585" name="Google Shape;1585;p56">
                <a:extLst>
                  <a:ext uri="{FF2B5EF4-FFF2-40B4-BE49-F238E27FC236}">
                    <a16:creationId xmlns:a16="http://schemas.microsoft.com/office/drawing/2014/main" id="{BF243E73-A651-CCE5-FD79-065E757D5528}"/>
                  </a:ext>
                </a:extLst>
              </p:cNvPr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56">
                <a:extLst>
                  <a:ext uri="{FF2B5EF4-FFF2-40B4-BE49-F238E27FC236}">
                    <a16:creationId xmlns:a16="http://schemas.microsoft.com/office/drawing/2014/main" id="{BC4EC2F5-460B-A112-69D9-01B74AB366DF}"/>
                  </a:ext>
                </a:extLst>
              </p:cNvPr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6">
                <a:extLst>
                  <a:ext uri="{FF2B5EF4-FFF2-40B4-BE49-F238E27FC236}">
                    <a16:creationId xmlns:a16="http://schemas.microsoft.com/office/drawing/2014/main" id="{AA926C2B-9E8D-7C7A-DAF4-7B736EC1C363}"/>
                  </a:ext>
                </a:extLst>
              </p:cNvPr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56">
                <a:extLst>
                  <a:ext uri="{FF2B5EF4-FFF2-40B4-BE49-F238E27FC236}">
                    <a16:creationId xmlns:a16="http://schemas.microsoft.com/office/drawing/2014/main" id="{914C1040-12D7-F17F-72FC-D66E30CD5FA3}"/>
                  </a:ext>
                </a:extLst>
              </p:cNvPr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56">
                <a:extLst>
                  <a:ext uri="{FF2B5EF4-FFF2-40B4-BE49-F238E27FC236}">
                    <a16:creationId xmlns:a16="http://schemas.microsoft.com/office/drawing/2014/main" id="{7D84A966-AB86-00A8-5389-036617B06BCB}"/>
                  </a:ext>
                </a:extLst>
              </p:cNvPr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56">
                <a:extLst>
                  <a:ext uri="{FF2B5EF4-FFF2-40B4-BE49-F238E27FC236}">
                    <a16:creationId xmlns:a16="http://schemas.microsoft.com/office/drawing/2014/main" id="{C8B1E4E9-8F9C-C7F8-E2F3-D2058C20158F}"/>
                  </a:ext>
                </a:extLst>
              </p:cNvPr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6">
                <a:extLst>
                  <a:ext uri="{FF2B5EF4-FFF2-40B4-BE49-F238E27FC236}">
                    <a16:creationId xmlns:a16="http://schemas.microsoft.com/office/drawing/2014/main" id="{FAA43927-1ED0-0BAF-F889-E7CD37025B3C}"/>
                  </a:ext>
                </a:extLst>
              </p:cNvPr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6">
                <a:extLst>
                  <a:ext uri="{FF2B5EF4-FFF2-40B4-BE49-F238E27FC236}">
                    <a16:creationId xmlns:a16="http://schemas.microsoft.com/office/drawing/2014/main" id="{249B6FBA-BC2E-6486-4590-9F7E8FA68F07}"/>
                  </a:ext>
                </a:extLst>
              </p:cNvPr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6">
                <a:extLst>
                  <a:ext uri="{FF2B5EF4-FFF2-40B4-BE49-F238E27FC236}">
                    <a16:creationId xmlns:a16="http://schemas.microsoft.com/office/drawing/2014/main" id="{C16E7BFC-2256-A40A-5CD1-D868A80F6BD6}"/>
                  </a:ext>
                </a:extLst>
              </p:cNvPr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6">
                <a:extLst>
                  <a:ext uri="{FF2B5EF4-FFF2-40B4-BE49-F238E27FC236}">
                    <a16:creationId xmlns:a16="http://schemas.microsoft.com/office/drawing/2014/main" id="{B732005B-0B5A-E9B7-053B-34C1D98B5798}"/>
                  </a:ext>
                </a:extLst>
              </p:cNvPr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6">
                <a:extLst>
                  <a:ext uri="{FF2B5EF4-FFF2-40B4-BE49-F238E27FC236}">
                    <a16:creationId xmlns:a16="http://schemas.microsoft.com/office/drawing/2014/main" id="{B0A01593-4192-0E47-5DF1-1F3532A9EECD}"/>
                  </a:ext>
                </a:extLst>
              </p:cNvPr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6">
                <a:extLst>
                  <a:ext uri="{FF2B5EF4-FFF2-40B4-BE49-F238E27FC236}">
                    <a16:creationId xmlns:a16="http://schemas.microsoft.com/office/drawing/2014/main" id="{E207D1EA-5DD4-E939-631D-DA0F9A790999}"/>
                  </a:ext>
                </a:extLst>
              </p:cNvPr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6">
                <a:extLst>
                  <a:ext uri="{FF2B5EF4-FFF2-40B4-BE49-F238E27FC236}">
                    <a16:creationId xmlns:a16="http://schemas.microsoft.com/office/drawing/2014/main" id="{684C179A-8B8C-89AF-371C-F8BADBF33218}"/>
                  </a:ext>
                </a:extLst>
              </p:cNvPr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6">
                <a:extLst>
                  <a:ext uri="{FF2B5EF4-FFF2-40B4-BE49-F238E27FC236}">
                    <a16:creationId xmlns:a16="http://schemas.microsoft.com/office/drawing/2014/main" id="{14DE5ED9-0AEB-DE60-A1E9-65226EB8D383}"/>
                  </a:ext>
                </a:extLst>
              </p:cNvPr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6">
                <a:extLst>
                  <a:ext uri="{FF2B5EF4-FFF2-40B4-BE49-F238E27FC236}">
                    <a16:creationId xmlns:a16="http://schemas.microsoft.com/office/drawing/2014/main" id="{4A77958C-B82A-058E-0214-4E7A3B6D800D}"/>
                  </a:ext>
                </a:extLst>
              </p:cNvPr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6">
                <a:extLst>
                  <a:ext uri="{FF2B5EF4-FFF2-40B4-BE49-F238E27FC236}">
                    <a16:creationId xmlns:a16="http://schemas.microsoft.com/office/drawing/2014/main" id="{8F70863E-9BA5-EE83-A535-89E9230A09FF}"/>
                  </a:ext>
                </a:extLst>
              </p:cNvPr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6">
                <a:extLst>
                  <a:ext uri="{FF2B5EF4-FFF2-40B4-BE49-F238E27FC236}">
                    <a16:creationId xmlns:a16="http://schemas.microsoft.com/office/drawing/2014/main" id="{B8B024CE-0532-75A9-B4E4-0D8651C9F02E}"/>
                  </a:ext>
                </a:extLst>
              </p:cNvPr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6">
                <a:extLst>
                  <a:ext uri="{FF2B5EF4-FFF2-40B4-BE49-F238E27FC236}">
                    <a16:creationId xmlns:a16="http://schemas.microsoft.com/office/drawing/2014/main" id="{5243E641-B2EA-86FF-0F15-FC622E14506C}"/>
                  </a:ext>
                </a:extLst>
              </p:cNvPr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6">
                <a:extLst>
                  <a:ext uri="{FF2B5EF4-FFF2-40B4-BE49-F238E27FC236}">
                    <a16:creationId xmlns:a16="http://schemas.microsoft.com/office/drawing/2014/main" id="{6681E937-62C2-BDD9-A948-F9CE4178AEF4}"/>
                  </a:ext>
                </a:extLst>
              </p:cNvPr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6">
                <a:extLst>
                  <a:ext uri="{FF2B5EF4-FFF2-40B4-BE49-F238E27FC236}">
                    <a16:creationId xmlns:a16="http://schemas.microsoft.com/office/drawing/2014/main" id="{CE8AC3E8-5EAC-6E88-AE79-F1BC27D3B708}"/>
                  </a:ext>
                </a:extLst>
              </p:cNvPr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6">
                <a:extLst>
                  <a:ext uri="{FF2B5EF4-FFF2-40B4-BE49-F238E27FC236}">
                    <a16:creationId xmlns:a16="http://schemas.microsoft.com/office/drawing/2014/main" id="{6B22BAA7-6283-E97D-5D95-2C617D2CCAB2}"/>
                  </a:ext>
                </a:extLst>
              </p:cNvPr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6">
                <a:extLst>
                  <a:ext uri="{FF2B5EF4-FFF2-40B4-BE49-F238E27FC236}">
                    <a16:creationId xmlns:a16="http://schemas.microsoft.com/office/drawing/2014/main" id="{B6D68AE4-1FD1-2BB7-9AEB-85778531DF4E}"/>
                  </a:ext>
                </a:extLst>
              </p:cNvPr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6">
                <a:extLst>
                  <a:ext uri="{FF2B5EF4-FFF2-40B4-BE49-F238E27FC236}">
                    <a16:creationId xmlns:a16="http://schemas.microsoft.com/office/drawing/2014/main" id="{2235CBEA-DCA7-FB87-7DD8-3E88A54D71DE}"/>
                  </a:ext>
                </a:extLst>
              </p:cNvPr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8" name="Google Shape;1608;p56">
              <a:extLst>
                <a:ext uri="{FF2B5EF4-FFF2-40B4-BE49-F238E27FC236}">
                  <a16:creationId xmlns:a16="http://schemas.microsoft.com/office/drawing/2014/main" id="{17F6DDBC-E94D-9598-ECAD-1C6ECC674EC5}"/>
                </a:ext>
              </a:extLst>
            </p:cNvPr>
            <p:cNvSpPr/>
            <p:nvPr/>
          </p:nvSpPr>
          <p:spPr>
            <a:xfrm flipH="1">
              <a:off x="1735377" y="228591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B907C19E-8ABA-4DA7-2A63-1E529A7EC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88405" y="1841326"/>
            <a:ext cx="536557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performance with virtual DOM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Rich ecosystem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integrate with APIs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Huge community and third-party library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Allows rapid UI development with reusable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/>
              <a:t>	components.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210652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484</Words>
  <Application>Microsoft Office PowerPoint</Application>
  <PresentationFormat>On-screen Show (16:9)</PresentationFormat>
  <Paragraphs>114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Montserrat Medium</vt:lpstr>
      <vt:lpstr>Montserrat</vt:lpstr>
      <vt:lpstr>Montserrat Black</vt:lpstr>
      <vt:lpstr>Software Development School Center by Slidesgo</vt:lpstr>
      <vt:lpstr>Expense Tracker Application</vt:lpstr>
      <vt:lpstr>Features</vt:lpstr>
      <vt:lpstr>01</vt:lpstr>
      <vt:lpstr>PowerPoint Presentation</vt:lpstr>
      <vt:lpstr>Update</vt:lpstr>
      <vt:lpstr>Expense Trends</vt:lpstr>
      <vt:lpstr>JWT Auth</vt:lpstr>
      <vt:lpstr>TechStack</vt:lpstr>
      <vt:lpstr>Why React + Vite</vt:lpstr>
      <vt:lpstr>Why Java + Spring?</vt:lpstr>
      <vt:lpstr>Why PostgreSQL?</vt:lpstr>
      <vt:lpstr>Architecture</vt:lpstr>
      <vt:lpstr>Database Schema</vt:lpstr>
      <vt:lpstr>How to run?</vt:lpstr>
      <vt:lpstr>Follow the Steps</vt:lpstr>
      <vt:lpstr>Follow the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Ankush Makhijani</cp:lastModifiedBy>
  <cp:revision>5</cp:revision>
  <dcterms:modified xsi:type="dcterms:W3CDTF">2025-07-02T20:38:13Z</dcterms:modified>
</cp:coreProperties>
</file>