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31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11" r:id="rId47"/>
    <p:sldId id="305" r:id="rId48"/>
    <p:sldId id="304" r:id="rId49"/>
    <p:sldId id="312" r:id="rId50"/>
    <p:sldId id="313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66" d="100"/>
          <a:sy n="66" d="100"/>
        </p:scale>
        <p:origin x="-110" y="-245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9ACE0-A77F-4559-915E-1CFA5DBBBEA4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45165-16B8-4022-A161-BD0C9BCD4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0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6623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3364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78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8463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1070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A5804-C1D9-4B7F-A9E6-9C3D75D40117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5847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1E388-2289-42FE-9487-86385815700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7568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1933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191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11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21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4140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624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174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784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479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87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541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418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6/5/2014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82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1524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305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1524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5748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www.nakov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Og5Hr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https://dotnetfiddle.net/AGr5p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Og5Hr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Z76Nz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MDXs0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HQl1q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sk_(computing)" TargetMode="External"/><Relationship Id="rId2" Type="http://schemas.openxmlformats.org/officeDocument/2006/relationships/hyperlink" Target="http://en.wikipedia.org/wiki/Boolean_algebra_(logic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phics.stanford.edu/~seander/bithacks.html" TargetMode="External"/><Relationship Id="rId4" Type="http://schemas.openxmlformats.org/officeDocument/2006/relationships/hyperlink" Target="http://en.wikipedia.org/wiki/Bitwise_operation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025" y="523114"/>
            <a:ext cx="7800729" cy="1582626"/>
          </a:xfrm>
        </p:spPr>
        <p:txBody>
          <a:bodyPr/>
          <a:lstStyle/>
          <a:p>
            <a:r>
              <a:rPr lang="en-US" dirty="0"/>
              <a:t>Operators </a:t>
            </a:r>
            <a:r>
              <a:rPr lang="en-US" dirty="0" smtClean="0"/>
              <a:t>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8025" y="2088216"/>
            <a:ext cx="7800729" cy="1412784"/>
          </a:xfrm>
        </p:spPr>
        <p:txBody>
          <a:bodyPr/>
          <a:lstStyle/>
          <a:p>
            <a:r>
              <a:rPr lang="en-US" dirty="0"/>
              <a:t>Performing </a:t>
            </a:r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Calculations </a:t>
            </a:r>
            <a:r>
              <a:rPr lang="en-US" dirty="0"/>
              <a:t>with C#</a:t>
            </a:r>
          </a:p>
          <a:p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164083"/>
            <a:ext cx="3187613" cy="525135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633982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0412" y="5011671"/>
            <a:ext cx="3187613" cy="395869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www.nakov.com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5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Picture 2" descr="D:\_WORK PROJECTS\Nakov\Presentation Slides Design\STORE\Software University Foundation Logo BG and ENG black WHITOUT background CMYK.png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7" name="Picture 2" descr="http://www.sckcen.be/fusionweb/images/fusion18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screen"/>
          <a:srcRect t="37100" b="37100"/>
          <a:stretch>
            <a:fillRect/>
          </a:stretch>
        </p:blipFill>
        <p:spPr bwMode="auto">
          <a:xfrm>
            <a:off x="4366413" y="3861000"/>
            <a:ext cx="7382341" cy="24210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 rot="21427875">
            <a:off x="5346831" y="4441466"/>
            <a:ext cx="5472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 </a:t>
            </a:r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bit = (n &amp; (1 &lt;&lt; p)) &gt;&gt; p</a:t>
            </a:r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;</a:t>
            </a:r>
          </a:p>
          <a:p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 = n &amp; (~(1&lt;&lt;p)) | (bit&lt;&lt;p);</a:t>
            </a:r>
            <a:endParaRPr lang="en-US" sz="2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492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5024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4339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0814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341000"/>
            <a:ext cx="11804822" cy="5380476"/>
          </a:xfrm>
        </p:spPr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/>
              <a:t>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</a:t>
            </a:r>
            <a:r>
              <a:rPr lang="en-US" dirty="0"/>
              <a:t>if used on integers returns integer (without rounding</a:t>
            </a:r>
            <a:r>
              <a:rPr lang="en-US" dirty="0" smtClean="0"/>
              <a:t>) or exception</a:t>
            </a:r>
          </a:p>
          <a:p>
            <a:r>
              <a:rPr lang="en-US" dirty="0" smtClean="0"/>
              <a:t>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if used on real numbers returns real number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1969877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– </a:t>
            </a:r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44119" y="1341000"/>
            <a:ext cx="10649786" cy="48392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 / 4.0;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 * squareSide;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lnSpc>
                <a:spcPts val="3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358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dirty="0" smtClean="0"/>
              <a:t>– 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04277" y="1220613"/>
            <a:ext cx="10529470" cy="51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Console.WriteLine(11.0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3); // 3.666666667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3.0); // 3.666666667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3);   //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-3);  //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Console.WriteLine(-11 % 3);  // -2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Console.WriteLine(1.5 / 0.0);  // Infinity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Console.WriteLine(-1.5 / 0.0); // -Infinity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Console.WriteLine(0.0 / 0.0);  // NaN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Console.WriteLine(5 / x); // DivideByZeroException</a:t>
            </a:r>
          </a:p>
        </p:txBody>
      </p:sp>
    </p:spTree>
    <p:extLst>
      <p:ext uri="{BB962C8B-B14F-4D97-AF65-F5344CB8AC3E}">
        <p14:creationId xmlns:p14="http://schemas.microsoft.com/office/powerpoint/2010/main" val="3652012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dirty="0" smtClean="0"/>
              <a:t>– Overflow </a:t>
            </a:r>
            <a:r>
              <a:rPr lang="en-US" dirty="0"/>
              <a:t>Examples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44119" y="1238958"/>
            <a:ext cx="10649786" cy="50700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bigNum = 2000000000;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bigSum = 2 * bigNum; // Integer overflow!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Console.WriteLine(bigSum); // -294967296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Int32.MaxValue;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bigNum + 1;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Console.WriteLine(bigNum); // -2147483648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checked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This will cause OverflowException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bigSum = bigNum * 2;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966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5786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2781301" y="2543718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1383580">
            <a:off x="3600527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4700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4516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73454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5341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1151121"/>
            <a:ext cx="11806420" cy="557035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405392"/>
              </p:ext>
            </p:extLst>
          </p:nvPr>
        </p:nvGraphicFramePr>
        <p:xfrm>
          <a:off x="2161609" y="44501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770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845325" y="1315645"/>
            <a:ext cx="10433088" cy="499335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</p:spTree>
    <p:extLst>
      <p:ext uri="{BB962C8B-B14F-4D97-AF65-F5344CB8AC3E}">
        <p14:creationId xmlns:p14="http://schemas.microsoft.com/office/powerpoint/2010/main" val="2649182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7079682" y="2763789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273800"/>
            <a:ext cx="5713413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2894013" y="2275430"/>
            <a:ext cx="5713413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4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351916">
            <a:off x="2360828" y="3036351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4232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Operators in C</a:t>
            </a:r>
            <a:r>
              <a:rPr lang="en-US" dirty="0" smtClean="0"/>
              <a:t># and Operator </a:t>
            </a:r>
            <a:r>
              <a:rPr lang="en-US" dirty="0"/>
              <a:t>Precedence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Arithmetic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Bitwise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Comparison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Other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Implicit and Explicit Type Conversions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78412" y="1917000"/>
            <a:ext cx="3675956" cy="331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2388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84412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4638" y="4956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3431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Bitwise operator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turns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and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/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for boolean expressions but bit 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operators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behave like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Behavior of the operators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449160"/>
              </p:ext>
            </p:extLst>
          </p:nvPr>
        </p:nvGraphicFramePr>
        <p:xfrm>
          <a:off x="2278412" y="45810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6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Bitwise operators are used on integer numbers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Bitwise operators are applied bit by bit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 (2)</a:t>
            </a:r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2710412" y="3357999"/>
            <a:ext cx="8280000" cy="29510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  // 00000000 00000011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  // 00000000 00000101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  // 00000000 00000111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  // 00000000 00000001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  // 00000000 00000110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  // 00000000 00000100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&lt;&lt; 1);  // 00000000 00000110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&gt;&gt; 1);  // 00000000 00000001</a:t>
            </a:r>
          </a:p>
        </p:txBody>
      </p:sp>
    </p:spTree>
    <p:extLst>
      <p:ext uri="{BB962C8B-B14F-4D97-AF65-F5344CB8AC3E}">
        <p14:creationId xmlns:p14="http://schemas.microsoft.com/office/powerpoint/2010/main" val="145006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to get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from a number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?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How to set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 – Tips &amp; Tricks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1891670" y="1885544"/>
            <a:ext cx="7658742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// 00000001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nRightP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&gt;&gt; p;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00000000 0000100</a:t>
            </a:r>
            <a:r>
              <a:rPr lang="it-IT" sz="22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bit =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nRightP &amp; 1;     //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</a:t>
            </a:r>
            <a:r>
              <a:rPr lang="it-IT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Console.WriteLine(bit);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91670" y="4621544"/>
            <a:ext cx="7658742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// 00000001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~(1 &lt;&lt; p);     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11111111 11</a:t>
            </a:r>
            <a:r>
              <a:rPr lang="it-IT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&amp; mask;    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00000001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259</a:t>
            </a: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rt-embedded.com/blog/wp-content/uploads/2010/08/bitwise-150x15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1550">
            <a:off x="10393373" y="3293850"/>
            <a:ext cx="1147940" cy="1147940"/>
          </a:xfrm>
          <a:prstGeom prst="roundRect">
            <a:avLst>
              <a:gd name="adj" fmla="val 9634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603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How to set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to print a binary number to the console?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</a:t>
            </a:r>
            <a:r>
              <a:rPr lang="en-US" dirty="0" smtClean="0"/>
              <a:t>Operators – Tips &amp; Tricks (2)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51208" y="1989000"/>
            <a:ext cx="8771204" cy="19989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4;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 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 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</a:t>
            </a:r>
            <a:r>
              <a:rPr lang="it-IT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  // 00000000 000</a:t>
            </a:r>
            <a:r>
              <a:rPr lang="it-IT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| mask;      // 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 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</a:t>
            </a:r>
            <a:r>
              <a:rPr lang="it-IT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 // 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307</a:t>
            </a:r>
            <a:endParaRPr lang="it-IT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51208" y="5007496"/>
            <a:ext cx="8771204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Convert.ToString(result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2).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PadLeft(16, 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'0'));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0000000000110011</a:t>
            </a:r>
          </a:p>
        </p:txBody>
      </p:sp>
      <p:pic>
        <p:nvPicPr>
          <p:cNvPr id="9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0974" y="2590470"/>
            <a:ext cx="1775699" cy="79600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626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5024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81301" y="2506606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1425691">
            <a:off x="5003180" y="3683628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5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2304450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8367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1613" y="1186303"/>
            <a:ext cx="6480175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773255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52613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1990412" y="3357000"/>
            <a:ext cx="755967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// 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6412" y="210909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4215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1990412" y="3357000"/>
            <a:ext cx="7561263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966412" y="2261901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636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484" y="1485000"/>
            <a:ext cx="7989928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</a:t>
            </a:r>
            <a:r>
              <a:rPr lang="en-US" dirty="0" smtClean="0"/>
              <a:t>Assignment Operators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3201065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3253688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5237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057232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79612" y="2221832"/>
            <a:ext cx="8229600" cy="1365365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13612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94412" y="3934641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944396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8072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17812" y="32850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8512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2278175" y="3285000"/>
            <a:ext cx="7488237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686412" y="2827294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50827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Member access operator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DateTime.Now.DayOfWeek.ToString()</a:t>
            </a:r>
          </a:p>
          <a:p>
            <a:r>
              <a:rPr lang="en-US" dirty="0" smtClean="0"/>
              <a:t>Square brackets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are used with arrays, indexers and attributes</a:t>
            </a:r>
          </a:p>
          <a:p>
            <a:pPr lvl="1"/>
            <a:r>
              <a:rPr lang="en-US" dirty="0" smtClean="0"/>
              <a:t>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numbers[3]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"Hello"[2]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Parentheses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precedence, e.g. 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Class cast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used to cast one compatible type to </a:t>
            </a:r>
            <a:r>
              <a:rPr lang="en-US" dirty="0" smtClean="0"/>
              <a:t>another,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(2)</a:t>
            </a:r>
          </a:p>
        </p:txBody>
      </p:sp>
    </p:spTree>
    <p:extLst>
      <p:ext uri="{BB962C8B-B14F-4D97-AF65-F5344CB8AC3E}">
        <p14:creationId xmlns:p14="http://schemas.microsoft.com/office/powerpoint/2010/main" val="2656095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(if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</a:t>
            </a:r>
            <a:r>
              <a:rPr lang="en-US" dirty="0" smtClean="0"/>
              <a:t>objects 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</a:t>
            </a:r>
            <a:r>
              <a:rPr lang="en-US" dirty="0" smtClean="0"/>
              <a:t>),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typeof(int)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</a:t>
            </a:r>
            <a:r>
              <a:rPr lang="en-US" dirty="0" smtClean="0"/>
              <a:t>type,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true</a:t>
            </a:r>
            <a:r>
              <a:rPr lang="en-US" dirty="0" smtClean="0"/>
              <a:t>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3.14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en-US" dirty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false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4413" y="1909578"/>
            <a:ext cx="9133800" cy="5664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747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Null-coalescing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??</a:t>
            </a:r>
            <a:r>
              <a:rPr lang="en-US" dirty="0" smtClean="0"/>
              <a:t> is </a:t>
            </a:r>
            <a:r>
              <a:rPr lang="en-US" dirty="0"/>
              <a:t>used to define a default value for </a:t>
            </a:r>
            <a:r>
              <a:rPr lang="en-US" dirty="0" smtClean="0"/>
              <a:t>both </a:t>
            </a:r>
            <a:r>
              <a:rPr lang="en-US" dirty="0"/>
              <a:t>nullable value types </a:t>
            </a:r>
            <a:r>
              <a:rPr lang="en-US" dirty="0" smtClean="0"/>
              <a:t>and reference types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returns the left-hand operand if it is not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2"/>
            <a:r>
              <a:rPr lang="en-US" dirty="0" smtClean="0"/>
              <a:t>Otherwise </a:t>
            </a:r>
            <a:r>
              <a:rPr lang="en-US" dirty="0"/>
              <a:t>it returns the </a:t>
            </a:r>
            <a:r>
              <a:rPr lang="en-US" dirty="0" smtClean="0"/>
              <a:t>right-hand operand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500" y="4188223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null;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6757" y="5336819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1;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942012" y="4038600"/>
            <a:ext cx="4038600" cy="578882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Here the value of y is -1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949270" y="5796796"/>
            <a:ext cx="4031342" cy="578882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Here the value of y is 1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766412" y="1197000"/>
            <a:ext cx="10368000" cy="51730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34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34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 </a:t>
            </a:r>
          </a:p>
        </p:txBody>
      </p:sp>
    </p:spTree>
    <p:extLst>
      <p:ext uri="{BB962C8B-B14F-4D97-AF65-F5344CB8AC3E}">
        <p14:creationId xmlns:p14="http://schemas.microsoft.com/office/powerpoint/2010/main" val="401502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4342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2402430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728972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6747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1301" y="1414903"/>
            <a:ext cx="6480175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and Explicit Type Conversions</a:t>
            </a:r>
            <a:endParaRPr lang="bg-BG" dirty="0"/>
          </a:p>
        </p:txBody>
      </p:sp>
      <p:pic>
        <p:nvPicPr>
          <p:cNvPr id="22530" name="Picture 2" descr="http://coaxsat.com/images/f-adapter%20ma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32312" y="3886201"/>
            <a:ext cx="2933700" cy="2293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2643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Automatic conversion of value of one </a:t>
            </a:r>
            <a:r>
              <a:rPr lang="en-US" dirty="0" smtClean="0"/>
              <a:t>data type </a:t>
            </a:r>
            <a:r>
              <a:rPr lang="en-US" dirty="0"/>
              <a:t>to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</a:t>
            </a:r>
            <a:r>
              <a:rPr lang="en-US" dirty="0"/>
              <a:t>when no loss of data is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"Larger" types can implicitly take values of smaller "types"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698214" y="5229000"/>
            <a:ext cx="8716198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5;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i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implicit type conversion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55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Manual conversion of a value of </a:t>
            </a:r>
            <a:r>
              <a:rPr lang="en-US" dirty="0" smtClean="0"/>
              <a:t>one data </a:t>
            </a:r>
            <a:r>
              <a:rPr lang="en-US" dirty="0"/>
              <a:t>type to a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only explicitly </a:t>
            </a:r>
            <a:r>
              <a:rPr lang="en-US" dirty="0"/>
              <a:t>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Required when there is a possibility of loss of </a:t>
            </a:r>
            <a:r>
              <a:rPr lang="en-US" dirty="0" smtClean="0"/>
              <a:t>data or precision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1702414" y="5229000"/>
            <a:ext cx="8783998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5;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(int) l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explicit type conversion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36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</a:t>
            </a:r>
            <a:r>
              <a:rPr lang="en-US" dirty="0"/>
              <a:t>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Example of operators: </a:t>
            </a:r>
          </a:p>
          <a:p>
            <a:r>
              <a:rPr lang="en-US" dirty="0" smtClean="0"/>
              <a:t>Operators </a:t>
            </a:r>
            <a:r>
              <a:rPr lang="en-US" dirty="0"/>
              <a:t>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34900" y="3257905"/>
            <a:ext cx="244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b + c;</a:t>
            </a:r>
            <a:endParaRPr lang="it-IT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414656" y="2646363"/>
            <a:ext cx="2275200" cy="678393"/>
          </a:xfrm>
          <a:prstGeom prst="wedgeRoundRectCallout">
            <a:avLst>
              <a:gd name="adj1" fmla="val -59512"/>
              <a:gd name="adj2" fmla="val 566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Operator 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979212" y="3693066"/>
            <a:ext cx="2275200" cy="678393"/>
          </a:xfrm>
          <a:prstGeom prst="wedgeRoundRectCallout">
            <a:avLst>
              <a:gd name="adj1" fmla="val -67084"/>
              <a:gd name="adj2" fmla="val -624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Operator 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79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implicit </a:t>
            </a:r>
            <a:r>
              <a:rPr lang="en-US" dirty="0"/>
              <a:t>and explicit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dirty="0" smtClean="0"/>
              <a:t>Note: explicit </a:t>
            </a:r>
            <a:r>
              <a:rPr lang="en-US" dirty="0"/>
              <a:t>conversion may be </a:t>
            </a:r>
            <a:r>
              <a:rPr lang="en-US" dirty="0" smtClean="0"/>
              <a:t>applied even when it is </a:t>
            </a:r>
            <a:r>
              <a:rPr lang="en-US" dirty="0"/>
              <a:t>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 – Example</a:t>
            </a:r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982412" y="1989000"/>
            <a:ext cx="9936000" cy="31531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  <p:extLst>
      <p:ext uri="{BB962C8B-B14F-4D97-AF65-F5344CB8AC3E}">
        <p14:creationId xmlns:p14="http://schemas.microsoft.com/office/powerpoint/2010/main" val="191710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273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Type Conversions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2268481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17410" name="Picture 2" descr="http://www.highlandmapping.com/gis-consulting/images/data-funnel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6441348">
            <a:off x="4665682" y="2091907"/>
            <a:ext cx="2822522" cy="5241828"/>
          </a:xfrm>
          <a:prstGeom prst="roundRect">
            <a:avLst>
              <a:gd name="adj" fmla="val 1165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5507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273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75833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6182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838412" y="3349172"/>
            <a:ext cx="10439999" cy="27438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 // r=70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calculating a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 area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calculating a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 perimeter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val="363899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have: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1282089" y="4114801"/>
            <a:ext cx="9564324" cy="12337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 + 3; // a = 5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(a+3) * (a-4) + (2*a + 7) / 4;  // b = 12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greater = (a &gt; b) || ((a == 0) &amp;&amp; (b == 0));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809296" y="2493000"/>
            <a:ext cx="4463400" cy="1066411"/>
          </a:xfrm>
          <a:prstGeom prst="wedgeRoundRectCallout">
            <a:avLst>
              <a:gd name="adj1" fmla="val -47491"/>
              <a:gd name="adj2" fmla="val 1196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Expression of type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FFFFFF"/>
                </a:solidFill>
              </a:rPr>
              <a:t>. Calculated at compile </a:t>
            </a:r>
            <a:r>
              <a:rPr lang="en-US" sz="2800" dirty="0" smtClean="0">
                <a:solidFill>
                  <a:srgbClr val="FFFFFF"/>
                </a:solidFill>
              </a:rPr>
              <a:t>time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7462412" y="2840334"/>
            <a:ext cx="3787200" cy="1095964"/>
          </a:xfrm>
          <a:prstGeom prst="wedgeRoundRectCallout">
            <a:avLst>
              <a:gd name="adj1" fmla="val -53687"/>
              <a:gd name="adj2" fmla="val 105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Expression of type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FFFFFF"/>
                </a:solidFill>
              </a:rPr>
              <a:t>. Calculated at </a:t>
            </a:r>
            <a:r>
              <a:rPr lang="en-US" sz="2800" dirty="0" smtClean="0">
                <a:solidFill>
                  <a:srgbClr val="FFFFFF"/>
                </a:solidFill>
              </a:rPr>
              <a:t>runtime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414412" y="5527076"/>
            <a:ext cx="4114800" cy="1055608"/>
          </a:xfrm>
          <a:prstGeom prst="wedgeRoundRectCallout">
            <a:avLst>
              <a:gd name="adj1" fmla="val -35972"/>
              <a:gd name="adj2" fmla="val -74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Expression of type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800" noProof="1">
                <a:solidFill>
                  <a:srgbClr val="FFFFFF"/>
                </a:solidFill>
              </a:rPr>
              <a:t>. Calculated at </a:t>
            </a:r>
            <a:r>
              <a:rPr lang="en-US" sz="2800" noProof="1" smtClean="0">
                <a:solidFill>
                  <a:srgbClr val="FFFFFF"/>
                </a:solidFill>
              </a:rPr>
              <a:t>runtime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90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 animBg="1"/>
      <p:bldP spid="525318" grpId="0" animBg="1"/>
      <p:bldP spid="5253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40043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5094830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1406825">
            <a:off x="5400192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0616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54895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discussed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operators </a:t>
            </a:r>
            <a:r>
              <a:rPr lang="en-US" dirty="0"/>
              <a:t>in C#: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Arithmetic, logical, bitwise, comparison, assignment and 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Operator precedence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Bitwise </a:t>
            </a:r>
            <a:r>
              <a:rPr lang="en-US" dirty="0" smtClean="0"/>
              <a:t>calculations (read / change a bit)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learned when to use implicit and explicit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conversions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learned how to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2412" y="1485000"/>
            <a:ext cx="3306600" cy="330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017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http://softuni.bg/courses/csharp-basics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5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dirty="0"/>
              <a:t>Boolean algebra (logic)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2"/>
              </a:rPr>
              <a:t>http://en.wikipedia.org/wiki/Boolean_algebra</a:t>
            </a:r>
            <a:r>
              <a:rPr lang="en-US" dirty="0">
                <a:hlinkClick r:id="rId2"/>
              </a:rPr>
              <a:t>_%</a:t>
            </a:r>
            <a:r>
              <a:rPr lang="en-US" dirty="0" smtClean="0">
                <a:hlinkClick r:id="rId2"/>
              </a:rPr>
              <a:t>28logic%29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mask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3"/>
              </a:rPr>
              <a:t>http://en.wikipedia.org/wiki/Mask</a:t>
            </a:r>
            <a:r>
              <a:rPr lang="en-US" dirty="0">
                <a:hlinkClick r:id="rId3"/>
              </a:rPr>
              <a:t>_%</a:t>
            </a:r>
            <a:r>
              <a:rPr lang="en-US" dirty="0" smtClean="0">
                <a:hlinkClick r:id="rId3"/>
              </a:rPr>
              <a:t>28computing%29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operation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en.wikipedia.org/wiki/Bitwise_operation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 smtClean="0"/>
              <a:t>Bit hacks </a:t>
            </a:r>
            <a:endParaRPr lang="en-US" dirty="0"/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5"/>
              </a:rPr>
              <a:t>graphics.stanford.edu</a:t>
            </a:r>
            <a:r>
              <a:rPr lang="en-US" dirty="0">
                <a:hlinkClick r:id="rId5"/>
              </a:rPr>
              <a:t>/~</a:t>
            </a:r>
            <a:r>
              <a:rPr lang="en-US" dirty="0" smtClean="0">
                <a:hlinkClick r:id="rId5"/>
              </a:rPr>
              <a:t>seander/bithacks.html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732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494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Operators in C# :</a:t>
            </a:r>
          </a:p>
          <a:p>
            <a:pPr lvl="1"/>
            <a:r>
              <a:rPr lang="en-US" dirty="0"/>
              <a:t>Unary – take one operand</a:t>
            </a:r>
          </a:p>
          <a:p>
            <a:pPr lvl="1"/>
            <a:r>
              <a:rPr lang="en-US" dirty="0"/>
              <a:t>Binary – take two operands</a:t>
            </a:r>
          </a:p>
          <a:p>
            <a:pPr lvl="1"/>
            <a:r>
              <a:rPr lang="en-US" dirty="0"/>
              <a:t>Ternary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C#</a:t>
            </a:r>
            <a:endParaRPr lang="bg-BG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913481" y="13410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6342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6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906648"/>
              </p:ext>
            </p:extLst>
          </p:nvPr>
        </p:nvGraphicFramePr>
        <p:xfrm>
          <a:off x="619239" y="1285896"/>
          <a:ext cx="10947174" cy="5023104"/>
        </p:xfrm>
        <a:graphic>
          <a:graphicData uri="http://schemas.openxmlformats.org/drawingml/2006/table">
            <a:tbl>
              <a:tblPr/>
              <a:tblGrid>
                <a:gridCol w="4643737"/>
                <a:gridCol w="6303437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5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4326" y="17310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89412" y="32893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8293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696221"/>
              </p:ext>
            </p:extLst>
          </p:nvPr>
        </p:nvGraphicFramePr>
        <p:xfrm>
          <a:off x="619238" y="1150938"/>
          <a:ext cx="10947174" cy="5367148"/>
        </p:xfrm>
        <a:graphic>
          <a:graphicData uri="http://schemas.openxmlformats.org/drawingml/2006/table">
            <a:tbl>
              <a:tblPr/>
              <a:tblGrid>
                <a:gridCol w="3149424"/>
                <a:gridCol w="779775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new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typeof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! ~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5029200"/>
            <a:ext cx="11804822" cy="1692276"/>
          </a:xfrm>
        </p:spPr>
        <p:txBody>
          <a:bodyPr>
            <a:normAutofit fontScale="92500"/>
          </a:bodyPr>
          <a:lstStyle/>
          <a:p>
            <a:pPr lvl="0">
              <a:tabLst>
                <a:tab pos="282575" algn="l"/>
              </a:tabLst>
            </a:pPr>
            <a:r>
              <a:rPr lang="en-US" dirty="0"/>
              <a:t>Parenthesis operator always has highest precedence</a:t>
            </a:r>
          </a:p>
          <a:p>
            <a:pPr lvl="0" fontAlgn="base">
              <a:tabLst>
                <a:tab pos="282575" algn="l"/>
              </a:tabLst>
              <a:defRPr/>
            </a:pPr>
            <a:r>
              <a:rPr lang="en-US" dirty="0"/>
              <a:t>Note: prefer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parentheses</a:t>
            </a:r>
            <a:r>
              <a:rPr lang="en-US" dirty="0"/>
              <a:t>, even when it seems stupid to do so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Precedence (2)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98711"/>
              </p:ext>
            </p:extLst>
          </p:nvPr>
        </p:nvGraphicFramePr>
        <p:xfrm>
          <a:off x="510954" y="1535948"/>
          <a:ext cx="10947174" cy="3027808"/>
        </p:xfrm>
        <a:graphic>
          <a:graphicData uri="http://schemas.openxmlformats.org/drawingml/2006/table">
            <a:tbl>
              <a:tblPr/>
              <a:tblGrid>
                <a:gridCol w="3149424"/>
                <a:gridCol w="779775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0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Foundation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Foundation" id="{4569CC37-8939-4D0B-BE63-0C892D7F1C03}" vid="{F90E7DFB-A8DE-4492-BBD3-9D3D8F39D2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SoftUniFoundation</Template>
  <TotalTime>0</TotalTime>
  <Words>2900</Words>
  <Application>Microsoft Office PowerPoint</Application>
  <PresentationFormat>Custom</PresentationFormat>
  <Paragraphs>587</Paragraphs>
  <Slides>50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SoftUniFoundation</vt:lpstr>
      <vt:lpstr>Operators and Expressions</vt:lpstr>
      <vt:lpstr>Table of Contents</vt:lpstr>
      <vt:lpstr>Operators in C#</vt:lpstr>
      <vt:lpstr>What is an Operator?</vt:lpstr>
      <vt:lpstr>Operators in C#</vt:lpstr>
      <vt:lpstr>Categories of Operators in C#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Examples</vt:lpstr>
      <vt:lpstr>Arithmetic Operators – Example (2)</vt:lpstr>
      <vt:lpstr>Arithmetic Operators – Overflow Examples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 – Tips &amp; Tricks</vt:lpstr>
      <vt:lpstr>Bitwise Operators – Tips &amp; Tricks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 (4)</vt:lpstr>
      <vt:lpstr>Other Operators – Example</vt:lpstr>
      <vt:lpstr>Other Operators</vt:lpstr>
      <vt:lpstr>Implicit and Explicit Type Conversions</vt:lpstr>
      <vt:lpstr>Implicit Type Conversion</vt:lpstr>
      <vt:lpstr>Explicit Type Conversion</vt:lpstr>
      <vt:lpstr>Type Conversions – Example</vt:lpstr>
      <vt:lpstr>Type Conversions</vt:lpstr>
      <vt:lpstr>Expressions</vt:lpstr>
      <vt:lpstr>Expressions</vt:lpstr>
      <vt:lpstr>Expressions (2)</vt:lpstr>
      <vt:lpstr>Expressions</vt:lpstr>
      <vt:lpstr>Summary</vt:lpstr>
      <vt:lpstr>Operators and Expressions</vt:lpstr>
      <vt:lpstr>Resources</vt:lpstr>
      <vt:lpstr>License</vt:lpstr>
      <vt:lpstr>Free Trainings @ Software University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2014-02-14T11:40:08Z</dcterms:created>
  <dcterms:modified xsi:type="dcterms:W3CDTF">2014-06-05T11:03:16Z</dcterms:modified>
</cp:coreProperties>
</file>