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1" r:id="rId21"/>
    <p:sldId id="41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349" r:id="rId40"/>
    <p:sldId id="351" r:id="rId41"/>
    <p:sldId id="352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-187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6/14/2014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76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7273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9701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3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456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8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502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4045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514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49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714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console_(computer_user-interface)" TargetMode="External"/><Relationship Id="rId2" Type="http://schemas.openxmlformats.org/officeDocument/2006/relationships/hyperlink" Target="http://en.wikipedia.org/wiki/Terminal_em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34771" y="2499854"/>
            <a:ext cx="8413983" cy="1016778"/>
          </a:xfrm>
        </p:spPr>
        <p:txBody>
          <a:bodyPr/>
          <a:lstStyle/>
          <a:p>
            <a:r>
              <a:rPr lang="en-US" dirty="0"/>
              <a:t>Console Input / Output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34771" y="3532117"/>
            <a:ext cx="8413984" cy="811283"/>
          </a:xfrm>
        </p:spPr>
        <p:txBody>
          <a:bodyPr>
            <a:normAutofit/>
          </a:bodyPr>
          <a:lstStyle/>
          <a:p>
            <a:r>
              <a:rPr lang="en-US" dirty="0"/>
              <a:t>Reading and Writing to 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descr="D:\_WORK PROJECTS\Nakov\Presentation Slides Design\STORE\Software University Foundation Logo BG and ENG black WHITOUT background CMYK.png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1812" y="4585781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9479595" y="493481"/>
            <a:ext cx="2041421" cy="17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23" y="4689218"/>
            <a:ext cx="1667964" cy="16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955" y="4689218"/>
            <a:ext cx="1908445" cy="17333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6012" y="517205"/>
            <a:ext cx="4770866" cy="16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133600"/>
            <a:ext cx="11804822" cy="4587876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(2)</a:t>
            </a: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5212" y="4038600"/>
            <a:ext cx="9448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pi = 1.234;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Console.WriteLine("{0:0.000000}", pi);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237557"/>
            <a:ext cx="10820402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alignment][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formatString]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882180"/>
          </a:xfrm>
        </p:spPr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6614" y="1295400"/>
            <a:ext cx="1051559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3.14159206f;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Console.WriteLine("{0:F2}", pi);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3,14 or 3.14   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 – Bye!");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056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495485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cola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fanta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fantaPrice);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zagorka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zagorkaPrice);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  <p:extLst>
      <p:ext uri="{BB962C8B-B14F-4D97-AF65-F5344CB8AC3E}">
        <p14:creationId xmlns:p14="http://schemas.microsoft.com/office/powerpoint/2010/main" val="152062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2057400"/>
            <a:ext cx="707919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4028030"/>
            <a:ext cx="3124200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612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3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540" y="1944469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819400"/>
            <a:ext cx="105902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Reading Strings </a:t>
            </a:r>
            <a:r>
              <a:rPr lang="en-US" sz="4000" spc="200" dirty="0" smtClean="0">
                <a:solidFill>
                  <a:schemeClr val="accent1"/>
                </a:solidFill>
              </a:rPr>
              <a:t>and</a:t>
            </a:r>
            <a:r>
              <a:rPr lang="bg-BG" sz="4000" spc="200" dirty="0" smtClean="0">
                <a:solidFill>
                  <a:schemeClr val="accent1"/>
                </a:solidFill>
              </a:rPr>
              <a:t> </a:t>
            </a:r>
            <a:r>
              <a:rPr lang="en-US" sz="4000" spc="200" dirty="0" smtClean="0">
                <a:solidFill>
                  <a:schemeClr val="accent1"/>
                </a:solidFill>
              </a:rPr>
              <a:t>Numeral </a:t>
            </a:r>
            <a:r>
              <a:rPr lang="en-US" sz="4000" spc="200" dirty="0">
                <a:solidFill>
                  <a:schemeClr val="accent1"/>
                </a:solidFill>
              </a:rPr>
              <a:t>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38862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095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</a:t>
            </a:r>
            <a:r>
              <a:rPr lang="en-US" dirty="0" smtClean="0"/>
              <a:t>line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 smtClean="0"/>
              <a:t>Usually the data is entered from the keyboard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</a:t>
            </a:r>
            <a:r>
              <a:rPr lang="en-US" dirty="0" smtClean="0"/>
              <a:t>methods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Console.Read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4612" y="267906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13797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Gets a single character from the console (after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[Enter]</a:t>
            </a:r>
            <a:r>
              <a:rPr lang="en-US" dirty="0"/>
              <a:t> is pressed)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result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dirty="0"/>
              <a:t>To get the actually read character we </a:t>
            </a:r>
            <a:r>
              <a:rPr lang="en-US" sz="3000" dirty="0"/>
              <a:t> </a:t>
            </a:r>
            <a:r>
              <a:rPr lang="en-US" dirty="0" smtClean="0"/>
              <a:t>need </a:t>
            </a:r>
            <a:r>
              <a:rPr lang="en-US" dirty="0"/>
              <a:t>to cast it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989012" y="4648200"/>
            <a:ext cx="9982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Gets the code of the entered symbol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{1}.", ch, i);</a:t>
            </a:r>
          </a:p>
        </p:txBody>
      </p:sp>
    </p:spTree>
    <p:extLst>
      <p:ext uri="{BB962C8B-B14F-4D97-AF65-F5344CB8AC3E}">
        <p14:creationId xmlns:p14="http://schemas.microsoft.com/office/powerpoint/2010/main" val="76506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284830"/>
            <a:ext cx="8938472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</a:t>
            </a:r>
            <a:br>
              <a:rPr lang="en-US" dirty="0" smtClean="0"/>
            </a:br>
            <a:r>
              <a:rPr lang="en-US" dirty="0" smtClean="0"/>
              <a:t>from</a:t>
            </a:r>
            <a:r>
              <a:rPr lang="bg-BG" dirty="0" smtClean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5012" y="318983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613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5213" y="4419601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2055813" y="3733800"/>
            <a:ext cx="2139215" cy="2419350"/>
          </a:xfrm>
          <a:prstGeom prst="round2Diag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150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Reads a single character from console or a combination of keys</a:t>
            </a:r>
          </a:p>
          <a:p>
            <a:pPr>
              <a:lnSpc>
                <a:spcPct val="110000"/>
              </a:lnSpc>
            </a:pPr>
            <a:r>
              <a:rPr lang="en-US" dirty="0"/>
              <a:t>Returns a result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dirty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dirty="0"/>
              <a:t> – holds the state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[Ctrl]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[Alt]</a:t>
            </a:r>
            <a:r>
              <a:rPr lang="en-US" dirty="0"/>
              <a:t>,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141412" y="480185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3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828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3412" y="28194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4685184" y="3808581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2770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Printing to the Console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Printing Strings and Numbers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Reading from the Console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Characters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Strings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Parsing Strings to Numeral Types</a:t>
            </a:r>
          </a:p>
          <a:p>
            <a:pPr marL="1144588" lvl="1" indent="-514350">
              <a:lnSpc>
                <a:spcPct val="100000"/>
              </a:lnSpc>
            </a:pPr>
            <a:r>
              <a:rPr lang="en-US" sz="3000" dirty="0"/>
              <a:t>Reading Numeral Types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Various Examples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1676400"/>
            <a:ext cx="4551171" cy="41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Returns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if the end of the input is reached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836612" y="3505200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last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 firstName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  <p:extLst>
      <p:ext uri="{BB962C8B-B14F-4D97-AF65-F5344CB8AC3E}">
        <p14:creationId xmlns:p14="http://schemas.microsoft.com/office/powerpoint/2010/main" val="97104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7284" y="1752600"/>
            <a:ext cx="104163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0" y="26670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3884612" y="3600289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31314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Numeral types can not be read directly from the console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To read a numeral type do the following:</a:t>
            </a:r>
          </a:p>
          <a:p>
            <a:pPr marL="900113" lvl="1" indent="-4476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a string value</a:t>
            </a:r>
          </a:p>
          <a:p>
            <a:pPr marL="900113" lvl="1" indent="-447675">
              <a:lnSpc>
                <a:spcPct val="100000"/>
              </a:lnSpc>
              <a:buFontTx/>
              <a:buAutoNum type="arabicPeriod"/>
            </a:pPr>
            <a:r>
              <a:rPr lang="en-US" dirty="0"/>
              <a:t>Convert (parse) it to the required numeral type</a:t>
            </a:r>
          </a:p>
          <a:p>
            <a:pPr marL="355600" indent="-3556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</a:p>
          <a:p>
            <a:pPr marL="723900" lvl="1" indent="-333375">
              <a:lnSpc>
                <a:spcPct val="100000"/>
              </a:lnSpc>
            </a:pPr>
            <a:r>
              <a:rPr lang="en-US" dirty="0"/>
              <a:t>Parses (converts</a:t>
            </a:r>
            <a:r>
              <a:rPr lang="bg-BG" dirty="0"/>
              <a:t>)</a:t>
            </a:r>
            <a:r>
              <a:rPr lang="en-US" dirty="0"/>
              <a:t>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065212" y="5200471"/>
            <a:ext cx="9906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  <p:extLst>
      <p:ext uri="{BB962C8B-B14F-4D97-AF65-F5344CB8AC3E}">
        <p14:creationId xmlns:p14="http://schemas.microsoft.com/office/powerpoint/2010/main" val="207437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Numeral types have a method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Parse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b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smtClean="0"/>
              <a:t>for </a:t>
            </a:r>
            <a:r>
              <a:rPr lang="en-US" sz="3200" dirty="0"/>
              <a:t>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</a:t>
            </a:r>
            <a:r>
              <a:rPr lang="en-US" sz="3000" dirty="0">
                <a:sym typeface="Wingdings" pitchFamily="2" charset="2"/>
              </a:rPr>
              <a:t>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ym typeface="Wingdings" pitchFamily="2" charset="2"/>
              </a:rPr>
              <a:t>Causes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3000" noProof="1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in case of</a:t>
            </a:r>
            <a:r>
              <a:rPr lang="en-US" sz="3000" noProof="1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</a:rPr>
              <a:t>error</a:t>
            </a:r>
            <a:endParaRPr lang="en-US" sz="3000" noProof="1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989012" y="4648200"/>
            <a:ext cx="8382000" cy="17735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>
              <a:lnSpc>
                <a:spcPct val="95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71858" y="1510848"/>
            <a:ext cx="2894554" cy="3527262"/>
            <a:chOff x="8524822" y="996096"/>
            <a:chExt cx="2894554" cy="3527262"/>
          </a:xfrm>
        </p:grpSpPr>
        <p:sp>
          <p:nvSpPr>
            <p:cNvPr id="8" name="TextBox 7"/>
            <p:cNvSpPr txBox="1"/>
            <p:nvPr/>
          </p:nvSpPr>
          <p:spPr>
            <a:xfrm rot="20145739">
              <a:off x="10632608" y="3815472"/>
              <a:ext cx="7602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8942">
              <a:off x="8524822" y="996096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178" y="1684799"/>
              <a:ext cx="2286198" cy="2359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787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Reading Numbers from the Console – Example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600200"/>
            <a:ext cx="105155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+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* {1} =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 * {1} / {2} = {3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7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Converting can also be done </a:t>
            </a:r>
            <a:r>
              <a:rPr lang="en-US" dirty="0" smtClean="0"/>
              <a:t>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Convert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Convert.ToInt32(string[,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base])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dirty="0"/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>
                <a:sym typeface="Wingdings" pitchFamily="2" charset="2"/>
              </a:rPr>
              <a:t>It uses the parse methods of the numeral types</a:t>
            </a:r>
            <a:endParaRPr lang="en-US" noProof="1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Strings 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41414" y="4489104"/>
            <a:ext cx="9905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Convert.ToInt32(s); // i = 123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Convert.ToInt64(s); // l = 123L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Convert.ToInt32(invalid);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570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988" y="1981200"/>
            <a:ext cx="10721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0" y="28194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312" y="36576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4869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Two options: use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try-catch</a:t>
            </a:r>
            <a:r>
              <a:rPr lang="en-US" sz="3000" noProof="1"/>
              <a:t> block or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200" noProof="1"/>
              <a:t>Parsing with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200" noProof="1"/>
              <a:t>: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36612" y="3048000"/>
            <a:ext cx="101346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>
              <a:lnSpc>
                <a:spcPct val="70000"/>
              </a:lnSpc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787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5540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84699" y="5638800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730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6090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14800"/>
            <a:ext cx="8938472" cy="8206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105400"/>
            <a:ext cx="8938472" cy="137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Printing and Reading </a:t>
            </a:r>
            <a:r>
              <a:rPr lang="en-US" sz="3200" dirty="0" smtClean="0"/>
              <a:t>Special Characters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Regional Settings and the Number Formatting</a:t>
            </a:r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02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3412" y="5181600"/>
            <a:ext cx="83820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Printing Strings, Numeral </a:t>
            </a:r>
            <a:r>
              <a:rPr lang="en-US" sz="4000" spc="200" dirty="0" smtClean="0">
                <a:solidFill>
                  <a:schemeClr val="accent1"/>
                </a:solidFill>
              </a:rPr>
              <a:t>Types</a:t>
            </a:r>
            <a:br>
              <a:rPr lang="en-US" sz="4000" spc="200" dirty="0" smtClean="0">
                <a:solidFill>
                  <a:schemeClr val="accent1"/>
                </a:solidFill>
              </a:rPr>
            </a:br>
            <a:r>
              <a:rPr lang="en-US" sz="4000" spc="200" dirty="0" smtClean="0">
                <a:solidFill>
                  <a:schemeClr val="accent1"/>
                </a:solidFill>
              </a:rPr>
              <a:t>and </a:t>
            </a:r>
            <a:r>
              <a:rPr lang="en-US" sz="4000" spc="200" dirty="0">
                <a:solidFill>
                  <a:schemeClr val="accent1"/>
                </a:solidFill>
              </a:rPr>
              <a:t>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9186">
            <a:off x="3067109" y="1062808"/>
            <a:ext cx="6054606" cy="23684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9852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special characters on the console needs two steps: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the console properties</a:t>
            </a:r>
            <a:br>
              <a:rPr lang="en-US" dirty="0"/>
            </a:br>
            <a:r>
              <a:rPr lang="en-US" dirty="0"/>
              <a:t>to enable Unicode-friendly font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Enable Unicode for the Console</a:t>
            </a:r>
            <a:br>
              <a:rPr lang="en-US" dirty="0"/>
            </a:br>
            <a:r>
              <a:rPr lang="en-US" dirty="0"/>
              <a:t>by adjusting its output encoding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Prefer UTF8 (Unicode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Print Special Characters on the Console?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2057400"/>
            <a:ext cx="3429000" cy="42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4822208"/>
            <a:ext cx="7239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4836" y="3962400"/>
            <a:ext cx="10975976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CultureInfo.InvariantCulture;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3.54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4551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5744"/>
            <a:ext cx="8938472" cy="8206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1445344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4457876" y="36576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4884" y="1828800"/>
            <a:ext cx="10721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9299" y="2725681"/>
            <a:ext cx="5484812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chemeClr val="accent1"/>
                </a:solidFill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212" y="35052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2412" y="34290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4769139" y="4488243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16182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354753"/>
            <a:ext cx="104394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pleased to tell you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"{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1} has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accepted you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take part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\"C# Basics\""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 course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{1} wishes you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good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luck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person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  <p:extLst>
      <p:ext uri="{BB962C8B-B14F-4D97-AF65-F5344CB8AC3E}">
        <p14:creationId xmlns:p14="http://schemas.microsoft.com/office/powerpoint/2010/main" val="367463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4958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07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010448" y="1219200"/>
            <a:ext cx="3810000" cy="2857500"/>
          </a:xfrm>
          <a:prstGeom prst="pentagon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5283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22411" y="1354753"/>
            <a:ext cx="1080600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program calculates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of a rectangle or a triangle");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rectangle)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or a and h (for triangle):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figure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area);</a:t>
            </a:r>
          </a:p>
        </p:txBody>
      </p:sp>
    </p:spTree>
    <p:extLst>
      <p:ext uri="{BB962C8B-B14F-4D97-AF65-F5344CB8AC3E}">
        <p14:creationId xmlns:p14="http://schemas.microsoft.com/office/powerpoint/2010/main" val="414365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4256214" y="1538518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66241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Basic </a:t>
            </a:r>
            <a:r>
              <a:rPr lang="en-US" dirty="0"/>
              <a:t>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95000"/>
              </a:lnSpc>
            </a:pPr>
            <a:r>
              <a:rPr lang="en-US" dirty="0" smtClean="0"/>
              <a:t>Write </a:t>
            </a:r>
            <a:r>
              <a:rPr lang="en-US" dirty="0"/>
              <a:t>values to the console</a:t>
            </a:r>
          </a:p>
          <a:p>
            <a:pPr marL="869950" lvl="1" indent="-412750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95000"/>
              </a:lnSpc>
            </a:pPr>
            <a:r>
              <a:rPr lang="en-US" dirty="0" smtClean="0"/>
              <a:t>Read </a:t>
            </a:r>
            <a:r>
              <a:rPr lang="en-US" dirty="0"/>
              <a:t>values from the console</a:t>
            </a:r>
          </a:p>
          <a:p>
            <a:pPr marL="573087">
              <a:lnSpc>
                <a:spcPct val="95000"/>
              </a:lnSpc>
            </a:pPr>
            <a:r>
              <a:rPr lang="en-US" dirty="0"/>
              <a:t>Parsing numbers to strings</a:t>
            </a:r>
          </a:p>
          <a:p>
            <a:pPr marL="920750"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</a:p>
          <a:p>
            <a:pPr marL="920750" lvl="1">
              <a:lnSpc>
                <a:spcPct val="95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</a:p>
          <a:p>
            <a:pPr marL="920750" lvl="1">
              <a:lnSpc>
                <a:spcPct val="95000"/>
              </a:lnSpc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2" y="2209800"/>
            <a:ext cx="4138899" cy="4138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42012" y="6400802"/>
            <a:ext cx="6069976" cy="36355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http://softuni.bg/courses/csharp-basics/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605">
            <a:off x="500082" y="991146"/>
            <a:ext cx="2785342" cy="2785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547">
            <a:off x="4042002" y="3991184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1043">
            <a:off x="2943666" y="623344"/>
            <a:ext cx="25908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2" descr="http://rds.yahoo.com/_ylt=A0WTefPqjgpLKD4Bo3ujzbkF/SIG=12lfsu6mi/EXP=1259069546/**http%3A/www.freemobilefun.net/wallp/128_128/other/questionmark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41481" flipV="1">
            <a:off x="1409734" y="4827137"/>
            <a:ext cx="2003430" cy="2003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en-US" dirty="0" smtClean="0"/>
              <a:t> (terminal window) is used to read / display text-based information in a virtual terminal window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Learn more </a:t>
            </a:r>
            <a:r>
              <a:rPr lang="en-US" dirty="0" smtClean="0"/>
              <a:t>from Wikipedia: </a:t>
            </a:r>
            <a:r>
              <a:rPr lang="en-US" dirty="0" smtClean="0">
                <a:hlinkClick r:id="rId2"/>
              </a:rPr>
              <a:t>terminal emulator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virtual console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98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98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the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 smtClean="0"/>
              <a:t> class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095" y="3276600"/>
            <a:ext cx="3454517" cy="30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8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r>
              <a:rPr lang="en-US" dirty="0" smtClean="0"/>
              <a:t>argument </a:t>
            </a:r>
            <a:r>
              <a:rPr lang="en-US" dirty="0"/>
              <a:t>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1922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Printing </a:t>
            </a:r>
            <a:r>
              <a:rPr lang="en-US" dirty="0"/>
              <a:t>an integer variable: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Printing </a:t>
            </a:r>
            <a:r>
              <a:rPr lang="en-US" dirty="0"/>
              <a:t>more than one variable using a formatting </a:t>
            </a:r>
            <a:r>
              <a:rPr lang="en-US" dirty="0" smtClean="0"/>
              <a:t>string: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932296"/>
            <a:ext cx="108203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15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699808"/>
            <a:ext cx="108203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27012" y="5791200"/>
            <a:ext cx="11263200" cy="669925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 smtClean="0"/>
              <a:t>The next </a:t>
            </a:r>
            <a:r>
              <a:rPr lang="en-US" sz="3400" dirty="0"/>
              <a:t>print operation will start from the same line</a:t>
            </a:r>
          </a:p>
        </p:txBody>
      </p:sp>
    </p:spTree>
    <p:extLst>
      <p:ext uri="{BB962C8B-B14F-4D97-AF65-F5344CB8AC3E}">
        <p14:creationId xmlns:p14="http://schemas.microsoft.com/office/powerpoint/2010/main" val="2627472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381000" y="2895600"/>
            <a:ext cx="11276012" cy="621366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/>
              <a:t>Printing more than one variable using a formatting </a:t>
            </a:r>
            <a:r>
              <a:rPr lang="en-US" sz="3400" dirty="0" smtClean="0"/>
              <a:t>string:</a:t>
            </a:r>
            <a:endParaRPr lang="en-US" sz="3400" dirty="0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84213" y="1884907"/>
            <a:ext cx="1082039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381000" y="1104900"/>
            <a:ext cx="10269538" cy="647700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 smtClean="0"/>
              <a:t>Printing a string variable + </a:t>
            </a:r>
            <a:r>
              <a:rPr lang="en-US" sz="3400" dirty="0" smtClean="0">
                <a:hlinkClick r:id="rId2"/>
              </a:rPr>
              <a:t>new line</a:t>
            </a:r>
            <a:r>
              <a:rPr lang="en-US" sz="3400" dirty="0" smtClean="0"/>
              <a:t> (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  <a:r>
              <a:rPr lang="en-US" sz="3400" dirty="0" smtClean="0"/>
              <a:t>):</a:t>
            </a:r>
            <a:endParaRPr lang="en-US" sz="3400" dirty="0"/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84213" y="3699808"/>
            <a:ext cx="108203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381000" y="5807075"/>
            <a:ext cx="10269537" cy="669925"/>
          </a:xfrm>
          <a:prstGeom prst="rect">
            <a:avLst/>
          </a:prstGeom>
        </p:spPr>
        <p:txBody>
          <a:bodyPr/>
          <a:lstStyle/>
          <a:p>
            <a:pPr marL="304747" indent="-304747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400" dirty="0"/>
              <a:t>Next printing will start from the new line</a:t>
            </a:r>
          </a:p>
        </p:txBody>
      </p:sp>
    </p:spTree>
    <p:extLst>
      <p:ext uri="{BB962C8B-B14F-4D97-AF65-F5344CB8AC3E}">
        <p14:creationId xmlns:p14="http://schemas.microsoft.com/office/powerpoint/2010/main" val="160411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Printing to the Console – Example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83763" y="1143000"/>
            <a:ext cx="108213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"Peter";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18;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= "Sofia";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is {1} years old from {2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age, town);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Result: Peter is 18 years old from Sofia.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the same line!");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a new line.");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("Bye, bye, {0} from {1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9745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2057400"/>
            <a:ext cx="11804822" cy="4664076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4212" y="1237557"/>
            <a:ext cx="10820402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index[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alignment][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formatString]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2359</Words>
  <Application>Microsoft Office PowerPoint</Application>
  <PresentationFormat>Custom</PresentationFormat>
  <Paragraphs>402</Paragraphs>
  <Slides>41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SoftUni 16x9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 (2)</vt:lpstr>
      <vt:lpstr>Formatting Strings – Examples</vt:lpstr>
      <vt:lpstr>Printing a Menu – Example</vt:lpstr>
      <vt:lpstr>Printing to 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2014-06-14T20:22:35Z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