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517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307" r:id="rId12"/>
  </p:sldIdLst>
  <p:sldSz cx="24382413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1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82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73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6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6095619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7314743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8533867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9752990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3" pos="7679">
          <p15:clr>
            <a:srgbClr val="A4A3A4"/>
          </p15:clr>
        </p15:guide>
        <p15:guide id="4" orient="horz" pos="4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2160">
          <p15:clr>
            <a:srgbClr val="A4A3A4"/>
          </p15:clr>
        </p15:guide>
        <p15:guide id="5" pos="144">
          <p15:clr>
            <a:srgbClr val="A4A3A4"/>
          </p15:clr>
        </p15:guide>
        <p15:guide id="6" pos="41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Paparella Hardy" initials="RPH" lastIdx="2" clrIdx="0">
    <p:extLst/>
  </p:cmAuthor>
  <p:cmAuthor id="2" name="Microsoft Office User" initials="Office [2]" lastIdx="1" clrIdx="1"/>
  <p:cmAuthor id="3" name="Microsoft Office User" initials="Office [6]" lastIdx="1" clrIdx="2"/>
  <p:cmAuthor id="4" name="Microsoft Office User" initials="Office [5]" lastIdx="1" clrIdx="3"/>
  <p:cmAuthor id="5" name="Microsoft Office User" initials="Office [3]" lastIdx="1" clrIdx="4"/>
  <p:cmAuthor id="6" name="Microsoft Office User" initials="Office [7]" lastIdx="1" clrIdx="5"/>
  <p:cmAuthor id="7" name="Microsoft Office User" initials="Office [9]" lastIdx="1" clrIdx="6"/>
  <p:cmAuthor id="8" name="Microsoft Office User" initials="Office [8]" lastIdx="1" clrIdx="7"/>
  <p:cmAuthor id="9" name="Microsoft Office User" initials="Office [10]" lastIdx="1" clrIdx="8"/>
  <p:cmAuthor id="10" name="Microsoft Office User" initials="Office [11]" lastIdx="1" clrIdx="9"/>
  <p:cmAuthor id="11" name="Microsoft Office User" initials="Office [12]" lastIdx="1" clrIdx="10"/>
  <p:cmAuthor id="12" name="Microsoft Office User" initials="Office [13]" lastIdx="1" clrIdx="11"/>
  <p:cmAuthor id="13" name="Microsoft Office User" initials="Office" lastIdx="1" clrIdx="12"/>
  <p:cmAuthor id="14" name="Microsoft Office User" initials="Office [14]" lastIdx="1" clrIdx="13"/>
  <p:cmAuthor id="15" name="Microsoft Office User" initials="Office [15]" lastIdx="1" clrIdx="14"/>
  <p:cmAuthor id="16" name="Microsoft Office User" initials="Office [16]" lastIdx="1" clrIdx="15"/>
  <p:cmAuthor id="17" name="Microsoft Office User" initials="Office [17]" lastIdx="1" clrIdx="16"/>
  <p:cmAuthor id="18" name="Microsoft Office User" initials="Office [18]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7F5"/>
    <a:srgbClr val="7F8596"/>
    <a:srgbClr val="111B58"/>
    <a:srgbClr val="2C3684"/>
    <a:srgbClr val="2C3683"/>
    <a:srgbClr val="101E8E"/>
    <a:srgbClr val="1A3B8E"/>
    <a:srgbClr val="253D98"/>
    <a:srgbClr val="2526A9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3" autoAdjust="0"/>
    <p:restoredTop sz="87700"/>
  </p:normalViewPr>
  <p:slideViewPr>
    <p:cSldViewPr snapToGrid="0">
      <p:cViewPr varScale="1">
        <p:scale>
          <a:sx n="37" d="100"/>
          <a:sy n="37" d="100"/>
        </p:scale>
        <p:origin x="888" y="53"/>
      </p:cViewPr>
      <p:guideLst>
        <p:guide pos="7679"/>
        <p:guide orient="horz" pos="44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>
        <p:guide orient="horz" pos="2880"/>
        <p:guide orient="horz" pos="5616"/>
        <p:guide orient="horz" pos="144"/>
        <p:guide pos="2160"/>
        <p:guide pos="144"/>
        <p:guide pos="4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59220224999801E-4"/>
          <c:y val="0"/>
          <c:w val="0.99944296498081897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/>
            </a:solidFill>
          </c:spPr>
          <c:dPt>
            <c:idx val="0"/>
            <c:bubble3D val="0"/>
            <c:spPr>
              <a:solidFill>
                <a:srgbClr val="00A389"/>
              </a:solidFill>
            </c:spPr>
            <c:extLst>
              <c:ext xmlns:c16="http://schemas.microsoft.com/office/drawing/2014/chart" uri="{C3380CC4-5D6E-409C-BE32-E72D297353CC}">
                <c16:uniqueId val="{00000001-3866-472C-9BC5-B22165D6A79D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866-472C-9BC5-B22165D6A79D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66-472C-9BC5-B22165D6A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59220224999801E-4"/>
          <c:y val="0"/>
          <c:w val="0.99944296498081897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8C6-4460-880C-3A6118D6FFFA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8C6-4460-880C-3A6118D6FFFA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C6-4460-880C-3A6118D6F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59220224999801E-4"/>
          <c:y val="0"/>
          <c:w val="0.99944296498081897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/>
            </a:solidFill>
          </c:spPr>
          <c:dPt>
            <c:idx val="0"/>
            <c:bubble3D val="0"/>
            <c:spPr>
              <a:solidFill>
                <a:srgbClr val="00A389"/>
              </a:solidFill>
            </c:spPr>
            <c:extLst>
              <c:ext xmlns:c16="http://schemas.microsoft.com/office/drawing/2014/chart" uri="{C3380CC4-5D6E-409C-BE32-E72D297353CC}">
                <c16:uniqueId val="{00000001-E846-4368-9758-F8847D74FC5E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846-4368-9758-F8847D74FC5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46-4368-9758-F8847D74F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59220224999801E-4"/>
          <c:y val="0"/>
          <c:w val="0.99944296498081897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D53-47CB-9441-41EDC701EB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D53-47CB-9441-41EDC701EBB0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53-47CB-9441-41EDC701E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59220224999801E-4"/>
          <c:y val="0"/>
          <c:w val="0.99944296498081897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/>
            </a:solidFill>
          </c:spPr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AD5-4618-8D52-8D9B614E211D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AD5-4618-8D52-8D9B614E211D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D5-4618-8D52-8D9B614E2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59220224999801E-4"/>
          <c:y val="0"/>
          <c:w val="0.99944296498081897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FF"/>
            </a:solidFill>
          </c:spPr>
          <c:dPt>
            <c:idx val="0"/>
            <c:bubble3D val="0"/>
            <c:spPr>
              <a:solidFill>
                <a:srgbClr val="00A389"/>
              </a:solidFill>
            </c:spPr>
            <c:extLst>
              <c:ext xmlns:c16="http://schemas.microsoft.com/office/drawing/2014/chart" uri="{C3380CC4-5D6E-409C-BE32-E72D297353CC}">
                <c16:uniqueId val="{00000001-1DEB-443F-898D-393199F4D728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DEB-443F-898D-393199F4D72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EB-443F-898D-393199F4D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105F31-8DBB-4A4F-BF35-081ADBC57037}" type="datetimeFigureOut">
              <a:rPr lang="en-US"/>
              <a:pPr>
                <a:defRPr/>
              </a:pPr>
              <a:t>10/26/2017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3B4DE4-998A-434D-B877-2F3333CC725C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2534" name="Picture 7" descr="ot-logo-201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22250"/>
            <a:ext cx="1136650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3A931-4458-B040-A694-7C2C2AC6C44C}" type="datetimeFigureOut">
              <a:rPr lang="en-US"/>
              <a:pPr>
                <a:defRPr/>
              </a:pPr>
              <a:t>10/26/2017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467022-1A2E-7141-8B66-5520D8C1752F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1512" name="Picture 7" descr="ot-logo-2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22250"/>
            <a:ext cx="1136650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219124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438248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657371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6495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619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743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867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990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Source: Gartner, “Cloud Service Providers Must Understand Deployment, Adoption and Buyer Complexity to Leverage Cloud Revenue Opportunities”, January 2015</a:t>
            </a:r>
          </a:p>
          <a:p>
            <a:endParaRPr lang="en-US" b="1" dirty="0">
              <a:solidFill>
                <a:prstClr val="black"/>
              </a:solidFill>
            </a:endParaRPr>
          </a:p>
          <a:p>
            <a:r>
              <a:rPr lang="en-CA" dirty="0"/>
              <a:t>According to Gartner's 2014 CIO survey, 70% of CIOs say they plan to change their technology and sourcing relationships in the next two to three years for a variety of reasons (cloud partnership considerations).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CA" smtClean="0"/>
              <a:pPr>
                <a:defRPr/>
              </a:pPr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952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Emily 3-7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1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F9D08D-9471-46F1-BFF0-21CADCF67946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873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Local delivery service – bring output back on premise easily.</a:t>
            </a:r>
          </a:p>
          <a:p>
            <a:r>
              <a:rPr lang="en-US" dirty="0"/>
              <a:t>No SMTP server in OT Cloud.</a:t>
            </a:r>
          </a:p>
          <a:p>
            <a:r>
              <a:rPr lang="en-US" dirty="0" err="1"/>
              <a:t>EasyLink</a:t>
            </a:r>
            <a:r>
              <a:rPr lang="en-US" dirty="0"/>
              <a:t> is an option.</a:t>
            </a:r>
          </a:p>
          <a:p>
            <a:r>
              <a:rPr lang="en-US" dirty="0"/>
              <a:t>Need email as a shared service in OT Cloud.</a:t>
            </a:r>
          </a:p>
          <a:p>
            <a:r>
              <a:rPr lang="en-US" dirty="0"/>
              <a:t>Design on premise. Check in apps to the cloud.</a:t>
            </a:r>
          </a:p>
          <a:p>
            <a:r>
              <a:rPr lang="en-US" dirty="0"/>
              <a:t>Look into archive in cloud – Archive Center SaaS – good attachment.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390525"/>
            <a:ext cx="4683125" cy="2635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HP Simplified" pitchFamily="34" charset="0"/>
              </a:rPr>
              <a:t>Our vision is to deliver a CCM platform with software that can be delivered in whatever deployment model meets your needs – whether that is on premise software deployed in your data center managed by your IT, or delivered as a Platform as a Service (PaaS) or Software as a Service (SaaS) managed by OpenText – or a hybrid mix of these.</a:t>
            </a:r>
          </a:p>
          <a:p>
            <a:endParaRPr lang="en-US" sz="1200" dirty="0">
              <a:latin typeface="HP Simplified" pitchFamily="34" charset="0"/>
            </a:endParaRPr>
          </a:p>
          <a:p>
            <a:r>
              <a:rPr lang="en-US" sz="1200" dirty="0">
                <a:latin typeface="HP Simplified" pitchFamily="34" charset="0"/>
              </a:rPr>
              <a:t>Subscription is based on expected volume of annual transactions, where a transaction is defined as a run of the production engine with one customer record.</a:t>
            </a:r>
          </a:p>
          <a:p>
            <a:pPr defTabSz="469555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0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5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9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80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Info, Date and Pla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4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2364644"/>
            <a:ext cx="6056199" cy="115304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7164" y="4768960"/>
            <a:ext cx="13092236" cy="2226740"/>
          </a:xfrm>
        </p:spPr>
        <p:txBody>
          <a:bodyPr anchor="b"/>
          <a:lstStyle>
            <a:lvl1pPr algn="l">
              <a:defRPr sz="7000" b="1" i="0" cap="none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Header of the presentation to go here on two lines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7164" y="7440665"/>
            <a:ext cx="10583732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3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of presentation to go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57164" y="12036256"/>
            <a:ext cx="13092236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5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  |  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188" y="2825553"/>
            <a:ext cx="21889662" cy="9504560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3716000"/>
          </a:xfrm>
        </p:spPr>
        <p:txBody>
          <a:bodyPr anchor="t"/>
          <a:lstStyle>
            <a:lvl1pPr marL="118526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47600" y="2862263"/>
            <a:ext cx="10588625" cy="946785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266" baseline="0"/>
            </a:lvl1pPr>
            <a:lvl2pPr marL="1219124" indent="0">
              <a:buNone/>
              <a:defRPr sz="7466"/>
            </a:lvl2pPr>
            <a:lvl3pPr marL="2438248" indent="0">
              <a:buNone/>
              <a:defRPr sz="6400"/>
            </a:lvl3pPr>
            <a:lvl4pPr marL="3657371" indent="0">
              <a:buNone/>
              <a:defRPr sz="5333"/>
            </a:lvl4pPr>
            <a:lvl5pPr marL="4876495" indent="0">
              <a:buNone/>
              <a:defRPr sz="5333"/>
            </a:lvl5pPr>
            <a:lvl6pPr marL="6095619" indent="0">
              <a:buNone/>
              <a:defRPr sz="5333"/>
            </a:lvl6pPr>
            <a:lvl7pPr marL="7314743" indent="0">
              <a:buNone/>
              <a:defRPr sz="5333"/>
            </a:lvl7pPr>
            <a:lvl8pPr marL="8533867" indent="0">
              <a:buNone/>
              <a:defRPr sz="5333"/>
            </a:lvl8pPr>
            <a:lvl9pPr marL="9752990" indent="0">
              <a:buNone/>
              <a:defRPr sz="5333"/>
            </a:lvl9pPr>
          </a:lstStyle>
          <a:p>
            <a:pPr lvl="0"/>
            <a:r>
              <a:rPr lang="en-US" noProof="0" dirty="0"/>
              <a:t>Drag picture into this placeholder or click icon to add</a:t>
            </a:r>
            <a:endParaRPr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115568" y="2862263"/>
            <a:ext cx="10717843" cy="946785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6922" y="4495800"/>
            <a:ext cx="17474063" cy="16824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777999"/>
            <a:ext cx="4936180" cy="9398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13852" y="12903200"/>
            <a:ext cx="289476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2289536"/>
            <a:ext cx="24382413" cy="14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65714" y="12957048"/>
            <a:ext cx="1625494" cy="438912"/>
          </a:xfrm>
          <a:prstGeom prst="rect">
            <a:avLst/>
          </a:prstGeom>
        </p:spPr>
        <p:txBody>
          <a:bodyPr/>
          <a:lstStyle/>
          <a:p>
            <a:fld id="{02072A04-1593-41E7-90FD-0012A80FCFC6}" type="datetime1">
              <a:rPr lang="en-US"/>
              <a:t>10/26/2017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118" y="12957048"/>
            <a:ext cx="9145787" cy="43891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06" y="12957048"/>
            <a:ext cx="609561" cy="438912"/>
          </a:xfrm>
          <a:prstGeom prst="rect">
            <a:avLst/>
          </a:prstGeom>
        </p:spPr>
        <p:txBody>
          <a:bodyPr/>
          <a:lstStyle/>
          <a:p>
            <a:fld id="{00DE720E-C72B-42F0-AD69-52D60E3C605E}" type="slidenum">
              <a:r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9121" y="2267712"/>
            <a:ext cx="21944173" cy="54864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3600"/>
            </a:lvl2pPr>
            <a:lvl3pPr marL="0" indent="0">
              <a:spcBef>
                <a:spcPts val="0"/>
              </a:spcBef>
              <a:buNone/>
              <a:defRPr sz="3600"/>
            </a:lvl3pPr>
            <a:lvl4pPr marL="0" indent="0">
              <a:spcBef>
                <a:spcPts val="0"/>
              </a:spcBef>
              <a:buNone/>
              <a:defRPr sz="3600"/>
            </a:lvl4pPr>
            <a:lvl5pPr marL="0" indent="0">
              <a:spcBef>
                <a:spcPts val="0"/>
              </a:spcBef>
              <a:buNone/>
              <a:defRPr sz="3600"/>
            </a:lvl5pPr>
            <a:lvl6pPr marL="0" indent="0">
              <a:spcBef>
                <a:spcPts val="0"/>
              </a:spcBef>
              <a:buNone/>
              <a:defRPr sz="3600"/>
            </a:lvl6pPr>
            <a:lvl7pPr marL="0" indent="0">
              <a:spcBef>
                <a:spcPts val="0"/>
              </a:spcBef>
              <a:buNone/>
              <a:defRPr sz="3600"/>
            </a:lvl7pPr>
            <a:lvl8pPr marL="0" indent="0">
              <a:spcBef>
                <a:spcPts val="0"/>
              </a:spcBef>
              <a:buNone/>
              <a:defRPr sz="3600"/>
            </a:lvl8pPr>
            <a:lvl9pPr marL="0" indent="0">
              <a:spcBef>
                <a:spcPts val="0"/>
              </a:spcBef>
              <a:buNone/>
              <a:defRPr sz="36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21" y="3352801"/>
            <a:ext cx="21944173" cy="8839202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219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Bullet level 1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30300" y="2862264"/>
            <a:ext cx="22006123" cy="9467850"/>
          </a:xfrm>
        </p:spPr>
        <p:txBody>
          <a:bodyPr/>
          <a:lstStyle>
            <a:lvl1pPr marL="0" indent="0">
              <a:buNone/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129903" y="347632"/>
            <a:ext cx="2174066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>
          <a:xfrm>
            <a:off x="0" y="0"/>
            <a:ext cx="24384004" cy="12750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3" y="3412425"/>
            <a:ext cx="15049317" cy="2597149"/>
          </a:xfrm>
        </p:spPr>
        <p:txBody>
          <a:bodyPr anchor="b"/>
          <a:lstStyle>
            <a:lvl1pPr algn="l">
              <a:defRPr sz="8000" b="1" i="0" cap="none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Section title here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6923" y="6434170"/>
            <a:ext cx="15049319" cy="1955800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accent3"/>
                </a:solidFill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 here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©2017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9" y="347632"/>
            <a:ext cx="22020656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15569" y="2862263"/>
            <a:ext cx="22033091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 baseline="0"/>
            </a:lvl2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1"/>
            <a:r>
              <a:rPr lang="en-US" dirty="0"/>
              <a:t>Sub Topic 2a</a:t>
            </a:r>
          </a:p>
          <a:p>
            <a:pPr lvl="1"/>
            <a:r>
              <a:rPr lang="en-US" dirty="0"/>
              <a:t>Sub Topic 2b</a:t>
            </a:r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34222" y="3200400"/>
            <a:ext cx="19829070" cy="4876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i="1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A customer testimonial can go in this space. Quotes should be concise and to the point. Don’t forget to include a quote source below.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34222" y="8370168"/>
            <a:ext cx="19829070" cy="2133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—John Smith, Chief Financial Officer, XYZ Company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2" y="3113584"/>
            <a:ext cx="1261113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2627529" y="2862264"/>
            <a:ext cx="1054256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623" y="347632"/>
            <a:ext cx="22024601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12627529" y="341313"/>
            <a:ext cx="10542561" cy="1198880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1624" y="347632"/>
            <a:ext cx="11078790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8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5569" y="2862264"/>
            <a:ext cx="22047724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©2017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12750799"/>
            <a:ext cx="243824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13" r:id="rId5"/>
    <p:sldLayoutId id="2147483700" r:id="rId6"/>
    <p:sldLayoutId id="2147483701" r:id="rId7"/>
    <p:sldLayoutId id="2147483702" r:id="rId8"/>
    <p:sldLayoutId id="2147483715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7" r:id="rId16"/>
  </p:sldLayoutIdLst>
  <p:hf hdr="0" ftr="0" dt="0"/>
  <p:txStyles>
    <p:titleStyle>
      <a:lvl1pPr algn="l" rtl="0" eaLnBrk="1" fontAlgn="base" hangingPunct="1">
        <a:lnSpc>
          <a:spcPts val="8000"/>
        </a:lnSpc>
        <a:spcBef>
          <a:spcPct val="0"/>
        </a:spcBef>
        <a:spcAft>
          <a:spcPct val="0"/>
        </a:spcAft>
        <a:defRPr sz="7000" kern="1200" baseline="0">
          <a:solidFill>
            <a:schemeClr val="accent2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1219124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2438248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3657371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4876495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540000" indent="-540000" algn="l" rtl="0" eaLnBrk="1" fontAlgn="base" hangingPunct="1">
        <a:spcBef>
          <a:spcPts val="3200"/>
        </a:spcBef>
        <a:spcAft>
          <a:spcPct val="0"/>
        </a:spcAft>
        <a:buClr>
          <a:schemeClr val="accent2"/>
        </a:buClr>
        <a:buFont typeface="Arial" charset="0"/>
        <a:buChar char="•"/>
        <a:defRPr sz="5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1080000" indent="-504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4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1620000" indent="-468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2160000" indent="-432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2700000" indent="-396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266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24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248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1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495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619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743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867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99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017" userDrawn="1">
          <p15:clr>
            <a:srgbClr val="F26B43"/>
          </p15:clr>
        </p15:guide>
        <p15:guide id="2" pos="7679" userDrawn="1">
          <p15:clr>
            <a:srgbClr val="F26B43"/>
          </p15:clr>
        </p15:guide>
        <p15:guide id="3" orient="horz" pos="1803" userDrawn="1">
          <p15:clr>
            <a:srgbClr val="F26B43"/>
          </p15:clr>
        </p15:guide>
        <p15:guide id="4" pos="785" userDrawn="1">
          <p15:clr>
            <a:srgbClr val="F26B43"/>
          </p15:clr>
        </p15:guide>
        <p15:guide id="5" pos="14574" userDrawn="1">
          <p15:clr>
            <a:srgbClr val="F26B43"/>
          </p15:clr>
        </p15:guide>
        <p15:guide id="6" orient="horz" pos="215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7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microsoft.com/office/2007/relationships/hdphoto" Target="../media/hdphoto6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3.wdp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gif"/><Relationship Id="rId18" Type="http://schemas.openxmlformats.org/officeDocument/2006/relationships/image" Target="../media/image43.jpeg"/><Relationship Id="rId26" Type="http://schemas.openxmlformats.org/officeDocument/2006/relationships/image" Target="../media/image51.jpeg"/><Relationship Id="rId39" Type="http://schemas.openxmlformats.org/officeDocument/2006/relationships/image" Target="../media/image63.jpeg"/><Relationship Id="rId3" Type="http://schemas.openxmlformats.org/officeDocument/2006/relationships/image" Target="../media/image28.png"/><Relationship Id="rId21" Type="http://schemas.openxmlformats.org/officeDocument/2006/relationships/image" Target="../media/image46.jpeg"/><Relationship Id="rId34" Type="http://schemas.openxmlformats.org/officeDocument/2006/relationships/image" Target="../media/image58.png"/><Relationship Id="rId42" Type="http://schemas.openxmlformats.org/officeDocument/2006/relationships/image" Target="../media/image66.jpeg"/><Relationship Id="rId47" Type="http://schemas.openxmlformats.org/officeDocument/2006/relationships/image" Target="../media/image71.pn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17" Type="http://schemas.openxmlformats.org/officeDocument/2006/relationships/image" Target="../media/image42.gif"/><Relationship Id="rId25" Type="http://schemas.openxmlformats.org/officeDocument/2006/relationships/image" Target="../media/image50.png"/><Relationship Id="rId33" Type="http://schemas.openxmlformats.org/officeDocument/2006/relationships/image" Target="../media/image57.jpeg"/><Relationship Id="rId38" Type="http://schemas.openxmlformats.org/officeDocument/2006/relationships/image" Target="../media/image62.jpeg"/><Relationship Id="rId46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jpeg"/><Relationship Id="rId41" Type="http://schemas.openxmlformats.org/officeDocument/2006/relationships/image" Target="../media/image65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gif"/><Relationship Id="rId11" Type="http://schemas.openxmlformats.org/officeDocument/2006/relationships/image" Target="../media/image36.gif"/><Relationship Id="rId24" Type="http://schemas.openxmlformats.org/officeDocument/2006/relationships/image" Target="../media/image49.jpeg"/><Relationship Id="rId32" Type="http://schemas.openxmlformats.org/officeDocument/2006/relationships/image" Target="../media/image56.jpeg"/><Relationship Id="rId37" Type="http://schemas.openxmlformats.org/officeDocument/2006/relationships/image" Target="../media/image61.jpeg"/><Relationship Id="rId40" Type="http://schemas.openxmlformats.org/officeDocument/2006/relationships/image" Target="../media/image64.jpeg"/><Relationship Id="rId45" Type="http://schemas.openxmlformats.org/officeDocument/2006/relationships/image" Target="../media/image69.jpeg"/><Relationship Id="rId5" Type="http://schemas.openxmlformats.org/officeDocument/2006/relationships/image" Target="../media/image30.jpe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jpeg"/><Relationship Id="rId36" Type="http://schemas.openxmlformats.org/officeDocument/2006/relationships/image" Target="../media/image60.jpeg"/><Relationship Id="rId49" Type="http://schemas.openxmlformats.org/officeDocument/2006/relationships/image" Target="../media/image73.jpeg"/><Relationship Id="rId10" Type="http://schemas.openxmlformats.org/officeDocument/2006/relationships/image" Target="../media/image35.jpeg"/><Relationship Id="rId19" Type="http://schemas.openxmlformats.org/officeDocument/2006/relationships/image" Target="../media/image44.jpeg"/><Relationship Id="rId31" Type="http://schemas.openxmlformats.org/officeDocument/2006/relationships/image" Target="../media/image55.png"/><Relationship Id="rId44" Type="http://schemas.openxmlformats.org/officeDocument/2006/relationships/image" Target="../media/image68.png"/><Relationship Id="rId4" Type="http://schemas.openxmlformats.org/officeDocument/2006/relationships/image" Target="../media/image29.gif"/><Relationship Id="rId9" Type="http://schemas.openxmlformats.org/officeDocument/2006/relationships/image" Target="../media/image34.png"/><Relationship Id="rId14" Type="http://schemas.openxmlformats.org/officeDocument/2006/relationships/image" Target="../media/image39.jpeg"/><Relationship Id="rId22" Type="http://schemas.openxmlformats.org/officeDocument/2006/relationships/image" Target="../media/image47.png"/><Relationship Id="rId27" Type="http://schemas.openxmlformats.org/officeDocument/2006/relationships/image" Target="../media/image52.gif"/><Relationship Id="rId30" Type="http://schemas.openxmlformats.org/officeDocument/2006/relationships/hyperlink" Target="http://www.opentext.com/customer-stories/customer-story-detail?id=1033" TargetMode="External"/><Relationship Id="rId35" Type="http://schemas.openxmlformats.org/officeDocument/2006/relationships/image" Target="../media/image59.jpeg"/><Relationship Id="rId43" Type="http://schemas.openxmlformats.org/officeDocument/2006/relationships/image" Target="../media/image67.png"/><Relationship Id="rId48" Type="http://schemas.openxmlformats.org/officeDocument/2006/relationships/image" Target="../media/image72.png"/><Relationship Id="rId8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Exstream CCM Cloud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Exstream Product Management</a:t>
            </a:r>
          </a:p>
          <a:p>
            <a:r>
              <a:rPr lang="en-US" dirty="0"/>
              <a:t>October 26, 2017</a:t>
            </a:r>
          </a:p>
        </p:txBody>
      </p:sp>
    </p:spTree>
    <p:extLst>
      <p:ext uri="{BB962C8B-B14F-4D97-AF65-F5344CB8AC3E}">
        <p14:creationId xmlns:p14="http://schemas.microsoft.com/office/powerpoint/2010/main" val="225154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Customer cloud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885" y="2110407"/>
            <a:ext cx="21773287" cy="9136765"/>
          </a:xfrm>
          <a:prstGeom prst="rect">
            <a:avLst/>
          </a:prstGeom>
        </p:spPr>
        <p:txBody>
          <a:bodyPr lIns="182871" tIns="91435" rIns="182871" bIns="91435"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+mn-lt"/>
              </a:rPr>
              <a:t>Reduce cost</a:t>
            </a:r>
          </a:p>
          <a:p>
            <a:pPr lvl="1"/>
            <a:r>
              <a:rPr lang="en-US" sz="3600" dirty="0">
                <a:latin typeface="+mn-lt"/>
              </a:rPr>
              <a:t>On average by 25-40%</a:t>
            </a:r>
          </a:p>
          <a:p>
            <a:pPr lvl="1"/>
            <a:r>
              <a:rPr lang="en-US" sz="3600" dirty="0">
                <a:latin typeface="+mn-lt"/>
              </a:rPr>
              <a:t>ROI within 24 months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+mn-lt"/>
              </a:rPr>
              <a:t>Improve service levels</a:t>
            </a:r>
          </a:p>
          <a:p>
            <a:pPr lvl="1"/>
            <a:r>
              <a:rPr lang="en-US" sz="3600" dirty="0">
                <a:latin typeface="+mn-lt"/>
              </a:rPr>
              <a:t>SLA’s committing to improved availability &amp; performance</a:t>
            </a:r>
          </a:p>
          <a:p>
            <a:pPr lvl="1"/>
            <a:r>
              <a:rPr lang="en-US" sz="3600" dirty="0">
                <a:latin typeface="+mn-lt"/>
              </a:rPr>
              <a:t>12 hours less downtime per year</a:t>
            </a:r>
          </a:p>
          <a:p>
            <a:pPr lvl="1"/>
            <a:r>
              <a:rPr lang="en-US" sz="3600" dirty="0">
                <a:latin typeface="+mn-lt"/>
              </a:rPr>
              <a:t>Average 6% better performance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+mn-lt"/>
              </a:rPr>
              <a:t>Reduce risk</a:t>
            </a:r>
          </a:p>
          <a:p>
            <a:pPr lvl="1"/>
            <a:r>
              <a:rPr lang="en-US" sz="3600" dirty="0">
                <a:latin typeface="+mn-lt"/>
              </a:rPr>
              <a:t>Single vendor accountability for the entire service</a:t>
            </a:r>
          </a:p>
          <a:p>
            <a:pPr lvl="1"/>
            <a:r>
              <a:rPr lang="en-US" sz="3600" dirty="0">
                <a:latin typeface="+mn-lt"/>
              </a:rPr>
              <a:t>Global expertize in operating Cloud solutions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+mn-lt"/>
              </a:rPr>
              <a:t>Accelerate value</a:t>
            </a:r>
          </a:p>
          <a:p>
            <a:pPr lvl="1"/>
            <a:r>
              <a:rPr lang="en-US" sz="3600" dirty="0">
                <a:latin typeface="+mn-lt"/>
              </a:rPr>
              <a:t>2X faster deployments</a:t>
            </a:r>
          </a:p>
          <a:p>
            <a:pPr lvl="1"/>
            <a:r>
              <a:rPr lang="en-US" sz="3600" dirty="0">
                <a:latin typeface="+mn-lt"/>
              </a:rPr>
              <a:t>Enables greater focus on business growth &amp; change</a:t>
            </a:r>
          </a:p>
          <a:p>
            <a:pPr lvl="1"/>
            <a:r>
              <a:rPr lang="en-US" sz="3600" dirty="0">
                <a:latin typeface="+mn-lt"/>
              </a:rPr>
              <a:t>Cloud team dedicated to your success</a:t>
            </a:r>
          </a:p>
          <a:p>
            <a:endParaRPr lang="en-US" sz="36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88640" y="1442720"/>
            <a:ext cx="8593773" cy="112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9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6923" y="11533490"/>
            <a:ext cx="22141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accent2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6000" b="1" dirty="0">
              <a:solidFill>
                <a:schemeClr val="accent2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2070" y="6933952"/>
            <a:ext cx="825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twitter.com/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opentext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2070" y="8147008"/>
            <a:ext cx="994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facebook.com/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opentext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  <a:ea typeface="Lato Light" charset="0"/>
              <a:cs typeface="Lat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2070" y="9454232"/>
            <a:ext cx="1207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linkedin.com/company/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opentext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  <a:ea typeface="Lato Light" charset="0"/>
              <a:cs typeface="Lato Light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604490" y="7005960"/>
            <a:ext cx="865636" cy="639789"/>
          </a:xfrm>
          <a:custGeom>
            <a:avLst/>
            <a:gdLst>
              <a:gd name="T0" fmla="*/ 523 w 583"/>
              <a:gd name="T1" fmla="*/ 118 h 473"/>
              <a:gd name="T2" fmla="*/ 523 w 583"/>
              <a:gd name="T3" fmla="*/ 133 h 473"/>
              <a:gd name="T4" fmla="*/ 184 w 583"/>
              <a:gd name="T5" fmla="*/ 473 h 473"/>
              <a:gd name="T6" fmla="*/ 0 w 583"/>
              <a:gd name="T7" fmla="*/ 419 h 473"/>
              <a:gd name="T8" fmla="*/ 29 w 583"/>
              <a:gd name="T9" fmla="*/ 421 h 473"/>
              <a:gd name="T10" fmla="*/ 177 w 583"/>
              <a:gd name="T11" fmla="*/ 370 h 473"/>
              <a:gd name="T12" fmla="*/ 66 w 583"/>
              <a:gd name="T13" fmla="*/ 287 h 473"/>
              <a:gd name="T14" fmla="*/ 88 w 583"/>
              <a:gd name="T15" fmla="*/ 289 h 473"/>
              <a:gd name="T16" fmla="*/ 120 w 583"/>
              <a:gd name="T17" fmla="*/ 285 h 473"/>
              <a:gd name="T18" fmla="*/ 24 w 583"/>
              <a:gd name="T19" fmla="*/ 168 h 473"/>
              <a:gd name="T20" fmla="*/ 24 w 583"/>
              <a:gd name="T21" fmla="*/ 166 h 473"/>
              <a:gd name="T22" fmla="*/ 78 w 583"/>
              <a:gd name="T23" fmla="*/ 181 h 473"/>
              <a:gd name="T24" fmla="*/ 25 w 583"/>
              <a:gd name="T25" fmla="*/ 82 h 473"/>
              <a:gd name="T26" fmla="*/ 41 w 583"/>
              <a:gd name="T27" fmla="*/ 22 h 473"/>
              <a:gd name="T28" fmla="*/ 287 w 583"/>
              <a:gd name="T29" fmla="*/ 146 h 473"/>
              <a:gd name="T30" fmla="*/ 284 w 583"/>
              <a:gd name="T31" fmla="*/ 119 h 473"/>
              <a:gd name="T32" fmla="*/ 404 w 583"/>
              <a:gd name="T33" fmla="*/ 0 h 473"/>
              <a:gd name="T34" fmla="*/ 491 w 583"/>
              <a:gd name="T35" fmla="*/ 38 h 473"/>
              <a:gd name="T36" fmla="*/ 567 w 583"/>
              <a:gd name="T37" fmla="*/ 9 h 473"/>
              <a:gd name="T38" fmla="*/ 514 w 583"/>
              <a:gd name="T39" fmla="*/ 75 h 473"/>
              <a:gd name="T40" fmla="*/ 583 w 583"/>
              <a:gd name="T41" fmla="*/ 56 h 473"/>
              <a:gd name="T42" fmla="*/ 523 w 583"/>
              <a:gd name="T43" fmla="*/ 118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3" h="473">
                <a:moveTo>
                  <a:pt x="523" y="118"/>
                </a:moveTo>
                <a:cubicBezTo>
                  <a:pt x="523" y="123"/>
                  <a:pt x="523" y="128"/>
                  <a:pt x="523" y="133"/>
                </a:cubicBezTo>
                <a:cubicBezTo>
                  <a:pt x="523" y="291"/>
                  <a:pt x="403" y="473"/>
                  <a:pt x="184" y="473"/>
                </a:cubicBezTo>
                <a:cubicBezTo>
                  <a:pt x="116" y="473"/>
                  <a:pt x="53" y="453"/>
                  <a:pt x="0" y="419"/>
                </a:cubicBezTo>
                <a:cubicBezTo>
                  <a:pt x="10" y="420"/>
                  <a:pt x="19" y="421"/>
                  <a:pt x="29" y="421"/>
                </a:cubicBezTo>
                <a:cubicBezTo>
                  <a:pt x="85" y="421"/>
                  <a:pt x="136" y="402"/>
                  <a:pt x="177" y="370"/>
                </a:cubicBezTo>
                <a:cubicBezTo>
                  <a:pt x="125" y="369"/>
                  <a:pt x="81" y="334"/>
                  <a:pt x="66" y="287"/>
                </a:cubicBezTo>
                <a:cubicBezTo>
                  <a:pt x="73" y="288"/>
                  <a:pt x="80" y="289"/>
                  <a:pt x="88" y="289"/>
                </a:cubicBezTo>
                <a:cubicBezTo>
                  <a:pt x="99" y="289"/>
                  <a:pt x="110" y="288"/>
                  <a:pt x="120" y="285"/>
                </a:cubicBezTo>
                <a:cubicBezTo>
                  <a:pt x="65" y="274"/>
                  <a:pt x="24" y="226"/>
                  <a:pt x="24" y="168"/>
                </a:cubicBezTo>
                <a:cubicBezTo>
                  <a:pt x="24" y="167"/>
                  <a:pt x="24" y="167"/>
                  <a:pt x="24" y="166"/>
                </a:cubicBezTo>
                <a:cubicBezTo>
                  <a:pt x="40" y="175"/>
                  <a:pt x="58" y="181"/>
                  <a:pt x="78" y="181"/>
                </a:cubicBezTo>
                <a:cubicBezTo>
                  <a:pt x="46" y="160"/>
                  <a:pt x="25" y="123"/>
                  <a:pt x="25" y="82"/>
                </a:cubicBezTo>
                <a:cubicBezTo>
                  <a:pt x="25" y="60"/>
                  <a:pt x="31" y="39"/>
                  <a:pt x="41" y="22"/>
                </a:cubicBezTo>
                <a:cubicBezTo>
                  <a:pt x="100" y="94"/>
                  <a:pt x="188" y="141"/>
                  <a:pt x="287" y="146"/>
                </a:cubicBezTo>
                <a:cubicBezTo>
                  <a:pt x="285" y="138"/>
                  <a:pt x="284" y="129"/>
                  <a:pt x="284" y="119"/>
                </a:cubicBezTo>
                <a:cubicBezTo>
                  <a:pt x="284" y="53"/>
                  <a:pt x="338" y="0"/>
                  <a:pt x="404" y="0"/>
                </a:cubicBezTo>
                <a:cubicBezTo>
                  <a:pt x="438" y="0"/>
                  <a:pt x="469" y="14"/>
                  <a:pt x="491" y="38"/>
                </a:cubicBezTo>
                <a:cubicBezTo>
                  <a:pt x="518" y="32"/>
                  <a:pt x="543" y="22"/>
                  <a:pt x="567" y="9"/>
                </a:cubicBezTo>
                <a:cubicBezTo>
                  <a:pt x="558" y="36"/>
                  <a:pt x="539" y="60"/>
                  <a:pt x="514" y="75"/>
                </a:cubicBezTo>
                <a:cubicBezTo>
                  <a:pt x="538" y="72"/>
                  <a:pt x="561" y="65"/>
                  <a:pt x="583" y="56"/>
                </a:cubicBezTo>
                <a:cubicBezTo>
                  <a:pt x="567" y="80"/>
                  <a:pt x="546" y="101"/>
                  <a:pt x="523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51886" y="9382224"/>
            <a:ext cx="818240" cy="743858"/>
            <a:chOff x="5014913" y="3144838"/>
            <a:chExt cx="382587" cy="382588"/>
          </a:xfrm>
          <a:solidFill>
            <a:schemeClr val="accent2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014913" y="3144838"/>
              <a:ext cx="84138" cy="382588"/>
            </a:xfrm>
            <a:custGeom>
              <a:avLst/>
              <a:gdLst>
                <a:gd name="T0" fmla="*/ 127 w 127"/>
                <a:gd name="T1" fmla="*/ 64 h 570"/>
                <a:gd name="T2" fmla="*/ 63 w 127"/>
                <a:gd name="T3" fmla="*/ 126 h 570"/>
                <a:gd name="T4" fmla="*/ 0 w 127"/>
                <a:gd name="T5" fmla="*/ 65 h 570"/>
                <a:gd name="T6" fmla="*/ 63 w 127"/>
                <a:gd name="T7" fmla="*/ 0 h 570"/>
                <a:gd name="T8" fmla="*/ 127 w 127"/>
                <a:gd name="T9" fmla="*/ 64 h 570"/>
                <a:gd name="T10" fmla="*/ 0 w 127"/>
                <a:gd name="T11" fmla="*/ 570 h 570"/>
                <a:gd name="T12" fmla="*/ 0 w 127"/>
                <a:gd name="T13" fmla="*/ 158 h 570"/>
                <a:gd name="T14" fmla="*/ 127 w 127"/>
                <a:gd name="T15" fmla="*/ 158 h 570"/>
                <a:gd name="T16" fmla="*/ 127 w 127"/>
                <a:gd name="T17" fmla="*/ 570 h 570"/>
                <a:gd name="T18" fmla="*/ 0 w 127"/>
                <a:gd name="T19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70">
                  <a:moveTo>
                    <a:pt x="127" y="64"/>
                  </a:moveTo>
                  <a:cubicBezTo>
                    <a:pt x="127" y="97"/>
                    <a:pt x="104" y="126"/>
                    <a:pt x="63" y="126"/>
                  </a:cubicBezTo>
                  <a:cubicBezTo>
                    <a:pt x="25" y="126"/>
                    <a:pt x="0" y="99"/>
                    <a:pt x="0" y="65"/>
                  </a:cubicBezTo>
                  <a:cubicBezTo>
                    <a:pt x="0" y="31"/>
                    <a:pt x="24" y="0"/>
                    <a:pt x="63" y="0"/>
                  </a:cubicBezTo>
                  <a:cubicBezTo>
                    <a:pt x="103" y="0"/>
                    <a:pt x="126" y="29"/>
                    <a:pt x="127" y="64"/>
                  </a:cubicBezTo>
                  <a:close/>
                  <a:moveTo>
                    <a:pt x="0" y="570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27" y="570"/>
                    <a:pt x="127" y="570"/>
                    <a:pt x="127" y="570"/>
                  </a:cubicBezTo>
                  <a:lnTo>
                    <a:pt x="0" y="5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140325" y="3255963"/>
              <a:ext cx="257175" cy="271463"/>
            </a:xfrm>
            <a:custGeom>
              <a:avLst/>
              <a:gdLst>
                <a:gd name="T0" fmla="*/ 3 w 383"/>
                <a:gd name="T1" fmla="*/ 134 h 405"/>
                <a:gd name="T2" fmla="*/ 0 w 383"/>
                <a:gd name="T3" fmla="*/ 9 h 405"/>
                <a:gd name="T4" fmla="*/ 113 w 383"/>
                <a:gd name="T5" fmla="*/ 9 h 405"/>
                <a:gd name="T6" fmla="*/ 119 w 383"/>
                <a:gd name="T7" fmla="*/ 64 h 405"/>
                <a:gd name="T8" fmla="*/ 121 w 383"/>
                <a:gd name="T9" fmla="*/ 64 h 405"/>
                <a:gd name="T10" fmla="*/ 242 w 383"/>
                <a:gd name="T11" fmla="*/ 0 h 405"/>
                <a:gd name="T12" fmla="*/ 383 w 383"/>
                <a:gd name="T13" fmla="*/ 169 h 405"/>
                <a:gd name="T14" fmla="*/ 383 w 383"/>
                <a:gd name="T15" fmla="*/ 405 h 405"/>
                <a:gd name="T16" fmla="*/ 256 w 383"/>
                <a:gd name="T17" fmla="*/ 405 h 405"/>
                <a:gd name="T18" fmla="*/ 256 w 383"/>
                <a:gd name="T19" fmla="*/ 188 h 405"/>
                <a:gd name="T20" fmla="*/ 193 w 383"/>
                <a:gd name="T21" fmla="*/ 99 h 405"/>
                <a:gd name="T22" fmla="*/ 133 w 383"/>
                <a:gd name="T23" fmla="*/ 148 h 405"/>
                <a:gd name="T24" fmla="*/ 129 w 383"/>
                <a:gd name="T25" fmla="*/ 179 h 405"/>
                <a:gd name="T26" fmla="*/ 129 w 383"/>
                <a:gd name="T27" fmla="*/ 405 h 405"/>
                <a:gd name="T28" fmla="*/ 3 w 383"/>
                <a:gd name="T29" fmla="*/ 405 h 405"/>
                <a:gd name="T30" fmla="*/ 3 w 383"/>
                <a:gd name="T31" fmla="*/ 13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3" h="405">
                  <a:moveTo>
                    <a:pt x="3" y="134"/>
                  </a:moveTo>
                  <a:cubicBezTo>
                    <a:pt x="3" y="85"/>
                    <a:pt x="1" y="44"/>
                    <a:pt x="0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37" y="38"/>
                    <a:pt x="177" y="0"/>
                    <a:pt x="242" y="0"/>
                  </a:cubicBezTo>
                  <a:cubicBezTo>
                    <a:pt x="323" y="0"/>
                    <a:pt x="383" y="54"/>
                    <a:pt x="383" y="169"/>
                  </a:cubicBezTo>
                  <a:cubicBezTo>
                    <a:pt x="383" y="405"/>
                    <a:pt x="383" y="405"/>
                    <a:pt x="383" y="405"/>
                  </a:cubicBezTo>
                  <a:cubicBezTo>
                    <a:pt x="256" y="405"/>
                    <a:pt x="256" y="405"/>
                    <a:pt x="256" y="405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37"/>
                    <a:pt x="237" y="99"/>
                    <a:pt x="193" y="99"/>
                  </a:cubicBezTo>
                  <a:cubicBezTo>
                    <a:pt x="159" y="99"/>
                    <a:pt x="142" y="126"/>
                    <a:pt x="133" y="148"/>
                  </a:cubicBezTo>
                  <a:cubicBezTo>
                    <a:pt x="130" y="156"/>
                    <a:pt x="129" y="168"/>
                    <a:pt x="129" y="179"/>
                  </a:cubicBezTo>
                  <a:cubicBezTo>
                    <a:pt x="129" y="405"/>
                    <a:pt x="129" y="405"/>
                    <a:pt x="129" y="405"/>
                  </a:cubicBezTo>
                  <a:cubicBezTo>
                    <a:pt x="3" y="405"/>
                    <a:pt x="3" y="405"/>
                    <a:pt x="3" y="405"/>
                  </a:cubicBezTo>
                  <a:lnTo>
                    <a:pt x="3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0" name="Freeform 6"/>
          <p:cNvSpPr>
            <a:spLocks/>
          </p:cNvSpPr>
          <p:nvPr/>
        </p:nvSpPr>
        <p:spPr bwMode="auto">
          <a:xfrm>
            <a:off x="1763340" y="8086080"/>
            <a:ext cx="490762" cy="892290"/>
          </a:xfrm>
          <a:custGeom>
            <a:avLst/>
            <a:gdLst>
              <a:gd name="T0" fmla="*/ 320 w 481"/>
              <a:gd name="T1" fmla="*/ 227 h 963"/>
              <a:gd name="T2" fmla="*/ 391 w 481"/>
              <a:gd name="T3" fmla="*/ 161 h 963"/>
              <a:gd name="T4" fmla="*/ 480 w 481"/>
              <a:gd name="T5" fmla="*/ 161 h 963"/>
              <a:gd name="T6" fmla="*/ 480 w 481"/>
              <a:gd name="T7" fmla="*/ 0 h 963"/>
              <a:gd name="T8" fmla="*/ 337 w 481"/>
              <a:gd name="T9" fmla="*/ 0 h 963"/>
              <a:gd name="T10" fmla="*/ 106 w 481"/>
              <a:gd name="T11" fmla="*/ 216 h 963"/>
              <a:gd name="T12" fmla="*/ 106 w 481"/>
              <a:gd name="T13" fmla="*/ 320 h 963"/>
              <a:gd name="T14" fmla="*/ 0 w 481"/>
              <a:gd name="T15" fmla="*/ 320 h 963"/>
              <a:gd name="T16" fmla="*/ 0 w 481"/>
              <a:gd name="T17" fmla="*/ 481 h 963"/>
              <a:gd name="T18" fmla="*/ 106 w 481"/>
              <a:gd name="T19" fmla="*/ 481 h 963"/>
              <a:gd name="T20" fmla="*/ 106 w 481"/>
              <a:gd name="T21" fmla="*/ 963 h 963"/>
              <a:gd name="T22" fmla="*/ 319 w 481"/>
              <a:gd name="T23" fmla="*/ 963 h 963"/>
              <a:gd name="T24" fmla="*/ 319 w 481"/>
              <a:gd name="T25" fmla="*/ 481 h 963"/>
              <a:gd name="T26" fmla="*/ 462 w 481"/>
              <a:gd name="T27" fmla="*/ 481 h 963"/>
              <a:gd name="T28" fmla="*/ 481 w 481"/>
              <a:gd name="T29" fmla="*/ 320 h 963"/>
              <a:gd name="T30" fmla="*/ 319 w 481"/>
              <a:gd name="T31" fmla="*/ 320 h 963"/>
              <a:gd name="T32" fmla="*/ 320 w 481"/>
              <a:gd name="T33" fmla="*/ 227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1" h="963">
                <a:moveTo>
                  <a:pt x="320" y="227"/>
                </a:moveTo>
                <a:cubicBezTo>
                  <a:pt x="320" y="184"/>
                  <a:pt x="324" y="161"/>
                  <a:pt x="391" y="161"/>
                </a:cubicBezTo>
                <a:cubicBezTo>
                  <a:pt x="480" y="161"/>
                  <a:pt x="480" y="161"/>
                  <a:pt x="480" y="161"/>
                </a:cubicBezTo>
                <a:cubicBezTo>
                  <a:pt x="480" y="0"/>
                  <a:pt x="480" y="0"/>
                  <a:pt x="480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166" y="0"/>
                  <a:pt x="106" y="80"/>
                  <a:pt x="106" y="216"/>
                </a:cubicBezTo>
                <a:cubicBezTo>
                  <a:pt x="106" y="320"/>
                  <a:pt x="106" y="320"/>
                  <a:pt x="106" y="320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481"/>
                  <a:pt x="0" y="481"/>
                  <a:pt x="0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106" y="963"/>
                  <a:pt x="106" y="963"/>
                  <a:pt x="106" y="963"/>
                </a:cubicBezTo>
                <a:cubicBezTo>
                  <a:pt x="319" y="963"/>
                  <a:pt x="319" y="963"/>
                  <a:pt x="319" y="963"/>
                </a:cubicBezTo>
                <a:cubicBezTo>
                  <a:pt x="319" y="481"/>
                  <a:pt x="319" y="481"/>
                  <a:pt x="319" y="481"/>
                </a:cubicBezTo>
                <a:cubicBezTo>
                  <a:pt x="462" y="481"/>
                  <a:pt x="462" y="481"/>
                  <a:pt x="462" y="481"/>
                </a:cubicBezTo>
                <a:cubicBezTo>
                  <a:pt x="481" y="320"/>
                  <a:pt x="481" y="320"/>
                  <a:pt x="481" y="320"/>
                </a:cubicBezTo>
                <a:cubicBezTo>
                  <a:pt x="319" y="320"/>
                  <a:pt x="319" y="320"/>
                  <a:pt x="319" y="320"/>
                </a:cubicBezTo>
                <a:lnTo>
                  <a:pt x="320" y="2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40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9" y="1168176"/>
            <a:ext cx="22020656" cy="1945408"/>
          </a:xfrm>
        </p:spPr>
        <p:txBody>
          <a:bodyPr/>
          <a:lstStyle/>
          <a:p>
            <a:r>
              <a:rPr lang="en-US" sz="10666" dirty="0"/>
              <a:t>Market Shift to Cloud</a:t>
            </a:r>
            <a:br>
              <a:rPr lang="en-US" sz="10666" dirty="0"/>
            </a:br>
            <a:r>
              <a:rPr lang="en-US" sz="5332" dirty="0"/>
              <a:t>Growing and Here to Stay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6460" y="2813575"/>
            <a:ext cx="10451220" cy="6247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9997" b="1" dirty="0">
                <a:solidFill>
                  <a:srgbClr val="FFC000"/>
                </a:solidFill>
                <a:latin typeface="Arial"/>
                <a:cs typeface="Lato Black"/>
              </a:rPr>
              <a:t>70%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7124" y="8761396"/>
            <a:ext cx="10880132" cy="238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733" b="1" dirty="0">
                <a:solidFill>
                  <a:srgbClr val="404040"/>
                </a:solidFill>
                <a:latin typeface="Arial"/>
                <a:cs typeface="Lato Regular"/>
              </a:rPr>
              <a:t>of CIOs will change their technology </a:t>
            </a:r>
            <a:r>
              <a:rPr lang="en-CA" sz="3733" dirty="0">
                <a:solidFill>
                  <a:srgbClr val="404040"/>
                </a:solidFill>
                <a:latin typeface="Arial"/>
                <a:cs typeface="Lato Regular"/>
              </a:rPr>
              <a:t>and sourcing relationships in the </a:t>
            </a:r>
            <a:r>
              <a:rPr lang="en-CA" sz="3733" b="1" dirty="0">
                <a:solidFill>
                  <a:srgbClr val="404040"/>
                </a:solidFill>
                <a:latin typeface="Arial"/>
                <a:cs typeface="Lato Regular"/>
              </a:rPr>
              <a:t>next 2 to 3 years </a:t>
            </a:r>
            <a:r>
              <a:rPr lang="en-CA" sz="3733" dirty="0">
                <a:solidFill>
                  <a:srgbClr val="404040"/>
                </a:solidFill>
                <a:latin typeface="Arial"/>
                <a:cs typeface="Lato Regular"/>
              </a:rPr>
              <a:t>with 46% working with new categories of vendors such as cloud, analytics and digital agency</a:t>
            </a:r>
            <a:r>
              <a:rPr lang="en-CA" sz="2133" dirty="0">
                <a:solidFill>
                  <a:srgbClr val="404040"/>
                </a:solidFill>
                <a:latin typeface="Arial"/>
                <a:cs typeface="Lato Regular"/>
              </a:rPr>
              <a:t>1</a:t>
            </a:r>
            <a:r>
              <a:rPr lang="en-CA" sz="3733" dirty="0">
                <a:solidFill>
                  <a:srgbClr val="404040"/>
                </a:solidFill>
                <a:latin typeface="Arial"/>
                <a:cs typeface="Lato Regular"/>
              </a:rPr>
              <a:t> </a:t>
            </a:r>
            <a:endParaRPr lang="en-US" sz="3733" dirty="0">
              <a:solidFill>
                <a:srgbClr val="404040"/>
              </a:solidFill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675875" y="4754510"/>
            <a:ext cx="3436753" cy="3349524"/>
            <a:chOff x="-180528" y="3218353"/>
            <a:chExt cx="833880" cy="812715"/>
          </a:xfrm>
        </p:grpSpPr>
        <p:sp>
          <p:nvSpPr>
            <p:cNvPr id="8" name="TextBox 7"/>
            <p:cNvSpPr txBox="1"/>
            <p:nvPr/>
          </p:nvSpPr>
          <p:spPr>
            <a:xfrm>
              <a:off x="-180528" y="3729919"/>
              <a:ext cx="833880" cy="301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dirty="0">
                  <a:solidFill>
                    <a:prstClr val="black"/>
                  </a:solidFill>
                </a:rPr>
                <a:t>Price/ Pricing Structure</a:t>
              </a:r>
            </a:p>
          </p:txBody>
        </p:sp>
        <p:graphicFrame>
          <p:nvGraphicFramePr>
            <p:cNvPr id="9" name="Chart 8"/>
            <p:cNvGraphicFramePr>
              <a:graphicFrameLocks noChangeAspect="1"/>
            </p:cNvGraphicFramePr>
            <p:nvPr>
              <p:extLst/>
            </p:nvPr>
          </p:nvGraphicFramePr>
          <p:xfrm>
            <a:off x="-154658" y="3218353"/>
            <a:ext cx="782141" cy="4974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Rectangle 9"/>
            <p:cNvSpPr/>
            <p:nvPr/>
          </p:nvSpPr>
          <p:spPr>
            <a:xfrm>
              <a:off x="105692" y="3392242"/>
              <a:ext cx="277378" cy="161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3733" dirty="0">
                  <a:solidFill>
                    <a:srgbClr val="0072AA"/>
                  </a:solidFill>
                  <a:latin typeface="Arial"/>
                  <a:cs typeface="Lato Black"/>
                </a:rPr>
                <a:t>57%</a:t>
              </a:r>
              <a:endParaRPr lang="en-US" sz="3733" dirty="0">
                <a:solidFill>
                  <a:srgbClr val="0072AA"/>
                </a:solidFill>
                <a:latin typeface="Arial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859926" y="4754510"/>
            <a:ext cx="3223514" cy="3349524"/>
            <a:chOff x="365320" y="3225842"/>
            <a:chExt cx="782141" cy="812715"/>
          </a:xfrm>
        </p:grpSpPr>
        <p:sp>
          <p:nvSpPr>
            <p:cNvPr id="12" name="TextBox 11"/>
            <p:cNvSpPr txBox="1"/>
            <p:nvPr/>
          </p:nvSpPr>
          <p:spPr>
            <a:xfrm>
              <a:off x="450156" y="3737408"/>
              <a:ext cx="612468" cy="301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dirty="0">
                  <a:solidFill>
                    <a:prstClr val="black"/>
                  </a:solidFill>
                </a:rPr>
                <a:t>Service Quality</a:t>
              </a:r>
            </a:p>
          </p:txBody>
        </p:sp>
        <p:graphicFrame>
          <p:nvGraphicFramePr>
            <p:cNvPr id="13" name="Chart 12"/>
            <p:cNvGraphicFramePr>
              <a:graphicFrameLocks noChangeAspect="1"/>
            </p:cNvGraphicFramePr>
            <p:nvPr>
              <p:extLst/>
            </p:nvPr>
          </p:nvGraphicFramePr>
          <p:xfrm>
            <a:off x="365320" y="3225842"/>
            <a:ext cx="782141" cy="4974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612788" y="3382259"/>
              <a:ext cx="277379" cy="161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3733" dirty="0">
                  <a:solidFill>
                    <a:srgbClr val="0072AA"/>
                  </a:solidFill>
                  <a:latin typeface="Arial"/>
                  <a:cs typeface="Lato Black"/>
                </a:rPr>
                <a:t>55%</a:t>
              </a:r>
              <a:endParaRPr lang="en-US" sz="3733" dirty="0">
                <a:solidFill>
                  <a:srgbClr val="0072AA"/>
                </a:solidFill>
                <a:latin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907728" y="4746475"/>
            <a:ext cx="3223514" cy="2775112"/>
            <a:chOff x="879323" y="3223345"/>
            <a:chExt cx="782141" cy="673342"/>
          </a:xfrm>
        </p:grpSpPr>
        <p:sp>
          <p:nvSpPr>
            <p:cNvPr id="16" name="TextBox 15"/>
            <p:cNvSpPr txBox="1"/>
            <p:nvPr/>
          </p:nvSpPr>
          <p:spPr>
            <a:xfrm>
              <a:off x="964159" y="3734911"/>
              <a:ext cx="612468" cy="1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dirty="0">
                  <a:solidFill>
                    <a:prstClr val="black"/>
                  </a:solidFill>
                </a:rPr>
                <a:t>Flexibility</a:t>
              </a:r>
            </a:p>
          </p:txBody>
        </p:sp>
        <p:graphicFrame>
          <p:nvGraphicFramePr>
            <p:cNvPr id="17" name="Chart 16"/>
            <p:cNvGraphicFramePr>
              <a:graphicFrameLocks noChangeAspect="1"/>
            </p:cNvGraphicFramePr>
            <p:nvPr>
              <p:extLst/>
            </p:nvPr>
          </p:nvGraphicFramePr>
          <p:xfrm>
            <a:off x="879323" y="3223345"/>
            <a:ext cx="782141" cy="4974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8" name="Rectangle 17"/>
            <p:cNvSpPr/>
            <p:nvPr/>
          </p:nvSpPr>
          <p:spPr>
            <a:xfrm>
              <a:off x="1140737" y="3399184"/>
              <a:ext cx="277379" cy="161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3733" dirty="0">
                  <a:solidFill>
                    <a:srgbClr val="0072AA"/>
                  </a:solidFill>
                  <a:latin typeface="Arial"/>
                  <a:cs typeface="Lato Black"/>
                </a:rPr>
                <a:t>52%</a:t>
              </a:r>
              <a:endParaRPr lang="en-US" sz="3733" dirty="0">
                <a:solidFill>
                  <a:srgbClr val="0072AA"/>
                </a:solidFill>
                <a:latin typeface="Arial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939776" y="8790145"/>
            <a:ext cx="3223514" cy="3375569"/>
            <a:chOff x="1373432" y="3243670"/>
            <a:chExt cx="782141" cy="819035"/>
          </a:xfrm>
        </p:grpSpPr>
        <p:sp>
          <p:nvSpPr>
            <p:cNvPr id="20" name="TextBox 19"/>
            <p:cNvSpPr txBox="1"/>
            <p:nvPr/>
          </p:nvSpPr>
          <p:spPr>
            <a:xfrm>
              <a:off x="1458268" y="3761556"/>
              <a:ext cx="612468" cy="301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dirty="0">
                  <a:solidFill>
                    <a:prstClr val="black"/>
                  </a:solidFill>
                </a:rPr>
                <a:t>Ability to Partner</a:t>
              </a:r>
            </a:p>
          </p:txBody>
        </p:sp>
        <p:graphicFrame>
          <p:nvGraphicFramePr>
            <p:cNvPr id="21" name="Chart 20"/>
            <p:cNvGraphicFramePr>
              <a:graphicFrameLocks noChangeAspect="1"/>
            </p:cNvGraphicFramePr>
            <p:nvPr>
              <p:extLst/>
            </p:nvPr>
          </p:nvGraphicFramePr>
          <p:xfrm>
            <a:off x="1373432" y="3243670"/>
            <a:ext cx="782141" cy="4974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2" name="Rectangle 21"/>
            <p:cNvSpPr/>
            <p:nvPr/>
          </p:nvSpPr>
          <p:spPr>
            <a:xfrm>
              <a:off x="1627070" y="3416786"/>
              <a:ext cx="277379" cy="161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3733" dirty="0">
                  <a:solidFill>
                    <a:srgbClr val="0072AA"/>
                  </a:solidFill>
                  <a:latin typeface="Arial"/>
                  <a:cs typeface="Lato Black"/>
                </a:rPr>
                <a:t>46%</a:t>
              </a:r>
              <a:endParaRPr lang="en-US" sz="3733" dirty="0">
                <a:solidFill>
                  <a:srgbClr val="0072AA"/>
                </a:solidFill>
                <a:latin typeface="Arial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782497" y="8802685"/>
            <a:ext cx="3287608" cy="2775112"/>
            <a:chOff x="1357881" y="3243670"/>
            <a:chExt cx="797692" cy="673342"/>
          </a:xfrm>
        </p:grpSpPr>
        <p:sp>
          <p:nvSpPr>
            <p:cNvPr id="24" name="TextBox 23"/>
            <p:cNvSpPr txBox="1"/>
            <p:nvPr/>
          </p:nvSpPr>
          <p:spPr>
            <a:xfrm>
              <a:off x="1357881" y="3755236"/>
              <a:ext cx="795681" cy="1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dirty="0">
                  <a:solidFill>
                    <a:prstClr val="black"/>
                  </a:solidFill>
                </a:rPr>
                <a:t>Innovation</a:t>
              </a:r>
            </a:p>
          </p:txBody>
        </p:sp>
        <p:graphicFrame>
          <p:nvGraphicFramePr>
            <p:cNvPr id="25" name="Chart 24"/>
            <p:cNvGraphicFramePr>
              <a:graphicFrameLocks noChangeAspect="1"/>
            </p:cNvGraphicFramePr>
            <p:nvPr>
              <p:extLst/>
            </p:nvPr>
          </p:nvGraphicFramePr>
          <p:xfrm>
            <a:off x="1373432" y="3243670"/>
            <a:ext cx="782141" cy="4974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6" name="Rectangle 25"/>
            <p:cNvSpPr/>
            <p:nvPr/>
          </p:nvSpPr>
          <p:spPr>
            <a:xfrm>
              <a:off x="1620400" y="3413743"/>
              <a:ext cx="277378" cy="161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3733" dirty="0">
                  <a:solidFill>
                    <a:srgbClr val="0072AA"/>
                  </a:solidFill>
                  <a:latin typeface="Arial"/>
                  <a:cs typeface="Lato Black"/>
                </a:rPr>
                <a:t>45%</a:t>
              </a:r>
              <a:endParaRPr lang="en-US" sz="3733" dirty="0">
                <a:solidFill>
                  <a:srgbClr val="0072AA"/>
                </a:solidFill>
                <a:latin typeface="Arial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891974" y="8795026"/>
            <a:ext cx="3223514" cy="2801164"/>
            <a:chOff x="1373432" y="3243670"/>
            <a:chExt cx="782141" cy="679663"/>
          </a:xfrm>
        </p:grpSpPr>
        <p:sp>
          <p:nvSpPr>
            <p:cNvPr id="28" name="TextBox 27"/>
            <p:cNvSpPr txBox="1"/>
            <p:nvPr/>
          </p:nvSpPr>
          <p:spPr>
            <a:xfrm>
              <a:off x="1458268" y="3761557"/>
              <a:ext cx="612468" cy="1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733" dirty="0">
                  <a:solidFill>
                    <a:prstClr val="black"/>
                  </a:solidFill>
                </a:rPr>
                <a:t>Scale</a:t>
              </a:r>
            </a:p>
          </p:txBody>
        </p:sp>
        <p:graphicFrame>
          <p:nvGraphicFramePr>
            <p:cNvPr id="29" name="Chart 28"/>
            <p:cNvGraphicFramePr>
              <a:graphicFrameLocks noChangeAspect="1"/>
            </p:cNvGraphicFramePr>
            <p:nvPr>
              <p:extLst/>
            </p:nvPr>
          </p:nvGraphicFramePr>
          <p:xfrm>
            <a:off x="1373432" y="3243670"/>
            <a:ext cx="782141" cy="4962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30" name="Rectangle 29"/>
            <p:cNvSpPr/>
            <p:nvPr/>
          </p:nvSpPr>
          <p:spPr>
            <a:xfrm>
              <a:off x="1632764" y="3402660"/>
              <a:ext cx="277379" cy="161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3733" dirty="0">
                  <a:solidFill>
                    <a:srgbClr val="0072AA"/>
                  </a:solidFill>
                  <a:latin typeface="Arial"/>
                  <a:cs typeface="Lato Black"/>
                </a:rPr>
                <a:t>28%</a:t>
              </a:r>
              <a:endParaRPr lang="en-US" sz="3733" dirty="0">
                <a:solidFill>
                  <a:srgbClr val="0072AA"/>
                </a:solidFill>
                <a:latin typeface="Arial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11950413"/>
            <a:ext cx="12191206" cy="5847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b="1" dirty="0"/>
              <a:t>Source: Gartner, “Cloud Service Providers Must Understand Deployment, Adoption and Buyer Complexity to Leverage Cloud Revenue Opportunities”, January 2015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893105" y="3448022"/>
            <a:ext cx="11489308" cy="36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Cloud Vendor Selection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6849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F3690"/>
                </a:solidFill>
              </a:rPr>
              <a:t>The OpenText Cloud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1393" y="3266747"/>
            <a:ext cx="7018393" cy="5214744"/>
          </a:xfrm>
          <a:prstGeom prst="rect">
            <a:avLst/>
          </a:prstGeom>
          <a:solidFill>
            <a:srgbClr val="09B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653" tIns="121829" rIns="243653" bIns="121829" rtlCol="0" anchor="ctr"/>
          <a:lstStyle/>
          <a:p>
            <a:pPr algn="ctr"/>
            <a:endParaRPr lang="en-US" sz="5332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6120" y="3263908"/>
            <a:ext cx="7018393" cy="5217542"/>
          </a:xfrm>
          <a:prstGeom prst="rect">
            <a:avLst/>
          </a:prstGeom>
          <a:solidFill>
            <a:srgbClr val="4F3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653" tIns="121829" rIns="243653" bIns="12182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44732" y="3243132"/>
            <a:ext cx="7018393" cy="5238317"/>
          </a:xfrm>
          <a:prstGeom prst="rect">
            <a:avLst/>
          </a:prstGeom>
          <a:solidFill>
            <a:srgbClr val="0CB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653" tIns="121829" rIns="243653" bIns="12182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6223" y="6337217"/>
            <a:ext cx="6463502" cy="923102"/>
          </a:xfrm>
          <a:prstGeom prst="rect">
            <a:avLst/>
          </a:prstGeom>
          <a:noFill/>
        </p:spPr>
        <p:txBody>
          <a:bodyPr wrap="square" lIns="243653" tIns="121829" rIns="243653" bIns="121829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App as a Service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9093" y="6392149"/>
            <a:ext cx="6463502" cy="1600167"/>
          </a:xfrm>
          <a:prstGeom prst="rect">
            <a:avLst/>
          </a:prstGeom>
          <a:noFill/>
        </p:spPr>
        <p:txBody>
          <a:bodyPr wrap="square" lIns="243653" tIns="121829" rIns="243653" bIns="121829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Superior Managed Services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306360" y="6388331"/>
            <a:ext cx="6463502" cy="923102"/>
          </a:xfrm>
          <a:prstGeom prst="rect">
            <a:avLst/>
          </a:prstGeom>
          <a:noFill/>
        </p:spPr>
        <p:txBody>
          <a:bodyPr wrap="square" lIns="243653" tIns="121829" rIns="243653" bIns="121829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Secure and Global</a:t>
            </a:r>
          </a:p>
        </p:txBody>
      </p:sp>
      <p:pic>
        <p:nvPicPr>
          <p:cNvPr id="13" name="Picture 35844" descr="International -07.png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455" y="3327564"/>
            <a:ext cx="3598945" cy="363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iconmonstr-cloud-34-icon-256.png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8" y="3982020"/>
            <a:ext cx="2259871" cy="2260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1392" y="9166466"/>
            <a:ext cx="7018393" cy="206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6" dirty="0">
                <a:solidFill>
                  <a:prstClr val="black"/>
                </a:solidFill>
              </a:rPr>
              <a:t>Built and optimized to manage our applications and services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03117" y="9084113"/>
            <a:ext cx="7018393" cy="337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6" dirty="0">
                <a:solidFill>
                  <a:prstClr val="black"/>
                </a:solidFill>
              </a:rPr>
              <a:t>Comprehensive managed services that cover everything including infrastructure, operating environment and application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07459" y="9147768"/>
            <a:ext cx="7018393" cy="271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6" dirty="0">
                <a:solidFill>
                  <a:prstClr val="black"/>
                </a:solidFill>
              </a:rPr>
              <a:t>Data centers and operations around the world, including customer service in 60 offices and many languages</a:t>
            </a:r>
          </a:p>
        </p:txBody>
      </p:sp>
      <p:pic>
        <p:nvPicPr>
          <p:cNvPr id="16" name="Picture 11" descr="People Team Leader Consumers-2 -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567" y="3772265"/>
            <a:ext cx="2595498" cy="261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14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0004" y="521295"/>
            <a:ext cx="15949089" cy="2139949"/>
          </a:xfrm>
        </p:spPr>
        <p:txBody>
          <a:bodyPr/>
          <a:lstStyle/>
          <a:p>
            <a:r>
              <a:rPr lang="en-US" dirty="0">
                <a:solidFill>
                  <a:srgbClr val="2E3D98"/>
                </a:solidFill>
              </a:rPr>
              <a:t>OpenText Cloud Managed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1555613" y="3046693"/>
            <a:ext cx="13199755" cy="9136765"/>
          </a:xfrm>
        </p:spPr>
        <p:txBody>
          <a:bodyPr/>
          <a:lstStyle/>
          <a:p>
            <a:r>
              <a:rPr lang="en-US" sz="4800" dirty="0"/>
              <a:t>Broad portfolio of OpenText products </a:t>
            </a:r>
          </a:p>
          <a:p>
            <a:pPr lvl="1"/>
            <a:r>
              <a:rPr lang="en-US" sz="3600" dirty="0">
                <a:latin typeface="+mn-lt"/>
              </a:rPr>
              <a:t>Documentum as a Service now part of the OpenText Cloud</a:t>
            </a:r>
          </a:p>
          <a:p>
            <a:r>
              <a:rPr lang="en-US" sz="4800" dirty="0"/>
              <a:t>200+ customers</a:t>
            </a:r>
          </a:p>
          <a:p>
            <a:pPr>
              <a:buClr>
                <a:srgbClr val="2E3C98"/>
              </a:buClr>
            </a:pPr>
            <a:r>
              <a:rPr lang="en-US" sz="4800" dirty="0">
                <a:solidFill>
                  <a:srgbClr val="000000"/>
                </a:solidFill>
              </a:rPr>
              <a:t>Full application management in the cloud</a:t>
            </a:r>
          </a:p>
          <a:p>
            <a:pPr lvl="2">
              <a:buClr>
                <a:srgbClr val="2E3C98"/>
              </a:buClr>
            </a:pPr>
            <a:r>
              <a:rPr lang="en-US" sz="3600" dirty="0">
                <a:solidFill>
                  <a:srgbClr val="000000"/>
                </a:solidFill>
              </a:rPr>
              <a:t>Incident Management</a:t>
            </a:r>
          </a:p>
          <a:p>
            <a:pPr lvl="2">
              <a:buClr>
                <a:srgbClr val="2E3C98"/>
              </a:buClr>
            </a:pPr>
            <a:r>
              <a:rPr lang="en-US" sz="3600" dirty="0">
                <a:solidFill>
                  <a:srgbClr val="000000"/>
                </a:solidFill>
              </a:rPr>
              <a:t>System Administration</a:t>
            </a:r>
          </a:p>
          <a:p>
            <a:pPr lvl="2">
              <a:buClr>
                <a:srgbClr val="2E3C98"/>
              </a:buClr>
            </a:pPr>
            <a:r>
              <a:rPr lang="en-US" sz="3600" dirty="0">
                <a:solidFill>
                  <a:srgbClr val="000000"/>
                </a:solidFill>
              </a:rPr>
              <a:t>Optimization of environment to meet application needs</a:t>
            </a:r>
          </a:p>
          <a:p>
            <a:pPr lvl="2">
              <a:buClr>
                <a:srgbClr val="2E3C98"/>
              </a:buClr>
            </a:pPr>
            <a:r>
              <a:rPr lang="en-US" sz="3600" dirty="0">
                <a:solidFill>
                  <a:srgbClr val="000000"/>
                </a:solidFill>
              </a:rPr>
              <a:t>Application patching and upgrading</a:t>
            </a:r>
          </a:p>
          <a:p>
            <a:pPr lvl="2">
              <a:buClr>
                <a:srgbClr val="2E3C98"/>
              </a:buClr>
            </a:pPr>
            <a:r>
              <a:rPr lang="en-US" sz="3600" dirty="0">
                <a:solidFill>
                  <a:srgbClr val="000000"/>
                </a:solidFill>
              </a:rPr>
              <a:t>Application level monitoring and alerting </a:t>
            </a:r>
          </a:p>
          <a:p>
            <a:pPr lvl="2">
              <a:buClr>
                <a:srgbClr val="2E3C98"/>
              </a:buClr>
            </a:pPr>
            <a:r>
              <a:rPr lang="en-US" sz="3600" dirty="0">
                <a:solidFill>
                  <a:srgbClr val="000000"/>
                </a:solidFill>
              </a:rPr>
              <a:t>…in addition to world class infrastructure and platform management</a:t>
            </a:r>
          </a:p>
          <a:p>
            <a:pPr marL="0" indent="0">
              <a:buNone/>
            </a:pPr>
            <a:endParaRPr lang="en-US" sz="480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143768" y="2560609"/>
            <a:ext cx="8878498" cy="10227586"/>
            <a:chOff x="14935472" y="2810933"/>
            <a:chExt cx="9194528" cy="10582345"/>
          </a:xfrm>
        </p:grpSpPr>
        <p:sp>
          <p:nvSpPr>
            <p:cNvPr id="7" name="TextBox 6"/>
            <p:cNvSpPr txBox="1"/>
            <p:nvPr/>
          </p:nvSpPr>
          <p:spPr>
            <a:xfrm>
              <a:off x="17844837" y="8707099"/>
              <a:ext cx="4920136" cy="523204"/>
            </a:xfrm>
            <a:prstGeom prst="rect">
              <a:avLst/>
            </a:prstGeom>
            <a:noFill/>
          </p:spPr>
          <p:txBody>
            <a:bodyPr wrap="square" lIns="243825" tIns="121912" rIns="243825" bIns="121912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60000"/>
                      <a:lumOff val="40000"/>
                    </a:schemeClr>
                  </a:solidFill>
                </a:defRPr>
              </a:lvl1pPr>
            </a:lstStyle>
            <a:p>
              <a:r>
                <a:rPr lang="en-US" sz="1800" dirty="0">
                  <a:solidFill>
                    <a:prstClr val="black"/>
                  </a:solidFill>
                </a:rPr>
                <a:t>CERTIFIED GLOBAL DATA CENTERS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775733" y="4421227"/>
              <a:ext cx="7316597" cy="4842594"/>
              <a:chOff x="3037710" y="7519567"/>
              <a:chExt cx="8427708" cy="5304365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10004615" y="8542833"/>
                <a:ext cx="205488" cy="113696"/>
              </a:xfrm>
              <a:custGeom>
                <a:avLst/>
                <a:gdLst>
                  <a:gd name="T0" fmla="*/ 94 w 94"/>
                  <a:gd name="T1" fmla="*/ 15 h 52"/>
                  <a:gd name="T2" fmla="*/ 67 w 94"/>
                  <a:gd name="T3" fmla="*/ 41 h 52"/>
                  <a:gd name="T4" fmla="*/ 41 w 94"/>
                  <a:gd name="T5" fmla="*/ 41 h 52"/>
                  <a:gd name="T6" fmla="*/ 30 w 94"/>
                  <a:gd name="T7" fmla="*/ 52 h 52"/>
                  <a:gd name="T8" fmla="*/ 0 w 94"/>
                  <a:gd name="T9" fmla="*/ 26 h 52"/>
                  <a:gd name="T10" fmla="*/ 30 w 94"/>
                  <a:gd name="T11" fmla="*/ 0 h 52"/>
                  <a:gd name="T12" fmla="*/ 82 w 94"/>
                  <a:gd name="T13" fmla="*/ 0 h 52"/>
                  <a:gd name="T14" fmla="*/ 94 w 94"/>
                  <a:gd name="T15" fmla="*/ 1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52">
                    <a:moveTo>
                      <a:pt x="94" y="15"/>
                    </a:moveTo>
                    <a:lnTo>
                      <a:pt x="67" y="41"/>
                    </a:lnTo>
                    <a:lnTo>
                      <a:pt x="41" y="41"/>
                    </a:lnTo>
                    <a:lnTo>
                      <a:pt x="30" y="52"/>
                    </a:lnTo>
                    <a:lnTo>
                      <a:pt x="0" y="26"/>
                    </a:lnTo>
                    <a:lnTo>
                      <a:pt x="30" y="0"/>
                    </a:lnTo>
                    <a:lnTo>
                      <a:pt x="82" y="0"/>
                    </a:lnTo>
                    <a:lnTo>
                      <a:pt x="94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8050296" y="8453187"/>
                <a:ext cx="408790" cy="531312"/>
              </a:xfrm>
              <a:custGeom>
                <a:avLst/>
                <a:gdLst>
                  <a:gd name="T0" fmla="*/ 187 w 187"/>
                  <a:gd name="T1" fmla="*/ 0 h 243"/>
                  <a:gd name="T2" fmla="*/ 187 w 187"/>
                  <a:gd name="T3" fmla="*/ 41 h 243"/>
                  <a:gd name="T4" fmla="*/ 161 w 187"/>
                  <a:gd name="T5" fmla="*/ 41 h 243"/>
                  <a:gd name="T6" fmla="*/ 53 w 187"/>
                  <a:gd name="T7" fmla="*/ 150 h 243"/>
                  <a:gd name="T8" fmla="*/ 53 w 187"/>
                  <a:gd name="T9" fmla="*/ 228 h 243"/>
                  <a:gd name="T10" fmla="*/ 64 w 187"/>
                  <a:gd name="T11" fmla="*/ 243 h 243"/>
                  <a:gd name="T12" fmla="*/ 26 w 187"/>
                  <a:gd name="T13" fmla="*/ 243 h 243"/>
                  <a:gd name="T14" fmla="*/ 0 w 187"/>
                  <a:gd name="T15" fmla="*/ 217 h 243"/>
                  <a:gd name="T16" fmla="*/ 0 w 187"/>
                  <a:gd name="T17" fmla="*/ 187 h 243"/>
                  <a:gd name="T18" fmla="*/ 26 w 187"/>
                  <a:gd name="T19" fmla="*/ 161 h 243"/>
                  <a:gd name="T20" fmla="*/ 26 w 187"/>
                  <a:gd name="T21" fmla="*/ 120 h 243"/>
                  <a:gd name="T22" fmla="*/ 120 w 187"/>
                  <a:gd name="T23" fmla="*/ 26 h 243"/>
                  <a:gd name="T24" fmla="*/ 146 w 187"/>
                  <a:gd name="T25" fmla="*/ 26 h 243"/>
                  <a:gd name="T26" fmla="*/ 172 w 187"/>
                  <a:gd name="T27" fmla="*/ 0 h 243"/>
                  <a:gd name="T28" fmla="*/ 187 w 187"/>
                  <a:gd name="T2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243">
                    <a:moveTo>
                      <a:pt x="187" y="0"/>
                    </a:moveTo>
                    <a:lnTo>
                      <a:pt x="187" y="41"/>
                    </a:lnTo>
                    <a:lnTo>
                      <a:pt x="161" y="41"/>
                    </a:lnTo>
                    <a:lnTo>
                      <a:pt x="53" y="150"/>
                    </a:lnTo>
                    <a:lnTo>
                      <a:pt x="53" y="228"/>
                    </a:lnTo>
                    <a:lnTo>
                      <a:pt x="64" y="243"/>
                    </a:lnTo>
                    <a:lnTo>
                      <a:pt x="26" y="243"/>
                    </a:lnTo>
                    <a:lnTo>
                      <a:pt x="0" y="217"/>
                    </a:lnTo>
                    <a:lnTo>
                      <a:pt x="0" y="187"/>
                    </a:lnTo>
                    <a:lnTo>
                      <a:pt x="26" y="161"/>
                    </a:lnTo>
                    <a:lnTo>
                      <a:pt x="26" y="120"/>
                    </a:lnTo>
                    <a:lnTo>
                      <a:pt x="120" y="26"/>
                    </a:lnTo>
                    <a:lnTo>
                      <a:pt x="146" y="26"/>
                    </a:lnTo>
                    <a:lnTo>
                      <a:pt x="172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7167137" y="8370101"/>
                <a:ext cx="4096636" cy="2079330"/>
              </a:xfrm>
              <a:custGeom>
                <a:avLst/>
                <a:gdLst>
                  <a:gd name="T0" fmla="*/ 883 w 1874"/>
                  <a:gd name="T1" fmla="*/ 94 h 951"/>
                  <a:gd name="T2" fmla="*/ 789 w 1874"/>
                  <a:gd name="T3" fmla="*/ 173 h 951"/>
                  <a:gd name="T4" fmla="*/ 778 w 1874"/>
                  <a:gd name="T5" fmla="*/ 255 h 951"/>
                  <a:gd name="T6" fmla="*/ 722 w 1874"/>
                  <a:gd name="T7" fmla="*/ 255 h 951"/>
                  <a:gd name="T8" fmla="*/ 659 w 1874"/>
                  <a:gd name="T9" fmla="*/ 307 h 951"/>
                  <a:gd name="T10" fmla="*/ 602 w 1874"/>
                  <a:gd name="T11" fmla="*/ 416 h 951"/>
                  <a:gd name="T12" fmla="*/ 629 w 1874"/>
                  <a:gd name="T13" fmla="*/ 214 h 951"/>
                  <a:gd name="T14" fmla="*/ 591 w 1874"/>
                  <a:gd name="T15" fmla="*/ 214 h 951"/>
                  <a:gd name="T16" fmla="*/ 576 w 1874"/>
                  <a:gd name="T17" fmla="*/ 307 h 951"/>
                  <a:gd name="T18" fmla="*/ 576 w 1874"/>
                  <a:gd name="T19" fmla="*/ 349 h 951"/>
                  <a:gd name="T20" fmla="*/ 468 w 1874"/>
                  <a:gd name="T21" fmla="*/ 349 h 951"/>
                  <a:gd name="T22" fmla="*/ 255 w 1874"/>
                  <a:gd name="T23" fmla="*/ 468 h 951"/>
                  <a:gd name="T24" fmla="*/ 228 w 1874"/>
                  <a:gd name="T25" fmla="*/ 386 h 951"/>
                  <a:gd name="T26" fmla="*/ 307 w 1874"/>
                  <a:gd name="T27" fmla="*/ 375 h 951"/>
                  <a:gd name="T28" fmla="*/ 187 w 1874"/>
                  <a:gd name="T29" fmla="*/ 281 h 951"/>
                  <a:gd name="T30" fmla="*/ 176 w 1874"/>
                  <a:gd name="T31" fmla="*/ 521 h 951"/>
                  <a:gd name="T32" fmla="*/ 176 w 1874"/>
                  <a:gd name="T33" fmla="*/ 562 h 951"/>
                  <a:gd name="T34" fmla="*/ 94 w 1874"/>
                  <a:gd name="T35" fmla="*/ 641 h 951"/>
                  <a:gd name="T36" fmla="*/ 26 w 1874"/>
                  <a:gd name="T37" fmla="*/ 671 h 951"/>
                  <a:gd name="T38" fmla="*/ 15 w 1874"/>
                  <a:gd name="T39" fmla="*/ 764 h 951"/>
                  <a:gd name="T40" fmla="*/ 26 w 1874"/>
                  <a:gd name="T41" fmla="*/ 802 h 951"/>
                  <a:gd name="T42" fmla="*/ 150 w 1874"/>
                  <a:gd name="T43" fmla="*/ 843 h 951"/>
                  <a:gd name="T44" fmla="*/ 307 w 1874"/>
                  <a:gd name="T45" fmla="*/ 869 h 951"/>
                  <a:gd name="T46" fmla="*/ 374 w 1874"/>
                  <a:gd name="T47" fmla="*/ 843 h 951"/>
                  <a:gd name="T48" fmla="*/ 374 w 1874"/>
                  <a:gd name="T49" fmla="*/ 775 h 951"/>
                  <a:gd name="T50" fmla="*/ 442 w 1874"/>
                  <a:gd name="T51" fmla="*/ 802 h 951"/>
                  <a:gd name="T52" fmla="*/ 404 w 1874"/>
                  <a:gd name="T53" fmla="*/ 828 h 951"/>
                  <a:gd name="T54" fmla="*/ 468 w 1874"/>
                  <a:gd name="T55" fmla="*/ 910 h 951"/>
                  <a:gd name="T56" fmla="*/ 659 w 1874"/>
                  <a:gd name="T57" fmla="*/ 910 h 951"/>
                  <a:gd name="T58" fmla="*/ 789 w 1874"/>
                  <a:gd name="T59" fmla="*/ 734 h 951"/>
                  <a:gd name="T60" fmla="*/ 857 w 1874"/>
                  <a:gd name="T61" fmla="*/ 817 h 951"/>
                  <a:gd name="T62" fmla="*/ 1085 w 1874"/>
                  <a:gd name="T63" fmla="*/ 790 h 951"/>
                  <a:gd name="T64" fmla="*/ 1126 w 1874"/>
                  <a:gd name="T65" fmla="*/ 708 h 951"/>
                  <a:gd name="T66" fmla="*/ 1287 w 1874"/>
                  <a:gd name="T67" fmla="*/ 775 h 951"/>
                  <a:gd name="T68" fmla="*/ 1287 w 1874"/>
                  <a:gd name="T69" fmla="*/ 828 h 951"/>
                  <a:gd name="T70" fmla="*/ 1365 w 1874"/>
                  <a:gd name="T71" fmla="*/ 682 h 951"/>
                  <a:gd name="T72" fmla="*/ 1287 w 1874"/>
                  <a:gd name="T73" fmla="*/ 641 h 951"/>
                  <a:gd name="T74" fmla="*/ 1541 w 1874"/>
                  <a:gd name="T75" fmla="*/ 510 h 951"/>
                  <a:gd name="T76" fmla="*/ 1500 w 1874"/>
                  <a:gd name="T77" fmla="*/ 682 h 951"/>
                  <a:gd name="T78" fmla="*/ 1526 w 1874"/>
                  <a:gd name="T79" fmla="*/ 708 h 951"/>
                  <a:gd name="T80" fmla="*/ 1582 w 1874"/>
                  <a:gd name="T81" fmla="*/ 562 h 951"/>
                  <a:gd name="T82" fmla="*/ 1754 w 1874"/>
                  <a:gd name="T83" fmla="*/ 453 h 951"/>
                  <a:gd name="T84" fmla="*/ 1822 w 1874"/>
                  <a:gd name="T85" fmla="*/ 453 h 951"/>
                  <a:gd name="T86" fmla="*/ 1874 w 1874"/>
                  <a:gd name="T87" fmla="*/ 386 h 951"/>
                  <a:gd name="T88" fmla="*/ 1541 w 1874"/>
                  <a:gd name="T89" fmla="*/ 307 h 951"/>
                  <a:gd name="T90" fmla="*/ 1459 w 1874"/>
                  <a:gd name="T91" fmla="*/ 266 h 951"/>
                  <a:gd name="T92" fmla="*/ 1313 w 1874"/>
                  <a:gd name="T93" fmla="*/ 255 h 951"/>
                  <a:gd name="T94" fmla="*/ 1220 w 1874"/>
                  <a:gd name="T95" fmla="*/ 188 h 951"/>
                  <a:gd name="T96" fmla="*/ 1006 w 1874"/>
                  <a:gd name="T97" fmla="*/ 199 h 951"/>
                  <a:gd name="T98" fmla="*/ 1059 w 1874"/>
                  <a:gd name="T99" fmla="*/ 94 h 951"/>
                  <a:gd name="T100" fmla="*/ 1018 w 1874"/>
                  <a:gd name="T101" fmla="*/ 53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74" h="951">
                    <a:moveTo>
                      <a:pt x="939" y="0"/>
                    </a:moveTo>
                    <a:lnTo>
                      <a:pt x="939" y="38"/>
                    </a:lnTo>
                    <a:lnTo>
                      <a:pt x="883" y="94"/>
                    </a:lnTo>
                    <a:lnTo>
                      <a:pt x="846" y="94"/>
                    </a:lnTo>
                    <a:lnTo>
                      <a:pt x="789" y="146"/>
                    </a:lnTo>
                    <a:lnTo>
                      <a:pt x="789" y="173"/>
                    </a:lnTo>
                    <a:lnTo>
                      <a:pt x="722" y="173"/>
                    </a:lnTo>
                    <a:lnTo>
                      <a:pt x="711" y="188"/>
                    </a:lnTo>
                    <a:lnTo>
                      <a:pt x="778" y="255"/>
                    </a:lnTo>
                    <a:lnTo>
                      <a:pt x="778" y="292"/>
                    </a:lnTo>
                    <a:lnTo>
                      <a:pt x="722" y="292"/>
                    </a:lnTo>
                    <a:lnTo>
                      <a:pt x="722" y="255"/>
                    </a:lnTo>
                    <a:lnTo>
                      <a:pt x="696" y="225"/>
                    </a:lnTo>
                    <a:lnTo>
                      <a:pt x="659" y="225"/>
                    </a:lnTo>
                    <a:lnTo>
                      <a:pt x="659" y="307"/>
                    </a:lnTo>
                    <a:lnTo>
                      <a:pt x="696" y="349"/>
                    </a:lnTo>
                    <a:lnTo>
                      <a:pt x="629" y="416"/>
                    </a:lnTo>
                    <a:lnTo>
                      <a:pt x="602" y="416"/>
                    </a:lnTo>
                    <a:lnTo>
                      <a:pt x="602" y="375"/>
                    </a:lnTo>
                    <a:lnTo>
                      <a:pt x="629" y="375"/>
                    </a:lnTo>
                    <a:lnTo>
                      <a:pt x="629" y="214"/>
                    </a:lnTo>
                    <a:lnTo>
                      <a:pt x="617" y="199"/>
                    </a:lnTo>
                    <a:lnTo>
                      <a:pt x="602" y="199"/>
                    </a:lnTo>
                    <a:lnTo>
                      <a:pt x="591" y="214"/>
                    </a:lnTo>
                    <a:lnTo>
                      <a:pt x="591" y="240"/>
                    </a:lnTo>
                    <a:lnTo>
                      <a:pt x="576" y="255"/>
                    </a:lnTo>
                    <a:lnTo>
                      <a:pt x="576" y="307"/>
                    </a:lnTo>
                    <a:lnTo>
                      <a:pt x="591" y="319"/>
                    </a:lnTo>
                    <a:lnTo>
                      <a:pt x="591" y="349"/>
                    </a:lnTo>
                    <a:lnTo>
                      <a:pt x="576" y="349"/>
                    </a:lnTo>
                    <a:lnTo>
                      <a:pt x="535" y="307"/>
                    </a:lnTo>
                    <a:lnTo>
                      <a:pt x="509" y="307"/>
                    </a:lnTo>
                    <a:lnTo>
                      <a:pt x="468" y="349"/>
                    </a:lnTo>
                    <a:lnTo>
                      <a:pt x="389" y="349"/>
                    </a:lnTo>
                    <a:lnTo>
                      <a:pt x="270" y="468"/>
                    </a:lnTo>
                    <a:lnTo>
                      <a:pt x="255" y="468"/>
                    </a:lnTo>
                    <a:lnTo>
                      <a:pt x="213" y="427"/>
                    </a:lnTo>
                    <a:lnTo>
                      <a:pt x="213" y="386"/>
                    </a:lnTo>
                    <a:lnTo>
                      <a:pt x="228" y="386"/>
                    </a:lnTo>
                    <a:lnTo>
                      <a:pt x="243" y="401"/>
                    </a:lnTo>
                    <a:lnTo>
                      <a:pt x="281" y="401"/>
                    </a:lnTo>
                    <a:lnTo>
                      <a:pt x="307" y="375"/>
                    </a:lnTo>
                    <a:lnTo>
                      <a:pt x="255" y="319"/>
                    </a:lnTo>
                    <a:lnTo>
                      <a:pt x="228" y="319"/>
                    </a:lnTo>
                    <a:lnTo>
                      <a:pt x="187" y="281"/>
                    </a:lnTo>
                    <a:lnTo>
                      <a:pt x="187" y="495"/>
                    </a:lnTo>
                    <a:lnTo>
                      <a:pt x="161" y="521"/>
                    </a:lnTo>
                    <a:lnTo>
                      <a:pt x="176" y="521"/>
                    </a:lnTo>
                    <a:lnTo>
                      <a:pt x="187" y="536"/>
                    </a:lnTo>
                    <a:lnTo>
                      <a:pt x="187" y="547"/>
                    </a:lnTo>
                    <a:lnTo>
                      <a:pt x="176" y="562"/>
                    </a:lnTo>
                    <a:lnTo>
                      <a:pt x="150" y="562"/>
                    </a:lnTo>
                    <a:lnTo>
                      <a:pt x="94" y="614"/>
                    </a:lnTo>
                    <a:lnTo>
                      <a:pt x="94" y="641"/>
                    </a:lnTo>
                    <a:lnTo>
                      <a:pt x="83" y="656"/>
                    </a:lnTo>
                    <a:lnTo>
                      <a:pt x="41" y="656"/>
                    </a:lnTo>
                    <a:lnTo>
                      <a:pt x="26" y="671"/>
                    </a:lnTo>
                    <a:lnTo>
                      <a:pt x="26" y="723"/>
                    </a:lnTo>
                    <a:lnTo>
                      <a:pt x="0" y="749"/>
                    </a:lnTo>
                    <a:lnTo>
                      <a:pt x="15" y="764"/>
                    </a:lnTo>
                    <a:lnTo>
                      <a:pt x="41" y="764"/>
                    </a:lnTo>
                    <a:lnTo>
                      <a:pt x="53" y="775"/>
                    </a:lnTo>
                    <a:lnTo>
                      <a:pt x="26" y="802"/>
                    </a:lnTo>
                    <a:lnTo>
                      <a:pt x="83" y="858"/>
                    </a:lnTo>
                    <a:lnTo>
                      <a:pt x="94" y="843"/>
                    </a:lnTo>
                    <a:lnTo>
                      <a:pt x="150" y="843"/>
                    </a:lnTo>
                    <a:lnTo>
                      <a:pt x="150" y="858"/>
                    </a:lnTo>
                    <a:lnTo>
                      <a:pt x="161" y="869"/>
                    </a:lnTo>
                    <a:lnTo>
                      <a:pt x="307" y="869"/>
                    </a:lnTo>
                    <a:lnTo>
                      <a:pt x="337" y="895"/>
                    </a:lnTo>
                    <a:lnTo>
                      <a:pt x="374" y="895"/>
                    </a:lnTo>
                    <a:lnTo>
                      <a:pt x="374" y="843"/>
                    </a:lnTo>
                    <a:lnTo>
                      <a:pt x="348" y="817"/>
                    </a:lnTo>
                    <a:lnTo>
                      <a:pt x="348" y="802"/>
                    </a:lnTo>
                    <a:lnTo>
                      <a:pt x="374" y="775"/>
                    </a:lnTo>
                    <a:lnTo>
                      <a:pt x="430" y="775"/>
                    </a:lnTo>
                    <a:lnTo>
                      <a:pt x="442" y="790"/>
                    </a:lnTo>
                    <a:lnTo>
                      <a:pt x="442" y="802"/>
                    </a:lnTo>
                    <a:lnTo>
                      <a:pt x="415" y="802"/>
                    </a:lnTo>
                    <a:lnTo>
                      <a:pt x="404" y="817"/>
                    </a:lnTo>
                    <a:lnTo>
                      <a:pt x="404" y="828"/>
                    </a:lnTo>
                    <a:lnTo>
                      <a:pt x="442" y="869"/>
                    </a:lnTo>
                    <a:lnTo>
                      <a:pt x="442" y="910"/>
                    </a:lnTo>
                    <a:lnTo>
                      <a:pt x="468" y="910"/>
                    </a:lnTo>
                    <a:lnTo>
                      <a:pt x="509" y="951"/>
                    </a:lnTo>
                    <a:lnTo>
                      <a:pt x="550" y="910"/>
                    </a:lnTo>
                    <a:lnTo>
                      <a:pt x="659" y="910"/>
                    </a:lnTo>
                    <a:lnTo>
                      <a:pt x="711" y="858"/>
                    </a:lnTo>
                    <a:lnTo>
                      <a:pt x="711" y="817"/>
                    </a:lnTo>
                    <a:lnTo>
                      <a:pt x="789" y="734"/>
                    </a:lnTo>
                    <a:lnTo>
                      <a:pt x="819" y="764"/>
                    </a:lnTo>
                    <a:lnTo>
                      <a:pt x="819" y="817"/>
                    </a:lnTo>
                    <a:lnTo>
                      <a:pt x="857" y="817"/>
                    </a:lnTo>
                    <a:lnTo>
                      <a:pt x="898" y="858"/>
                    </a:lnTo>
                    <a:lnTo>
                      <a:pt x="1018" y="858"/>
                    </a:lnTo>
                    <a:lnTo>
                      <a:pt x="1085" y="790"/>
                    </a:lnTo>
                    <a:lnTo>
                      <a:pt x="1111" y="764"/>
                    </a:lnTo>
                    <a:lnTo>
                      <a:pt x="1126" y="749"/>
                    </a:lnTo>
                    <a:lnTo>
                      <a:pt x="1126" y="708"/>
                    </a:lnTo>
                    <a:lnTo>
                      <a:pt x="1152" y="682"/>
                    </a:lnTo>
                    <a:lnTo>
                      <a:pt x="1193" y="682"/>
                    </a:lnTo>
                    <a:lnTo>
                      <a:pt x="1287" y="775"/>
                    </a:lnTo>
                    <a:lnTo>
                      <a:pt x="1261" y="802"/>
                    </a:lnTo>
                    <a:lnTo>
                      <a:pt x="1261" y="828"/>
                    </a:lnTo>
                    <a:lnTo>
                      <a:pt x="1287" y="828"/>
                    </a:lnTo>
                    <a:lnTo>
                      <a:pt x="1339" y="775"/>
                    </a:lnTo>
                    <a:lnTo>
                      <a:pt x="1339" y="708"/>
                    </a:lnTo>
                    <a:lnTo>
                      <a:pt x="1365" y="682"/>
                    </a:lnTo>
                    <a:lnTo>
                      <a:pt x="1339" y="656"/>
                    </a:lnTo>
                    <a:lnTo>
                      <a:pt x="1287" y="656"/>
                    </a:lnTo>
                    <a:lnTo>
                      <a:pt x="1287" y="641"/>
                    </a:lnTo>
                    <a:lnTo>
                      <a:pt x="1365" y="562"/>
                    </a:lnTo>
                    <a:lnTo>
                      <a:pt x="1489" y="562"/>
                    </a:lnTo>
                    <a:lnTo>
                      <a:pt x="1541" y="510"/>
                    </a:lnTo>
                    <a:lnTo>
                      <a:pt x="1594" y="510"/>
                    </a:lnTo>
                    <a:lnTo>
                      <a:pt x="1500" y="603"/>
                    </a:lnTo>
                    <a:lnTo>
                      <a:pt x="1500" y="682"/>
                    </a:lnTo>
                    <a:lnTo>
                      <a:pt x="1500" y="697"/>
                    </a:lnTo>
                    <a:lnTo>
                      <a:pt x="1515" y="708"/>
                    </a:lnTo>
                    <a:lnTo>
                      <a:pt x="1526" y="708"/>
                    </a:lnTo>
                    <a:lnTo>
                      <a:pt x="1526" y="682"/>
                    </a:lnTo>
                    <a:lnTo>
                      <a:pt x="1582" y="629"/>
                    </a:lnTo>
                    <a:lnTo>
                      <a:pt x="1582" y="562"/>
                    </a:lnTo>
                    <a:lnTo>
                      <a:pt x="1609" y="536"/>
                    </a:lnTo>
                    <a:lnTo>
                      <a:pt x="1676" y="536"/>
                    </a:lnTo>
                    <a:lnTo>
                      <a:pt x="1754" y="453"/>
                    </a:lnTo>
                    <a:lnTo>
                      <a:pt x="1754" y="401"/>
                    </a:lnTo>
                    <a:lnTo>
                      <a:pt x="1769" y="401"/>
                    </a:lnTo>
                    <a:lnTo>
                      <a:pt x="1822" y="453"/>
                    </a:lnTo>
                    <a:lnTo>
                      <a:pt x="1837" y="453"/>
                    </a:lnTo>
                    <a:lnTo>
                      <a:pt x="1874" y="416"/>
                    </a:lnTo>
                    <a:lnTo>
                      <a:pt x="1874" y="386"/>
                    </a:lnTo>
                    <a:lnTo>
                      <a:pt x="1822" y="386"/>
                    </a:lnTo>
                    <a:lnTo>
                      <a:pt x="1743" y="307"/>
                    </a:lnTo>
                    <a:lnTo>
                      <a:pt x="1541" y="307"/>
                    </a:lnTo>
                    <a:lnTo>
                      <a:pt x="1541" y="281"/>
                    </a:lnTo>
                    <a:lnTo>
                      <a:pt x="1526" y="266"/>
                    </a:lnTo>
                    <a:lnTo>
                      <a:pt x="1459" y="266"/>
                    </a:lnTo>
                    <a:lnTo>
                      <a:pt x="1407" y="214"/>
                    </a:lnTo>
                    <a:lnTo>
                      <a:pt x="1354" y="214"/>
                    </a:lnTo>
                    <a:lnTo>
                      <a:pt x="1313" y="255"/>
                    </a:lnTo>
                    <a:lnTo>
                      <a:pt x="1235" y="255"/>
                    </a:lnTo>
                    <a:lnTo>
                      <a:pt x="1220" y="240"/>
                    </a:lnTo>
                    <a:lnTo>
                      <a:pt x="1220" y="188"/>
                    </a:lnTo>
                    <a:lnTo>
                      <a:pt x="1205" y="173"/>
                    </a:lnTo>
                    <a:lnTo>
                      <a:pt x="1033" y="173"/>
                    </a:lnTo>
                    <a:lnTo>
                      <a:pt x="1006" y="199"/>
                    </a:lnTo>
                    <a:lnTo>
                      <a:pt x="976" y="199"/>
                    </a:lnTo>
                    <a:lnTo>
                      <a:pt x="976" y="173"/>
                    </a:lnTo>
                    <a:lnTo>
                      <a:pt x="1059" y="94"/>
                    </a:lnTo>
                    <a:lnTo>
                      <a:pt x="1059" y="64"/>
                    </a:lnTo>
                    <a:lnTo>
                      <a:pt x="1044" y="53"/>
                    </a:lnTo>
                    <a:lnTo>
                      <a:pt x="1018" y="53"/>
                    </a:lnTo>
                    <a:lnTo>
                      <a:pt x="965" y="0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5239050" y="7519567"/>
                <a:ext cx="1372832" cy="2022482"/>
              </a:xfrm>
              <a:custGeom>
                <a:avLst/>
                <a:gdLst>
                  <a:gd name="T0" fmla="*/ 389 w 628"/>
                  <a:gd name="T1" fmla="*/ 0 h 925"/>
                  <a:gd name="T2" fmla="*/ 362 w 628"/>
                  <a:gd name="T3" fmla="*/ 26 h 925"/>
                  <a:gd name="T4" fmla="*/ 321 w 628"/>
                  <a:gd name="T5" fmla="*/ 26 h 925"/>
                  <a:gd name="T6" fmla="*/ 228 w 628"/>
                  <a:gd name="T7" fmla="*/ 120 h 925"/>
                  <a:gd name="T8" fmla="*/ 187 w 628"/>
                  <a:gd name="T9" fmla="*/ 120 h 925"/>
                  <a:gd name="T10" fmla="*/ 187 w 628"/>
                  <a:gd name="T11" fmla="*/ 93 h 925"/>
                  <a:gd name="T12" fmla="*/ 52 w 628"/>
                  <a:gd name="T13" fmla="*/ 228 h 925"/>
                  <a:gd name="T14" fmla="*/ 52 w 628"/>
                  <a:gd name="T15" fmla="*/ 266 h 925"/>
                  <a:gd name="T16" fmla="*/ 78 w 628"/>
                  <a:gd name="T17" fmla="*/ 266 h 925"/>
                  <a:gd name="T18" fmla="*/ 0 w 628"/>
                  <a:gd name="T19" fmla="*/ 348 h 925"/>
                  <a:gd name="T20" fmla="*/ 0 w 628"/>
                  <a:gd name="T21" fmla="*/ 401 h 925"/>
                  <a:gd name="T22" fmla="*/ 26 w 628"/>
                  <a:gd name="T23" fmla="*/ 442 h 925"/>
                  <a:gd name="T24" fmla="*/ 93 w 628"/>
                  <a:gd name="T25" fmla="*/ 442 h 925"/>
                  <a:gd name="T26" fmla="*/ 172 w 628"/>
                  <a:gd name="T27" fmla="*/ 520 h 925"/>
                  <a:gd name="T28" fmla="*/ 172 w 628"/>
                  <a:gd name="T29" fmla="*/ 603 h 925"/>
                  <a:gd name="T30" fmla="*/ 239 w 628"/>
                  <a:gd name="T31" fmla="*/ 670 h 925"/>
                  <a:gd name="T32" fmla="*/ 239 w 628"/>
                  <a:gd name="T33" fmla="*/ 696 h 925"/>
                  <a:gd name="T34" fmla="*/ 202 w 628"/>
                  <a:gd name="T35" fmla="*/ 738 h 925"/>
                  <a:gd name="T36" fmla="*/ 202 w 628"/>
                  <a:gd name="T37" fmla="*/ 842 h 925"/>
                  <a:gd name="T38" fmla="*/ 280 w 628"/>
                  <a:gd name="T39" fmla="*/ 925 h 925"/>
                  <a:gd name="T40" fmla="*/ 306 w 628"/>
                  <a:gd name="T41" fmla="*/ 925 h 925"/>
                  <a:gd name="T42" fmla="*/ 306 w 628"/>
                  <a:gd name="T43" fmla="*/ 842 h 925"/>
                  <a:gd name="T44" fmla="*/ 415 w 628"/>
                  <a:gd name="T45" fmla="*/ 738 h 925"/>
                  <a:gd name="T46" fmla="*/ 467 w 628"/>
                  <a:gd name="T47" fmla="*/ 738 h 925"/>
                  <a:gd name="T48" fmla="*/ 508 w 628"/>
                  <a:gd name="T49" fmla="*/ 696 h 925"/>
                  <a:gd name="T50" fmla="*/ 456 w 628"/>
                  <a:gd name="T51" fmla="*/ 696 h 925"/>
                  <a:gd name="T52" fmla="*/ 456 w 628"/>
                  <a:gd name="T53" fmla="*/ 644 h 925"/>
                  <a:gd name="T54" fmla="*/ 467 w 628"/>
                  <a:gd name="T55" fmla="*/ 644 h 925"/>
                  <a:gd name="T56" fmla="*/ 493 w 628"/>
                  <a:gd name="T57" fmla="*/ 670 h 925"/>
                  <a:gd name="T58" fmla="*/ 519 w 628"/>
                  <a:gd name="T59" fmla="*/ 670 h 925"/>
                  <a:gd name="T60" fmla="*/ 519 w 628"/>
                  <a:gd name="T61" fmla="*/ 629 h 925"/>
                  <a:gd name="T62" fmla="*/ 482 w 628"/>
                  <a:gd name="T63" fmla="*/ 588 h 925"/>
                  <a:gd name="T64" fmla="*/ 534 w 628"/>
                  <a:gd name="T65" fmla="*/ 535 h 925"/>
                  <a:gd name="T66" fmla="*/ 534 w 628"/>
                  <a:gd name="T67" fmla="*/ 281 h 925"/>
                  <a:gd name="T68" fmla="*/ 628 w 628"/>
                  <a:gd name="T69" fmla="*/ 187 h 925"/>
                  <a:gd name="T70" fmla="*/ 628 w 628"/>
                  <a:gd name="T71" fmla="*/ 146 h 925"/>
                  <a:gd name="T72" fmla="*/ 602 w 628"/>
                  <a:gd name="T73" fmla="*/ 146 h 925"/>
                  <a:gd name="T74" fmla="*/ 534 w 628"/>
                  <a:gd name="T75" fmla="*/ 213 h 925"/>
                  <a:gd name="T76" fmla="*/ 493 w 628"/>
                  <a:gd name="T77" fmla="*/ 213 h 925"/>
                  <a:gd name="T78" fmla="*/ 508 w 628"/>
                  <a:gd name="T79" fmla="*/ 198 h 925"/>
                  <a:gd name="T80" fmla="*/ 534 w 628"/>
                  <a:gd name="T81" fmla="*/ 172 h 925"/>
                  <a:gd name="T82" fmla="*/ 534 w 628"/>
                  <a:gd name="T83" fmla="*/ 146 h 925"/>
                  <a:gd name="T84" fmla="*/ 467 w 628"/>
                  <a:gd name="T85" fmla="*/ 146 h 925"/>
                  <a:gd name="T86" fmla="*/ 456 w 628"/>
                  <a:gd name="T87" fmla="*/ 161 h 925"/>
                  <a:gd name="T88" fmla="*/ 400 w 628"/>
                  <a:gd name="T89" fmla="*/ 161 h 925"/>
                  <a:gd name="T90" fmla="*/ 441 w 628"/>
                  <a:gd name="T91" fmla="*/ 120 h 925"/>
                  <a:gd name="T92" fmla="*/ 508 w 628"/>
                  <a:gd name="T93" fmla="*/ 120 h 925"/>
                  <a:gd name="T94" fmla="*/ 519 w 628"/>
                  <a:gd name="T95" fmla="*/ 105 h 925"/>
                  <a:gd name="T96" fmla="*/ 519 w 628"/>
                  <a:gd name="T97" fmla="*/ 93 h 925"/>
                  <a:gd name="T98" fmla="*/ 426 w 628"/>
                  <a:gd name="T99" fmla="*/ 0 h 925"/>
                  <a:gd name="T100" fmla="*/ 389 w 628"/>
                  <a:gd name="T101" fmla="*/ 0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8" h="925">
                    <a:moveTo>
                      <a:pt x="389" y="0"/>
                    </a:moveTo>
                    <a:lnTo>
                      <a:pt x="362" y="26"/>
                    </a:lnTo>
                    <a:lnTo>
                      <a:pt x="321" y="26"/>
                    </a:lnTo>
                    <a:lnTo>
                      <a:pt x="228" y="120"/>
                    </a:lnTo>
                    <a:lnTo>
                      <a:pt x="187" y="120"/>
                    </a:lnTo>
                    <a:lnTo>
                      <a:pt x="187" y="93"/>
                    </a:lnTo>
                    <a:lnTo>
                      <a:pt x="52" y="228"/>
                    </a:lnTo>
                    <a:lnTo>
                      <a:pt x="52" y="266"/>
                    </a:lnTo>
                    <a:lnTo>
                      <a:pt x="78" y="266"/>
                    </a:lnTo>
                    <a:lnTo>
                      <a:pt x="0" y="348"/>
                    </a:lnTo>
                    <a:lnTo>
                      <a:pt x="0" y="401"/>
                    </a:lnTo>
                    <a:lnTo>
                      <a:pt x="26" y="442"/>
                    </a:lnTo>
                    <a:lnTo>
                      <a:pt x="93" y="442"/>
                    </a:lnTo>
                    <a:lnTo>
                      <a:pt x="172" y="520"/>
                    </a:lnTo>
                    <a:lnTo>
                      <a:pt x="172" y="603"/>
                    </a:lnTo>
                    <a:lnTo>
                      <a:pt x="239" y="670"/>
                    </a:lnTo>
                    <a:lnTo>
                      <a:pt x="239" y="696"/>
                    </a:lnTo>
                    <a:lnTo>
                      <a:pt x="202" y="738"/>
                    </a:lnTo>
                    <a:lnTo>
                      <a:pt x="202" y="842"/>
                    </a:lnTo>
                    <a:lnTo>
                      <a:pt x="280" y="925"/>
                    </a:lnTo>
                    <a:lnTo>
                      <a:pt x="306" y="925"/>
                    </a:lnTo>
                    <a:lnTo>
                      <a:pt x="306" y="842"/>
                    </a:lnTo>
                    <a:lnTo>
                      <a:pt x="415" y="738"/>
                    </a:lnTo>
                    <a:lnTo>
                      <a:pt x="467" y="738"/>
                    </a:lnTo>
                    <a:lnTo>
                      <a:pt x="508" y="696"/>
                    </a:lnTo>
                    <a:lnTo>
                      <a:pt x="456" y="696"/>
                    </a:lnTo>
                    <a:lnTo>
                      <a:pt x="456" y="644"/>
                    </a:lnTo>
                    <a:lnTo>
                      <a:pt x="467" y="644"/>
                    </a:lnTo>
                    <a:lnTo>
                      <a:pt x="493" y="670"/>
                    </a:lnTo>
                    <a:lnTo>
                      <a:pt x="519" y="670"/>
                    </a:lnTo>
                    <a:lnTo>
                      <a:pt x="519" y="629"/>
                    </a:lnTo>
                    <a:lnTo>
                      <a:pt x="482" y="588"/>
                    </a:lnTo>
                    <a:lnTo>
                      <a:pt x="534" y="535"/>
                    </a:lnTo>
                    <a:lnTo>
                      <a:pt x="534" y="281"/>
                    </a:lnTo>
                    <a:lnTo>
                      <a:pt x="628" y="187"/>
                    </a:lnTo>
                    <a:lnTo>
                      <a:pt x="628" y="146"/>
                    </a:lnTo>
                    <a:lnTo>
                      <a:pt x="602" y="146"/>
                    </a:lnTo>
                    <a:lnTo>
                      <a:pt x="534" y="213"/>
                    </a:lnTo>
                    <a:lnTo>
                      <a:pt x="493" y="213"/>
                    </a:lnTo>
                    <a:lnTo>
                      <a:pt x="508" y="198"/>
                    </a:lnTo>
                    <a:lnTo>
                      <a:pt x="534" y="172"/>
                    </a:lnTo>
                    <a:lnTo>
                      <a:pt x="534" y="146"/>
                    </a:lnTo>
                    <a:lnTo>
                      <a:pt x="467" y="146"/>
                    </a:lnTo>
                    <a:lnTo>
                      <a:pt x="456" y="161"/>
                    </a:lnTo>
                    <a:lnTo>
                      <a:pt x="400" y="161"/>
                    </a:lnTo>
                    <a:lnTo>
                      <a:pt x="441" y="120"/>
                    </a:lnTo>
                    <a:lnTo>
                      <a:pt x="508" y="120"/>
                    </a:lnTo>
                    <a:lnTo>
                      <a:pt x="519" y="105"/>
                    </a:lnTo>
                    <a:lnTo>
                      <a:pt x="519" y="93"/>
                    </a:lnTo>
                    <a:lnTo>
                      <a:pt x="426" y="0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6373605" y="9246875"/>
                <a:ext cx="214232" cy="146494"/>
              </a:xfrm>
              <a:custGeom>
                <a:avLst/>
                <a:gdLst>
                  <a:gd name="T0" fmla="*/ 0 w 98"/>
                  <a:gd name="T1" fmla="*/ 26 h 67"/>
                  <a:gd name="T2" fmla="*/ 30 w 98"/>
                  <a:gd name="T3" fmla="*/ 0 h 67"/>
                  <a:gd name="T4" fmla="*/ 68 w 98"/>
                  <a:gd name="T5" fmla="*/ 0 h 67"/>
                  <a:gd name="T6" fmla="*/ 98 w 98"/>
                  <a:gd name="T7" fmla="*/ 26 h 67"/>
                  <a:gd name="T8" fmla="*/ 98 w 98"/>
                  <a:gd name="T9" fmla="*/ 41 h 67"/>
                  <a:gd name="T10" fmla="*/ 68 w 98"/>
                  <a:gd name="T11" fmla="*/ 67 h 67"/>
                  <a:gd name="T12" fmla="*/ 42 w 98"/>
                  <a:gd name="T13" fmla="*/ 67 h 67"/>
                  <a:gd name="T14" fmla="*/ 0 w 98"/>
                  <a:gd name="T15" fmla="*/ 67 h 67"/>
                  <a:gd name="T16" fmla="*/ 0 w 98"/>
                  <a:gd name="T17" fmla="*/ 2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7">
                    <a:moveTo>
                      <a:pt x="0" y="26"/>
                    </a:moveTo>
                    <a:lnTo>
                      <a:pt x="30" y="0"/>
                    </a:lnTo>
                    <a:lnTo>
                      <a:pt x="68" y="0"/>
                    </a:lnTo>
                    <a:lnTo>
                      <a:pt x="98" y="26"/>
                    </a:lnTo>
                    <a:lnTo>
                      <a:pt x="98" y="41"/>
                    </a:lnTo>
                    <a:lnTo>
                      <a:pt x="68" y="67"/>
                    </a:lnTo>
                    <a:lnTo>
                      <a:pt x="42" y="67"/>
                    </a:lnTo>
                    <a:lnTo>
                      <a:pt x="0" y="67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0"/>
              <p:cNvSpPr>
                <a:spLocks/>
              </p:cNvSpPr>
              <p:nvPr/>
            </p:nvSpPr>
            <p:spPr bwMode="auto">
              <a:xfrm>
                <a:off x="6758348" y="9622947"/>
                <a:ext cx="181442" cy="327970"/>
              </a:xfrm>
              <a:custGeom>
                <a:avLst/>
                <a:gdLst>
                  <a:gd name="T0" fmla="*/ 26 w 83"/>
                  <a:gd name="T1" fmla="*/ 98 h 150"/>
                  <a:gd name="T2" fmla="*/ 15 w 83"/>
                  <a:gd name="T3" fmla="*/ 109 h 150"/>
                  <a:gd name="T4" fmla="*/ 15 w 83"/>
                  <a:gd name="T5" fmla="*/ 150 h 150"/>
                  <a:gd name="T6" fmla="*/ 41 w 83"/>
                  <a:gd name="T7" fmla="*/ 150 h 150"/>
                  <a:gd name="T8" fmla="*/ 68 w 83"/>
                  <a:gd name="T9" fmla="*/ 124 h 150"/>
                  <a:gd name="T10" fmla="*/ 83 w 83"/>
                  <a:gd name="T11" fmla="*/ 124 h 150"/>
                  <a:gd name="T12" fmla="*/ 83 w 83"/>
                  <a:gd name="T13" fmla="*/ 109 h 150"/>
                  <a:gd name="T14" fmla="*/ 41 w 83"/>
                  <a:gd name="T15" fmla="*/ 68 h 150"/>
                  <a:gd name="T16" fmla="*/ 41 w 83"/>
                  <a:gd name="T17" fmla="*/ 30 h 150"/>
                  <a:gd name="T18" fmla="*/ 15 w 83"/>
                  <a:gd name="T19" fmla="*/ 0 h 150"/>
                  <a:gd name="T20" fmla="*/ 0 w 83"/>
                  <a:gd name="T21" fmla="*/ 0 h 150"/>
                  <a:gd name="T22" fmla="*/ 0 w 83"/>
                  <a:gd name="T23" fmla="*/ 56 h 150"/>
                  <a:gd name="T24" fmla="*/ 26 w 83"/>
                  <a:gd name="T25" fmla="*/ 83 h 150"/>
                  <a:gd name="T26" fmla="*/ 26 w 83"/>
                  <a:gd name="T27" fmla="*/ 9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3" h="150">
                    <a:moveTo>
                      <a:pt x="26" y="98"/>
                    </a:moveTo>
                    <a:lnTo>
                      <a:pt x="15" y="109"/>
                    </a:lnTo>
                    <a:lnTo>
                      <a:pt x="15" y="150"/>
                    </a:lnTo>
                    <a:lnTo>
                      <a:pt x="41" y="150"/>
                    </a:lnTo>
                    <a:lnTo>
                      <a:pt x="68" y="124"/>
                    </a:lnTo>
                    <a:lnTo>
                      <a:pt x="83" y="124"/>
                    </a:lnTo>
                    <a:lnTo>
                      <a:pt x="83" y="109"/>
                    </a:lnTo>
                    <a:lnTo>
                      <a:pt x="41" y="68"/>
                    </a:lnTo>
                    <a:lnTo>
                      <a:pt x="41" y="30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26" y="83"/>
                    </a:lnTo>
                    <a:lnTo>
                      <a:pt x="26" y="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1"/>
              <p:cNvSpPr>
                <a:spLocks/>
              </p:cNvSpPr>
              <p:nvPr/>
            </p:nvSpPr>
            <p:spPr bwMode="auto">
              <a:xfrm>
                <a:off x="6644674" y="9771626"/>
                <a:ext cx="80884" cy="146494"/>
              </a:xfrm>
              <a:custGeom>
                <a:avLst/>
                <a:gdLst>
                  <a:gd name="T0" fmla="*/ 37 w 37"/>
                  <a:gd name="T1" fmla="*/ 41 h 67"/>
                  <a:gd name="T2" fmla="*/ 37 w 37"/>
                  <a:gd name="T3" fmla="*/ 15 h 67"/>
                  <a:gd name="T4" fmla="*/ 26 w 37"/>
                  <a:gd name="T5" fmla="*/ 0 h 67"/>
                  <a:gd name="T6" fmla="*/ 0 w 37"/>
                  <a:gd name="T7" fmla="*/ 30 h 67"/>
                  <a:gd name="T8" fmla="*/ 0 w 37"/>
                  <a:gd name="T9" fmla="*/ 67 h 67"/>
                  <a:gd name="T10" fmla="*/ 11 w 37"/>
                  <a:gd name="T11" fmla="*/ 67 h 67"/>
                  <a:gd name="T12" fmla="*/ 37 w 37"/>
                  <a:gd name="T13" fmla="*/ 4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67">
                    <a:moveTo>
                      <a:pt x="37" y="41"/>
                    </a:moveTo>
                    <a:lnTo>
                      <a:pt x="37" y="15"/>
                    </a:lnTo>
                    <a:lnTo>
                      <a:pt x="26" y="0"/>
                    </a:lnTo>
                    <a:lnTo>
                      <a:pt x="0" y="30"/>
                    </a:lnTo>
                    <a:lnTo>
                      <a:pt x="0" y="67"/>
                    </a:lnTo>
                    <a:lnTo>
                      <a:pt x="11" y="67"/>
                    </a:lnTo>
                    <a:lnTo>
                      <a:pt x="37" y="4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2"/>
              <p:cNvSpPr>
                <a:spLocks/>
              </p:cNvSpPr>
              <p:nvPr/>
            </p:nvSpPr>
            <p:spPr bwMode="auto">
              <a:xfrm>
                <a:off x="6701511" y="9745388"/>
                <a:ext cx="581486" cy="614398"/>
              </a:xfrm>
              <a:custGeom>
                <a:avLst/>
                <a:gdLst>
                  <a:gd name="T0" fmla="*/ 254 w 266"/>
                  <a:gd name="T1" fmla="*/ 135 h 281"/>
                  <a:gd name="T2" fmla="*/ 228 w 266"/>
                  <a:gd name="T3" fmla="*/ 135 h 281"/>
                  <a:gd name="T4" fmla="*/ 213 w 266"/>
                  <a:gd name="T5" fmla="*/ 120 h 281"/>
                  <a:gd name="T6" fmla="*/ 239 w 266"/>
                  <a:gd name="T7" fmla="*/ 94 h 281"/>
                  <a:gd name="T8" fmla="*/ 239 w 266"/>
                  <a:gd name="T9" fmla="*/ 42 h 281"/>
                  <a:gd name="T10" fmla="*/ 202 w 266"/>
                  <a:gd name="T11" fmla="*/ 42 h 281"/>
                  <a:gd name="T12" fmla="*/ 202 w 266"/>
                  <a:gd name="T13" fmla="*/ 27 h 281"/>
                  <a:gd name="T14" fmla="*/ 202 w 266"/>
                  <a:gd name="T15" fmla="*/ 12 h 281"/>
                  <a:gd name="T16" fmla="*/ 187 w 266"/>
                  <a:gd name="T17" fmla="*/ 0 h 281"/>
                  <a:gd name="T18" fmla="*/ 172 w 266"/>
                  <a:gd name="T19" fmla="*/ 0 h 281"/>
                  <a:gd name="T20" fmla="*/ 172 w 266"/>
                  <a:gd name="T21" fmla="*/ 27 h 281"/>
                  <a:gd name="T22" fmla="*/ 161 w 266"/>
                  <a:gd name="T23" fmla="*/ 27 h 281"/>
                  <a:gd name="T24" fmla="*/ 135 w 266"/>
                  <a:gd name="T25" fmla="*/ 53 h 281"/>
                  <a:gd name="T26" fmla="*/ 135 w 266"/>
                  <a:gd name="T27" fmla="*/ 79 h 281"/>
                  <a:gd name="T28" fmla="*/ 109 w 266"/>
                  <a:gd name="T29" fmla="*/ 105 h 281"/>
                  <a:gd name="T30" fmla="*/ 79 w 266"/>
                  <a:gd name="T31" fmla="*/ 105 h 281"/>
                  <a:gd name="T32" fmla="*/ 67 w 266"/>
                  <a:gd name="T33" fmla="*/ 120 h 281"/>
                  <a:gd name="T34" fmla="*/ 41 w 266"/>
                  <a:gd name="T35" fmla="*/ 120 h 281"/>
                  <a:gd name="T36" fmla="*/ 79 w 266"/>
                  <a:gd name="T37" fmla="*/ 161 h 281"/>
                  <a:gd name="T38" fmla="*/ 79 w 266"/>
                  <a:gd name="T39" fmla="*/ 188 h 281"/>
                  <a:gd name="T40" fmla="*/ 11 w 266"/>
                  <a:gd name="T41" fmla="*/ 188 h 281"/>
                  <a:gd name="T42" fmla="*/ 0 w 266"/>
                  <a:gd name="T43" fmla="*/ 199 h 281"/>
                  <a:gd name="T44" fmla="*/ 0 w 266"/>
                  <a:gd name="T45" fmla="*/ 255 h 281"/>
                  <a:gd name="T46" fmla="*/ 26 w 266"/>
                  <a:gd name="T47" fmla="*/ 281 h 281"/>
                  <a:gd name="T48" fmla="*/ 67 w 266"/>
                  <a:gd name="T49" fmla="*/ 281 h 281"/>
                  <a:gd name="T50" fmla="*/ 79 w 266"/>
                  <a:gd name="T51" fmla="*/ 266 h 281"/>
                  <a:gd name="T52" fmla="*/ 79 w 266"/>
                  <a:gd name="T53" fmla="*/ 255 h 281"/>
                  <a:gd name="T54" fmla="*/ 120 w 266"/>
                  <a:gd name="T55" fmla="*/ 214 h 281"/>
                  <a:gd name="T56" fmla="*/ 120 w 266"/>
                  <a:gd name="T57" fmla="*/ 199 h 281"/>
                  <a:gd name="T58" fmla="*/ 161 w 266"/>
                  <a:gd name="T59" fmla="*/ 199 h 281"/>
                  <a:gd name="T60" fmla="*/ 187 w 266"/>
                  <a:gd name="T61" fmla="*/ 173 h 281"/>
                  <a:gd name="T62" fmla="*/ 187 w 266"/>
                  <a:gd name="T63" fmla="*/ 199 h 281"/>
                  <a:gd name="T64" fmla="*/ 239 w 266"/>
                  <a:gd name="T65" fmla="*/ 255 h 281"/>
                  <a:gd name="T66" fmla="*/ 254 w 266"/>
                  <a:gd name="T67" fmla="*/ 266 h 281"/>
                  <a:gd name="T68" fmla="*/ 266 w 266"/>
                  <a:gd name="T69" fmla="*/ 266 h 281"/>
                  <a:gd name="T70" fmla="*/ 266 w 266"/>
                  <a:gd name="T71" fmla="*/ 240 h 281"/>
                  <a:gd name="T72" fmla="*/ 254 w 266"/>
                  <a:gd name="T73" fmla="*/ 229 h 281"/>
                  <a:gd name="T74" fmla="*/ 213 w 266"/>
                  <a:gd name="T75" fmla="*/ 188 h 281"/>
                  <a:gd name="T76" fmla="*/ 213 w 266"/>
                  <a:gd name="T77" fmla="*/ 173 h 281"/>
                  <a:gd name="T78" fmla="*/ 239 w 266"/>
                  <a:gd name="T79" fmla="*/ 173 h 281"/>
                  <a:gd name="T80" fmla="*/ 266 w 266"/>
                  <a:gd name="T81" fmla="*/ 146 h 281"/>
                  <a:gd name="T82" fmla="*/ 254 w 266"/>
                  <a:gd name="T83" fmla="*/ 135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66" h="281">
                    <a:moveTo>
                      <a:pt x="254" y="135"/>
                    </a:moveTo>
                    <a:lnTo>
                      <a:pt x="228" y="135"/>
                    </a:lnTo>
                    <a:lnTo>
                      <a:pt x="213" y="120"/>
                    </a:lnTo>
                    <a:lnTo>
                      <a:pt x="239" y="94"/>
                    </a:lnTo>
                    <a:lnTo>
                      <a:pt x="239" y="42"/>
                    </a:lnTo>
                    <a:lnTo>
                      <a:pt x="202" y="42"/>
                    </a:lnTo>
                    <a:lnTo>
                      <a:pt x="202" y="27"/>
                    </a:lnTo>
                    <a:lnTo>
                      <a:pt x="202" y="12"/>
                    </a:lnTo>
                    <a:lnTo>
                      <a:pt x="187" y="0"/>
                    </a:lnTo>
                    <a:lnTo>
                      <a:pt x="172" y="0"/>
                    </a:lnTo>
                    <a:lnTo>
                      <a:pt x="172" y="27"/>
                    </a:lnTo>
                    <a:lnTo>
                      <a:pt x="161" y="27"/>
                    </a:lnTo>
                    <a:lnTo>
                      <a:pt x="135" y="53"/>
                    </a:lnTo>
                    <a:lnTo>
                      <a:pt x="135" y="79"/>
                    </a:lnTo>
                    <a:lnTo>
                      <a:pt x="109" y="105"/>
                    </a:lnTo>
                    <a:lnTo>
                      <a:pt x="79" y="105"/>
                    </a:lnTo>
                    <a:lnTo>
                      <a:pt x="67" y="120"/>
                    </a:lnTo>
                    <a:lnTo>
                      <a:pt x="41" y="120"/>
                    </a:lnTo>
                    <a:lnTo>
                      <a:pt x="79" y="161"/>
                    </a:lnTo>
                    <a:lnTo>
                      <a:pt x="79" y="188"/>
                    </a:lnTo>
                    <a:lnTo>
                      <a:pt x="11" y="188"/>
                    </a:lnTo>
                    <a:lnTo>
                      <a:pt x="0" y="199"/>
                    </a:lnTo>
                    <a:lnTo>
                      <a:pt x="0" y="255"/>
                    </a:lnTo>
                    <a:lnTo>
                      <a:pt x="26" y="281"/>
                    </a:lnTo>
                    <a:lnTo>
                      <a:pt x="67" y="281"/>
                    </a:lnTo>
                    <a:lnTo>
                      <a:pt x="79" y="266"/>
                    </a:lnTo>
                    <a:lnTo>
                      <a:pt x="79" y="255"/>
                    </a:lnTo>
                    <a:lnTo>
                      <a:pt x="120" y="214"/>
                    </a:lnTo>
                    <a:lnTo>
                      <a:pt x="120" y="199"/>
                    </a:lnTo>
                    <a:lnTo>
                      <a:pt x="161" y="199"/>
                    </a:lnTo>
                    <a:lnTo>
                      <a:pt x="187" y="173"/>
                    </a:lnTo>
                    <a:lnTo>
                      <a:pt x="187" y="199"/>
                    </a:lnTo>
                    <a:lnTo>
                      <a:pt x="239" y="255"/>
                    </a:lnTo>
                    <a:lnTo>
                      <a:pt x="254" y="266"/>
                    </a:lnTo>
                    <a:lnTo>
                      <a:pt x="266" y="266"/>
                    </a:lnTo>
                    <a:lnTo>
                      <a:pt x="266" y="240"/>
                    </a:lnTo>
                    <a:lnTo>
                      <a:pt x="254" y="229"/>
                    </a:lnTo>
                    <a:lnTo>
                      <a:pt x="213" y="188"/>
                    </a:lnTo>
                    <a:lnTo>
                      <a:pt x="213" y="173"/>
                    </a:lnTo>
                    <a:lnTo>
                      <a:pt x="239" y="173"/>
                    </a:lnTo>
                    <a:lnTo>
                      <a:pt x="266" y="146"/>
                    </a:lnTo>
                    <a:lnTo>
                      <a:pt x="254" y="13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7020672" y="8984499"/>
                <a:ext cx="555254" cy="760890"/>
              </a:xfrm>
              <a:custGeom>
                <a:avLst/>
                <a:gdLst>
                  <a:gd name="T0" fmla="*/ 254 w 254"/>
                  <a:gd name="T1" fmla="*/ 0 h 348"/>
                  <a:gd name="T2" fmla="*/ 187 w 254"/>
                  <a:gd name="T3" fmla="*/ 0 h 348"/>
                  <a:gd name="T4" fmla="*/ 120 w 254"/>
                  <a:gd name="T5" fmla="*/ 68 h 348"/>
                  <a:gd name="T6" fmla="*/ 120 w 254"/>
                  <a:gd name="T7" fmla="*/ 94 h 348"/>
                  <a:gd name="T8" fmla="*/ 0 w 254"/>
                  <a:gd name="T9" fmla="*/ 214 h 348"/>
                  <a:gd name="T10" fmla="*/ 0 w 254"/>
                  <a:gd name="T11" fmla="*/ 292 h 348"/>
                  <a:gd name="T12" fmla="*/ 26 w 254"/>
                  <a:gd name="T13" fmla="*/ 292 h 348"/>
                  <a:gd name="T14" fmla="*/ 26 w 254"/>
                  <a:gd name="T15" fmla="*/ 266 h 348"/>
                  <a:gd name="T16" fmla="*/ 41 w 254"/>
                  <a:gd name="T17" fmla="*/ 266 h 348"/>
                  <a:gd name="T18" fmla="*/ 67 w 254"/>
                  <a:gd name="T19" fmla="*/ 292 h 348"/>
                  <a:gd name="T20" fmla="*/ 67 w 254"/>
                  <a:gd name="T21" fmla="*/ 348 h 348"/>
                  <a:gd name="T22" fmla="*/ 93 w 254"/>
                  <a:gd name="T23" fmla="*/ 348 h 348"/>
                  <a:gd name="T24" fmla="*/ 108 w 254"/>
                  <a:gd name="T25" fmla="*/ 333 h 348"/>
                  <a:gd name="T26" fmla="*/ 108 w 254"/>
                  <a:gd name="T27" fmla="*/ 307 h 348"/>
                  <a:gd name="T28" fmla="*/ 135 w 254"/>
                  <a:gd name="T29" fmla="*/ 281 h 348"/>
                  <a:gd name="T30" fmla="*/ 135 w 254"/>
                  <a:gd name="T31" fmla="*/ 266 h 348"/>
                  <a:gd name="T32" fmla="*/ 120 w 254"/>
                  <a:gd name="T33" fmla="*/ 255 h 348"/>
                  <a:gd name="T34" fmla="*/ 108 w 254"/>
                  <a:gd name="T35" fmla="*/ 255 h 348"/>
                  <a:gd name="T36" fmla="*/ 108 w 254"/>
                  <a:gd name="T37" fmla="*/ 229 h 348"/>
                  <a:gd name="T38" fmla="*/ 161 w 254"/>
                  <a:gd name="T39" fmla="*/ 172 h 348"/>
                  <a:gd name="T40" fmla="*/ 161 w 254"/>
                  <a:gd name="T41" fmla="*/ 135 h 348"/>
                  <a:gd name="T42" fmla="*/ 202 w 254"/>
                  <a:gd name="T43" fmla="*/ 135 h 348"/>
                  <a:gd name="T44" fmla="*/ 202 w 254"/>
                  <a:gd name="T45" fmla="*/ 161 h 348"/>
                  <a:gd name="T46" fmla="*/ 161 w 254"/>
                  <a:gd name="T47" fmla="*/ 199 h 348"/>
                  <a:gd name="T48" fmla="*/ 161 w 254"/>
                  <a:gd name="T49" fmla="*/ 240 h 348"/>
                  <a:gd name="T50" fmla="*/ 187 w 254"/>
                  <a:gd name="T51" fmla="*/ 240 h 348"/>
                  <a:gd name="T52" fmla="*/ 228 w 254"/>
                  <a:gd name="T53" fmla="*/ 240 h 348"/>
                  <a:gd name="T54" fmla="*/ 254 w 254"/>
                  <a:gd name="T55" fmla="*/ 214 h 348"/>
                  <a:gd name="T56" fmla="*/ 254 w 254"/>
                  <a:gd name="T5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4" h="348">
                    <a:moveTo>
                      <a:pt x="254" y="0"/>
                    </a:moveTo>
                    <a:lnTo>
                      <a:pt x="187" y="0"/>
                    </a:lnTo>
                    <a:lnTo>
                      <a:pt x="120" y="68"/>
                    </a:lnTo>
                    <a:lnTo>
                      <a:pt x="120" y="94"/>
                    </a:lnTo>
                    <a:lnTo>
                      <a:pt x="0" y="214"/>
                    </a:lnTo>
                    <a:lnTo>
                      <a:pt x="0" y="292"/>
                    </a:lnTo>
                    <a:lnTo>
                      <a:pt x="26" y="292"/>
                    </a:lnTo>
                    <a:lnTo>
                      <a:pt x="26" y="266"/>
                    </a:lnTo>
                    <a:lnTo>
                      <a:pt x="41" y="266"/>
                    </a:lnTo>
                    <a:lnTo>
                      <a:pt x="67" y="292"/>
                    </a:lnTo>
                    <a:lnTo>
                      <a:pt x="67" y="348"/>
                    </a:lnTo>
                    <a:lnTo>
                      <a:pt x="93" y="348"/>
                    </a:lnTo>
                    <a:lnTo>
                      <a:pt x="108" y="333"/>
                    </a:lnTo>
                    <a:lnTo>
                      <a:pt x="108" y="307"/>
                    </a:lnTo>
                    <a:lnTo>
                      <a:pt x="135" y="281"/>
                    </a:lnTo>
                    <a:lnTo>
                      <a:pt x="135" y="266"/>
                    </a:lnTo>
                    <a:lnTo>
                      <a:pt x="120" y="255"/>
                    </a:lnTo>
                    <a:lnTo>
                      <a:pt x="108" y="255"/>
                    </a:lnTo>
                    <a:lnTo>
                      <a:pt x="108" y="229"/>
                    </a:lnTo>
                    <a:lnTo>
                      <a:pt x="161" y="172"/>
                    </a:lnTo>
                    <a:lnTo>
                      <a:pt x="161" y="135"/>
                    </a:lnTo>
                    <a:lnTo>
                      <a:pt x="202" y="135"/>
                    </a:lnTo>
                    <a:lnTo>
                      <a:pt x="202" y="161"/>
                    </a:lnTo>
                    <a:lnTo>
                      <a:pt x="161" y="199"/>
                    </a:lnTo>
                    <a:lnTo>
                      <a:pt x="161" y="240"/>
                    </a:lnTo>
                    <a:lnTo>
                      <a:pt x="187" y="240"/>
                    </a:lnTo>
                    <a:lnTo>
                      <a:pt x="228" y="240"/>
                    </a:lnTo>
                    <a:lnTo>
                      <a:pt x="254" y="21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7348578" y="10213292"/>
                <a:ext cx="146465" cy="146494"/>
              </a:xfrm>
              <a:custGeom>
                <a:avLst/>
                <a:gdLst>
                  <a:gd name="T0" fmla="*/ 11 w 67"/>
                  <a:gd name="T1" fmla="*/ 0 h 67"/>
                  <a:gd name="T2" fmla="*/ 0 w 67"/>
                  <a:gd name="T3" fmla="*/ 15 h 67"/>
                  <a:gd name="T4" fmla="*/ 0 w 67"/>
                  <a:gd name="T5" fmla="*/ 41 h 67"/>
                  <a:gd name="T6" fmla="*/ 11 w 67"/>
                  <a:gd name="T7" fmla="*/ 52 h 67"/>
                  <a:gd name="T8" fmla="*/ 11 w 67"/>
                  <a:gd name="T9" fmla="*/ 67 h 67"/>
                  <a:gd name="T10" fmla="*/ 37 w 67"/>
                  <a:gd name="T11" fmla="*/ 67 h 67"/>
                  <a:gd name="T12" fmla="*/ 37 w 67"/>
                  <a:gd name="T13" fmla="*/ 52 h 67"/>
                  <a:gd name="T14" fmla="*/ 26 w 67"/>
                  <a:gd name="T15" fmla="*/ 41 h 67"/>
                  <a:gd name="T16" fmla="*/ 26 w 67"/>
                  <a:gd name="T17" fmla="*/ 26 h 67"/>
                  <a:gd name="T18" fmla="*/ 37 w 67"/>
                  <a:gd name="T19" fmla="*/ 15 h 67"/>
                  <a:gd name="T20" fmla="*/ 67 w 67"/>
                  <a:gd name="T21" fmla="*/ 15 h 67"/>
                  <a:gd name="T22" fmla="*/ 67 w 67"/>
                  <a:gd name="T23" fmla="*/ 0 h 67"/>
                  <a:gd name="T24" fmla="*/ 11 w 67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67">
                    <a:moveTo>
                      <a:pt x="11" y="0"/>
                    </a:moveTo>
                    <a:lnTo>
                      <a:pt x="0" y="15"/>
                    </a:lnTo>
                    <a:lnTo>
                      <a:pt x="0" y="41"/>
                    </a:lnTo>
                    <a:lnTo>
                      <a:pt x="11" y="52"/>
                    </a:lnTo>
                    <a:lnTo>
                      <a:pt x="11" y="67"/>
                    </a:lnTo>
                    <a:lnTo>
                      <a:pt x="37" y="67"/>
                    </a:lnTo>
                    <a:lnTo>
                      <a:pt x="37" y="52"/>
                    </a:lnTo>
                    <a:lnTo>
                      <a:pt x="26" y="41"/>
                    </a:lnTo>
                    <a:lnTo>
                      <a:pt x="26" y="26"/>
                    </a:lnTo>
                    <a:lnTo>
                      <a:pt x="37" y="15"/>
                    </a:lnTo>
                    <a:lnTo>
                      <a:pt x="67" y="15"/>
                    </a:lnTo>
                    <a:lnTo>
                      <a:pt x="67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10094243" y="10090850"/>
                <a:ext cx="148651" cy="113696"/>
              </a:xfrm>
              <a:custGeom>
                <a:avLst/>
                <a:gdLst>
                  <a:gd name="T0" fmla="*/ 68 w 68"/>
                  <a:gd name="T1" fmla="*/ 26 h 52"/>
                  <a:gd name="T2" fmla="*/ 68 w 68"/>
                  <a:gd name="T3" fmla="*/ 41 h 52"/>
                  <a:gd name="T4" fmla="*/ 26 w 68"/>
                  <a:gd name="T5" fmla="*/ 41 h 52"/>
                  <a:gd name="T6" fmla="*/ 11 w 68"/>
                  <a:gd name="T7" fmla="*/ 52 h 52"/>
                  <a:gd name="T8" fmla="*/ 0 w 68"/>
                  <a:gd name="T9" fmla="*/ 52 h 52"/>
                  <a:gd name="T10" fmla="*/ 0 w 68"/>
                  <a:gd name="T11" fmla="*/ 26 h 52"/>
                  <a:gd name="T12" fmla="*/ 26 w 68"/>
                  <a:gd name="T13" fmla="*/ 0 h 52"/>
                  <a:gd name="T14" fmla="*/ 26 w 68"/>
                  <a:gd name="T15" fmla="*/ 15 h 52"/>
                  <a:gd name="T16" fmla="*/ 53 w 68"/>
                  <a:gd name="T17" fmla="*/ 15 h 52"/>
                  <a:gd name="T18" fmla="*/ 68 w 68"/>
                  <a:gd name="T19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52">
                    <a:moveTo>
                      <a:pt x="68" y="26"/>
                    </a:moveTo>
                    <a:lnTo>
                      <a:pt x="68" y="41"/>
                    </a:lnTo>
                    <a:lnTo>
                      <a:pt x="26" y="41"/>
                    </a:lnTo>
                    <a:lnTo>
                      <a:pt x="11" y="52"/>
                    </a:lnTo>
                    <a:lnTo>
                      <a:pt x="0" y="52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26" y="15"/>
                    </a:lnTo>
                    <a:lnTo>
                      <a:pt x="53" y="15"/>
                    </a:lnTo>
                    <a:lnTo>
                      <a:pt x="68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6"/>
              <p:cNvSpPr>
                <a:spLocks/>
              </p:cNvSpPr>
              <p:nvPr/>
            </p:nvSpPr>
            <p:spPr bwMode="auto">
              <a:xfrm>
                <a:off x="9858150" y="10261394"/>
                <a:ext cx="260139" cy="271122"/>
              </a:xfrm>
              <a:custGeom>
                <a:avLst/>
                <a:gdLst>
                  <a:gd name="T0" fmla="*/ 93 w 119"/>
                  <a:gd name="T1" fmla="*/ 0 h 124"/>
                  <a:gd name="T2" fmla="*/ 119 w 119"/>
                  <a:gd name="T3" fmla="*/ 0 h 124"/>
                  <a:gd name="T4" fmla="*/ 119 w 119"/>
                  <a:gd name="T5" fmla="*/ 56 h 124"/>
                  <a:gd name="T6" fmla="*/ 93 w 119"/>
                  <a:gd name="T7" fmla="*/ 83 h 124"/>
                  <a:gd name="T8" fmla="*/ 67 w 119"/>
                  <a:gd name="T9" fmla="*/ 83 h 124"/>
                  <a:gd name="T10" fmla="*/ 26 w 119"/>
                  <a:gd name="T11" fmla="*/ 124 h 124"/>
                  <a:gd name="T12" fmla="*/ 0 w 119"/>
                  <a:gd name="T13" fmla="*/ 124 h 124"/>
                  <a:gd name="T14" fmla="*/ 0 w 119"/>
                  <a:gd name="T15" fmla="*/ 94 h 124"/>
                  <a:gd name="T16" fmla="*/ 26 w 119"/>
                  <a:gd name="T17" fmla="*/ 68 h 124"/>
                  <a:gd name="T18" fmla="*/ 52 w 119"/>
                  <a:gd name="T19" fmla="*/ 68 h 124"/>
                  <a:gd name="T20" fmla="*/ 93 w 119"/>
                  <a:gd name="T21" fmla="*/ 30 h 124"/>
                  <a:gd name="T22" fmla="*/ 93 w 119"/>
                  <a:gd name="T23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24">
                    <a:moveTo>
                      <a:pt x="93" y="0"/>
                    </a:moveTo>
                    <a:lnTo>
                      <a:pt x="119" y="0"/>
                    </a:lnTo>
                    <a:lnTo>
                      <a:pt x="119" y="56"/>
                    </a:lnTo>
                    <a:lnTo>
                      <a:pt x="93" y="83"/>
                    </a:lnTo>
                    <a:lnTo>
                      <a:pt x="67" y="83"/>
                    </a:lnTo>
                    <a:lnTo>
                      <a:pt x="26" y="124"/>
                    </a:lnTo>
                    <a:lnTo>
                      <a:pt x="0" y="124"/>
                    </a:lnTo>
                    <a:lnTo>
                      <a:pt x="0" y="94"/>
                    </a:lnTo>
                    <a:lnTo>
                      <a:pt x="26" y="68"/>
                    </a:lnTo>
                    <a:lnTo>
                      <a:pt x="52" y="68"/>
                    </a:lnTo>
                    <a:lnTo>
                      <a:pt x="93" y="3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9506198" y="11555782"/>
                <a:ext cx="874415" cy="671246"/>
              </a:xfrm>
              <a:custGeom>
                <a:avLst/>
                <a:gdLst>
                  <a:gd name="T0" fmla="*/ 228 w 400"/>
                  <a:gd name="T1" fmla="*/ 255 h 307"/>
                  <a:gd name="T2" fmla="*/ 187 w 400"/>
                  <a:gd name="T3" fmla="*/ 213 h 307"/>
                  <a:gd name="T4" fmla="*/ 146 w 400"/>
                  <a:gd name="T5" fmla="*/ 213 h 307"/>
                  <a:gd name="T6" fmla="*/ 120 w 400"/>
                  <a:gd name="T7" fmla="*/ 240 h 307"/>
                  <a:gd name="T8" fmla="*/ 52 w 400"/>
                  <a:gd name="T9" fmla="*/ 240 h 307"/>
                  <a:gd name="T10" fmla="*/ 41 w 400"/>
                  <a:gd name="T11" fmla="*/ 255 h 307"/>
                  <a:gd name="T12" fmla="*/ 15 w 400"/>
                  <a:gd name="T13" fmla="*/ 255 h 307"/>
                  <a:gd name="T14" fmla="*/ 15 w 400"/>
                  <a:gd name="T15" fmla="*/ 187 h 307"/>
                  <a:gd name="T16" fmla="*/ 0 w 400"/>
                  <a:gd name="T17" fmla="*/ 172 h 307"/>
                  <a:gd name="T18" fmla="*/ 0 w 400"/>
                  <a:gd name="T19" fmla="*/ 120 h 307"/>
                  <a:gd name="T20" fmla="*/ 15 w 400"/>
                  <a:gd name="T21" fmla="*/ 109 h 307"/>
                  <a:gd name="T22" fmla="*/ 26 w 400"/>
                  <a:gd name="T23" fmla="*/ 109 h 307"/>
                  <a:gd name="T24" fmla="*/ 41 w 400"/>
                  <a:gd name="T25" fmla="*/ 94 h 307"/>
                  <a:gd name="T26" fmla="*/ 67 w 400"/>
                  <a:gd name="T27" fmla="*/ 94 h 307"/>
                  <a:gd name="T28" fmla="*/ 82 w 400"/>
                  <a:gd name="T29" fmla="*/ 79 h 307"/>
                  <a:gd name="T30" fmla="*/ 93 w 400"/>
                  <a:gd name="T31" fmla="*/ 67 h 307"/>
                  <a:gd name="T32" fmla="*/ 108 w 400"/>
                  <a:gd name="T33" fmla="*/ 52 h 307"/>
                  <a:gd name="T34" fmla="*/ 120 w 400"/>
                  <a:gd name="T35" fmla="*/ 41 h 307"/>
                  <a:gd name="T36" fmla="*/ 135 w 400"/>
                  <a:gd name="T37" fmla="*/ 26 h 307"/>
                  <a:gd name="T38" fmla="*/ 146 w 400"/>
                  <a:gd name="T39" fmla="*/ 41 h 307"/>
                  <a:gd name="T40" fmla="*/ 161 w 400"/>
                  <a:gd name="T41" fmla="*/ 41 h 307"/>
                  <a:gd name="T42" fmla="*/ 176 w 400"/>
                  <a:gd name="T43" fmla="*/ 26 h 307"/>
                  <a:gd name="T44" fmla="*/ 187 w 400"/>
                  <a:gd name="T45" fmla="*/ 15 h 307"/>
                  <a:gd name="T46" fmla="*/ 202 w 400"/>
                  <a:gd name="T47" fmla="*/ 0 h 307"/>
                  <a:gd name="T48" fmla="*/ 213 w 400"/>
                  <a:gd name="T49" fmla="*/ 15 h 307"/>
                  <a:gd name="T50" fmla="*/ 213 w 400"/>
                  <a:gd name="T51" fmla="*/ 41 h 307"/>
                  <a:gd name="T52" fmla="*/ 228 w 400"/>
                  <a:gd name="T53" fmla="*/ 52 h 307"/>
                  <a:gd name="T54" fmla="*/ 254 w 400"/>
                  <a:gd name="T55" fmla="*/ 52 h 307"/>
                  <a:gd name="T56" fmla="*/ 269 w 400"/>
                  <a:gd name="T57" fmla="*/ 67 h 307"/>
                  <a:gd name="T58" fmla="*/ 280 w 400"/>
                  <a:gd name="T59" fmla="*/ 52 h 307"/>
                  <a:gd name="T60" fmla="*/ 280 w 400"/>
                  <a:gd name="T61" fmla="*/ 0 h 307"/>
                  <a:gd name="T62" fmla="*/ 307 w 400"/>
                  <a:gd name="T63" fmla="*/ 26 h 307"/>
                  <a:gd name="T64" fmla="*/ 322 w 400"/>
                  <a:gd name="T65" fmla="*/ 41 h 307"/>
                  <a:gd name="T66" fmla="*/ 322 w 400"/>
                  <a:gd name="T67" fmla="*/ 79 h 307"/>
                  <a:gd name="T68" fmla="*/ 400 w 400"/>
                  <a:gd name="T69" fmla="*/ 161 h 307"/>
                  <a:gd name="T70" fmla="*/ 400 w 400"/>
                  <a:gd name="T71" fmla="*/ 228 h 307"/>
                  <a:gd name="T72" fmla="*/ 374 w 400"/>
                  <a:gd name="T73" fmla="*/ 255 h 307"/>
                  <a:gd name="T74" fmla="*/ 363 w 400"/>
                  <a:gd name="T75" fmla="*/ 270 h 307"/>
                  <a:gd name="T76" fmla="*/ 363 w 400"/>
                  <a:gd name="T77" fmla="*/ 281 h 307"/>
                  <a:gd name="T78" fmla="*/ 348 w 400"/>
                  <a:gd name="T79" fmla="*/ 296 h 307"/>
                  <a:gd name="T80" fmla="*/ 322 w 400"/>
                  <a:gd name="T81" fmla="*/ 296 h 307"/>
                  <a:gd name="T82" fmla="*/ 307 w 400"/>
                  <a:gd name="T83" fmla="*/ 307 h 307"/>
                  <a:gd name="T84" fmla="*/ 280 w 400"/>
                  <a:gd name="T85" fmla="*/ 307 h 307"/>
                  <a:gd name="T86" fmla="*/ 269 w 400"/>
                  <a:gd name="T87" fmla="*/ 296 h 307"/>
                  <a:gd name="T88" fmla="*/ 269 w 400"/>
                  <a:gd name="T89" fmla="*/ 270 h 307"/>
                  <a:gd name="T90" fmla="*/ 254 w 400"/>
                  <a:gd name="T91" fmla="*/ 255 h 307"/>
                  <a:gd name="T92" fmla="*/ 228 w 400"/>
                  <a:gd name="T93" fmla="*/ 255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0" h="307">
                    <a:moveTo>
                      <a:pt x="228" y="255"/>
                    </a:moveTo>
                    <a:lnTo>
                      <a:pt x="187" y="213"/>
                    </a:lnTo>
                    <a:lnTo>
                      <a:pt x="146" y="213"/>
                    </a:lnTo>
                    <a:lnTo>
                      <a:pt x="120" y="240"/>
                    </a:lnTo>
                    <a:lnTo>
                      <a:pt x="52" y="240"/>
                    </a:lnTo>
                    <a:lnTo>
                      <a:pt x="41" y="255"/>
                    </a:lnTo>
                    <a:lnTo>
                      <a:pt x="15" y="255"/>
                    </a:lnTo>
                    <a:lnTo>
                      <a:pt x="15" y="187"/>
                    </a:lnTo>
                    <a:lnTo>
                      <a:pt x="0" y="172"/>
                    </a:lnTo>
                    <a:lnTo>
                      <a:pt x="0" y="120"/>
                    </a:lnTo>
                    <a:lnTo>
                      <a:pt x="15" y="109"/>
                    </a:lnTo>
                    <a:lnTo>
                      <a:pt x="26" y="109"/>
                    </a:lnTo>
                    <a:lnTo>
                      <a:pt x="41" y="94"/>
                    </a:lnTo>
                    <a:lnTo>
                      <a:pt x="67" y="94"/>
                    </a:lnTo>
                    <a:lnTo>
                      <a:pt x="82" y="79"/>
                    </a:lnTo>
                    <a:lnTo>
                      <a:pt x="93" y="67"/>
                    </a:lnTo>
                    <a:lnTo>
                      <a:pt x="108" y="52"/>
                    </a:lnTo>
                    <a:lnTo>
                      <a:pt x="120" y="41"/>
                    </a:lnTo>
                    <a:lnTo>
                      <a:pt x="135" y="26"/>
                    </a:lnTo>
                    <a:lnTo>
                      <a:pt x="146" y="41"/>
                    </a:lnTo>
                    <a:lnTo>
                      <a:pt x="161" y="41"/>
                    </a:lnTo>
                    <a:lnTo>
                      <a:pt x="176" y="26"/>
                    </a:lnTo>
                    <a:lnTo>
                      <a:pt x="187" y="15"/>
                    </a:lnTo>
                    <a:lnTo>
                      <a:pt x="202" y="0"/>
                    </a:lnTo>
                    <a:lnTo>
                      <a:pt x="213" y="15"/>
                    </a:lnTo>
                    <a:lnTo>
                      <a:pt x="213" y="41"/>
                    </a:lnTo>
                    <a:lnTo>
                      <a:pt x="228" y="52"/>
                    </a:lnTo>
                    <a:lnTo>
                      <a:pt x="254" y="52"/>
                    </a:lnTo>
                    <a:lnTo>
                      <a:pt x="269" y="67"/>
                    </a:lnTo>
                    <a:lnTo>
                      <a:pt x="280" y="52"/>
                    </a:lnTo>
                    <a:lnTo>
                      <a:pt x="280" y="0"/>
                    </a:lnTo>
                    <a:lnTo>
                      <a:pt x="307" y="26"/>
                    </a:lnTo>
                    <a:lnTo>
                      <a:pt x="322" y="41"/>
                    </a:lnTo>
                    <a:lnTo>
                      <a:pt x="322" y="79"/>
                    </a:lnTo>
                    <a:lnTo>
                      <a:pt x="400" y="161"/>
                    </a:lnTo>
                    <a:lnTo>
                      <a:pt x="400" y="228"/>
                    </a:lnTo>
                    <a:lnTo>
                      <a:pt x="374" y="255"/>
                    </a:lnTo>
                    <a:lnTo>
                      <a:pt x="363" y="270"/>
                    </a:lnTo>
                    <a:lnTo>
                      <a:pt x="363" y="281"/>
                    </a:lnTo>
                    <a:lnTo>
                      <a:pt x="348" y="296"/>
                    </a:lnTo>
                    <a:lnTo>
                      <a:pt x="322" y="296"/>
                    </a:lnTo>
                    <a:lnTo>
                      <a:pt x="307" y="307"/>
                    </a:lnTo>
                    <a:lnTo>
                      <a:pt x="280" y="307"/>
                    </a:lnTo>
                    <a:lnTo>
                      <a:pt x="269" y="296"/>
                    </a:lnTo>
                    <a:lnTo>
                      <a:pt x="269" y="270"/>
                    </a:lnTo>
                    <a:lnTo>
                      <a:pt x="254" y="255"/>
                    </a:lnTo>
                    <a:lnTo>
                      <a:pt x="228" y="25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9890941" y="11293406"/>
                <a:ext cx="465627" cy="262376"/>
              </a:xfrm>
              <a:custGeom>
                <a:avLst/>
                <a:gdLst>
                  <a:gd name="T0" fmla="*/ 0 w 213"/>
                  <a:gd name="T1" fmla="*/ 0 h 120"/>
                  <a:gd name="T2" fmla="*/ 26 w 213"/>
                  <a:gd name="T3" fmla="*/ 0 h 120"/>
                  <a:gd name="T4" fmla="*/ 52 w 213"/>
                  <a:gd name="T5" fmla="*/ 26 h 120"/>
                  <a:gd name="T6" fmla="*/ 52 w 213"/>
                  <a:gd name="T7" fmla="*/ 11 h 120"/>
                  <a:gd name="T8" fmla="*/ 104 w 213"/>
                  <a:gd name="T9" fmla="*/ 11 h 120"/>
                  <a:gd name="T10" fmla="*/ 187 w 213"/>
                  <a:gd name="T11" fmla="*/ 94 h 120"/>
                  <a:gd name="T12" fmla="*/ 213 w 213"/>
                  <a:gd name="T13" fmla="*/ 94 h 120"/>
                  <a:gd name="T14" fmla="*/ 213 w 213"/>
                  <a:gd name="T15" fmla="*/ 120 h 120"/>
                  <a:gd name="T16" fmla="*/ 172 w 213"/>
                  <a:gd name="T17" fmla="*/ 120 h 120"/>
                  <a:gd name="T18" fmla="*/ 131 w 213"/>
                  <a:gd name="T19" fmla="*/ 79 h 120"/>
                  <a:gd name="T20" fmla="*/ 78 w 213"/>
                  <a:gd name="T21" fmla="*/ 79 h 120"/>
                  <a:gd name="T22" fmla="*/ 37 w 213"/>
                  <a:gd name="T23" fmla="*/ 38 h 120"/>
                  <a:gd name="T24" fmla="*/ 11 w 213"/>
                  <a:gd name="T25" fmla="*/ 38 h 120"/>
                  <a:gd name="T26" fmla="*/ 11 w 213"/>
                  <a:gd name="T27" fmla="*/ 26 h 120"/>
                  <a:gd name="T28" fmla="*/ 0 w 213"/>
                  <a:gd name="T29" fmla="*/ 11 h 120"/>
                  <a:gd name="T30" fmla="*/ 0 w 213"/>
                  <a:gd name="T3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3" h="120">
                    <a:moveTo>
                      <a:pt x="0" y="0"/>
                    </a:moveTo>
                    <a:lnTo>
                      <a:pt x="26" y="0"/>
                    </a:lnTo>
                    <a:lnTo>
                      <a:pt x="52" y="26"/>
                    </a:lnTo>
                    <a:lnTo>
                      <a:pt x="52" y="11"/>
                    </a:lnTo>
                    <a:lnTo>
                      <a:pt x="104" y="11"/>
                    </a:lnTo>
                    <a:lnTo>
                      <a:pt x="187" y="94"/>
                    </a:lnTo>
                    <a:lnTo>
                      <a:pt x="213" y="94"/>
                    </a:lnTo>
                    <a:lnTo>
                      <a:pt x="213" y="120"/>
                    </a:lnTo>
                    <a:lnTo>
                      <a:pt x="172" y="120"/>
                    </a:lnTo>
                    <a:lnTo>
                      <a:pt x="131" y="79"/>
                    </a:lnTo>
                    <a:lnTo>
                      <a:pt x="78" y="79"/>
                    </a:lnTo>
                    <a:lnTo>
                      <a:pt x="37" y="38"/>
                    </a:lnTo>
                    <a:lnTo>
                      <a:pt x="11" y="38"/>
                    </a:lnTo>
                    <a:lnTo>
                      <a:pt x="11" y="26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9"/>
              <p:cNvSpPr>
                <a:spLocks/>
              </p:cNvSpPr>
              <p:nvPr/>
            </p:nvSpPr>
            <p:spPr bwMode="auto">
              <a:xfrm>
                <a:off x="9392524" y="11146912"/>
                <a:ext cx="203302" cy="229580"/>
              </a:xfrm>
              <a:custGeom>
                <a:avLst/>
                <a:gdLst>
                  <a:gd name="T0" fmla="*/ 93 w 93"/>
                  <a:gd name="T1" fmla="*/ 0 h 105"/>
                  <a:gd name="T2" fmla="*/ 93 w 93"/>
                  <a:gd name="T3" fmla="*/ 26 h 105"/>
                  <a:gd name="T4" fmla="*/ 78 w 93"/>
                  <a:gd name="T5" fmla="*/ 41 h 105"/>
                  <a:gd name="T6" fmla="*/ 78 w 93"/>
                  <a:gd name="T7" fmla="*/ 78 h 105"/>
                  <a:gd name="T8" fmla="*/ 52 w 93"/>
                  <a:gd name="T9" fmla="*/ 105 h 105"/>
                  <a:gd name="T10" fmla="*/ 37 w 93"/>
                  <a:gd name="T11" fmla="*/ 93 h 105"/>
                  <a:gd name="T12" fmla="*/ 11 w 93"/>
                  <a:gd name="T13" fmla="*/ 93 h 105"/>
                  <a:gd name="T14" fmla="*/ 0 w 93"/>
                  <a:gd name="T15" fmla="*/ 78 h 105"/>
                  <a:gd name="T16" fmla="*/ 0 w 93"/>
                  <a:gd name="T17" fmla="*/ 67 h 105"/>
                  <a:gd name="T18" fmla="*/ 67 w 93"/>
                  <a:gd name="T19" fmla="*/ 0 h 105"/>
                  <a:gd name="T20" fmla="*/ 93 w 93"/>
                  <a:gd name="T2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105">
                    <a:moveTo>
                      <a:pt x="93" y="0"/>
                    </a:moveTo>
                    <a:lnTo>
                      <a:pt x="93" y="26"/>
                    </a:lnTo>
                    <a:lnTo>
                      <a:pt x="78" y="41"/>
                    </a:lnTo>
                    <a:lnTo>
                      <a:pt x="78" y="78"/>
                    </a:lnTo>
                    <a:lnTo>
                      <a:pt x="52" y="105"/>
                    </a:lnTo>
                    <a:lnTo>
                      <a:pt x="37" y="93"/>
                    </a:lnTo>
                    <a:lnTo>
                      <a:pt x="11" y="93"/>
                    </a:lnTo>
                    <a:lnTo>
                      <a:pt x="0" y="78"/>
                    </a:lnTo>
                    <a:lnTo>
                      <a:pt x="0" y="67"/>
                    </a:lnTo>
                    <a:lnTo>
                      <a:pt x="67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"/>
              <p:cNvSpPr>
                <a:spLocks/>
              </p:cNvSpPr>
              <p:nvPr/>
            </p:nvSpPr>
            <p:spPr bwMode="auto">
              <a:xfrm>
                <a:off x="9619872" y="11260608"/>
                <a:ext cx="89628" cy="148680"/>
              </a:xfrm>
              <a:custGeom>
                <a:avLst/>
                <a:gdLst>
                  <a:gd name="T0" fmla="*/ 15 w 41"/>
                  <a:gd name="T1" fmla="*/ 0 h 68"/>
                  <a:gd name="T2" fmla="*/ 30 w 41"/>
                  <a:gd name="T3" fmla="*/ 0 h 68"/>
                  <a:gd name="T4" fmla="*/ 41 w 41"/>
                  <a:gd name="T5" fmla="*/ 15 h 68"/>
                  <a:gd name="T6" fmla="*/ 41 w 41"/>
                  <a:gd name="T7" fmla="*/ 53 h 68"/>
                  <a:gd name="T8" fmla="*/ 30 w 41"/>
                  <a:gd name="T9" fmla="*/ 68 h 68"/>
                  <a:gd name="T10" fmla="*/ 0 w 41"/>
                  <a:gd name="T11" fmla="*/ 41 h 68"/>
                  <a:gd name="T12" fmla="*/ 0 w 41"/>
                  <a:gd name="T13" fmla="*/ 26 h 68"/>
                  <a:gd name="T14" fmla="*/ 15 w 41"/>
                  <a:gd name="T15" fmla="*/ 26 h 68"/>
                  <a:gd name="T16" fmla="*/ 15 w 41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68">
                    <a:moveTo>
                      <a:pt x="15" y="0"/>
                    </a:moveTo>
                    <a:lnTo>
                      <a:pt x="30" y="0"/>
                    </a:lnTo>
                    <a:lnTo>
                      <a:pt x="41" y="15"/>
                    </a:lnTo>
                    <a:lnTo>
                      <a:pt x="41" y="53"/>
                    </a:lnTo>
                    <a:lnTo>
                      <a:pt x="30" y="68"/>
                    </a:lnTo>
                    <a:lnTo>
                      <a:pt x="0" y="41"/>
                    </a:lnTo>
                    <a:lnTo>
                      <a:pt x="0" y="26"/>
                    </a:lnTo>
                    <a:lnTo>
                      <a:pt x="15" y="2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9007781" y="11146912"/>
                <a:ext cx="408790" cy="319224"/>
              </a:xfrm>
              <a:custGeom>
                <a:avLst/>
                <a:gdLst>
                  <a:gd name="T0" fmla="*/ 187 w 187"/>
                  <a:gd name="T1" fmla="*/ 146 h 146"/>
                  <a:gd name="T2" fmla="*/ 119 w 187"/>
                  <a:gd name="T3" fmla="*/ 146 h 146"/>
                  <a:gd name="T4" fmla="*/ 41 w 187"/>
                  <a:gd name="T5" fmla="*/ 67 h 146"/>
                  <a:gd name="T6" fmla="*/ 41 w 187"/>
                  <a:gd name="T7" fmla="*/ 52 h 146"/>
                  <a:gd name="T8" fmla="*/ 0 w 187"/>
                  <a:gd name="T9" fmla="*/ 11 h 146"/>
                  <a:gd name="T10" fmla="*/ 0 w 187"/>
                  <a:gd name="T11" fmla="*/ 0 h 146"/>
                  <a:gd name="T12" fmla="*/ 15 w 187"/>
                  <a:gd name="T13" fmla="*/ 0 h 146"/>
                  <a:gd name="T14" fmla="*/ 26 w 187"/>
                  <a:gd name="T15" fmla="*/ 0 h 146"/>
                  <a:gd name="T16" fmla="*/ 26 w 187"/>
                  <a:gd name="T17" fmla="*/ 11 h 146"/>
                  <a:gd name="T18" fmla="*/ 41 w 187"/>
                  <a:gd name="T19" fmla="*/ 11 h 146"/>
                  <a:gd name="T20" fmla="*/ 108 w 187"/>
                  <a:gd name="T21" fmla="*/ 78 h 146"/>
                  <a:gd name="T22" fmla="*/ 108 w 187"/>
                  <a:gd name="T23" fmla="*/ 105 h 146"/>
                  <a:gd name="T24" fmla="*/ 119 w 187"/>
                  <a:gd name="T25" fmla="*/ 120 h 146"/>
                  <a:gd name="T26" fmla="*/ 134 w 187"/>
                  <a:gd name="T27" fmla="*/ 120 h 146"/>
                  <a:gd name="T28" fmla="*/ 176 w 187"/>
                  <a:gd name="T29" fmla="*/ 120 h 146"/>
                  <a:gd name="T30" fmla="*/ 187 w 187"/>
                  <a:gd name="T31" fmla="*/ 135 h 146"/>
                  <a:gd name="T32" fmla="*/ 187 w 187"/>
                  <a:gd name="T33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7" h="146">
                    <a:moveTo>
                      <a:pt x="187" y="146"/>
                    </a:moveTo>
                    <a:lnTo>
                      <a:pt x="119" y="146"/>
                    </a:lnTo>
                    <a:lnTo>
                      <a:pt x="41" y="67"/>
                    </a:lnTo>
                    <a:lnTo>
                      <a:pt x="41" y="52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26" y="0"/>
                    </a:lnTo>
                    <a:lnTo>
                      <a:pt x="26" y="11"/>
                    </a:lnTo>
                    <a:lnTo>
                      <a:pt x="41" y="11"/>
                    </a:lnTo>
                    <a:lnTo>
                      <a:pt x="108" y="78"/>
                    </a:lnTo>
                    <a:lnTo>
                      <a:pt x="108" y="105"/>
                    </a:lnTo>
                    <a:lnTo>
                      <a:pt x="119" y="120"/>
                    </a:lnTo>
                    <a:lnTo>
                      <a:pt x="134" y="120"/>
                    </a:lnTo>
                    <a:lnTo>
                      <a:pt x="176" y="120"/>
                    </a:lnTo>
                    <a:lnTo>
                      <a:pt x="187" y="135"/>
                    </a:lnTo>
                    <a:lnTo>
                      <a:pt x="187" y="14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8745457" y="11090064"/>
                <a:ext cx="56837" cy="80900"/>
              </a:xfrm>
              <a:custGeom>
                <a:avLst/>
                <a:gdLst>
                  <a:gd name="T0" fmla="*/ 15 w 26"/>
                  <a:gd name="T1" fmla="*/ 37 h 37"/>
                  <a:gd name="T2" fmla="*/ 0 w 26"/>
                  <a:gd name="T3" fmla="*/ 37 h 37"/>
                  <a:gd name="T4" fmla="*/ 0 w 26"/>
                  <a:gd name="T5" fmla="*/ 11 h 37"/>
                  <a:gd name="T6" fmla="*/ 15 w 26"/>
                  <a:gd name="T7" fmla="*/ 0 h 37"/>
                  <a:gd name="T8" fmla="*/ 26 w 26"/>
                  <a:gd name="T9" fmla="*/ 0 h 37"/>
                  <a:gd name="T10" fmla="*/ 26 w 26"/>
                  <a:gd name="T11" fmla="*/ 26 h 37"/>
                  <a:gd name="T12" fmla="*/ 15 w 26"/>
                  <a:gd name="T1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7">
                    <a:moveTo>
                      <a:pt x="15" y="37"/>
                    </a:moveTo>
                    <a:lnTo>
                      <a:pt x="0" y="37"/>
                    </a:lnTo>
                    <a:lnTo>
                      <a:pt x="0" y="11"/>
                    </a:lnTo>
                    <a:lnTo>
                      <a:pt x="15" y="0"/>
                    </a:lnTo>
                    <a:lnTo>
                      <a:pt x="26" y="0"/>
                    </a:lnTo>
                    <a:lnTo>
                      <a:pt x="26" y="26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9619872" y="10818942"/>
                <a:ext cx="89628" cy="146494"/>
              </a:xfrm>
              <a:custGeom>
                <a:avLst/>
                <a:gdLst>
                  <a:gd name="T0" fmla="*/ 15 w 41"/>
                  <a:gd name="T1" fmla="*/ 15 h 67"/>
                  <a:gd name="T2" fmla="*/ 41 w 41"/>
                  <a:gd name="T3" fmla="*/ 15 h 67"/>
                  <a:gd name="T4" fmla="*/ 41 w 41"/>
                  <a:gd name="T5" fmla="*/ 67 h 67"/>
                  <a:gd name="T6" fmla="*/ 0 w 41"/>
                  <a:gd name="T7" fmla="*/ 41 h 67"/>
                  <a:gd name="T8" fmla="*/ 0 w 41"/>
                  <a:gd name="T9" fmla="*/ 0 h 67"/>
                  <a:gd name="T10" fmla="*/ 15 w 41"/>
                  <a:gd name="T11" fmla="*/ 1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67">
                    <a:moveTo>
                      <a:pt x="15" y="15"/>
                    </a:moveTo>
                    <a:lnTo>
                      <a:pt x="41" y="15"/>
                    </a:lnTo>
                    <a:lnTo>
                      <a:pt x="41" y="67"/>
                    </a:lnTo>
                    <a:lnTo>
                      <a:pt x="0" y="41"/>
                    </a:lnTo>
                    <a:lnTo>
                      <a:pt x="0" y="0"/>
                    </a:lnTo>
                    <a:lnTo>
                      <a:pt x="15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9685453" y="11090064"/>
                <a:ext cx="83070" cy="56848"/>
              </a:xfrm>
              <a:custGeom>
                <a:avLst/>
                <a:gdLst>
                  <a:gd name="T0" fmla="*/ 38 w 38"/>
                  <a:gd name="T1" fmla="*/ 11 h 26"/>
                  <a:gd name="T2" fmla="*/ 26 w 38"/>
                  <a:gd name="T3" fmla="*/ 0 h 26"/>
                  <a:gd name="T4" fmla="*/ 0 w 38"/>
                  <a:gd name="T5" fmla="*/ 0 h 26"/>
                  <a:gd name="T6" fmla="*/ 0 w 38"/>
                  <a:gd name="T7" fmla="*/ 11 h 26"/>
                  <a:gd name="T8" fmla="*/ 11 w 38"/>
                  <a:gd name="T9" fmla="*/ 26 h 26"/>
                  <a:gd name="T10" fmla="*/ 38 w 38"/>
                  <a:gd name="T11" fmla="*/ 26 h 26"/>
                  <a:gd name="T12" fmla="*/ 38 w 38"/>
                  <a:gd name="T13" fmla="*/ 1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6">
                    <a:moveTo>
                      <a:pt x="38" y="11"/>
                    </a:moveTo>
                    <a:lnTo>
                      <a:pt x="26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11" y="26"/>
                    </a:lnTo>
                    <a:lnTo>
                      <a:pt x="38" y="26"/>
                    </a:lnTo>
                    <a:lnTo>
                      <a:pt x="38" y="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8279831" y="9852524"/>
                <a:ext cx="1691994" cy="1384034"/>
              </a:xfrm>
              <a:custGeom>
                <a:avLst/>
                <a:gdLst>
                  <a:gd name="T0" fmla="*/ 774 w 774"/>
                  <a:gd name="T1" fmla="*/ 94 h 633"/>
                  <a:gd name="T2" fmla="*/ 681 w 774"/>
                  <a:gd name="T3" fmla="*/ 0 h 633"/>
                  <a:gd name="T4" fmla="*/ 643 w 774"/>
                  <a:gd name="T5" fmla="*/ 0 h 633"/>
                  <a:gd name="T6" fmla="*/ 613 w 774"/>
                  <a:gd name="T7" fmla="*/ 26 h 633"/>
                  <a:gd name="T8" fmla="*/ 613 w 774"/>
                  <a:gd name="T9" fmla="*/ 68 h 633"/>
                  <a:gd name="T10" fmla="*/ 602 w 774"/>
                  <a:gd name="T11" fmla="*/ 82 h 633"/>
                  <a:gd name="T12" fmla="*/ 576 w 774"/>
                  <a:gd name="T13" fmla="*/ 109 h 633"/>
                  <a:gd name="T14" fmla="*/ 509 w 774"/>
                  <a:gd name="T15" fmla="*/ 176 h 633"/>
                  <a:gd name="T16" fmla="*/ 385 w 774"/>
                  <a:gd name="T17" fmla="*/ 176 h 633"/>
                  <a:gd name="T18" fmla="*/ 348 w 774"/>
                  <a:gd name="T19" fmla="*/ 135 h 633"/>
                  <a:gd name="T20" fmla="*/ 307 w 774"/>
                  <a:gd name="T21" fmla="*/ 135 h 633"/>
                  <a:gd name="T22" fmla="*/ 307 w 774"/>
                  <a:gd name="T23" fmla="*/ 82 h 633"/>
                  <a:gd name="T24" fmla="*/ 280 w 774"/>
                  <a:gd name="T25" fmla="*/ 56 h 633"/>
                  <a:gd name="T26" fmla="*/ 198 w 774"/>
                  <a:gd name="T27" fmla="*/ 135 h 633"/>
                  <a:gd name="T28" fmla="*/ 198 w 774"/>
                  <a:gd name="T29" fmla="*/ 176 h 633"/>
                  <a:gd name="T30" fmla="*/ 146 w 774"/>
                  <a:gd name="T31" fmla="*/ 229 h 633"/>
                  <a:gd name="T32" fmla="*/ 37 w 774"/>
                  <a:gd name="T33" fmla="*/ 229 h 633"/>
                  <a:gd name="T34" fmla="*/ 0 w 774"/>
                  <a:gd name="T35" fmla="*/ 270 h 633"/>
                  <a:gd name="T36" fmla="*/ 0 w 774"/>
                  <a:gd name="T37" fmla="*/ 363 h 633"/>
                  <a:gd name="T38" fmla="*/ 37 w 774"/>
                  <a:gd name="T39" fmla="*/ 363 h 633"/>
                  <a:gd name="T40" fmla="*/ 131 w 774"/>
                  <a:gd name="T41" fmla="*/ 457 h 633"/>
                  <a:gd name="T42" fmla="*/ 131 w 774"/>
                  <a:gd name="T43" fmla="*/ 498 h 633"/>
                  <a:gd name="T44" fmla="*/ 172 w 774"/>
                  <a:gd name="T45" fmla="*/ 566 h 633"/>
                  <a:gd name="T46" fmla="*/ 198 w 774"/>
                  <a:gd name="T47" fmla="*/ 566 h 633"/>
                  <a:gd name="T48" fmla="*/ 198 w 774"/>
                  <a:gd name="T49" fmla="*/ 483 h 633"/>
                  <a:gd name="T50" fmla="*/ 213 w 774"/>
                  <a:gd name="T51" fmla="*/ 483 h 633"/>
                  <a:gd name="T52" fmla="*/ 292 w 774"/>
                  <a:gd name="T53" fmla="*/ 405 h 633"/>
                  <a:gd name="T54" fmla="*/ 322 w 774"/>
                  <a:gd name="T55" fmla="*/ 405 h 633"/>
                  <a:gd name="T56" fmla="*/ 374 w 774"/>
                  <a:gd name="T57" fmla="*/ 457 h 633"/>
                  <a:gd name="T58" fmla="*/ 374 w 774"/>
                  <a:gd name="T59" fmla="*/ 551 h 633"/>
                  <a:gd name="T60" fmla="*/ 415 w 774"/>
                  <a:gd name="T61" fmla="*/ 592 h 633"/>
                  <a:gd name="T62" fmla="*/ 415 w 774"/>
                  <a:gd name="T63" fmla="*/ 618 h 633"/>
                  <a:gd name="T64" fmla="*/ 426 w 774"/>
                  <a:gd name="T65" fmla="*/ 633 h 633"/>
                  <a:gd name="T66" fmla="*/ 452 w 774"/>
                  <a:gd name="T67" fmla="*/ 633 h 633"/>
                  <a:gd name="T68" fmla="*/ 452 w 774"/>
                  <a:gd name="T69" fmla="*/ 618 h 633"/>
                  <a:gd name="T70" fmla="*/ 441 w 774"/>
                  <a:gd name="T71" fmla="*/ 603 h 633"/>
                  <a:gd name="T72" fmla="*/ 441 w 774"/>
                  <a:gd name="T73" fmla="*/ 592 h 633"/>
                  <a:gd name="T74" fmla="*/ 400 w 774"/>
                  <a:gd name="T75" fmla="*/ 551 h 633"/>
                  <a:gd name="T76" fmla="*/ 400 w 774"/>
                  <a:gd name="T77" fmla="*/ 509 h 633"/>
                  <a:gd name="T78" fmla="*/ 426 w 774"/>
                  <a:gd name="T79" fmla="*/ 509 h 633"/>
                  <a:gd name="T80" fmla="*/ 467 w 774"/>
                  <a:gd name="T81" fmla="*/ 551 h 633"/>
                  <a:gd name="T82" fmla="*/ 482 w 774"/>
                  <a:gd name="T83" fmla="*/ 551 h 633"/>
                  <a:gd name="T84" fmla="*/ 509 w 774"/>
                  <a:gd name="T85" fmla="*/ 524 h 633"/>
                  <a:gd name="T86" fmla="*/ 509 w 774"/>
                  <a:gd name="T87" fmla="*/ 498 h 633"/>
                  <a:gd name="T88" fmla="*/ 467 w 774"/>
                  <a:gd name="T89" fmla="*/ 457 h 633"/>
                  <a:gd name="T90" fmla="*/ 467 w 774"/>
                  <a:gd name="T91" fmla="*/ 416 h 633"/>
                  <a:gd name="T92" fmla="*/ 561 w 774"/>
                  <a:gd name="T93" fmla="*/ 416 h 633"/>
                  <a:gd name="T94" fmla="*/ 628 w 774"/>
                  <a:gd name="T95" fmla="*/ 348 h 633"/>
                  <a:gd name="T96" fmla="*/ 628 w 774"/>
                  <a:gd name="T97" fmla="*/ 243 h 633"/>
                  <a:gd name="T98" fmla="*/ 613 w 774"/>
                  <a:gd name="T99" fmla="*/ 229 h 633"/>
                  <a:gd name="T100" fmla="*/ 587 w 774"/>
                  <a:gd name="T101" fmla="*/ 229 h 633"/>
                  <a:gd name="T102" fmla="*/ 587 w 774"/>
                  <a:gd name="T103" fmla="*/ 202 h 633"/>
                  <a:gd name="T104" fmla="*/ 602 w 774"/>
                  <a:gd name="T105" fmla="*/ 187 h 633"/>
                  <a:gd name="T106" fmla="*/ 643 w 774"/>
                  <a:gd name="T107" fmla="*/ 187 h 633"/>
                  <a:gd name="T108" fmla="*/ 681 w 774"/>
                  <a:gd name="T109" fmla="*/ 229 h 633"/>
                  <a:gd name="T110" fmla="*/ 681 w 774"/>
                  <a:gd name="T111" fmla="*/ 270 h 633"/>
                  <a:gd name="T112" fmla="*/ 707 w 774"/>
                  <a:gd name="T113" fmla="*/ 270 h 633"/>
                  <a:gd name="T114" fmla="*/ 722 w 774"/>
                  <a:gd name="T115" fmla="*/ 255 h 633"/>
                  <a:gd name="T116" fmla="*/ 722 w 774"/>
                  <a:gd name="T117" fmla="*/ 229 h 633"/>
                  <a:gd name="T118" fmla="*/ 696 w 774"/>
                  <a:gd name="T119" fmla="*/ 202 h 633"/>
                  <a:gd name="T120" fmla="*/ 748 w 774"/>
                  <a:gd name="T121" fmla="*/ 150 h 633"/>
                  <a:gd name="T122" fmla="*/ 748 w 774"/>
                  <a:gd name="T123" fmla="*/ 120 h 633"/>
                  <a:gd name="T124" fmla="*/ 774 w 774"/>
                  <a:gd name="T125" fmla="*/ 94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4" h="633">
                    <a:moveTo>
                      <a:pt x="774" y="94"/>
                    </a:moveTo>
                    <a:lnTo>
                      <a:pt x="681" y="0"/>
                    </a:lnTo>
                    <a:lnTo>
                      <a:pt x="643" y="0"/>
                    </a:lnTo>
                    <a:lnTo>
                      <a:pt x="613" y="26"/>
                    </a:lnTo>
                    <a:lnTo>
                      <a:pt x="613" y="68"/>
                    </a:lnTo>
                    <a:lnTo>
                      <a:pt x="602" y="82"/>
                    </a:lnTo>
                    <a:lnTo>
                      <a:pt x="576" y="109"/>
                    </a:lnTo>
                    <a:lnTo>
                      <a:pt x="509" y="176"/>
                    </a:lnTo>
                    <a:lnTo>
                      <a:pt x="385" y="176"/>
                    </a:lnTo>
                    <a:lnTo>
                      <a:pt x="348" y="135"/>
                    </a:lnTo>
                    <a:lnTo>
                      <a:pt x="307" y="135"/>
                    </a:lnTo>
                    <a:lnTo>
                      <a:pt x="307" y="82"/>
                    </a:lnTo>
                    <a:lnTo>
                      <a:pt x="280" y="56"/>
                    </a:lnTo>
                    <a:lnTo>
                      <a:pt x="198" y="135"/>
                    </a:lnTo>
                    <a:lnTo>
                      <a:pt x="198" y="176"/>
                    </a:lnTo>
                    <a:lnTo>
                      <a:pt x="146" y="229"/>
                    </a:lnTo>
                    <a:lnTo>
                      <a:pt x="37" y="229"/>
                    </a:lnTo>
                    <a:lnTo>
                      <a:pt x="0" y="270"/>
                    </a:lnTo>
                    <a:lnTo>
                      <a:pt x="0" y="363"/>
                    </a:lnTo>
                    <a:lnTo>
                      <a:pt x="37" y="363"/>
                    </a:lnTo>
                    <a:lnTo>
                      <a:pt x="131" y="457"/>
                    </a:lnTo>
                    <a:lnTo>
                      <a:pt x="131" y="498"/>
                    </a:lnTo>
                    <a:lnTo>
                      <a:pt x="172" y="566"/>
                    </a:lnTo>
                    <a:lnTo>
                      <a:pt x="198" y="566"/>
                    </a:lnTo>
                    <a:lnTo>
                      <a:pt x="198" y="483"/>
                    </a:lnTo>
                    <a:lnTo>
                      <a:pt x="213" y="483"/>
                    </a:lnTo>
                    <a:lnTo>
                      <a:pt x="292" y="405"/>
                    </a:lnTo>
                    <a:lnTo>
                      <a:pt x="322" y="405"/>
                    </a:lnTo>
                    <a:lnTo>
                      <a:pt x="374" y="457"/>
                    </a:lnTo>
                    <a:lnTo>
                      <a:pt x="374" y="551"/>
                    </a:lnTo>
                    <a:lnTo>
                      <a:pt x="415" y="592"/>
                    </a:lnTo>
                    <a:lnTo>
                      <a:pt x="415" y="618"/>
                    </a:lnTo>
                    <a:lnTo>
                      <a:pt x="426" y="633"/>
                    </a:lnTo>
                    <a:lnTo>
                      <a:pt x="452" y="633"/>
                    </a:lnTo>
                    <a:lnTo>
                      <a:pt x="452" y="618"/>
                    </a:lnTo>
                    <a:lnTo>
                      <a:pt x="441" y="603"/>
                    </a:lnTo>
                    <a:lnTo>
                      <a:pt x="441" y="592"/>
                    </a:lnTo>
                    <a:lnTo>
                      <a:pt x="400" y="551"/>
                    </a:lnTo>
                    <a:lnTo>
                      <a:pt x="400" y="509"/>
                    </a:lnTo>
                    <a:lnTo>
                      <a:pt x="426" y="509"/>
                    </a:lnTo>
                    <a:lnTo>
                      <a:pt x="467" y="551"/>
                    </a:lnTo>
                    <a:lnTo>
                      <a:pt x="482" y="551"/>
                    </a:lnTo>
                    <a:lnTo>
                      <a:pt x="509" y="524"/>
                    </a:lnTo>
                    <a:lnTo>
                      <a:pt x="509" y="498"/>
                    </a:lnTo>
                    <a:lnTo>
                      <a:pt x="467" y="457"/>
                    </a:lnTo>
                    <a:lnTo>
                      <a:pt x="467" y="416"/>
                    </a:lnTo>
                    <a:lnTo>
                      <a:pt x="561" y="416"/>
                    </a:lnTo>
                    <a:lnTo>
                      <a:pt x="628" y="348"/>
                    </a:lnTo>
                    <a:lnTo>
                      <a:pt x="628" y="243"/>
                    </a:lnTo>
                    <a:lnTo>
                      <a:pt x="613" y="229"/>
                    </a:lnTo>
                    <a:lnTo>
                      <a:pt x="587" y="229"/>
                    </a:lnTo>
                    <a:lnTo>
                      <a:pt x="587" y="202"/>
                    </a:lnTo>
                    <a:lnTo>
                      <a:pt x="602" y="187"/>
                    </a:lnTo>
                    <a:lnTo>
                      <a:pt x="643" y="187"/>
                    </a:lnTo>
                    <a:lnTo>
                      <a:pt x="681" y="229"/>
                    </a:lnTo>
                    <a:lnTo>
                      <a:pt x="681" y="270"/>
                    </a:lnTo>
                    <a:lnTo>
                      <a:pt x="707" y="270"/>
                    </a:lnTo>
                    <a:lnTo>
                      <a:pt x="722" y="255"/>
                    </a:lnTo>
                    <a:lnTo>
                      <a:pt x="722" y="229"/>
                    </a:lnTo>
                    <a:lnTo>
                      <a:pt x="696" y="202"/>
                    </a:lnTo>
                    <a:lnTo>
                      <a:pt x="748" y="150"/>
                    </a:lnTo>
                    <a:lnTo>
                      <a:pt x="748" y="120"/>
                    </a:lnTo>
                    <a:lnTo>
                      <a:pt x="774" y="9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>
                <a:off x="7871041" y="11621376"/>
                <a:ext cx="170511" cy="286428"/>
              </a:xfrm>
              <a:custGeom>
                <a:avLst/>
                <a:gdLst>
                  <a:gd name="T0" fmla="*/ 52 w 78"/>
                  <a:gd name="T1" fmla="*/ 0 h 131"/>
                  <a:gd name="T2" fmla="*/ 67 w 78"/>
                  <a:gd name="T3" fmla="*/ 0 h 131"/>
                  <a:gd name="T4" fmla="*/ 78 w 78"/>
                  <a:gd name="T5" fmla="*/ 11 h 131"/>
                  <a:gd name="T6" fmla="*/ 78 w 78"/>
                  <a:gd name="T7" fmla="*/ 26 h 131"/>
                  <a:gd name="T8" fmla="*/ 52 w 78"/>
                  <a:gd name="T9" fmla="*/ 52 h 131"/>
                  <a:gd name="T10" fmla="*/ 52 w 78"/>
                  <a:gd name="T11" fmla="*/ 79 h 131"/>
                  <a:gd name="T12" fmla="*/ 37 w 78"/>
                  <a:gd name="T13" fmla="*/ 94 h 131"/>
                  <a:gd name="T14" fmla="*/ 37 w 78"/>
                  <a:gd name="T15" fmla="*/ 105 h 131"/>
                  <a:gd name="T16" fmla="*/ 11 w 78"/>
                  <a:gd name="T17" fmla="*/ 131 h 131"/>
                  <a:gd name="T18" fmla="*/ 0 w 78"/>
                  <a:gd name="T19" fmla="*/ 131 h 131"/>
                  <a:gd name="T20" fmla="*/ 0 w 78"/>
                  <a:gd name="T21" fmla="*/ 105 h 131"/>
                  <a:gd name="T22" fmla="*/ 11 w 78"/>
                  <a:gd name="T23" fmla="*/ 94 h 131"/>
                  <a:gd name="T24" fmla="*/ 11 w 78"/>
                  <a:gd name="T25" fmla="*/ 37 h 131"/>
                  <a:gd name="T26" fmla="*/ 26 w 78"/>
                  <a:gd name="T27" fmla="*/ 26 h 131"/>
                  <a:gd name="T28" fmla="*/ 37 w 78"/>
                  <a:gd name="T29" fmla="*/ 11 h 131"/>
                  <a:gd name="T30" fmla="*/ 52 w 78"/>
                  <a:gd name="T3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131">
                    <a:moveTo>
                      <a:pt x="52" y="0"/>
                    </a:moveTo>
                    <a:lnTo>
                      <a:pt x="67" y="0"/>
                    </a:lnTo>
                    <a:lnTo>
                      <a:pt x="78" y="11"/>
                    </a:lnTo>
                    <a:lnTo>
                      <a:pt x="78" y="26"/>
                    </a:lnTo>
                    <a:lnTo>
                      <a:pt x="52" y="52"/>
                    </a:lnTo>
                    <a:lnTo>
                      <a:pt x="52" y="79"/>
                    </a:lnTo>
                    <a:lnTo>
                      <a:pt x="37" y="94"/>
                    </a:lnTo>
                    <a:lnTo>
                      <a:pt x="37" y="105"/>
                    </a:lnTo>
                    <a:lnTo>
                      <a:pt x="11" y="131"/>
                    </a:lnTo>
                    <a:lnTo>
                      <a:pt x="0" y="131"/>
                    </a:lnTo>
                    <a:lnTo>
                      <a:pt x="0" y="105"/>
                    </a:lnTo>
                    <a:lnTo>
                      <a:pt x="11" y="94"/>
                    </a:lnTo>
                    <a:lnTo>
                      <a:pt x="11" y="37"/>
                    </a:lnTo>
                    <a:lnTo>
                      <a:pt x="26" y="26"/>
                    </a:lnTo>
                    <a:lnTo>
                      <a:pt x="37" y="1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>
                <a:off x="6498209" y="10270140"/>
                <a:ext cx="1781622" cy="1849750"/>
              </a:xfrm>
              <a:custGeom>
                <a:avLst/>
                <a:gdLst>
                  <a:gd name="T0" fmla="*/ 748 w 815"/>
                  <a:gd name="T1" fmla="*/ 41 h 846"/>
                  <a:gd name="T2" fmla="*/ 695 w 815"/>
                  <a:gd name="T3" fmla="*/ 56 h 846"/>
                  <a:gd name="T4" fmla="*/ 680 w 815"/>
                  <a:gd name="T5" fmla="*/ 26 h 846"/>
                  <a:gd name="T6" fmla="*/ 613 w 815"/>
                  <a:gd name="T7" fmla="*/ 0 h 846"/>
                  <a:gd name="T8" fmla="*/ 467 w 815"/>
                  <a:gd name="T9" fmla="*/ 41 h 846"/>
                  <a:gd name="T10" fmla="*/ 549 w 815"/>
                  <a:gd name="T11" fmla="*/ 56 h 846"/>
                  <a:gd name="T12" fmla="*/ 561 w 815"/>
                  <a:gd name="T13" fmla="*/ 94 h 846"/>
                  <a:gd name="T14" fmla="*/ 441 w 815"/>
                  <a:gd name="T15" fmla="*/ 109 h 846"/>
                  <a:gd name="T16" fmla="*/ 389 w 815"/>
                  <a:gd name="T17" fmla="*/ 135 h 846"/>
                  <a:gd name="T18" fmla="*/ 332 w 815"/>
                  <a:gd name="T19" fmla="*/ 109 h 846"/>
                  <a:gd name="T20" fmla="*/ 280 w 815"/>
                  <a:gd name="T21" fmla="*/ 94 h 846"/>
                  <a:gd name="T22" fmla="*/ 295 w 815"/>
                  <a:gd name="T23" fmla="*/ 67 h 846"/>
                  <a:gd name="T24" fmla="*/ 202 w 815"/>
                  <a:gd name="T25" fmla="*/ 56 h 846"/>
                  <a:gd name="T26" fmla="*/ 119 w 815"/>
                  <a:gd name="T27" fmla="*/ 67 h 846"/>
                  <a:gd name="T28" fmla="*/ 78 w 815"/>
                  <a:gd name="T29" fmla="*/ 135 h 846"/>
                  <a:gd name="T30" fmla="*/ 11 w 815"/>
                  <a:gd name="T31" fmla="*/ 281 h 846"/>
                  <a:gd name="T32" fmla="*/ 0 w 815"/>
                  <a:gd name="T33" fmla="*/ 337 h 846"/>
                  <a:gd name="T34" fmla="*/ 160 w 815"/>
                  <a:gd name="T35" fmla="*/ 416 h 846"/>
                  <a:gd name="T36" fmla="*/ 228 w 815"/>
                  <a:gd name="T37" fmla="*/ 404 h 846"/>
                  <a:gd name="T38" fmla="*/ 265 w 815"/>
                  <a:gd name="T39" fmla="*/ 416 h 846"/>
                  <a:gd name="T40" fmla="*/ 280 w 815"/>
                  <a:gd name="T41" fmla="*/ 483 h 846"/>
                  <a:gd name="T42" fmla="*/ 306 w 815"/>
                  <a:gd name="T43" fmla="*/ 670 h 846"/>
                  <a:gd name="T44" fmla="*/ 332 w 815"/>
                  <a:gd name="T45" fmla="*/ 753 h 846"/>
                  <a:gd name="T46" fmla="*/ 374 w 815"/>
                  <a:gd name="T47" fmla="*/ 846 h 846"/>
                  <a:gd name="T48" fmla="*/ 519 w 815"/>
                  <a:gd name="T49" fmla="*/ 779 h 846"/>
                  <a:gd name="T50" fmla="*/ 549 w 815"/>
                  <a:gd name="T51" fmla="*/ 712 h 846"/>
                  <a:gd name="T52" fmla="*/ 602 w 815"/>
                  <a:gd name="T53" fmla="*/ 618 h 846"/>
                  <a:gd name="T54" fmla="*/ 587 w 815"/>
                  <a:gd name="T55" fmla="*/ 566 h 846"/>
                  <a:gd name="T56" fmla="*/ 695 w 815"/>
                  <a:gd name="T57" fmla="*/ 404 h 846"/>
                  <a:gd name="T58" fmla="*/ 710 w 815"/>
                  <a:gd name="T59" fmla="*/ 363 h 846"/>
                  <a:gd name="T60" fmla="*/ 628 w 815"/>
                  <a:gd name="T61" fmla="*/ 348 h 846"/>
                  <a:gd name="T62" fmla="*/ 587 w 815"/>
                  <a:gd name="T63" fmla="*/ 281 h 846"/>
                  <a:gd name="T64" fmla="*/ 534 w 815"/>
                  <a:gd name="T65" fmla="*/ 161 h 846"/>
                  <a:gd name="T66" fmla="*/ 587 w 815"/>
                  <a:gd name="T67" fmla="*/ 202 h 846"/>
                  <a:gd name="T68" fmla="*/ 628 w 815"/>
                  <a:gd name="T69" fmla="*/ 281 h 846"/>
                  <a:gd name="T70" fmla="*/ 710 w 815"/>
                  <a:gd name="T71" fmla="*/ 311 h 846"/>
                  <a:gd name="T72" fmla="*/ 789 w 815"/>
                  <a:gd name="T73" fmla="*/ 217 h 846"/>
                  <a:gd name="T74" fmla="*/ 721 w 815"/>
                  <a:gd name="T75" fmla="*/ 202 h 846"/>
                  <a:gd name="T76" fmla="*/ 680 w 815"/>
                  <a:gd name="T77" fmla="*/ 135 h 846"/>
                  <a:gd name="T78" fmla="*/ 748 w 815"/>
                  <a:gd name="T79" fmla="*/ 176 h 846"/>
                  <a:gd name="T80" fmla="*/ 815 w 815"/>
                  <a:gd name="T81" fmla="*/ 82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5" h="846">
                    <a:moveTo>
                      <a:pt x="774" y="41"/>
                    </a:moveTo>
                    <a:lnTo>
                      <a:pt x="748" y="41"/>
                    </a:lnTo>
                    <a:lnTo>
                      <a:pt x="736" y="56"/>
                    </a:lnTo>
                    <a:lnTo>
                      <a:pt x="695" y="56"/>
                    </a:lnTo>
                    <a:lnTo>
                      <a:pt x="680" y="41"/>
                    </a:lnTo>
                    <a:lnTo>
                      <a:pt x="680" y="26"/>
                    </a:lnTo>
                    <a:lnTo>
                      <a:pt x="643" y="26"/>
                    </a:lnTo>
                    <a:lnTo>
                      <a:pt x="613" y="0"/>
                    </a:lnTo>
                    <a:lnTo>
                      <a:pt x="467" y="0"/>
                    </a:lnTo>
                    <a:lnTo>
                      <a:pt x="467" y="41"/>
                    </a:lnTo>
                    <a:lnTo>
                      <a:pt x="482" y="56"/>
                    </a:lnTo>
                    <a:lnTo>
                      <a:pt x="549" y="56"/>
                    </a:lnTo>
                    <a:lnTo>
                      <a:pt x="561" y="67"/>
                    </a:lnTo>
                    <a:lnTo>
                      <a:pt x="561" y="94"/>
                    </a:lnTo>
                    <a:lnTo>
                      <a:pt x="549" y="109"/>
                    </a:lnTo>
                    <a:lnTo>
                      <a:pt x="441" y="109"/>
                    </a:lnTo>
                    <a:lnTo>
                      <a:pt x="415" y="109"/>
                    </a:lnTo>
                    <a:lnTo>
                      <a:pt x="389" y="135"/>
                    </a:lnTo>
                    <a:lnTo>
                      <a:pt x="359" y="135"/>
                    </a:lnTo>
                    <a:lnTo>
                      <a:pt x="332" y="109"/>
                    </a:lnTo>
                    <a:lnTo>
                      <a:pt x="295" y="109"/>
                    </a:lnTo>
                    <a:lnTo>
                      <a:pt x="280" y="94"/>
                    </a:lnTo>
                    <a:lnTo>
                      <a:pt x="295" y="82"/>
                    </a:lnTo>
                    <a:lnTo>
                      <a:pt x="295" y="67"/>
                    </a:lnTo>
                    <a:lnTo>
                      <a:pt x="280" y="56"/>
                    </a:lnTo>
                    <a:lnTo>
                      <a:pt x="202" y="56"/>
                    </a:lnTo>
                    <a:lnTo>
                      <a:pt x="187" y="67"/>
                    </a:lnTo>
                    <a:lnTo>
                      <a:pt x="119" y="67"/>
                    </a:lnTo>
                    <a:lnTo>
                      <a:pt x="78" y="109"/>
                    </a:lnTo>
                    <a:lnTo>
                      <a:pt x="78" y="135"/>
                    </a:lnTo>
                    <a:lnTo>
                      <a:pt x="11" y="202"/>
                    </a:lnTo>
                    <a:lnTo>
                      <a:pt x="11" y="281"/>
                    </a:lnTo>
                    <a:lnTo>
                      <a:pt x="0" y="296"/>
                    </a:lnTo>
                    <a:lnTo>
                      <a:pt x="0" y="337"/>
                    </a:lnTo>
                    <a:lnTo>
                      <a:pt x="78" y="416"/>
                    </a:lnTo>
                    <a:lnTo>
                      <a:pt x="160" y="416"/>
                    </a:lnTo>
                    <a:lnTo>
                      <a:pt x="172" y="404"/>
                    </a:lnTo>
                    <a:lnTo>
                      <a:pt x="228" y="404"/>
                    </a:lnTo>
                    <a:lnTo>
                      <a:pt x="239" y="416"/>
                    </a:lnTo>
                    <a:lnTo>
                      <a:pt x="265" y="416"/>
                    </a:lnTo>
                    <a:lnTo>
                      <a:pt x="280" y="431"/>
                    </a:lnTo>
                    <a:lnTo>
                      <a:pt x="280" y="483"/>
                    </a:lnTo>
                    <a:lnTo>
                      <a:pt x="306" y="509"/>
                    </a:lnTo>
                    <a:lnTo>
                      <a:pt x="306" y="670"/>
                    </a:lnTo>
                    <a:lnTo>
                      <a:pt x="332" y="697"/>
                    </a:lnTo>
                    <a:lnTo>
                      <a:pt x="332" y="753"/>
                    </a:lnTo>
                    <a:lnTo>
                      <a:pt x="374" y="790"/>
                    </a:lnTo>
                    <a:lnTo>
                      <a:pt x="374" y="846"/>
                    </a:lnTo>
                    <a:lnTo>
                      <a:pt x="456" y="846"/>
                    </a:lnTo>
                    <a:lnTo>
                      <a:pt x="519" y="779"/>
                    </a:lnTo>
                    <a:lnTo>
                      <a:pt x="519" y="738"/>
                    </a:lnTo>
                    <a:lnTo>
                      <a:pt x="549" y="712"/>
                    </a:lnTo>
                    <a:lnTo>
                      <a:pt x="549" y="670"/>
                    </a:lnTo>
                    <a:lnTo>
                      <a:pt x="602" y="618"/>
                    </a:lnTo>
                    <a:lnTo>
                      <a:pt x="602" y="577"/>
                    </a:lnTo>
                    <a:lnTo>
                      <a:pt x="587" y="566"/>
                    </a:lnTo>
                    <a:lnTo>
                      <a:pt x="587" y="509"/>
                    </a:lnTo>
                    <a:lnTo>
                      <a:pt x="695" y="404"/>
                    </a:lnTo>
                    <a:lnTo>
                      <a:pt x="695" y="375"/>
                    </a:lnTo>
                    <a:lnTo>
                      <a:pt x="710" y="363"/>
                    </a:lnTo>
                    <a:lnTo>
                      <a:pt x="695" y="348"/>
                    </a:lnTo>
                    <a:lnTo>
                      <a:pt x="628" y="348"/>
                    </a:lnTo>
                    <a:lnTo>
                      <a:pt x="587" y="311"/>
                    </a:lnTo>
                    <a:lnTo>
                      <a:pt x="587" y="281"/>
                    </a:lnTo>
                    <a:lnTo>
                      <a:pt x="534" y="228"/>
                    </a:lnTo>
                    <a:lnTo>
                      <a:pt x="534" y="161"/>
                    </a:lnTo>
                    <a:lnTo>
                      <a:pt x="549" y="161"/>
                    </a:lnTo>
                    <a:lnTo>
                      <a:pt x="587" y="202"/>
                    </a:lnTo>
                    <a:lnTo>
                      <a:pt x="587" y="243"/>
                    </a:lnTo>
                    <a:lnTo>
                      <a:pt x="628" y="281"/>
                    </a:lnTo>
                    <a:lnTo>
                      <a:pt x="628" y="311"/>
                    </a:lnTo>
                    <a:lnTo>
                      <a:pt x="710" y="311"/>
                    </a:lnTo>
                    <a:lnTo>
                      <a:pt x="789" y="228"/>
                    </a:lnTo>
                    <a:lnTo>
                      <a:pt x="789" y="217"/>
                    </a:lnTo>
                    <a:lnTo>
                      <a:pt x="774" y="202"/>
                    </a:lnTo>
                    <a:lnTo>
                      <a:pt x="721" y="202"/>
                    </a:lnTo>
                    <a:lnTo>
                      <a:pt x="680" y="161"/>
                    </a:lnTo>
                    <a:lnTo>
                      <a:pt x="680" y="135"/>
                    </a:lnTo>
                    <a:lnTo>
                      <a:pt x="710" y="135"/>
                    </a:lnTo>
                    <a:lnTo>
                      <a:pt x="748" y="176"/>
                    </a:lnTo>
                    <a:lnTo>
                      <a:pt x="815" y="176"/>
                    </a:lnTo>
                    <a:lnTo>
                      <a:pt x="815" y="82"/>
                    </a:lnTo>
                    <a:lnTo>
                      <a:pt x="774" y="4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>
                <a:off x="7348578" y="10213292"/>
                <a:ext cx="146465" cy="146494"/>
              </a:xfrm>
              <a:custGeom>
                <a:avLst/>
                <a:gdLst>
                  <a:gd name="T0" fmla="*/ 11 w 67"/>
                  <a:gd name="T1" fmla="*/ 0 h 67"/>
                  <a:gd name="T2" fmla="*/ 0 w 67"/>
                  <a:gd name="T3" fmla="*/ 15 h 67"/>
                  <a:gd name="T4" fmla="*/ 0 w 67"/>
                  <a:gd name="T5" fmla="*/ 41 h 67"/>
                  <a:gd name="T6" fmla="*/ 11 w 67"/>
                  <a:gd name="T7" fmla="*/ 52 h 67"/>
                  <a:gd name="T8" fmla="*/ 11 w 67"/>
                  <a:gd name="T9" fmla="*/ 67 h 67"/>
                  <a:gd name="T10" fmla="*/ 37 w 67"/>
                  <a:gd name="T11" fmla="*/ 67 h 67"/>
                  <a:gd name="T12" fmla="*/ 37 w 67"/>
                  <a:gd name="T13" fmla="*/ 52 h 67"/>
                  <a:gd name="T14" fmla="*/ 26 w 67"/>
                  <a:gd name="T15" fmla="*/ 41 h 67"/>
                  <a:gd name="T16" fmla="*/ 26 w 67"/>
                  <a:gd name="T17" fmla="*/ 26 h 67"/>
                  <a:gd name="T18" fmla="*/ 37 w 67"/>
                  <a:gd name="T19" fmla="*/ 15 h 67"/>
                  <a:gd name="T20" fmla="*/ 67 w 67"/>
                  <a:gd name="T21" fmla="*/ 15 h 67"/>
                  <a:gd name="T22" fmla="*/ 67 w 67"/>
                  <a:gd name="T23" fmla="*/ 0 h 67"/>
                  <a:gd name="T24" fmla="*/ 11 w 67"/>
                  <a:gd name="T2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67">
                    <a:moveTo>
                      <a:pt x="11" y="0"/>
                    </a:moveTo>
                    <a:lnTo>
                      <a:pt x="0" y="15"/>
                    </a:lnTo>
                    <a:lnTo>
                      <a:pt x="0" y="41"/>
                    </a:lnTo>
                    <a:lnTo>
                      <a:pt x="11" y="52"/>
                    </a:lnTo>
                    <a:lnTo>
                      <a:pt x="11" y="67"/>
                    </a:lnTo>
                    <a:lnTo>
                      <a:pt x="37" y="67"/>
                    </a:lnTo>
                    <a:lnTo>
                      <a:pt x="37" y="52"/>
                    </a:lnTo>
                    <a:lnTo>
                      <a:pt x="26" y="41"/>
                    </a:lnTo>
                    <a:lnTo>
                      <a:pt x="26" y="26"/>
                    </a:lnTo>
                    <a:lnTo>
                      <a:pt x="37" y="15"/>
                    </a:lnTo>
                    <a:lnTo>
                      <a:pt x="67" y="15"/>
                    </a:lnTo>
                    <a:lnTo>
                      <a:pt x="67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1"/>
              <p:cNvSpPr>
                <a:spLocks/>
              </p:cNvSpPr>
              <p:nvPr/>
            </p:nvSpPr>
            <p:spPr bwMode="auto">
              <a:xfrm>
                <a:off x="4681611" y="8715563"/>
                <a:ext cx="115860" cy="146494"/>
              </a:xfrm>
              <a:custGeom>
                <a:avLst/>
                <a:gdLst>
                  <a:gd name="T0" fmla="*/ 53 w 53"/>
                  <a:gd name="T1" fmla="*/ 41 h 67"/>
                  <a:gd name="T2" fmla="*/ 26 w 53"/>
                  <a:gd name="T3" fmla="*/ 67 h 67"/>
                  <a:gd name="T4" fmla="*/ 11 w 53"/>
                  <a:gd name="T5" fmla="*/ 56 h 67"/>
                  <a:gd name="T6" fmla="*/ 0 w 53"/>
                  <a:gd name="T7" fmla="*/ 41 h 67"/>
                  <a:gd name="T8" fmla="*/ 0 w 53"/>
                  <a:gd name="T9" fmla="*/ 30 h 67"/>
                  <a:gd name="T10" fmla="*/ 26 w 53"/>
                  <a:gd name="T11" fmla="*/ 0 h 67"/>
                  <a:gd name="T12" fmla="*/ 53 w 53"/>
                  <a:gd name="T13" fmla="*/ 0 h 67"/>
                  <a:gd name="T14" fmla="*/ 53 w 53"/>
                  <a:gd name="T15" fmla="*/ 4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67">
                    <a:moveTo>
                      <a:pt x="53" y="41"/>
                    </a:moveTo>
                    <a:lnTo>
                      <a:pt x="26" y="67"/>
                    </a:lnTo>
                    <a:lnTo>
                      <a:pt x="11" y="56"/>
                    </a:lnTo>
                    <a:lnTo>
                      <a:pt x="0" y="41"/>
                    </a:lnTo>
                    <a:lnTo>
                      <a:pt x="0" y="30"/>
                    </a:lnTo>
                    <a:lnTo>
                      <a:pt x="26" y="0"/>
                    </a:lnTo>
                    <a:lnTo>
                      <a:pt x="53" y="0"/>
                    </a:lnTo>
                    <a:lnTo>
                      <a:pt x="53" y="4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4502356" y="8485985"/>
                <a:ext cx="122418" cy="146494"/>
              </a:xfrm>
              <a:custGeom>
                <a:avLst/>
                <a:gdLst>
                  <a:gd name="T0" fmla="*/ 41 w 56"/>
                  <a:gd name="T1" fmla="*/ 0 h 67"/>
                  <a:gd name="T2" fmla="*/ 56 w 56"/>
                  <a:gd name="T3" fmla="*/ 11 h 67"/>
                  <a:gd name="T4" fmla="*/ 56 w 56"/>
                  <a:gd name="T5" fmla="*/ 52 h 67"/>
                  <a:gd name="T6" fmla="*/ 41 w 56"/>
                  <a:gd name="T7" fmla="*/ 67 h 67"/>
                  <a:gd name="T8" fmla="*/ 30 w 56"/>
                  <a:gd name="T9" fmla="*/ 67 h 67"/>
                  <a:gd name="T10" fmla="*/ 0 w 56"/>
                  <a:gd name="T11" fmla="*/ 41 h 67"/>
                  <a:gd name="T12" fmla="*/ 41 w 56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67">
                    <a:moveTo>
                      <a:pt x="41" y="0"/>
                    </a:moveTo>
                    <a:lnTo>
                      <a:pt x="56" y="11"/>
                    </a:lnTo>
                    <a:lnTo>
                      <a:pt x="56" y="52"/>
                    </a:lnTo>
                    <a:lnTo>
                      <a:pt x="41" y="67"/>
                    </a:lnTo>
                    <a:lnTo>
                      <a:pt x="30" y="67"/>
                    </a:lnTo>
                    <a:lnTo>
                      <a:pt x="0" y="4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4183195" y="10475668"/>
                <a:ext cx="1906226" cy="2348264"/>
              </a:xfrm>
              <a:custGeom>
                <a:avLst/>
                <a:gdLst>
                  <a:gd name="T0" fmla="*/ 0 w 872"/>
                  <a:gd name="T1" fmla="*/ 41 h 1074"/>
                  <a:gd name="T2" fmla="*/ 26 w 872"/>
                  <a:gd name="T3" fmla="*/ 82 h 1074"/>
                  <a:gd name="T4" fmla="*/ 67 w 872"/>
                  <a:gd name="T5" fmla="*/ 108 h 1074"/>
                  <a:gd name="T6" fmla="*/ 41 w 872"/>
                  <a:gd name="T7" fmla="*/ 67 h 1074"/>
                  <a:gd name="T8" fmla="*/ 26 w 872"/>
                  <a:gd name="T9" fmla="*/ 41 h 1074"/>
                  <a:gd name="T10" fmla="*/ 52 w 872"/>
                  <a:gd name="T11" fmla="*/ 15 h 1074"/>
                  <a:gd name="T12" fmla="*/ 202 w 872"/>
                  <a:gd name="T13" fmla="*/ 187 h 1074"/>
                  <a:gd name="T14" fmla="*/ 281 w 872"/>
                  <a:gd name="T15" fmla="*/ 228 h 1074"/>
                  <a:gd name="T16" fmla="*/ 374 w 872"/>
                  <a:gd name="T17" fmla="*/ 296 h 1074"/>
                  <a:gd name="T18" fmla="*/ 430 w 872"/>
                  <a:gd name="T19" fmla="*/ 348 h 1074"/>
                  <a:gd name="T20" fmla="*/ 389 w 872"/>
                  <a:gd name="T21" fmla="*/ 430 h 1074"/>
                  <a:gd name="T22" fmla="*/ 430 w 872"/>
                  <a:gd name="T23" fmla="*/ 509 h 1074"/>
                  <a:gd name="T24" fmla="*/ 494 w 872"/>
                  <a:gd name="T25" fmla="*/ 576 h 1074"/>
                  <a:gd name="T26" fmla="*/ 468 w 872"/>
                  <a:gd name="T27" fmla="*/ 711 h 1074"/>
                  <a:gd name="T28" fmla="*/ 456 w 872"/>
                  <a:gd name="T29" fmla="*/ 925 h 1074"/>
                  <a:gd name="T30" fmla="*/ 483 w 872"/>
                  <a:gd name="T31" fmla="*/ 1018 h 1074"/>
                  <a:gd name="T32" fmla="*/ 509 w 872"/>
                  <a:gd name="T33" fmla="*/ 1048 h 1074"/>
                  <a:gd name="T34" fmla="*/ 550 w 872"/>
                  <a:gd name="T35" fmla="*/ 1074 h 1074"/>
                  <a:gd name="T36" fmla="*/ 524 w 872"/>
                  <a:gd name="T37" fmla="*/ 1018 h 1074"/>
                  <a:gd name="T38" fmla="*/ 524 w 872"/>
                  <a:gd name="T39" fmla="*/ 981 h 1074"/>
                  <a:gd name="T40" fmla="*/ 550 w 872"/>
                  <a:gd name="T41" fmla="*/ 940 h 1074"/>
                  <a:gd name="T42" fmla="*/ 550 w 872"/>
                  <a:gd name="T43" fmla="*/ 857 h 1074"/>
                  <a:gd name="T44" fmla="*/ 617 w 872"/>
                  <a:gd name="T45" fmla="*/ 820 h 1074"/>
                  <a:gd name="T46" fmla="*/ 722 w 872"/>
                  <a:gd name="T47" fmla="*/ 659 h 1074"/>
                  <a:gd name="T48" fmla="*/ 789 w 872"/>
                  <a:gd name="T49" fmla="*/ 618 h 1074"/>
                  <a:gd name="T50" fmla="*/ 815 w 872"/>
                  <a:gd name="T51" fmla="*/ 524 h 1074"/>
                  <a:gd name="T52" fmla="*/ 872 w 872"/>
                  <a:gd name="T53" fmla="*/ 457 h 1074"/>
                  <a:gd name="T54" fmla="*/ 722 w 872"/>
                  <a:gd name="T55" fmla="*/ 389 h 1074"/>
                  <a:gd name="T56" fmla="*/ 711 w 872"/>
                  <a:gd name="T57" fmla="*/ 348 h 1074"/>
                  <a:gd name="T58" fmla="*/ 628 w 872"/>
                  <a:gd name="T59" fmla="*/ 310 h 1074"/>
                  <a:gd name="T60" fmla="*/ 456 w 872"/>
                  <a:gd name="T61" fmla="*/ 254 h 1074"/>
                  <a:gd name="T62" fmla="*/ 415 w 872"/>
                  <a:gd name="T63" fmla="*/ 269 h 1074"/>
                  <a:gd name="T64" fmla="*/ 374 w 872"/>
                  <a:gd name="T65" fmla="*/ 269 h 1074"/>
                  <a:gd name="T66" fmla="*/ 363 w 872"/>
                  <a:gd name="T67" fmla="*/ 228 h 1074"/>
                  <a:gd name="T68" fmla="*/ 307 w 872"/>
                  <a:gd name="T69" fmla="*/ 202 h 1074"/>
                  <a:gd name="T70" fmla="*/ 333 w 872"/>
                  <a:gd name="T71" fmla="*/ 149 h 1074"/>
                  <a:gd name="T72" fmla="*/ 307 w 872"/>
                  <a:gd name="T73" fmla="*/ 134 h 1074"/>
                  <a:gd name="T74" fmla="*/ 228 w 872"/>
                  <a:gd name="T75" fmla="*/ 161 h 1074"/>
                  <a:gd name="T76" fmla="*/ 202 w 872"/>
                  <a:gd name="T77" fmla="*/ 93 h 1074"/>
                  <a:gd name="T78" fmla="*/ 135 w 872"/>
                  <a:gd name="T79" fmla="*/ 56 h 1074"/>
                  <a:gd name="T80" fmla="*/ 0 w 872"/>
                  <a:gd name="T81" fmla="*/ 0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72" h="1074">
                    <a:moveTo>
                      <a:pt x="0" y="0"/>
                    </a:moveTo>
                    <a:lnTo>
                      <a:pt x="0" y="41"/>
                    </a:lnTo>
                    <a:lnTo>
                      <a:pt x="26" y="67"/>
                    </a:lnTo>
                    <a:lnTo>
                      <a:pt x="26" y="82"/>
                    </a:lnTo>
                    <a:lnTo>
                      <a:pt x="52" y="108"/>
                    </a:lnTo>
                    <a:lnTo>
                      <a:pt x="67" y="108"/>
                    </a:lnTo>
                    <a:lnTo>
                      <a:pt x="67" y="93"/>
                    </a:lnTo>
                    <a:lnTo>
                      <a:pt x="41" y="67"/>
                    </a:lnTo>
                    <a:lnTo>
                      <a:pt x="41" y="56"/>
                    </a:lnTo>
                    <a:lnTo>
                      <a:pt x="26" y="41"/>
                    </a:lnTo>
                    <a:lnTo>
                      <a:pt x="26" y="15"/>
                    </a:lnTo>
                    <a:lnTo>
                      <a:pt x="52" y="15"/>
                    </a:lnTo>
                    <a:lnTo>
                      <a:pt x="52" y="41"/>
                    </a:lnTo>
                    <a:lnTo>
                      <a:pt x="202" y="187"/>
                    </a:lnTo>
                    <a:lnTo>
                      <a:pt x="239" y="187"/>
                    </a:lnTo>
                    <a:lnTo>
                      <a:pt x="281" y="228"/>
                    </a:lnTo>
                    <a:lnTo>
                      <a:pt x="307" y="228"/>
                    </a:lnTo>
                    <a:lnTo>
                      <a:pt x="374" y="296"/>
                    </a:lnTo>
                    <a:lnTo>
                      <a:pt x="430" y="296"/>
                    </a:lnTo>
                    <a:lnTo>
                      <a:pt x="430" y="348"/>
                    </a:lnTo>
                    <a:lnTo>
                      <a:pt x="389" y="389"/>
                    </a:lnTo>
                    <a:lnTo>
                      <a:pt x="389" y="430"/>
                    </a:lnTo>
                    <a:lnTo>
                      <a:pt x="430" y="472"/>
                    </a:lnTo>
                    <a:lnTo>
                      <a:pt x="430" y="509"/>
                    </a:lnTo>
                    <a:lnTo>
                      <a:pt x="468" y="550"/>
                    </a:lnTo>
                    <a:lnTo>
                      <a:pt x="494" y="576"/>
                    </a:lnTo>
                    <a:lnTo>
                      <a:pt x="494" y="685"/>
                    </a:lnTo>
                    <a:lnTo>
                      <a:pt x="468" y="711"/>
                    </a:lnTo>
                    <a:lnTo>
                      <a:pt x="468" y="913"/>
                    </a:lnTo>
                    <a:lnTo>
                      <a:pt x="456" y="925"/>
                    </a:lnTo>
                    <a:lnTo>
                      <a:pt x="456" y="992"/>
                    </a:lnTo>
                    <a:lnTo>
                      <a:pt x="483" y="1018"/>
                    </a:lnTo>
                    <a:lnTo>
                      <a:pt x="494" y="1033"/>
                    </a:lnTo>
                    <a:lnTo>
                      <a:pt x="509" y="1048"/>
                    </a:lnTo>
                    <a:lnTo>
                      <a:pt x="509" y="1074"/>
                    </a:lnTo>
                    <a:lnTo>
                      <a:pt x="550" y="1074"/>
                    </a:lnTo>
                    <a:lnTo>
                      <a:pt x="550" y="1048"/>
                    </a:lnTo>
                    <a:lnTo>
                      <a:pt x="524" y="1018"/>
                    </a:lnTo>
                    <a:lnTo>
                      <a:pt x="524" y="1007"/>
                    </a:lnTo>
                    <a:lnTo>
                      <a:pt x="524" y="981"/>
                    </a:lnTo>
                    <a:lnTo>
                      <a:pt x="550" y="951"/>
                    </a:lnTo>
                    <a:lnTo>
                      <a:pt x="550" y="940"/>
                    </a:lnTo>
                    <a:lnTo>
                      <a:pt x="550" y="898"/>
                    </a:lnTo>
                    <a:lnTo>
                      <a:pt x="550" y="857"/>
                    </a:lnTo>
                    <a:lnTo>
                      <a:pt x="587" y="820"/>
                    </a:lnTo>
                    <a:lnTo>
                      <a:pt x="617" y="820"/>
                    </a:lnTo>
                    <a:lnTo>
                      <a:pt x="722" y="711"/>
                    </a:lnTo>
                    <a:lnTo>
                      <a:pt x="722" y="659"/>
                    </a:lnTo>
                    <a:lnTo>
                      <a:pt x="763" y="618"/>
                    </a:lnTo>
                    <a:lnTo>
                      <a:pt x="789" y="618"/>
                    </a:lnTo>
                    <a:lnTo>
                      <a:pt x="815" y="591"/>
                    </a:lnTo>
                    <a:lnTo>
                      <a:pt x="815" y="524"/>
                    </a:lnTo>
                    <a:lnTo>
                      <a:pt x="872" y="472"/>
                    </a:lnTo>
                    <a:lnTo>
                      <a:pt x="872" y="457"/>
                    </a:lnTo>
                    <a:lnTo>
                      <a:pt x="804" y="389"/>
                    </a:lnTo>
                    <a:lnTo>
                      <a:pt x="722" y="389"/>
                    </a:lnTo>
                    <a:lnTo>
                      <a:pt x="711" y="378"/>
                    </a:lnTo>
                    <a:lnTo>
                      <a:pt x="711" y="348"/>
                    </a:lnTo>
                    <a:lnTo>
                      <a:pt x="670" y="310"/>
                    </a:lnTo>
                    <a:lnTo>
                      <a:pt x="628" y="310"/>
                    </a:lnTo>
                    <a:lnTo>
                      <a:pt x="576" y="254"/>
                    </a:lnTo>
                    <a:lnTo>
                      <a:pt x="456" y="254"/>
                    </a:lnTo>
                    <a:lnTo>
                      <a:pt x="441" y="269"/>
                    </a:lnTo>
                    <a:lnTo>
                      <a:pt x="415" y="269"/>
                    </a:lnTo>
                    <a:lnTo>
                      <a:pt x="400" y="269"/>
                    </a:lnTo>
                    <a:lnTo>
                      <a:pt x="374" y="269"/>
                    </a:lnTo>
                    <a:lnTo>
                      <a:pt x="363" y="254"/>
                    </a:lnTo>
                    <a:lnTo>
                      <a:pt x="363" y="228"/>
                    </a:lnTo>
                    <a:lnTo>
                      <a:pt x="333" y="202"/>
                    </a:lnTo>
                    <a:lnTo>
                      <a:pt x="307" y="202"/>
                    </a:lnTo>
                    <a:lnTo>
                      <a:pt x="333" y="176"/>
                    </a:lnTo>
                    <a:lnTo>
                      <a:pt x="333" y="149"/>
                    </a:lnTo>
                    <a:lnTo>
                      <a:pt x="322" y="134"/>
                    </a:lnTo>
                    <a:lnTo>
                      <a:pt x="307" y="134"/>
                    </a:lnTo>
                    <a:lnTo>
                      <a:pt x="281" y="161"/>
                    </a:lnTo>
                    <a:lnTo>
                      <a:pt x="228" y="161"/>
                    </a:lnTo>
                    <a:lnTo>
                      <a:pt x="202" y="134"/>
                    </a:lnTo>
                    <a:lnTo>
                      <a:pt x="202" y="93"/>
                    </a:lnTo>
                    <a:lnTo>
                      <a:pt x="161" y="56"/>
                    </a:lnTo>
                    <a:lnTo>
                      <a:pt x="135" y="56"/>
                    </a:lnTo>
                    <a:lnTo>
                      <a:pt x="7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4003940" y="8689325"/>
                <a:ext cx="236092" cy="238325"/>
              </a:xfrm>
              <a:custGeom>
                <a:avLst/>
                <a:gdLst>
                  <a:gd name="T0" fmla="*/ 15 w 108"/>
                  <a:gd name="T1" fmla="*/ 0 h 109"/>
                  <a:gd name="T2" fmla="*/ 15 w 108"/>
                  <a:gd name="T3" fmla="*/ 53 h 109"/>
                  <a:gd name="T4" fmla="*/ 0 w 108"/>
                  <a:gd name="T5" fmla="*/ 68 h 109"/>
                  <a:gd name="T6" fmla="*/ 0 w 108"/>
                  <a:gd name="T7" fmla="*/ 79 h 109"/>
                  <a:gd name="T8" fmla="*/ 30 w 108"/>
                  <a:gd name="T9" fmla="*/ 109 h 109"/>
                  <a:gd name="T10" fmla="*/ 108 w 108"/>
                  <a:gd name="T11" fmla="*/ 27 h 109"/>
                  <a:gd name="T12" fmla="*/ 82 w 108"/>
                  <a:gd name="T13" fmla="*/ 0 h 109"/>
                  <a:gd name="T14" fmla="*/ 15 w 108"/>
                  <a:gd name="T1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9">
                    <a:moveTo>
                      <a:pt x="15" y="0"/>
                    </a:moveTo>
                    <a:lnTo>
                      <a:pt x="15" y="53"/>
                    </a:lnTo>
                    <a:lnTo>
                      <a:pt x="0" y="68"/>
                    </a:lnTo>
                    <a:lnTo>
                      <a:pt x="0" y="79"/>
                    </a:lnTo>
                    <a:lnTo>
                      <a:pt x="30" y="109"/>
                    </a:lnTo>
                    <a:lnTo>
                      <a:pt x="108" y="27"/>
                    </a:lnTo>
                    <a:lnTo>
                      <a:pt x="82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5"/>
              <p:cNvSpPr>
                <a:spLocks/>
              </p:cNvSpPr>
              <p:nvPr/>
            </p:nvSpPr>
            <p:spPr bwMode="auto">
              <a:xfrm>
                <a:off x="4183195" y="8748361"/>
                <a:ext cx="384743" cy="352022"/>
              </a:xfrm>
              <a:custGeom>
                <a:avLst/>
                <a:gdLst>
                  <a:gd name="T0" fmla="*/ 41 w 176"/>
                  <a:gd name="T1" fmla="*/ 26 h 161"/>
                  <a:gd name="T2" fmla="*/ 0 w 176"/>
                  <a:gd name="T3" fmla="*/ 67 h 161"/>
                  <a:gd name="T4" fmla="*/ 52 w 176"/>
                  <a:gd name="T5" fmla="*/ 119 h 161"/>
                  <a:gd name="T6" fmla="*/ 15 w 176"/>
                  <a:gd name="T7" fmla="*/ 119 h 161"/>
                  <a:gd name="T8" fmla="*/ 52 w 176"/>
                  <a:gd name="T9" fmla="*/ 161 h 161"/>
                  <a:gd name="T10" fmla="*/ 120 w 176"/>
                  <a:gd name="T11" fmla="*/ 161 h 161"/>
                  <a:gd name="T12" fmla="*/ 176 w 176"/>
                  <a:gd name="T13" fmla="*/ 108 h 161"/>
                  <a:gd name="T14" fmla="*/ 135 w 176"/>
                  <a:gd name="T15" fmla="*/ 108 h 161"/>
                  <a:gd name="T16" fmla="*/ 135 w 176"/>
                  <a:gd name="T17" fmla="*/ 0 h 161"/>
                  <a:gd name="T18" fmla="*/ 109 w 176"/>
                  <a:gd name="T19" fmla="*/ 26 h 161"/>
                  <a:gd name="T20" fmla="*/ 109 w 176"/>
                  <a:gd name="T21" fmla="*/ 52 h 161"/>
                  <a:gd name="T22" fmla="*/ 67 w 176"/>
                  <a:gd name="T23" fmla="*/ 52 h 161"/>
                  <a:gd name="T24" fmla="*/ 41 w 176"/>
                  <a:gd name="T25" fmla="*/ 2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6" h="161">
                    <a:moveTo>
                      <a:pt x="41" y="26"/>
                    </a:moveTo>
                    <a:lnTo>
                      <a:pt x="0" y="67"/>
                    </a:lnTo>
                    <a:lnTo>
                      <a:pt x="52" y="119"/>
                    </a:lnTo>
                    <a:lnTo>
                      <a:pt x="15" y="119"/>
                    </a:lnTo>
                    <a:lnTo>
                      <a:pt x="52" y="161"/>
                    </a:lnTo>
                    <a:lnTo>
                      <a:pt x="120" y="161"/>
                    </a:lnTo>
                    <a:lnTo>
                      <a:pt x="176" y="108"/>
                    </a:lnTo>
                    <a:lnTo>
                      <a:pt x="135" y="108"/>
                    </a:lnTo>
                    <a:lnTo>
                      <a:pt x="135" y="0"/>
                    </a:lnTo>
                    <a:lnTo>
                      <a:pt x="109" y="26"/>
                    </a:lnTo>
                    <a:lnTo>
                      <a:pt x="109" y="52"/>
                    </a:lnTo>
                    <a:lnTo>
                      <a:pt x="67" y="52"/>
                    </a:lnTo>
                    <a:lnTo>
                      <a:pt x="41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6"/>
              <p:cNvSpPr>
                <a:spLocks/>
              </p:cNvSpPr>
              <p:nvPr/>
            </p:nvSpPr>
            <p:spPr bwMode="auto">
              <a:xfrm>
                <a:off x="4648820" y="7633263"/>
                <a:ext cx="793533" cy="876774"/>
              </a:xfrm>
              <a:custGeom>
                <a:avLst/>
                <a:gdLst>
                  <a:gd name="T0" fmla="*/ 337 w 363"/>
                  <a:gd name="T1" fmla="*/ 120 h 401"/>
                  <a:gd name="T2" fmla="*/ 202 w 363"/>
                  <a:gd name="T3" fmla="*/ 255 h 401"/>
                  <a:gd name="T4" fmla="*/ 202 w 363"/>
                  <a:gd name="T5" fmla="*/ 322 h 401"/>
                  <a:gd name="T6" fmla="*/ 161 w 363"/>
                  <a:gd name="T7" fmla="*/ 364 h 401"/>
                  <a:gd name="T8" fmla="*/ 187 w 363"/>
                  <a:gd name="T9" fmla="*/ 390 h 401"/>
                  <a:gd name="T10" fmla="*/ 176 w 363"/>
                  <a:gd name="T11" fmla="*/ 401 h 401"/>
                  <a:gd name="T12" fmla="*/ 94 w 363"/>
                  <a:gd name="T13" fmla="*/ 401 h 401"/>
                  <a:gd name="T14" fmla="*/ 83 w 363"/>
                  <a:gd name="T15" fmla="*/ 375 h 401"/>
                  <a:gd name="T16" fmla="*/ 135 w 363"/>
                  <a:gd name="T17" fmla="*/ 322 h 401"/>
                  <a:gd name="T18" fmla="*/ 109 w 363"/>
                  <a:gd name="T19" fmla="*/ 296 h 401"/>
                  <a:gd name="T20" fmla="*/ 135 w 363"/>
                  <a:gd name="T21" fmla="*/ 270 h 401"/>
                  <a:gd name="T22" fmla="*/ 109 w 363"/>
                  <a:gd name="T23" fmla="*/ 240 h 401"/>
                  <a:gd name="T24" fmla="*/ 41 w 363"/>
                  <a:gd name="T25" fmla="*/ 307 h 401"/>
                  <a:gd name="T26" fmla="*/ 26 w 363"/>
                  <a:gd name="T27" fmla="*/ 296 h 401"/>
                  <a:gd name="T28" fmla="*/ 26 w 363"/>
                  <a:gd name="T29" fmla="*/ 240 h 401"/>
                  <a:gd name="T30" fmla="*/ 0 w 363"/>
                  <a:gd name="T31" fmla="*/ 214 h 401"/>
                  <a:gd name="T32" fmla="*/ 0 w 363"/>
                  <a:gd name="T33" fmla="*/ 176 h 401"/>
                  <a:gd name="T34" fmla="*/ 41 w 363"/>
                  <a:gd name="T35" fmla="*/ 135 h 401"/>
                  <a:gd name="T36" fmla="*/ 68 w 363"/>
                  <a:gd name="T37" fmla="*/ 161 h 401"/>
                  <a:gd name="T38" fmla="*/ 68 w 363"/>
                  <a:gd name="T39" fmla="*/ 188 h 401"/>
                  <a:gd name="T40" fmla="*/ 94 w 363"/>
                  <a:gd name="T41" fmla="*/ 214 h 401"/>
                  <a:gd name="T42" fmla="*/ 150 w 363"/>
                  <a:gd name="T43" fmla="*/ 214 h 401"/>
                  <a:gd name="T44" fmla="*/ 202 w 363"/>
                  <a:gd name="T45" fmla="*/ 161 h 401"/>
                  <a:gd name="T46" fmla="*/ 187 w 363"/>
                  <a:gd name="T47" fmla="*/ 146 h 401"/>
                  <a:gd name="T48" fmla="*/ 161 w 363"/>
                  <a:gd name="T49" fmla="*/ 146 h 401"/>
                  <a:gd name="T50" fmla="*/ 120 w 363"/>
                  <a:gd name="T51" fmla="*/ 188 h 401"/>
                  <a:gd name="T52" fmla="*/ 56 w 363"/>
                  <a:gd name="T53" fmla="*/ 120 h 401"/>
                  <a:gd name="T54" fmla="*/ 176 w 363"/>
                  <a:gd name="T55" fmla="*/ 0 h 401"/>
                  <a:gd name="T56" fmla="*/ 296 w 363"/>
                  <a:gd name="T57" fmla="*/ 0 h 401"/>
                  <a:gd name="T58" fmla="*/ 363 w 363"/>
                  <a:gd name="T59" fmla="*/ 68 h 401"/>
                  <a:gd name="T60" fmla="*/ 311 w 363"/>
                  <a:gd name="T61" fmla="*/ 120 h 401"/>
                  <a:gd name="T62" fmla="*/ 337 w 363"/>
                  <a:gd name="T63" fmla="*/ 12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3" h="401">
                    <a:moveTo>
                      <a:pt x="337" y="120"/>
                    </a:moveTo>
                    <a:lnTo>
                      <a:pt x="202" y="255"/>
                    </a:lnTo>
                    <a:lnTo>
                      <a:pt x="202" y="322"/>
                    </a:lnTo>
                    <a:lnTo>
                      <a:pt x="161" y="364"/>
                    </a:lnTo>
                    <a:lnTo>
                      <a:pt x="187" y="390"/>
                    </a:lnTo>
                    <a:lnTo>
                      <a:pt x="176" y="401"/>
                    </a:lnTo>
                    <a:lnTo>
                      <a:pt x="94" y="401"/>
                    </a:lnTo>
                    <a:lnTo>
                      <a:pt x="83" y="375"/>
                    </a:lnTo>
                    <a:lnTo>
                      <a:pt x="135" y="322"/>
                    </a:lnTo>
                    <a:lnTo>
                      <a:pt x="109" y="296"/>
                    </a:lnTo>
                    <a:lnTo>
                      <a:pt x="135" y="270"/>
                    </a:lnTo>
                    <a:lnTo>
                      <a:pt x="109" y="240"/>
                    </a:lnTo>
                    <a:lnTo>
                      <a:pt x="41" y="307"/>
                    </a:lnTo>
                    <a:lnTo>
                      <a:pt x="26" y="296"/>
                    </a:lnTo>
                    <a:lnTo>
                      <a:pt x="26" y="240"/>
                    </a:lnTo>
                    <a:lnTo>
                      <a:pt x="0" y="214"/>
                    </a:lnTo>
                    <a:lnTo>
                      <a:pt x="0" y="176"/>
                    </a:lnTo>
                    <a:lnTo>
                      <a:pt x="41" y="135"/>
                    </a:lnTo>
                    <a:lnTo>
                      <a:pt x="68" y="161"/>
                    </a:lnTo>
                    <a:lnTo>
                      <a:pt x="68" y="188"/>
                    </a:lnTo>
                    <a:lnTo>
                      <a:pt x="94" y="214"/>
                    </a:lnTo>
                    <a:lnTo>
                      <a:pt x="150" y="214"/>
                    </a:lnTo>
                    <a:lnTo>
                      <a:pt x="202" y="161"/>
                    </a:lnTo>
                    <a:lnTo>
                      <a:pt x="187" y="146"/>
                    </a:lnTo>
                    <a:lnTo>
                      <a:pt x="161" y="146"/>
                    </a:lnTo>
                    <a:lnTo>
                      <a:pt x="120" y="188"/>
                    </a:lnTo>
                    <a:lnTo>
                      <a:pt x="56" y="120"/>
                    </a:lnTo>
                    <a:lnTo>
                      <a:pt x="176" y="0"/>
                    </a:lnTo>
                    <a:lnTo>
                      <a:pt x="296" y="0"/>
                    </a:lnTo>
                    <a:lnTo>
                      <a:pt x="363" y="68"/>
                    </a:lnTo>
                    <a:lnTo>
                      <a:pt x="311" y="120"/>
                    </a:lnTo>
                    <a:lnTo>
                      <a:pt x="337" y="12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7"/>
              <p:cNvSpPr>
                <a:spLocks/>
              </p:cNvSpPr>
              <p:nvPr/>
            </p:nvSpPr>
            <p:spPr bwMode="auto">
              <a:xfrm>
                <a:off x="4830262" y="8748361"/>
                <a:ext cx="644882" cy="736840"/>
              </a:xfrm>
              <a:custGeom>
                <a:avLst/>
                <a:gdLst>
                  <a:gd name="T0" fmla="*/ 52 w 295"/>
                  <a:gd name="T1" fmla="*/ 0 h 337"/>
                  <a:gd name="T2" fmla="*/ 0 w 295"/>
                  <a:gd name="T3" fmla="*/ 52 h 337"/>
                  <a:gd name="T4" fmla="*/ 0 w 295"/>
                  <a:gd name="T5" fmla="*/ 67 h 337"/>
                  <a:gd name="T6" fmla="*/ 52 w 295"/>
                  <a:gd name="T7" fmla="*/ 119 h 337"/>
                  <a:gd name="T8" fmla="*/ 119 w 295"/>
                  <a:gd name="T9" fmla="*/ 119 h 337"/>
                  <a:gd name="T10" fmla="*/ 187 w 295"/>
                  <a:gd name="T11" fmla="*/ 187 h 337"/>
                  <a:gd name="T12" fmla="*/ 187 w 295"/>
                  <a:gd name="T13" fmla="*/ 213 h 337"/>
                  <a:gd name="T14" fmla="*/ 160 w 295"/>
                  <a:gd name="T15" fmla="*/ 243 h 337"/>
                  <a:gd name="T16" fmla="*/ 160 w 295"/>
                  <a:gd name="T17" fmla="*/ 269 h 337"/>
                  <a:gd name="T18" fmla="*/ 228 w 295"/>
                  <a:gd name="T19" fmla="*/ 337 h 337"/>
                  <a:gd name="T20" fmla="*/ 254 w 295"/>
                  <a:gd name="T21" fmla="*/ 337 h 337"/>
                  <a:gd name="T22" fmla="*/ 280 w 295"/>
                  <a:gd name="T23" fmla="*/ 307 h 337"/>
                  <a:gd name="T24" fmla="*/ 228 w 295"/>
                  <a:gd name="T25" fmla="*/ 254 h 337"/>
                  <a:gd name="T26" fmla="*/ 228 w 295"/>
                  <a:gd name="T27" fmla="*/ 228 h 337"/>
                  <a:gd name="T28" fmla="*/ 254 w 295"/>
                  <a:gd name="T29" fmla="*/ 228 h 337"/>
                  <a:gd name="T30" fmla="*/ 280 w 295"/>
                  <a:gd name="T31" fmla="*/ 254 h 337"/>
                  <a:gd name="T32" fmla="*/ 295 w 295"/>
                  <a:gd name="T33" fmla="*/ 243 h 337"/>
                  <a:gd name="T34" fmla="*/ 295 w 295"/>
                  <a:gd name="T35" fmla="*/ 213 h 337"/>
                  <a:gd name="T36" fmla="*/ 228 w 295"/>
                  <a:gd name="T37" fmla="*/ 146 h 337"/>
                  <a:gd name="T38" fmla="*/ 228 w 295"/>
                  <a:gd name="T39" fmla="*/ 119 h 337"/>
                  <a:gd name="T40" fmla="*/ 104 w 295"/>
                  <a:gd name="T41" fmla="*/ 0 h 337"/>
                  <a:gd name="T42" fmla="*/ 52 w 295"/>
                  <a:gd name="T43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5" h="337">
                    <a:moveTo>
                      <a:pt x="52" y="0"/>
                    </a:moveTo>
                    <a:lnTo>
                      <a:pt x="0" y="52"/>
                    </a:lnTo>
                    <a:lnTo>
                      <a:pt x="0" y="67"/>
                    </a:lnTo>
                    <a:lnTo>
                      <a:pt x="52" y="119"/>
                    </a:lnTo>
                    <a:lnTo>
                      <a:pt x="119" y="119"/>
                    </a:lnTo>
                    <a:lnTo>
                      <a:pt x="187" y="187"/>
                    </a:lnTo>
                    <a:lnTo>
                      <a:pt x="187" y="213"/>
                    </a:lnTo>
                    <a:lnTo>
                      <a:pt x="160" y="243"/>
                    </a:lnTo>
                    <a:lnTo>
                      <a:pt x="160" y="269"/>
                    </a:lnTo>
                    <a:lnTo>
                      <a:pt x="228" y="337"/>
                    </a:lnTo>
                    <a:lnTo>
                      <a:pt x="254" y="337"/>
                    </a:lnTo>
                    <a:lnTo>
                      <a:pt x="280" y="307"/>
                    </a:lnTo>
                    <a:lnTo>
                      <a:pt x="228" y="254"/>
                    </a:lnTo>
                    <a:lnTo>
                      <a:pt x="228" y="228"/>
                    </a:lnTo>
                    <a:lnTo>
                      <a:pt x="254" y="228"/>
                    </a:lnTo>
                    <a:lnTo>
                      <a:pt x="280" y="254"/>
                    </a:lnTo>
                    <a:lnTo>
                      <a:pt x="295" y="243"/>
                    </a:lnTo>
                    <a:lnTo>
                      <a:pt x="295" y="213"/>
                    </a:lnTo>
                    <a:lnTo>
                      <a:pt x="228" y="146"/>
                    </a:lnTo>
                    <a:lnTo>
                      <a:pt x="228" y="119"/>
                    </a:lnTo>
                    <a:lnTo>
                      <a:pt x="104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8"/>
              <p:cNvSpPr>
                <a:spLocks/>
              </p:cNvSpPr>
              <p:nvPr/>
            </p:nvSpPr>
            <p:spPr bwMode="auto">
              <a:xfrm>
                <a:off x="4567938" y="8748361"/>
                <a:ext cx="113674" cy="179290"/>
              </a:xfrm>
              <a:custGeom>
                <a:avLst/>
                <a:gdLst>
                  <a:gd name="T0" fmla="*/ 26 w 52"/>
                  <a:gd name="T1" fmla="*/ 0 h 82"/>
                  <a:gd name="T2" fmla="*/ 26 w 52"/>
                  <a:gd name="T3" fmla="*/ 26 h 82"/>
                  <a:gd name="T4" fmla="*/ 52 w 52"/>
                  <a:gd name="T5" fmla="*/ 52 h 82"/>
                  <a:gd name="T6" fmla="*/ 26 w 52"/>
                  <a:gd name="T7" fmla="*/ 82 h 82"/>
                  <a:gd name="T8" fmla="*/ 0 w 52"/>
                  <a:gd name="T9" fmla="*/ 52 h 82"/>
                  <a:gd name="T10" fmla="*/ 0 w 52"/>
                  <a:gd name="T11" fmla="*/ 15 h 82"/>
                  <a:gd name="T12" fmla="*/ 26 w 52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2">
                    <a:moveTo>
                      <a:pt x="26" y="0"/>
                    </a:moveTo>
                    <a:lnTo>
                      <a:pt x="26" y="26"/>
                    </a:lnTo>
                    <a:lnTo>
                      <a:pt x="52" y="52"/>
                    </a:lnTo>
                    <a:lnTo>
                      <a:pt x="26" y="82"/>
                    </a:lnTo>
                    <a:lnTo>
                      <a:pt x="0" y="52"/>
                    </a:lnTo>
                    <a:lnTo>
                      <a:pt x="0" y="1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9"/>
              <p:cNvSpPr>
                <a:spLocks/>
              </p:cNvSpPr>
              <p:nvPr/>
            </p:nvSpPr>
            <p:spPr bwMode="auto">
              <a:xfrm>
                <a:off x="4681611" y="8453187"/>
                <a:ext cx="375999" cy="236138"/>
              </a:xfrm>
              <a:custGeom>
                <a:avLst/>
                <a:gdLst>
                  <a:gd name="T0" fmla="*/ 172 w 172"/>
                  <a:gd name="T1" fmla="*/ 82 h 108"/>
                  <a:gd name="T2" fmla="*/ 146 w 172"/>
                  <a:gd name="T3" fmla="*/ 108 h 108"/>
                  <a:gd name="T4" fmla="*/ 79 w 172"/>
                  <a:gd name="T5" fmla="*/ 108 h 108"/>
                  <a:gd name="T6" fmla="*/ 41 w 172"/>
                  <a:gd name="T7" fmla="*/ 67 h 108"/>
                  <a:gd name="T8" fmla="*/ 41 w 172"/>
                  <a:gd name="T9" fmla="*/ 56 h 108"/>
                  <a:gd name="T10" fmla="*/ 11 w 172"/>
                  <a:gd name="T11" fmla="*/ 26 h 108"/>
                  <a:gd name="T12" fmla="*/ 0 w 172"/>
                  <a:gd name="T13" fmla="*/ 26 h 108"/>
                  <a:gd name="T14" fmla="*/ 0 w 172"/>
                  <a:gd name="T15" fmla="*/ 0 h 108"/>
                  <a:gd name="T16" fmla="*/ 26 w 172"/>
                  <a:gd name="T17" fmla="*/ 0 h 108"/>
                  <a:gd name="T18" fmla="*/ 68 w 172"/>
                  <a:gd name="T19" fmla="*/ 41 h 108"/>
                  <a:gd name="T20" fmla="*/ 68 w 172"/>
                  <a:gd name="T21" fmla="*/ 56 h 108"/>
                  <a:gd name="T22" fmla="*/ 79 w 172"/>
                  <a:gd name="T23" fmla="*/ 67 h 108"/>
                  <a:gd name="T24" fmla="*/ 105 w 172"/>
                  <a:gd name="T25" fmla="*/ 67 h 108"/>
                  <a:gd name="T26" fmla="*/ 120 w 172"/>
                  <a:gd name="T27" fmla="*/ 56 h 108"/>
                  <a:gd name="T28" fmla="*/ 161 w 172"/>
                  <a:gd name="T29" fmla="*/ 56 h 108"/>
                  <a:gd name="T30" fmla="*/ 172 w 172"/>
                  <a:gd name="T31" fmla="*/ 67 h 108"/>
                  <a:gd name="T32" fmla="*/ 172 w 172"/>
                  <a:gd name="T33" fmla="*/ 82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2" h="108">
                    <a:moveTo>
                      <a:pt x="172" y="82"/>
                    </a:moveTo>
                    <a:lnTo>
                      <a:pt x="146" y="108"/>
                    </a:lnTo>
                    <a:lnTo>
                      <a:pt x="79" y="108"/>
                    </a:lnTo>
                    <a:lnTo>
                      <a:pt x="41" y="67"/>
                    </a:lnTo>
                    <a:lnTo>
                      <a:pt x="41" y="56"/>
                    </a:lnTo>
                    <a:lnTo>
                      <a:pt x="11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68" y="41"/>
                    </a:lnTo>
                    <a:lnTo>
                      <a:pt x="68" y="56"/>
                    </a:lnTo>
                    <a:lnTo>
                      <a:pt x="79" y="67"/>
                    </a:lnTo>
                    <a:lnTo>
                      <a:pt x="105" y="67"/>
                    </a:lnTo>
                    <a:lnTo>
                      <a:pt x="120" y="56"/>
                    </a:lnTo>
                    <a:lnTo>
                      <a:pt x="161" y="56"/>
                    </a:lnTo>
                    <a:lnTo>
                      <a:pt x="172" y="67"/>
                    </a:lnTo>
                    <a:lnTo>
                      <a:pt x="172" y="8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40"/>
              <p:cNvSpPr>
                <a:spLocks/>
              </p:cNvSpPr>
              <p:nvPr/>
            </p:nvSpPr>
            <p:spPr bwMode="auto">
              <a:xfrm>
                <a:off x="4502356" y="8485985"/>
                <a:ext cx="122418" cy="146494"/>
              </a:xfrm>
              <a:custGeom>
                <a:avLst/>
                <a:gdLst>
                  <a:gd name="T0" fmla="*/ 41 w 56"/>
                  <a:gd name="T1" fmla="*/ 0 h 67"/>
                  <a:gd name="T2" fmla="*/ 56 w 56"/>
                  <a:gd name="T3" fmla="*/ 11 h 67"/>
                  <a:gd name="T4" fmla="*/ 56 w 56"/>
                  <a:gd name="T5" fmla="*/ 52 h 67"/>
                  <a:gd name="T6" fmla="*/ 41 w 56"/>
                  <a:gd name="T7" fmla="*/ 67 h 67"/>
                  <a:gd name="T8" fmla="*/ 30 w 56"/>
                  <a:gd name="T9" fmla="*/ 67 h 67"/>
                  <a:gd name="T10" fmla="*/ 0 w 56"/>
                  <a:gd name="T11" fmla="*/ 41 h 67"/>
                  <a:gd name="T12" fmla="*/ 41 w 56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67">
                    <a:moveTo>
                      <a:pt x="41" y="0"/>
                    </a:moveTo>
                    <a:lnTo>
                      <a:pt x="56" y="11"/>
                    </a:lnTo>
                    <a:lnTo>
                      <a:pt x="56" y="52"/>
                    </a:lnTo>
                    <a:lnTo>
                      <a:pt x="41" y="67"/>
                    </a:lnTo>
                    <a:lnTo>
                      <a:pt x="30" y="67"/>
                    </a:lnTo>
                    <a:lnTo>
                      <a:pt x="0" y="4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1"/>
              <p:cNvSpPr>
                <a:spLocks/>
              </p:cNvSpPr>
              <p:nvPr/>
            </p:nvSpPr>
            <p:spPr bwMode="auto">
              <a:xfrm>
                <a:off x="4215984" y="8510035"/>
                <a:ext cx="262325" cy="179290"/>
              </a:xfrm>
              <a:custGeom>
                <a:avLst/>
                <a:gdLst>
                  <a:gd name="T0" fmla="*/ 94 w 120"/>
                  <a:gd name="T1" fmla="*/ 15 h 82"/>
                  <a:gd name="T2" fmla="*/ 120 w 120"/>
                  <a:gd name="T3" fmla="*/ 41 h 82"/>
                  <a:gd name="T4" fmla="*/ 105 w 120"/>
                  <a:gd name="T5" fmla="*/ 56 h 82"/>
                  <a:gd name="T6" fmla="*/ 79 w 120"/>
                  <a:gd name="T7" fmla="*/ 56 h 82"/>
                  <a:gd name="T8" fmla="*/ 52 w 120"/>
                  <a:gd name="T9" fmla="*/ 82 h 82"/>
                  <a:gd name="T10" fmla="*/ 26 w 120"/>
                  <a:gd name="T11" fmla="*/ 82 h 82"/>
                  <a:gd name="T12" fmla="*/ 26 w 120"/>
                  <a:gd name="T13" fmla="*/ 56 h 82"/>
                  <a:gd name="T14" fmla="*/ 0 w 120"/>
                  <a:gd name="T15" fmla="*/ 30 h 82"/>
                  <a:gd name="T16" fmla="*/ 26 w 120"/>
                  <a:gd name="T17" fmla="*/ 0 h 82"/>
                  <a:gd name="T18" fmla="*/ 64 w 120"/>
                  <a:gd name="T19" fmla="*/ 41 h 82"/>
                  <a:gd name="T20" fmla="*/ 94 w 120"/>
                  <a:gd name="T21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82">
                    <a:moveTo>
                      <a:pt x="94" y="15"/>
                    </a:moveTo>
                    <a:lnTo>
                      <a:pt x="120" y="41"/>
                    </a:lnTo>
                    <a:lnTo>
                      <a:pt x="105" y="56"/>
                    </a:lnTo>
                    <a:lnTo>
                      <a:pt x="79" y="56"/>
                    </a:lnTo>
                    <a:lnTo>
                      <a:pt x="52" y="82"/>
                    </a:lnTo>
                    <a:lnTo>
                      <a:pt x="26" y="82"/>
                    </a:lnTo>
                    <a:lnTo>
                      <a:pt x="26" y="56"/>
                    </a:lnTo>
                    <a:lnTo>
                      <a:pt x="0" y="30"/>
                    </a:lnTo>
                    <a:lnTo>
                      <a:pt x="26" y="0"/>
                    </a:lnTo>
                    <a:lnTo>
                      <a:pt x="64" y="41"/>
                    </a:lnTo>
                    <a:lnTo>
                      <a:pt x="94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42"/>
              <p:cNvSpPr>
                <a:spLocks/>
              </p:cNvSpPr>
              <p:nvPr/>
            </p:nvSpPr>
            <p:spPr bwMode="auto">
              <a:xfrm>
                <a:off x="4069521" y="8396339"/>
                <a:ext cx="170511" cy="146494"/>
              </a:xfrm>
              <a:custGeom>
                <a:avLst/>
                <a:gdLst>
                  <a:gd name="T0" fmla="*/ 78 w 78"/>
                  <a:gd name="T1" fmla="*/ 15 h 67"/>
                  <a:gd name="T2" fmla="*/ 37 w 78"/>
                  <a:gd name="T3" fmla="*/ 52 h 67"/>
                  <a:gd name="T4" fmla="*/ 37 w 78"/>
                  <a:gd name="T5" fmla="*/ 67 h 67"/>
                  <a:gd name="T6" fmla="*/ 0 w 78"/>
                  <a:gd name="T7" fmla="*/ 67 h 67"/>
                  <a:gd name="T8" fmla="*/ 0 w 78"/>
                  <a:gd name="T9" fmla="*/ 41 h 67"/>
                  <a:gd name="T10" fmla="*/ 37 w 78"/>
                  <a:gd name="T11" fmla="*/ 0 h 67"/>
                  <a:gd name="T12" fmla="*/ 78 w 78"/>
                  <a:gd name="T13" fmla="*/ 0 h 67"/>
                  <a:gd name="T14" fmla="*/ 78 w 78"/>
                  <a:gd name="T15" fmla="*/ 1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67">
                    <a:moveTo>
                      <a:pt x="78" y="15"/>
                    </a:moveTo>
                    <a:lnTo>
                      <a:pt x="37" y="52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41"/>
                    </a:lnTo>
                    <a:lnTo>
                      <a:pt x="37" y="0"/>
                    </a:lnTo>
                    <a:lnTo>
                      <a:pt x="78" y="0"/>
                    </a:lnTo>
                    <a:lnTo>
                      <a:pt x="78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3"/>
              <p:cNvSpPr>
                <a:spLocks/>
              </p:cNvSpPr>
              <p:nvPr/>
            </p:nvSpPr>
            <p:spPr bwMode="auto">
              <a:xfrm>
                <a:off x="4296868" y="8247659"/>
                <a:ext cx="91814" cy="148680"/>
              </a:xfrm>
              <a:custGeom>
                <a:avLst/>
                <a:gdLst>
                  <a:gd name="T0" fmla="*/ 42 w 42"/>
                  <a:gd name="T1" fmla="*/ 41 h 68"/>
                  <a:gd name="T2" fmla="*/ 15 w 42"/>
                  <a:gd name="T3" fmla="*/ 68 h 68"/>
                  <a:gd name="T4" fmla="*/ 0 w 42"/>
                  <a:gd name="T5" fmla="*/ 68 h 68"/>
                  <a:gd name="T6" fmla="*/ 0 w 42"/>
                  <a:gd name="T7" fmla="*/ 26 h 68"/>
                  <a:gd name="T8" fmla="*/ 42 w 42"/>
                  <a:gd name="T9" fmla="*/ 0 h 68"/>
                  <a:gd name="T10" fmla="*/ 42 w 42"/>
                  <a:gd name="T11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68">
                    <a:moveTo>
                      <a:pt x="42" y="41"/>
                    </a:moveTo>
                    <a:lnTo>
                      <a:pt x="15" y="68"/>
                    </a:lnTo>
                    <a:lnTo>
                      <a:pt x="0" y="68"/>
                    </a:lnTo>
                    <a:lnTo>
                      <a:pt x="0" y="26"/>
                    </a:lnTo>
                    <a:lnTo>
                      <a:pt x="42" y="0"/>
                    </a:lnTo>
                    <a:lnTo>
                      <a:pt x="42" y="4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4"/>
              <p:cNvSpPr>
                <a:spLocks/>
              </p:cNvSpPr>
              <p:nvPr/>
            </p:nvSpPr>
            <p:spPr bwMode="auto">
              <a:xfrm>
                <a:off x="4478309" y="8190811"/>
                <a:ext cx="227348" cy="205528"/>
              </a:xfrm>
              <a:custGeom>
                <a:avLst/>
                <a:gdLst>
                  <a:gd name="T0" fmla="*/ 26 w 104"/>
                  <a:gd name="T1" fmla="*/ 0 h 94"/>
                  <a:gd name="T2" fmla="*/ 67 w 104"/>
                  <a:gd name="T3" fmla="*/ 41 h 94"/>
                  <a:gd name="T4" fmla="*/ 78 w 104"/>
                  <a:gd name="T5" fmla="*/ 41 h 94"/>
                  <a:gd name="T6" fmla="*/ 104 w 104"/>
                  <a:gd name="T7" fmla="*/ 67 h 94"/>
                  <a:gd name="T8" fmla="*/ 104 w 104"/>
                  <a:gd name="T9" fmla="*/ 94 h 94"/>
                  <a:gd name="T10" fmla="*/ 78 w 104"/>
                  <a:gd name="T11" fmla="*/ 94 h 94"/>
                  <a:gd name="T12" fmla="*/ 41 w 104"/>
                  <a:gd name="T13" fmla="*/ 52 h 94"/>
                  <a:gd name="T14" fmla="*/ 11 w 104"/>
                  <a:gd name="T15" fmla="*/ 52 h 94"/>
                  <a:gd name="T16" fmla="*/ 0 w 104"/>
                  <a:gd name="T17" fmla="*/ 41 h 94"/>
                  <a:gd name="T18" fmla="*/ 0 w 104"/>
                  <a:gd name="T19" fmla="*/ 0 h 94"/>
                  <a:gd name="T20" fmla="*/ 26 w 104"/>
                  <a:gd name="T2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94">
                    <a:moveTo>
                      <a:pt x="26" y="0"/>
                    </a:moveTo>
                    <a:lnTo>
                      <a:pt x="67" y="41"/>
                    </a:lnTo>
                    <a:lnTo>
                      <a:pt x="78" y="41"/>
                    </a:lnTo>
                    <a:lnTo>
                      <a:pt x="104" y="67"/>
                    </a:lnTo>
                    <a:lnTo>
                      <a:pt x="104" y="94"/>
                    </a:lnTo>
                    <a:lnTo>
                      <a:pt x="78" y="94"/>
                    </a:lnTo>
                    <a:lnTo>
                      <a:pt x="41" y="52"/>
                    </a:lnTo>
                    <a:lnTo>
                      <a:pt x="11" y="52"/>
                    </a:lnTo>
                    <a:lnTo>
                      <a:pt x="0" y="41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5"/>
              <p:cNvSpPr>
                <a:spLocks/>
              </p:cNvSpPr>
              <p:nvPr/>
            </p:nvSpPr>
            <p:spPr bwMode="auto">
              <a:xfrm>
                <a:off x="5531979" y="9974966"/>
                <a:ext cx="148651" cy="89646"/>
              </a:xfrm>
              <a:custGeom>
                <a:avLst/>
                <a:gdLst>
                  <a:gd name="T0" fmla="*/ 11 w 68"/>
                  <a:gd name="T1" fmla="*/ 0 h 41"/>
                  <a:gd name="T2" fmla="*/ 38 w 68"/>
                  <a:gd name="T3" fmla="*/ 0 h 41"/>
                  <a:gd name="T4" fmla="*/ 68 w 68"/>
                  <a:gd name="T5" fmla="*/ 30 h 41"/>
                  <a:gd name="T6" fmla="*/ 68 w 68"/>
                  <a:gd name="T7" fmla="*/ 41 h 41"/>
                  <a:gd name="T8" fmla="*/ 11 w 68"/>
                  <a:gd name="T9" fmla="*/ 41 h 41"/>
                  <a:gd name="T10" fmla="*/ 0 w 68"/>
                  <a:gd name="T11" fmla="*/ 30 h 41"/>
                  <a:gd name="T12" fmla="*/ 0 w 68"/>
                  <a:gd name="T13" fmla="*/ 15 h 41"/>
                  <a:gd name="T14" fmla="*/ 11 w 68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41">
                    <a:moveTo>
                      <a:pt x="11" y="0"/>
                    </a:moveTo>
                    <a:lnTo>
                      <a:pt x="38" y="0"/>
                    </a:lnTo>
                    <a:lnTo>
                      <a:pt x="68" y="30"/>
                    </a:lnTo>
                    <a:lnTo>
                      <a:pt x="68" y="41"/>
                    </a:lnTo>
                    <a:lnTo>
                      <a:pt x="11" y="41"/>
                    </a:lnTo>
                    <a:lnTo>
                      <a:pt x="0" y="30"/>
                    </a:lnTo>
                    <a:lnTo>
                      <a:pt x="0" y="1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6"/>
              <p:cNvSpPr>
                <a:spLocks/>
              </p:cNvSpPr>
              <p:nvPr/>
            </p:nvSpPr>
            <p:spPr bwMode="auto">
              <a:xfrm>
                <a:off x="3037710" y="8894853"/>
                <a:ext cx="2577341" cy="1784156"/>
              </a:xfrm>
              <a:custGeom>
                <a:avLst/>
                <a:gdLst>
                  <a:gd name="T0" fmla="*/ 752 w 1179"/>
                  <a:gd name="T1" fmla="*/ 67 h 816"/>
                  <a:gd name="T2" fmla="*/ 778 w 1179"/>
                  <a:gd name="T3" fmla="*/ 120 h 816"/>
                  <a:gd name="T4" fmla="*/ 565 w 1179"/>
                  <a:gd name="T5" fmla="*/ 120 h 816"/>
                  <a:gd name="T6" fmla="*/ 404 w 1179"/>
                  <a:gd name="T7" fmla="*/ 52 h 816"/>
                  <a:gd name="T8" fmla="*/ 322 w 1179"/>
                  <a:gd name="T9" fmla="*/ 109 h 816"/>
                  <a:gd name="T10" fmla="*/ 229 w 1179"/>
                  <a:gd name="T11" fmla="*/ 67 h 816"/>
                  <a:gd name="T12" fmla="*/ 150 w 1179"/>
                  <a:gd name="T13" fmla="*/ 41 h 816"/>
                  <a:gd name="T14" fmla="*/ 94 w 1179"/>
                  <a:gd name="T15" fmla="*/ 15 h 816"/>
                  <a:gd name="T16" fmla="*/ 83 w 1179"/>
                  <a:gd name="T17" fmla="*/ 161 h 816"/>
                  <a:gd name="T18" fmla="*/ 0 w 1179"/>
                  <a:gd name="T19" fmla="*/ 172 h 816"/>
                  <a:gd name="T20" fmla="*/ 15 w 1179"/>
                  <a:gd name="T21" fmla="*/ 202 h 816"/>
                  <a:gd name="T22" fmla="*/ 30 w 1179"/>
                  <a:gd name="T23" fmla="*/ 255 h 816"/>
                  <a:gd name="T24" fmla="*/ 83 w 1179"/>
                  <a:gd name="T25" fmla="*/ 333 h 816"/>
                  <a:gd name="T26" fmla="*/ 42 w 1179"/>
                  <a:gd name="T27" fmla="*/ 416 h 816"/>
                  <a:gd name="T28" fmla="*/ 150 w 1179"/>
                  <a:gd name="T29" fmla="*/ 348 h 816"/>
                  <a:gd name="T30" fmla="*/ 176 w 1179"/>
                  <a:gd name="T31" fmla="*/ 296 h 816"/>
                  <a:gd name="T32" fmla="*/ 389 w 1179"/>
                  <a:gd name="T33" fmla="*/ 374 h 816"/>
                  <a:gd name="T34" fmla="*/ 483 w 1179"/>
                  <a:gd name="T35" fmla="*/ 509 h 816"/>
                  <a:gd name="T36" fmla="*/ 472 w 1179"/>
                  <a:gd name="T37" fmla="*/ 618 h 816"/>
                  <a:gd name="T38" fmla="*/ 483 w 1179"/>
                  <a:gd name="T39" fmla="*/ 685 h 816"/>
                  <a:gd name="T40" fmla="*/ 603 w 1179"/>
                  <a:gd name="T41" fmla="*/ 723 h 816"/>
                  <a:gd name="T42" fmla="*/ 685 w 1179"/>
                  <a:gd name="T43" fmla="*/ 779 h 816"/>
                  <a:gd name="T44" fmla="*/ 726 w 1179"/>
                  <a:gd name="T45" fmla="*/ 805 h 816"/>
                  <a:gd name="T46" fmla="*/ 805 w 1179"/>
                  <a:gd name="T47" fmla="*/ 764 h 816"/>
                  <a:gd name="T48" fmla="*/ 857 w 1179"/>
                  <a:gd name="T49" fmla="*/ 749 h 816"/>
                  <a:gd name="T50" fmla="*/ 898 w 1179"/>
                  <a:gd name="T51" fmla="*/ 816 h 816"/>
                  <a:gd name="T52" fmla="*/ 913 w 1179"/>
                  <a:gd name="T53" fmla="*/ 790 h 816"/>
                  <a:gd name="T54" fmla="*/ 913 w 1179"/>
                  <a:gd name="T55" fmla="*/ 738 h 816"/>
                  <a:gd name="T56" fmla="*/ 965 w 1179"/>
                  <a:gd name="T57" fmla="*/ 655 h 816"/>
                  <a:gd name="T58" fmla="*/ 1074 w 1179"/>
                  <a:gd name="T59" fmla="*/ 562 h 816"/>
                  <a:gd name="T60" fmla="*/ 1115 w 1179"/>
                  <a:gd name="T61" fmla="*/ 550 h 816"/>
                  <a:gd name="T62" fmla="*/ 1059 w 1179"/>
                  <a:gd name="T63" fmla="*/ 483 h 816"/>
                  <a:gd name="T64" fmla="*/ 1179 w 1179"/>
                  <a:gd name="T65" fmla="*/ 442 h 816"/>
                  <a:gd name="T66" fmla="*/ 1074 w 1179"/>
                  <a:gd name="T67" fmla="*/ 322 h 816"/>
                  <a:gd name="T68" fmla="*/ 1033 w 1179"/>
                  <a:gd name="T69" fmla="*/ 307 h 816"/>
                  <a:gd name="T70" fmla="*/ 954 w 1179"/>
                  <a:gd name="T71" fmla="*/ 255 h 816"/>
                  <a:gd name="T72" fmla="*/ 939 w 1179"/>
                  <a:gd name="T73" fmla="*/ 483 h 816"/>
                  <a:gd name="T74" fmla="*/ 898 w 1179"/>
                  <a:gd name="T75" fmla="*/ 401 h 816"/>
                  <a:gd name="T76" fmla="*/ 737 w 1179"/>
                  <a:gd name="T77" fmla="*/ 322 h 816"/>
                  <a:gd name="T78" fmla="*/ 857 w 1179"/>
                  <a:gd name="T79" fmla="*/ 161 h 816"/>
                  <a:gd name="T80" fmla="*/ 898 w 1179"/>
                  <a:gd name="T81" fmla="*/ 146 h 816"/>
                  <a:gd name="T82" fmla="*/ 887 w 1179"/>
                  <a:gd name="T83" fmla="*/ 79 h 816"/>
                  <a:gd name="T84" fmla="*/ 857 w 1179"/>
                  <a:gd name="T85" fmla="*/ 135 h 816"/>
                  <a:gd name="T86" fmla="*/ 831 w 1179"/>
                  <a:gd name="T87" fmla="*/ 79 h 816"/>
                  <a:gd name="T88" fmla="*/ 793 w 1179"/>
                  <a:gd name="T89" fmla="*/ 26 h 816"/>
                  <a:gd name="T90" fmla="*/ 752 w 1179"/>
                  <a:gd name="T91" fmla="*/ 15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79" h="816">
                    <a:moveTo>
                      <a:pt x="752" y="15"/>
                    </a:moveTo>
                    <a:lnTo>
                      <a:pt x="752" y="67"/>
                    </a:lnTo>
                    <a:lnTo>
                      <a:pt x="778" y="94"/>
                    </a:lnTo>
                    <a:lnTo>
                      <a:pt x="778" y="120"/>
                    </a:lnTo>
                    <a:lnTo>
                      <a:pt x="763" y="120"/>
                    </a:lnTo>
                    <a:lnTo>
                      <a:pt x="565" y="120"/>
                    </a:lnTo>
                    <a:lnTo>
                      <a:pt x="498" y="52"/>
                    </a:lnTo>
                    <a:lnTo>
                      <a:pt x="404" y="52"/>
                    </a:lnTo>
                    <a:lnTo>
                      <a:pt x="348" y="109"/>
                    </a:lnTo>
                    <a:lnTo>
                      <a:pt x="322" y="109"/>
                    </a:lnTo>
                    <a:lnTo>
                      <a:pt x="285" y="67"/>
                    </a:lnTo>
                    <a:lnTo>
                      <a:pt x="229" y="67"/>
                    </a:lnTo>
                    <a:lnTo>
                      <a:pt x="202" y="41"/>
                    </a:lnTo>
                    <a:lnTo>
                      <a:pt x="150" y="41"/>
                    </a:lnTo>
                    <a:lnTo>
                      <a:pt x="124" y="15"/>
                    </a:lnTo>
                    <a:lnTo>
                      <a:pt x="94" y="15"/>
                    </a:lnTo>
                    <a:lnTo>
                      <a:pt x="15" y="94"/>
                    </a:lnTo>
                    <a:lnTo>
                      <a:pt x="83" y="161"/>
                    </a:lnTo>
                    <a:lnTo>
                      <a:pt x="0" y="161"/>
                    </a:lnTo>
                    <a:lnTo>
                      <a:pt x="0" y="172"/>
                    </a:lnTo>
                    <a:lnTo>
                      <a:pt x="0" y="187"/>
                    </a:lnTo>
                    <a:lnTo>
                      <a:pt x="15" y="202"/>
                    </a:lnTo>
                    <a:lnTo>
                      <a:pt x="83" y="202"/>
                    </a:lnTo>
                    <a:lnTo>
                      <a:pt x="30" y="255"/>
                    </a:lnTo>
                    <a:lnTo>
                      <a:pt x="30" y="281"/>
                    </a:lnTo>
                    <a:lnTo>
                      <a:pt x="83" y="333"/>
                    </a:lnTo>
                    <a:lnTo>
                      <a:pt x="124" y="333"/>
                    </a:lnTo>
                    <a:lnTo>
                      <a:pt x="42" y="416"/>
                    </a:lnTo>
                    <a:lnTo>
                      <a:pt x="83" y="416"/>
                    </a:lnTo>
                    <a:lnTo>
                      <a:pt x="150" y="348"/>
                    </a:lnTo>
                    <a:lnTo>
                      <a:pt x="150" y="322"/>
                    </a:lnTo>
                    <a:lnTo>
                      <a:pt x="176" y="296"/>
                    </a:lnTo>
                    <a:lnTo>
                      <a:pt x="311" y="296"/>
                    </a:lnTo>
                    <a:lnTo>
                      <a:pt x="389" y="374"/>
                    </a:lnTo>
                    <a:lnTo>
                      <a:pt x="389" y="416"/>
                    </a:lnTo>
                    <a:lnTo>
                      <a:pt x="483" y="509"/>
                    </a:lnTo>
                    <a:lnTo>
                      <a:pt x="472" y="524"/>
                    </a:lnTo>
                    <a:lnTo>
                      <a:pt x="472" y="618"/>
                    </a:lnTo>
                    <a:lnTo>
                      <a:pt x="483" y="629"/>
                    </a:lnTo>
                    <a:lnTo>
                      <a:pt x="483" y="685"/>
                    </a:lnTo>
                    <a:lnTo>
                      <a:pt x="524" y="723"/>
                    </a:lnTo>
                    <a:lnTo>
                      <a:pt x="603" y="723"/>
                    </a:lnTo>
                    <a:lnTo>
                      <a:pt x="659" y="779"/>
                    </a:lnTo>
                    <a:lnTo>
                      <a:pt x="685" y="779"/>
                    </a:lnTo>
                    <a:lnTo>
                      <a:pt x="726" y="816"/>
                    </a:lnTo>
                    <a:lnTo>
                      <a:pt x="726" y="805"/>
                    </a:lnTo>
                    <a:lnTo>
                      <a:pt x="763" y="764"/>
                    </a:lnTo>
                    <a:lnTo>
                      <a:pt x="805" y="764"/>
                    </a:lnTo>
                    <a:lnTo>
                      <a:pt x="831" y="749"/>
                    </a:lnTo>
                    <a:lnTo>
                      <a:pt x="857" y="749"/>
                    </a:lnTo>
                    <a:lnTo>
                      <a:pt x="887" y="779"/>
                    </a:lnTo>
                    <a:lnTo>
                      <a:pt x="898" y="816"/>
                    </a:lnTo>
                    <a:lnTo>
                      <a:pt x="913" y="816"/>
                    </a:lnTo>
                    <a:lnTo>
                      <a:pt x="913" y="790"/>
                    </a:lnTo>
                    <a:lnTo>
                      <a:pt x="913" y="779"/>
                    </a:lnTo>
                    <a:lnTo>
                      <a:pt x="913" y="738"/>
                    </a:lnTo>
                    <a:lnTo>
                      <a:pt x="965" y="685"/>
                    </a:lnTo>
                    <a:lnTo>
                      <a:pt x="965" y="655"/>
                    </a:lnTo>
                    <a:lnTo>
                      <a:pt x="1059" y="562"/>
                    </a:lnTo>
                    <a:lnTo>
                      <a:pt x="1074" y="562"/>
                    </a:lnTo>
                    <a:lnTo>
                      <a:pt x="1074" y="588"/>
                    </a:lnTo>
                    <a:lnTo>
                      <a:pt x="1115" y="550"/>
                    </a:lnTo>
                    <a:lnTo>
                      <a:pt x="1115" y="535"/>
                    </a:lnTo>
                    <a:lnTo>
                      <a:pt x="1059" y="483"/>
                    </a:lnTo>
                    <a:lnTo>
                      <a:pt x="1141" y="483"/>
                    </a:lnTo>
                    <a:lnTo>
                      <a:pt x="1179" y="442"/>
                    </a:lnTo>
                    <a:lnTo>
                      <a:pt x="1179" y="431"/>
                    </a:lnTo>
                    <a:lnTo>
                      <a:pt x="1074" y="322"/>
                    </a:lnTo>
                    <a:lnTo>
                      <a:pt x="1033" y="322"/>
                    </a:lnTo>
                    <a:lnTo>
                      <a:pt x="1033" y="307"/>
                    </a:lnTo>
                    <a:lnTo>
                      <a:pt x="980" y="255"/>
                    </a:lnTo>
                    <a:lnTo>
                      <a:pt x="954" y="255"/>
                    </a:lnTo>
                    <a:lnTo>
                      <a:pt x="954" y="468"/>
                    </a:lnTo>
                    <a:lnTo>
                      <a:pt x="939" y="483"/>
                    </a:lnTo>
                    <a:lnTo>
                      <a:pt x="898" y="483"/>
                    </a:lnTo>
                    <a:lnTo>
                      <a:pt x="898" y="401"/>
                    </a:lnTo>
                    <a:lnTo>
                      <a:pt x="820" y="401"/>
                    </a:lnTo>
                    <a:lnTo>
                      <a:pt x="737" y="322"/>
                    </a:lnTo>
                    <a:lnTo>
                      <a:pt x="737" y="281"/>
                    </a:lnTo>
                    <a:lnTo>
                      <a:pt x="857" y="161"/>
                    </a:lnTo>
                    <a:lnTo>
                      <a:pt x="887" y="161"/>
                    </a:lnTo>
                    <a:lnTo>
                      <a:pt x="898" y="146"/>
                    </a:lnTo>
                    <a:lnTo>
                      <a:pt x="898" y="79"/>
                    </a:lnTo>
                    <a:lnTo>
                      <a:pt x="887" y="79"/>
                    </a:lnTo>
                    <a:lnTo>
                      <a:pt x="857" y="109"/>
                    </a:lnTo>
                    <a:lnTo>
                      <a:pt x="857" y="135"/>
                    </a:lnTo>
                    <a:lnTo>
                      <a:pt x="831" y="135"/>
                    </a:lnTo>
                    <a:lnTo>
                      <a:pt x="831" y="79"/>
                    </a:lnTo>
                    <a:lnTo>
                      <a:pt x="793" y="79"/>
                    </a:lnTo>
                    <a:lnTo>
                      <a:pt x="793" y="26"/>
                    </a:lnTo>
                    <a:lnTo>
                      <a:pt x="763" y="0"/>
                    </a:lnTo>
                    <a:lnTo>
                      <a:pt x="752" y="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7"/>
              <p:cNvSpPr>
                <a:spLocks/>
              </p:cNvSpPr>
              <p:nvPr/>
            </p:nvSpPr>
            <p:spPr bwMode="auto">
              <a:xfrm>
                <a:off x="4976726" y="10744602"/>
                <a:ext cx="203302" cy="83086"/>
              </a:xfrm>
              <a:custGeom>
                <a:avLst/>
                <a:gdLst>
                  <a:gd name="T0" fmla="*/ 0 w 93"/>
                  <a:gd name="T1" fmla="*/ 0 h 38"/>
                  <a:gd name="T2" fmla="*/ 37 w 93"/>
                  <a:gd name="T3" fmla="*/ 0 h 38"/>
                  <a:gd name="T4" fmla="*/ 67 w 93"/>
                  <a:gd name="T5" fmla="*/ 26 h 38"/>
                  <a:gd name="T6" fmla="*/ 93 w 93"/>
                  <a:gd name="T7" fmla="*/ 26 h 38"/>
                  <a:gd name="T8" fmla="*/ 93 w 93"/>
                  <a:gd name="T9" fmla="*/ 38 h 38"/>
                  <a:gd name="T10" fmla="*/ 52 w 93"/>
                  <a:gd name="T11" fmla="*/ 38 h 38"/>
                  <a:gd name="T12" fmla="*/ 26 w 93"/>
                  <a:gd name="T13" fmla="*/ 11 h 38"/>
                  <a:gd name="T14" fmla="*/ 0 w 93"/>
                  <a:gd name="T15" fmla="*/ 11 h 38"/>
                  <a:gd name="T16" fmla="*/ 0 w 93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38">
                    <a:moveTo>
                      <a:pt x="0" y="0"/>
                    </a:moveTo>
                    <a:lnTo>
                      <a:pt x="37" y="0"/>
                    </a:lnTo>
                    <a:lnTo>
                      <a:pt x="67" y="26"/>
                    </a:lnTo>
                    <a:lnTo>
                      <a:pt x="93" y="26"/>
                    </a:lnTo>
                    <a:lnTo>
                      <a:pt x="93" y="38"/>
                    </a:lnTo>
                    <a:lnTo>
                      <a:pt x="52" y="38"/>
                    </a:lnTo>
                    <a:lnTo>
                      <a:pt x="26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8"/>
              <p:cNvSpPr>
                <a:spLocks/>
              </p:cNvSpPr>
              <p:nvPr/>
            </p:nvSpPr>
            <p:spPr bwMode="auto">
              <a:xfrm>
                <a:off x="5206261" y="10827688"/>
                <a:ext cx="122418" cy="56848"/>
              </a:xfrm>
              <a:custGeom>
                <a:avLst/>
                <a:gdLst>
                  <a:gd name="T0" fmla="*/ 15 w 56"/>
                  <a:gd name="T1" fmla="*/ 0 h 26"/>
                  <a:gd name="T2" fmla="*/ 0 w 56"/>
                  <a:gd name="T3" fmla="*/ 15 h 26"/>
                  <a:gd name="T4" fmla="*/ 0 w 56"/>
                  <a:gd name="T5" fmla="*/ 26 h 26"/>
                  <a:gd name="T6" fmla="*/ 41 w 56"/>
                  <a:gd name="T7" fmla="*/ 26 h 26"/>
                  <a:gd name="T8" fmla="*/ 56 w 56"/>
                  <a:gd name="T9" fmla="*/ 15 h 26"/>
                  <a:gd name="T10" fmla="*/ 41 w 56"/>
                  <a:gd name="T11" fmla="*/ 0 h 26"/>
                  <a:gd name="T12" fmla="*/ 15 w 5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6">
                    <a:moveTo>
                      <a:pt x="15" y="0"/>
                    </a:moveTo>
                    <a:lnTo>
                      <a:pt x="0" y="15"/>
                    </a:lnTo>
                    <a:lnTo>
                      <a:pt x="0" y="26"/>
                    </a:lnTo>
                    <a:lnTo>
                      <a:pt x="41" y="26"/>
                    </a:lnTo>
                    <a:lnTo>
                      <a:pt x="56" y="15"/>
                    </a:lnTo>
                    <a:lnTo>
                      <a:pt x="41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9"/>
              <p:cNvSpPr>
                <a:spLocks/>
              </p:cNvSpPr>
              <p:nvPr/>
            </p:nvSpPr>
            <p:spPr bwMode="auto">
              <a:xfrm>
                <a:off x="4093566" y="10458176"/>
                <a:ext cx="572742" cy="262376"/>
              </a:xfrm>
              <a:custGeom>
                <a:avLst/>
                <a:gdLst>
                  <a:gd name="T0" fmla="*/ 67 w 70"/>
                  <a:gd name="T1" fmla="*/ 32 h 32"/>
                  <a:gd name="T2" fmla="*/ 53 w 70"/>
                  <a:gd name="T3" fmla="*/ 19 h 32"/>
                  <a:gd name="T4" fmla="*/ 47 w 70"/>
                  <a:gd name="T5" fmla="*/ 19 h 32"/>
                  <a:gd name="T6" fmla="*/ 45 w 70"/>
                  <a:gd name="T7" fmla="*/ 18 h 32"/>
                  <a:gd name="T8" fmla="*/ 32 w 70"/>
                  <a:gd name="T9" fmla="*/ 4 h 32"/>
                  <a:gd name="T10" fmla="*/ 0 w 70"/>
                  <a:gd name="T11" fmla="*/ 4 h 32"/>
                  <a:gd name="T12" fmla="*/ 0 w 70"/>
                  <a:gd name="T13" fmla="*/ 0 h 32"/>
                  <a:gd name="T14" fmla="*/ 32 w 70"/>
                  <a:gd name="T15" fmla="*/ 0 h 32"/>
                  <a:gd name="T16" fmla="*/ 34 w 70"/>
                  <a:gd name="T17" fmla="*/ 1 h 32"/>
                  <a:gd name="T18" fmla="*/ 48 w 70"/>
                  <a:gd name="T19" fmla="*/ 15 h 32"/>
                  <a:gd name="T20" fmla="*/ 54 w 70"/>
                  <a:gd name="T21" fmla="*/ 15 h 32"/>
                  <a:gd name="T22" fmla="*/ 55 w 70"/>
                  <a:gd name="T23" fmla="*/ 15 h 32"/>
                  <a:gd name="T24" fmla="*/ 70 w 70"/>
                  <a:gd name="T25" fmla="*/ 30 h 32"/>
                  <a:gd name="T26" fmla="*/ 67 w 70"/>
                  <a:gd name="T2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32">
                    <a:moveTo>
                      <a:pt x="67" y="32"/>
                    </a:moveTo>
                    <a:cubicBezTo>
                      <a:pt x="53" y="19"/>
                      <a:pt x="53" y="19"/>
                      <a:pt x="53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19"/>
                      <a:pt x="46" y="18"/>
                      <a:pt x="45" y="18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3" y="0"/>
                      <a:pt x="33" y="0"/>
                      <a:pt x="34" y="1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5" y="15"/>
                      <a:pt x="55" y="15"/>
                    </a:cubicBezTo>
                    <a:cubicBezTo>
                      <a:pt x="70" y="30"/>
                      <a:pt x="70" y="30"/>
                      <a:pt x="70" y="30"/>
                    </a:cubicBezTo>
                    <a:lnTo>
                      <a:pt x="67" y="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7151835" y="8894853"/>
                <a:ext cx="2844037" cy="1784158"/>
                <a:chOff x="6754813" y="9296400"/>
                <a:chExt cx="2065338" cy="1295401"/>
              </a:xfrm>
              <a:solidFill>
                <a:schemeClr val="tx1"/>
              </a:solidFill>
            </p:grpSpPr>
            <p:sp>
              <p:nvSpPr>
                <p:cNvPr id="61" name="Freeform 50"/>
                <p:cNvSpPr>
                  <a:spLocks/>
                </p:cNvSpPr>
                <p:nvPr/>
              </p:nvSpPr>
              <p:spPr bwMode="auto">
                <a:xfrm>
                  <a:off x="7010400" y="9296400"/>
                  <a:ext cx="65088" cy="469900"/>
                </a:xfrm>
                <a:custGeom>
                  <a:avLst/>
                  <a:gdLst>
                    <a:gd name="T0" fmla="*/ 4 w 11"/>
                    <a:gd name="T1" fmla="*/ 79 h 79"/>
                    <a:gd name="T2" fmla="*/ 0 w 11"/>
                    <a:gd name="T3" fmla="*/ 79 h 79"/>
                    <a:gd name="T4" fmla="*/ 0 w 11"/>
                    <a:gd name="T5" fmla="*/ 75 h 79"/>
                    <a:gd name="T6" fmla="*/ 1 w 11"/>
                    <a:gd name="T7" fmla="*/ 74 h 79"/>
                    <a:gd name="T8" fmla="*/ 7 w 11"/>
                    <a:gd name="T9" fmla="*/ 67 h 79"/>
                    <a:gd name="T10" fmla="*/ 7 w 11"/>
                    <a:gd name="T11" fmla="*/ 0 h 79"/>
                    <a:gd name="T12" fmla="*/ 11 w 11"/>
                    <a:gd name="T13" fmla="*/ 0 h 79"/>
                    <a:gd name="T14" fmla="*/ 11 w 11"/>
                    <a:gd name="T15" fmla="*/ 68 h 79"/>
                    <a:gd name="T16" fmla="*/ 11 w 11"/>
                    <a:gd name="T17" fmla="*/ 69 h 79"/>
                    <a:gd name="T18" fmla="*/ 4 w 11"/>
                    <a:gd name="T19" fmla="*/ 76 h 79"/>
                    <a:gd name="T20" fmla="*/ 4 w 11"/>
                    <a:gd name="T2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79">
                      <a:moveTo>
                        <a:pt x="4" y="79"/>
                      </a:move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75"/>
                        <a:pt x="0" y="74"/>
                        <a:pt x="1" y="74"/>
                      </a:cubicBezTo>
                      <a:cubicBezTo>
                        <a:pt x="7" y="67"/>
                        <a:pt x="7" y="67"/>
                        <a:pt x="7" y="67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11" y="69"/>
                        <a:pt x="11" y="69"/>
                        <a:pt x="11" y="69"/>
                      </a:cubicBezTo>
                      <a:cubicBezTo>
                        <a:pt x="4" y="76"/>
                        <a:pt x="4" y="76"/>
                        <a:pt x="4" y="76"/>
                      </a:cubicBezTo>
                      <a:lnTo>
                        <a:pt x="4" y="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34290" tIns="17145" rIns="34290" bIns="171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51"/>
                <p:cNvSpPr>
                  <a:spLocks/>
                </p:cNvSpPr>
                <p:nvPr/>
              </p:nvSpPr>
              <p:spPr bwMode="auto">
                <a:xfrm>
                  <a:off x="6754813" y="9932988"/>
                  <a:ext cx="106363" cy="279400"/>
                </a:xfrm>
                <a:custGeom>
                  <a:avLst/>
                  <a:gdLst>
                    <a:gd name="T0" fmla="*/ 11 w 18"/>
                    <a:gd name="T1" fmla="*/ 47 h 47"/>
                    <a:gd name="T2" fmla="*/ 7 w 18"/>
                    <a:gd name="T3" fmla="*/ 47 h 47"/>
                    <a:gd name="T4" fmla="*/ 7 w 18"/>
                    <a:gd name="T5" fmla="*/ 43 h 47"/>
                    <a:gd name="T6" fmla="*/ 8 w 18"/>
                    <a:gd name="T7" fmla="*/ 42 h 47"/>
                    <a:gd name="T8" fmla="*/ 14 w 18"/>
                    <a:gd name="T9" fmla="*/ 36 h 47"/>
                    <a:gd name="T10" fmla="*/ 12 w 18"/>
                    <a:gd name="T11" fmla="*/ 35 h 47"/>
                    <a:gd name="T12" fmla="*/ 6 w 18"/>
                    <a:gd name="T13" fmla="*/ 35 h 47"/>
                    <a:gd name="T14" fmla="*/ 4 w 18"/>
                    <a:gd name="T15" fmla="*/ 34 h 47"/>
                    <a:gd name="T16" fmla="*/ 1 w 18"/>
                    <a:gd name="T17" fmla="*/ 30 h 47"/>
                    <a:gd name="T18" fmla="*/ 1 w 18"/>
                    <a:gd name="T19" fmla="*/ 28 h 47"/>
                    <a:gd name="T20" fmla="*/ 7 w 18"/>
                    <a:gd name="T21" fmla="*/ 21 h 47"/>
                    <a:gd name="T22" fmla="*/ 7 w 18"/>
                    <a:gd name="T23" fmla="*/ 0 h 47"/>
                    <a:gd name="T24" fmla="*/ 11 w 18"/>
                    <a:gd name="T25" fmla="*/ 0 h 47"/>
                    <a:gd name="T26" fmla="*/ 11 w 18"/>
                    <a:gd name="T27" fmla="*/ 22 h 47"/>
                    <a:gd name="T28" fmla="*/ 11 w 18"/>
                    <a:gd name="T29" fmla="*/ 23 h 47"/>
                    <a:gd name="T30" fmla="*/ 5 w 18"/>
                    <a:gd name="T31" fmla="*/ 29 h 47"/>
                    <a:gd name="T32" fmla="*/ 7 w 18"/>
                    <a:gd name="T33" fmla="*/ 31 h 47"/>
                    <a:gd name="T34" fmla="*/ 13 w 18"/>
                    <a:gd name="T35" fmla="*/ 31 h 47"/>
                    <a:gd name="T36" fmla="*/ 14 w 18"/>
                    <a:gd name="T37" fmla="*/ 31 h 47"/>
                    <a:gd name="T38" fmla="*/ 18 w 18"/>
                    <a:gd name="T39" fmla="*/ 35 h 47"/>
                    <a:gd name="T40" fmla="*/ 18 w 18"/>
                    <a:gd name="T41" fmla="*/ 36 h 47"/>
                    <a:gd name="T42" fmla="*/ 18 w 18"/>
                    <a:gd name="T43" fmla="*/ 38 h 47"/>
                    <a:gd name="T44" fmla="*/ 11 w 18"/>
                    <a:gd name="T45" fmla="*/ 44 h 47"/>
                    <a:gd name="T46" fmla="*/ 11 w 18"/>
                    <a:gd name="T47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" h="47">
                      <a:moveTo>
                        <a:pt x="11" y="47"/>
                      </a:moveTo>
                      <a:cubicBezTo>
                        <a:pt x="7" y="47"/>
                        <a:pt x="7" y="47"/>
                        <a:pt x="7" y="47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" y="43"/>
                        <a:pt x="8" y="42"/>
                        <a:pt x="8" y="42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6" y="35"/>
                        <a:pt x="6" y="35"/>
                        <a:pt x="6" y="35"/>
                      </a:cubicBezTo>
                      <a:cubicBezTo>
                        <a:pt x="5" y="35"/>
                        <a:pt x="5" y="34"/>
                        <a:pt x="4" y="34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28"/>
                        <a:pt x="1" y="28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1" y="22"/>
                        <a:pt x="11" y="23"/>
                        <a:pt x="11" y="23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1"/>
                        <a:pt x="14" y="31"/>
                        <a:pt x="14" y="31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35"/>
                        <a:pt x="18" y="36"/>
                        <a:pt x="18" y="36"/>
                      </a:cubicBezTo>
                      <a:cubicBezTo>
                        <a:pt x="18" y="37"/>
                        <a:pt x="18" y="37"/>
                        <a:pt x="18" y="38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lnTo>
                        <a:pt x="11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34290" tIns="17145" rIns="34290" bIns="171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Freeform 52"/>
                <p:cNvSpPr>
                  <a:spLocks/>
                </p:cNvSpPr>
                <p:nvPr/>
              </p:nvSpPr>
              <p:spPr bwMode="auto">
                <a:xfrm>
                  <a:off x="7004050" y="10283825"/>
                  <a:ext cx="379413" cy="65088"/>
                </a:xfrm>
                <a:custGeom>
                  <a:avLst/>
                  <a:gdLst>
                    <a:gd name="T0" fmla="*/ 64 w 64"/>
                    <a:gd name="T1" fmla="*/ 11 h 11"/>
                    <a:gd name="T2" fmla="*/ 50 w 64"/>
                    <a:gd name="T3" fmla="*/ 11 h 11"/>
                    <a:gd name="T4" fmla="*/ 48 w 64"/>
                    <a:gd name="T5" fmla="*/ 11 h 11"/>
                    <a:gd name="T6" fmla="*/ 42 w 64"/>
                    <a:gd name="T7" fmla="*/ 4 h 11"/>
                    <a:gd name="T8" fmla="*/ 0 w 64"/>
                    <a:gd name="T9" fmla="*/ 4 h 11"/>
                    <a:gd name="T10" fmla="*/ 0 w 64"/>
                    <a:gd name="T11" fmla="*/ 0 h 11"/>
                    <a:gd name="T12" fmla="*/ 42 w 64"/>
                    <a:gd name="T13" fmla="*/ 0 h 11"/>
                    <a:gd name="T14" fmla="*/ 44 w 64"/>
                    <a:gd name="T15" fmla="*/ 1 h 11"/>
                    <a:gd name="T16" fmla="*/ 50 w 64"/>
                    <a:gd name="T17" fmla="*/ 7 h 11"/>
                    <a:gd name="T18" fmla="*/ 64 w 64"/>
                    <a:gd name="T19" fmla="*/ 7 h 11"/>
                    <a:gd name="T20" fmla="*/ 64 w 64"/>
                    <a:gd name="T2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" h="11">
                      <a:moveTo>
                        <a:pt x="64" y="11"/>
                      </a:moveTo>
                      <a:cubicBezTo>
                        <a:pt x="50" y="11"/>
                        <a:pt x="50" y="11"/>
                        <a:pt x="50" y="11"/>
                      </a:cubicBezTo>
                      <a:cubicBezTo>
                        <a:pt x="49" y="11"/>
                        <a:pt x="49" y="11"/>
                        <a:pt x="48" y="11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3" y="0"/>
                        <a:pt x="44" y="0"/>
                        <a:pt x="44" y="1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64" y="7"/>
                        <a:pt x="64" y="7"/>
                        <a:pt x="64" y="7"/>
                      </a:cubicBezTo>
                      <a:lnTo>
                        <a:pt x="64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34290" tIns="17145" rIns="34290" bIns="171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Freeform 53"/>
                <p:cNvSpPr>
                  <a:spLocks/>
                </p:cNvSpPr>
                <p:nvPr/>
              </p:nvSpPr>
              <p:spPr bwMode="auto">
                <a:xfrm>
                  <a:off x="7424738" y="10348913"/>
                  <a:ext cx="160338" cy="242888"/>
                </a:xfrm>
                <a:custGeom>
                  <a:avLst/>
                  <a:gdLst>
                    <a:gd name="T0" fmla="*/ 27 w 27"/>
                    <a:gd name="T1" fmla="*/ 41 h 41"/>
                    <a:gd name="T2" fmla="*/ 23 w 27"/>
                    <a:gd name="T3" fmla="*/ 41 h 41"/>
                    <a:gd name="T4" fmla="*/ 23 w 27"/>
                    <a:gd name="T5" fmla="*/ 14 h 41"/>
                    <a:gd name="T6" fmla="*/ 14 w 27"/>
                    <a:gd name="T7" fmla="*/ 4 h 41"/>
                    <a:gd name="T8" fmla="*/ 0 w 27"/>
                    <a:gd name="T9" fmla="*/ 4 h 41"/>
                    <a:gd name="T10" fmla="*/ 0 w 27"/>
                    <a:gd name="T11" fmla="*/ 0 h 41"/>
                    <a:gd name="T12" fmla="*/ 14 w 27"/>
                    <a:gd name="T13" fmla="*/ 0 h 41"/>
                    <a:gd name="T14" fmla="*/ 16 w 27"/>
                    <a:gd name="T15" fmla="*/ 1 h 41"/>
                    <a:gd name="T16" fmla="*/ 27 w 27"/>
                    <a:gd name="T17" fmla="*/ 11 h 41"/>
                    <a:gd name="T18" fmla="*/ 27 w 27"/>
                    <a:gd name="T19" fmla="*/ 13 h 41"/>
                    <a:gd name="T20" fmla="*/ 27 w 27"/>
                    <a:gd name="T21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" h="41">
                      <a:moveTo>
                        <a:pt x="27" y="41"/>
                      </a:move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5" y="0"/>
                        <a:pt x="16" y="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12"/>
                        <a:pt x="27" y="12"/>
                        <a:pt x="27" y="13"/>
                      </a:cubicBezTo>
                      <a:lnTo>
                        <a:pt x="27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34290" tIns="17145" rIns="34290" bIns="171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Freeform 54"/>
                <p:cNvSpPr>
                  <a:spLocks/>
                </p:cNvSpPr>
                <p:nvPr/>
              </p:nvSpPr>
              <p:spPr bwMode="auto">
                <a:xfrm>
                  <a:off x="7567613" y="9985375"/>
                  <a:ext cx="1252538" cy="446088"/>
                </a:xfrm>
                <a:custGeom>
                  <a:avLst/>
                  <a:gdLst>
                    <a:gd name="T0" fmla="*/ 3 w 211"/>
                    <a:gd name="T1" fmla="*/ 75 h 75"/>
                    <a:gd name="T2" fmla="*/ 0 w 211"/>
                    <a:gd name="T3" fmla="*/ 72 h 75"/>
                    <a:gd name="T4" fmla="*/ 11 w 211"/>
                    <a:gd name="T5" fmla="*/ 62 h 75"/>
                    <a:gd name="T6" fmla="*/ 12 w 211"/>
                    <a:gd name="T7" fmla="*/ 61 h 75"/>
                    <a:gd name="T8" fmla="*/ 40 w 211"/>
                    <a:gd name="T9" fmla="*/ 61 h 75"/>
                    <a:gd name="T10" fmla="*/ 53 w 211"/>
                    <a:gd name="T11" fmla="*/ 48 h 75"/>
                    <a:gd name="T12" fmla="*/ 53 w 211"/>
                    <a:gd name="T13" fmla="*/ 38 h 75"/>
                    <a:gd name="T14" fmla="*/ 53 w 211"/>
                    <a:gd name="T15" fmla="*/ 36 h 75"/>
                    <a:gd name="T16" fmla="*/ 75 w 211"/>
                    <a:gd name="T17" fmla="*/ 15 h 75"/>
                    <a:gd name="T18" fmla="*/ 78 w 211"/>
                    <a:gd name="T19" fmla="*/ 15 h 75"/>
                    <a:gd name="T20" fmla="*/ 85 w 211"/>
                    <a:gd name="T21" fmla="*/ 22 h 75"/>
                    <a:gd name="T22" fmla="*/ 86 w 211"/>
                    <a:gd name="T23" fmla="*/ 24 h 75"/>
                    <a:gd name="T24" fmla="*/ 86 w 211"/>
                    <a:gd name="T25" fmla="*/ 36 h 75"/>
                    <a:gd name="T26" fmla="*/ 94 w 211"/>
                    <a:gd name="T27" fmla="*/ 36 h 75"/>
                    <a:gd name="T28" fmla="*/ 96 w 211"/>
                    <a:gd name="T29" fmla="*/ 36 h 75"/>
                    <a:gd name="T30" fmla="*/ 106 w 211"/>
                    <a:gd name="T31" fmla="*/ 47 h 75"/>
                    <a:gd name="T32" fmla="*/ 136 w 211"/>
                    <a:gd name="T33" fmla="*/ 47 h 75"/>
                    <a:gd name="T34" fmla="*/ 164 w 211"/>
                    <a:gd name="T35" fmla="*/ 19 h 75"/>
                    <a:gd name="T36" fmla="*/ 164 w 211"/>
                    <a:gd name="T37" fmla="*/ 9 h 75"/>
                    <a:gd name="T38" fmla="*/ 164 w 211"/>
                    <a:gd name="T39" fmla="*/ 8 h 75"/>
                    <a:gd name="T40" fmla="*/ 172 w 211"/>
                    <a:gd name="T41" fmla="*/ 1 h 75"/>
                    <a:gd name="T42" fmla="*/ 173 w 211"/>
                    <a:gd name="T43" fmla="*/ 0 h 75"/>
                    <a:gd name="T44" fmla="*/ 184 w 211"/>
                    <a:gd name="T45" fmla="*/ 0 h 75"/>
                    <a:gd name="T46" fmla="*/ 185 w 211"/>
                    <a:gd name="T47" fmla="*/ 1 h 75"/>
                    <a:gd name="T48" fmla="*/ 210 w 211"/>
                    <a:gd name="T49" fmla="*/ 26 h 75"/>
                    <a:gd name="T50" fmla="*/ 211 w 211"/>
                    <a:gd name="T51" fmla="*/ 27 h 75"/>
                    <a:gd name="T52" fmla="*/ 210 w 211"/>
                    <a:gd name="T53" fmla="*/ 29 h 75"/>
                    <a:gd name="T54" fmla="*/ 204 w 211"/>
                    <a:gd name="T55" fmla="*/ 35 h 75"/>
                    <a:gd name="T56" fmla="*/ 204 w 211"/>
                    <a:gd name="T57" fmla="*/ 49 h 75"/>
                    <a:gd name="T58" fmla="*/ 200 w 211"/>
                    <a:gd name="T59" fmla="*/ 49 h 75"/>
                    <a:gd name="T60" fmla="*/ 200 w 211"/>
                    <a:gd name="T61" fmla="*/ 34 h 75"/>
                    <a:gd name="T62" fmla="*/ 200 w 211"/>
                    <a:gd name="T63" fmla="*/ 33 h 75"/>
                    <a:gd name="T64" fmla="*/ 206 w 211"/>
                    <a:gd name="T65" fmla="*/ 27 h 75"/>
                    <a:gd name="T66" fmla="*/ 183 w 211"/>
                    <a:gd name="T67" fmla="*/ 4 h 75"/>
                    <a:gd name="T68" fmla="*/ 174 w 211"/>
                    <a:gd name="T69" fmla="*/ 4 h 75"/>
                    <a:gd name="T70" fmla="*/ 168 w 211"/>
                    <a:gd name="T71" fmla="*/ 10 h 75"/>
                    <a:gd name="T72" fmla="*/ 168 w 211"/>
                    <a:gd name="T73" fmla="*/ 20 h 75"/>
                    <a:gd name="T74" fmla="*/ 167 w 211"/>
                    <a:gd name="T75" fmla="*/ 21 h 75"/>
                    <a:gd name="T76" fmla="*/ 139 w 211"/>
                    <a:gd name="T77" fmla="*/ 50 h 75"/>
                    <a:gd name="T78" fmla="*/ 137 w 211"/>
                    <a:gd name="T79" fmla="*/ 51 h 75"/>
                    <a:gd name="T80" fmla="*/ 105 w 211"/>
                    <a:gd name="T81" fmla="*/ 51 h 75"/>
                    <a:gd name="T82" fmla="*/ 104 w 211"/>
                    <a:gd name="T83" fmla="*/ 50 h 75"/>
                    <a:gd name="T84" fmla="*/ 93 w 211"/>
                    <a:gd name="T85" fmla="*/ 40 h 75"/>
                    <a:gd name="T86" fmla="*/ 84 w 211"/>
                    <a:gd name="T87" fmla="*/ 40 h 75"/>
                    <a:gd name="T88" fmla="*/ 82 w 211"/>
                    <a:gd name="T89" fmla="*/ 38 h 75"/>
                    <a:gd name="T90" fmla="*/ 82 w 211"/>
                    <a:gd name="T91" fmla="*/ 24 h 75"/>
                    <a:gd name="T92" fmla="*/ 76 w 211"/>
                    <a:gd name="T93" fmla="*/ 19 h 75"/>
                    <a:gd name="T94" fmla="*/ 57 w 211"/>
                    <a:gd name="T95" fmla="*/ 39 h 75"/>
                    <a:gd name="T96" fmla="*/ 57 w 211"/>
                    <a:gd name="T97" fmla="*/ 49 h 75"/>
                    <a:gd name="T98" fmla="*/ 56 w 211"/>
                    <a:gd name="T99" fmla="*/ 50 h 75"/>
                    <a:gd name="T100" fmla="*/ 42 w 211"/>
                    <a:gd name="T101" fmla="*/ 64 h 75"/>
                    <a:gd name="T102" fmla="*/ 41 w 211"/>
                    <a:gd name="T103" fmla="*/ 65 h 75"/>
                    <a:gd name="T104" fmla="*/ 13 w 211"/>
                    <a:gd name="T105" fmla="*/ 65 h 75"/>
                    <a:gd name="T106" fmla="*/ 3 w 211"/>
                    <a:gd name="T107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1" h="75">
                      <a:moveTo>
                        <a:pt x="3" y="75"/>
                      </a:move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11" y="61"/>
                        <a:pt x="11" y="61"/>
                        <a:pt x="12" y="61"/>
                      </a:cubicBezTo>
                      <a:cubicBezTo>
                        <a:pt x="40" y="61"/>
                        <a:pt x="40" y="61"/>
                        <a:pt x="40" y="61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3" y="38"/>
                        <a:pt x="53" y="38"/>
                        <a:pt x="53" y="38"/>
                      </a:cubicBezTo>
                      <a:cubicBezTo>
                        <a:pt x="53" y="37"/>
                        <a:pt x="53" y="37"/>
                        <a:pt x="53" y="36"/>
                      </a:cubicBezTo>
                      <a:cubicBezTo>
                        <a:pt x="75" y="15"/>
                        <a:pt x="75" y="15"/>
                        <a:pt x="75" y="15"/>
                      </a:cubicBezTo>
                      <a:cubicBezTo>
                        <a:pt x="76" y="14"/>
                        <a:pt x="77" y="14"/>
                        <a:pt x="78" y="15"/>
                      </a:cubicBezTo>
                      <a:cubicBezTo>
                        <a:pt x="85" y="22"/>
                        <a:pt x="85" y="22"/>
                        <a:pt x="85" y="22"/>
                      </a:cubicBezTo>
                      <a:cubicBezTo>
                        <a:pt x="85" y="23"/>
                        <a:pt x="86" y="23"/>
                        <a:pt x="86" y="24"/>
                      </a:cubicBezTo>
                      <a:cubicBezTo>
                        <a:pt x="86" y="36"/>
                        <a:pt x="86" y="36"/>
                        <a:pt x="86" y="36"/>
                      </a:cubicBezTo>
                      <a:cubicBezTo>
                        <a:pt x="94" y="36"/>
                        <a:pt x="94" y="36"/>
                        <a:pt x="94" y="36"/>
                      </a:cubicBezTo>
                      <a:cubicBezTo>
                        <a:pt x="95" y="36"/>
                        <a:pt x="95" y="36"/>
                        <a:pt x="96" y="36"/>
                      </a:cubicBezTo>
                      <a:cubicBezTo>
                        <a:pt x="106" y="47"/>
                        <a:pt x="106" y="47"/>
                        <a:pt x="106" y="47"/>
                      </a:cubicBezTo>
                      <a:cubicBezTo>
                        <a:pt x="136" y="47"/>
                        <a:pt x="136" y="47"/>
                        <a:pt x="136" y="47"/>
                      </a:cubicBezTo>
                      <a:cubicBezTo>
                        <a:pt x="164" y="19"/>
                        <a:pt x="164" y="19"/>
                        <a:pt x="164" y="19"/>
                      </a:cubicBezTo>
                      <a:cubicBezTo>
                        <a:pt x="164" y="9"/>
                        <a:pt x="164" y="9"/>
                        <a:pt x="164" y="9"/>
                      </a:cubicBezTo>
                      <a:cubicBezTo>
                        <a:pt x="164" y="9"/>
                        <a:pt x="164" y="8"/>
                        <a:pt x="164" y="8"/>
                      </a:cubicBezTo>
                      <a:cubicBezTo>
                        <a:pt x="172" y="1"/>
                        <a:pt x="172" y="1"/>
                        <a:pt x="172" y="1"/>
                      </a:cubicBezTo>
                      <a:cubicBezTo>
                        <a:pt x="172" y="0"/>
                        <a:pt x="173" y="0"/>
                        <a:pt x="173" y="0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184" y="0"/>
                        <a:pt x="185" y="0"/>
                        <a:pt x="185" y="1"/>
                      </a:cubicBezTo>
                      <a:cubicBezTo>
                        <a:pt x="210" y="26"/>
                        <a:pt x="210" y="26"/>
                        <a:pt x="210" y="26"/>
                      </a:cubicBezTo>
                      <a:cubicBezTo>
                        <a:pt x="211" y="26"/>
                        <a:pt x="211" y="27"/>
                        <a:pt x="211" y="27"/>
                      </a:cubicBezTo>
                      <a:cubicBezTo>
                        <a:pt x="211" y="28"/>
                        <a:pt x="211" y="28"/>
                        <a:pt x="210" y="29"/>
                      </a:cubicBezTo>
                      <a:cubicBezTo>
                        <a:pt x="204" y="35"/>
                        <a:pt x="204" y="35"/>
                        <a:pt x="204" y="35"/>
                      </a:cubicBezTo>
                      <a:cubicBezTo>
                        <a:pt x="204" y="49"/>
                        <a:pt x="204" y="49"/>
                        <a:pt x="204" y="49"/>
                      </a:cubicBezTo>
                      <a:cubicBezTo>
                        <a:pt x="200" y="49"/>
                        <a:pt x="200" y="49"/>
                        <a:pt x="200" y="49"/>
                      </a:cubicBezTo>
                      <a:cubicBezTo>
                        <a:pt x="200" y="34"/>
                        <a:pt x="200" y="34"/>
                        <a:pt x="200" y="34"/>
                      </a:cubicBezTo>
                      <a:cubicBezTo>
                        <a:pt x="200" y="34"/>
                        <a:pt x="200" y="33"/>
                        <a:pt x="200" y="33"/>
                      </a:cubicBezTo>
                      <a:cubicBezTo>
                        <a:pt x="206" y="27"/>
                        <a:pt x="206" y="27"/>
                        <a:pt x="206" y="27"/>
                      </a:cubicBezTo>
                      <a:cubicBezTo>
                        <a:pt x="183" y="4"/>
                        <a:pt x="183" y="4"/>
                        <a:pt x="183" y="4"/>
                      </a:cubicBezTo>
                      <a:cubicBezTo>
                        <a:pt x="174" y="4"/>
                        <a:pt x="174" y="4"/>
                        <a:pt x="174" y="4"/>
                      </a:cubicBezTo>
                      <a:cubicBezTo>
                        <a:pt x="168" y="10"/>
                        <a:pt x="168" y="10"/>
                        <a:pt x="168" y="10"/>
                      </a:cubicBezTo>
                      <a:cubicBezTo>
                        <a:pt x="168" y="20"/>
                        <a:pt x="168" y="20"/>
                        <a:pt x="168" y="20"/>
                      </a:cubicBezTo>
                      <a:cubicBezTo>
                        <a:pt x="168" y="21"/>
                        <a:pt x="168" y="21"/>
                        <a:pt x="167" y="21"/>
                      </a:cubicBezTo>
                      <a:cubicBezTo>
                        <a:pt x="139" y="50"/>
                        <a:pt x="139" y="50"/>
                        <a:pt x="139" y="50"/>
                      </a:cubicBezTo>
                      <a:cubicBezTo>
                        <a:pt x="138" y="50"/>
                        <a:pt x="138" y="51"/>
                        <a:pt x="137" y="51"/>
                      </a:cubicBezTo>
                      <a:cubicBezTo>
                        <a:pt x="105" y="51"/>
                        <a:pt x="105" y="51"/>
                        <a:pt x="105" y="51"/>
                      </a:cubicBezTo>
                      <a:cubicBezTo>
                        <a:pt x="104" y="51"/>
                        <a:pt x="104" y="50"/>
                        <a:pt x="104" y="50"/>
                      </a:cubicBezTo>
                      <a:cubicBezTo>
                        <a:pt x="93" y="40"/>
                        <a:pt x="93" y="40"/>
                        <a:pt x="93" y="40"/>
                      </a:cubicBez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2" y="40"/>
                        <a:pt x="82" y="39"/>
                        <a:pt x="82" y="38"/>
                      </a:cubicBezTo>
                      <a:cubicBezTo>
                        <a:pt x="82" y="24"/>
                        <a:pt x="82" y="24"/>
                        <a:pt x="82" y="24"/>
                      </a:cubicBezTo>
                      <a:cubicBezTo>
                        <a:pt x="76" y="19"/>
                        <a:pt x="76" y="19"/>
                        <a:pt x="76" y="19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cubicBezTo>
                        <a:pt x="57" y="49"/>
                        <a:pt x="57" y="49"/>
                        <a:pt x="57" y="49"/>
                      </a:cubicBezTo>
                      <a:cubicBezTo>
                        <a:pt x="57" y="49"/>
                        <a:pt x="57" y="50"/>
                        <a:pt x="56" y="50"/>
                      </a:cubicBezTo>
                      <a:cubicBezTo>
                        <a:pt x="42" y="64"/>
                        <a:pt x="42" y="64"/>
                        <a:pt x="42" y="64"/>
                      </a:cubicBezTo>
                      <a:cubicBezTo>
                        <a:pt x="42" y="65"/>
                        <a:pt x="41" y="65"/>
                        <a:pt x="41" y="65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lnTo>
                        <a:pt x="3" y="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34290" tIns="17145" rIns="34290" bIns="171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Freeform 55"/>
                <p:cNvSpPr>
                  <a:spLocks/>
                </p:cNvSpPr>
                <p:nvPr/>
              </p:nvSpPr>
              <p:spPr bwMode="auto">
                <a:xfrm>
                  <a:off x="6873875" y="10240963"/>
                  <a:ext cx="141288" cy="53975"/>
                </a:xfrm>
                <a:custGeom>
                  <a:avLst/>
                  <a:gdLst>
                    <a:gd name="T0" fmla="*/ 24 w 24"/>
                    <a:gd name="T1" fmla="*/ 9 h 9"/>
                    <a:gd name="T2" fmla="*/ 20 w 24"/>
                    <a:gd name="T3" fmla="*/ 9 h 9"/>
                    <a:gd name="T4" fmla="*/ 20 w 24"/>
                    <a:gd name="T5" fmla="*/ 4 h 9"/>
                    <a:gd name="T6" fmla="*/ 8 w 24"/>
                    <a:gd name="T7" fmla="*/ 4 h 9"/>
                    <a:gd name="T8" fmla="*/ 5 w 24"/>
                    <a:gd name="T9" fmla="*/ 7 h 9"/>
                    <a:gd name="T10" fmla="*/ 4 w 24"/>
                    <a:gd name="T11" fmla="*/ 8 h 9"/>
                    <a:gd name="T12" fmla="*/ 0 w 24"/>
                    <a:gd name="T13" fmla="*/ 8 h 9"/>
                    <a:gd name="T14" fmla="*/ 0 w 24"/>
                    <a:gd name="T15" fmla="*/ 4 h 9"/>
                    <a:gd name="T16" fmla="*/ 3 w 24"/>
                    <a:gd name="T17" fmla="*/ 4 h 9"/>
                    <a:gd name="T18" fmla="*/ 6 w 24"/>
                    <a:gd name="T19" fmla="*/ 1 h 9"/>
                    <a:gd name="T20" fmla="*/ 7 w 24"/>
                    <a:gd name="T21" fmla="*/ 0 h 9"/>
                    <a:gd name="T22" fmla="*/ 22 w 24"/>
                    <a:gd name="T23" fmla="*/ 0 h 9"/>
                    <a:gd name="T24" fmla="*/ 24 w 24"/>
                    <a:gd name="T25" fmla="*/ 2 h 9"/>
                    <a:gd name="T26" fmla="*/ 24 w 24"/>
                    <a:gd name="T2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9">
                      <a:moveTo>
                        <a:pt x="24" y="9"/>
                      </a:move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7"/>
                        <a:pt x="4" y="8"/>
                        <a:pt x="4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0"/>
                        <a:pt x="7" y="0"/>
                        <a:pt x="7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3" y="0"/>
                        <a:pt x="24" y="1"/>
                        <a:pt x="24" y="2"/>
                      </a:cubicBezTo>
                      <a:lnTo>
                        <a:pt x="24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34290" tIns="17145" rIns="34290" bIns="171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8" name="Oval 57"/>
              <p:cNvSpPr/>
              <p:nvPr/>
            </p:nvSpPr>
            <p:spPr>
              <a:xfrm>
                <a:off x="6340844" y="9090248"/>
                <a:ext cx="2270318" cy="22707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900" dirty="0">
                    <a:solidFill>
                      <a:prstClr val="white"/>
                    </a:solidFill>
                  </a:rPr>
                  <a:t>EMEA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198149" y="9102435"/>
                <a:ext cx="2267269" cy="2267712"/>
              </a:xfrm>
              <a:prstGeom prst="ellipse">
                <a:avLst/>
              </a:prstGeom>
              <a:solidFill>
                <a:schemeClr val="accent5">
                  <a:alpha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900" dirty="0">
                    <a:solidFill>
                      <a:prstClr val="white"/>
                    </a:solidFill>
                  </a:rPr>
                  <a:t>APJ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519987" y="9051787"/>
                <a:ext cx="2375682" cy="2352968"/>
              </a:xfrm>
              <a:prstGeom prst="ellipse">
                <a:avLst/>
              </a:prstGeom>
              <a:solidFill>
                <a:schemeClr val="accent4">
                  <a:lumMod val="75000"/>
                  <a:alpha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900" dirty="0">
                    <a:solidFill>
                      <a:prstClr val="white"/>
                    </a:solidFill>
                  </a:rPr>
                  <a:t>North America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4935472" y="9731094"/>
              <a:ext cx="9194527" cy="3662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243825" tIns="121912" rIns="243825" bIns="121912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prstClr val="black"/>
                  </a:solidFill>
                </a:rPr>
                <a:t>EIM as a Service</a:t>
              </a:r>
            </a:p>
            <a:p>
              <a:pPr algn="ctr"/>
              <a:endParaRPr lang="en-US" dirty="0">
                <a:solidFill>
                  <a:prstClr val="black"/>
                </a:solidFill>
              </a:endParaRPr>
            </a:p>
            <a:p>
              <a:pPr algn="ctr"/>
              <a:r>
                <a:rPr lang="en-US" sz="2800" dirty="0">
                  <a:solidFill>
                    <a:prstClr val="black"/>
                  </a:solidFill>
                </a:rPr>
                <a:t>37 Data Centers, 25 Satellite POP’s</a:t>
              </a:r>
            </a:p>
            <a:p>
              <a:pPr algn="ctr"/>
              <a:r>
                <a:rPr lang="en-US" sz="2800" dirty="0">
                  <a:solidFill>
                    <a:prstClr val="black"/>
                  </a:solidFill>
                </a:rPr>
                <a:t>Data Zones, State of the art facilities</a:t>
              </a:r>
            </a:p>
            <a:p>
              <a:pPr algn="ctr"/>
              <a:endParaRPr lang="en-US" sz="2800" dirty="0">
                <a:solidFill>
                  <a:prstClr val="black"/>
                </a:solidFill>
              </a:endParaRPr>
            </a:p>
            <a:p>
              <a:pPr algn="ctr"/>
              <a:r>
                <a:rPr lang="en-US" sz="2800" dirty="0">
                  <a:solidFill>
                    <a:prstClr val="black"/>
                  </a:solidFill>
                </a:rPr>
                <a:t>Managed Cloud, Hybrid Applications &amp; Solutions</a:t>
              </a:r>
            </a:p>
            <a:p>
              <a:pPr algn="ctr"/>
              <a:r>
                <a:rPr lang="en-US" sz="2800" dirty="0">
                  <a:solidFill>
                    <a:prstClr val="black"/>
                  </a:solidFill>
                </a:rPr>
                <a:t>SaaS Applications, Cloud Services</a:t>
              </a:r>
            </a:p>
            <a:p>
              <a:pPr algn="ctr"/>
              <a:r>
                <a:rPr lang="en-US" sz="2800" dirty="0">
                  <a:solidFill>
                    <a:prstClr val="black"/>
                  </a:solidFill>
                </a:rPr>
                <a:t>Trading Grid – World’s Largest EDI Network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935472" y="2810933"/>
              <a:ext cx="9194528" cy="104515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34"/>
            <a:stretch/>
          </p:blipFill>
          <p:spPr>
            <a:xfrm>
              <a:off x="16054244" y="2893321"/>
              <a:ext cx="6801660" cy="1287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68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996" y="90805"/>
            <a:ext cx="23278417" cy="158086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Exstream CCM Managed Service?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5466" y="10586090"/>
            <a:ext cx="18009003" cy="18155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33" dirty="0">
                <a:solidFill>
                  <a:srgbClr val="0072AA"/>
                </a:solidFill>
                <a:latin typeface="Arial"/>
                <a:cs typeface="+mn-cs"/>
              </a:rPr>
              <a:t>A Customer Communications Management solution built and managed by our OpenText experts to provide rapid deployment and flexibility to grow and customize the CCM solution when and how you need to.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17056" y="1802346"/>
            <a:ext cx="4127200" cy="2784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71868" rtlCol="0" anchor="b"/>
          <a:lstStyle/>
          <a:p>
            <a:pPr algn="ctr"/>
            <a:r>
              <a:rPr lang="de-DE" sz="4267" dirty="0">
                <a:solidFill>
                  <a:prstClr val="black"/>
                </a:solidFill>
              </a:rPr>
              <a:t>Services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7134" y="1802346"/>
            <a:ext cx="4127192" cy="27842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71868" rtlCol="0" anchor="b"/>
          <a:lstStyle/>
          <a:p>
            <a:pPr algn="ctr"/>
            <a:r>
              <a:rPr lang="de-DE" sz="4267" dirty="0">
                <a:solidFill>
                  <a:prstClr val="black"/>
                </a:solidFill>
              </a:rPr>
              <a:t>Software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37204" y="1802346"/>
            <a:ext cx="4127198" cy="278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71868" rtlCol="0" anchor="b"/>
          <a:lstStyle/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  <a:p>
            <a:pPr algn="ctr"/>
            <a:endParaRPr lang="de-DE" sz="4267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847271" y="1802346"/>
            <a:ext cx="4127198" cy="27842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71868" rtlCol="0" anchor="b"/>
          <a:lstStyle/>
          <a:p>
            <a:pPr algn="ctr"/>
            <a:r>
              <a:rPr lang="de-DE" sz="4267" dirty="0">
                <a:solidFill>
                  <a:prstClr val="black"/>
                </a:solidFill>
              </a:rPr>
              <a:t>Infrastructure</a:t>
            </a:r>
          </a:p>
        </p:txBody>
      </p:sp>
      <p:sp>
        <p:nvSpPr>
          <p:cNvPr id="30" name="Left Arrow 29"/>
          <p:cNvSpPr/>
          <p:nvPr/>
        </p:nvSpPr>
        <p:spPr>
          <a:xfrm>
            <a:off x="6761292" y="3458281"/>
            <a:ext cx="869252" cy="767683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71868" rtlCol="0" anchor="b"/>
          <a:lstStyle/>
          <a:p>
            <a:pPr algn="ctr"/>
            <a:endParaRPr lang="de-DE" sz="4267" dirty="0">
              <a:solidFill>
                <a:prstClr val="black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7144256" y="3842119"/>
            <a:ext cx="782773" cy="767851"/>
          </a:xfrm>
          <a:prstGeom prst="rightArrow">
            <a:avLst>
              <a:gd name="adj1" fmla="val 50000"/>
              <a:gd name="adj2" fmla="val 3972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71868" rtlCol="0" anchor="b"/>
          <a:lstStyle/>
          <a:p>
            <a:pPr algn="ctr"/>
            <a:endParaRPr lang="de-DE" sz="4267" dirty="0">
              <a:solidFill>
                <a:prstClr val="black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1382745" y="3470021"/>
            <a:ext cx="857517" cy="767683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11745767" y="3845655"/>
            <a:ext cx="782773" cy="767851"/>
          </a:xfrm>
          <a:prstGeom prst="rightArrow">
            <a:avLst>
              <a:gd name="adj1" fmla="val 50000"/>
              <a:gd name="adj2" fmla="val 3972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71868" rtlCol="0" anchor="b"/>
          <a:lstStyle/>
          <a:p>
            <a:pPr algn="ctr"/>
            <a:endParaRPr lang="de-DE" sz="4267" dirty="0">
              <a:solidFill>
                <a:prstClr val="black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15977847" y="3460534"/>
            <a:ext cx="872138" cy="767683"/>
          </a:xfrm>
          <a:prstGeom prst="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6357696" y="3839932"/>
            <a:ext cx="782773" cy="767851"/>
          </a:xfrm>
          <a:prstGeom prst="rightArrow">
            <a:avLst>
              <a:gd name="adj1" fmla="val 50000"/>
              <a:gd name="adj2" fmla="val 3972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black"/>
              </a:solidFill>
            </a:endParaRP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4503912" y="1977734"/>
            <a:ext cx="1153488" cy="1153488"/>
            <a:chOff x="4160317" y="1699208"/>
            <a:chExt cx="360000" cy="360000"/>
          </a:xfrm>
        </p:grpSpPr>
        <p:pic>
          <p:nvPicPr>
            <p:cNvPr id="37" name="Picture 6" descr="services icon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306" y="1764814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lowchart: Connector 37"/>
            <p:cNvSpPr/>
            <p:nvPr/>
          </p:nvSpPr>
          <p:spPr>
            <a:xfrm>
              <a:off x="4160317" y="1699208"/>
              <a:ext cx="360000" cy="360000"/>
            </a:xfrm>
            <a:prstGeom prst="flowChartConnector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prstClr val="black"/>
                </a:solidFill>
              </a:endParaRPr>
            </a:p>
          </p:txBody>
        </p:sp>
        <p:pic>
          <p:nvPicPr>
            <p:cNvPr id="39" name="Picture 6" descr="services icon"/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63" b="50397"/>
            <a:stretch/>
          </p:blipFill>
          <p:spPr bwMode="auto">
            <a:xfrm rot="2893094">
              <a:off x="4359006" y="1872936"/>
              <a:ext cx="81639" cy="8207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Flowchart: Connector 39"/>
          <p:cNvSpPr/>
          <p:nvPr/>
        </p:nvSpPr>
        <p:spPr>
          <a:xfrm>
            <a:off x="9114842" y="1951976"/>
            <a:ext cx="1151776" cy="1153488"/>
          </a:xfrm>
          <a:prstGeom prst="flowChart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13724915" y="1926221"/>
            <a:ext cx="1151776" cy="1153488"/>
          </a:xfrm>
          <a:prstGeom prst="flowChart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18334982" y="1908766"/>
            <a:ext cx="1151776" cy="1153488"/>
          </a:xfrm>
          <a:prstGeom prst="flowChartConnector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black"/>
              </a:solidFill>
            </a:endParaRPr>
          </a:p>
        </p:txBody>
      </p:sp>
      <p:pic>
        <p:nvPicPr>
          <p:cNvPr id="43" name="Picture 10" descr="folder 2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707" y="2213699"/>
            <a:ext cx="663029" cy="663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mobile devices ic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5" t="19738" r="19995" b="20253"/>
          <a:stretch/>
        </p:blipFill>
        <p:spPr bwMode="auto">
          <a:xfrm>
            <a:off x="14016316" y="2213701"/>
            <a:ext cx="568971" cy="5729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invoice icon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7282" y="2063293"/>
            <a:ext cx="863832" cy="863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003192" y="4753160"/>
            <a:ext cx="4127192" cy="55783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5888"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de-DE" sz="320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90792" y="5603345"/>
            <a:ext cx="3939591" cy="452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Arial"/>
                <a:cs typeface="+mn-cs"/>
              </a:rPr>
              <a:t>Our specialists optimize your  application without complication of multiple vendors so  you can shift your  IT resources to revenue and value generating activities.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7036" y="4753159"/>
            <a:ext cx="3387246" cy="7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prstClr val="black"/>
                </a:solidFill>
                <a:latin typeface="Arial"/>
                <a:cs typeface="+mn-cs"/>
              </a:rPr>
              <a:t>Optimized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33458" y="4778915"/>
            <a:ext cx="4127192" cy="5552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5888"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3200" dirty="0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9004" y="5729496"/>
            <a:ext cx="38187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3200" dirty="0">
                <a:solidFill>
                  <a:prstClr val="black"/>
                </a:solidFill>
                <a:latin typeface="Arial"/>
                <a:cs typeface="+mn-cs"/>
              </a:rPr>
              <a:t>Optimally configured with on premise functionality and </a:t>
            </a:r>
            <a:r>
              <a:rPr lang="en-US" sz="3200" dirty="0">
                <a:solidFill>
                  <a:prstClr val="black"/>
                </a:solidFill>
                <a:latin typeface="Arial"/>
                <a:cs typeface="+mn-cs"/>
              </a:rPr>
              <a:t>configurability</a:t>
            </a:r>
            <a:r>
              <a:rPr lang="de-DE" sz="3200" dirty="0">
                <a:solidFill>
                  <a:prstClr val="black"/>
                </a:solidFill>
                <a:latin typeface="Arial"/>
                <a:cs typeface="+mn-cs"/>
              </a:rPr>
              <a:t> based on best practices.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7028" y="4776512"/>
            <a:ext cx="3387246" cy="7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prstClr val="black"/>
                </a:solidFill>
                <a:latin typeface="Arial"/>
                <a:cs typeface="+mn-cs"/>
              </a:rPr>
              <a:t>Flexible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93932" y="3096726"/>
            <a:ext cx="4215713" cy="14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261" dirty="0">
                <a:solidFill>
                  <a:prstClr val="black"/>
                </a:solidFill>
                <a:latin typeface="Arial"/>
                <a:cs typeface="+mn-cs"/>
              </a:rPr>
              <a:t>Application Management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313397" y="4816905"/>
            <a:ext cx="4127192" cy="55146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5888"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4267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37842" y="5863791"/>
            <a:ext cx="3857553" cy="3046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sz="3200" dirty="0">
                <a:solidFill>
                  <a:prstClr val="black"/>
                </a:solidFill>
                <a:latin typeface="Arial"/>
                <a:cs typeface="+mn-cs"/>
              </a:rPr>
              <a:t>Enabling organizational elasticity for faster turn around and business agility.</a:t>
            </a:r>
            <a:endParaRPr lang="en-US" sz="3200" dirty="0">
              <a:solidFill>
                <a:prstClr val="black"/>
              </a:solidFill>
              <a:latin typeface="Arial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23697" y="4769302"/>
            <a:ext cx="3387246" cy="7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prstClr val="black"/>
                </a:solidFill>
                <a:latin typeface="Arial"/>
                <a:cs typeface="+mn-cs"/>
              </a:rPr>
              <a:t>Agile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795907" y="4816905"/>
            <a:ext cx="4127192" cy="5463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5888"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sz="4267" dirty="0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948309" y="5561941"/>
            <a:ext cx="3742243" cy="403161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Arial"/>
                <a:cs typeface="+mn-cs"/>
              </a:rPr>
              <a:t>You own the data you entrust to our team. Our experts keep it confidential and classified, secured with enterprise-class technologies.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165878" y="4752317"/>
            <a:ext cx="3387246" cy="76939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prstClr val="black"/>
                </a:solidFill>
                <a:latin typeface="Arial"/>
                <a:cs typeface="+mn-cs"/>
              </a:rPr>
              <a:t>Trusted</a:t>
            </a:r>
          </a:p>
        </p:txBody>
      </p:sp>
    </p:spTree>
    <p:extLst>
      <p:ext uri="{BB962C8B-B14F-4D97-AF65-F5344CB8AC3E}">
        <p14:creationId xmlns:p14="http://schemas.microsoft.com/office/powerpoint/2010/main" val="34045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6297102" y="4595626"/>
            <a:ext cx="4239844" cy="4363827"/>
          </a:xfrm>
          <a:custGeom>
            <a:avLst/>
            <a:gdLst>
              <a:gd name="connsiteX0" fmla="*/ 0 w 5520372"/>
              <a:gd name="connsiteY0" fmla="*/ 0 h 6048672"/>
              <a:gd name="connsiteX1" fmla="*/ 4896544 w 5520372"/>
              <a:gd name="connsiteY1" fmla="*/ 0 h 6048672"/>
              <a:gd name="connsiteX2" fmla="*/ 4896544 w 5520372"/>
              <a:gd name="connsiteY2" fmla="*/ 2517788 h 6048672"/>
              <a:gd name="connsiteX3" fmla="*/ 5520372 w 5520372"/>
              <a:gd name="connsiteY3" fmla="*/ 3024336 h 6048672"/>
              <a:gd name="connsiteX4" fmla="*/ 4896544 w 5520372"/>
              <a:gd name="connsiteY4" fmla="*/ 3530885 h 6048672"/>
              <a:gd name="connsiteX5" fmla="*/ 4896544 w 5520372"/>
              <a:gd name="connsiteY5" fmla="*/ 6048672 h 6048672"/>
              <a:gd name="connsiteX6" fmla="*/ 0 w 5520372"/>
              <a:gd name="connsiteY6" fmla="*/ 6048672 h 6048672"/>
              <a:gd name="connsiteX0" fmla="*/ 0 w 4896544"/>
              <a:gd name="connsiteY0" fmla="*/ 0 h 6048672"/>
              <a:gd name="connsiteX1" fmla="*/ 4896544 w 4896544"/>
              <a:gd name="connsiteY1" fmla="*/ 0 h 6048672"/>
              <a:gd name="connsiteX2" fmla="*/ 4896544 w 4896544"/>
              <a:gd name="connsiteY2" fmla="*/ 2517788 h 6048672"/>
              <a:gd name="connsiteX3" fmla="*/ 4896544 w 4896544"/>
              <a:gd name="connsiteY3" fmla="*/ 3530885 h 6048672"/>
              <a:gd name="connsiteX4" fmla="*/ 4896544 w 4896544"/>
              <a:gd name="connsiteY4" fmla="*/ 6048672 h 6048672"/>
              <a:gd name="connsiteX5" fmla="*/ 0 w 4896544"/>
              <a:gd name="connsiteY5" fmla="*/ 6048672 h 6048672"/>
              <a:gd name="connsiteX6" fmla="*/ 0 w 4896544"/>
              <a:gd name="connsiteY6" fmla="*/ 0 h 6048672"/>
              <a:gd name="connsiteX0" fmla="*/ 0 w 4896544"/>
              <a:gd name="connsiteY0" fmla="*/ 0 h 6048672"/>
              <a:gd name="connsiteX1" fmla="*/ 4896544 w 4896544"/>
              <a:gd name="connsiteY1" fmla="*/ 0 h 6048672"/>
              <a:gd name="connsiteX2" fmla="*/ 4896544 w 4896544"/>
              <a:gd name="connsiteY2" fmla="*/ 2517788 h 6048672"/>
              <a:gd name="connsiteX3" fmla="*/ 4896544 w 4896544"/>
              <a:gd name="connsiteY3" fmla="*/ 6048672 h 6048672"/>
              <a:gd name="connsiteX4" fmla="*/ 0 w 4896544"/>
              <a:gd name="connsiteY4" fmla="*/ 6048672 h 6048672"/>
              <a:gd name="connsiteX5" fmla="*/ 0 w 4896544"/>
              <a:gd name="connsiteY5" fmla="*/ 0 h 6048672"/>
              <a:gd name="connsiteX0" fmla="*/ 0 w 4896544"/>
              <a:gd name="connsiteY0" fmla="*/ 0 h 6048672"/>
              <a:gd name="connsiteX1" fmla="*/ 4896544 w 4896544"/>
              <a:gd name="connsiteY1" fmla="*/ 0 h 6048672"/>
              <a:gd name="connsiteX2" fmla="*/ 4896544 w 4896544"/>
              <a:gd name="connsiteY2" fmla="*/ 6048672 h 6048672"/>
              <a:gd name="connsiteX3" fmla="*/ 0 w 4896544"/>
              <a:gd name="connsiteY3" fmla="*/ 6048672 h 6048672"/>
              <a:gd name="connsiteX4" fmla="*/ 0 w 4896544"/>
              <a:gd name="connsiteY4" fmla="*/ 0 h 604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6544" h="6048672">
                <a:moveTo>
                  <a:pt x="0" y="0"/>
                </a:moveTo>
                <a:lnTo>
                  <a:pt x="4896544" y="0"/>
                </a:lnTo>
                <a:lnTo>
                  <a:pt x="4896544" y="6048672"/>
                </a:lnTo>
                <a:lnTo>
                  <a:pt x="0" y="6048672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52000" rIns="90000" rtlCol="0" anchor="t"/>
          <a:lstStyle/>
          <a:p>
            <a:pPr algn="ctr"/>
            <a:r>
              <a:rPr lang="en-US" sz="3200" b="1" dirty="0">
                <a:latin typeface="+mj-lt"/>
              </a:rPr>
              <a:t>DELIVER</a:t>
            </a:r>
            <a:endParaRPr lang="en-IN" sz="3200" b="1" dirty="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476489" y="3617640"/>
            <a:ext cx="1916034" cy="1916034"/>
          </a:xfrm>
          <a:prstGeom prst="ellipse">
            <a:avLst/>
          </a:prstGeom>
          <a:solidFill>
            <a:srgbClr val="8DC63F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7" name="Freeform 26"/>
          <p:cNvSpPr/>
          <p:nvPr/>
        </p:nvSpPr>
        <p:spPr>
          <a:xfrm>
            <a:off x="3550763" y="4595626"/>
            <a:ext cx="4239844" cy="4363827"/>
          </a:xfrm>
          <a:custGeom>
            <a:avLst/>
            <a:gdLst>
              <a:gd name="connsiteX0" fmla="*/ 0 w 5625667"/>
              <a:gd name="connsiteY0" fmla="*/ 0 h 5842556"/>
              <a:gd name="connsiteX1" fmla="*/ 4729688 w 5625667"/>
              <a:gd name="connsiteY1" fmla="*/ 0 h 5842556"/>
              <a:gd name="connsiteX2" fmla="*/ 4729688 w 5625667"/>
              <a:gd name="connsiteY2" fmla="*/ 1333 h 5842556"/>
              <a:gd name="connsiteX3" fmla="*/ 5625667 w 5625667"/>
              <a:gd name="connsiteY3" fmla="*/ 872048 h 5842556"/>
              <a:gd name="connsiteX4" fmla="*/ 4729688 w 5625667"/>
              <a:gd name="connsiteY4" fmla="*/ 1742762 h 5842556"/>
              <a:gd name="connsiteX5" fmla="*/ 4729688 w 5625667"/>
              <a:gd name="connsiteY5" fmla="*/ 2431991 h 5842556"/>
              <a:gd name="connsiteX6" fmla="*/ 4729688 w 5625667"/>
              <a:gd name="connsiteY6" fmla="*/ 3410566 h 5842556"/>
              <a:gd name="connsiteX7" fmla="*/ 4729688 w 5625667"/>
              <a:gd name="connsiteY7" fmla="*/ 5842556 h 5842556"/>
              <a:gd name="connsiteX8" fmla="*/ 0 w 5625667"/>
              <a:gd name="connsiteY8" fmla="*/ 5842556 h 5842556"/>
              <a:gd name="connsiteX0" fmla="*/ 0 w 4729688"/>
              <a:gd name="connsiteY0" fmla="*/ 0 h 5842556"/>
              <a:gd name="connsiteX1" fmla="*/ 4729688 w 4729688"/>
              <a:gd name="connsiteY1" fmla="*/ 0 h 5842556"/>
              <a:gd name="connsiteX2" fmla="*/ 4729688 w 4729688"/>
              <a:gd name="connsiteY2" fmla="*/ 1333 h 5842556"/>
              <a:gd name="connsiteX3" fmla="*/ 4729688 w 4729688"/>
              <a:gd name="connsiteY3" fmla="*/ 1742762 h 5842556"/>
              <a:gd name="connsiteX4" fmla="*/ 4729688 w 4729688"/>
              <a:gd name="connsiteY4" fmla="*/ 2431991 h 5842556"/>
              <a:gd name="connsiteX5" fmla="*/ 4729688 w 4729688"/>
              <a:gd name="connsiteY5" fmla="*/ 3410566 h 5842556"/>
              <a:gd name="connsiteX6" fmla="*/ 4729688 w 4729688"/>
              <a:gd name="connsiteY6" fmla="*/ 5842556 h 5842556"/>
              <a:gd name="connsiteX7" fmla="*/ 0 w 4729688"/>
              <a:gd name="connsiteY7" fmla="*/ 5842556 h 5842556"/>
              <a:gd name="connsiteX8" fmla="*/ 0 w 4729688"/>
              <a:gd name="connsiteY8" fmla="*/ 0 h 58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88" h="5842556">
                <a:moveTo>
                  <a:pt x="0" y="0"/>
                </a:moveTo>
                <a:lnTo>
                  <a:pt x="4729688" y="0"/>
                </a:lnTo>
                <a:lnTo>
                  <a:pt x="4729688" y="1333"/>
                </a:lnTo>
                <a:lnTo>
                  <a:pt x="4729688" y="1742762"/>
                </a:lnTo>
                <a:lnTo>
                  <a:pt x="4729688" y="2431991"/>
                </a:lnTo>
                <a:lnTo>
                  <a:pt x="4729688" y="3410566"/>
                </a:lnTo>
                <a:lnTo>
                  <a:pt x="4729688" y="5842556"/>
                </a:lnTo>
                <a:lnTo>
                  <a:pt x="0" y="5842556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52000" rIns="90000" rtlCol="0" anchor="t"/>
          <a:lstStyle/>
          <a:p>
            <a:pPr algn="ctr"/>
            <a:r>
              <a:rPr lang="de-DE" sz="3200" b="1" dirty="0">
                <a:latin typeface="+mj-lt"/>
              </a:rPr>
              <a:t>CONNECT</a:t>
            </a:r>
            <a:endParaRPr lang="en-US" sz="3200" b="1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12669" y="3617640"/>
            <a:ext cx="1916034" cy="1916034"/>
          </a:xfrm>
          <a:prstGeom prst="ellipse">
            <a:avLst/>
          </a:prstGeom>
          <a:solidFill>
            <a:srgbClr val="2DA3E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8" name="Freeform 27"/>
          <p:cNvSpPr/>
          <p:nvPr/>
        </p:nvSpPr>
        <p:spPr>
          <a:xfrm>
            <a:off x="7802944" y="4595626"/>
            <a:ext cx="4239844" cy="4363827"/>
          </a:xfrm>
          <a:custGeom>
            <a:avLst/>
            <a:gdLst>
              <a:gd name="connsiteX0" fmla="*/ 0 w 5625667"/>
              <a:gd name="connsiteY0" fmla="*/ 0 h 5842556"/>
              <a:gd name="connsiteX1" fmla="*/ 4729688 w 5625667"/>
              <a:gd name="connsiteY1" fmla="*/ 0 h 5842556"/>
              <a:gd name="connsiteX2" fmla="*/ 4729688 w 5625667"/>
              <a:gd name="connsiteY2" fmla="*/ 1333 h 5842556"/>
              <a:gd name="connsiteX3" fmla="*/ 5625667 w 5625667"/>
              <a:gd name="connsiteY3" fmla="*/ 872048 h 5842556"/>
              <a:gd name="connsiteX4" fmla="*/ 4729688 w 5625667"/>
              <a:gd name="connsiteY4" fmla="*/ 1742762 h 5842556"/>
              <a:gd name="connsiteX5" fmla="*/ 4729688 w 5625667"/>
              <a:gd name="connsiteY5" fmla="*/ 2431991 h 5842556"/>
              <a:gd name="connsiteX6" fmla="*/ 4729688 w 5625667"/>
              <a:gd name="connsiteY6" fmla="*/ 3410566 h 5842556"/>
              <a:gd name="connsiteX7" fmla="*/ 4729688 w 5625667"/>
              <a:gd name="connsiteY7" fmla="*/ 5842556 h 5842556"/>
              <a:gd name="connsiteX8" fmla="*/ 0 w 5625667"/>
              <a:gd name="connsiteY8" fmla="*/ 5842556 h 5842556"/>
              <a:gd name="connsiteX0" fmla="*/ 0 w 4729688"/>
              <a:gd name="connsiteY0" fmla="*/ 0 h 5842556"/>
              <a:gd name="connsiteX1" fmla="*/ 4729688 w 4729688"/>
              <a:gd name="connsiteY1" fmla="*/ 0 h 5842556"/>
              <a:gd name="connsiteX2" fmla="*/ 4729688 w 4729688"/>
              <a:gd name="connsiteY2" fmla="*/ 1333 h 5842556"/>
              <a:gd name="connsiteX3" fmla="*/ 4729688 w 4729688"/>
              <a:gd name="connsiteY3" fmla="*/ 1742762 h 5842556"/>
              <a:gd name="connsiteX4" fmla="*/ 4729688 w 4729688"/>
              <a:gd name="connsiteY4" fmla="*/ 2431991 h 5842556"/>
              <a:gd name="connsiteX5" fmla="*/ 4729688 w 4729688"/>
              <a:gd name="connsiteY5" fmla="*/ 3410566 h 5842556"/>
              <a:gd name="connsiteX6" fmla="*/ 4729688 w 4729688"/>
              <a:gd name="connsiteY6" fmla="*/ 5842556 h 5842556"/>
              <a:gd name="connsiteX7" fmla="*/ 0 w 4729688"/>
              <a:gd name="connsiteY7" fmla="*/ 5842556 h 5842556"/>
              <a:gd name="connsiteX8" fmla="*/ 0 w 4729688"/>
              <a:gd name="connsiteY8" fmla="*/ 0 h 58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88" h="5842556">
                <a:moveTo>
                  <a:pt x="0" y="0"/>
                </a:moveTo>
                <a:lnTo>
                  <a:pt x="4729688" y="0"/>
                </a:lnTo>
                <a:lnTo>
                  <a:pt x="4729688" y="1333"/>
                </a:lnTo>
                <a:lnTo>
                  <a:pt x="4729688" y="1742762"/>
                </a:lnTo>
                <a:lnTo>
                  <a:pt x="4729688" y="2431991"/>
                </a:lnTo>
                <a:lnTo>
                  <a:pt x="4729688" y="3410566"/>
                </a:lnTo>
                <a:lnTo>
                  <a:pt x="4729688" y="5842556"/>
                </a:lnTo>
                <a:lnTo>
                  <a:pt x="0" y="5842556"/>
                </a:lnTo>
                <a:lnTo>
                  <a:pt x="0" y="0"/>
                </a:lnTo>
                <a:close/>
              </a:path>
            </a:pathLst>
          </a:custGeom>
          <a:solidFill>
            <a:srgbClr val="9370B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52000" rIns="90000" rtlCol="0" anchor="t"/>
          <a:lstStyle/>
          <a:p>
            <a:pPr algn="ctr"/>
            <a:r>
              <a:rPr lang="de-DE" sz="3200" b="1" dirty="0">
                <a:latin typeface="+mj-lt"/>
              </a:rPr>
              <a:t>DESIGN</a:t>
            </a:r>
            <a:endParaRPr lang="en-US" sz="3200" b="1" dirty="0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964849" y="3617640"/>
            <a:ext cx="1916034" cy="1916034"/>
          </a:xfrm>
          <a:prstGeom prst="ellipse">
            <a:avLst/>
          </a:prstGeom>
          <a:solidFill>
            <a:srgbClr val="9370B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29" name="Freeform 28"/>
          <p:cNvSpPr/>
          <p:nvPr/>
        </p:nvSpPr>
        <p:spPr>
          <a:xfrm>
            <a:off x="12038048" y="4595626"/>
            <a:ext cx="4239844" cy="4363827"/>
          </a:xfrm>
          <a:custGeom>
            <a:avLst/>
            <a:gdLst>
              <a:gd name="connsiteX0" fmla="*/ 0 w 5625667"/>
              <a:gd name="connsiteY0" fmla="*/ 0 h 5842556"/>
              <a:gd name="connsiteX1" fmla="*/ 4729688 w 5625667"/>
              <a:gd name="connsiteY1" fmla="*/ 0 h 5842556"/>
              <a:gd name="connsiteX2" fmla="*/ 4729688 w 5625667"/>
              <a:gd name="connsiteY2" fmla="*/ 1333 h 5842556"/>
              <a:gd name="connsiteX3" fmla="*/ 5625667 w 5625667"/>
              <a:gd name="connsiteY3" fmla="*/ 872048 h 5842556"/>
              <a:gd name="connsiteX4" fmla="*/ 4729688 w 5625667"/>
              <a:gd name="connsiteY4" fmla="*/ 1742762 h 5842556"/>
              <a:gd name="connsiteX5" fmla="*/ 4729688 w 5625667"/>
              <a:gd name="connsiteY5" fmla="*/ 2431991 h 5842556"/>
              <a:gd name="connsiteX6" fmla="*/ 4729688 w 5625667"/>
              <a:gd name="connsiteY6" fmla="*/ 3410566 h 5842556"/>
              <a:gd name="connsiteX7" fmla="*/ 4729688 w 5625667"/>
              <a:gd name="connsiteY7" fmla="*/ 5842556 h 5842556"/>
              <a:gd name="connsiteX8" fmla="*/ 0 w 5625667"/>
              <a:gd name="connsiteY8" fmla="*/ 5842556 h 5842556"/>
              <a:gd name="connsiteX0" fmla="*/ 0 w 4729688"/>
              <a:gd name="connsiteY0" fmla="*/ 0 h 5842556"/>
              <a:gd name="connsiteX1" fmla="*/ 4729688 w 4729688"/>
              <a:gd name="connsiteY1" fmla="*/ 0 h 5842556"/>
              <a:gd name="connsiteX2" fmla="*/ 4729688 w 4729688"/>
              <a:gd name="connsiteY2" fmla="*/ 1333 h 5842556"/>
              <a:gd name="connsiteX3" fmla="*/ 4729688 w 4729688"/>
              <a:gd name="connsiteY3" fmla="*/ 1742762 h 5842556"/>
              <a:gd name="connsiteX4" fmla="*/ 4729688 w 4729688"/>
              <a:gd name="connsiteY4" fmla="*/ 2431991 h 5842556"/>
              <a:gd name="connsiteX5" fmla="*/ 4729688 w 4729688"/>
              <a:gd name="connsiteY5" fmla="*/ 3410566 h 5842556"/>
              <a:gd name="connsiteX6" fmla="*/ 4729688 w 4729688"/>
              <a:gd name="connsiteY6" fmla="*/ 5842556 h 5842556"/>
              <a:gd name="connsiteX7" fmla="*/ 0 w 4729688"/>
              <a:gd name="connsiteY7" fmla="*/ 5842556 h 5842556"/>
              <a:gd name="connsiteX8" fmla="*/ 0 w 4729688"/>
              <a:gd name="connsiteY8" fmla="*/ 0 h 58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9688" h="5842556">
                <a:moveTo>
                  <a:pt x="0" y="0"/>
                </a:moveTo>
                <a:lnTo>
                  <a:pt x="4729688" y="0"/>
                </a:lnTo>
                <a:lnTo>
                  <a:pt x="4729688" y="1333"/>
                </a:lnTo>
                <a:lnTo>
                  <a:pt x="4729688" y="1742762"/>
                </a:lnTo>
                <a:lnTo>
                  <a:pt x="4729688" y="2431991"/>
                </a:lnTo>
                <a:lnTo>
                  <a:pt x="4729688" y="3410566"/>
                </a:lnTo>
                <a:lnTo>
                  <a:pt x="4729688" y="5842556"/>
                </a:lnTo>
                <a:lnTo>
                  <a:pt x="0" y="5842556"/>
                </a:lnTo>
                <a:lnTo>
                  <a:pt x="0" y="0"/>
                </a:lnTo>
                <a:close/>
              </a:path>
            </a:pathLst>
          </a:custGeom>
          <a:solidFill>
            <a:srgbClr val="EEB11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52000" rIns="90000" rtlCol="0" anchor="t"/>
          <a:lstStyle/>
          <a:p>
            <a:pPr algn="ctr"/>
            <a:r>
              <a:rPr lang="de-DE" sz="3200" b="1" dirty="0">
                <a:latin typeface="+mj-lt"/>
              </a:rPr>
              <a:t>PRODUCE</a:t>
            </a:r>
            <a:endParaRPr lang="en-US" sz="3200" b="1" dirty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199953" y="3617640"/>
            <a:ext cx="1916034" cy="1916034"/>
          </a:xfrm>
          <a:prstGeom prst="ellipse">
            <a:avLst/>
          </a:prstGeom>
          <a:solidFill>
            <a:srgbClr val="EEB11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4" name="Rectangle 13"/>
          <p:cNvSpPr/>
          <p:nvPr/>
        </p:nvSpPr>
        <p:spPr>
          <a:xfrm flipV="1">
            <a:off x="3571849" y="6338482"/>
            <a:ext cx="16965097" cy="262097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5" name="TextBox 14"/>
          <p:cNvSpPr txBox="1"/>
          <p:nvPr/>
        </p:nvSpPr>
        <p:spPr>
          <a:xfrm>
            <a:off x="3949736" y="6596685"/>
            <a:ext cx="3183074" cy="20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600" dirty="0"/>
              <a:t>Event Triggered</a:t>
            </a:r>
          </a:p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600" dirty="0"/>
              <a:t>Data Integration</a:t>
            </a:r>
          </a:p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600" dirty="0"/>
              <a:t>On-demand</a:t>
            </a:r>
          </a:p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600" dirty="0"/>
              <a:t>Batch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41004" y="6615556"/>
            <a:ext cx="3459159" cy="98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600" dirty="0"/>
              <a:t>Template Authoring</a:t>
            </a:r>
          </a:p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600" dirty="0"/>
              <a:t>Template 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60163" y="6596685"/>
            <a:ext cx="3136793" cy="98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600" dirty="0"/>
              <a:t>Interactive Editing</a:t>
            </a:r>
          </a:p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600" dirty="0"/>
              <a:t>Generation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77881" y="6596685"/>
            <a:ext cx="3301016" cy="188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2600" dirty="0"/>
              <a:t>Staging</a:t>
            </a:r>
          </a:p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2600" dirty="0"/>
              <a:t>Bundling &amp; Sorting</a:t>
            </a:r>
          </a:p>
          <a:p>
            <a:pPr marL="216000" indent="-216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2600" dirty="0"/>
              <a:t>Multi-Channel Delivery</a:t>
            </a:r>
            <a:endParaRPr lang="en-IN" sz="2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9" y="4164996"/>
            <a:ext cx="896745" cy="89674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273" y="4189388"/>
            <a:ext cx="855327" cy="85532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363" y="4119679"/>
            <a:ext cx="1010369" cy="101036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263" y="4102602"/>
            <a:ext cx="1047096" cy="1047096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3459488" y="9355118"/>
            <a:ext cx="17116806" cy="1590030"/>
          </a:xfrm>
          <a:prstGeom prst="roundRect">
            <a:avLst>
              <a:gd name="adj" fmla="val 0"/>
            </a:avLst>
          </a:prstGeom>
          <a:solidFill>
            <a:srgbClr val="007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108000" rIns="91434" bIns="457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3200" b="1" dirty="0">
                <a:latin typeface="+mj-lt"/>
              </a:rPr>
              <a:t>SHARED PLATFORM SERVICES</a:t>
            </a:r>
            <a:endParaRPr lang="en-US" b="1" dirty="0">
              <a:latin typeface="+mj-l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459488" y="10038299"/>
            <a:ext cx="17116806" cy="95407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n-IN" sz="2600" dirty="0">
                <a:solidFill>
                  <a:schemeClr val="tx1"/>
                </a:solidFill>
              </a:rPr>
              <a:t>Common Asset Service (CAS)             Identity Management (OTDS) 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2007342" y="10051019"/>
            <a:ext cx="0" cy="86262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674319" y="9353806"/>
            <a:ext cx="1628167" cy="1628167"/>
          </a:xfrm>
          <a:prstGeom prst="ellipse">
            <a:avLst/>
          </a:prstGeom>
          <a:solidFill>
            <a:srgbClr val="0072A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42" y="9764260"/>
            <a:ext cx="840319" cy="873931"/>
          </a:xfrm>
          <a:prstGeom prst="rect">
            <a:avLst/>
          </a:prstGeom>
        </p:spPr>
      </p:pic>
      <p:sp>
        <p:nvSpPr>
          <p:cNvPr id="127" name="Freeform 126"/>
          <p:cNvSpPr/>
          <p:nvPr/>
        </p:nvSpPr>
        <p:spPr>
          <a:xfrm rot="5400000">
            <a:off x="21266473" y="5769077"/>
            <a:ext cx="1622319" cy="2837659"/>
          </a:xfrm>
          <a:custGeom>
            <a:avLst/>
            <a:gdLst>
              <a:gd name="connsiteX0" fmla="*/ 0 w 1678180"/>
              <a:gd name="connsiteY0" fmla="*/ 2935366 h 2935366"/>
              <a:gd name="connsiteX1" fmla="*/ 0 w 1678180"/>
              <a:gd name="connsiteY1" fmla="*/ 290338 h 2935366"/>
              <a:gd name="connsiteX2" fmla="*/ 462307 w 1678180"/>
              <a:gd name="connsiteY2" fmla="*/ 290338 h 2935366"/>
              <a:gd name="connsiteX3" fmla="*/ 671641 w 1678180"/>
              <a:gd name="connsiteY3" fmla="*/ 290338 h 2935366"/>
              <a:gd name="connsiteX4" fmla="*/ 869476 w 1678180"/>
              <a:gd name="connsiteY4" fmla="*/ 0 h 2935366"/>
              <a:gd name="connsiteX5" fmla="*/ 1067310 w 1678180"/>
              <a:gd name="connsiteY5" fmla="*/ 290338 h 2935366"/>
              <a:gd name="connsiteX6" fmla="*/ 1199001 w 1678180"/>
              <a:gd name="connsiteY6" fmla="*/ 290338 h 2935366"/>
              <a:gd name="connsiteX7" fmla="*/ 1678180 w 1678180"/>
              <a:gd name="connsiteY7" fmla="*/ 290338 h 2935366"/>
              <a:gd name="connsiteX8" fmla="*/ 1678180 w 1678180"/>
              <a:gd name="connsiteY8" fmla="*/ 2935366 h 293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8180" h="2935366">
                <a:moveTo>
                  <a:pt x="0" y="2935366"/>
                </a:moveTo>
                <a:lnTo>
                  <a:pt x="0" y="290338"/>
                </a:lnTo>
                <a:lnTo>
                  <a:pt x="462307" y="290338"/>
                </a:lnTo>
                <a:lnTo>
                  <a:pt x="671641" y="290338"/>
                </a:lnTo>
                <a:lnTo>
                  <a:pt x="869476" y="0"/>
                </a:lnTo>
                <a:lnTo>
                  <a:pt x="1067310" y="290338"/>
                </a:lnTo>
                <a:lnTo>
                  <a:pt x="1199001" y="290338"/>
                </a:lnTo>
                <a:lnTo>
                  <a:pt x="1678180" y="290338"/>
                </a:lnTo>
                <a:lnTo>
                  <a:pt x="1678180" y="2935366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252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Cloud or local delivery</a:t>
            </a:r>
          </a:p>
        </p:txBody>
      </p: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1167753" y="181817"/>
            <a:ext cx="21773287" cy="2139949"/>
          </a:xfrm>
        </p:spPr>
        <p:txBody>
          <a:bodyPr/>
          <a:lstStyle/>
          <a:p>
            <a:r>
              <a:rPr lang="en-US" dirty="0"/>
              <a:t>Exstream Platform in OpenText Cloud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B5B10-A5F2-4310-8303-B42CEAB6362B}"/>
              </a:ext>
            </a:extLst>
          </p:cNvPr>
          <p:cNvSpPr/>
          <p:nvPr/>
        </p:nvSpPr>
        <p:spPr>
          <a:xfrm>
            <a:off x="1167753" y="2115017"/>
            <a:ext cx="550823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 on premise. </a:t>
            </a:r>
          </a:p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Check in apps to the cloud.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0E5CD-960D-4AB3-AC75-BFC1F192B823}"/>
              </a:ext>
            </a:extLst>
          </p:cNvPr>
          <p:cNvGrpSpPr/>
          <p:nvPr/>
        </p:nvGrpSpPr>
        <p:grpSpPr>
          <a:xfrm>
            <a:off x="6347957" y="11152381"/>
            <a:ext cx="13024550" cy="1826299"/>
            <a:chOff x="6347957" y="11642070"/>
            <a:chExt cx="13024550" cy="182629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8DABA81-DC36-4C29-86B9-9508FEBD2031}"/>
                </a:ext>
              </a:extLst>
            </p:cNvPr>
            <p:cNvGrpSpPr/>
            <p:nvPr/>
          </p:nvGrpSpPr>
          <p:grpSpPr>
            <a:xfrm>
              <a:off x="6792290" y="11721726"/>
              <a:ext cx="1118829" cy="1060286"/>
              <a:chOff x="2054225" y="2720975"/>
              <a:chExt cx="273050" cy="258763"/>
            </a:xfrm>
          </p:grpSpPr>
          <p:sp>
            <p:nvSpPr>
              <p:cNvPr id="85" name="Freeform 6">
                <a:extLst>
                  <a:ext uri="{FF2B5EF4-FFF2-40B4-BE49-F238E27FC236}">
                    <a16:creationId xmlns:a16="http://schemas.microsoft.com/office/drawing/2014/main" id="{1C90632A-6B38-41D6-A58B-1BE4350C0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225" y="2774950"/>
                <a:ext cx="98425" cy="133350"/>
              </a:xfrm>
              <a:custGeom>
                <a:avLst/>
                <a:gdLst>
                  <a:gd name="T0" fmla="*/ 273 w 274"/>
                  <a:gd name="T1" fmla="*/ 136 h 371"/>
                  <a:gd name="T2" fmla="*/ 273 w 274"/>
                  <a:gd name="T3" fmla="*/ 136 h 371"/>
                  <a:gd name="T4" fmla="*/ 37 w 274"/>
                  <a:gd name="T5" fmla="*/ 0 h 371"/>
                  <a:gd name="T6" fmla="*/ 0 w 274"/>
                  <a:gd name="T7" fmla="*/ 136 h 371"/>
                  <a:gd name="T8" fmla="*/ 37 w 274"/>
                  <a:gd name="T9" fmla="*/ 271 h 371"/>
                  <a:gd name="T10" fmla="*/ 40 w 274"/>
                  <a:gd name="T11" fmla="*/ 277 h 371"/>
                  <a:gd name="T12" fmla="*/ 136 w 274"/>
                  <a:gd name="T13" fmla="*/ 370 h 371"/>
                  <a:gd name="T14" fmla="*/ 273 w 274"/>
                  <a:gd name="T15" fmla="*/ 13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371">
                    <a:moveTo>
                      <a:pt x="273" y="136"/>
                    </a:moveTo>
                    <a:lnTo>
                      <a:pt x="273" y="136"/>
                    </a:lnTo>
                    <a:lnTo>
                      <a:pt x="37" y="0"/>
                    </a:lnTo>
                    <a:cubicBezTo>
                      <a:pt x="13" y="41"/>
                      <a:pt x="0" y="89"/>
                      <a:pt x="0" y="136"/>
                    </a:cubicBezTo>
                    <a:cubicBezTo>
                      <a:pt x="0" y="182"/>
                      <a:pt x="12" y="229"/>
                      <a:pt x="37" y="271"/>
                    </a:cubicBezTo>
                    <a:cubicBezTo>
                      <a:pt x="38" y="273"/>
                      <a:pt x="40" y="276"/>
                      <a:pt x="40" y="277"/>
                    </a:cubicBezTo>
                    <a:cubicBezTo>
                      <a:pt x="64" y="318"/>
                      <a:pt x="98" y="348"/>
                      <a:pt x="136" y="370"/>
                    </a:cubicBezTo>
                    <a:lnTo>
                      <a:pt x="273" y="136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:a16="http://schemas.microsoft.com/office/drawing/2014/main" id="{C71D5F96-DE23-4DDF-9104-1E0E21F47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750" y="2727325"/>
                <a:ext cx="85725" cy="84138"/>
              </a:xfrm>
              <a:custGeom>
                <a:avLst/>
                <a:gdLst>
                  <a:gd name="T0" fmla="*/ 100 w 238"/>
                  <a:gd name="T1" fmla="*/ 0 h 235"/>
                  <a:gd name="T2" fmla="*/ 94 w 238"/>
                  <a:gd name="T3" fmla="*/ 3 h 235"/>
                  <a:gd name="T4" fmla="*/ 0 w 238"/>
                  <a:gd name="T5" fmla="*/ 99 h 235"/>
                  <a:gd name="T6" fmla="*/ 237 w 238"/>
                  <a:gd name="T7" fmla="*/ 234 h 235"/>
                  <a:gd name="T8" fmla="*/ 100 w 238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235">
                    <a:moveTo>
                      <a:pt x="100" y="0"/>
                    </a:moveTo>
                    <a:cubicBezTo>
                      <a:pt x="98" y="1"/>
                      <a:pt x="95" y="3"/>
                      <a:pt x="94" y="3"/>
                    </a:cubicBezTo>
                    <a:cubicBezTo>
                      <a:pt x="53" y="27"/>
                      <a:pt x="22" y="61"/>
                      <a:pt x="0" y="99"/>
                    </a:cubicBezTo>
                    <a:lnTo>
                      <a:pt x="237" y="234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:a16="http://schemas.microsoft.com/office/drawing/2014/main" id="{4770E135-B0BA-4D57-AA9F-DB8A354BF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725" y="2828925"/>
                <a:ext cx="49213" cy="98425"/>
              </a:xfrm>
              <a:custGeom>
                <a:avLst/>
                <a:gdLst>
                  <a:gd name="T0" fmla="*/ 128 w 136"/>
                  <a:gd name="T1" fmla="*/ 60 h 275"/>
                  <a:gd name="T2" fmla="*/ 131 w 136"/>
                  <a:gd name="T3" fmla="*/ 33 h 275"/>
                  <a:gd name="T4" fmla="*/ 128 w 136"/>
                  <a:gd name="T5" fmla="*/ 0 h 275"/>
                  <a:gd name="T6" fmla="*/ 3 w 136"/>
                  <a:gd name="T7" fmla="*/ 216 h 275"/>
                  <a:gd name="T8" fmla="*/ 1 w 136"/>
                  <a:gd name="T9" fmla="*/ 227 h 275"/>
                  <a:gd name="T10" fmla="*/ 8 w 136"/>
                  <a:gd name="T11" fmla="*/ 236 h 275"/>
                  <a:gd name="T12" fmla="*/ 132 w 136"/>
                  <a:gd name="T13" fmla="*/ 274 h 275"/>
                  <a:gd name="T14" fmla="*/ 135 w 136"/>
                  <a:gd name="T15" fmla="*/ 245 h 275"/>
                  <a:gd name="T16" fmla="*/ 36 w 136"/>
                  <a:gd name="T17" fmla="*/ 217 h 275"/>
                  <a:gd name="T18" fmla="*/ 128 w 136"/>
                  <a:gd name="T19" fmla="*/ 6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6" h="275">
                    <a:moveTo>
                      <a:pt x="128" y="60"/>
                    </a:moveTo>
                    <a:cubicBezTo>
                      <a:pt x="126" y="51"/>
                      <a:pt x="128" y="41"/>
                      <a:pt x="131" y="33"/>
                    </a:cubicBezTo>
                    <a:cubicBezTo>
                      <a:pt x="129" y="22"/>
                      <a:pt x="129" y="12"/>
                      <a:pt x="128" y="0"/>
                    </a:cubicBezTo>
                    <a:lnTo>
                      <a:pt x="3" y="216"/>
                    </a:lnTo>
                    <a:cubicBezTo>
                      <a:pt x="1" y="219"/>
                      <a:pt x="0" y="223"/>
                      <a:pt x="1" y="227"/>
                    </a:cubicBezTo>
                    <a:cubicBezTo>
                      <a:pt x="3" y="232"/>
                      <a:pt x="4" y="235"/>
                      <a:pt x="8" y="236"/>
                    </a:cubicBezTo>
                    <a:cubicBezTo>
                      <a:pt x="46" y="258"/>
                      <a:pt x="89" y="271"/>
                      <a:pt x="132" y="274"/>
                    </a:cubicBezTo>
                    <a:cubicBezTo>
                      <a:pt x="131" y="264"/>
                      <a:pt x="131" y="253"/>
                      <a:pt x="135" y="245"/>
                    </a:cubicBezTo>
                    <a:cubicBezTo>
                      <a:pt x="102" y="242"/>
                      <a:pt x="67" y="233"/>
                      <a:pt x="36" y="217"/>
                    </a:cubicBezTo>
                    <a:lnTo>
                      <a:pt x="128" y="60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:a16="http://schemas.microsoft.com/office/drawing/2014/main" id="{0221CFB2-BE05-408A-82E1-41D53448B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138" y="2720975"/>
                <a:ext cx="139700" cy="98425"/>
              </a:xfrm>
              <a:custGeom>
                <a:avLst/>
                <a:gdLst>
                  <a:gd name="T0" fmla="*/ 153 w 390"/>
                  <a:gd name="T1" fmla="*/ 0 h 272"/>
                  <a:gd name="T2" fmla="*/ 10 w 390"/>
                  <a:gd name="T3" fmla="*/ 38 h 272"/>
                  <a:gd name="T4" fmla="*/ 5 w 390"/>
                  <a:gd name="T5" fmla="*/ 58 h 272"/>
                  <a:gd name="T6" fmla="*/ 127 w 390"/>
                  <a:gd name="T7" fmla="*/ 271 h 272"/>
                  <a:gd name="T8" fmla="*/ 127 w 390"/>
                  <a:gd name="T9" fmla="*/ 258 h 272"/>
                  <a:gd name="T10" fmla="*/ 133 w 390"/>
                  <a:gd name="T11" fmla="*/ 238 h 272"/>
                  <a:gd name="T12" fmla="*/ 133 w 390"/>
                  <a:gd name="T13" fmla="*/ 220 h 272"/>
                  <a:gd name="T14" fmla="*/ 38 w 390"/>
                  <a:gd name="T15" fmla="*/ 57 h 272"/>
                  <a:gd name="T16" fmla="*/ 153 w 390"/>
                  <a:gd name="T17" fmla="*/ 29 h 272"/>
                  <a:gd name="T18" fmla="*/ 282 w 390"/>
                  <a:gd name="T19" fmla="*/ 64 h 272"/>
                  <a:gd name="T20" fmla="*/ 343 w 390"/>
                  <a:gd name="T21" fmla="*/ 114 h 272"/>
                  <a:gd name="T22" fmla="*/ 369 w 390"/>
                  <a:gd name="T23" fmla="*/ 114 h 272"/>
                  <a:gd name="T24" fmla="*/ 389 w 390"/>
                  <a:gd name="T25" fmla="*/ 124 h 272"/>
                  <a:gd name="T26" fmla="*/ 298 w 390"/>
                  <a:gd name="T27" fmla="*/ 38 h 272"/>
                  <a:gd name="T28" fmla="*/ 153 w 390"/>
                  <a:gd name="T2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272">
                    <a:moveTo>
                      <a:pt x="153" y="0"/>
                    </a:moveTo>
                    <a:cubicBezTo>
                      <a:pt x="104" y="0"/>
                      <a:pt x="54" y="13"/>
                      <a:pt x="10" y="38"/>
                    </a:cubicBezTo>
                    <a:cubicBezTo>
                      <a:pt x="3" y="42"/>
                      <a:pt x="0" y="51"/>
                      <a:pt x="5" y="58"/>
                    </a:cubicBezTo>
                    <a:lnTo>
                      <a:pt x="127" y="271"/>
                    </a:lnTo>
                    <a:lnTo>
                      <a:pt x="127" y="258"/>
                    </a:lnTo>
                    <a:cubicBezTo>
                      <a:pt x="127" y="251"/>
                      <a:pt x="128" y="244"/>
                      <a:pt x="133" y="238"/>
                    </a:cubicBezTo>
                    <a:cubicBezTo>
                      <a:pt x="131" y="232"/>
                      <a:pt x="131" y="226"/>
                      <a:pt x="133" y="220"/>
                    </a:cubicBezTo>
                    <a:lnTo>
                      <a:pt x="38" y="57"/>
                    </a:lnTo>
                    <a:cubicBezTo>
                      <a:pt x="75" y="39"/>
                      <a:pt x="114" y="29"/>
                      <a:pt x="153" y="29"/>
                    </a:cubicBezTo>
                    <a:cubicBezTo>
                      <a:pt x="198" y="29"/>
                      <a:pt x="244" y="41"/>
                      <a:pt x="282" y="64"/>
                    </a:cubicBezTo>
                    <a:cubicBezTo>
                      <a:pt x="305" y="77"/>
                      <a:pt x="325" y="95"/>
                      <a:pt x="343" y="114"/>
                    </a:cubicBezTo>
                    <a:cubicBezTo>
                      <a:pt x="351" y="111"/>
                      <a:pt x="360" y="111"/>
                      <a:pt x="369" y="114"/>
                    </a:cubicBezTo>
                    <a:cubicBezTo>
                      <a:pt x="376" y="117"/>
                      <a:pt x="384" y="120"/>
                      <a:pt x="389" y="124"/>
                    </a:cubicBezTo>
                    <a:cubicBezTo>
                      <a:pt x="366" y="89"/>
                      <a:pt x="335" y="58"/>
                      <a:pt x="298" y="38"/>
                    </a:cubicBezTo>
                    <a:cubicBezTo>
                      <a:pt x="254" y="13"/>
                      <a:pt x="204" y="0"/>
                      <a:pt x="153" y="0"/>
                    </a:cubicBez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:a16="http://schemas.microsoft.com/office/drawing/2014/main" id="{E19A3D4A-A13F-4908-B9EF-2A93A1C59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413" y="2759075"/>
                <a:ext cx="169862" cy="220663"/>
              </a:xfrm>
              <a:custGeom>
                <a:avLst/>
                <a:gdLst>
                  <a:gd name="T0" fmla="*/ 307 w 470"/>
                  <a:gd name="T1" fmla="*/ 4 h 613"/>
                  <a:gd name="T2" fmla="*/ 297 w 470"/>
                  <a:gd name="T3" fmla="*/ 0 h 613"/>
                  <a:gd name="T4" fmla="*/ 14 w 470"/>
                  <a:gd name="T5" fmla="*/ 0 h 613"/>
                  <a:gd name="T6" fmla="*/ 0 w 470"/>
                  <a:gd name="T7" fmla="*/ 15 h 613"/>
                  <a:gd name="T8" fmla="*/ 0 w 470"/>
                  <a:gd name="T9" fmla="*/ 598 h 613"/>
                  <a:gd name="T10" fmla="*/ 14 w 470"/>
                  <a:gd name="T11" fmla="*/ 612 h 613"/>
                  <a:gd name="T12" fmla="*/ 455 w 470"/>
                  <a:gd name="T13" fmla="*/ 612 h 613"/>
                  <a:gd name="T14" fmla="*/ 469 w 470"/>
                  <a:gd name="T15" fmla="*/ 598 h 613"/>
                  <a:gd name="T16" fmla="*/ 469 w 470"/>
                  <a:gd name="T17" fmla="*/ 172 h 613"/>
                  <a:gd name="T18" fmla="*/ 465 w 470"/>
                  <a:gd name="T19" fmla="*/ 162 h 613"/>
                  <a:gd name="T20" fmla="*/ 307 w 470"/>
                  <a:gd name="T21" fmla="*/ 4 h 613"/>
                  <a:gd name="T22" fmla="*/ 29 w 470"/>
                  <a:gd name="T23" fmla="*/ 31 h 613"/>
                  <a:gd name="T24" fmla="*/ 283 w 470"/>
                  <a:gd name="T25" fmla="*/ 31 h 613"/>
                  <a:gd name="T26" fmla="*/ 283 w 470"/>
                  <a:gd name="T27" fmla="*/ 181 h 613"/>
                  <a:gd name="T28" fmla="*/ 297 w 470"/>
                  <a:gd name="T29" fmla="*/ 195 h 613"/>
                  <a:gd name="T30" fmla="*/ 440 w 470"/>
                  <a:gd name="T31" fmla="*/ 195 h 613"/>
                  <a:gd name="T32" fmla="*/ 440 w 470"/>
                  <a:gd name="T33" fmla="*/ 583 h 613"/>
                  <a:gd name="T34" fmla="*/ 29 w 470"/>
                  <a:gd name="T35" fmla="*/ 583 h 613"/>
                  <a:gd name="T36" fmla="*/ 29 w 470"/>
                  <a:gd name="T37" fmla="*/ 31 h 613"/>
                  <a:gd name="T38" fmla="*/ 312 w 470"/>
                  <a:gd name="T39" fmla="*/ 166 h 613"/>
                  <a:gd name="T40" fmla="*/ 312 w 470"/>
                  <a:gd name="T41" fmla="*/ 60 h 613"/>
                  <a:gd name="T42" fmla="*/ 418 w 470"/>
                  <a:gd name="T43" fmla="*/ 166 h 613"/>
                  <a:gd name="T44" fmla="*/ 312 w 470"/>
                  <a:gd name="T45" fmla="*/ 166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613">
                    <a:moveTo>
                      <a:pt x="307" y="4"/>
                    </a:moveTo>
                    <a:cubicBezTo>
                      <a:pt x="305" y="2"/>
                      <a:pt x="300" y="0"/>
                      <a:pt x="297" y="0"/>
                    </a:cubicBezTo>
                    <a:lnTo>
                      <a:pt x="14" y="0"/>
                    </a:lnTo>
                    <a:cubicBezTo>
                      <a:pt x="6" y="0"/>
                      <a:pt x="0" y="7"/>
                      <a:pt x="0" y="15"/>
                    </a:cubicBezTo>
                    <a:lnTo>
                      <a:pt x="0" y="598"/>
                    </a:lnTo>
                    <a:cubicBezTo>
                      <a:pt x="0" y="606"/>
                      <a:pt x="7" y="612"/>
                      <a:pt x="14" y="612"/>
                    </a:cubicBezTo>
                    <a:lnTo>
                      <a:pt x="455" y="612"/>
                    </a:lnTo>
                    <a:cubicBezTo>
                      <a:pt x="463" y="612"/>
                      <a:pt x="469" y="605"/>
                      <a:pt x="469" y="598"/>
                    </a:cubicBezTo>
                    <a:lnTo>
                      <a:pt x="469" y="172"/>
                    </a:lnTo>
                    <a:cubicBezTo>
                      <a:pt x="469" y="169"/>
                      <a:pt x="468" y="165"/>
                      <a:pt x="465" y="162"/>
                    </a:cubicBezTo>
                    <a:lnTo>
                      <a:pt x="307" y="4"/>
                    </a:lnTo>
                    <a:close/>
                    <a:moveTo>
                      <a:pt x="29" y="31"/>
                    </a:moveTo>
                    <a:lnTo>
                      <a:pt x="283" y="31"/>
                    </a:lnTo>
                    <a:lnTo>
                      <a:pt x="283" y="181"/>
                    </a:lnTo>
                    <a:cubicBezTo>
                      <a:pt x="283" y="190"/>
                      <a:pt x="290" y="195"/>
                      <a:pt x="297" y="195"/>
                    </a:cubicBezTo>
                    <a:lnTo>
                      <a:pt x="440" y="195"/>
                    </a:lnTo>
                    <a:lnTo>
                      <a:pt x="440" y="583"/>
                    </a:lnTo>
                    <a:lnTo>
                      <a:pt x="29" y="583"/>
                    </a:lnTo>
                    <a:lnTo>
                      <a:pt x="29" y="31"/>
                    </a:lnTo>
                    <a:close/>
                    <a:moveTo>
                      <a:pt x="312" y="166"/>
                    </a:moveTo>
                    <a:lnTo>
                      <a:pt x="312" y="60"/>
                    </a:lnTo>
                    <a:lnTo>
                      <a:pt x="418" y="166"/>
                    </a:lnTo>
                    <a:lnTo>
                      <a:pt x="312" y="166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:a16="http://schemas.microsoft.com/office/drawing/2014/main" id="{6DF983FC-24DE-4139-83FA-F50CA0FC2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2500" y="2816225"/>
                <a:ext cx="15875" cy="114300"/>
              </a:xfrm>
              <a:custGeom>
                <a:avLst/>
                <a:gdLst>
                  <a:gd name="T0" fmla="*/ 20 w 42"/>
                  <a:gd name="T1" fmla="*/ 318 h 319"/>
                  <a:gd name="T2" fmla="*/ 0 w 42"/>
                  <a:gd name="T3" fmla="*/ 318 h 319"/>
                  <a:gd name="T4" fmla="*/ 0 w 42"/>
                  <a:gd name="T5" fmla="*/ 0 h 319"/>
                  <a:gd name="T6" fmla="*/ 41 w 42"/>
                  <a:gd name="T7" fmla="*/ 0 h 319"/>
                  <a:gd name="T8" fmla="*/ 41 w 42"/>
                  <a:gd name="T9" fmla="*/ 318 h 319"/>
                  <a:gd name="T10" fmla="*/ 20 w 42"/>
                  <a:gd name="T11" fmla="*/ 318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319">
                    <a:moveTo>
                      <a:pt x="20" y="318"/>
                    </a:moveTo>
                    <a:lnTo>
                      <a:pt x="0" y="318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318"/>
                    </a:lnTo>
                    <a:lnTo>
                      <a:pt x="20" y="318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:a16="http://schemas.microsoft.com/office/drawing/2014/main" id="{9DB73186-3482-4C26-9267-A21F99045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844800"/>
                <a:ext cx="15875" cy="85725"/>
              </a:xfrm>
              <a:custGeom>
                <a:avLst/>
                <a:gdLst>
                  <a:gd name="T0" fmla="*/ 21 w 42"/>
                  <a:gd name="T1" fmla="*/ 239 h 240"/>
                  <a:gd name="T2" fmla="*/ 0 w 42"/>
                  <a:gd name="T3" fmla="*/ 239 h 240"/>
                  <a:gd name="T4" fmla="*/ 0 w 42"/>
                  <a:gd name="T5" fmla="*/ 0 h 240"/>
                  <a:gd name="T6" fmla="*/ 41 w 42"/>
                  <a:gd name="T7" fmla="*/ 0 h 240"/>
                  <a:gd name="T8" fmla="*/ 41 w 42"/>
                  <a:gd name="T9" fmla="*/ 239 h 240"/>
                  <a:gd name="T10" fmla="*/ 21 w 42"/>
                  <a:gd name="T11" fmla="*/ 23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40">
                    <a:moveTo>
                      <a:pt x="21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239"/>
                    </a:lnTo>
                    <a:lnTo>
                      <a:pt x="21" y="239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:a16="http://schemas.microsoft.com/office/drawing/2014/main" id="{B1A9A92B-6802-4CC7-AFFC-CBE11732A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100" y="2844800"/>
                <a:ext cx="15875" cy="85725"/>
              </a:xfrm>
              <a:custGeom>
                <a:avLst/>
                <a:gdLst>
                  <a:gd name="T0" fmla="*/ 20 w 42"/>
                  <a:gd name="T1" fmla="*/ 239 h 240"/>
                  <a:gd name="T2" fmla="*/ 0 w 42"/>
                  <a:gd name="T3" fmla="*/ 239 h 240"/>
                  <a:gd name="T4" fmla="*/ 0 w 42"/>
                  <a:gd name="T5" fmla="*/ 0 h 240"/>
                  <a:gd name="T6" fmla="*/ 41 w 42"/>
                  <a:gd name="T7" fmla="*/ 0 h 240"/>
                  <a:gd name="T8" fmla="*/ 41 w 42"/>
                  <a:gd name="T9" fmla="*/ 239 h 240"/>
                  <a:gd name="T10" fmla="*/ 20 w 42"/>
                  <a:gd name="T11" fmla="*/ 23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240">
                    <a:moveTo>
                      <a:pt x="20" y="239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239"/>
                    </a:lnTo>
                    <a:lnTo>
                      <a:pt x="20" y="239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:a16="http://schemas.microsoft.com/office/drawing/2014/main" id="{FC2028A7-54B4-4117-936F-660B48D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300" y="2865438"/>
                <a:ext cx="15875" cy="66675"/>
              </a:xfrm>
              <a:custGeom>
                <a:avLst/>
                <a:gdLst>
                  <a:gd name="T0" fmla="*/ 21 w 42"/>
                  <a:gd name="T1" fmla="*/ 184 h 185"/>
                  <a:gd name="T2" fmla="*/ 0 w 42"/>
                  <a:gd name="T3" fmla="*/ 184 h 185"/>
                  <a:gd name="T4" fmla="*/ 0 w 42"/>
                  <a:gd name="T5" fmla="*/ 0 h 185"/>
                  <a:gd name="T6" fmla="*/ 41 w 42"/>
                  <a:gd name="T7" fmla="*/ 0 h 185"/>
                  <a:gd name="T8" fmla="*/ 41 w 42"/>
                  <a:gd name="T9" fmla="*/ 184 h 185"/>
                  <a:gd name="T10" fmla="*/ 21 w 42"/>
                  <a:gd name="T11" fmla="*/ 18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5">
                    <a:moveTo>
                      <a:pt x="21" y="184"/>
                    </a:moveTo>
                    <a:lnTo>
                      <a:pt x="0" y="184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184"/>
                    </a:lnTo>
                    <a:lnTo>
                      <a:pt x="21" y="184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7F85619A-DC49-4CFA-B5FE-59313BD02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050" y="2940050"/>
                <a:ext cx="127000" cy="6350"/>
              </a:xfrm>
              <a:custGeom>
                <a:avLst/>
                <a:gdLst>
                  <a:gd name="T0" fmla="*/ 175 w 351"/>
                  <a:gd name="T1" fmla="*/ 18 h 19"/>
                  <a:gd name="T2" fmla="*/ 0 w 351"/>
                  <a:gd name="T3" fmla="*/ 18 h 19"/>
                  <a:gd name="T4" fmla="*/ 0 w 351"/>
                  <a:gd name="T5" fmla="*/ 0 h 19"/>
                  <a:gd name="T6" fmla="*/ 350 w 351"/>
                  <a:gd name="T7" fmla="*/ 0 h 19"/>
                  <a:gd name="T8" fmla="*/ 350 w 351"/>
                  <a:gd name="T9" fmla="*/ 18 h 19"/>
                  <a:gd name="T10" fmla="*/ 175 w 351"/>
                  <a:gd name="T1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1" h="19">
                    <a:moveTo>
                      <a:pt x="175" y="18"/>
                    </a:moveTo>
                    <a:lnTo>
                      <a:pt x="0" y="18"/>
                    </a:lnTo>
                    <a:lnTo>
                      <a:pt x="0" y="0"/>
                    </a:lnTo>
                    <a:lnTo>
                      <a:pt x="350" y="0"/>
                    </a:lnTo>
                    <a:lnTo>
                      <a:pt x="350" y="18"/>
                    </a:lnTo>
                    <a:lnTo>
                      <a:pt x="175" y="18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DAE3226-6610-407A-A391-1649835C198D}"/>
                </a:ext>
              </a:extLst>
            </p:cNvPr>
            <p:cNvGrpSpPr/>
            <p:nvPr/>
          </p:nvGrpSpPr>
          <p:grpSpPr>
            <a:xfrm>
              <a:off x="15183927" y="11721726"/>
              <a:ext cx="1129957" cy="1098571"/>
              <a:chOff x="7820025" y="5927725"/>
              <a:chExt cx="285750" cy="277813"/>
            </a:xfrm>
          </p:grpSpPr>
          <p:sp>
            <p:nvSpPr>
              <p:cNvPr id="96" name="Freeform 128">
                <a:extLst>
                  <a:ext uri="{FF2B5EF4-FFF2-40B4-BE49-F238E27FC236}">
                    <a16:creationId xmlns:a16="http://schemas.microsoft.com/office/drawing/2014/main" id="{EFEBF56C-913F-40E0-BCAC-E70D2DC10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8763" y="6140450"/>
                <a:ext cx="146050" cy="65088"/>
              </a:xfrm>
              <a:custGeom>
                <a:avLst/>
                <a:gdLst>
                  <a:gd name="T0" fmla="*/ 174 w 407"/>
                  <a:gd name="T1" fmla="*/ 35 h 181"/>
                  <a:gd name="T2" fmla="*/ 97 w 407"/>
                  <a:gd name="T3" fmla="*/ 0 h 181"/>
                  <a:gd name="T4" fmla="*/ 0 w 407"/>
                  <a:gd name="T5" fmla="*/ 3 h 181"/>
                  <a:gd name="T6" fmla="*/ 0 w 407"/>
                  <a:gd name="T7" fmla="*/ 99 h 181"/>
                  <a:gd name="T8" fmla="*/ 235 w 407"/>
                  <a:gd name="T9" fmla="*/ 180 h 181"/>
                  <a:gd name="T10" fmla="*/ 406 w 407"/>
                  <a:gd name="T11" fmla="*/ 140 h 181"/>
                  <a:gd name="T12" fmla="*/ 197 w 407"/>
                  <a:gd name="T13" fmla="*/ 79 h 181"/>
                  <a:gd name="T14" fmla="*/ 174 w 407"/>
                  <a:gd name="T15" fmla="*/ 38 h 181"/>
                  <a:gd name="T16" fmla="*/ 174 w 407"/>
                  <a:gd name="T17" fmla="*/ 3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" h="181">
                    <a:moveTo>
                      <a:pt x="174" y="35"/>
                    </a:moveTo>
                    <a:cubicBezTo>
                      <a:pt x="146" y="28"/>
                      <a:pt x="120" y="16"/>
                      <a:pt x="97" y="0"/>
                    </a:cubicBezTo>
                    <a:lnTo>
                      <a:pt x="0" y="3"/>
                    </a:lnTo>
                    <a:lnTo>
                      <a:pt x="0" y="99"/>
                    </a:lnTo>
                    <a:cubicBezTo>
                      <a:pt x="66" y="149"/>
                      <a:pt x="148" y="180"/>
                      <a:pt x="235" y="180"/>
                    </a:cubicBezTo>
                    <a:cubicBezTo>
                      <a:pt x="296" y="180"/>
                      <a:pt x="354" y="165"/>
                      <a:pt x="406" y="140"/>
                    </a:cubicBezTo>
                    <a:lnTo>
                      <a:pt x="197" y="79"/>
                    </a:lnTo>
                    <a:cubicBezTo>
                      <a:pt x="180" y="75"/>
                      <a:pt x="169" y="56"/>
                      <a:pt x="174" y="38"/>
                    </a:cubicBezTo>
                    <a:lnTo>
                      <a:pt x="174" y="35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129">
                <a:extLst>
                  <a:ext uri="{FF2B5EF4-FFF2-40B4-BE49-F238E27FC236}">
                    <a16:creationId xmlns:a16="http://schemas.microsoft.com/office/drawing/2014/main" id="{F85A395D-4E43-4E2F-8228-670D2324C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7825" y="5938838"/>
                <a:ext cx="104775" cy="115887"/>
              </a:xfrm>
              <a:custGeom>
                <a:avLst/>
                <a:gdLst>
                  <a:gd name="T0" fmla="*/ 220 w 289"/>
                  <a:gd name="T1" fmla="*/ 211 h 324"/>
                  <a:gd name="T2" fmla="*/ 224 w 289"/>
                  <a:gd name="T3" fmla="*/ 214 h 324"/>
                  <a:gd name="T4" fmla="*/ 226 w 289"/>
                  <a:gd name="T5" fmla="*/ 214 h 324"/>
                  <a:gd name="T6" fmla="*/ 228 w 289"/>
                  <a:gd name="T7" fmla="*/ 217 h 324"/>
                  <a:gd name="T8" fmla="*/ 231 w 289"/>
                  <a:gd name="T9" fmla="*/ 220 h 324"/>
                  <a:gd name="T10" fmla="*/ 231 w 289"/>
                  <a:gd name="T11" fmla="*/ 221 h 324"/>
                  <a:gd name="T12" fmla="*/ 234 w 289"/>
                  <a:gd name="T13" fmla="*/ 226 h 324"/>
                  <a:gd name="T14" fmla="*/ 288 w 289"/>
                  <a:gd name="T15" fmla="*/ 323 h 324"/>
                  <a:gd name="T16" fmla="*/ 56 w 289"/>
                  <a:gd name="T17" fmla="*/ 0 h 324"/>
                  <a:gd name="T18" fmla="*/ 80 w 289"/>
                  <a:gd name="T19" fmla="*/ 77 h 324"/>
                  <a:gd name="T20" fmla="*/ 73 w 289"/>
                  <a:gd name="T21" fmla="*/ 93 h 324"/>
                  <a:gd name="T22" fmla="*/ 0 w 289"/>
                  <a:gd name="T23" fmla="*/ 124 h 324"/>
                  <a:gd name="T24" fmla="*/ 67 w 289"/>
                  <a:gd name="T25" fmla="*/ 166 h 324"/>
                  <a:gd name="T26" fmla="*/ 215 w 289"/>
                  <a:gd name="T27" fmla="*/ 210 h 324"/>
                  <a:gd name="T28" fmla="*/ 220 w 289"/>
                  <a:gd name="T29" fmla="*/ 21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9" h="324">
                    <a:moveTo>
                      <a:pt x="220" y="211"/>
                    </a:moveTo>
                    <a:cubicBezTo>
                      <a:pt x="221" y="211"/>
                      <a:pt x="223" y="212"/>
                      <a:pt x="224" y="214"/>
                    </a:cubicBezTo>
                    <a:lnTo>
                      <a:pt x="226" y="214"/>
                    </a:lnTo>
                    <a:cubicBezTo>
                      <a:pt x="227" y="215"/>
                      <a:pt x="228" y="215"/>
                      <a:pt x="228" y="217"/>
                    </a:cubicBezTo>
                    <a:lnTo>
                      <a:pt x="231" y="220"/>
                    </a:lnTo>
                    <a:lnTo>
                      <a:pt x="231" y="221"/>
                    </a:lnTo>
                    <a:cubicBezTo>
                      <a:pt x="233" y="223"/>
                      <a:pt x="233" y="224"/>
                      <a:pt x="234" y="226"/>
                    </a:cubicBezTo>
                    <a:lnTo>
                      <a:pt x="288" y="323"/>
                    </a:lnTo>
                    <a:cubicBezTo>
                      <a:pt x="277" y="177"/>
                      <a:pt x="185" y="55"/>
                      <a:pt x="56" y="0"/>
                    </a:cubicBezTo>
                    <a:lnTo>
                      <a:pt x="80" y="77"/>
                    </a:lnTo>
                    <a:cubicBezTo>
                      <a:pt x="81" y="83"/>
                      <a:pt x="78" y="90"/>
                      <a:pt x="73" y="93"/>
                    </a:cubicBezTo>
                    <a:lnTo>
                      <a:pt x="0" y="124"/>
                    </a:lnTo>
                    <a:cubicBezTo>
                      <a:pt x="24" y="134"/>
                      <a:pt x="46" y="148"/>
                      <a:pt x="67" y="166"/>
                    </a:cubicBezTo>
                    <a:lnTo>
                      <a:pt x="215" y="210"/>
                    </a:lnTo>
                    <a:cubicBezTo>
                      <a:pt x="218" y="211"/>
                      <a:pt x="220" y="211"/>
                      <a:pt x="220" y="211"/>
                    </a:cubicBez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130">
                <a:extLst>
                  <a:ext uri="{FF2B5EF4-FFF2-40B4-BE49-F238E27FC236}">
                    <a16:creationId xmlns:a16="http://schemas.microsoft.com/office/drawing/2014/main" id="{7CAD94B8-F912-4AE7-A9B3-46B144D76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7025" y="5999163"/>
                <a:ext cx="158750" cy="182562"/>
              </a:xfrm>
              <a:custGeom>
                <a:avLst/>
                <a:gdLst>
                  <a:gd name="T0" fmla="*/ 436 w 439"/>
                  <a:gd name="T1" fmla="*/ 215 h 508"/>
                  <a:gd name="T2" fmla="*/ 355 w 439"/>
                  <a:gd name="T3" fmla="*/ 67 h 508"/>
                  <a:gd name="T4" fmla="*/ 354 w 439"/>
                  <a:gd name="T5" fmla="*/ 66 h 508"/>
                  <a:gd name="T6" fmla="*/ 352 w 439"/>
                  <a:gd name="T7" fmla="*/ 64 h 508"/>
                  <a:gd name="T8" fmla="*/ 348 w 439"/>
                  <a:gd name="T9" fmla="*/ 61 h 508"/>
                  <a:gd name="T10" fmla="*/ 141 w 439"/>
                  <a:gd name="T11" fmla="*/ 2 h 508"/>
                  <a:gd name="T12" fmla="*/ 125 w 439"/>
                  <a:gd name="T13" fmla="*/ 10 h 508"/>
                  <a:gd name="T14" fmla="*/ 1 w 439"/>
                  <a:gd name="T15" fmla="*/ 436 h 508"/>
                  <a:gd name="T16" fmla="*/ 10 w 439"/>
                  <a:gd name="T17" fmla="*/ 452 h 508"/>
                  <a:gd name="T18" fmla="*/ 201 w 439"/>
                  <a:gd name="T19" fmla="*/ 507 h 508"/>
                  <a:gd name="T20" fmla="*/ 189 w 439"/>
                  <a:gd name="T21" fmla="*/ 477 h 508"/>
                  <a:gd name="T22" fmla="*/ 29 w 439"/>
                  <a:gd name="T23" fmla="*/ 430 h 508"/>
                  <a:gd name="T24" fmla="*/ 145 w 439"/>
                  <a:gd name="T25" fmla="*/ 29 h 508"/>
                  <a:gd name="T26" fmla="*/ 328 w 439"/>
                  <a:gd name="T27" fmla="*/ 82 h 508"/>
                  <a:gd name="T28" fmla="*/ 297 w 439"/>
                  <a:gd name="T29" fmla="*/ 184 h 508"/>
                  <a:gd name="T30" fmla="*/ 306 w 439"/>
                  <a:gd name="T31" fmla="*/ 200 h 508"/>
                  <a:gd name="T32" fmla="*/ 408 w 439"/>
                  <a:gd name="T33" fmla="*/ 231 h 508"/>
                  <a:gd name="T34" fmla="*/ 371 w 439"/>
                  <a:gd name="T35" fmla="*/ 353 h 508"/>
                  <a:gd name="T36" fmla="*/ 393 w 439"/>
                  <a:gd name="T37" fmla="*/ 372 h 508"/>
                  <a:gd name="T38" fmla="*/ 436 w 439"/>
                  <a:gd name="T39" fmla="*/ 226 h 508"/>
                  <a:gd name="T40" fmla="*/ 438 w 439"/>
                  <a:gd name="T41" fmla="*/ 222 h 508"/>
                  <a:gd name="T42" fmla="*/ 436 w 439"/>
                  <a:gd name="T43" fmla="*/ 215 h 508"/>
                  <a:gd name="T44" fmla="*/ 328 w 439"/>
                  <a:gd name="T45" fmla="*/ 180 h 508"/>
                  <a:gd name="T46" fmla="*/ 350 w 439"/>
                  <a:gd name="T47" fmla="*/ 107 h 508"/>
                  <a:gd name="T48" fmla="*/ 401 w 439"/>
                  <a:gd name="T49" fmla="*/ 200 h 508"/>
                  <a:gd name="T50" fmla="*/ 328 w 439"/>
                  <a:gd name="T51" fmla="*/ 18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9" h="508">
                    <a:moveTo>
                      <a:pt x="436" y="215"/>
                    </a:moveTo>
                    <a:lnTo>
                      <a:pt x="355" y="67"/>
                    </a:lnTo>
                    <a:lnTo>
                      <a:pt x="354" y="66"/>
                    </a:lnTo>
                    <a:lnTo>
                      <a:pt x="352" y="64"/>
                    </a:lnTo>
                    <a:cubicBezTo>
                      <a:pt x="351" y="63"/>
                      <a:pt x="350" y="63"/>
                      <a:pt x="348" y="61"/>
                    </a:cubicBezTo>
                    <a:lnTo>
                      <a:pt x="141" y="2"/>
                    </a:lnTo>
                    <a:cubicBezTo>
                      <a:pt x="134" y="0"/>
                      <a:pt x="127" y="3"/>
                      <a:pt x="125" y="10"/>
                    </a:cubicBezTo>
                    <a:lnTo>
                      <a:pt x="1" y="436"/>
                    </a:lnTo>
                    <a:cubicBezTo>
                      <a:pt x="0" y="443"/>
                      <a:pt x="3" y="451"/>
                      <a:pt x="10" y="452"/>
                    </a:cubicBezTo>
                    <a:lnTo>
                      <a:pt x="201" y="507"/>
                    </a:lnTo>
                    <a:cubicBezTo>
                      <a:pt x="196" y="499"/>
                      <a:pt x="192" y="489"/>
                      <a:pt x="189" y="477"/>
                    </a:cubicBezTo>
                    <a:lnTo>
                      <a:pt x="29" y="430"/>
                    </a:lnTo>
                    <a:lnTo>
                      <a:pt x="145" y="29"/>
                    </a:lnTo>
                    <a:lnTo>
                      <a:pt x="328" y="82"/>
                    </a:lnTo>
                    <a:lnTo>
                      <a:pt x="297" y="184"/>
                    </a:lnTo>
                    <a:cubicBezTo>
                      <a:pt x="296" y="191"/>
                      <a:pt x="299" y="198"/>
                      <a:pt x="306" y="200"/>
                    </a:cubicBezTo>
                    <a:lnTo>
                      <a:pt x="408" y="231"/>
                    </a:lnTo>
                    <a:lnTo>
                      <a:pt x="371" y="353"/>
                    </a:lnTo>
                    <a:cubicBezTo>
                      <a:pt x="379" y="359"/>
                      <a:pt x="386" y="365"/>
                      <a:pt x="393" y="372"/>
                    </a:cubicBezTo>
                    <a:lnTo>
                      <a:pt x="436" y="226"/>
                    </a:lnTo>
                    <a:cubicBezTo>
                      <a:pt x="438" y="226"/>
                      <a:pt x="438" y="225"/>
                      <a:pt x="438" y="222"/>
                    </a:cubicBezTo>
                    <a:cubicBezTo>
                      <a:pt x="438" y="219"/>
                      <a:pt x="437" y="216"/>
                      <a:pt x="436" y="215"/>
                    </a:cubicBezTo>
                    <a:close/>
                    <a:moveTo>
                      <a:pt x="328" y="180"/>
                    </a:moveTo>
                    <a:lnTo>
                      <a:pt x="350" y="107"/>
                    </a:lnTo>
                    <a:lnTo>
                      <a:pt x="401" y="200"/>
                    </a:lnTo>
                    <a:lnTo>
                      <a:pt x="328" y="180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131">
                <a:extLst>
                  <a:ext uri="{FF2B5EF4-FFF2-40B4-BE49-F238E27FC236}">
                    <a16:creationId xmlns:a16="http://schemas.microsoft.com/office/drawing/2014/main" id="{0E414396-DDF9-4BD1-B2B6-12E5EB866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5288" y="6118225"/>
                <a:ext cx="87312" cy="87313"/>
              </a:xfrm>
              <a:custGeom>
                <a:avLst/>
                <a:gdLst>
                  <a:gd name="T0" fmla="*/ 120 w 242"/>
                  <a:gd name="T1" fmla="*/ 0 h 241"/>
                  <a:gd name="T2" fmla="*/ 0 w 242"/>
                  <a:gd name="T3" fmla="*/ 119 h 241"/>
                  <a:gd name="T4" fmla="*/ 3 w 242"/>
                  <a:gd name="T5" fmla="*/ 145 h 241"/>
                  <a:gd name="T6" fmla="*/ 15 w 242"/>
                  <a:gd name="T7" fmla="*/ 176 h 241"/>
                  <a:gd name="T8" fmla="*/ 121 w 242"/>
                  <a:gd name="T9" fmla="*/ 240 h 241"/>
                  <a:gd name="T10" fmla="*/ 241 w 242"/>
                  <a:gd name="T11" fmla="*/ 121 h 241"/>
                  <a:gd name="T12" fmla="*/ 210 w 242"/>
                  <a:gd name="T13" fmla="*/ 40 h 241"/>
                  <a:gd name="T14" fmla="*/ 188 w 242"/>
                  <a:gd name="T15" fmla="*/ 20 h 241"/>
                  <a:gd name="T16" fmla="*/ 120 w 242"/>
                  <a:gd name="T17" fmla="*/ 0 h 241"/>
                  <a:gd name="T18" fmla="*/ 54 w 242"/>
                  <a:gd name="T19" fmla="*/ 139 h 241"/>
                  <a:gd name="T20" fmla="*/ 56 w 242"/>
                  <a:gd name="T21" fmla="*/ 116 h 241"/>
                  <a:gd name="T22" fmla="*/ 79 w 242"/>
                  <a:gd name="T23" fmla="*/ 118 h 241"/>
                  <a:gd name="T24" fmla="*/ 101 w 242"/>
                  <a:gd name="T25" fmla="*/ 142 h 241"/>
                  <a:gd name="T26" fmla="*/ 162 w 242"/>
                  <a:gd name="T27" fmla="*/ 56 h 241"/>
                  <a:gd name="T28" fmla="*/ 180 w 242"/>
                  <a:gd name="T29" fmla="*/ 51 h 241"/>
                  <a:gd name="T30" fmla="*/ 184 w 242"/>
                  <a:gd name="T31" fmla="*/ 52 h 241"/>
                  <a:gd name="T32" fmla="*/ 188 w 242"/>
                  <a:gd name="T33" fmla="*/ 75 h 241"/>
                  <a:gd name="T34" fmla="*/ 161 w 242"/>
                  <a:gd name="T35" fmla="*/ 115 h 241"/>
                  <a:gd name="T36" fmla="*/ 117 w 242"/>
                  <a:gd name="T37" fmla="*/ 177 h 241"/>
                  <a:gd name="T38" fmla="*/ 115 w 242"/>
                  <a:gd name="T39" fmla="*/ 180 h 241"/>
                  <a:gd name="T40" fmla="*/ 102 w 242"/>
                  <a:gd name="T41" fmla="*/ 188 h 241"/>
                  <a:gd name="T42" fmla="*/ 101 w 242"/>
                  <a:gd name="T43" fmla="*/ 188 h 241"/>
                  <a:gd name="T44" fmla="*/ 89 w 242"/>
                  <a:gd name="T45" fmla="*/ 182 h 241"/>
                  <a:gd name="T46" fmla="*/ 76 w 242"/>
                  <a:gd name="T47" fmla="*/ 166 h 241"/>
                  <a:gd name="T48" fmla="*/ 54 w 242"/>
                  <a:gd name="T49" fmla="*/ 139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42" h="241">
                    <a:moveTo>
                      <a:pt x="120" y="0"/>
                    </a:moveTo>
                    <a:cubicBezTo>
                      <a:pt x="54" y="0"/>
                      <a:pt x="0" y="53"/>
                      <a:pt x="0" y="119"/>
                    </a:cubicBezTo>
                    <a:cubicBezTo>
                      <a:pt x="0" y="128"/>
                      <a:pt x="2" y="137"/>
                      <a:pt x="3" y="145"/>
                    </a:cubicBezTo>
                    <a:cubicBezTo>
                      <a:pt x="6" y="156"/>
                      <a:pt x="9" y="166"/>
                      <a:pt x="15" y="176"/>
                    </a:cubicBezTo>
                    <a:cubicBezTo>
                      <a:pt x="35" y="214"/>
                      <a:pt x="75" y="240"/>
                      <a:pt x="121" y="240"/>
                    </a:cubicBezTo>
                    <a:cubicBezTo>
                      <a:pt x="187" y="240"/>
                      <a:pt x="241" y="186"/>
                      <a:pt x="241" y="121"/>
                    </a:cubicBezTo>
                    <a:cubicBezTo>
                      <a:pt x="241" y="90"/>
                      <a:pt x="229" y="62"/>
                      <a:pt x="210" y="40"/>
                    </a:cubicBezTo>
                    <a:cubicBezTo>
                      <a:pt x="203" y="32"/>
                      <a:pt x="196" y="26"/>
                      <a:pt x="188" y="20"/>
                    </a:cubicBezTo>
                    <a:cubicBezTo>
                      <a:pt x="169" y="7"/>
                      <a:pt x="146" y="0"/>
                      <a:pt x="120" y="0"/>
                    </a:cubicBezTo>
                    <a:close/>
                    <a:moveTo>
                      <a:pt x="54" y="139"/>
                    </a:moveTo>
                    <a:cubicBezTo>
                      <a:pt x="48" y="132"/>
                      <a:pt x="49" y="122"/>
                      <a:pt x="56" y="116"/>
                    </a:cubicBezTo>
                    <a:cubicBezTo>
                      <a:pt x="64" y="110"/>
                      <a:pt x="73" y="110"/>
                      <a:pt x="79" y="118"/>
                    </a:cubicBezTo>
                    <a:lnTo>
                      <a:pt x="101" y="142"/>
                    </a:lnTo>
                    <a:lnTo>
                      <a:pt x="162" y="56"/>
                    </a:lnTo>
                    <a:cubicBezTo>
                      <a:pt x="166" y="51"/>
                      <a:pt x="174" y="48"/>
                      <a:pt x="180" y="51"/>
                    </a:cubicBezTo>
                    <a:cubicBezTo>
                      <a:pt x="181" y="51"/>
                      <a:pt x="182" y="52"/>
                      <a:pt x="184" y="52"/>
                    </a:cubicBezTo>
                    <a:cubicBezTo>
                      <a:pt x="191" y="58"/>
                      <a:pt x="193" y="67"/>
                      <a:pt x="188" y="75"/>
                    </a:cubicBezTo>
                    <a:lnTo>
                      <a:pt x="161" y="115"/>
                    </a:lnTo>
                    <a:lnTo>
                      <a:pt x="117" y="177"/>
                    </a:lnTo>
                    <a:lnTo>
                      <a:pt x="115" y="180"/>
                    </a:lnTo>
                    <a:cubicBezTo>
                      <a:pt x="113" y="185"/>
                      <a:pt x="108" y="188"/>
                      <a:pt x="102" y="188"/>
                    </a:cubicBezTo>
                    <a:lnTo>
                      <a:pt x="101" y="188"/>
                    </a:lnTo>
                    <a:cubicBezTo>
                      <a:pt x="96" y="188"/>
                      <a:pt x="92" y="186"/>
                      <a:pt x="89" y="182"/>
                    </a:cubicBezTo>
                    <a:lnTo>
                      <a:pt x="76" y="166"/>
                    </a:lnTo>
                    <a:lnTo>
                      <a:pt x="54" y="139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Freeform 132">
                <a:extLst>
                  <a:ext uri="{FF2B5EF4-FFF2-40B4-BE49-F238E27FC236}">
                    <a16:creationId xmlns:a16="http://schemas.microsoft.com/office/drawing/2014/main" id="{00362652-3F51-45BB-B84B-A6EBA27D8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0025" y="6032500"/>
                <a:ext cx="42863" cy="41275"/>
              </a:xfrm>
              <a:custGeom>
                <a:avLst/>
                <a:gdLst>
                  <a:gd name="T0" fmla="*/ 45 w 118"/>
                  <a:gd name="T1" fmla="*/ 42 h 116"/>
                  <a:gd name="T2" fmla="*/ 0 w 118"/>
                  <a:gd name="T3" fmla="*/ 104 h 116"/>
                  <a:gd name="T4" fmla="*/ 12 w 118"/>
                  <a:gd name="T5" fmla="*/ 115 h 116"/>
                  <a:gd name="T6" fmla="*/ 73 w 118"/>
                  <a:gd name="T7" fmla="*/ 70 h 116"/>
                  <a:gd name="T8" fmla="*/ 117 w 118"/>
                  <a:gd name="T9" fmla="*/ 19 h 116"/>
                  <a:gd name="T10" fmla="*/ 106 w 118"/>
                  <a:gd name="T11" fmla="*/ 10 h 116"/>
                  <a:gd name="T12" fmla="*/ 96 w 118"/>
                  <a:gd name="T13" fmla="*/ 0 h 116"/>
                  <a:gd name="T14" fmla="*/ 45 w 118"/>
                  <a:gd name="T15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8" h="116">
                    <a:moveTo>
                      <a:pt x="45" y="42"/>
                    </a:moveTo>
                    <a:cubicBezTo>
                      <a:pt x="7" y="80"/>
                      <a:pt x="0" y="104"/>
                      <a:pt x="0" y="104"/>
                    </a:cubicBezTo>
                    <a:lnTo>
                      <a:pt x="12" y="115"/>
                    </a:lnTo>
                    <a:cubicBezTo>
                      <a:pt x="12" y="115"/>
                      <a:pt x="35" y="108"/>
                      <a:pt x="73" y="70"/>
                    </a:cubicBezTo>
                    <a:cubicBezTo>
                      <a:pt x="98" y="45"/>
                      <a:pt x="111" y="28"/>
                      <a:pt x="117" y="19"/>
                    </a:cubicBezTo>
                    <a:cubicBezTo>
                      <a:pt x="114" y="16"/>
                      <a:pt x="109" y="13"/>
                      <a:pt x="106" y="10"/>
                    </a:cubicBezTo>
                    <a:cubicBezTo>
                      <a:pt x="101" y="7"/>
                      <a:pt x="99" y="4"/>
                      <a:pt x="96" y="0"/>
                    </a:cubicBezTo>
                    <a:cubicBezTo>
                      <a:pt x="88" y="6"/>
                      <a:pt x="70" y="18"/>
                      <a:pt x="45" y="42"/>
                    </a:cubicBez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133">
                <a:extLst>
                  <a:ext uri="{FF2B5EF4-FFF2-40B4-BE49-F238E27FC236}">
                    <a16:creationId xmlns:a16="http://schemas.microsoft.com/office/drawing/2014/main" id="{40E6CFFF-E13E-4DFE-BE77-92DBEACBC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2100" y="5927725"/>
                <a:ext cx="106363" cy="50800"/>
              </a:xfrm>
              <a:custGeom>
                <a:avLst/>
                <a:gdLst>
                  <a:gd name="T0" fmla="*/ 267 w 296"/>
                  <a:gd name="T1" fmla="*/ 20 h 143"/>
                  <a:gd name="T2" fmla="*/ 144 w 296"/>
                  <a:gd name="T3" fmla="*/ 0 h 143"/>
                  <a:gd name="T4" fmla="*/ 0 w 296"/>
                  <a:gd name="T5" fmla="*/ 27 h 143"/>
                  <a:gd name="T6" fmla="*/ 13 w 296"/>
                  <a:gd name="T7" fmla="*/ 32 h 143"/>
                  <a:gd name="T8" fmla="*/ 34 w 296"/>
                  <a:gd name="T9" fmla="*/ 48 h 143"/>
                  <a:gd name="T10" fmla="*/ 86 w 296"/>
                  <a:gd name="T11" fmla="*/ 142 h 143"/>
                  <a:gd name="T12" fmla="*/ 144 w 296"/>
                  <a:gd name="T13" fmla="*/ 135 h 143"/>
                  <a:gd name="T14" fmla="*/ 206 w 296"/>
                  <a:gd name="T15" fmla="*/ 142 h 143"/>
                  <a:gd name="T16" fmla="*/ 295 w 296"/>
                  <a:gd name="T17" fmla="*/ 105 h 143"/>
                  <a:gd name="T18" fmla="*/ 267 w 296"/>
                  <a:gd name="T19" fmla="*/ 2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6" h="143">
                    <a:moveTo>
                      <a:pt x="267" y="20"/>
                    </a:moveTo>
                    <a:cubicBezTo>
                      <a:pt x="229" y="7"/>
                      <a:pt x="187" y="0"/>
                      <a:pt x="144" y="0"/>
                    </a:cubicBezTo>
                    <a:cubicBezTo>
                      <a:pt x="93" y="0"/>
                      <a:pt x="44" y="10"/>
                      <a:pt x="0" y="27"/>
                    </a:cubicBezTo>
                    <a:lnTo>
                      <a:pt x="13" y="32"/>
                    </a:lnTo>
                    <a:cubicBezTo>
                      <a:pt x="22" y="35"/>
                      <a:pt x="29" y="40"/>
                      <a:pt x="34" y="48"/>
                    </a:cubicBezTo>
                    <a:lnTo>
                      <a:pt x="86" y="142"/>
                    </a:lnTo>
                    <a:cubicBezTo>
                      <a:pt x="105" y="138"/>
                      <a:pt x="124" y="135"/>
                      <a:pt x="144" y="135"/>
                    </a:cubicBezTo>
                    <a:cubicBezTo>
                      <a:pt x="165" y="135"/>
                      <a:pt x="185" y="138"/>
                      <a:pt x="206" y="142"/>
                    </a:cubicBezTo>
                    <a:lnTo>
                      <a:pt x="295" y="105"/>
                    </a:lnTo>
                    <a:lnTo>
                      <a:pt x="267" y="20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134">
                <a:extLst>
                  <a:ext uri="{FF2B5EF4-FFF2-40B4-BE49-F238E27FC236}">
                    <a16:creationId xmlns:a16="http://schemas.microsoft.com/office/drawing/2014/main" id="{9861AD0E-7138-473E-AE83-1E3619937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4788" y="6062663"/>
                <a:ext cx="77787" cy="106362"/>
              </a:xfrm>
              <a:custGeom>
                <a:avLst/>
                <a:gdLst>
                  <a:gd name="T0" fmla="*/ 0 w 215"/>
                  <a:gd name="T1" fmla="*/ 49 h 295"/>
                  <a:gd name="T2" fmla="*/ 122 w 215"/>
                  <a:gd name="T3" fmla="*/ 294 h 295"/>
                  <a:gd name="T4" fmla="*/ 122 w 215"/>
                  <a:gd name="T5" fmla="*/ 207 h 295"/>
                  <a:gd name="T6" fmla="*/ 135 w 215"/>
                  <a:gd name="T7" fmla="*/ 193 h 295"/>
                  <a:gd name="T8" fmla="*/ 214 w 215"/>
                  <a:gd name="T9" fmla="*/ 191 h 295"/>
                  <a:gd name="T10" fmla="*/ 135 w 215"/>
                  <a:gd name="T11" fmla="*/ 19 h 295"/>
                  <a:gd name="T12" fmla="*/ 68 w 215"/>
                  <a:gd name="T13" fmla="*/ 0 h 295"/>
                  <a:gd name="T14" fmla="*/ 3 w 215"/>
                  <a:gd name="T15" fmla="*/ 48 h 295"/>
                  <a:gd name="T16" fmla="*/ 0 w 215"/>
                  <a:gd name="T17" fmla="*/ 4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295">
                    <a:moveTo>
                      <a:pt x="0" y="49"/>
                    </a:moveTo>
                    <a:cubicBezTo>
                      <a:pt x="10" y="145"/>
                      <a:pt x="55" y="231"/>
                      <a:pt x="122" y="294"/>
                    </a:cubicBezTo>
                    <a:lnTo>
                      <a:pt x="122" y="207"/>
                    </a:lnTo>
                    <a:cubicBezTo>
                      <a:pt x="122" y="199"/>
                      <a:pt x="128" y="193"/>
                      <a:pt x="135" y="193"/>
                    </a:cubicBezTo>
                    <a:lnTo>
                      <a:pt x="214" y="191"/>
                    </a:lnTo>
                    <a:cubicBezTo>
                      <a:pt x="167" y="147"/>
                      <a:pt x="138" y="87"/>
                      <a:pt x="135" y="19"/>
                    </a:cubicBezTo>
                    <a:lnTo>
                      <a:pt x="68" y="0"/>
                    </a:lnTo>
                    <a:cubicBezTo>
                      <a:pt x="30" y="38"/>
                      <a:pt x="5" y="46"/>
                      <a:pt x="3" y="48"/>
                    </a:cubicBezTo>
                    <a:lnTo>
                      <a:pt x="0" y="49"/>
                    </a:lnTo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Freeform 135">
                <a:extLst>
                  <a:ext uri="{FF2B5EF4-FFF2-40B4-BE49-F238E27FC236}">
                    <a16:creationId xmlns:a16="http://schemas.microsoft.com/office/drawing/2014/main" id="{08B9A59A-5034-40CC-B897-11B66CAA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3200" y="5929313"/>
                <a:ext cx="115888" cy="142875"/>
              </a:xfrm>
              <a:custGeom>
                <a:avLst/>
                <a:gdLst>
                  <a:gd name="T0" fmla="*/ 261 w 320"/>
                  <a:gd name="T1" fmla="*/ 50 h 399"/>
                  <a:gd name="T2" fmla="*/ 253 w 320"/>
                  <a:gd name="T3" fmla="*/ 44 h 399"/>
                  <a:gd name="T4" fmla="*/ 106 w 320"/>
                  <a:gd name="T5" fmla="*/ 2 h 399"/>
                  <a:gd name="T6" fmla="*/ 90 w 320"/>
                  <a:gd name="T7" fmla="*/ 11 h 399"/>
                  <a:gd name="T8" fmla="*/ 1 w 320"/>
                  <a:gd name="T9" fmla="*/ 314 h 399"/>
                  <a:gd name="T10" fmla="*/ 3 w 320"/>
                  <a:gd name="T11" fmla="*/ 324 h 399"/>
                  <a:gd name="T12" fmla="*/ 9 w 320"/>
                  <a:gd name="T13" fmla="*/ 330 h 399"/>
                  <a:gd name="T14" fmla="*/ 22 w 320"/>
                  <a:gd name="T15" fmla="*/ 315 h 399"/>
                  <a:gd name="T16" fmla="*/ 30 w 320"/>
                  <a:gd name="T17" fmla="*/ 308 h 399"/>
                  <a:gd name="T18" fmla="*/ 111 w 320"/>
                  <a:gd name="T19" fmla="*/ 31 h 399"/>
                  <a:gd name="T20" fmla="*/ 234 w 320"/>
                  <a:gd name="T21" fmla="*/ 67 h 399"/>
                  <a:gd name="T22" fmla="*/ 213 w 320"/>
                  <a:gd name="T23" fmla="*/ 142 h 399"/>
                  <a:gd name="T24" fmla="*/ 221 w 320"/>
                  <a:gd name="T25" fmla="*/ 158 h 399"/>
                  <a:gd name="T26" fmla="*/ 290 w 320"/>
                  <a:gd name="T27" fmla="*/ 178 h 399"/>
                  <a:gd name="T28" fmla="*/ 234 w 320"/>
                  <a:gd name="T29" fmla="*/ 369 h 399"/>
                  <a:gd name="T30" fmla="*/ 108 w 320"/>
                  <a:gd name="T31" fmla="*/ 333 h 399"/>
                  <a:gd name="T32" fmla="*/ 89 w 320"/>
                  <a:gd name="T33" fmla="*/ 354 h 399"/>
                  <a:gd name="T34" fmla="*/ 239 w 320"/>
                  <a:gd name="T35" fmla="*/ 398 h 399"/>
                  <a:gd name="T36" fmla="*/ 242 w 320"/>
                  <a:gd name="T37" fmla="*/ 398 h 399"/>
                  <a:gd name="T38" fmla="*/ 253 w 320"/>
                  <a:gd name="T39" fmla="*/ 389 h 399"/>
                  <a:gd name="T40" fmla="*/ 318 w 320"/>
                  <a:gd name="T41" fmla="*/ 168 h 399"/>
                  <a:gd name="T42" fmla="*/ 316 w 320"/>
                  <a:gd name="T43" fmla="*/ 158 h 399"/>
                  <a:gd name="T44" fmla="*/ 261 w 320"/>
                  <a:gd name="T45" fmla="*/ 50 h 399"/>
                  <a:gd name="T46" fmla="*/ 242 w 320"/>
                  <a:gd name="T47" fmla="*/ 134 h 399"/>
                  <a:gd name="T48" fmla="*/ 253 w 320"/>
                  <a:gd name="T49" fmla="*/ 97 h 399"/>
                  <a:gd name="T50" fmla="*/ 278 w 320"/>
                  <a:gd name="T51" fmla="*/ 145 h 399"/>
                  <a:gd name="T52" fmla="*/ 242 w 320"/>
                  <a:gd name="T53" fmla="*/ 13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399">
                    <a:moveTo>
                      <a:pt x="261" y="50"/>
                    </a:moveTo>
                    <a:cubicBezTo>
                      <a:pt x="259" y="47"/>
                      <a:pt x="256" y="44"/>
                      <a:pt x="253" y="44"/>
                    </a:cubicBezTo>
                    <a:lnTo>
                      <a:pt x="106" y="2"/>
                    </a:lnTo>
                    <a:cubicBezTo>
                      <a:pt x="99" y="0"/>
                      <a:pt x="92" y="3"/>
                      <a:pt x="90" y="11"/>
                    </a:cubicBezTo>
                    <a:lnTo>
                      <a:pt x="1" y="314"/>
                    </a:lnTo>
                    <a:cubicBezTo>
                      <a:pt x="0" y="317"/>
                      <a:pt x="2" y="321"/>
                      <a:pt x="3" y="324"/>
                    </a:cubicBezTo>
                    <a:cubicBezTo>
                      <a:pt x="5" y="327"/>
                      <a:pt x="6" y="328"/>
                      <a:pt x="9" y="330"/>
                    </a:cubicBezTo>
                    <a:cubicBezTo>
                      <a:pt x="13" y="325"/>
                      <a:pt x="17" y="321"/>
                      <a:pt x="22" y="315"/>
                    </a:cubicBezTo>
                    <a:cubicBezTo>
                      <a:pt x="25" y="312"/>
                      <a:pt x="28" y="309"/>
                      <a:pt x="30" y="308"/>
                    </a:cubicBezTo>
                    <a:lnTo>
                      <a:pt x="111" y="31"/>
                    </a:lnTo>
                    <a:lnTo>
                      <a:pt x="234" y="67"/>
                    </a:lnTo>
                    <a:lnTo>
                      <a:pt x="213" y="142"/>
                    </a:lnTo>
                    <a:cubicBezTo>
                      <a:pt x="211" y="149"/>
                      <a:pt x="214" y="156"/>
                      <a:pt x="221" y="158"/>
                    </a:cubicBezTo>
                    <a:lnTo>
                      <a:pt x="290" y="178"/>
                    </a:lnTo>
                    <a:lnTo>
                      <a:pt x="234" y="369"/>
                    </a:lnTo>
                    <a:lnTo>
                      <a:pt x="108" y="333"/>
                    </a:lnTo>
                    <a:cubicBezTo>
                      <a:pt x="103" y="338"/>
                      <a:pt x="97" y="346"/>
                      <a:pt x="89" y="354"/>
                    </a:cubicBezTo>
                    <a:lnTo>
                      <a:pt x="239" y="398"/>
                    </a:lnTo>
                    <a:cubicBezTo>
                      <a:pt x="240" y="398"/>
                      <a:pt x="242" y="398"/>
                      <a:pt x="242" y="398"/>
                    </a:cubicBezTo>
                    <a:cubicBezTo>
                      <a:pt x="248" y="398"/>
                      <a:pt x="252" y="395"/>
                      <a:pt x="253" y="389"/>
                    </a:cubicBezTo>
                    <a:lnTo>
                      <a:pt x="318" y="168"/>
                    </a:lnTo>
                    <a:cubicBezTo>
                      <a:pt x="319" y="165"/>
                      <a:pt x="318" y="161"/>
                      <a:pt x="316" y="158"/>
                    </a:cubicBezTo>
                    <a:lnTo>
                      <a:pt x="261" y="50"/>
                    </a:lnTo>
                    <a:close/>
                    <a:moveTo>
                      <a:pt x="242" y="134"/>
                    </a:moveTo>
                    <a:lnTo>
                      <a:pt x="253" y="97"/>
                    </a:lnTo>
                    <a:lnTo>
                      <a:pt x="278" y="145"/>
                    </a:lnTo>
                    <a:lnTo>
                      <a:pt x="242" y="134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Freeform 136">
                <a:extLst>
                  <a:ext uri="{FF2B5EF4-FFF2-40B4-BE49-F238E27FC236}">
                    <a16:creationId xmlns:a16="http://schemas.microsoft.com/office/drawing/2014/main" id="{62B9C2CF-CF29-4226-805B-3D09ACB5D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0188" y="5984875"/>
                <a:ext cx="58737" cy="60325"/>
              </a:xfrm>
              <a:custGeom>
                <a:avLst/>
                <a:gdLst>
                  <a:gd name="T0" fmla="*/ 23 w 163"/>
                  <a:gd name="T1" fmla="*/ 29 h 166"/>
                  <a:gd name="T2" fmla="*/ 2 w 163"/>
                  <a:gd name="T3" fmla="*/ 76 h 166"/>
                  <a:gd name="T4" fmla="*/ 4 w 163"/>
                  <a:gd name="T5" fmla="*/ 105 h 166"/>
                  <a:gd name="T6" fmla="*/ 23 w 163"/>
                  <a:gd name="T7" fmla="*/ 135 h 166"/>
                  <a:gd name="T8" fmla="*/ 131 w 163"/>
                  <a:gd name="T9" fmla="*/ 135 h 166"/>
                  <a:gd name="T10" fmla="*/ 131 w 163"/>
                  <a:gd name="T11" fmla="*/ 29 h 166"/>
                  <a:gd name="T12" fmla="*/ 23 w 163"/>
                  <a:gd name="T13" fmla="*/ 29 h 166"/>
                  <a:gd name="T14" fmla="*/ 39 w 163"/>
                  <a:gd name="T15" fmla="*/ 121 h 166"/>
                  <a:gd name="T16" fmla="*/ 39 w 163"/>
                  <a:gd name="T17" fmla="*/ 44 h 166"/>
                  <a:gd name="T18" fmla="*/ 117 w 163"/>
                  <a:gd name="T19" fmla="*/ 44 h 166"/>
                  <a:gd name="T20" fmla="*/ 117 w 163"/>
                  <a:gd name="T21" fmla="*/ 121 h 166"/>
                  <a:gd name="T22" fmla="*/ 39 w 163"/>
                  <a:gd name="T23" fmla="*/ 1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3" h="166">
                    <a:moveTo>
                      <a:pt x="23" y="29"/>
                    </a:moveTo>
                    <a:cubicBezTo>
                      <a:pt x="10" y="42"/>
                      <a:pt x="3" y="58"/>
                      <a:pt x="2" y="76"/>
                    </a:cubicBezTo>
                    <a:cubicBezTo>
                      <a:pt x="0" y="86"/>
                      <a:pt x="2" y="96"/>
                      <a:pt x="4" y="105"/>
                    </a:cubicBezTo>
                    <a:cubicBezTo>
                      <a:pt x="7" y="117"/>
                      <a:pt x="15" y="127"/>
                      <a:pt x="23" y="135"/>
                    </a:cubicBezTo>
                    <a:cubicBezTo>
                      <a:pt x="53" y="165"/>
                      <a:pt x="101" y="165"/>
                      <a:pt x="131" y="135"/>
                    </a:cubicBezTo>
                    <a:cubicBezTo>
                      <a:pt x="162" y="106"/>
                      <a:pt x="162" y="58"/>
                      <a:pt x="131" y="29"/>
                    </a:cubicBezTo>
                    <a:cubicBezTo>
                      <a:pt x="102" y="0"/>
                      <a:pt x="54" y="0"/>
                      <a:pt x="23" y="29"/>
                    </a:cubicBezTo>
                    <a:close/>
                    <a:moveTo>
                      <a:pt x="39" y="121"/>
                    </a:moveTo>
                    <a:cubicBezTo>
                      <a:pt x="18" y="99"/>
                      <a:pt x="18" y="66"/>
                      <a:pt x="39" y="44"/>
                    </a:cubicBezTo>
                    <a:cubicBezTo>
                      <a:pt x="61" y="23"/>
                      <a:pt x="95" y="23"/>
                      <a:pt x="117" y="44"/>
                    </a:cubicBezTo>
                    <a:cubicBezTo>
                      <a:pt x="139" y="66"/>
                      <a:pt x="139" y="99"/>
                      <a:pt x="117" y="121"/>
                    </a:cubicBezTo>
                    <a:cubicBezTo>
                      <a:pt x="95" y="143"/>
                      <a:pt x="61" y="143"/>
                      <a:pt x="39" y="12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010101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B69694-9F3E-4254-8C89-70A3C2FE68E3}"/>
                </a:ext>
              </a:extLst>
            </p:cNvPr>
            <p:cNvCxnSpPr/>
            <p:nvPr/>
          </p:nvCxnSpPr>
          <p:spPr>
            <a:xfrm>
              <a:off x="11607590" y="11642070"/>
              <a:ext cx="0" cy="1754291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D2B787B-B545-4ED7-9BAE-F3C49E0E62E6}"/>
                </a:ext>
              </a:extLst>
            </p:cNvPr>
            <p:cNvSpPr/>
            <p:nvPr/>
          </p:nvSpPr>
          <p:spPr>
            <a:xfrm>
              <a:off x="12254853" y="12945149"/>
              <a:ext cx="71176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2800" b="1" dirty="0"/>
                <a:t>Orchestration, Execution &amp; Management</a:t>
              </a:r>
              <a:endParaRPr lang="en-US" sz="2800" b="1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8AC63B-1E50-4709-A382-4B47BC30218C}"/>
                </a:ext>
              </a:extLst>
            </p:cNvPr>
            <p:cNvSpPr/>
            <p:nvPr/>
          </p:nvSpPr>
          <p:spPr>
            <a:xfrm>
              <a:off x="6347957" y="12945149"/>
              <a:ext cx="20409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2800" b="1" dirty="0"/>
                <a:t>Monitoring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991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RoadMap2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88" b="7244"/>
          <a:stretch/>
        </p:blipFill>
        <p:spPr>
          <a:xfrm>
            <a:off x="2606240" y="0"/>
            <a:ext cx="21819512" cy="12722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Exstream Managed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21265" y="2267712"/>
            <a:ext cx="21939886" cy="54864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Enable business agility by delivering cloud-based business solutions quickly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1266" y="3352800"/>
            <a:ext cx="11743200" cy="6004232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3600" b="1" dirty="0">
                <a:solidFill>
                  <a:srgbClr val="0096D6"/>
                </a:solidFill>
              </a:rPr>
              <a:t>Business users can easily compose and retrieve communications via a web browser</a:t>
            </a:r>
          </a:p>
          <a:p>
            <a:pPr>
              <a:spcBef>
                <a:spcPts val="800"/>
              </a:spcBef>
            </a:pPr>
            <a:r>
              <a:rPr lang="en-US" sz="3600" b="1" dirty="0"/>
              <a:t>Provide hosted computing </a:t>
            </a:r>
            <a:r>
              <a:rPr lang="en-US" sz="3600" dirty="0"/>
              <a:t>for composition and output services</a:t>
            </a:r>
          </a:p>
          <a:p>
            <a:pPr>
              <a:spcBef>
                <a:spcPts val="800"/>
              </a:spcBef>
            </a:pPr>
            <a:r>
              <a:rPr lang="en-US" sz="3600" b="1" dirty="0"/>
              <a:t>Pay as</a:t>
            </a:r>
            <a:r>
              <a:rPr lang="en-US" sz="3600" dirty="0"/>
              <a:t> subscription service</a:t>
            </a:r>
          </a:p>
          <a:p>
            <a:pPr>
              <a:spcBef>
                <a:spcPts val="800"/>
              </a:spcBef>
            </a:pPr>
            <a:r>
              <a:rPr lang="en-US" sz="3600" b="1" dirty="0"/>
              <a:t>Reduce time </a:t>
            </a:r>
            <a:r>
              <a:rPr lang="en-US" sz="3600" dirty="0"/>
              <a:t>to market for business-critical </a:t>
            </a:r>
            <a:br>
              <a:rPr lang="en-US" sz="3600" dirty="0"/>
            </a:br>
            <a:r>
              <a:rPr lang="en-US" sz="3600" dirty="0"/>
              <a:t>applications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3600" b="1" dirty="0">
                <a:solidFill>
                  <a:srgbClr val="0096D6"/>
                </a:solidFill>
              </a:rPr>
              <a:t>Optional</a:t>
            </a:r>
          </a:p>
          <a:p>
            <a:pPr>
              <a:spcBef>
                <a:spcPts val="800"/>
              </a:spcBef>
            </a:pPr>
            <a:r>
              <a:rPr lang="en-US" sz="3600" dirty="0"/>
              <a:t>Interactive Editing</a:t>
            </a:r>
          </a:p>
          <a:p>
            <a:pPr>
              <a:spcBef>
                <a:spcPts val="800"/>
              </a:spcBef>
            </a:pPr>
            <a:r>
              <a:rPr lang="en-US" sz="3600" dirty="0"/>
              <a:t>Authoring  of content by Business users</a:t>
            </a:r>
          </a:p>
        </p:txBody>
      </p:sp>
      <p:sp>
        <p:nvSpPr>
          <p:cNvPr id="28" name="Oval 27"/>
          <p:cNvSpPr/>
          <p:nvPr/>
        </p:nvSpPr>
        <p:spPr>
          <a:xfrm>
            <a:off x="15135344" y="4114998"/>
            <a:ext cx="6749300" cy="6749300"/>
          </a:xfrm>
          <a:prstGeom prst="ellipse">
            <a:avLst/>
          </a:prstGeom>
          <a:solidFill>
            <a:schemeClr val="accent1">
              <a:alpha val="79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724544" y="7035394"/>
            <a:ext cx="5544836" cy="8957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147034">
              <a:lnSpc>
                <a:spcPct val="80000"/>
              </a:lnSpc>
              <a:spcAft>
                <a:spcPts val="1200"/>
              </a:spcAft>
              <a:buSzPct val="100000"/>
            </a:pPr>
            <a:r>
              <a:rPr lang="en-US" sz="10800" dirty="0">
                <a:solidFill>
                  <a:schemeClr val="bg1"/>
                </a:solidFill>
              </a:rPr>
              <a:t> Rapid</a:t>
            </a:r>
          </a:p>
          <a:p>
            <a:pPr algn="ctr" defTabSz="1147034">
              <a:lnSpc>
                <a:spcPct val="80000"/>
              </a:lnSpc>
              <a:spcAft>
                <a:spcPts val="1200"/>
              </a:spcAft>
              <a:buSzPct val="100000"/>
            </a:pPr>
            <a:r>
              <a:rPr lang="fr-FR" sz="5600" dirty="0">
                <a:solidFill>
                  <a:schemeClr val="bg1"/>
                </a:solidFill>
              </a:rPr>
              <a:t>cloud-based delivery</a:t>
            </a:r>
            <a:endParaRPr lang="en-US" sz="56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7025622" y="4929098"/>
            <a:ext cx="2927536" cy="2069184"/>
            <a:chOff x="2028825" y="2725738"/>
            <a:chExt cx="303213" cy="214312"/>
          </a:xfrm>
          <a:solidFill>
            <a:srgbClr val="FFFFFF"/>
          </a:solidFill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2028825" y="2725738"/>
              <a:ext cx="303213" cy="214312"/>
            </a:xfrm>
            <a:custGeom>
              <a:avLst/>
              <a:gdLst>
                <a:gd name="T0" fmla="*/ 754 w 844"/>
                <a:gd name="T1" fmla="*/ 170 h 595"/>
                <a:gd name="T2" fmla="*/ 630 w 844"/>
                <a:gd name="T3" fmla="*/ 52 h 595"/>
                <a:gd name="T4" fmla="*/ 585 w 844"/>
                <a:gd name="T5" fmla="*/ 59 h 595"/>
                <a:gd name="T6" fmla="*/ 436 w 844"/>
                <a:gd name="T7" fmla="*/ 0 h 595"/>
                <a:gd name="T8" fmla="*/ 264 w 844"/>
                <a:gd name="T9" fmla="*/ 92 h 595"/>
                <a:gd name="T10" fmla="*/ 220 w 844"/>
                <a:gd name="T11" fmla="*/ 84 h 595"/>
                <a:gd name="T12" fmla="*/ 98 w 844"/>
                <a:gd name="T13" fmla="*/ 191 h 595"/>
                <a:gd name="T14" fmla="*/ 0 w 844"/>
                <a:gd name="T15" fmla="*/ 336 h 595"/>
                <a:gd name="T16" fmla="*/ 168 w 844"/>
                <a:gd name="T17" fmla="*/ 497 h 595"/>
                <a:gd name="T18" fmla="*/ 191 w 844"/>
                <a:gd name="T19" fmla="*/ 495 h 595"/>
                <a:gd name="T20" fmla="*/ 413 w 844"/>
                <a:gd name="T21" fmla="*/ 594 h 595"/>
                <a:gd name="T22" fmla="*/ 633 w 844"/>
                <a:gd name="T23" fmla="*/ 497 h 595"/>
                <a:gd name="T24" fmla="*/ 640 w 844"/>
                <a:gd name="T25" fmla="*/ 497 h 595"/>
                <a:gd name="T26" fmla="*/ 841 w 844"/>
                <a:gd name="T27" fmla="*/ 336 h 595"/>
                <a:gd name="T28" fmla="*/ 750 w 844"/>
                <a:gd name="T29" fmla="*/ 202 h 595"/>
                <a:gd name="T30" fmla="*/ 754 w 844"/>
                <a:gd name="T31" fmla="*/ 170 h 595"/>
                <a:gd name="T32" fmla="*/ 627 w 844"/>
                <a:gd name="T33" fmla="*/ 465 h 595"/>
                <a:gd name="T34" fmla="*/ 613 w 844"/>
                <a:gd name="T35" fmla="*/ 472 h 595"/>
                <a:gd name="T36" fmla="*/ 413 w 844"/>
                <a:gd name="T37" fmla="*/ 564 h 595"/>
                <a:gd name="T38" fmla="*/ 212 w 844"/>
                <a:gd name="T39" fmla="*/ 469 h 595"/>
                <a:gd name="T40" fmla="*/ 199 w 844"/>
                <a:gd name="T41" fmla="*/ 462 h 595"/>
                <a:gd name="T42" fmla="*/ 196 w 844"/>
                <a:gd name="T43" fmla="*/ 462 h 595"/>
                <a:gd name="T44" fmla="*/ 168 w 844"/>
                <a:gd name="T45" fmla="*/ 465 h 595"/>
                <a:gd name="T46" fmla="*/ 32 w 844"/>
                <a:gd name="T47" fmla="*/ 336 h 595"/>
                <a:gd name="T48" fmla="*/ 118 w 844"/>
                <a:gd name="T49" fmla="*/ 217 h 595"/>
                <a:gd name="T50" fmla="*/ 129 w 844"/>
                <a:gd name="T51" fmla="*/ 202 h 595"/>
                <a:gd name="T52" fmla="*/ 220 w 844"/>
                <a:gd name="T53" fmla="*/ 116 h 595"/>
                <a:gd name="T54" fmla="*/ 264 w 844"/>
                <a:gd name="T55" fmla="*/ 127 h 595"/>
                <a:gd name="T56" fmla="*/ 277 w 844"/>
                <a:gd name="T57" fmla="*/ 128 h 595"/>
                <a:gd name="T58" fmla="*/ 286 w 844"/>
                <a:gd name="T59" fmla="*/ 119 h 595"/>
                <a:gd name="T60" fmla="*/ 436 w 844"/>
                <a:gd name="T61" fmla="*/ 32 h 595"/>
                <a:gd name="T62" fmla="*/ 567 w 844"/>
                <a:gd name="T63" fmla="*/ 89 h 595"/>
                <a:gd name="T64" fmla="*/ 586 w 844"/>
                <a:gd name="T65" fmla="*/ 93 h 595"/>
                <a:gd name="T66" fmla="*/ 629 w 844"/>
                <a:gd name="T67" fmla="*/ 83 h 595"/>
                <a:gd name="T68" fmla="*/ 720 w 844"/>
                <a:gd name="T69" fmla="*/ 169 h 595"/>
                <a:gd name="T70" fmla="*/ 713 w 844"/>
                <a:gd name="T71" fmla="*/ 202 h 595"/>
                <a:gd name="T72" fmla="*/ 713 w 844"/>
                <a:gd name="T73" fmla="*/ 215 h 595"/>
                <a:gd name="T74" fmla="*/ 722 w 844"/>
                <a:gd name="T75" fmla="*/ 224 h 595"/>
                <a:gd name="T76" fmla="*/ 809 w 844"/>
                <a:gd name="T77" fmla="*/ 336 h 595"/>
                <a:gd name="T78" fmla="*/ 642 w 844"/>
                <a:gd name="T79" fmla="*/ 465 h 595"/>
                <a:gd name="T80" fmla="*/ 627 w 844"/>
                <a:gd name="T81" fmla="*/ 46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44" h="595">
                  <a:moveTo>
                    <a:pt x="754" y="170"/>
                  </a:moveTo>
                  <a:cubicBezTo>
                    <a:pt x="754" y="106"/>
                    <a:pt x="699" y="52"/>
                    <a:pt x="630" y="52"/>
                  </a:cubicBezTo>
                  <a:cubicBezTo>
                    <a:pt x="614" y="52"/>
                    <a:pt x="599" y="55"/>
                    <a:pt x="585" y="59"/>
                  </a:cubicBezTo>
                  <a:cubicBezTo>
                    <a:pt x="548" y="22"/>
                    <a:pt x="495" y="0"/>
                    <a:pt x="436" y="0"/>
                  </a:cubicBezTo>
                  <a:cubicBezTo>
                    <a:pt x="362" y="0"/>
                    <a:pt x="295" y="36"/>
                    <a:pt x="264" y="92"/>
                  </a:cubicBezTo>
                  <a:cubicBezTo>
                    <a:pt x="251" y="87"/>
                    <a:pt x="237" y="84"/>
                    <a:pt x="220" y="84"/>
                  </a:cubicBezTo>
                  <a:cubicBezTo>
                    <a:pt x="156" y="84"/>
                    <a:pt x="104" y="131"/>
                    <a:pt x="98" y="191"/>
                  </a:cubicBezTo>
                  <a:cubicBezTo>
                    <a:pt x="38" y="217"/>
                    <a:pt x="0" y="272"/>
                    <a:pt x="0" y="336"/>
                  </a:cubicBezTo>
                  <a:cubicBezTo>
                    <a:pt x="0" y="425"/>
                    <a:pt x="75" y="497"/>
                    <a:pt x="168" y="497"/>
                  </a:cubicBezTo>
                  <a:cubicBezTo>
                    <a:pt x="175" y="497"/>
                    <a:pt x="184" y="497"/>
                    <a:pt x="191" y="495"/>
                  </a:cubicBezTo>
                  <a:cubicBezTo>
                    <a:pt x="238" y="556"/>
                    <a:pt x="323" y="594"/>
                    <a:pt x="413" y="594"/>
                  </a:cubicBezTo>
                  <a:cubicBezTo>
                    <a:pt x="502" y="594"/>
                    <a:pt x="586" y="556"/>
                    <a:pt x="633" y="497"/>
                  </a:cubicBezTo>
                  <a:lnTo>
                    <a:pt x="640" y="497"/>
                  </a:lnTo>
                  <a:cubicBezTo>
                    <a:pt x="751" y="497"/>
                    <a:pt x="841" y="425"/>
                    <a:pt x="841" y="336"/>
                  </a:cubicBezTo>
                  <a:cubicBezTo>
                    <a:pt x="843" y="281"/>
                    <a:pt x="808" y="231"/>
                    <a:pt x="750" y="202"/>
                  </a:cubicBezTo>
                  <a:cubicBezTo>
                    <a:pt x="752" y="192"/>
                    <a:pt x="754" y="180"/>
                    <a:pt x="754" y="170"/>
                  </a:cubicBezTo>
                  <a:close/>
                  <a:moveTo>
                    <a:pt x="627" y="465"/>
                  </a:moveTo>
                  <a:cubicBezTo>
                    <a:pt x="621" y="465"/>
                    <a:pt x="617" y="466"/>
                    <a:pt x="613" y="472"/>
                  </a:cubicBezTo>
                  <a:cubicBezTo>
                    <a:pt x="572" y="529"/>
                    <a:pt x="496" y="564"/>
                    <a:pt x="413" y="564"/>
                  </a:cubicBezTo>
                  <a:cubicBezTo>
                    <a:pt x="328" y="564"/>
                    <a:pt x="253" y="527"/>
                    <a:pt x="212" y="469"/>
                  </a:cubicBezTo>
                  <a:cubicBezTo>
                    <a:pt x="209" y="465"/>
                    <a:pt x="204" y="462"/>
                    <a:pt x="199" y="462"/>
                  </a:cubicBezTo>
                  <a:lnTo>
                    <a:pt x="196" y="462"/>
                  </a:lnTo>
                  <a:cubicBezTo>
                    <a:pt x="187" y="463"/>
                    <a:pt x="178" y="465"/>
                    <a:pt x="168" y="465"/>
                  </a:cubicBezTo>
                  <a:cubicBezTo>
                    <a:pt x="94" y="465"/>
                    <a:pt x="32" y="408"/>
                    <a:pt x="32" y="336"/>
                  </a:cubicBezTo>
                  <a:cubicBezTo>
                    <a:pt x="32" y="284"/>
                    <a:pt x="66" y="237"/>
                    <a:pt x="118" y="217"/>
                  </a:cubicBezTo>
                  <a:cubicBezTo>
                    <a:pt x="124" y="214"/>
                    <a:pt x="129" y="208"/>
                    <a:pt x="129" y="202"/>
                  </a:cubicBezTo>
                  <a:cubicBezTo>
                    <a:pt x="129" y="156"/>
                    <a:pt x="169" y="116"/>
                    <a:pt x="220" y="116"/>
                  </a:cubicBezTo>
                  <a:cubicBezTo>
                    <a:pt x="235" y="116"/>
                    <a:pt x="251" y="119"/>
                    <a:pt x="264" y="127"/>
                  </a:cubicBezTo>
                  <a:cubicBezTo>
                    <a:pt x="269" y="128"/>
                    <a:pt x="273" y="129"/>
                    <a:pt x="277" y="128"/>
                  </a:cubicBezTo>
                  <a:cubicBezTo>
                    <a:pt x="282" y="127"/>
                    <a:pt x="285" y="124"/>
                    <a:pt x="286" y="119"/>
                  </a:cubicBezTo>
                  <a:cubicBezTo>
                    <a:pt x="308" y="67"/>
                    <a:pt x="368" y="32"/>
                    <a:pt x="436" y="32"/>
                  </a:cubicBezTo>
                  <a:cubicBezTo>
                    <a:pt x="489" y="32"/>
                    <a:pt x="538" y="54"/>
                    <a:pt x="567" y="89"/>
                  </a:cubicBezTo>
                  <a:cubicBezTo>
                    <a:pt x="572" y="94"/>
                    <a:pt x="580" y="96"/>
                    <a:pt x="586" y="93"/>
                  </a:cubicBezTo>
                  <a:cubicBezTo>
                    <a:pt x="599" y="87"/>
                    <a:pt x="614" y="83"/>
                    <a:pt x="629" y="83"/>
                  </a:cubicBezTo>
                  <a:cubicBezTo>
                    <a:pt x="680" y="83"/>
                    <a:pt x="720" y="121"/>
                    <a:pt x="720" y="169"/>
                  </a:cubicBezTo>
                  <a:cubicBezTo>
                    <a:pt x="720" y="180"/>
                    <a:pt x="718" y="192"/>
                    <a:pt x="713" y="202"/>
                  </a:cubicBezTo>
                  <a:cubicBezTo>
                    <a:pt x="712" y="207"/>
                    <a:pt x="712" y="211"/>
                    <a:pt x="713" y="215"/>
                  </a:cubicBezTo>
                  <a:cubicBezTo>
                    <a:pt x="715" y="220"/>
                    <a:pt x="718" y="223"/>
                    <a:pt x="722" y="224"/>
                  </a:cubicBezTo>
                  <a:cubicBezTo>
                    <a:pt x="776" y="247"/>
                    <a:pt x="809" y="290"/>
                    <a:pt x="809" y="336"/>
                  </a:cubicBezTo>
                  <a:cubicBezTo>
                    <a:pt x="811" y="408"/>
                    <a:pt x="735" y="465"/>
                    <a:pt x="642" y="465"/>
                  </a:cubicBezTo>
                  <a:lnTo>
                    <a:pt x="627" y="46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1200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2119313" y="2774950"/>
              <a:ext cx="131762" cy="119063"/>
            </a:xfrm>
            <a:custGeom>
              <a:avLst/>
              <a:gdLst>
                <a:gd name="T0" fmla="*/ 155 w 365"/>
                <a:gd name="T1" fmla="*/ 314 h 331"/>
                <a:gd name="T2" fmla="*/ 210 w 365"/>
                <a:gd name="T3" fmla="*/ 314 h 331"/>
                <a:gd name="T4" fmla="*/ 350 w 365"/>
                <a:gd name="T5" fmla="*/ 172 h 331"/>
                <a:gd name="T6" fmla="*/ 338 w 365"/>
                <a:gd name="T7" fmla="*/ 145 h 331"/>
                <a:gd name="T8" fmla="*/ 264 w 365"/>
                <a:gd name="T9" fmla="*/ 145 h 331"/>
                <a:gd name="T10" fmla="*/ 264 w 365"/>
                <a:gd name="T11" fmla="*/ 19 h 331"/>
                <a:gd name="T12" fmla="*/ 243 w 365"/>
                <a:gd name="T13" fmla="*/ 0 h 331"/>
                <a:gd name="T14" fmla="*/ 120 w 365"/>
                <a:gd name="T15" fmla="*/ 0 h 331"/>
                <a:gd name="T16" fmla="*/ 101 w 365"/>
                <a:gd name="T17" fmla="*/ 21 h 331"/>
                <a:gd name="T18" fmla="*/ 101 w 365"/>
                <a:gd name="T19" fmla="*/ 146 h 331"/>
                <a:gd name="T20" fmla="*/ 26 w 365"/>
                <a:gd name="T21" fmla="*/ 146 h 331"/>
                <a:gd name="T22" fmla="*/ 15 w 365"/>
                <a:gd name="T23" fmla="*/ 174 h 331"/>
                <a:gd name="T24" fmla="*/ 155 w 365"/>
                <a:gd name="T25" fmla="*/ 31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5" h="331">
                  <a:moveTo>
                    <a:pt x="155" y="314"/>
                  </a:moveTo>
                  <a:cubicBezTo>
                    <a:pt x="169" y="330"/>
                    <a:pt x="195" y="328"/>
                    <a:pt x="210" y="314"/>
                  </a:cubicBezTo>
                  <a:lnTo>
                    <a:pt x="350" y="172"/>
                  </a:lnTo>
                  <a:cubicBezTo>
                    <a:pt x="364" y="156"/>
                    <a:pt x="360" y="145"/>
                    <a:pt x="338" y="145"/>
                  </a:cubicBezTo>
                  <a:lnTo>
                    <a:pt x="264" y="145"/>
                  </a:lnTo>
                  <a:lnTo>
                    <a:pt x="264" y="19"/>
                  </a:lnTo>
                  <a:cubicBezTo>
                    <a:pt x="264" y="9"/>
                    <a:pt x="255" y="0"/>
                    <a:pt x="243" y="0"/>
                  </a:cubicBezTo>
                  <a:lnTo>
                    <a:pt x="120" y="0"/>
                  </a:lnTo>
                  <a:cubicBezTo>
                    <a:pt x="109" y="0"/>
                    <a:pt x="101" y="9"/>
                    <a:pt x="101" y="21"/>
                  </a:cubicBezTo>
                  <a:lnTo>
                    <a:pt x="101" y="146"/>
                  </a:lnTo>
                  <a:lnTo>
                    <a:pt x="26" y="146"/>
                  </a:lnTo>
                  <a:cubicBezTo>
                    <a:pt x="4" y="146"/>
                    <a:pt x="0" y="159"/>
                    <a:pt x="15" y="174"/>
                  </a:cubicBezTo>
                  <a:lnTo>
                    <a:pt x="155" y="3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112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465762" y="8794856"/>
            <a:ext cx="6400383" cy="127448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marL="1218306" lvl="1"/>
            <a:r>
              <a:rPr lang="en-US" sz="3736" b="1" dirty="0">
                <a:solidFill>
                  <a:srgbClr val="FFFFFF"/>
                </a:solidFill>
              </a:rPr>
              <a:t>Program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468156" y="4778970"/>
            <a:ext cx="6400383" cy="127448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marL="1218306" lvl="1"/>
            <a:r>
              <a:rPr lang="en-US" sz="3736" b="1" dirty="0">
                <a:solidFill>
                  <a:srgbClr val="FFFFFF"/>
                </a:solidFill>
              </a:rPr>
              <a:t>    Onboarding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101914" y="4786700"/>
            <a:ext cx="6400383" cy="127448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marL="1218306" lvl="1"/>
            <a:r>
              <a:rPr lang="en-US" sz="3736" b="1" dirty="0">
                <a:solidFill>
                  <a:srgbClr val="FFFFFF"/>
                </a:solidFill>
              </a:rPr>
              <a:t>Global Customer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27280" y="4779117"/>
            <a:ext cx="6400383" cy="127448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marL="1218306" lvl="1"/>
            <a:r>
              <a:rPr lang="en-US" sz="3736" b="1" dirty="0">
                <a:solidFill>
                  <a:srgbClr val="FFFFFF"/>
                </a:solidFill>
              </a:rPr>
              <a:t>Cloud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5762" y="6043593"/>
            <a:ext cx="6400383" cy="249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tlCol="0">
            <a:noAutofit/>
          </a:bodyPr>
          <a:lstStyle/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Platform allocation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Solution implementation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Readiness reviews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Deployment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Partner onboarding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82105" y="6069812"/>
            <a:ext cx="6400383" cy="2464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tlCol="0">
            <a:noAutofit/>
          </a:bodyPr>
          <a:lstStyle/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24x7 global technical support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Applications monitoring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System monitoring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Proactive alerts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07860" y="6049702"/>
            <a:ext cx="6400383" cy="2484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tlCol="0">
            <a:noAutofit/>
          </a:bodyPr>
          <a:lstStyle/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Product management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Release management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Application security compliance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01914" y="8790097"/>
            <a:ext cx="6400383" cy="127448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marL="1218306" lvl="1"/>
            <a:r>
              <a:rPr lang="en-US" sz="3736" b="1" dirty="0">
                <a:solidFill>
                  <a:srgbClr val="FFFFFF"/>
                </a:solidFill>
              </a:rPr>
              <a:t> Cloud Operations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724432" y="8797622"/>
            <a:ext cx="6400383" cy="1274485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marL="1218306" lvl="1"/>
            <a:r>
              <a:rPr lang="en-US" sz="3736" b="1" dirty="0">
                <a:solidFill>
                  <a:srgbClr val="FFFFFF"/>
                </a:solidFill>
              </a:rPr>
              <a:t>Incident Management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4566" y="10051020"/>
            <a:ext cx="6400383" cy="2487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tlCol="0">
            <a:noAutofit/>
          </a:bodyPr>
          <a:lstStyle/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Focused delivery manager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Status and scorecard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Governance and service reviews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Implement &amp; new requests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07375" y="10059256"/>
            <a:ext cx="6400383" cy="2487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tlCol="0">
            <a:noAutofit/>
          </a:bodyPr>
          <a:lstStyle/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Infrastructure and operations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Change management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Problem management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Escalation of infrastructure failures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707844" y="10057644"/>
            <a:ext cx="6400383" cy="2487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rtlCol="0">
            <a:noAutofit/>
          </a:bodyPr>
          <a:lstStyle/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SWAT calls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Production service disruption management</a:t>
            </a:r>
          </a:p>
          <a:p>
            <a:pPr marL="950491" indent="-463058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933" dirty="0">
                <a:solidFill>
                  <a:prstClr val="black"/>
                </a:solidFill>
              </a:rPr>
              <a:t>Incident reports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7229" y="4930938"/>
            <a:ext cx="873155" cy="873155"/>
          </a:xfrm>
          <a:prstGeom prst="rect">
            <a:avLst/>
          </a:prstGeom>
        </p:spPr>
      </p:pic>
      <p:pic>
        <p:nvPicPr>
          <p:cNvPr id="17" name="Picture 13" descr="People Team Leader Delegation-01.png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95" y="4709884"/>
            <a:ext cx="1336191" cy="134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Server Archive-01.png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748" y="4716686"/>
            <a:ext cx="1367286" cy="1380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6" descr="Call Center-01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701" y="8611980"/>
            <a:ext cx="1684546" cy="169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 descr="People Team Leader Consumers-2 -06.png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475" y="8900219"/>
            <a:ext cx="1069383" cy="107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0719" descr="Cloud Process -02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082" y="8663988"/>
            <a:ext cx="1432656" cy="144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services in the cloud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390005" y="2661520"/>
            <a:ext cx="22704068" cy="1764602"/>
          </a:xfrm>
          <a:prstGeom prst="rect">
            <a:avLst/>
          </a:prstGeom>
        </p:spPr>
        <p:txBody>
          <a:bodyPr/>
          <a:lstStyle>
            <a:lvl1pPr marL="272991" indent="-22855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Lato Regular"/>
                <a:ea typeface="ＭＳ Ｐゴシック" charset="0"/>
                <a:cs typeface="Lato Regular"/>
              </a:defRPr>
            </a:lvl1pPr>
            <a:lvl2pPr marL="547569" indent="-22855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Lato Regular"/>
                <a:ea typeface="ＭＳ Ｐゴシック" charset="0"/>
                <a:cs typeface="Lato Regular"/>
              </a:defRPr>
            </a:lvl2pPr>
            <a:lvl3pPr marL="822147" indent="-22855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kern="1200">
                <a:solidFill>
                  <a:schemeClr val="tx1"/>
                </a:solidFill>
                <a:latin typeface="Lato Regular"/>
                <a:ea typeface="ＭＳ Ｐゴシック" charset="0"/>
                <a:cs typeface="Lato Regular"/>
              </a:defRPr>
            </a:lvl3pPr>
            <a:lvl4pPr marL="1096725" indent="-22855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kern="1200">
                <a:solidFill>
                  <a:schemeClr val="tx1"/>
                </a:solidFill>
                <a:latin typeface="Lato Regular"/>
                <a:ea typeface="ＭＳ Ｐゴシック" charset="0"/>
                <a:cs typeface="Lato Regular"/>
              </a:defRPr>
            </a:lvl4pPr>
            <a:lvl5pPr marL="1371303" indent="-22855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§"/>
              <a:defRPr kern="1200">
                <a:solidFill>
                  <a:schemeClr val="tx1"/>
                </a:solidFill>
                <a:latin typeface="Lato Regular"/>
                <a:ea typeface="ＭＳ Ｐゴシック" charset="0"/>
                <a:cs typeface="Lato Regular"/>
              </a:defRPr>
            </a:lvl5pPr>
            <a:lvl6pPr marL="1371303" indent="-228550" algn="l" defTabSz="914202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1371303" indent="-228550" algn="l" defTabSz="914202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1371303" indent="-228550" algn="l" defTabSz="914202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1371303" indent="-228550" algn="l" defTabSz="914202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392074" indent="-347628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One-stop-shop for OpenText Cloud managed services</a:t>
            </a:r>
          </a:p>
          <a:p>
            <a:pPr marL="392074" indent="-347628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Cloud solutions for data segregation, application customization, version control and on premises data portability</a:t>
            </a:r>
          </a:p>
          <a:p>
            <a:pPr marL="392074" indent="-347628">
              <a:spcBef>
                <a:spcPts val="1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Cloud solutions for standard application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93548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846615" y="448"/>
            <a:ext cx="18001713" cy="1913131"/>
          </a:xfrm>
        </p:spPr>
        <p:txBody>
          <a:bodyPr/>
          <a:lstStyle/>
          <a:p>
            <a:r>
              <a:rPr lang="en-US" dirty="0"/>
              <a:t>Cloud Customers by Industry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33501" y="1962615"/>
            <a:ext cx="4228277" cy="5103993"/>
            <a:chOff x="284666" y="1242844"/>
            <a:chExt cx="2114276" cy="2552163"/>
          </a:xfrm>
        </p:grpSpPr>
        <p:grpSp>
          <p:nvGrpSpPr>
            <p:cNvPr id="154" name="Group 153"/>
            <p:cNvGrpSpPr/>
            <p:nvPr/>
          </p:nvGrpSpPr>
          <p:grpSpPr>
            <a:xfrm>
              <a:off x="378207" y="1791375"/>
              <a:ext cx="1903757" cy="1866403"/>
              <a:chOff x="339745" y="1643283"/>
              <a:chExt cx="1903757" cy="1866403"/>
            </a:xfrm>
          </p:grpSpPr>
          <p:pic>
            <p:nvPicPr>
              <p:cNvPr id="155" name="Picture 2" descr="http://upload.wikimedia.org/wikipedia/en/thumb/b/b3/Boscov%27s_Logo.svg/1280px-Boscov%27s_Logo.svg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300" y="3038229"/>
                <a:ext cx="678671" cy="3565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2" descr="http://www.brandsoftheworld.com/sites/default/files/styles/logo-thumbnail/public/0002/7101/brand.gif?itok=97A3wT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765" b="32941"/>
              <a:stretch/>
            </p:blipFill>
            <p:spPr bwMode="auto">
              <a:xfrm>
                <a:off x="1381419" y="1674140"/>
                <a:ext cx="791084" cy="2792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4" descr="http://ci.victorville.ca.us/uploadedImages/NewsEvents/NewsStories/11_Stories/Macys%20logo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745" y="2142832"/>
                <a:ext cx="967182" cy="26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6" descr="http://seeklogo.com/images/N/Nordstrom-logo-994F4E7E75-seeklogo.com.gif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529" b="35765"/>
              <a:stretch/>
            </p:blipFill>
            <p:spPr bwMode="auto">
              <a:xfrm>
                <a:off x="628106" y="2558079"/>
                <a:ext cx="1101434" cy="2721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8" descr="http://www.highpoint.edu/careerinternships/files/2015/02/Belk-Department-Stores.jp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346" b="30343"/>
              <a:stretch/>
            </p:blipFill>
            <p:spPr bwMode="auto">
              <a:xfrm>
                <a:off x="361405" y="1643283"/>
                <a:ext cx="817418" cy="3049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12" descr="http://tremaynes.co.uk/wp-content/uploads/2014/01/tesco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7101" y="2177994"/>
                <a:ext cx="806401" cy="214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2" descr="https://upload.wikimedia.org/wikipedia/commons/c/c5/WHSmith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361" y="2929777"/>
                <a:ext cx="349129" cy="5799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oup 3"/>
            <p:cNvGrpSpPr/>
            <p:nvPr/>
          </p:nvGrpSpPr>
          <p:grpSpPr>
            <a:xfrm>
              <a:off x="284666" y="1242844"/>
              <a:ext cx="2114276" cy="2552163"/>
              <a:chOff x="707999" y="2251147"/>
              <a:chExt cx="2114276" cy="2552163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707999" y="2659518"/>
                <a:ext cx="2114276" cy="2143792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AA"/>
                </a:solidFill>
                <a:prstDash val="solid"/>
              </a:ln>
              <a:effectLst/>
            </p:spPr>
            <p:txBody>
              <a:bodyPr bIns="280782" rtlCol="0" anchor="t" anchorCtr="0"/>
              <a:lstStyle/>
              <a:p>
                <a:pPr marL="571451" indent="-57145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07999" y="2251147"/>
                <a:ext cx="2114276" cy="408805"/>
              </a:xfrm>
              <a:prstGeom prst="rect">
                <a:avLst/>
              </a:prstGeom>
              <a:solidFill>
                <a:srgbClr val="0072AA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tIns="215986" bIns="215986" rtlCol="0" anchor="ctr" anchorCtr="1"/>
              <a:lstStyle/>
              <a:p>
                <a:pPr algn="ctr"/>
                <a:r>
                  <a:rPr lang="en-US" sz="3200" b="1" dirty="0">
                    <a:solidFill>
                      <a:prstClr val="white"/>
                    </a:solidFill>
                  </a:rPr>
                  <a:t>Retail</a:t>
                </a:r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5355284" y="1962615"/>
            <a:ext cx="4228277" cy="5103993"/>
            <a:chOff x="707999" y="2251147"/>
            <a:chExt cx="2114276" cy="2552163"/>
          </a:xfrm>
        </p:grpSpPr>
        <p:sp>
          <p:nvSpPr>
            <p:cNvPr id="167" name="Rectangle 166"/>
            <p:cNvSpPr/>
            <p:nvPr/>
          </p:nvSpPr>
          <p:spPr>
            <a:xfrm>
              <a:off x="707999" y="2659518"/>
              <a:ext cx="2114276" cy="2143792"/>
            </a:xfrm>
            <a:prstGeom prst="rect">
              <a:avLst/>
            </a:prstGeom>
            <a:noFill/>
            <a:ln w="25400" cap="flat" cmpd="sng" algn="ctr">
              <a:solidFill>
                <a:srgbClr val="0072AA"/>
              </a:solidFill>
              <a:prstDash val="solid"/>
            </a:ln>
            <a:effectLst/>
          </p:spPr>
          <p:txBody>
            <a:bodyPr bIns="280782" rtlCol="0" anchor="t" anchorCtr="0"/>
            <a:lstStyle/>
            <a:p>
              <a:pPr marL="571451" indent="-571451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32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07999" y="2251147"/>
              <a:ext cx="2114276" cy="408805"/>
            </a:xfrm>
            <a:prstGeom prst="rect">
              <a:avLst/>
            </a:prstGeom>
            <a:solidFill>
              <a:srgbClr val="0072AA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tIns="215986" bIns="215986" rtlCol="0" anchor="ctr" anchorCtr="1"/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</a:rPr>
                <a:t>Government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4798851" y="7473286"/>
            <a:ext cx="4228277" cy="5103993"/>
            <a:chOff x="707999" y="2251147"/>
            <a:chExt cx="2114276" cy="2552163"/>
          </a:xfrm>
        </p:grpSpPr>
        <p:sp>
          <p:nvSpPr>
            <p:cNvPr id="251" name="Rectangle 250"/>
            <p:cNvSpPr/>
            <p:nvPr/>
          </p:nvSpPr>
          <p:spPr>
            <a:xfrm>
              <a:off x="707999" y="2659518"/>
              <a:ext cx="2114276" cy="2143792"/>
            </a:xfrm>
            <a:prstGeom prst="rect">
              <a:avLst/>
            </a:prstGeom>
            <a:noFill/>
            <a:ln w="25400" cap="flat" cmpd="sng" algn="ctr">
              <a:solidFill>
                <a:srgbClr val="0072AA"/>
              </a:solidFill>
              <a:prstDash val="solid"/>
            </a:ln>
            <a:effectLst/>
          </p:spPr>
          <p:txBody>
            <a:bodyPr bIns="280782" rtlCol="0" anchor="t" anchorCtr="0"/>
            <a:lstStyle/>
            <a:p>
              <a:pPr marL="571451" indent="-571451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32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707999" y="2251147"/>
              <a:ext cx="2114276" cy="408805"/>
            </a:xfrm>
            <a:prstGeom prst="rect">
              <a:avLst/>
            </a:prstGeom>
            <a:solidFill>
              <a:srgbClr val="0072AA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tIns="215986" bIns="215986" rtlCol="0" anchor="ctr" anchorCtr="1"/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</a:rPr>
                <a:t>Transportation</a:t>
              </a:r>
            </a:p>
          </p:txBody>
        </p:sp>
      </p:grpSp>
      <p:pic>
        <p:nvPicPr>
          <p:cNvPr id="272" name="Picture 4" descr="http://www.ftconferences.com/userfiles/Barcelona_jpg_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842" y="6154193"/>
            <a:ext cx="2318014" cy="6007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" descr="http://nusp.org/wp-content/uploads/2014/01/asean-logo1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30" y="3139433"/>
            <a:ext cx="941739" cy="9417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16" descr="http://www.northernpublicaffairs.ca/index/wp-content/uploads/2012/05/ca_ps_IPAC_logo_143x143_010510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313" y="5115773"/>
            <a:ext cx="2033071" cy="736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4" descr="http://www.greeningdetroit.com/wp-content/uploads/2010/04/Oakland-County-Michigan-Logo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10" y="4179462"/>
            <a:ext cx="2535926" cy="6835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" descr="http://www.everywomanintheworld.com/cmsAdmin/uploads/whistler_BC_vert_001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780" y="3166561"/>
            <a:ext cx="1840915" cy="840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10077068" y="1962615"/>
            <a:ext cx="4228277" cy="5103993"/>
            <a:chOff x="5038861" y="981147"/>
            <a:chExt cx="2114276" cy="2552163"/>
          </a:xfrm>
        </p:grpSpPr>
        <p:grpSp>
          <p:nvGrpSpPr>
            <p:cNvPr id="178" name="Group 177"/>
            <p:cNvGrpSpPr/>
            <p:nvPr/>
          </p:nvGrpSpPr>
          <p:grpSpPr>
            <a:xfrm>
              <a:off x="5038861" y="981147"/>
              <a:ext cx="2114276" cy="2552163"/>
              <a:chOff x="707999" y="2251147"/>
              <a:chExt cx="2114276" cy="2552163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707999" y="2659518"/>
                <a:ext cx="2114276" cy="2143792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AA"/>
                </a:solidFill>
                <a:prstDash val="solid"/>
              </a:ln>
              <a:effectLst/>
            </p:spPr>
            <p:txBody>
              <a:bodyPr bIns="280782" rtlCol="0" anchor="t" anchorCtr="0"/>
              <a:lstStyle/>
              <a:p>
                <a:pPr marL="571451" indent="-57145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07999" y="2251147"/>
                <a:ext cx="2114276" cy="408805"/>
              </a:xfrm>
              <a:prstGeom prst="rect">
                <a:avLst/>
              </a:prstGeom>
              <a:solidFill>
                <a:srgbClr val="0072AA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tIns="215986" bIns="215986" rtlCol="0" anchor="ctr" anchorCtr="1"/>
              <a:lstStyle/>
              <a:p>
                <a:pPr algn="ctr"/>
                <a:r>
                  <a:rPr lang="en-US" sz="3200" b="1" dirty="0">
                    <a:solidFill>
                      <a:prstClr val="white"/>
                    </a:solidFill>
                  </a:rPr>
                  <a:t>Manufacturing</a:t>
                </a:r>
              </a:p>
            </p:txBody>
          </p:sp>
        </p:grpSp>
        <p:pic>
          <p:nvPicPr>
            <p:cNvPr id="277" name="Picture 8" descr="http://upload.wikimedia.org/wikipedia/en/thumb/a/a0/ArcelorMittal.svg/1280px-ArcelorMittal.svg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246" y="2395885"/>
              <a:ext cx="920947" cy="38348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8" name="Group 277"/>
            <p:cNvGrpSpPr/>
            <p:nvPr/>
          </p:nvGrpSpPr>
          <p:grpSpPr>
            <a:xfrm>
              <a:off x="5312541" y="1682215"/>
              <a:ext cx="1508357" cy="480965"/>
              <a:chOff x="5289450" y="1636033"/>
              <a:chExt cx="1508357" cy="480965"/>
            </a:xfrm>
          </p:grpSpPr>
          <p:pic>
            <p:nvPicPr>
              <p:cNvPr id="279" name="Picture 2" descr="http://upload.wikimedia.org/wikipedia/it/7/7f/Logo_CNH_Industrial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9450" y="1655204"/>
                <a:ext cx="667975" cy="404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0" name="Picture 10" descr="http://www.riello-ups.it/uploads/file/101/1101/EsprinetLogo.gif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8570" y="1636033"/>
                <a:ext cx="439237" cy="480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1" name="Picture 8" descr="http://www.hutchinsontransmission.com/sites/default/files/hutchinson-logo.jpg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6" t="27978" r="11688" b="31583"/>
            <a:stretch/>
          </p:blipFill>
          <p:spPr bwMode="auto">
            <a:xfrm>
              <a:off x="5367624" y="3055430"/>
              <a:ext cx="1398191" cy="2235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1" name="Rectangle 190"/>
          <p:cNvSpPr/>
          <p:nvPr/>
        </p:nvSpPr>
        <p:spPr>
          <a:xfrm>
            <a:off x="14798851" y="2779302"/>
            <a:ext cx="4228277" cy="4287305"/>
          </a:xfrm>
          <a:prstGeom prst="rect">
            <a:avLst/>
          </a:prstGeom>
          <a:noFill/>
          <a:ln w="25400" cap="flat" cmpd="sng" algn="ctr">
            <a:solidFill>
              <a:srgbClr val="0072AA"/>
            </a:solidFill>
            <a:prstDash val="solid"/>
          </a:ln>
          <a:effectLst/>
        </p:spPr>
        <p:txBody>
          <a:bodyPr bIns="280782" rtlCol="0" anchor="t" anchorCtr="0"/>
          <a:lstStyle/>
          <a:p>
            <a:pPr marL="571451" indent="-57145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b="1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4798851" y="1962615"/>
            <a:ext cx="4228277" cy="817558"/>
          </a:xfrm>
          <a:prstGeom prst="rect">
            <a:avLst/>
          </a:prstGeom>
          <a:solidFill>
            <a:srgbClr val="0072AA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tIns="215986" bIns="215986" rtlCol="0" anchor="ctr" anchorCtr="1"/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Automotive</a:t>
            </a:r>
          </a:p>
        </p:txBody>
      </p:sp>
      <p:pic>
        <p:nvPicPr>
          <p:cNvPr id="282" name="Picture 28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41" y="3904741"/>
            <a:ext cx="1353541" cy="1353541"/>
          </a:xfrm>
          <a:prstGeom prst="rect">
            <a:avLst/>
          </a:prstGeom>
        </p:spPr>
      </p:pic>
      <p:pic>
        <p:nvPicPr>
          <p:cNvPr id="283" name="Picture 4" descr="http://upload.wikimedia.org/wikipedia/commons/thumb/b/b4/Mitsubishi_Motors.svg/2000px-Mitsubishi_Motors.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112" y="3673107"/>
            <a:ext cx="1053654" cy="1355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" name="Picture 12" descr="https://nedcolville.files.wordpress.com/2011/03/honda-logo3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250" y="3089706"/>
            <a:ext cx="2346372" cy="4937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10" descr="https://upload.wikimedia.org/wikipedia/en/thumb/f/f0/Autoliv.svg/948px-Autoliv.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8683" y="5390441"/>
            <a:ext cx="1102923" cy="11916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" name="Picture 2" descr="http://www.vectorsland.com/imgd/l6836-hella-kgaa-hueck-amp-co-logo-52989.pn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" t="18160" r="6015" b="17294"/>
          <a:stretch/>
        </p:blipFill>
        <p:spPr bwMode="auto">
          <a:xfrm>
            <a:off x="15253974" y="5651866"/>
            <a:ext cx="1309608" cy="9654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19520637" y="1962615"/>
            <a:ext cx="4228277" cy="5103993"/>
            <a:chOff x="9760953" y="981147"/>
            <a:chExt cx="2114276" cy="2552163"/>
          </a:xfrm>
        </p:grpSpPr>
        <p:grpSp>
          <p:nvGrpSpPr>
            <p:cNvPr id="202" name="Group 201"/>
            <p:cNvGrpSpPr/>
            <p:nvPr/>
          </p:nvGrpSpPr>
          <p:grpSpPr>
            <a:xfrm>
              <a:off x="9760953" y="981147"/>
              <a:ext cx="2114276" cy="2552163"/>
              <a:chOff x="707999" y="2251147"/>
              <a:chExt cx="2114276" cy="2552163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707999" y="2659518"/>
                <a:ext cx="2114276" cy="2143792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AA"/>
                </a:solidFill>
                <a:prstDash val="solid"/>
              </a:ln>
              <a:effectLst/>
            </p:spPr>
            <p:txBody>
              <a:bodyPr bIns="280782" rtlCol="0" anchor="t" anchorCtr="0"/>
              <a:lstStyle/>
              <a:p>
                <a:pPr marL="571451" indent="-57145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07999" y="2251147"/>
                <a:ext cx="2114276" cy="408805"/>
              </a:xfrm>
              <a:prstGeom prst="rect">
                <a:avLst/>
              </a:prstGeom>
              <a:solidFill>
                <a:srgbClr val="0072AA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tIns="215986" bIns="215986" rtlCol="0" anchor="ctr" anchorCtr="1"/>
              <a:lstStyle/>
              <a:p>
                <a:pPr algn="ctr"/>
                <a:r>
                  <a:rPr lang="en-US" sz="3200" b="1" dirty="0">
                    <a:solidFill>
                      <a:prstClr val="white"/>
                    </a:solidFill>
                  </a:rPr>
                  <a:t>Food/Beverage</a:t>
                </a:r>
              </a:p>
            </p:txBody>
          </p:sp>
        </p:grpSp>
        <p:pic>
          <p:nvPicPr>
            <p:cNvPr id="287" name="Picture 6" descr="http://musk-eng.co.uk/images/dairy_crest_63423.jpg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6082" y="2155152"/>
              <a:ext cx="634502" cy="6345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8" name="Picture 8" descr="https://upload.wikimedia.org/wikipedia/en/5/51/Ocado_logo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772" y="2139298"/>
              <a:ext cx="761758" cy="6780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9" name="Picture 2" descr="http://news.drpeppersnapplegroup.com/sites/dpsg.newshq.businesswire.com/files/logo/image/DPS_PrimaryLogo.jpg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6" t="13057" r="5889" b="9605"/>
            <a:stretch/>
          </p:blipFill>
          <p:spPr bwMode="auto">
            <a:xfrm>
              <a:off x="10177315" y="1610431"/>
              <a:ext cx="1252736" cy="3533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0" name="Picture 289" descr="http://img1.wikia.nocookie.net/__cb20130427074807/logopedia/images/2/24/The-cooperative-food.gif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1208" y="3070081"/>
              <a:ext cx="1736328" cy="19843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33501" y="7473286"/>
            <a:ext cx="4228277" cy="5103993"/>
            <a:chOff x="316771" y="3736662"/>
            <a:chExt cx="2114276" cy="2552163"/>
          </a:xfrm>
        </p:grpSpPr>
        <p:grpSp>
          <p:nvGrpSpPr>
            <p:cNvPr id="214" name="Group 213"/>
            <p:cNvGrpSpPr/>
            <p:nvPr/>
          </p:nvGrpSpPr>
          <p:grpSpPr>
            <a:xfrm>
              <a:off x="316771" y="3736662"/>
              <a:ext cx="2114276" cy="2552163"/>
              <a:chOff x="707999" y="2251147"/>
              <a:chExt cx="2114276" cy="2552163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707999" y="2659518"/>
                <a:ext cx="2114276" cy="2143792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AA"/>
                </a:solidFill>
                <a:prstDash val="solid"/>
              </a:ln>
              <a:effectLst/>
            </p:spPr>
            <p:txBody>
              <a:bodyPr bIns="280782" rtlCol="0" anchor="t" anchorCtr="0"/>
              <a:lstStyle/>
              <a:p>
                <a:pPr marL="571451" indent="-57145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07999" y="2251147"/>
                <a:ext cx="2114276" cy="408805"/>
              </a:xfrm>
              <a:prstGeom prst="rect">
                <a:avLst/>
              </a:prstGeom>
              <a:solidFill>
                <a:srgbClr val="0072AA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tIns="215986" bIns="215986" rtlCol="0" anchor="ctr" anchorCtr="1"/>
              <a:lstStyle/>
              <a:p>
                <a:pPr algn="ctr"/>
                <a:r>
                  <a:rPr lang="en-US" sz="3200" b="1" dirty="0">
                    <a:solidFill>
                      <a:prstClr val="white"/>
                    </a:solidFill>
                  </a:rPr>
                  <a:t>Technology</a:t>
                </a:r>
              </a:p>
            </p:txBody>
          </p:sp>
        </p:grpSp>
        <p:pic>
          <p:nvPicPr>
            <p:cNvPr id="291" name="Picture 10" descr="http://862525175.r.cdn77.net/wp-content/uploads/2010/11/dell-logo.jp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33" y="4449158"/>
              <a:ext cx="530892" cy="5202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2" name="Picture 6" descr="https://www.analystratings.net/logos/nxp-semiconductors-logo.jp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23" y="5684351"/>
              <a:ext cx="730689" cy="27948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3" name="Picture 10" descr="http://upload.wikimedia.org/wikipedia/commons/a/a3/Getronics_logo.png">
              <a:hlinkClick r:id="rId30"/>
            </p:cNvPr>
            <p:cNvPicPr>
              <a:picLocks noChangeAspect="1" noChangeArrowheads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2" r="6986"/>
            <a:stretch/>
          </p:blipFill>
          <p:spPr bwMode="auto">
            <a:xfrm>
              <a:off x="578677" y="5122203"/>
              <a:ext cx="1600681" cy="3367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4" name="Picture 4" descr="https://competition.adesignaward.com/brands/464306fc260cbe4dc994867ed3c00135a4b10070.jpg"/>
            <p:cNvPicPr>
              <a:picLocks noChangeAspect="1" noChangeArrowheads="1"/>
            </p:cNvPicPr>
            <p:nvPr/>
          </p:nvPicPr>
          <p:blipFill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8" t="28765" r="6845" b="37922"/>
            <a:stretch/>
          </p:blipFill>
          <p:spPr bwMode="auto">
            <a:xfrm>
              <a:off x="1275206" y="4501203"/>
              <a:ext cx="1002307" cy="39903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5" name="Picture 6" descr="http://www.infineon.com/export/sites/default/media/press/Image/press_photo/Infineon_Logo.jp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788" y="5648944"/>
              <a:ext cx="840634" cy="36739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5355284" y="7473286"/>
            <a:ext cx="4228277" cy="5103993"/>
            <a:chOff x="2677816" y="3736662"/>
            <a:chExt cx="2114276" cy="2552163"/>
          </a:xfrm>
        </p:grpSpPr>
        <p:sp>
          <p:nvSpPr>
            <p:cNvPr id="227" name="Rectangle 226"/>
            <p:cNvSpPr/>
            <p:nvPr/>
          </p:nvSpPr>
          <p:spPr>
            <a:xfrm>
              <a:off x="2677816" y="4145033"/>
              <a:ext cx="2114276" cy="2143792"/>
            </a:xfrm>
            <a:prstGeom prst="rect">
              <a:avLst/>
            </a:prstGeom>
            <a:noFill/>
            <a:ln w="25400" cap="flat" cmpd="sng" algn="ctr">
              <a:solidFill>
                <a:srgbClr val="0072AA"/>
              </a:solidFill>
              <a:prstDash val="solid"/>
            </a:ln>
            <a:effectLst/>
          </p:spPr>
          <p:txBody>
            <a:bodyPr bIns="280782" rtlCol="0" anchor="t" anchorCtr="0"/>
            <a:lstStyle/>
            <a:p>
              <a:pPr marL="571451" indent="-571451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3200" b="1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677816" y="3736662"/>
              <a:ext cx="2114276" cy="408805"/>
            </a:xfrm>
            <a:prstGeom prst="rect">
              <a:avLst/>
            </a:prstGeom>
            <a:solidFill>
              <a:srgbClr val="0072AA"/>
            </a:solidFill>
            <a:ln w="254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tIns="215986" bIns="215986" rtlCol="0" anchor="ctr" anchorCtr="1"/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</a:rPr>
                <a:t>Finance/Insurance</a:t>
              </a:r>
            </a:p>
          </p:txBody>
        </p:sp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3212031" y="4374860"/>
              <a:ext cx="1084672" cy="392577"/>
            </a:xfrm>
            <a:prstGeom prst="rect">
              <a:avLst/>
            </a:prstGeom>
          </p:spPr>
        </p:pic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788" y="4923297"/>
              <a:ext cx="683159" cy="515465"/>
            </a:xfrm>
            <a:prstGeom prst="rect">
              <a:avLst/>
            </a:prstGeom>
          </p:spPr>
        </p:pic>
        <p:pic>
          <p:nvPicPr>
            <p:cNvPr id="298" name="Picture 4" descr="http://www.jcbeurope.eu/about/emblem_slogan/images/index/logo_img01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195" y="5667685"/>
              <a:ext cx="582345" cy="44369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0077068" y="7473286"/>
            <a:ext cx="4228277" cy="5103993"/>
            <a:chOff x="5038861" y="3736662"/>
            <a:chExt cx="2114276" cy="2552163"/>
          </a:xfrm>
        </p:grpSpPr>
        <p:grpSp>
          <p:nvGrpSpPr>
            <p:cNvPr id="238" name="Group 237"/>
            <p:cNvGrpSpPr/>
            <p:nvPr/>
          </p:nvGrpSpPr>
          <p:grpSpPr>
            <a:xfrm>
              <a:off x="5038861" y="3736662"/>
              <a:ext cx="2114276" cy="2552163"/>
              <a:chOff x="707999" y="2251147"/>
              <a:chExt cx="2114276" cy="2552163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707999" y="2659518"/>
                <a:ext cx="2114276" cy="2143792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AA"/>
                </a:solidFill>
                <a:prstDash val="solid"/>
              </a:ln>
              <a:effectLst/>
            </p:spPr>
            <p:txBody>
              <a:bodyPr bIns="280782" rtlCol="0" anchor="t" anchorCtr="0"/>
              <a:lstStyle/>
              <a:p>
                <a:pPr marL="571451" indent="-57145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07999" y="2251147"/>
                <a:ext cx="2114276" cy="408805"/>
              </a:xfrm>
              <a:prstGeom prst="rect">
                <a:avLst/>
              </a:prstGeom>
              <a:solidFill>
                <a:srgbClr val="0072AA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tIns="215986" bIns="215986" rtlCol="0" anchor="ctr" anchorCtr="1"/>
              <a:lstStyle/>
              <a:p>
                <a:pPr algn="ctr"/>
                <a:r>
                  <a:rPr lang="en-US" sz="3200" b="1" dirty="0">
                    <a:solidFill>
                      <a:prstClr val="white"/>
                    </a:solidFill>
                  </a:rPr>
                  <a:t>Healthcare</a:t>
                </a:r>
              </a:p>
            </p:txBody>
          </p:sp>
        </p:grpSp>
        <p:pic>
          <p:nvPicPr>
            <p:cNvPr id="299" name="Picture 2" descr="http://1-ps.googleusercontent.com/hk/rXPWVdG3__ldPrMPYq1epBHDGc/www.americanbankingnews.com/logos/owens--minor-logo.jpg.pagespeed.ce.vcALVAFbhmrwjsS1EwOX.jp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8524" y="5713846"/>
              <a:ext cx="938764" cy="46562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0" name="Picture 299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" t="17224" r="5988" b="19033"/>
            <a:stretch/>
          </p:blipFill>
          <p:spPr>
            <a:xfrm>
              <a:off x="5565775" y="5231687"/>
              <a:ext cx="998081" cy="352448"/>
            </a:xfrm>
            <a:prstGeom prst="rect">
              <a:avLst/>
            </a:prstGeom>
          </p:spPr>
        </p:pic>
        <p:pic>
          <p:nvPicPr>
            <p:cNvPr id="301" name="Picture 4" descr="http://www.getfilings.com/sec-filings/111110/ROTECH-HEALTHCARE-INC_8-K/rotechlogo.jpg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190" y="4365782"/>
              <a:ext cx="779318" cy="2537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563" y="4717770"/>
              <a:ext cx="921110" cy="376819"/>
            </a:xfrm>
            <a:prstGeom prst="rect">
              <a:avLst/>
            </a:prstGeom>
          </p:spPr>
        </p:pic>
      </p:grpSp>
      <p:pic>
        <p:nvPicPr>
          <p:cNvPr id="303" name="Picture 2" descr="http://www.artsbizmiami.org/fedex.jpg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029" y="10463140"/>
            <a:ext cx="2236235" cy="679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4" descr="http://www.select-project.eu/sites/select-project.eu/files/images/dpd_logo.jpg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077" y="8538148"/>
            <a:ext cx="1588545" cy="805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 descr="https://upload.wikimedia.org/wikipedia/commons/thumb/8/85/Logo_DB_Schenker.svg/1024px-Logo_DB_Schenker.svg.png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5190" y="9606142"/>
            <a:ext cx="2645913" cy="5193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9520637" y="7473286"/>
            <a:ext cx="4228277" cy="5103993"/>
            <a:chOff x="9760953" y="3736662"/>
            <a:chExt cx="2114276" cy="2552163"/>
          </a:xfrm>
        </p:grpSpPr>
        <p:grpSp>
          <p:nvGrpSpPr>
            <p:cNvPr id="262" name="Group 261"/>
            <p:cNvGrpSpPr/>
            <p:nvPr/>
          </p:nvGrpSpPr>
          <p:grpSpPr>
            <a:xfrm>
              <a:off x="9760953" y="3736662"/>
              <a:ext cx="2114276" cy="2552163"/>
              <a:chOff x="707999" y="2251147"/>
              <a:chExt cx="2114276" cy="2552163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707999" y="2659518"/>
                <a:ext cx="2114276" cy="2143792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AA"/>
                </a:solidFill>
                <a:prstDash val="solid"/>
              </a:ln>
              <a:effectLst/>
            </p:spPr>
            <p:txBody>
              <a:bodyPr bIns="280782" rtlCol="0" anchor="t" anchorCtr="0"/>
              <a:lstStyle/>
              <a:p>
                <a:pPr marL="571451" indent="-57145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707999" y="2251147"/>
                <a:ext cx="2114276" cy="408805"/>
              </a:xfrm>
              <a:prstGeom prst="rect">
                <a:avLst/>
              </a:prstGeom>
              <a:solidFill>
                <a:srgbClr val="0072AA"/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tIns="215986" bIns="215986" rtlCol="0" anchor="ctr" anchorCtr="1"/>
              <a:lstStyle/>
              <a:p>
                <a:pPr algn="ctr"/>
                <a:r>
                  <a:rPr lang="en-US" sz="3200" b="1" dirty="0">
                    <a:solidFill>
                      <a:prstClr val="white"/>
                    </a:solidFill>
                  </a:rPr>
                  <a:t>Energy</a:t>
                </a:r>
              </a:p>
            </p:txBody>
          </p:sp>
        </p:grpSp>
        <p:pic>
          <p:nvPicPr>
            <p:cNvPr id="306" name="Picture 2" descr="http://upload.wikimedia.org/wikipedia/en/thumb/1/11/British_Gas_logo.svg/200px-British_Gas_logo.svg.png"/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9004" y="4315335"/>
              <a:ext cx="1139498" cy="4444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" name="Picture 10" descr="http://laurelmainstreet.com/wp-content/uploads/2012/06/CenterPoint-Energy-Logo.jpg"/>
            <p:cNvPicPr>
              <a:picLocks noChangeAspect="1" noChangeArrowheads="1"/>
            </p:cNvPicPr>
            <p:nvPr/>
          </p:nvPicPr>
          <p:blipFill rotWithShape="1"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8" t="22516" r="8630" b="22145"/>
            <a:stretch/>
          </p:blipFill>
          <p:spPr bwMode="auto">
            <a:xfrm>
              <a:off x="10242906" y="5588475"/>
              <a:ext cx="1151695" cy="4501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" name="Picture 2" descr="http://www.mobadaten.info/MoBaDatenInfo/images/thumb/b/ba/Alstom-Logo.svg/800px-Alstom-Logo.svg.png"/>
            <p:cNvPicPr>
              <a:picLocks noChangeAspect="1" noChangeArrowheads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0571" y="5044134"/>
              <a:ext cx="1271894" cy="2941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9" name="Picture 308" descr="OT-Cloud.png"/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931" y="246194"/>
            <a:ext cx="2586016" cy="1299472"/>
          </a:xfrm>
          <a:prstGeom prst="rect">
            <a:avLst/>
          </a:prstGeom>
        </p:spPr>
      </p:pic>
      <p:pic>
        <p:nvPicPr>
          <p:cNvPr id="85" name="Picture 2" descr="https://www.marketbeat.com/logos/knight-transportation-logo.png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300" y="11440381"/>
            <a:ext cx="2248843" cy="89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http://www.amma.asn.au/amma2014/wp-content/uploads/2014/07/ZOLL-Logo.jpg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869" y="8647616"/>
            <a:ext cx="1707198" cy="56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12438"/>
      </p:ext>
    </p:extLst>
  </p:cSld>
  <p:clrMapOvr>
    <a:masterClrMapping/>
  </p:clrMapOvr>
</p:sld>
</file>

<file path=ppt/theme/theme1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ppt/theme/theme3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24312</TotalTime>
  <Words>925</Words>
  <Application>Microsoft Office PowerPoint</Application>
  <PresentationFormat>Custom</PresentationFormat>
  <Paragraphs>205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ＭＳ Ｐゴシック</vt:lpstr>
      <vt:lpstr>AllerMod</vt:lpstr>
      <vt:lpstr>AllerMod Regular</vt:lpstr>
      <vt:lpstr>Arial</vt:lpstr>
      <vt:lpstr>Calibri</vt:lpstr>
      <vt:lpstr>HelveticaNeueLT Std</vt:lpstr>
      <vt:lpstr>HP Simplified</vt:lpstr>
      <vt:lpstr>Lato</vt:lpstr>
      <vt:lpstr>Lato Black</vt:lpstr>
      <vt:lpstr>Lato Light</vt:lpstr>
      <vt:lpstr>Lato Regular</vt:lpstr>
      <vt:lpstr>Wingdings</vt:lpstr>
      <vt:lpstr>OpenText template-2016-16-9</vt:lpstr>
      <vt:lpstr>Exstream CCM Cloud </vt:lpstr>
      <vt:lpstr>Market Shift to Cloud Growing and Here to Stay</vt:lpstr>
      <vt:lpstr>The OpenText Cloud</vt:lpstr>
      <vt:lpstr>OpenText Cloud Managed Services</vt:lpstr>
      <vt:lpstr>Why Exstream CCM Managed Service?</vt:lpstr>
      <vt:lpstr>Exstream Platform in OpenText Cloud</vt:lpstr>
      <vt:lpstr>Exstream Managed Services</vt:lpstr>
      <vt:lpstr>Managed services in the cloud</vt:lpstr>
      <vt:lpstr>Cloud Customers by Industry</vt:lpstr>
      <vt:lpstr>Customer cloud value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Instructions</dc:title>
  <dc:creator>OpenText</dc:creator>
  <cp:lastModifiedBy>Avi Greenfield</cp:lastModifiedBy>
  <cp:revision>400</cp:revision>
  <dcterms:created xsi:type="dcterms:W3CDTF">2012-07-04T16:49:58Z</dcterms:created>
  <dcterms:modified xsi:type="dcterms:W3CDTF">2017-10-26T21:27:52Z</dcterms:modified>
</cp:coreProperties>
</file>