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0312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1pPr>
    <a:lvl2pPr marL="0" marR="0" indent="441325"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2pPr>
    <a:lvl3pPr marL="0" marR="0" indent="88265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3pPr>
    <a:lvl4pPr marL="0" marR="0" indent="1325562"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4pPr>
    <a:lvl5pPr marL="0" marR="0" indent="1766887"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 name="Shape 19"/>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7" name="Shape 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2117725" y="549275"/>
            <a:ext cx="18478500" cy="3630613"/>
          </a:xfrm>
          <a:prstGeom prst="rect">
            <a:avLst/>
          </a:prstGeom>
          <a:solidFill>
            <a:srgbClr val="4D4D4D"/>
          </a:solidFill>
          <a:ln w="12700">
            <a:miter lim="400000"/>
          </a:ln>
        </p:spPr>
        <p:txBody>
          <a:bodyPr lIns="45719" rIns="45719" anchor="ctr"/>
          <a:lstStyle/>
          <a:p>
            <a:pPr defTabSz="882650">
              <a:defRPr sz="1700"/>
            </a:pPr>
            <a:endParaRPr/>
          </a:p>
        </p:txBody>
      </p:sp>
      <p:sp>
        <p:nvSpPr>
          <p:cNvPr id="3" name="Shape 3"/>
          <p:cNvSpPr/>
          <p:nvPr/>
        </p:nvSpPr>
        <p:spPr>
          <a:xfrm>
            <a:off x="0" y="447675"/>
            <a:ext cx="3724275" cy="3778250"/>
          </a:xfrm>
          <a:prstGeom prst="ellipse">
            <a:avLst/>
          </a:prstGeom>
          <a:solidFill>
            <a:srgbClr val="FFFFFF"/>
          </a:solidFill>
          <a:ln w="12700">
            <a:miter lim="400000"/>
          </a:ln>
        </p:spPr>
        <p:txBody>
          <a:bodyPr lIns="45719" rIns="45719" anchor="ctr"/>
          <a:lstStyle/>
          <a:p>
            <a:pPr defTabSz="882650">
              <a:defRPr sz="1700"/>
            </a:pPr>
            <a:endParaRPr/>
          </a:p>
        </p:txBody>
      </p:sp>
      <p:sp>
        <p:nvSpPr>
          <p:cNvPr id="4" name="Shape 4"/>
          <p:cNvSpPr/>
          <p:nvPr/>
        </p:nvSpPr>
        <p:spPr>
          <a:xfrm>
            <a:off x="2300287" y="2063750"/>
            <a:ext cx="18548351" cy="1038225"/>
          </a:xfrm>
          <a:prstGeom prst="rect">
            <a:avLst/>
          </a:prstGeom>
          <a:solidFill>
            <a:srgbClr val="FFFFFF"/>
          </a:solidFill>
          <a:ln w="12700">
            <a:miter lim="400000"/>
          </a:ln>
        </p:spPr>
        <p:txBody>
          <a:bodyPr lIns="45719" rIns="45719" anchor="ctr"/>
          <a:lstStyle/>
          <a:p>
            <a:pPr defTabSz="882650">
              <a:defRPr sz="1700"/>
            </a:pPr>
            <a:endParaRPr/>
          </a:p>
        </p:txBody>
      </p:sp>
      <p:grpSp>
        <p:nvGrpSpPr>
          <p:cNvPr id="7" name="Group 7"/>
          <p:cNvGrpSpPr/>
          <p:nvPr/>
        </p:nvGrpSpPr>
        <p:grpSpPr>
          <a:xfrm>
            <a:off x="4089400" y="696912"/>
            <a:ext cx="16506826" cy="1185863"/>
            <a:chOff x="0" y="0"/>
            <a:chExt cx="16506825" cy="1185862"/>
          </a:xfrm>
        </p:grpSpPr>
        <p:sp>
          <p:nvSpPr>
            <p:cNvPr id="5" name="Shape 5"/>
            <p:cNvSpPr/>
            <p:nvPr/>
          </p:nvSpPr>
          <p:spPr>
            <a:xfrm>
              <a:off x="0" y="0"/>
              <a:ext cx="16506825" cy="1185863"/>
            </a:xfrm>
            <a:prstGeom prst="roundRect">
              <a:avLst>
                <a:gd name="adj" fmla="val 24074"/>
              </a:avLst>
            </a:prstGeom>
            <a:solidFill>
              <a:srgbClr val="0082C4"/>
            </a:solidFill>
            <a:ln w="12700" cap="flat">
              <a:noFill/>
              <a:miter lim="400000"/>
            </a:ln>
            <a:effectLst/>
          </p:spPr>
          <p:txBody>
            <a:bodyPr wrap="square" lIns="45719" tIns="45719" rIns="45719" bIns="45719" numCol="1" anchor="ctr">
              <a:noAutofit/>
            </a:bodyPr>
            <a:lstStyle/>
            <a:p>
              <a:pPr defTabSz="882650">
                <a:defRPr sz="1700"/>
              </a:pPr>
              <a:endParaRPr/>
            </a:p>
          </p:txBody>
        </p:sp>
        <p:sp>
          <p:nvSpPr>
            <p:cNvPr id="6" name="Shape 6"/>
            <p:cNvSpPr/>
            <p:nvPr/>
          </p:nvSpPr>
          <p:spPr>
            <a:xfrm>
              <a:off x="16097958" y="0"/>
              <a:ext cx="408868" cy="1185863"/>
            </a:xfrm>
            <a:prstGeom prst="rect">
              <a:avLst/>
            </a:prstGeom>
            <a:solidFill>
              <a:srgbClr val="0082C4"/>
            </a:solidFill>
            <a:ln w="12700" cap="flat">
              <a:noFill/>
              <a:miter lim="400000"/>
            </a:ln>
            <a:effectLst/>
          </p:spPr>
          <p:txBody>
            <a:bodyPr wrap="square" lIns="45719" tIns="45719" rIns="45719" bIns="45719" numCol="1" anchor="ctr">
              <a:noAutofit/>
            </a:bodyPr>
            <a:lstStyle/>
            <a:p>
              <a:pPr defTabSz="882650">
                <a:defRPr sz="1700"/>
              </a:pPr>
              <a:endParaRPr/>
            </a:p>
          </p:txBody>
        </p:sp>
      </p:grpSp>
      <p:sp>
        <p:nvSpPr>
          <p:cNvPr id="8" name="Shape 8"/>
          <p:cNvSpPr/>
          <p:nvPr/>
        </p:nvSpPr>
        <p:spPr>
          <a:xfrm>
            <a:off x="577850" y="31556325"/>
            <a:ext cx="20453350" cy="171450"/>
          </a:xfrm>
          <a:prstGeom prst="rect">
            <a:avLst/>
          </a:prstGeom>
          <a:solidFill>
            <a:srgbClr val="0082C4"/>
          </a:solidFill>
          <a:ln w="12700">
            <a:miter lim="400000"/>
          </a:ln>
        </p:spPr>
        <p:txBody>
          <a:bodyPr lIns="45719" rIns="45719" anchor="ctr"/>
          <a:lstStyle/>
          <a:p>
            <a:pPr defTabSz="882650">
              <a:defRPr sz="1700"/>
            </a:pPr>
            <a:endParaRPr/>
          </a:p>
        </p:txBody>
      </p:sp>
      <p:sp>
        <p:nvSpPr>
          <p:cNvPr id="9" name="Shape 9"/>
          <p:cNvSpPr/>
          <p:nvPr/>
        </p:nvSpPr>
        <p:spPr>
          <a:xfrm>
            <a:off x="1050925" y="31186437"/>
            <a:ext cx="19980275" cy="180976"/>
          </a:xfrm>
          <a:prstGeom prst="rect">
            <a:avLst/>
          </a:prstGeom>
          <a:solidFill>
            <a:srgbClr val="808080"/>
          </a:solidFill>
          <a:ln w="12700">
            <a:miter lim="400000"/>
          </a:ln>
        </p:spPr>
        <p:txBody>
          <a:bodyPr lIns="45719" rIns="45719" anchor="ctr"/>
          <a:lstStyle/>
          <a:p>
            <a:pPr defTabSz="882650">
              <a:defRPr sz="1700"/>
            </a:pPr>
            <a:endParaRPr/>
          </a:p>
        </p:txBody>
      </p:sp>
      <p:sp>
        <p:nvSpPr>
          <p:cNvPr id="10" name="Shape 10"/>
          <p:cNvSpPr>
            <a:spLocks noGrp="1"/>
          </p:cNvSpPr>
          <p:nvPr>
            <p:ph type="body" idx="1"/>
          </p:nvPr>
        </p:nvSpPr>
        <p:spPr>
          <a:xfrm>
            <a:off x="1050925" y="7467600"/>
            <a:ext cx="18929350" cy="21120100"/>
          </a:xfrm>
          <a:prstGeom prst="rect">
            <a:avLst/>
          </a:prstGeom>
          <a:ln w="12700">
            <a:miter lim="400000"/>
          </a:ln>
          <a:extLst>
            <a:ext uri="{C572A759-6A51-4108-AA02-DFA0A04FC94B}">
              <ma14:wrappingTextBoxFlag xmlns:ma14="http://schemas.microsoft.com/office/mac/drawingml/2011/main" xmlns="" val="1"/>
            </a:ext>
          </a:extLst>
        </p:spPr>
        <p:txBody>
          <a:bodyPr lIns="151493" tIns="151493" rIns="151493" bIns="151493">
            <a:normAutofit/>
          </a:bodyPr>
          <a:lstStyle/>
          <a:p>
            <a:r>
              <a:t>Body Level One</a:t>
            </a:r>
          </a:p>
          <a:p>
            <a:pPr lvl="1"/>
            <a:r>
              <a:t>Body Level Two</a:t>
            </a:r>
          </a:p>
          <a:p>
            <a:pPr lvl="2"/>
            <a:r>
              <a:t>Body Level Three</a:t>
            </a:r>
          </a:p>
          <a:p>
            <a:pPr lvl="3"/>
            <a:r>
              <a:t>Body Level Four</a:t>
            </a:r>
          </a:p>
          <a:p>
            <a:pPr lvl="4"/>
            <a:r>
              <a:t>Body Level Five</a:t>
            </a:r>
          </a:p>
        </p:txBody>
      </p:sp>
      <p:sp>
        <p:nvSpPr>
          <p:cNvPr id="11" name="Shape 11"/>
          <p:cNvSpPr>
            <a:spLocks noGrp="1"/>
          </p:cNvSpPr>
          <p:nvPr>
            <p:ph type="title"/>
          </p:nvPr>
        </p:nvSpPr>
        <p:spPr>
          <a:xfrm>
            <a:off x="1051560" y="429683"/>
            <a:ext cx="18928081" cy="703791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12" name="Shape 12"/>
          <p:cNvSpPr>
            <a:spLocks noGrp="1"/>
          </p:cNvSpPr>
          <p:nvPr>
            <p:ph type="sldNum" sz="quarter" idx="2"/>
          </p:nvPr>
        </p:nvSpPr>
        <p:spPr>
          <a:xfrm>
            <a:off x="10165080" y="28811009"/>
            <a:ext cx="4907281" cy="1703918"/>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1pPr>
      <a:lvl2pPr marL="0" marR="0" indent="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2pPr>
      <a:lvl3pPr marL="0" marR="0" indent="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3pPr>
      <a:lvl4pPr marL="0" marR="0" indent="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4pPr>
      <a:lvl5pPr marL="0" marR="0" indent="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5pPr>
      <a:lvl6pPr marL="0" marR="0" indent="45720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6pPr>
      <a:lvl7pPr marL="0" marR="0" indent="91440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7pPr>
      <a:lvl8pPr marL="0" marR="0" indent="137160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8pPr>
      <a:lvl9pPr marL="0" marR="0" indent="1828800" algn="ctr" defTabSz="3028950" rtl="0" latinLnBrk="0">
        <a:lnSpc>
          <a:spcPct val="100000"/>
        </a:lnSpc>
        <a:spcBef>
          <a:spcPts val="0"/>
        </a:spcBef>
        <a:spcAft>
          <a:spcPts val="0"/>
        </a:spcAft>
        <a:buClrTx/>
        <a:buSzTx/>
        <a:buFontTx/>
        <a:buNone/>
        <a:tabLst/>
        <a:defRPr sz="14600" b="0" i="0" u="none" strike="noStrike" cap="none" spc="0" baseline="0">
          <a:ln>
            <a:noFill/>
          </a:ln>
          <a:solidFill>
            <a:srgbClr val="000000"/>
          </a:solidFill>
          <a:uFillTx/>
          <a:latin typeface="+mj-lt"/>
          <a:ea typeface="+mj-ea"/>
          <a:cs typeface="+mj-cs"/>
          <a:sym typeface="Arial"/>
        </a:defRPr>
      </a:lvl9pPr>
    </p:titleStyle>
    <p:bodyStyle>
      <a:lvl1pPr marL="1136650" marR="0" indent="-1136650"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1pPr>
      <a:lvl2pPr marL="2594692" marR="0" indent="-1080217"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2pPr>
      <a:lvl3pPr marL="4046577" marR="0" indent="-1016040"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3pPr>
      <a:lvl4pPr marL="5743030" marR="0" indent="-1198017"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4pPr>
      <a:lvl5pPr marL="10509426" marR="0" indent="-4449939"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5pPr>
      <a:lvl6pPr marL="10966626" marR="0" indent="-4449939"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6pPr>
      <a:lvl7pPr marL="11423826" marR="0" indent="-4449939"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7pPr>
      <a:lvl8pPr marL="11881026" marR="0" indent="-4449939"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8pPr>
      <a:lvl9pPr marL="12338226" marR="0" indent="-4449939" algn="l" defTabSz="3028950" rtl="0" latinLnBrk="0">
        <a:lnSpc>
          <a:spcPct val="100000"/>
        </a:lnSpc>
        <a:spcBef>
          <a:spcPts val="2500"/>
        </a:spcBef>
        <a:spcAft>
          <a:spcPts val="0"/>
        </a:spcAft>
        <a:buClrTx/>
        <a:buSzPct val="100000"/>
        <a:buFontTx/>
        <a:buChar char="•"/>
        <a:tabLst/>
        <a:defRPr sz="106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41325"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88265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25562"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766887"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docs.mongodb.com/manual/reference/method/"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api.jquery.com/jquery.ajax/"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www.w3schools.com" TargetMode="External"/><Relationship Id="rId5" Type="http://schemas.openxmlformats.org/officeDocument/2006/relationships/image" Target="../media/image4.png"/><Relationship Id="rId10" Type="http://schemas.openxmlformats.org/officeDocument/2006/relationships/hyperlink" Target="https://www.tutorialspoint.com/nodejs/nodejs_express_framework.htm" TargetMode="External"/><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nvSpPr>
        <p:spPr>
          <a:xfrm>
            <a:off x="7419975" y="1993900"/>
            <a:ext cx="13566775" cy="1285875"/>
          </a:xfrm>
          <a:prstGeom prst="roundRect">
            <a:avLst>
              <a:gd name="adj" fmla="val 30102"/>
            </a:avLst>
          </a:prstGeom>
          <a:solidFill>
            <a:srgbClr val="595959"/>
          </a:solidFill>
          <a:ln cap="rnd">
            <a:solidFill>
              <a:srgbClr val="000000"/>
            </a:solidFill>
          </a:ln>
        </p:spPr>
        <p:txBody>
          <a:bodyPr lIns="45719" rIns="45719"/>
          <a:lstStyle/>
          <a:p>
            <a:pPr defTabSz="3135312">
              <a:defRPr sz="2000"/>
            </a:pPr>
            <a:endParaRPr/>
          </a:p>
        </p:txBody>
      </p:sp>
      <p:sp>
        <p:nvSpPr>
          <p:cNvPr id="37" name="Shape 37"/>
          <p:cNvSpPr/>
          <p:nvPr/>
        </p:nvSpPr>
        <p:spPr>
          <a:xfrm>
            <a:off x="7419975" y="542925"/>
            <a:ext cx="13465175" cy="1287463"/>
          </a:xfrm>
          <a:prstGeom prst="roundRect">
            <a:avLst>
              <a:gd name="adj" fmla="val 30102"/>
            </a:avLst>
          </a:prstGeom>
          <a:solidFill>
            <a:srgbClr val="595959"/>
          </a:solidFill>
          <a:ln cap="rnd">
            <a:solidFill>
              <a:srgbClr val="000000"/>
            </a:solidFill>
          </a:ln>
        </p:spPr>
        <p:txBody>
          <a:bodyPr lIns="45719" rIns="45719"/>
          <a:lstStyle/>
          <a:p>
            <a:pPr defTabSz="3135312">
              <a:defRPr sz="2000"/>
            </a:pPr>
            <a:endParaRPr/>
          </a:p>
        </p:txBody>
      </p:sp>
      <p:sp>
        <p:nvSpPr>
          <p:cNvPr id="38" name="Shape 38"/>
          <p:cNvSpPr/>
          <p:nvPr/>
        </p:nvSpPr>
        <p:spPr>
          <a:xfrm>
            <a:off x="20596225" y="542925"/>
            <a:ext cx="434975" cy="1281113"/>
          </a:xfrm>
          <a:prstGeom prst="rect">
            <a:avLst/>
          </a:prstGeom>
          <a:solidFill>
            <a:srgbClr val="595959"/>
          </a:solidFill>
          <a:ln>
            <a:solidFill>
              <a:srgbClr val="595959"/>
            </a:solidFill>
          </a:ln>
        </p:spPr>
        <p:txBody>
          <a:bodyPr lIns="45719" rIns="45719"/>
          <a:lstStyle/>
          <a:p>
            <a:pPr defTabSz="3135312">
              <a:defRPr sz="2000"/>
            </a:pPr>
            <a:endParaRPr/>
          </a:p>
        </p:txBody>
      </p:sp>
      <p:sp>
        <p:nvSpPr>
          <p:cNvPr id="39" name="Shape 39"/>
          <p:cNvSpPr/>
          <p:nvPr/>
        </p:nvSpPr>
        <p:spPr>
          <a:xfrm>
            <a:off x="10661650" y="19465925"/>
            <a:ext cx="9934576" cy="4992688"/>
          </a:xfrm>
          <a:prstGeom prst="rect">
            <a:avLst/>
          </a:prstGeom>
          <a:ln w="31750">
            <a:solidFill>
              <a:srgbClr val="808080"/>
            </a:solidFill>
          </a:ln>
        </p:spPr>
        <p:txBody>
          <a:bodyPr lIns="45719" rIns="45719" anchor="ctr"/>
          <a:lstStyle/>
          <a:p>
            <a:pPr defTabSz="882650">
              <a:defRPr sz="1700"/>
            </a:pPr>
            <a:endParaRPr/>
          </a:p>
        </p:txBody>
      </p:sp>
      <p:sp>
        <p:nvSpPr>
          <p:cNvPr id="40" name="Shape 40"/>
          <p:cNvSpPr/>
          <p:nvPr/>
        </p:nvSpPr>
        <p:spPr>
          <a:xfrm>
            <a:off x="10783887" y="20208875"/>
            <a:ext cx="9550401" cy="1233912"/>
          </a:xfrm>
          <a:prstGeom prst="rect">
            <a:avLst/>
          </a:prstGeom>
          <a:ln w="12700">
            <a:miter lim="400000"/>
          </a:ln>
          <a:extLst>
            <a:ext uri="{C572A759-6A51-4108-AA02-DFA0A04FC94B}">
              <ma14:wrappingTextBoxFlag xmlns:ma14="http://schemas.microsoft.com/office/mac/drawingml/2011/main" xmlns="" val="1"/>
            </a:ext>
          </a:extLst>
        </p:spPr>
        <p:txBody>
          <a:bodyPr lIns="44185" tIns="44185" rIns="44185" bIns="44185">
            <a:spAutoFit/>
          </a:bodyPr>
          <a:lstStyle/>
          <a:p>
            <a:pPr algn="just" defTabSz="882650">
              <a:defRPr sz="1700"/>
            </a:pPr>
            <a:r>
              <a:t>Talk about things that are missing from your project that should be implemented in the future, such as security, reliability and scalability aspects, etc.</a:t>
            </a:r>
          </a:p>
          <a:p>
            <a:pPr algn="just" defTabSz="882650">
              <a:defRPr sz="1700"/>
            </a:pPr>
            <a:endParaRPr/>
          </a:p>
        </p:txBody>
      </p:sp>
      <p:sp>
        <p:nvSpPr>
          <p:cNvPr id="41" name="Shape 41"/>
          <p:cNvSpPr/>
          <p:nvPr/>
        </p:nvSpPr>
        <p:spPr>
          <a:xfrm>
            <a:off x="506412" y="21113750"/>
            <a:ext cx="9717089" cy="9577388"/>
          </a:xfrm>
          <a:prstGeom prst="rect">
            <a:avLst/>
          </a:prstGeom>
          <a:ln w="31750">
            <a:solidFill>
              <a:srgbClr val="808080"/>
            </a:solidFill>
          </a:ln>
        </p:spPr>
        <p:txBody>
          <a:bodyPr lIns="45719" rIns="45719" anchor="ctr"/>
          <a:lstStyle/>
          <a:p>
            <a:pPr defTabSz="882650">
              <a:defRPr sz="1700"/>
            </a:pPr>
            <a:endParaRPr/>
          </a:p>
        </p:txBody>
      </p:sp>
      <p:sp>
        <p:nvSpPr>
          <p:cNvPr id="42" name="Shape 42"/>
          <p:cNvSpPr/>
          <p:nvPr/>
        </p:nvSpPr>
        <p:spPr>
          <a:xfrm>
            <a:off x="506412" y="4243387"/>
            <a:ext cx="9717089" cy="6296026"/>
          </a:xfrm>
          <a:prstGeom prst="rect">
            <a:avLst/>
          </a:prstGeom>
          <a:ln w="31750">
            <a:solidFill>
              <a:srgbClr val="808080"/>
            </a:solidFill>
          </a:ln>
        </p:spPr>
        <p:txBody>
          <a:bodyPr lIns="45719" rIns="45719" anchor="ctr"/>
          <a:lstStyle/>
          <a:p>
            <a:pPr defTabSz="882650">
              <a:defRPr sz="1700"/>
            </a:pPr>
            <a:endParaRPr/>
          </a:p>
        </p:txBody>
      </p:sp>
      <p:sp>
        <p:nvSpPr>
          <p:cNvPr id="43" name="Shape 43"/>
          <p:cNvSpPr/>
          <p:nvPr/>
        </p:nvSpPr>
        <p:spPr>
          <a:xfrm>
            <a:off x="758825" y="5243512"/>
            <a:ext cx="9210675" cy="843310"/>
          </a:xfrm>
          <a:prstGeom prst="rect">
            <a:avLst/>
          </a:prstGeom>
          <a:ln w="12700">
            <a:miter lim="400000"/>
          </a:ln>
          <a:extLst>
            <a:ext uri="{C572A759-6A51-4108-AA02-DFA0A04FC94B}">
              <ma14:wrappingTextBoxFlag xmlns:ma14="http://schemas.microsoft.com/office/mac/drawingml/2011/main" xmlns="" val="1"/>
            </a:ext>
          </a:extLst>
        </p:spPr>
        <p:txBody>
          <a:bodyPr lIns="44185" tIns="44185" rIns="44185" bIns="44185">
            <a:spAutoFit/>
          </a:bodyPr>
          <a:lstStyle>
            <a:lvl1pPr algn="just" defTabSz="882650">
              <a:defRPr sz="1700"/>
            </a:lvl1pPr>
          </a:lstStyle>
          <a:p>
            <a:r>
              <a:t>Provide a brief description of your project. You may want to specify the number of requirements that were identified and mention the most important ones with bullets.</a:t>
            </a:r>
          </a:p>
        </p:txBody>
      </p:sp>
      <p:grpSp>
        <p:nvGrpSpPr>
          <p:cNvPr id="51" name="Group 51"/>
          <p:cNvGrpSpPr/>
          <p:nvPr/>
        </p:nvGrpSpPr>
        <p:grpSpPr>
          <a:xfrm>
            <a:off x="866775" y="3714750"/>
            <a:ext cx="8797926" cy="1185863"/>
            <a:chOff x="0" y="0"/>
            <a:chExt cx="8797924" cy="1185862"/>
          </a:xfrm>
        </p:grpSpPr>
        <p:grpSp>
          <p:nvGrpSpPr>
            <p:cNvPr id="46" name="Group 46"/>
            <p:cNvGrpSpPr/>
            <p:nvPr/>
          </p:nvGrpSpPr>
          <p:grpSpPr>
            <a:xfrm>
              <a:off x="807832" y="222349"/>
              <a:ext cx="7990094" cy="741165"/>
              <a:chOff x="0" y="0"/>
              <a:chExt cx="7990092" cy="741164"/>
            </a:xfrm>
          </p:grpSpPr>
          <p:sp>
            <p:nvSpPr>
              <p:cNvPr id="44" name="Shape 44"/>
              <p:cNvSpPr/>
              <p:nvPr/>
            </p:nvSpPr>
            <p:spPr>
              <a:xfrm>
                <a:off x="0" y="0"/>
                <a:ext cx="7990093" cy="741165"/>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45" name="Shape 45"/>
              <p:cNvSpPr/>
              <p:nvPr/>
            </p:nvSpPr>
            <p:spPr>
              <a:xfrm>
                <a:off x="0" y="26412"/>
                <a:ext cx="7177402"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Description &amp; Requirements</a:t>
                </a:r>
              </a:p>
            </p:txBody>
          </p:sp>
        </p:grpSp>
        <p:sp>
          <p:nvSpPr>
            <p:cNvPr id="47" name="Shape 47"/>
            <p:cNvSpPr/>
            <p:nvPr/>
          </p:nvSpPr>
          <p:spPr>
            <a:xfrm>
              <a:off x="0" y="0"/>
              <a:ext cx="1168392" cy="1185863"/>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50" name="Group 50"/>
            <p:cNvGrpSpPr/>
            <p:nvPr/>
          </p:nvGrpSpPr>
          <p:grpSpPr>
            <a:xfrm>
              <a:off x="112579" y="109630"/>
              <a:ext cx="946276" cy="963514"/>
              <a:chOff x="0" y="0"/>
              <a:chExt cx="946275" cy="963513"/>
            </a:xfrm>
          </p:grpSpPr>
          <p:sp>
            <p:nvSpPr>
              <p:cNvPr id="48" name="Shape 48"/>
              <p:cNvSpPr/>
              <p:nvPr/>
            </p:nvSpPr>
            <p:spPr>
              <a:xfrm>
                <a:off x="0" y="0"/>
                <a:ext cx="946276" cy="963514"/>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49" name="Shape 49"/>
              <p:cNvSpPr/>
              <p:nvPr/>
            </p:nvSpPr>
            <p:spPr>
              <a:xfrm>
                <a:off x="258615" y="86786"/>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1</a:t>
                </a:r>
              </a:p>
            </p:txBody>
          </p:sp>
        </p:grpSp>
      </p:grpSp>
      <p:sp>
        <p:nvSpPr>
          <p:cNvPr id="52" name="Shape 52"/>
          <p:cNvSpPr/>
          <p:nvPr/>
        </p:nvSpPr>
        <p:spPr>
          <a:xfrm>
            <a:off x="506412" y="11555412"/>
            <a:ext cx="9717089" cy="8550276"/>
          </a:xfrm>
          <a:prstGeom prst="rect">
            <a:avLst/>
          </a:prstGeom>
          <a:ln w="31750">
            <a:solidFill>
              <a:srgbClr val="808080"/>
            </a:solidFill>
          </a:ln>
        </p:spPr>
        <p:txBody>
          <a:bodyPr lIns="45719" rIns="45719" anchor="ctr"/>
          <a:lstStyle/>
          <a:p>
            <a:pPr defTabSz="882650">
              <a:defRPr sz="1700"/>
            </a:pPr>
            <a:endParaRPr/>
          </a:p>
        </p:txBody>
      </p:sp>
      <p:grpSp>
        <p:nvGrpSpPr>
          <p:cNvPr id="60" name="Group 60"/>
          <p:cNvGrpSpPr/>
          <p:nvPr/>
        </p:nvGrpSpPr>
        <p:grpSpPr>
          <a:xfrm>
            <a:off x="1112837" y="20529550"/>
            <a:ext cx="8662989" cy="1185863"/>
            <a:chOff x="0" y="0"/>
            <a:chExt cx="8662987" cy="1185862"/>
          </a:xfrm>
        </p:grpSpPr>
        <p:grpSp>
          <p:nvGrpSpPr>
            <p:cNvPr id="55" name="Group 55"/>
            <p:cNvGrpSpPr/>
            <p:nvPr/>
          </p:nvGrpSpPr>
          <p:grpSpPr>
            <a:xfrm>
              <a:off x="736369" y="222349"/>
              <a:ext cx="7926619" cy="741165"/>
              <a:chOff x="0" y="0"/>
              <a:chExt cx="7926618" cy="741164"/>
            </a:xfrm>
          </p:grpSpPr>
          <p:sp>
            <p:nvSpPr>
              <p:cNvPr id="53" name="Shape 53"/>
              <p:cNvSpPr/>
              <p:nvPr/>
            </p:nvSpPr>
            <p:spPr>
              <a:xfrm>
                <a:off x="0" y="0"/>
                <a:ext cx="7926619" cy="741165"/>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54" name="Shape 54"/>
              <p:cNvSpPr/>
              <p:nvPr/>
            </p:nvSpPr>
            <p:spPr>
              <a:xfrm>
                <a:off x="0" y="26412"/>
                <a:ext cx="6518130"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Graphical User Interface</a:t>
                </a:r>
              </a:p>
            </p:txBody>
          </p:sp>
        </p:grpSp>
        <p:sp>
          <p:nvSpPr>
            <p:cNvPr id="56" name="Shape 56"/>
            <p:cNvSpPr/>
            <p:nvPr/>
          </p:nvSpPr>
          <p:spPr>
            <a:xfrm>
              <a:off x="0" y="0"/>
              <a:ext cx="1168454" cy="1185863"/>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59" name="Group 59"/>
            <p:cNvGrpSpPr/>
            <p:nvPr/>
          </p:nvGrpSpPr>
          <p:grpSpPr>
            <a:xfrm>
              <a:off x="112585" y="109630"/>
              <a:ext cx="946327" cy="963514"/>
              <a:chOff x="0" y="0"/>
              <a:chExt cx="946325" cy="963513"/>
            </a:xfrm>
          </p:grpSpPr>
          <p:sp>
            <p:nvSpPr>
              <p:cNvPr id="57" name="Shape 57"/>
              <p:cNvSpPr/>
              <p:nvPr/>
            </p:nvSpPr>
            <p:spPr>
              <a:xfrm>
                <a:off x="0" y="0"/>
                <a:ext cx="946326" cy="963514"/>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58" name="Shape 58"/>
              <p:cNvSpPr/>
              <p:nvPr/>
            </p:nvSpPr>
            <p:spPr>
              <a:xfrm>
                <a:off x="258640" y="86786"/>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3</a:t>
                </a:r>
              </a:p>
            </p:txBody>
          </p:sp>
        </p:grpSp>
      </p:grpSp>
      <p:sp>
        <p:nvSpPr>
          <p:cNvPr id="61" name="Shape 61"/>
          <p:cNvSpPr/>
          <p:nvPr/>
        </p:nvSpPr>
        <p:spPr>
          <a:xfrm>
            <a:off x="10712450" y="25579387"/>
            <a:ext cx="9934576" cy="5111751"/>
          </a:xfrm>
          <a:prstGeom prst="rect">
            <a:avLst/>
          </a:prstGeom>
          <a:ln w="31750">
            <a:solidFill>
              <a:srgbClr val="808080"/>
            </a:solidFill>
          </a:ln>
        </p:spPr>
        <p:txBody>
          <a:bodyPr lIns="45719" rIns="45719" anchor="ctr"/>
          <a:lstStyle/>
          <a:p>
            <a:pPr defTabSz="882650">
              <a:defRPr sz="1700"/>
            </a:pPr>
            <a:endParaRPr/>
          </a:p>
        </p:txBody>
      </p:sp>
      <p:grpSp>
        <p:nvGrpSpPr>
          <p:cNvPr id="69" name="Group 69"/>
          <p:cNvGrpSpPr/>
          <p:nvPr/>
        </p:nvGrpSpPr>
        <p:grpSpPr>
          <a:xfrm>
            <a:off x="10926762" y="24931687"/>
            <a:ext cx="9055101" cy="1185863"/>
            <a:chOff x="0" y="0"/>
            <a:chExt cx="9055099" cy="1185862"/>
          </a:xfrm>
        </p:grpSpPr>
        <p:grpSp>
          <p:nvGrpSpPr>
            <p:cNvPr id="64" name="Group 64"/>
            <p:cNvGrpSpPr/>
            <p:nvPr/>
          </p:nvGrpSpPr>
          <p:grpSpPr>
            <a:xfrm>
              <a:off x="803275" y="222349"/>
              <a:ext cx="8251825" cy="741165"/>
              <a:chOff x="0" y="0"/>
              <a:chExt cx="8251825" cy="741164"/>
            </a:xfrm>
          </p:grpSpPr>
          <p:sp>
            <p:nvSpPr>
              <p:cNvPr id="62" name="Shape 62"/>
              <p:cNvSpPr/>
              <p:nvPr/>
            </p:nvSpPr>
            <p:spPr>
              <a:xfrm>
                <a:off x="0" y="0"/>
                <a:ext cx="8251825" cy="741165"/>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63" name="Shape 63"/>
              <p:cNvSpPr/>
              <p:nvPr/>
            </p:nvSpPr>
            <p:spPr>
              <a:xfrm>
                <a:off x="0" y="26412"/>
                <a:ext cx="3187673"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References</a:t>
                </a:r>
              </a:p>
            </p:txBody>
          </p:sp>
        </p:grpSp>
        <p:sp>
          <p:nvSpPr>
            <p:cNvPr id="65" name="Shape 65"/>
            <p:cNvSpPr/>
            <p:nvPr/>
          </p:nvSpPr>
          <p:spPr>
            <a:xfrm>
              <a:off x="0" y="0"/>
              <a:ext cx="1168401" cy="1185863"/>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68" name="Group 68"/>
            <p:cNvGrpSpPr/>
            <p:nvPr/>
          </p:nvGrpSpPr>
          <p:grpSpPr>
            <a:xfrm>
              <a:off x="112580" y="109630"/>
              <a:ext cx="946283" cy="963514"/>
              <a:chOff x="0" y="0"/>
              <a:chExt cx="946282" cy="963513"/>
            </a:xfrm>
          </p:grpSpPr>
          <p:sp>
            <p:nvSpPr>
              <p:cNvPr id="66" name="Shape 66"/>
              <p:cNvSpPr/>
              <p:nvPr/>
            </p:nvSpPr>
            <p:spPr>
              <a:xfrm>
                <a:off x="0" y="0"/>
                <a:ext cx="946283" cy="963514"/>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67" name="Shape 67"/>
              <p:cNvSpPr/>
              <p:nvPr/>
            </p:nvSpPr>
            <p:spPr>
              <a:xfrm>
                <a:off x="258619" y="86786"/>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7</a:t>
                </a:r>
              </a:p>
            </p:txBody>
          </p:sp>
        </p:grpSp>
      </p:grpSp>
      <p:grpSp>
        <p:nvGrpSpPr>
          <p:cNvPr id="77" name="Group 77"/>
          <p:cNvGrpSpPr/>
          <p:nvPr/>
        </p:nvGrpSpPr>
        <p:grpSpPr>
          <a:xfrm>
            <a:off x="11020424" y="18851562"/>
            <a:ext cx="8924927" cy="1185863"/>
            <a:chOff x="0" y="0"/>
            <a:chExt cx="8924925" cy="1185862"/>
          </a:xfrm>
        </p:grpSpPr>
        <p:grpSp>
          <p:nvGrpSpPr>
            <p:cNvPr id="72" name="Group 72"/>
            <p:cNvGrpSpPr/>
            <p:nvPr/>
          </p:nvGrpSpPr>
          <p:grpSpPr>
            <a:xfrm>
              <a:off x="791726" y="222349"/>
              <a:ext cx="8133200" cy="741165"/>
              <a:chOff x="0" y="0"/>
              <a:chExt cx="8133198" cy="741164"/>
            </a:xfrm>
          </p:grpSpPr>
          <p:sp>
            <p:nvSpPr>
              <p:cNvPr id="70" name="Shape 70"/>
              <p:cNvSpPr/>
              <p:nvPr/>
            </p:nvSpPr>
            <p:spPr>
              <a:xfrm>
                <a:off x="0" y="0"/>
                <a:ext cx="8133199" cy="741165"/>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71" name="Shape 71"/>
              <p:cNvSpPr/>
              <p:nvPr/>
            </p:nvSpPr>
            <p:spPr>
              <a:xfrm>
                <a:off x="0" y="26412"/>
                <a:ext cx="3424924"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Future Work</a:t>
                </a:r>
              </a:p>
            </p:txBody>
          </p:sp>
        </p:grpSp>
        <p:sp>
          <p:nvSpPr>
            <p:cNvPr id="73" name="Shape 73"/>
            <p:cNvSpPr/>
            <p:nvPr/>
          </p:nvSpPr>
          <p:spPr>
            <a:xfrm>
              <a:off x="-1" y="0"/>
              <a:ext cx="1151605" cy="1185863"/>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76" name="Group 76"/>
            <p:cNvGrpSpPr/>
            <p:nvPr/>
          </p:nvGrpSpPr>
          <p:grpSpPr>
            <a:xfrm>
              <a:off x="110961" y="109630"/>
              <a:ext cx="932680" cy="963514"/>
              <a:chOff x="0" y="0"/>
              <a:chExt cx="932678" cy="963513"/>
            </a:xfrm>
          </p:grpSpPr>
          <p:sp>
            <p:nvSpPr>
              <p:cNvPr id="74" name="Shape 74"/>
              <p:cNvSpPr/>
              <p:nvPr/>
            </p:nvSpPr>
            <p:spPr>
              <a:xfrm>
                <a:off x="0" y="0"/>
                <a:ext cx="932679" cy="963514"/>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75" name="Shape 75"/>
              <p:cNvSpPr/>
              <p:nvPr/>
            </p:nvSpPr>
            <p:spPr>
              <a:xfrm>
                <a:off x="251817" y="86786"/>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6</a:t>
                </a:r>
              </a:p>
            </p:txBody>
          </p:sp>
        </p:grpSp>
      </p:grpSp>
      <p:sp>
        <p:nvSpPr>
          <p:cNvPr id="78" name="Shape 78"/>
          <p:cNvSpPr/>
          <p:nvPr/>
        </p:nvSpPr>
        <p:spPr>
          <a:xfrm>
            <a:off x="10710862" y="4243387"/>
            <a:ext cx="9885363" cy="7794626"/>
          </a:xfrm>
          <a:prstGeom prst="rect">
            <a:avLst/>
          </a:prstGeom>
          <a:ln w="31750">
            <a:solidFill>
              <a:srgbClr val="808080"/>
            </a:solidFill>
          </a:ln>
        </p:spPr>
        <p:txBody>
          <a:bodyPr lIns="45719" rIns="45719" anchor="ctr"/>
          <a:lstStyle/>
          <a:p>
            <a:pPr defTabSz="882650">
              <a:defRPr sz="1700"/>
            </a:pPr>
            <a:endParaRPr/>
          </a:p>
        </p:txBody>
      </p:sp>
      <p:sp>
        <p:nvSpPr>
          <p:cNvPr id="79" name="Shape 79"/>
          <p:cNvSpPr/>
          <p:nvPr/>
        </p:nvSpPr>
        <p:spPr>
          <a:xfrm>
            <a:off x="10833100" y="26227087"/>
            <a:ext cx="9639300" cy="261187"/>
          </a:xfrm>
          <a:prstGeom prst="rect">
            <a:avLst/>
          </a:prstGeom>
          <a:ln w="12700">
            <a:miter lim="400000"/>
          </a:ln>
          <a:extLst>
            <a:ext uri="{C572A759-6A51-4108-AA02-DFA0A04FC94B}">
              <ma14:wrappingTextBoxFlag xmlns:ma14="http://schemas.microsoft.com/office/mac/drawingml/2011/main" xmlns="" val="1"/>
            </a:ext>
          </a:extLst>
        </p:spPr>
        <p:txBody>
          <a:bodyPr lIns="44185" tIns="44185" rIns="44185" bIns="44185">
            <a:spAutoFit/>
          </a:bodyPr>
          <a:lstStyle>
            <a:lvl1pPr marL="220662" indent="-220662" algn="just" defTabSz="882650">
              <a:buSzPct val="100000"/>
              <a:buAutoNum type="arabicPeriod"/>
              <a:defRPr sz="1200"/>
            </a:lvl1pPr>
          </a:lstStyle>
          <a:p>
            <a:r>
              <a:t>Mention any references used to complete your project, including books, online tutorials, laboratories, youtube videos, etc.</a:t>
            </a:r>
          </a:p>
        </p:txBody>
      </p:sp>
      <p:grpSp>
        <p:nvGrpSpPr>
          <p:cNvPr id="87" name="Group 87"/>
          <p:cNvGrpSpPr/>
          <p:nvPr/>
        </p:nvGrpSpPr>
        <p:grpSpPr>
          <a:xfrm>
            <a:off x="866775" y="10941050"/>
            <a:ext cx="8909050" cy="1212850"/>
            <a:chOff x="0" y="0"/>
            <a:chExt cx="8909049" cy="1212849"/>
          </a:xfrm>
        </p:grpSpPr>
        <p:grpSp>
          <p:nvGrpSpPr>
            <p:cNvPr id="82" name="Group 82"/>
            <p:cNvGrpSpPr/>
            <p:nvPr/>
          </p:nvGrpSpPr>
          <p:grpSpPr>
            <a:xfrm>
              <a:off x="935632" y="227409"/>
              <a:ext cx="7973418" cy="758032"/>
              <a:chOff x="0" y="0"/>
              <a:chExt cx="7973417" cy="758031"/>
            </a:xfrm>
          </p:grpSpPr>
          <p:sp>
            <p:nvSpPr>
              <p:cNvPr id="80" name="Shape 80"/>
              <p:cNvSpPr/>
              <p:nvPr/>
            </p:nvSpPr>
            <p:spPr>
              <a:xfrm>
                <a:off x="0" y="0"/>
                <a:ext cx="7973418" cy="758032"/>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81" name="Shape 81"/>
              <p:cNvSpPr/>
              <p:nvPr/>
            </p:nvSpPr>
            <p:spPr>
              <a:xfrm>
                <a:off x="0" y="34845"/>
                <a:ext cx="2581608"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Features</a:t>
                </a:r>
              </a:p>
            </p:txBody>
          </p:sp>
        </p:grpSp>
        <p:sp>
          <p:nvSpPr>
            <p:cNvPr id="83" name="Shape 83"/>
            <p:cNvSpPr/>
            <p:nvPr/>
          </p:nvSpPr>
          <p:spPr>
            <a:xfrm>
              <a:off x="0" y="0"/>
              <a:ext cx="1168401" cy="1212850"/>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86" name="Group 86"/>
            <p:cNvGrpSpPr/>
            <p:nvPr/>
          </p:nvGrpSpPr>
          <p:grpSpPr>
            <a:xfrm>
              <a:off x="112580" y="112125"/>
              <a:ext cx="946283" cy="985442"/>
              <a:chOff x="0" y="0"/>
              <a:chExt cx="946282" cy="985440"/>
            </a:xfrm>
          </p:grpSpPr>
          <p:sp>
            <p:nvSpPr>
              <p:cNvPr id="84" name="Shape 84"/>
              <p:cNvSpPr/>
              <p:nvPr/>
            </p:nvSpPr>
            <p:spPr>
              <a:xfrm>
                <a:off x="0" y="0"/>
                <a:ext cx="946283" cy="985441"/>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85" name="Shape 85"/>
              <p:cNvSpPr/>
              <p:nvPr/>
            </p:nvSpPr>
            <p:spPr>
              <a:xfrm>
                <a:off x="258619" y="97750"/>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2</a:t>
                </a:r>
              </a:p>
            </p:txBody>
          </p:sp>
        </p:grpSp>
      </p:grpSp>
      <p:grpSp>
        <p:nvGrpSpPr>
          <p:cNvPr id="95" name="Group 95"/>
          <p:cNvGrpSpPr/>
          <p:nvPr/>
        </p:nvGrpSpPr>
        <p:grpSpPr>
          <a:xfrm>
            <a:off x="11020425" y="3668712"/>
            <a:ext cx="9055100" cy="1185863"/>
            <a:chOff x="0" y="0"/>
            <a:chExt cx="9055099" cy="1185862"/>
          </a:xfrm>
        </p:grpSpPr>
        <p:grpSp>
          <p:nvGrpSpPr>
            <p:cNvPr id="90" name="Group 90"/>
            <p:cNvGrpSpPr/>
            <p:nvPr/>
          </p:nvGrpSpPr>
          <p:grpSpPr>
            <a:xfrm>
              <a:off x="803275" y="222349"/>
              <a:ext cx="8251825" cy="741165"/>
              <a:chOff x="0" y="0"/>
              <a:chExt cx="8251825" cy="741164"/>
            </a:xfrm>
          </p:grpSpPr>
          <p:sp>
            <p:nvSpPr>
              <p:cNvPr id="88" name="Shape 88"/>
              <p:cNvSpPr/>
              <p:nvPr/>
            </p:nvSpPr>
            <p:spPr>
              <a:xfrm>
                <a:off x="0" y="0"/>
                <a:ext cx="8251825" cy="741165"/>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89" name="Shape 89"/>
              <p:cNvSpPr/>
              <p:nvPr/>
            </p:nvSpPr>
            <p:spPr>
              <a:xfrm>
                <a:off x="0" y="26412"/>
                <a:ext cx="2305904"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Design</a:t>
                </a:r>
              </a:p>
            </p:txBody>
          </p:sp>
        </p:grpSp>
        <p:sp>
          <p:nvSpPr>
            <p:cNvPr id="91" name="Shape 91"/>
            <p:cNvSpPr/>
            <p:nvPr/>
          </p:nvSpPr>
          <p:spPr>
            <a:xfrm>
              <a:off x="0" y="0"/>
              <a:ext cx="1168401" cy="1185863"/>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94" name="Group 94"/>
            <p:cNvGrpSpPr/>
            <p:nvPr/>
          </p:nvGrpSpPr>
          <p:grpSpPr>
            <a:xfrm>
              <a:off x="112580" y="109630"/>
              <a:ext cx="946283" cy="963514"/>
              <a:chOff x="0" y="0"/>
              <a:chExt cx="946282" cy="963513"/>
            </a:xfrm>
          </p:grpSpPr>
          <p:sp>
            <p:nvSpPr>
              <p:cNvPr id="92" name="Shape 92"/>
              <p:cNvSpPr/>
              <p:nvPr/>
            </p:nvSpPr>
            <p:spPr>
              <a:xfrm>
                <a:off x="0" y="0"/>
                <a:ext cx="946283" cy="963514"/>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93" name="Shape 93"/>
              <p:cNvSpPr/>
              <p:nvPr/>
            </p:nvSpPr>
            <p:spPr>
              <a:xfrm>
                <a:off x="258619" y="86786"/>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4</a:t>
                </a:r>
              </a:p>
            </p:txBody>
          </p:sp>
        </p:grpSp>
      </p:grpSp>
      <p:sp>
        <p:nvSpPr>
          <p:cNvPr id="96" name="Shape 96"/>
          <p:cNvSpPr/>
          <p:nvPr/>
        </p:nvSpPr>
        <p:spPr>
          <a:xfrm>
            <a:off x="3243262" y="30043437"/>
            <a:ext cx="4283143" cy="316973"/>
          </a:xfrm>
          <a:prstGeom prst="rect">
            <a:avLst/>
          </a:prstGeom>
          <a:ln w="12700">
            <a:miter lim="400000"/>
          </a:ln>
          <a:extLst>
            <a:ext uri="{C572A759-6A51-4108-AA02-DFA0A04FC94B}">
              <ma14:wrappingTextBoxFlag xmlns:ma14="http://schemas.microsoft.com/office/mac/drawingml/2011/main" xmlns="" val="1"/>
            </a:ext>
          </a:extLst>
        </p:spPr>
        <p:txBody>
          <a:bodyPr wrap="none" lIns="44185" tIns="44185" rIns="44185" bIns="44185">
            <a:spAutoFit/>
          </a:bodyPr>
          <a:lstStyle/>
          <a:p>
            <a:pPr defTabSz="2524125">
              <a:defRPr sz="1500" b="1" i="1">
                <a:latin typeface="CMR12"/>
                <a:ea typeface="CMR12"/>
                <a:cs typeface="CMR12"/>
                <a:sym typeface="CMR12"/>
              </a:defRPr>
            </a:pPr>
            <a:r>
              <a:t>Figure 1</a:t>
            </a:r>
            <a:r>
              <a:rPr b="0"/>
              <a:t>. Provide a few screens of your GUI here</a:t>
            </a:r>
          </a:p>
        </p:txBody>
      </p:sp>
      <p:sp>
        <p:nvSpPr>
          <p:cNvPr id="97" name="Shape 97"/>
          <p:cNvSpPr/>
          <p:nvPr/>
        </p:nvSpPr>
        <p:spPr>
          <a:xfrm>
            <a:off x="719137" y="12319000"/>
            <a:ext cx="9210676" cy="843309"/>
          </a:xfrm>
          <a:prstGeom prst="rect">
            <a:avLst/>
          </a:prstGeom>
          <a:ln w="12700">
            <a:miter lim="400000"/>
          </a:ln>
          <a:extLst>
            <a:ext uri="{C572A759-6A51-4108-AA02-DFA0A04FC94B}">
              <ma14:wrappingTextBoxFlag xmlns:ma14="http://schemas.microsoft.com/office/mac/drawingml/2011/main" xmlns="" val="1"/>
            </a:ext>
          </a:extLst>
        </p:spPr>
        <p:txBody>
          <a:bodyPr lIns="44185" tIns="44185" rIns="44185" bIns="44185">
            <a:spAutoFit/>
          </a:bodyPr>
          <a:lstStyle>
            <a:lvl1pPr algn="just" defTabSz="882650">
              <a:defRPr sz="1700"/>
            </a:lvl1pPr>
          </a:lstStyle>
          <a:p>
            <a:r>
              <a:t>Mention the features of your project (such as responsive design, using semantic html, RESTful, etc.) by using bullets.</a:t>
            </a:r>
          </a:p>
        </p:txBody>
      </p:sp>
      <p:sp>
        <p:nvSpPr>
          <p:cNvPr id="98" name="Shape 98"/>
          <p:cNvSpPr/>
          <p:nvPr/>
        </p:nvSpPr>
        <p:spPr>
          <a:xfrm>
            <a:off x="11420475" y="11531600"/>
            <a:ext cx="8299456" cy="316972"/>
          </a:xfrm>
          <a:prstGeom prst="rect">
            <a:avLst/>
          </a:prstGeom>
          <a:ln w="12700">
            <a:miter lim="400000"/>
          </a:ln>
          <a:extLst>
            <a:ext uri="{C572A759-6A51-4108-AA02-DFA0A04FC94B}">
              <ma14:wrappingTextBoxFlag xmlns:ma14="http://schemas.microsoft.com/office/mac/drawingml/2011/main" xmlns="" val="1"/>
            </a:ext>
          </a:extLst>
        </p:spPr>
        <p:txBody>
          <a:bodyPr wrap="none" lIns="44185" tIns="44185" rIns="44185" bIns="44185">
            <a:spAutoFit/>
          </a:bodyPr>
          <a:lstStyle/>
          <a:p>
            <a:pPr defTabSz="2524125">
              <a:defRPr sz="1500" b="1" i="1">
                <a:latin typeface="CMR12"/>
                <a:ea typeface="CMR12"/>
                <a:cs typeface="CMR12"/>
                <a:sym typeface="CMR12"/>
              </a:defRPr>
            </a:pPr>
            <a:r>
              <a:t>Figure 2.</a:t>
            </a:r>
            <a:r>
              <a:rPr b="0"/>
              <a:t> Show the design of your project (via UML Diagram, MVC, ER diagram, loop event, etc.)</a:t>
            </a:r>
          </a:p>
        </p:txBody>
      </p:sp>
      <p:sp>
        <p:nvSpPr>
          <p:cNvPr id="99" name="Shape 99"/>
          <p:cNvSpPr/>
          <p:nvPr/>
        </p:nvSpPr>
        <p:spPr>
          <a:xfrm>
            <a:off x="10672762" y="13061950"/>
            <a:ext cx="9934577" cy="5329238"/>
          </a:xfrm>
          <a:prstGeom prst="rect">
            <a:avLst/>
          </a:prstGeom>
          <a:ln w="31750">
            <a:solidFill>
              <a:srgbClr val="808080"/>
            </a:solidFill>
          </a:ln>
        </p:spPr>
        <p:txBody>
          <a:bodyPr lIns="45719" rIns="45719" anchor="ctr"/>
          <a:lstStyle/>
          <a:p>
            <a:pPr defTabSz="882650">
              <a:defRPr sz="1700"/>
            </a:pPr>
            <a:endParaRPr/>
          </a:p>
        </p:txBody>
      </p:sp>
      <p:sp>
        <p:nvSpPr>
          <p:cNvPr id="100" name="Shape 100"/>
          <p:cNvSpPr/>
          <p:nvPr/>
        </p:nvSpPr>
        <p:spPr>
          <a:xfrm>
            <a:off x="10795000" y="13804900"/>
            <a:ext cx="9548813" cy="1487912"/>
          </a:xfrm>
          <a:prstGeom prst="rect">
            <a:avLst/>
          </a:prstGeom>
          <a:ln w="12700">
            <a:miter lim="400000"/>
          </a:ln>
          <a:extLst>
            <a:ext uri="{C572A759-6A51-4108-AA02-DFA0A04FC94B}">
              <ma14:wrappingTextBoxFlag xmlns:ma14="http://schemas.microsoft.com/office/mac/drawingml/2011/main" xmlns="" val="1"/>
            </a:ext>
          </a:extLst>
        </p:spPr>
        <p:txBody>
          <a:bodyPr lIns="44185" tIns="44185" rIns="44185" bIns="44185">
            <a:spAutoFit/>
          </a:bodyPr>
          <a:lstStyle/>
          <a:p>
            <a:pPr algn="just" defTabSz="882650">
              <a:defRPr sz="1700"/>
            </a:pPr>
            <a:r>
              <a:t>Mention statistics of your project such as how many man-hours it took to design and implement, how many lines of code you ended up with, the number of classes, the technologies you used, and the number of methods in your project, etc.</a:t>
            </a:r>
          </a:p>
          <a:p>
            <a:pPr algn="just" defTabSz="882650">
              <a:defRPr sz="1700"/>
            </a:pPr>
            <a:endParaRPr/>
          </a:p>
        </p:txBody>
      </p:sp>
      <p:grpSp>
        <p:nvGrpSpPr>
          <p:cNvPr id="108" name="Group 108"/>
          <p:cNvGrpSpPr/>
          <p:nvPr/>
        </p:nvGrpSpPr>
        <p:grpSpPr>
          <a:xfrm>
            <a:off x="11031537" y="12447587"/>
            <a:ext cx="8924926" cy="1265238"/>
            <a:chOff x="0" y="0"/>
            <a:chExt cx="8924925" cy="1265237"/>
          </a:xfrm>
        </p:grpSpPr>
        <p:grpSp>
          <p:nvGrpSpPr>
            <p:cNvPr id="103" name="Group 103"/>
            <p:cNvGrpSpPr/>
            <p:nvPr/>
          </p:nvGrpSpPr>
          <p:grpSpPr>
            <a:xfrm>
              <a:off x="791727" y="237232"/>
              <a:ext cx="8133199" cy="790774"/>
              <a:chOff x="0" y="0"/>
              <a:chExt cx="8133198" cy="790773"/>
            </a:xfrm>
          </p:grpSpPr>
          <p:sp>
            <p:nvSpPr>
              <p:cNvPr id="101" name="Shape 101"/>
              <p:cNvSpPr/>
              <p:nvPr/>
            </p:nvSpPr>
            <p:spPr>
              <a:xfrm>
                <a:off x="0" y="0"/>
                <a:ext cx="8133199" cy="790774"/>
              </a:xfrm>
              <a:prstGeom prst="rect">
                <a:avLst/>
              </a:prstGeom>
              <a:solidFill>
                <a:srgbClr val="808080"/>
              </a:solidFill>
              <a:ln w="12700" cap="flat">
                <a:noFill/>
                <a:miter lim="400000"/>
              </a:ln>
              <a:effectLst/>
            </p:spPr>
            <p:txBody>
              <a:bodyPr wrap="square" lIns="45719" tIns="45719" rIns="45719" bIns="45719" numCol="1" anchor="ctr">
                <a:noAutofit/>
              </a:bodyPr>
              <a:lstStyle/>
              <a:p>
                <a:pPr defTabSz="3028950">
                  <a:defRPr sz="3900" b="1">
                    <a:solidFill>
                      <a:srgbClr val="FFFFFF"/>
                    </a:solidFill>
                    <a:latin typeface="Eras Demi ITC"/>
                    <a:ea typeface="Eras Demi ITC"/>
                    <a:cs typeface="Eras Demi ITC"/>
                    <a:sym typeface="Eras Demi ITC"/>
                  </a:defRPr>
                </a:pPr>
                <a:endParaRPr/>
              </a:p>
            </p:txBody>
          </p:sp>
          <p:sp>
            <p:nvSpPr>
              <p:cNvPr id="102" name="Shape 102"/>
              <p:cNvSpPr/>
              <p:nvPr/>
            </p:nvSpPr>
            <p:spPr>
              <a:xfrm>
                <a:off x="0" y="51216"/>
                <a:ext cx="2719218" cy="688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defTabSz="3028950">
                  <a:defRPr sz="3900" b="1">
                    <a:solidFill>
                      <a:srgbClr val="FFFFFF"/>
                    </a:solidFill>
                    <a:latin typeface="Eras Demi ITC"/>
                    <a:ea typeface="Eras Demi ITC"/>
                    <a:cs typeface="Eras Demi ITC"/>
                    <a:sym typeface="Eras Demi ITC"/>
                  </a:defRPr>
                </a:lvl1pPr>
              </a:lstStyle>
              <a:p>
                <a:r>
                  <a:t>   Statistics</a:t>
                </a:r>
              </a:p>
            </p:txBody>
          </p:sp>
        </p:grpSp>
        <p:sp>
          <p:nvSpPr>
            <p:cNvPr id="104" name="Shape 104"/>
            <p:cNvSpPr/>
            <p:nvPr/>
          </p:nvSpPr>
          <p:spPr>
            <a:xfrm>
              <a:off x="-1" y="0"/>
              <a:ext cx="1151605" cy="1265238"/>
            </a:xfrm>
            <a:prstGeom prst="ellipse">
              <a:avLst/>
            </a:prstGeom>
            <a:solidFill>
              <a:srgbClr val="FFFFFF"/>
            </a:solidFill>
            <a:ln w="31750" cap="flat">
              <a:solidFill>
                <a:srgbClr val="808080"/>
              </a:solidFill>
              <a:prstDash val="solid"/>
              <a:round/>
            </a:ln>
            <a:effectLst/>
          </p:spPr>
          <p:txBody>
            <a:bodyPr wrap="square" lIns="45719" tIns="45719" rIns="45719" bIns="45719" numCol="1" anchor="ctr">
              <a:noAutofit/>
            </a:bodyPr>
            <a:lstStyle/>
            <a:p>
              <a:pPr defTabSz="882650">
                <a:defRPr sz="1700"/>
              </a:pPr>
              <a:endParaRPr/>
            </a:p>
          </p:txBody>
        </p:sp>
        <p:grpSp>
          <p:nvGrpSpPr>
            <p:cNvPr id="107" name="Group 107"/>
            <p:cNvGrpSpPr/>
            <p:nvPr/>
          </p:nvGrpSpPr>
          <p:grpSpPr>
            <a:xfrm>
              <a:off x="110961" y="116968"/>
              <a:ext cx="932680" cy="1028007"/>
              <a:chOff x="0" y="0"/>
              <a:chExt cx="932678" cy="1028005"/>
            </a:xfrm>
          </p:grpSpPr>
          <p:sp>
            <p:nvSpPr>
              <p:cNvPr id="105" name="Shape 105"/>
              <p:cNvSpPr/>
              <p:nvPr/>
            </p:nvSpPr>
            <p:spPr>
              <a:xfrm>
                <a:off x="0" y="0"/>
                <a:ext cx="932679" cy="1028006"/>
              </a:xfrm>
              <a:prstGeom prst="ellipse">
                <a:avLst/>
              </a:prstGeom>
              <a:solidFill>
                <a:srgbClr val="0082C4"/>
              </a:solidFill>
              <a:ln w="12700" cap="flat">
                <a:noFill/>
                <a:miter lim="400000"/>
              </a:ln>
              <a:effectLst/>
            </p:spPr>
            <p:txBody>
              <a:bodyPr wrap="square" lIns="45719" tIns="45719" rIns="45719" bIns="45719" numCol="1" anchor="ctr">
                <a:noAutofit/>
              </a:bodyPr>
              <a:lstStyle/>
              <a:p>
                <a:pPr algn="ctr" defTabSz="3028950">
                  <a:defRPr sz="4600" b="1">
                    <a:solidFill>
                      <a:srgbClr val="FFFFFF"/>
                    </a:solidFill>
                    <a:latin typeface="Eras Demi ITC"/>
                    <a:ea typeface="Eras Demi ITC"/>
                    <a:cs typeface="Eras Demi ITC"/>
                    <a:sym typeface="Eras Demi ITC"/>
                  </a:defRPr>
                </a:pPr>
                <a:endParaRPr/>
              </a:p>
            </p:txBody>
          </p:sp>
          <p:sp>
            <p:nvSpPr>
              <p:cNvPr id="106" name="Shape 106"/>
              <p:cNvSpPr/>
              <p:nvPr/>
            </p:nvSpPr>
            <p:spPr>
              <a:xfrm>
                <a:off x="251817" y="119032"/>
                <a:ext cx="429045" cy="789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ctr" defTabSz="3028950">
                  <a:defRPr sz="4600" b="1">
                    <a:solidFill>
                      <a:srgbClr val="FFFFFF"/>
                    </a:solidFill>
                    <a:latin typeface="Eras Demi ITC"/>
                    <a:ea typeface="Eras Demi ITC"/>
                    <a:cs typeface="Eras Demi ITC"/>
                    <a:sym typeface="Eras Demi ITC"/>
                  </a:defRPr>
                </a:lvl1pPr>
              </a:lstStyle>
              <a:p>
                <a:r>
                  <a:t>5</a:t>
                </a:r>
              </a:p>
            </p:txBody>
          </p:sp>
        </p:grpSp>
      </p:grpSp>
      <p:grpSp>
        <p:nvGrpSpPr>
          <p:cNvPr id="111" name="Group 111"/>
          <p:cNvGrpSpPr/>
          <p:nvPr/>
        </p:nvGrpSpPr>
        <p:grpSpPr>
          <a:xfrm>
            <a:off x="411162" y="508000"/>
            <a:ext cx="6680201" cy="1485900"/>
            <a:chOff x="0" y="0"/>
            <a:chExt cx="6680199" cy="1485900"/>
          </a:xfrm>
        </p:grpSpPr>
        <p:pic>
          <p:nvPicPr>
            <p:cNvPr id="109" name="image.png"/>
            <p:cNvPicPr>
              <a:picLocks noChangeAspect="1"/>
            </p:cNvPicPr>
            <p:nvPr/>
          </p:nvPicPr>
          <p:blipFill>
            <a:blip r:embed="rId2">
              <a:extLst/>
            </a:blip>
            <a:stretch>
              <a:fillRect/>
            </a:stretch>
          </p:blipFill>
          <p:spPr>
            <a:xfrm>
              <a:off x="736148" y="462541"/>
              <a:ext cx="5944052" cy="822961"/>
            </a:xfrm>
            <a:prstGeom prst="rect">
              <a:avLst/>
            </a:prstGeom>
            <a:ln w="12700" cap="flat">
              <a:noFill/>
              <a:miter lim="400000"/>
            </a:ln>
            <a:effectLst/>
          </p:spPr>
        </p:pic>
        <p:pic>
          <p:nvPicPr>
            <p:cNvPr id="110" name="image.png"/>
            <p:cNvPicPr>
              <a:picLocks noChangeAspect="1"/>
            </p:cNvPicPr>
            <p:nvPr/>
          </p:nvPicPr>
          <p:blipFill>
            <a:blip r:embed="rId3">
              <a:extLst/>
            </a:blip>
            <a:stretch>
              <a:fillRect/>
            </a:stretch>
          </p:blipFill>
          <p:spPr>
            <a:xfrm>
              <a:off x="0" y="0"/>
              <a:ext cx="662991" cy="1485900"/>
            </a:xfrm>
            <a:prstGeom prst="rect">
              <a:avLst/>
            </a:prstGeom>
            <a:ln w="12700" cap="flat">
              <a:noFill/>
              <a:miter lim="400000"/>
            </a:ln>
            <a:effectLst/>
          </p:spPr>
        </p:pic>
      </p:grpSp>
      <p:sp>
        <p:nvSpPr>
          <p:cNvPr id="112" name="Shape 112"/>
          <p:cNvSpPr/>
          <p:nvPr/>
        </p:nvSpPr>
        <p:spPr>
          <a:xfrm>
            <a:off x="7839075" y="1974634"/>
            <a:ext cx="12728575" cy="1381895"/>
          </a:xfrm>
          <a:prstGeom prst="rect">
            <a:avLst/>
          </a:prstGeom>
          <a:ln w="12700">
            <a:miter lim="400000"/>
          </a:ln>
          <a:extLst>
            <a:ext uri="{C572A759-6A51-4108-AA02-DFA0A04FC94B}">
              <ma14:wrappingTextBoxFlag xmlns:ma14="http://schemas.microsoft.com/office/mac/drawingml/2011/main" xmlns="" val="1"/>
            </a:ext>
          </a:extLst>
        </p:spPr>
        <p:txBody>
          <a:bodyPr lIns="44185" tIns="44185" rIns="44185" bIns="44185">
            <a:spAutoFit/>
          </a:bodyPr>
          <a:lstStyle/>
          <a:p>
            <a:pPr defTabSz="3028950">
              <a:defRPr sz="2100" b="1">
                <a:solidFill>
                  <a:srgbClr val="FFFFFF"/>
                </a:solidFill>
                <a:latin typeface="Eras Demi ITC"/>
                <a:ea typeface="Eras Demi ITC"/>
                <a:cs typeface="Eras Demi ITC"/>
                <a:sym typeface="Eras Demi ITC"/>
              </a:defRPr>
            </a:pPr>
            <a:r>
              <a:rPr dirty="0"/>
              <a:t>Team Member 1 – Wendy Hu	Email: wenxi.hu@mail.utoronto.ca</a:t>
            </a:r>
          </a:p>
          <a:p>
            <a:pPr defTabSz="3028950">
              <a:defRPr sz="2100" b="1">
                <a:solidFill>
                  <a:srgbClr val="FFFFFF"/>
                </a:solidFill>
                <a:latin typeface="Eras Demi ITC"/>
                <a:ea typeface="Eras Demi ITC"/>
                <a:cs typeface="Eras Demi ITC"/>
                <a:sym typeface="Eras Demi ITC"/>
              </a:defRPr>
            </a:pPr>
            <a:r>
              <a:rPr dirty="0"/>
              <a:t>Team Member 2 – </a:t>
            </a:r>
            <a:r>
              <a:rPr dirty="0" err="1"/>
              <a:t>Yunhao</a:t>
            </a:r>
            <a:r>
              <a:rPr dirty="0"/>
              <a:t> Mao	Email: yunhao.mao@mail.utoronto.ca</a:t>
            </a:r>
          </a:p>
          <a:p>
            <a:pPr defTabSz="3028950">
              <a:defRPr sz="2100" b="1">
                <a:solidFill>
                  <a:srgbClr val="FFFFFF"/>
                </a:solidFill>
                <a:latin typeface="Eras Demi ITC"/>
                <a:ea typeface="Eras Demi ITC"/>
                <a:cs typeface="Eras Demi ITC"/>
                <a:sym typeface="Eras Demi ITC"/>
              </a:defRPr>
            </a:pPr>
            <a:r>
              <a:rPr dirty="0"/>
              <a:t>Team Member 3 – </a:t>
            </a:r>
            <a:r>
              <a:rPr lang="en-CA"/>
              <a:t>Meng Wei</a:t>
            </a:r>
            <a:endParaRPr dirty="0"/>
          </a:p>
          <a:p>
            <a:pPr defTabSz="3028950">
              <a:defRPr sz="2100" b="1">
                <a:solidFill>
                  <a:srgbClr val="FFFFFF"/>
                </a:solidFill>
                <a:latin typeface="Eras Demi ITC"/>
                <a:ea typeface="Eras Demi ITC"/>
                <a:cs typeface="Eras Demi ITC"/>
                <a:sym typeface="Eras Demi ITC"/>
              </a:defRPr>
            </a:pPr>
            <a:r>
              <a:rPr dirty="0"/>
              <a:t>Team Member 4 – </a:t>
            </a:r>
            <a:r>
              <a:rPr dirty="0" err="1"/>
              <a:t>Jiaxin</a:t>
            </a:r>
            <a:r>
              <a:rPr dirty="0"/>
              <a:t> Wu                                  Email: </a:t>
            </a:r>
            <a:r>
              <a:rPr lang="en-US" altLang="zh-CN" dirty="0"/>
              <a:t>jasminejx.wu@mail.utoronto.ca</a:t>
            </a:r>
            <a:endParaRPr dirty="0"/>
          </a:p>
        </p:txBody>
      </p:sp>
      <p:sp>
        <p:nvSpPr>
          <p:cNvPr id="113" name="Shape 113"/>
          <p:cNvSpPr/>
          <p:nvPr/>
        </p:nvSpPr>
        <p:spPr>
          <a:xfrm>
            <a:off x="7994650" y="647700"/>
            <a:ext cx="13036550" cy="991229"/>
          </a:xfrm>
          <a:prstGeom prst="rect">
            <a:avLst/>
          </a:prstGeom>
          <a:solidFill>
            <a:srgbClr val="0082C4"/>
          </a:solidFill>
          <a:ln w="12700">
            <a:miter lim="400000"/>
          </a:ln>
          <a:extLst>
            <a:ext uri="{C572A759-6A51-4108-AA02-DFA0A04FC94B}">
              <ma14:wrappingTextBoxFlag xmlns:ma14="http://schemas.microsoft.com/office/mac/drawingml/2011/main" xmlns="" val="1"/>
            </a:ext>
          </a:extLst>
        </p:spPr>
        <p:txBody>
          <a:bodyPr lIns="18000" tIns="18000" rIns="18000" bIns="18000">
            <a:spAutoFit/>
          </a:bodyPr>
          <a:lstStyle/>
          <a:p>
            <a:pPr algn="ctr" defTabSz="3028950">
              <a:spcBef>
                <a:spcPts val="1200"/>
              </a:spcBef>
              <a:defRPr sz="3700" b="1">
                <a:solidFill>
                  <a:srgbClr val="FFFFFF"/>
                </a:solidFill>
              </a:defRPr>
            </a:pPr>
            <a:r>
              <a:t>Team 10: CourtBooking</a:t>
            </a:r>
          </a:p>
          <a:p>
            <a:pPr algn="ctr" defTabSz="3028950">
              <a:spcBef>
                <a:spcPts val="600"/>
              </a:spcBef>
              <a:defRPr sz="2400">
                <a:solidFill>
                  <a:srgbClr val="FFFFFF"/>
                </a:solidFill>
              </a:defRPr>
            </a:pPr>
            <a:r>
              <a:t>A sport court booking website</a:t>
            </a:r>
          </a:p>
        </p:txBody>
      </p:sp>
      <p:grpSp>
        <p:nvGrpSpPr>
          <p:cNvPr id="116" name="Group 116"/>
          <p:cNvGrpSpPr/>
          <p:nvPr/>
        </p:nvGrpSpPr>
        <p:grpSpPr>
          <a:xfrm>
            <a:off x="8156575" y="838199"/>
            <a:ext cx="2138363" cy="646322"/>
            <a:chOff x="0" y="0"/>
            <a:chExt cx="2138362" cy="646320"/>
          </a:xfrm>
        </p:grpSpPr>
        <p:sp>
          <p:nvSpPr>
            <p:cNvPr id="114" name="Shape 114"/>
            <p:cNvSpPr/>
            <p:nvPr/>
          </p:nvSpPr>
          <p:spPr>
            <a:xfrm>
              <a:off x="0" y="0"/>
              <a:ext cx="2138363" cy="542925"/>
            </a:xfrm>
            <a:prstGeom prst="rect">
              <a:avLst/>
            </a:prstGeom>
            <a:solidFill>
              <a:srgbClr val="0082C4"/>
            </a:solidFill>
            <a:ln w="12700" cap="flat">
              <a:noFill/>
              <a:miter lim="400000"/>
            </a:ln>
            <a:effectLst/>
          </p:spPr>
          <p:txBody>
            <a:bodyPr wrap="square" lIns="45719" tIns="45719" rIns="45719" bIns="45719" numCol="1" anchor="t">
              <a:noAutofit/>
            </a:bodyPr>
            <a:lstStyle/>
            <a:p>
              <a:pPr defTabSz="3135312">
                <a:defRPr sz="4000"/>
              </a:pPr>
              <a:endParaRPr/>
            </a:p>
          </p:txBody>
        </p:sp>
        <p:sp>
          <p:nvSpPr>
            <p:cNvPr id="115" name="Shape 115"/>
            <p:cNvSpPr/>
            <p:nvPr/>
          </p:nvSpPr>
          <p:spPr>
            <a:xfrm>
              <a:off x="0" y="0"/>
              <a:ext cx="2138363" cy="646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defTabSz="3135312">
                <a:defRPr sz="4000" b="1">
                  <a:solidFill>
                    <a:srgbClr val="FFFFFF"/>
                  </a:solidFill>
                </a:defRPr>
              </a:lvl1pPr>
            </a:lstStyle>
            <a:p>
              <a:r>
                <a:t>CSC309</a:t>
              </a:r>
            </a:p>
          </p:txBody>
        </p:sp>
      </p:grpSp>
      <p:sp>
        <p:nvSpPr>
          <p:cNvPr id="117" name="Shape 117"/>
          <p:cNvSpPr/>
          <p:nvPr/>
        </p:nvSpPr>
        <p:spPr>
          <a:xfrm>
            <a:off x="20596225" y="1995487"/>
            <a:ext cx="431800" cy="1282701"/>
          </a:xfrm>
          <a:prstGeom prst="rect">
            <a:avLst/>
          </a:prstGeom>
          <a:solidFill>
            <a:srgbClr val="595959"/>
          </a:solidFill>
          <a:ln>
            <a:solidFill>
              <a:srgbClr val="595959"/>
            </a:solidFill>
          </a:ln>
        </p:spPr>
        <p:txBody>
          <a:bodyPr lIns="45719" rIns="45719"/>
          <a:lstStyle/>
          <a:p>
            <a:pPr defTabSz="3135312">
              <a:defRPr sz="2000"/>
            </a:pPr>
            <a:endParaRPr/>
          </a:p>
        </p:txBody>
      </p:sp>
      <p:sp>
        <p:nvSpPr>
          <p:cNvPr id="118" name="Shape 118"/>
          <p:cNvSpPr/>
          <p:nvPr/>
        </p:nvSpPr>
        <p:spPr>
          <a:xfrm>
            <a:off x="2882900" y="31267400"/>
            <a:ext cx="18148300" cy="180975"/>
          </a:xfrm>
          <a:prstGeom prst="rect">
            <a:avLst/>
          </a:prstGeom>
          <a:solidFill>
            <a:srgbClr val="0082C4"/>
          </a:solidFill>
          <a:ln>
            <a:solidFill>
              <a:srgbClr val="0082C4"/>
            </a:solidFill>
          </a:ln>
        </p:spPr>
        <p:txBody>
          <a:bodyPr lIns="45719" rIns="45719"/>
          <a:lstStyle/>
          <a:p>
            <a:pPr defTabSz="3135312">
              <a:defRPr sz="2000"/>
            </a:pPr>
            <a:endParaRPr/>
          </a:p>
        </p:txBody>
      </p:sp>
      <p:sp>
        <p:nvSpPr>
          <p:cNvPr id="119" name="Shape 119"/>
          <p:cNvSpPr/>
          <p:nvPr/>
        </p:nvSpPr>
        <p:spPr>
          <a:xfrm>
            <a:off x="506412" y="31556325"/>
            <a:ext cx="20521613" cy="179388"/>
          </a:xfrm>
          <a:prstGeom prst="rect">
            <a:avLst/>
          </a:prstGeom>
          <a:solidFill>
            <a:srgbClr val="595959"/>
          </a:solidFill>
          <a:ln>
            <a:solidFill>
              <a:srgbClr val="595959"/>
            </a:solidFill>
          </a:ln>
        </p:spPr>
        <p:txBody>
          <a:bodyPr lIns="45719" rIns="45719"/>
          <a:lstStyle/>
          <a:p>
            <a:pPr defTabSz="3135312">
              <a:defRPr sz="2000"/>
            </a:pPr>
            <a:endParaRPr/>
          </a:p>
        </p:txBody>
      </p:sp>
      <p:sp>
        <p:nvSpPr>
          <p:cNvPr id="120" name="Shape 120"/>
          <p:cNvSpPr/>
          <p:nvPr/>
        </p:nvSpPr>
        <p:spPr>
          <a:xfrm>
            <a:off x="1116009" y="6364787"/>
            <a:ext cx="8299457" cy="26591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          </a:t>
            </a:r>
            <a:r>
              <a:rPr sz="2500"/>
              <a:t>CourtBooking is a website used to manage or book sport courts in the Athletic Centre. </a:t>
            </a:r>
          </a:p>
          <a:p>
            <a:pPr>
              <a:defRPr sz="2500"/>
            </a:pPr>
            <a:r>
              <a:t>         Working staffs could use this website to update the current or future information and status of specific sport courts. U of T students or any registered members could use this website to book a court in advance individually or as a group.</a:t>
            </a:r>
          </a:p>
        </p:txBody>
      </p:sp>
      <p:sp>
        <p:nvSpPr>
          <p:cNvPr id="121" name="Shape 121"/>
          <p:cNvSpPr/>
          <p:nvPr/>
        </p:nvSpPr>
        <p:spPr>
          <a:xfrm>
            <a:off x="1672872" y="13553577"/>
            <a:ext cx="7185731" cy="39385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190500" indent="-190500">
              <a:buSzPct val="100000"/>
              <a:buChar char="-"/>
              <a:defRPr sz="3300"/>
            </a:pPr>
            <a:r>
              <a:t>Header using ejs</a:t>
            </a:r>
          </a:p>
          <a:p>
            <a:pPr marL="190500" indent="-190500">
              <a:buSzPct val="100000"/>
              <a:buChar char="-"/>
              <a:defRPr sz="3300"/>
            </a:pPr>
            <a:r>
              <a:t>Different dashboard appearance before and after login</a:t>
            </a:r>
          </a:p>
          <a:p>
            <a:pPr marL="190500" indent="-190500">
              <a:buSzPct val="100000"/>
              <a:buChar char="-"/>
              <a:defRPr sz="3300"/>
            </a:pPr>
            <a:r>
              <a:t>Sliding display of featured court image</a:t>
            </a:r>
          </a:p>
          <a:p>
            <a:pPr marL="190500" indent="-190500">
              <a:buSzPct val="100000"/>
              <a:buChar char="-"/>
              <a:defRPr sz="3300"/>
            </a:pPr>
            <a:r>
              <a:t>Responsive design</a:t>
            </a:r>
          </a:p>
          <a:p>
            <a:pPr marL="190500" indent="-190500">
              <a:buSzPct val="100000"/>
              <a:buChar char="-"/>
              <a:defRPr sz="3300"/>
            </a:pPr>
            <a:r>
              <a:t>Semantic HTML</a:t>
            </a:r>
          </a:p>
          <a:p>
            <a:pPr marL="190500" indent="-190500">
              <a:buSzPct val="100000"/>
              <a:buChar char="-"/>
              <a:defRPr sz="3300"/>
            </a:pPr>
            <a:r>
              <a:t>User can change icon picture</a:t>
            </a:r>
          </a:p>
        </p:txBody>
      </p:sp>
      <p:pic>
        <p:nvPicPr>
          <p:cNvPr id="122" name="B529946E-A449-46A5-A56C-6629E6EB4F8C.png"/>
          <p:cNvPicPr>
            <a:picLocks noChangeAspect="1"/>
          </p:cNvPicPr>
          <p:nvPr/>
        </p:nvPicPr>
        <p:blipFill>
          <a:blip r:embed="rId4">
            <a:extLst/>
          </a:blip>
          <a:stretch>
            <a:fillRect/>
          </a:stretch>
        </p:blipFill>
        <p:spPr>
          <a:xfrm>
            <a:off x="1096764" y="22123400"/>
            <a:ext cx="5566902" cy="3945627"/>
          </a:xfrm>
          <a:prstGeom prst="rect">
            <a:avLst/>
          </a:prstGeom>
          <a:ln w="12700">
            <a:miter lim="400000"/>
          </a:ln>
        </p:spPr>
      </p:pic>
      <p:pic>
        <p:nvPicPr>
          <p:cNvPr id="123" name="A5755CE5-8046-452E-A80A-543FE42BF472.png"/>
          <p:cNvPicPr>
            <a:picLocks noChangeAspect="1"/>
          </p:cNvPicPr>
          <p:nvPr/>
        </p:nvPicPr>
        <p:blipFill>
          <a:blip r:embed="rId5">
            <a:extLst/>
          </a:blip>
          <a:stretch>
            <a:fillRect/>
          </a:stretch>
        </p:blipFill>
        <p:spPr>
          <a:xfrm>
            <a:off x="5359400" y="24474487"/>
            <a:ext cx="4411131" cy="3506739"/>
          </a:xfrm>
          <a:prstGeom prst="rect">
            <a:avLst/>
          </a:prstGeom>
          <a:ln w="12700">
            <a:miter lim="400000"/>
          </a:ln>
        </p:spPr>
      </p:pic>
      <p:pic>
        <p:nvPicPr>
          <p:cNvPr id="124" name="BEB9B356-3276-49C5-900F-234C0FFE590E.png"/>
          <p:cNvPicPr>
            <a:picLocks noChangeAspect="1"/>
          </p:cNvPicPr>
          <p:nvPr/>
        </p:nvPicPr>
        <p:blipFill>
          <a:blip r:embed="rId6">
            <a:extLst/>
          </a:blip>
          <a:stretch>
            <a:fillRect/>
          </a:stretch>
        </p:blipFill>
        <p:spPr>
          <a:xfrm>
            <a:off x="2745867" y="25842284"/>
            <a:ext cx="2268695" cy="4246954"/>
          </a:xfrm>
          <a:prstGeom prst="rect">
            <a:avLst/>
          </a:prstGeom>
          <a:ln w="12700">
            <a:miter lim="400000"/>
          </a:ln>
        </p:spPr>
      </p:pic>
      <p:pic>
        <p:nvPicPr>
          <p:cNvPr id="125" name="8E78B083-745A-4BE2-BE42-77840FA5757A.png"/>
          <p:cNvPicPr>
            <a:picLocks noChangeAspect="1"/>
          </p:cNvPicPr>
          <p:nvPr/>
        </p:nvPicPr>
        <p:blipFill>
          <a:blip r:embed="rId7">
            <a:extLst/>
          </a:blip>
          <a:stretch>
            <a:fillRect/>
          </a:stretch>
        </p:blipFill>
        <p:spPr>
          <a:xfrm>
            <a:off x="12913907" y="14642472"/>
            <a:ext cx="5080812" cy="1516323"/>
          </a:xfrm>
          <a:prstGeom prst="rect">
            <a:avLst/>
          </a:prstGeom>
          <a:ln w="12700">
            <a:miter lim="400000"/>
          </a:ln>
        </p:spPr>
      </p:pic>
      <p:pic>
        <p:nvPicPr>
          <p:cNvPr id="126" name="A5D8E4A0-2878-489B-973A-EF953EA22ABE.png"/>
          <p:cNvPicPr>
            <a:picLocks noChangeAspect="1"/>
          </p:cNvPicPr>
          <p:nvPr/>
        </p:nvPicPr>
        <p:blipFill>
          <a:blip r:embed="rId8">
            <a:extLst/>
          </a:blip>
          <a:stretch>
            <a:fillRect/>
          </a:stretch>
        </p:blipFill>
        <p:spPr>
          <a:xfrm>
            <a:off x="12233317" y="16323093"/>
            <a:ext cx="6892842" cy="1900989"/>
          </a:xfrm>
          <a:prstGeom prst="rect">
            <a:avLst/>
          </a:prstGeom>
          <a:ln w="12700">
            <a:miter lim="400000"/>
          </a:ln>
        </p:spPr>
      </p:pic>
      <p:sp>
        <p:nvSpPr>
          <p:cNvPr id="127" name="Shape 127"/>
          <p:cNvSpPr/>
          <p:nvPr/>
        </p:nvSpPr>
        <p:spPr>
          <a:xfrm>
            <a:off x="11950248" y="21115292"/>
            <a:ext cx="7008129" cy="11859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180975" indent="-180975">
              <a:buSzPct val="100000"/>
              <a:buChar char="-"/>
              <a:defRPr sz="2500"/>
            </a:pPr>
            <a:r>
              <a:t>Add friending features that allows users to add friends and send messages to each other</a:t>
            </a:r>
          </a:p>
          <a:p>
            <a:pPr marL="180975" indent="-180975">
              <a:buSzPct val="100000"/>
              <a:buChar char="-"/>
              <a:defRPr sz="2500"/>
            </a:pPr>
            <a:r>
              <a:t>Improve booking flexibility</a:t>
            </a:r>
          </a:p>
        </p:txBody>
      </p:sp>
      <p:pic>
        <p:nvPicPr>
          <p:cNvPr id="128" name="poster.png"/>
          <p:cNvPicPr>
            <a:picLocks noChangeAspect="1"/>
          </p:cNvPicPr>
          <p:nvPr/>
        </p:nvPicPr>
        <p:blipFill>
          <a:blip r:embed="rId9">
            <a:extLst/>
          </a:blip>
          <a:stretch>
            <a:fillRect/>
          </a:stretch>
        </p:blipFill>
        <p:spPr>
          <a:xfrm>
            <a:off x="12052429" y="5336220"/>
            <a:ext cx="7254617" cy="4208785"/>
          </a:xfrm>
          <a:prstGeom prst="rect">
            <a:avLst/>
          </a:prstGeom>
          <a:ln w="12700">
            <a:miter lim="400000"/>
          </a:ln>
        </p:spPr>
      </p:pic>
      <p:sp>
        <p:nvSpPr>
          <p:cNvPr id="129" name="Shape 129"/>
          <p:cNvSpPr/>
          <p:nvPr/>
        </p:nvSpPr>
        <p:spPr>
          <a:xfrm>
            <a:off x="11678578" y="26825575"/>
            <a:ext cx="8002319" cy="64234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2pPr>
              <a:defRPr u="sng">
                <a:solidFill>
                  <a:srgbClr val="009999"/>
                </a:solidFill>
                <a:uFill>
                  <a:solidFill>
                    <a:srgbClr val="009999"/>
                  </a:solidFill>
                </a:uFill>
                <a:hlinkClick r:id="rId10"/>
              </a:defRPr>
            </a:lvl2pPr>
          </a:lstStyle>
          <a:p>
            <a:r>
              <a:t>TutorialPoint: </a:t>
            </a:r>
          </a:p>
          <a:p>
            <a:pPr lvl="1">
              <a:defRPr u="none">
                <a:solidFill>
                  <a:srgbClr val="000000"/>
                </a:solidFill>
                <a:uFillTx/>
              </a:defRPr>
            </a:pPr>
            <a:r>
              <a:rPr u="sng">
                <a:solidFill>
                  <a:srgbClr val="009999"/>
                </a:solidFill>
                <a:uFill>
                  <a:solidFill>
                    <a:srgbClr val="009999"/>
                  </a:solidFill>
                </a:uFill>
                <a:hlinkClick r:id="rId10"/>
              </a:rPr>
              <a:t>https://www.tutorialspoint.com/nodejs/nodejs_express_framework.htm</a:t>
            </a:r>
          </a:p>
        </p:txBody>
      </p:sp>
      <p:sp>
        <p:nvSpPr>
          <p:cNvPr id="130" name="Shape 130"/>
          <p:cNvSpPr/>
          <p:nvPr/>
        </p:nvSpPr>
        <p:spPr>
          <a:xfrm>
            <a:off x="11725243" y="27765743"/>
            <a:ext cx="3495735" cy="64234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2pPr>
              <a:defRPr u="sng">
                <a:solidFill>
                  <a:srgbClr val="009999"/>
                </a:solidFill>
                <a:uFill>
                  <a:solidFill>
                    <a:srgbClr val="009999"/>
                  </a:solidFill>
                </a:uFill>
                <a:hlinkClick r:id="rId11"/>
              </a:defRPr>
            </a:lvl2pPr>
          </a:lstStyle>
          <a:p>
            <a:r>
              <a:t>w3schools:</a:t>
            </a:r>
          </a:p>
          <a:p>
            <a:pPr lvl="1">
              <a:defRPr u="none">
                <a:solidFill>
                  <a:srgbClr val="000000"/>
                </a:solidFill>
                <a:uFillTx/>
              </a:defRPr>
            </a:pPr>
            <a:r>
              <a:rPr u="sng">
                <a:solidFill>
                  <a:srgbClr val="009999"/>
                </a:solidFill>
                <a:uFill>
                  <a:solidFill>
                    <a:srgbClr val="009999"/>
                  </a:solidFill>
                </a:uFill>
                <a:hlinkClick r:id="rId11"/>
              </a:rPr>
              <a:t>https://www.w3schools.com</a:t>
            </a:r>
          </a:p>
        </p:txBody>
      </p:sp>
      <p:sp>
        <p:nvSpPr>
          <p:cNvPr id="131" name="Shape 131"/>
          <p:cNvSpPr/>
          <p:nvPr/>
        </p:nvSpPr>
        <p:spPr>
          <a:xfrm>
            <a:off x="11711399" y="28631725"/>
            <a:ext cx="3983401" cy="64234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2pPr>
              <a:defRPr u="sng">
                <a:solidFill>
                  <a:srgbClr val="009999"/>
                </a:solidFill>
                <a:uFill>
                  <a:solidFill>
                    <a:srgbClr val="009999"/>
                  </a:solidFill>
                </a:uFill>
                <a:hlinkClick r:id="rId12"/>
              </a:defRPr>
            </a:lvl2pPr>
          </a:lstStyle>
          <a:p>
            <a:r>
              <a:t>jQuery api:</a:t>
            </a:r>
          </a:p>
          <a:p>
            <a:pPr lvl="1">
              <a:defRPr u="none">
                <a:solidFill>
                  <a:srgbClr val="000000"/>
                </a:solidFill>
                <a:uFillTx/>
              </a:defRPr>
            </a:pPr>
            <a:r>
              <a:rPr u="sng">
                <a:solidFill>
                  <a:srgbClr val="009999"/>
                </a:solidFill>
                <a:uFill>
                  <a:solidFill>
                    <a:srgbClr val="009999"/>
                  </a:solidFill>
                </a:uFill>
                <a:hlinkClick r:id="rId12"/>
              </a:rPr>
              <a:t>http://api.jquery.com/jquery.ajax/</a:t>
            </a:r>
          </a:p>
        </p:txBody>
      </p:sp>
      <p:sp>
        <p:nvSpPr>
          <p:cNvPr id="132" name="Shape 132"/>
          <p:cNvSpPr/>
          <p:nvPr/>
        </p:nvSpPr>
        <p:spPr>
          <a:xfrm>
            <a:off x="11695308" y="29445043"/>
            <a:ext cx="6259375" cy="64234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2pPr>
              <a:defRPr u="sng">
                <a:solidFill>
                  <a:srgbClr val="009999"/>
                </a:solidFill>
                <a:uFill>
                  <a:solidFill>
                    <a:srgbClr val="009999"/>
                  </a:solidFill>
                </a:uFill>
                <a:hlinkClick r:id="rId13"/>
              </a:defRPr>
            </a:lvl2pPr>
          </a:lstStyle>
          <a:p>
            <a:r>
              <a:t>MongoDB Manual 3.4:</a:t>
            </a:r>
          </a:p>
          <a:p>
            <a:pPr lvl="1">
              <a:defRPr u="none">
                <a:solidFill>
                  <a:srgbClr val="000000"/>
                </a:solidFill>
                <a:uFillTx/>
              </a:defRPr>
            </a:pPr>
            <a:r>
              <a:rPr u="sng">
                <a:solidFill>
                  <a:srgbClr val="009999"/>
                </a:solidFill>
                <a:uFill>
                  <a:solidFill>
                    <a:srgbClr val="009999"/>
                  </a:solidFill>
                </a:uFill>
                <a:hlinkClick r:id="rId13"/>
              </a:rPr>
              <a:t>https://docs.mongodb.com/manual/reference/method/</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CMR12</vt:lpstr>
      <vt:lpstr>Arial</vt:lpstr>
      <vt:lpstr>Eras Demi ITC</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JiaXin Wu</cp:lastModifiedBy>
  <cp:revision>2</cp:revision>
  <dcterms:modified xsi:type="dcterms:W3CDTF">2017-04-02T15:45:36Z</dcterms:modified>
</cp:coreProperties>
</file>