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3" r:id="rId3"/>
    <p:sldId id="260" r:id="rId4"/>
    <p:sldId id="264" r:id="rId5"/>
  </p:sldIdLst>
  <p:sldSz cx="12192000" cy="6858000"/>
  <p:notesSz cx="6858000" cy="9144000"/>
  <p:embeddedFontLst>
    <p:embeddedFont>
      <p:font typeface="맑은 고딕" panose="020B0503020000020004" pitchFamily="50" charset="-127"/>
      <p:regular r:id="rId6"/>
      <p:bold r:id="rId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4965"/>
    <a:srgbClr val="ECDFCF"/>
    <a:srgbClr val="85C8C5"/>
    <a:srgbClr val="FAC564"/>
    <a:srgbClr val="CC9880"/>
    <a:srgbClr val="564C4D"/>
    <a:srgbClr val="E9DDC6"/>
    <a:srgbClr val="B5B5B5"/>
    <a:srgbClr val="609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altLang="ko-KR" b="1" dirty="0" smtClean="0">
                <a:solidFill>
                  <a:schemeClr val="bg1"/>
                </a:solidFill>
              </a:rPr>
              <a:t>ERROR</a:t>
            </a:r>
            <a:r>
              <a:rPr lang="ko-KR" altLang="en-US" b="1" dirty="0" smtClean="0">
                <a:solidFill>
                  <a:schemeClr val="bg1"/>
                </a:solidFill>
              </a:rPr>
              <a:t>값</a:t>
            </a:r>
            <a:r>
              <a:rPr lang="ko-KR" altLang="en-US" b="1" baseline="0" dirty="0" smtClean="0">
                <a:solidFill>
                  <a:schemeClr val="bg1"/>
                </a:solidFill>
              </a:rPr>
              <a:t> 비교</a:t>
            </a:r>
            <a:endParaRPr lang="ko-KR" altLang="en-US" b="1" dirty="0">
              <a:solidFill>
                <a:schemeClr val="bg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 ER</c:v>
                </c:pt>
              </c:strCache>
            </c:strRef>
          </c:tx>
          <c:spPr>
            <a:ln w="63500" cap="rnd">
              <a:solidFill>
                <a:srgbClr val="FFFF00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50.40.10</c:v>
                </c:pt>
                <c:pt idx="1">
                  <c:v>55.35.10</c:v>
                </c:pt>
                <c:pt idx="2">
                  <c:v>60.30.10</c:v>
                </c:pt>
                <c:pt idx="3">
                  <c:v>65.25.10</c:v>
                </c:pt>
                <c:pt idx="4">
                  <c:v>70.20.10</c:v>
                </c:pt>
                <c:pt idx="5">
                  <c:v>75.15.10</c:v>
                </c:pt>
                <c:pt idx="6">
                  <c:v>80.10.10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0.57666799999999996</c:v>
                </c:pt>
                <c:pt idx="1">
                  <c:v>0.57565299999999997</c:v>
                </c:pt>
                <c:pt idx="2">
                  <c:v>0.57506100000000004</c:v>
                </c:pt>
                <c:pt idx="3">
                  <c:v>0.57554000000000005</c:v>
                </c:pt>
                <c:pt idx="4">
                  <c:v>0.57602600000000004</c:v>
                </c:pt>
                <c:pt idx="5">
                  <c:v>0.57750999999999997</c:v>
                </c:pt>
                <c:pt idx="6">
                  <c:v>0.57786199999999999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TEST ER</c:v>
                </c:pt>
              </c:strCache>
            </c:strRef>
          </c:tx>
          <c:spPr>
            <a:ln w="63500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50.40.10</c:v>
                </c:pt>
                <c:pt idx="1">
                  <c:v>55.35.10</c:v>
                </c:pt>
                <c:pt idx="2">
                  <c:v>60.30.10</c:v>
                </c:pt>
                <c:pt idx="3">
                  <c:v>65.25.10</c:v>
                </c:pt>
                <c:pt idx="4">
                  <c:v>70.20.10</c:v>
                </c:pt>
                <c:pt idx="5">
                  <c:v>75.15.10</c:v>
                </c:pt>
                <c:pt idx="6">
                  <c:v>80.10.10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0.58103919999999998</c:v>
                </c:pt>
                <c:pt idx="1">
                  <c:v>0.58387219999999995</c:v>
                </c:pt>
                <c:pt idx="2">
                  <c:v>0.58458399999999999</c:v>
                </c:pt>
                <c:pt idx="3">
                  <c:v>0.58443800000000001</c:v>
                </c:pt>
                <c:pt idx="4">
                  <c:v>0.58946799999999999</c:v>
                </c:pt>
                <c:pt idx="5">
                  <c:v>0.57982900000000004</c:v>
                </c:pt>
                <c:pt idx="6">
                  <c:v>0.56850400000000001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VAL ER</c:v>
                </c:pt>
              </c:strCache>
            </c:strRef>
          </c:tx>
          <c:spPr>
            <a:ln w="63500" cap="rnd">
              <a:solidFill>
                <a:srgbClr val="FAC564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50.40.10</c:v>
                </c:pt>
                <c:pt idx="1">
                  <c:v>55.35.10</c:v>
                </c:pt>
                <c:pt idx="2">
                  <c:v>60.30.10</c:v>
                </c:pt>
                <c:pt idx="3">
                  <c:v>65.25.10</c:v>
                </c:pt>
                <c:pt idx="4">
                  <c:v>70.20.10</c:v>
                </c:pt>
                <c:pt idx="5">
                  <c:v>75.15.10</c:v>
                </c:pt>
                <c:pt idx="6">
                  <c:v>80.10.10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0.58322110000000005</c:v>
                </c:pt>
                <c:pt idx="1">
                  <c:v>0.58387219999999995</c:v>
                </c:pt>
                <c:pt idx="2">
                  <c:v>0.58367829999999998</c:v>
                </c:pt>
                <c:pt idx="3">
                  <c:v>0.58360299999999998</c:v>
                </c:pt>
                <c:pt idx="4">
                  <c:v>0.58441100000000001</c:v>
                </c:pt>
                <c:pt idx="5">
                  <c:v>0.58360299999999998</c:v>
                </c:pt>
                <c:pt idx="6">
                  <c:v>0.58234200000000003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6555704"/>
        <c:axId val="336558448"/>
      </c:lineChart>
      <c:catAx>
        <c:axId val="336555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36558448"/>
        <c:crosses val="autoZero"/>
        <c:auto val="1"/>
        <c:lblAlgn val="ctr"/>
        <c:lblOffset val="100"/>
        <c:noMultiLvlLbl val="0"/>
      </c:catAx>
      <c:valAx>
        <c:axId val="336558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6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36555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altLang="ko-KR" b="1" dirty="0" smtClean="0">
                <a:solidFill>
                  <a:schemeClr val="bg1"/>
                </a:solidFill>
              </a:rPr>
              <a:t>ERROR</a:t>
            </a:r>
            <a:r>
              <a:rPr lang="ko-KR" altLang="en-US" b="1" dirty="0" smtClean="0">
                <a:solidFill>
                  <a:schemeClr val="bg1"/>
                </a:solidFill>
              </a:rPr>
              <a:t>값</a:t>
            </a:r>
            <a:r>
              <a:rPr lang="ko-KR" altLang="en-US" b="1" baseline="0" dirty="0" smtClean="0">
                <a:solidFill>
                  <a:schemeClr val="bg1"/>
                </a:solidFill>
              </a:rPr>
              <a:t> 비교</a:t>
            </a:r>
            <a:endParaRPr lang="ko-KR" altLang="en-US" b="1" dirty="0">
              <a:solidFill>
                <a:schemeClr val="bg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 ER</c:v>
                </c:pt>
              </c:strCache>
            </c:strRef>
          </c:tx>
          <c:spPr>
            <a:ln w="63500" cap="rnd">
              <a:solidFill>
                <a:srgbClr val="FFFF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0.01</c:v>
                </c:pt>
                <c:pt idx="1">
                  <c:v>0.1</c:v>
                </c:pt>
                <c:pt idx="2">
                  <c:v>0.5</c:v>
                </c:pt>
                <c:pt idx="3">
                  <c:v>0.9</c:v>
                </c:pt>
                <c:pt idx="4">
                  <c:v>1.3</c:v>
                </c:pt>
                <c:pt idx="5">
                  <c:v>1.7</c:v>
                </c:pt>
                <c:pt idx="6">
                  <c:v>1.9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0.57549280000000003</c:v>
                </c:pt>
                <c:pt idx="1">
                  <c:v>0.57549320000000004</c:v>
                </c:pt>
                <c:pt idx="2">
                  <c:v>0.57549589999999995</c:v>
                </c:pt>
                <c:pt idx="3">
                  <c:v>0.57572509999999999</c:v>
                </c:pt>
                <c:pt idx="4">
                  <c:v>0.57630999999999999</c:v>
                </c:pt>
                <c:pt idx="5">
                  <c:v>0.57566430000000002</c:v>
                </c:pt>
                <c:pt idx="6">
                  <c:v>0.57566430000000002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TEST ER</c:v>
                </c:pt>
              </c:strCache>
            </c:strRef>
          </c:tx>
          <c:spPr>
            <a:ln w="63500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0.01</c:v>
                </c:pt>
                <c:pt idx="1">
                  <c:v>0.1</c:v>
                </c:pt>
                <c:pt idx="2">
                  <c:v>0.5</c:v>
                </c:pt>
                <c:pt idx="3">
                  <c:v>0.9</c:v>
                </c:pt>
                <c:pt idx="4">
                  <c:v>1.3</c:v>
                </c:pt>
                <c:pt idx="5">
                  <c:v>1.7</c:v>
                </c:pt>
                <c:pt idx="6">
                  <c:v>1.9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0.58434620000000004</c:v>
                </c:pt>
                <c:pt idx="1">
                  <c:v>0.58433919999999995</c:v>
                </c:pt>
                <c:pt idx="2">
                  <c:v>0.58433190000000002</c:v>
                </c:pt>
                <c:pt idx="3">
                  <c:v>0.58443840000000002</c:v>
                </c:pt>
                <c:pt idx="4">
                  <c:v>0.58456799999999998</c:v>
                </c:pt>
                <c:pt idx="5">
                  <c:v>0.58461450000000004</c:v>
                </c:pt>
                <c:pt idx="6">
                  <c:v>0.58461450000000004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VAL ER</c:v>
                </c:pt>
              </c:strCache>
            </c:strRef>
          </c:tx>
          <c:spPr>
            <a:ln w="63500" cap="rnd">
              <a:solidFill>
                <a:srgbClr val="FAC564"/>
              </a:solidFill>
              <a:round/>
            </a:ln>
            <a:effectLst/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0.01</c:v>
                </c:pt>
                <c:pt idx="1">
                  <c:v>0.1</c:v>
                </c:pt>
                <c:pt idx="2">
                  <c:v>0.5</c:v>
                </c:pt>
                <c:pt idx="3">
                  <c:v>0.9</c:v>
                </c:pt>
                <c:pt idx="4">
                  <c:v>1.3</c:v>
                </c:pt>
                <c:pt idx="5">
                  <c:v>1.7</c:v>
                </c:pt>
                <c:pt idx="6">
                  <c:v>1.9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0.58343540000000005</c:v>
                </c:pt>
                <c:pt idx="1">
                  <c:v>0.58342130000000003</c:v>
                </c:pt>
                <c:pt idx="2">
                  <c:v>0.58340420000000004</c:v>
                </c:pt>
                <c:pt idx="3">
                  <c:v>0.58331840000000001</c:v>
                </c:pt>
                <c:pt idx="4">
                  <c:v>0.58379800000000004</c:v>
                </c:pt>
                <c:pt idx="5">
                  <c:v>0.58386170000000004</c:v>
                </c:pt>
                <c:pt idx="6">
                  <c:v>0.58386170000000004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6556096"/>
        <c:axId val="336551000"/>
      </c:lineChart>
      <c:catAx>
        <c:axId val="336556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36551000"/>
        <c:crosses val="autoZero"/>
        <c:auto val="1"/>
        <c:lblAlgn val="ctr"/>
        <c:lblOffset val="100"/>
        <c:noMultiLvlLbl val="0"/>
      </c:catAx>
      <c:valAx>
        <c:axId val="336551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6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36556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E21AC-C29F-4E71-A543-3632AB0A8AFF}" type="datetimeFigureOut">
              <a:rPr lang="ko-KR" altLang="en-US" smtClean="0"/>
              <a:t>2016-08-05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EF35B-E100-40AC-A8F9-2CA45C7C80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62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E21AC-C29F-4E71-A543-3632AB0A8AFF}" type="datetimeFigureOut">
              <a:rPr lang="ko-KR" altLang="en-US" smtClean="0"/>
              <a:t>2016-08-05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EF35B-E100-40AC-A8F9-2CA45C7C80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6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E21AC-C29F-4E71-A543-3632AB0A8AFF}" type="datetimeFigureOut">
              <a:rPr lang="ko-KR" altLang="en-US" smtClean="0"/>
              <a:t>2016-08-05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EF35B-E100-40AC-A8F9-2CA45C7C80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900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E21AC-C29F-4E71-A543-3632AB0A8AFF}" type="datetimeFigureOut">
              <a:rPr lang="ko-KR" altLang="en-US" smtClean="0"/>
              <a:t>2016-08-05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EF35B-E100-40AC-A8F9-2CA45C7C80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644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E21AC-C29F-4E71-A543-3632AB0A8AFF}" type="datetimeFigureOut">
              <a:rPr lang="ko-KR" altLang="en-US" smtClean="0"/>
              <a:t>2016-08-05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EF35B-E100-40AC-A8F9-2CA45C7C80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958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E21AC-C29F-4E71-A543-3632AB0A8AFF}" type="datetimeFigureOut">
              <a:rPr lang="ko-KR" altLang="en-US" smtClean="0"/>
              <a:t>2016-08-05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EF35B-E100-40AC-A8F9-2CA45C7C80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032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E21AC-C29F-4E71-A543-3632AB0A8AFF}" type="datetimeFigureOut">
              <a:rPr lang="ko-KR" altLang="en-US" smtClean="0"/>
              <a:t>2016-08-05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EF35B-E100-40AC-A8F9-2CA45C7C80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333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E21AC-C29F-4E71-A543-3632AB0A8AFF}" type="datetimeFigureOut">
              <a:rPr lang="ko-KR" altLang="en-US" smtClean="0"/>
              <a:t>2016-08-05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EF35B-E100-40AC-A8F9-2CA45C7C80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4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E21AC-C29F-4E71-A543-3632AB0A8AFF}" type="datetimeFigureOut">
              <a:rPr lang="ko-KR" altLang="en-US" smtClean="0"/>
              <a:t>2016-08-05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EF35B-E100-40AC-A8F9-2CA45C7C80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414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E21AC-C29F-4E71-A543-3632AB0A8AFF}" type="datetimeFigureOut">
              <a:rPr lang="ko-KR" altLang="en-US" smtClean="0"/>
              <a:t>2016-08-05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EF35B-E100-40AC-A8F9-2CA45C7C80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184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E21AC-C29F-4E71-A543-3632AB0A8AFF}" type="datetimeFigureOut">
              <a:rPr lang="ko-KR" altLang="en-US" smtClean="0"/>
              <a:t>2016-08-05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EF35B-E100-40AC-A8F9-2CA45C7C80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004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E21AC-C29F-4E71-A543-3632AB0A8AFF}" type="datetimeFigureOut">
              <a:rPr lang="ko-KR" altLang="en-US" smtClean="0"/>
              <a:t>2016-08-05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EF35B-E100-40AC-A8F9-2CA45C7C80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768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726747" y="1913206"/>
            <a:ext cx="2799471" cy="279947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구리여자고등학교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Toast</a:t>
            </a:r>
            <a:r>
              <a:rPr lang="ko-KR" altLang="en-US" sz="1600" dirty="0" smtClean="0"/>
              <a:t>팀</a:t>
            </a:r>
            <a:endParaRPr lang="en-US" altLang="ko-KR" sz="1600" dirty="0" smtClean="0"/>
          </a:p>
          <a:p>
            <a:pPr algn="ctr"/>
            <a:endParaRPr lang="en-US" altLang="ko-KR" sz="1600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sz="2000" dirty="0" smtClean="0"/>
              <a:t>ERROR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최솟값 찾기</a:t>
            </a:r>
            <a:endParaRPr lang="ko-KR" altLang="en-US" sz="20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838093" y="3369213"/>
            <a:ext cx="506437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56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67472" y="1529348"/>
            <a:ext cx="7016540" cy="4688572"/>
            <a:chOff x="1919458" y="900333"/>
            <a:chExt cx="9181309" cy="5479955"/>
          </a:xfrm>
        </p:grpSpPr>
        <p:graphicFrame>
          <p:nvGraphicFramePr>
            <p:cNvPr id="9" name="차트 8"/>
            <p:cNvGraphicFramePr/>
            <p:nvPr>
              <p:extLst>
                <p:ext uri="{D42A27DB-BD31-4B8C-83A1-F6EECF244321}">
                  <p14:modId xmlns:p14="http://schemas.microsoft.com/office/powerpoint/2010/main" val="540097309"/>
                </p:ext>
              </p:extLst>
            </p:nvPr>
          </p:nvGraphicFramePr>
          <p:xfrm>
            <a:off x="1919458" y="900333"/>
            <a:ext cx="8164989" cy="547995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1919458" y="1217704"/>
              <a:ext cx="1403876" cy="3666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</a:rPr>
                <a:t>ERROR</a:t>
              </a:r>
              <a:r>
                <a:rPr lang="ko-KR" altLang="en-US" sz="1200" dirty="0" smtClean="0">
                  <a:solidFill>
                    <a:schemeClr val="bg1"/>
                  </a:solidFill>
                </a:rPr>
                <a:t>값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441912" y="5858695"/>
              <a:ext cx="2658855" cy="3666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</a:rPr>
                <a:t>TRAIN/TEST/VAL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0" y="-14068"/>
            <a:ext cx="5247249" cy="886265"/>
            <a:chOff x="0" y="-14068"/>
            <a:chExt cx="5247249" cy="886265"/>
          </a:xfrm>
          <a:solidFill>
            <a:srgbClr val="3D4965"/>
          </a:solidFill>
        </p:grpSpPr>
        <p:sp>
          <p:nvSpPr>
            <p:cNvPr id="4" name="순서도: 카드 3"/>
            <p:cNvSpPr/>
            <p:nvPr/>
          </p:nvSpPr>
          <p:spPr>
            <a:xfrm rot="10800000">
              <a:off x="0" y="-14068"/>
              <a:ext cx="5247249" cy="886265"/>
            </a:xfrm>
            <a:prstGeom prst="flowChartPunchedCar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67472" y="198231"/>
              <a:ext cx="3432517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bg1"/>
                  </a:solidFill>
                </a:rPr>
                <a:t>Error </a:t>
              </a:r>
              <a:r>
                <a:rPr lang="ko-KR" altLang="en-US" sz="2400" dirty="0" smtClean="0">
                  <a:solidFill>
                    <a:schemeClr val="bg1"/>
                  </a:solidFill>
                </a:rPr>
                <a:t>값 비교 </a:t>
              </a:r>
              <a:r>
                <a:rPr lang="en-US" altLang="ko-KR" sz="2400" dirty="0" smtClean="0">
                  <a:solidFill>
                    <a:schemeClr val="bg1"/>
                  </a:solidFill>
                </a:rPr>
                <a:t>- 1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033845" y="2114589"/>
            <a:ext cx="472674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왼쪽 그래프는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nureon</a:t>
            </a:r>
            <a:r>
              <a:rPr lang="en-US" altLang="ko-KR" dirty="0" smtClean="0">
                <a:solidFill>
                  <a:schemeClr val="bg1"/>
                </a:solidFill>
              </a:rPr>
              <a:t>, epochs, learning rate, screen</a:t>
            </a:r>
            <a:r>
              <a:rPr lang="ko-KR" altLang="en-US" dirty="0" smtClean="0">
                <a:solidFill>
                  <a:schemeClr val="bg1"/>
                </a:solidFill>
              </a:rPr>
              <a:t>의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값은 다 동일하게 한 채 </a:t>
            </a:r>
            <a:r>
              <a:rPr lang="en-US" altLang="ko-KR" dirty="0" smtClean="0">
                <a:solidFill>
                  <a:schemeClr val="bg1"/>
                </a:solidFill>
              </a:rPr>
              <a:t>training, testing</a:t>
            </a:r>
            <a:r>
              <a:rPr lang="ko-KR" altLang="en-US" dirty="0" smtClean="0">
                <a:solidFill>
                  <a:schemeClr val="bg1"/>
                </a:solidFill>
              </a:rPr>
              <a:t>의 값만 </a:t>
            </a:r>
            <a:r>
              <a:rPr lang="ko-KR" altLang="en-US" dirty="0" err="1" smtClean="0">
                <a:solidFill>
                  <a:schemeClr val="bg1"/>
                </a:solidFill>
              </a:rPr>
              <a:t>다르게하여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ERROR</a:t>
            </a:r>
            <a:r>
              <a:rPr lang="ko-KR" altLang="en-US" dirty="0" smtClean="0">
                <a:solidFill>
                  <a:schemeClr val="bg1"/>
                </a:solidFill>
              </a:rPr>
              <a:t>의 값을 비교하였다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그 결과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전반적으로 </a:t>
            </a:r>
            <a:r>
              <a:rPr lang="en-US" altLang="ko-KR" dirty="0" smtClean="0">
                <a:solidFill>
                  <a:schemeClr val="bg1"/>
                </a:solidFill>
              </a:rPr>
              <a:t>training </a:t>
            </a:r>
            <a:r>
              <a:rPr lang="ko-KR" altLang="en-US" dirty="0" smtClean="0">
                <a:solidFill>
                  <a:schemeClr val="bg1"/>
                </a:solidFill>
              </a:rPr>
              <a:t>값이 증가할 수록 </a:t>
            </a:r>
            <a:r>
              <a:rPr lang="en-US" altLang="ko-KR" dirty="0" err="1" smtClean="0">
                <a:solidFill>
                  <a:schemeClr val="bg1"/>
                </a:solidFill>
              </a:rPr>
              <a:t>val</a:t>
            </a:r>
            <a:r>
              <a:rPr lang="en-US" altLang="ko-KR" dirty="0" smtClean="0">
                <a:solidFill>
                  <a:schemeClr val="bg1"/>
                </a:solidFill>
              </a:rPr>
              <a:t> error</a:t>
            </a:r>
            <a:r>
              <a:rPr lang="ko-KR" altLang="en-US" dirty="0" smtClean="0">
                <a:solidFill>
                  <a:schemeClr val="bg1"/>
                </a:solidFill>
              </a:rPr>
              <a:t>값이 감소하고 </a:t>
            </a:r>
            <a:r>
              <a:rPr lang="en-US" altLang="ko-KR" dirty="0" smtClean="0">
                <a:solidFill>
                  <a:schemeClr val="bg1"/>
                </a:solidFill>
              </a:rPr>
              <a:t>train error </a:t>
            </a:r>
            <a:r>
              <a:rPr lang="ko-KR" altLang="en-US" dirty="0" smtClean="0">
                <a:solidFill>
                  <a:schemeClr val="bg1"/>
                </a:solidFill>
              </a:rPr>
              <a:t>값이 </a:t>
            </a:r>
            <a:r>
              <a:rPr lang="ko-KR" altLang="en-US" dirty="0" smtClean="0">
                <a:solidFill>
                  <a:schemeClr val="bg1"/>
                </a:solidFill>
              </a:rPr>
              <a:t>증가</a:t>
            </a:r>
            <a:r>
              <a:rPr lang="ko-KR" altLang="en-US" dirty="0" smtClean="0">
                <a:solidFill>
                  <a:schemeClr val="bg1"/>
                </a:solidFill>
              </a:rPr>
              <a:t>하는 </a:t>
            </a:r>
            <a:r>
              <a:rPr lang="ko-KR" altLang="en-US" dirty="0" smtClean="0">
                <a:solidFill>
                  <a:schemeClr val="bg1"/>
                </a:solidFill>
              </a:rPr>
              <a:t>추세를 보였다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sz="800" dirty="0" smtClean="0">
              <a:solidFill>
                <a:schemeClr val="bg1"/>
              </a:solidFill>
            </a:endParaRPr>
          </a:p>
          <a:p>
            <a:r>
              <a:rPr lang="en-US" altLang="ko-KR" dirty="0" err="1" smtClean="0">
                <a:solidFill>
                  <a:schemeClr val="bg1"/>
                </a:solidFill>
              </a:rPr>
              <a:t>Nureon</a:t>
            </a:r>
            <a:r>
              <a:rPr lang="en-US" altLang="ko-KR" dirty="0" smtClean="0">
                <a:solidFill>
                  <a:schemeClr val="bg1"/>
                </a:solidFill>
              </a:rPr>
              <a:t> = 10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Epochs = 100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Learning rate = 1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Screen = 10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62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67472" y="1529348"/>
            <a:ext cx="7226884" cy="4660437"/>
            <a:chOff x="1919458" y="900333"/>
            <a:chExt cx="9457427" cy="5418667"/>
          </a:xfrm>
        </p:grpSpPr>
        <p:graphicFrame>
          <p:nvGraphicFramePr>
            <p:cNvPr id="7" name="차트 6"/>
            <p:cNvGraphicFramePr/>
            <p:nvPr>
              <p:extLst>
                <p:ext uri="{D42A27DB-BD31-4B8C-83A1-F6EECF244321}">
                  <p14:modId xmlns:p14="http://schemas.microsoft.com/office/powerpoint/2010/main" val="2035293851"/>
                </p:ext>
              </p:extLst>
            </p:nvPr>
          </p:nvGraphicFramePr>
          <p:xfrm>
            <a:off x="1919458" y="900333"/>
            <a:ext cx="8128000" cy="541866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1919458" y="1217704"/>
              <a:ext cx="1403876" cy="3666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</a:rPr>
                <a:t>ERROR</a:t>
              </a:r>
              <a:r>
                <a:rPr lang="ko-KR" altLang="en-US" sz="1200" dirty="0" smtClean="0">
                  <a:solidFill>
                    <a:schemeClr val="bg1"/>
                  </a:solidFill>
                </a:rPr>
                <a:t>값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718029" y="5760041"/>
              <a:ext cx="2658856" cy="3220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</a:rPr>
                <a:t>Learning Rate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0" y="-14068"/>
            <a:ext cx="5247249" cy="886265"/>
            <a:chOff x="0" y="-14068"/>
            <a:chExt cx="5247249" cy="886265"/>
          </a:xfrm>
          <a:solidFill>
            <a:srgbClr val="3D4965"/>
          </a:solidFill>
        </p:grpSpPr>
        <p:sp>
          <p:nvSpPr>
            <p:cNvPr id="18" name="순서도: 카드 17"/>
            <p:cNvSpPr/>
            <p:nvPr/>
          </p:nvSpPr>
          <p:spPr>
            <a:xfrm rot="10800000">
              <a:off x="0" y="-14068"/>
              <a:ext cx="5247249" cy="886265"/>
            </a:xfrm>
            <a:prstGeom prst="flowChartPunchedCar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7472" y="198231"/>
              <a:ext cx="3432517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bg1"/>
                  </a:solidFill>
                </a:rPr>
                <a:t>Error </a:t>
              </a:r>
              <a:r>
                <a:rPr lang="ko-KR" altLang="en-US" sz="2400" dirty="0" smtClean="0">
                  <a:solidFill>
                    <a:schemeClr val="bg1"/>
                  </a:solidFill>
                </a:rPr>
                <a:t>값 비교 </a:t>
              </a:r>
              <a:r>
                <a:rPr lang="en-US" altLang="ko-KR" sz="2400" dirty="0" smtClean="0">
                  <a:solidFill>
                    <a:schemeClr val="bg1"/>
                  </a:solidFill>
                </a:rPr>
                <a:t>– 2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7033845" y="1903569"/>
            <a:ext cx="472674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왼쪽 그래프는</a:t>
            </a:r>
            <a:r>
              <a:rPr lang="en-US" altLang="ko-KR" dirty="0">
                <a:solidFill>
                  <a:schemeClr val="bg1"/>
                </a:solidFill>
              </a:rPr>
              <a:t> training, testing, </a:t>
            </a:r>
            <a:r>
              <a:rPr lang="en-US" altLang="ko-KR" dirty="0" err="1">
                <a:solidFill>
                  <a:schemeClr val="bg1"/>
                </a:solidFill>
              </a:rPr>
              <a:t>nureon</a:t>
            </a:r>
            <a:r>
              <a:rPr lang="en-US" altLang="ko-KR" dirty="0">
                <a:solidFill>
                  <a:schemeClr val="bg1"/>
                </a:solidFill>
              </a:rPr>
              <a:t>, epochs, screen</a:t>
            </a:r>
            <a:r>
              <a:rPr lang="ko-KR" altLang="en-US" dirty="0">
                <a:solidFill>
                  <a:schemeClr val="bg1"/>
                </a:solidFill>
              </a:rPr>
              <a:t>의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값은 다 동일하게 한 채 </a:t>
            </a:r>
            <a:r>
              <a:rPr lang="en-US" altLang="ko-KR" dirty="0">
                <a:solidFill>
                  <a:schemeClr val="bg1"/>
                </a:solidFill>
              </a:rPr>
              <a:t>Learning Rate</a:t>
            </a:r>
            <a:r>
              <a:rPr lang="ko-KR" altLang="en-US" dirty="0">
                <a:solidFill>
                  <a:schemeClr val="bg1"/>
                </a:solidFill>
              </a:rPr>
              <a:t>의 값만 </a:t>
            </a:r>
            <a:r>
              <a:rPr lang="ko-KR" altLang="en-US" dirty="0" err="1">
                <a:solidFill>
                  <a:schemeClr val="bg1"/>
                </a:solidFill>
              </a:rPr>
              <a:t>다르게하여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ERROR</a:t>
            </a:r>
            <a:r>
              <a:rPr lang="ko-KR" altLang="en-US" dirty="0">
                <a:solidFill>
                  <a:schemeClr val="bg1"/>
                </a:solidFill>
              </a:rPr>
              <a:t>의 값을 비교하였다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그 결과</a:t>
            </a:r>
            <a:r>
              <a:rPr lang="en-US" altLang="ko-KR" dirty="0" smtClean="0">
                <a:solidFill>
                  <a:schemeClr val="bg1"/>
                </a:solidFill>
              </a:rPr>
              <a:t>, learning rate </a:t>
            </a:r>
            <a:r>
              <a:rPr lang="ko-KR" altLang="en-US" dirty="0" smtClean="0">
                <a:solidFill>
                  <a:schemeClr val="bg1"/>
                </a:solidFill>
              </a:rPr>
              <a:t>값이 </a:t>
            </a:r>
            <a:r>
              <a:rPr lang="en-US" altLang="ko-KR" dirty="0" smtClean="0">
                <a:solidFill>
                  <a:schemeClr val="bg1"/>
                </a:solidFill>
              </a:rPr>
              <a:t>0.9~1.3 </a:t>
            </a:r>
            <a:r>
              <a:rPr lang="ko-KR" altLang="en-US" dirty="0" smtClean="0">
                <a:solidFill>
                  <a:schemeClr val="bg1"/>
                </a:solidFill>
              </a:rPr>
              <a:t>일 때 </a:t>
            </a:r>
            <a:r>
              <a:rPr lang="en-US" altLang="ko-KR" dirty="0" smtClean="0">
                <a:solidFill>
                  <a:schemeClr val="bg1"/>
                </a:solidFill>
              </a:rPr>
              <a:t>error</a:t>
            </a:r>
            <a:r>
              <a:rPr lang="ko-KR" altLang="en-US" dirty="0" smtClean="0">
                <a:solidFill>
                  <a:schemeClr val="bg1"/>
                </a:solidFill>
              </a:rPr>
              <a:t>의 값이 가장 커지며 </a:t>
            </a:r>
            <a:r>
              <a:rPr lang="en-US" altLang="ko-KR" dirty="0" smtClean="0">
                <a:solidFill>
                  <a:schemeClr val="bg1"/>
                </a:solidFill>
              </a:rPr>
              <a:t>learning rate</a:t>
            </a:r>
            <a:r>
              <a:rPr lang="ko-KR" altLang="en-US" dirty="0" smtClean="0">
                <a:solidFill>
                  <a:schemeClr val="bg1"/>
                </a:solidFill>
              </a:rPr>
              <a:t>의 값이 증가할수록 </a:t>
            </a:r>
            <a:r>
              <a:rPr lang="en-US" altLang="ko-KR" dirty="0" smtClean="0">
                <a:solidFill>
                  <a:schemeClr val="bg1"/>
                </a:solidFill>
              </a:rPr>
              <a:t>error </a:t>
            </a:r>
            <a:r>
              <a:rPr lang="ko-KR" altLang="en-US" dirty="0" smtClean="0">
                <a:solidFill>
                  <a:schemeClr val="bg1"/>
                </a:solidFill>
              </a:rPr>
              <a:t>값이 전반적으로 아주 미세하게 증가하는 추세를 보였다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sz="800" dirty="0" smtClean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Training = 65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Testing = 15</a:t>
            </a:r>
          </a:p>
          <a:p>
            <a:r>
              <a:rPr lang="en-US" altLang="ko-KR" dirty="0" err="1">
                <a:solidFill>
                  <a:schemeClr val="bg1"/>
                </a:solidFill>
              </a:rPr>
              <a:t>Nureon</a:t>
            </a:r>
            <a:r>
              <a:rPr lang="en-US" altLang="ko-KR" dirty="0">
                <a:solidFill>
                  <a:schemeClr val="bg1"/>
                </a:solidFill>
              </a:rPr>
              <a:t> = 10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Epochs = 100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Screen = 10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56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0" y="-14068"/>
            <a:ext cx="5247249" cy="886265"/>
            <a:chOff x="0" y="-14068"/>
            <a:chExt cx="5247249" cy="886265"/>
          </a:xfrm>
          <a:solidFill>
            <a:srgbClr val="3D4965"/>
          </a:solidFill>
        </p:grpSpPr>
        <p:sp>
          <p:nvSpPr>
            <p:cNvPr id="18" name="순서도: 카드 17"/>
            <p:cNvSpPr/>
            <p:nvPr/>
          </p:nvSpPr>
          <p:spPr>
            <a:xfrm rot="10800000">
              <a:off x="0" y="-14068"/>
              <a:ext cx="5247249" cy="886265"/>
            </a:xfrm>
            <a:prstGeom prst="flowChartPunchedCar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7472" y="198231"/>
              <a:ext cx="3432517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bg1"/>
                  </a:solidFill>
                </a:rPr>
                <a:t>Error </a:t>
              </a:r>
              <a:r>
                <a:rPr lang="ko-KR" altLang="en-US" sz="2400" dirty="0" smtClean="0">
                  <a:solidFill>
                    <a:schemeClr val="bg1"/>
                  </a:solidFill>
                </a:rPr>
                <a:t>최솟값</a:t>
              </a:r>
              <a:endParaRPr lang="en-US" altLang="ko-KR" sz="24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014037" y="2390014"/>
            <a:ext cx="55286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우리 팀이 값을 넣어 시도했을 때 최솟값은 </a:t>
            </a:r>
            <a:r>
              <a:rPr lang="en-US" altLang="ko-KR" dirty="0" smtClean="0">
                <a:solidFill>
                  <a:schemeClr val="bg1"/>
                </a:solidFill>
              </a:rPr>
              <a:t>training 80, testing 10, validating 10, neuron 10, epochs 100, learning rate 1.2, screen 10 </a:t>
            </a:r>
            <a:r>
              <a:rPr lang="ko-KR" altLang="en-US" dirty="0" smtClean="0">
                <a:solidFill>
                  <a:schemeClr val="bg1"/>
                </a:solidFill>
              </a:rPr>
              <a:t>일 때 </a:t>
            </a:r>
            <a:r>
              <a:rPr lang="en-US" altLang="ko-KR" dirty="0" smtClean="0">
                <a:solidFill>
                  <a:schemeClr val="bg1"/>
                </a:solidFill>
              </a:rPr>
              <a:t>train error, test error </a:t>
            </a:r>
            <a:r>
              <a:rPr lang="ko-KR" altLang="en-US" dirty="0" smtClean="0">
                <a:solidFill>
                  <a:schemeClr val="bg1"/>
                </a:solidFill>
              </a:rPr>
              <a:t>그리고 </a:t>
            </a:r>
            <a:r>
              <a:rPr lang="en-US" altLang="ko-KR" dirty="0" err="1" smtClean="0">
                <a:solidFill>
                  <a:schemeClr val="bg1"/>
                </a:solidFill>
              </a:rPr>
              <a:t>val</a:t>
            </a:r>
            <a:r>
              <a:rPr lang="en-US" altLang="ko-KR" dirty="0" smtClean="0">
                <a:solidFill>
                  <a:schemeClr val="bg1"/>
                </a:solidFill>
              </a:rPr>
              <a:t> error</a:t>
            </a:r>
            <a:r>
              <a:rPr lang="ko-KR" altLang="en-US" dirty="0" smtClean="0">
                <a:solidFill>
                  <a:schemeClr val="bg1"/>
                </a:solidFill>
              </a:rPr>
              <a:t>의 평균값이 가장 작게 나왔다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Train error = 0.5778915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Test error = 0.5685891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Val error = 0.5824263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Average = 0.5763023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AutoShape 2" descr="https://mail.naver.com/read/image/?mailSN=4685&amp;attachIndex=2&amp;contentType=image/jpeg&amp;offset=4112&amp;size=5747925&amp;mimeSN=1470324986.516791.31267.548058&amp;org=1&amp;u=zmffhqj35"/>
          <p:cNvSpPr>
            <a:spLocks noChangeAspect="1" noChangeArrowheads="1"/>
          </p:cNvSpPr>
          <p:nvPr/>
        </p:nvSpPr>
        <p:spPr bwMode="auto">
          <a:xfrm>
            <a:off x="1471245" y="-821316"/>
            <a:ext cx="5562600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67046" y="1481009"/>
            <a:ext cx="4680334" cy="468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54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219</Words>
  <Application>Microsoft Office PowerPoint</Application>
  <PresentationFormat>와이드스크린</PresentationFormat>
  <Paragraphs>37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sunmee back</dc:creator>
  <cp:lastModifiedBy>sunmee back</cp:lastModifiedBy>
  <cp:revision>16</cp:revision>
  <dcterms:created xsi:type="dcterms:W3CDTF">2016-08-04T10:50:39Z</dcterms:created>
  <dcterms:modified xsi:type="dcterms:W3CDTF">2016-08-04T15:45:27Z</dcterms:modified>
</cp:coreProperties>
</file>