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9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908720"/>
            <a:ext cx="43204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9552" y="908720"/>
            <a:ext cx="43204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39552" y="908720"/>
            <a:ext cx="43204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8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8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908720"/>
            <a:ext cx="43204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5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D100-2918-4148-A19E-41528A596D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4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437151"/>
            <a:ext cx="2133600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26BF-7396-44CF-BC6D-752E7038A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465" y="64533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60CFA"/>
                </a:solidFill>
              </a:rPr>
              <a:t>회로이론</a:t>
            </a:r>
            <a:endParaRPr lang="ko-KR" altLang="en-US" sz="1400">
              <a:solidFill>
                <a:srgbClr val="060C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Blip>
          <a:blip r:embed="rId13"/>
        </a:buBlip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회로이론 </a:t>
            </a:r>
            <a:r>
              <a:rPr lang="en-US" altLang="ko-KR" smtClean="0"/>
              <a:t>: Project #1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목표</a:t>
            </a:r>
            <a:endParaRPr lang="en-US" altLang="ko-KR" smtClean="0"/>
          </a:p>
          <a:p>
            <a:pPr lvl="1"/>
            <a:r>
              <a:rPr lang="en-US" altLang="ko-KR" smtClean="0"/>
              <a:t>PSPICE </a:t>
            </a:r>
            <a:r>
              <a:rPr lang="ko-KR" altLang="en-US" smtClean="0"/>
              <a:t>사용법 익히기</a:t>
            </a:r>
            <a:endParaRPr lang="en-US" altLang="ko-KR" smtClean="0"/>
          </a:p>
          <a:p>
            <a:pPr lvl="1"/>
            <a:r>
              <a:rPr lang="ko-KR" altLang="en-US" smtClean="0"/>
              <a:t>회로 해석 훈련</a:t>
            </a:r>
            <a:endParaRPr lang="en-US" altLang="ko-KR" smtClean="0"/>
          </a:p>
          <a:p>
            <a:pPr lvl="1"/>
            <a:r>
              <a:rPr lang="en-US" altLang="ko-KR" smtClean="0"/>
              <a:t>OP AMP</a:t>
            </a:r>
            <a:r>
              <a:rPr lang="ko-KR" altLang="en-US" smtClean="0"/>
              <a:t>의 개념 익히기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제출일 </a:t>
            </a:r>
            <a:r>
              <a:rPr lang="en-US" altLang="ko-KR" smtClean="0"/>
              <a:t>: 5</a:t>
            </a:r>
            <a:r>
              <a:rPr lang="ko-KR" altLang="en-US" smtClean="0"/>
              <a:t>월 </a:t>
            </a:r>
            <a:r>
              <a:rPr lang="en-US" altLang="ko-KR" smtClean="0"/>
              <a:t>23</a:t>
            </a:r>
            <a:r>
              <a:rPr lang="ko-KR" altLang="en-US" smtClean="0"/>
              <a:t>일 </a:t>
            </a:r>
            <a:r>
              <a:rPr lang="en-US" altLang="ko-KR" smtClean="0"/>
              <a:t>(</a:t>
            </a:r>
            <a:r>
              <a:rPr lang="ko-KR" altLang="en-US" smtClean="0"/>
              <a:t>목</a:t>
            </a:r>
            <a:r>
              <a:rPr lang="en-US" altLang="ko-KR" smtClean="0"/>
              <a:t>) </a:t>
            </a:r>
            <a:r>
              <a:rPr lang="ko-KR" altLang="en-US" smtClean="0"/>
              <a:t>수업시간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배점 </a:t>
            </a:r>
            <a:r>
              <a:rPr lang="en-US" altLang="ko-KR" smtClean="0"/>
              <a:t>: 100</a:t>
            </a:r>
            <a:r>
              <a:rPr lang="ko-KR" altLang="en-US" smtClean="0"/>
              <a:t>점 기준으로 </a:t>
            </a:r>
            <a:r>
              <a:rPr lang="en-US" altLang="ko-KR" smtClean="0"/>
              <a:t>10</a:t>
            </a:r>
            <a:r>
              <a:rPr lang="ko-KR" altLang="en-US" smtClean="0"/>
              <a:t>점</a:t>
            </a:r>
            <a:endParaRPr lang="en-US" altLang="ko-KR" smtClean="0"/>
          </a:p>
          <a:p>
            <a:pPr lvl="1"/>
            <a:r>
              <a:rPr lang="ko-KR" altLang="en-US" smtClean="0"/>
              <a:t>중간고사의 </a:t>
            </a:r>
            <a:r>
              <a:rPr lang="en-US" altLang="ko-KR" smtClean="0"/>
              <a:t>1/3</a:t>
            </a:r>
          </a:p>
          <a:p>
            <a:pPr lvl="1"/>
            <a:r>
              <a:rPr lang="ko-KR" altLang="en-US" smtClean="0"/>
              <a:t>채점기준 </a:t>
            </a:r>
            <a:r>
              <a:rPr lang="en-US" altLang="ko-KR" smtClean="0"/>
              <a:t>: </a:t>
            </a:r>
            <a:r>
              <a:rPr lang="ko-KR" altLang="en-US" smtClean="0"/>
              <a:t>구현의 정확성</a:t>
            </a:r>
            <a:r>
              <a:rPr lang="en-US" altLang="ko-KR" smtClean="0"/>
              <a:t>(5</a:t>
            </a:r>
            <a:r>
              <a:rPr lang="ko-KR" altLang="en-US" smtClean="0"/>
              <a:t>점</a:t>
            </a:r>
            <a:r>
              <a:rPr lang="en-US" altLang="ko-KR" smtClean="0"/>
              <a:t>), </a:t>
            </a:r>
            <a:r>
              <a:rPr lang="ko-KR" altLang="en-US" smtClean="0"/>
              <a:t>문서의 충실성</a:t>
            </a:r>
            <a:r>
              <a:rPr lang="en-US" altLang="ko-KR" smtClean="0"/>
              <a:t>(5</a:t>
            </a:r>
            <a:r>
              <a:rPr lang="ko-KR" altLang="en-US" smtClean="0"/>
              <a:t>점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r>
              <a:rPr lang="ko-KR" altLang="en-US" smtClean="0"/>
              <a:t>가산점 </a:t>
            </a:r>
            <a:r>
              <a:rPr lang="en-US" altLang="ko-KR" smtClean="0"/>
              <a:t>: </a:t>
            </a:r>
            <a:r>
              <a:rPr lang="ko-KR" altLang="en-US" smtClean="0"/>
              <a:t>최대 </a:t>
            </a:r>
            <a:r>
              <a:rPr lang="en-US" altLang="ko-KR"/>
              <a:t>2</a:t>
            </a:r>
            <a:r>
              <a:rPr lang="ko-KR" altLang="en-US" smtClean="0"/>
              <a:t>점 </a:t>
            </a:r>
            <a:r>
              <a:rPr lang="ko-KR" altLang="en-US" smtClean="0"/>
              <a:t>부여 </a:t>
            </a:r>
            <a:r>
              <a:rPr lang="en-US" altLang="ko-KR" smtClean="0"/>
              <a:t>(</a:t>
            </a:r>
            <a:r>
              <a:rPr lang="ko-KR" altLang="en-US" smtClean="0"/>
              <a:t>즉 최대 </a:t>
            </a:r>
            <a:r>
              <a:rPr lang="en-US" altLang="ko-KR" smtClean="0"/>
              <a:t>12</a:t>
            </a:r>
            <a:r>
              <a:rPr lang="ko-KR" altLang="en-US" smtClean="0"/>
              <a:t>점 </a:t>
            </a:r>
            <a:r>
              <a:rPr lang="ko-KR" altLang="en-US" smtClean="0"/>
              <a:t>획득 가능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 bwMode="auto">
          <a:xfrm flipH="1">
            <a:off x="1547664" y="1841636"/>
            <a:ext cx="115538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꺾인 연결선 54"/>
          <p:cNvCxnSpPr>
            <a:endCxn id="50" idx="1"/>
          </p:cNvCxnSpPr>
          <p:nvPr/>
        </p:nvCxnSpPr>
        <p:spPr bwMode="auto">
          <a:xfrm>
            <a:off x="5508104" y="1841636"/>
            <a:ext cx="1264124" cy="4486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꺾인 연결선 32"/>
          <p:cNvCxnSpPr/>
          <p:nvPr/>
        </p:nvCxnSpPr>
        <p:spPr bwMode="auto">
          <a:xfrm rot="5400000" flipH="1" flipV="1">
            <a:off x="1463321" y="1925983"/>
            <a:ext cx="1032783" cy="864096"/>
          </a:xfrm>
          <a:prstGeom prst="bentConnector3">
            <a:avLst>
              <a:gd name="adj1" fmla="val 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smtClean="0"/>
              <a:t>3</a:t>
            </a:r>
            <a:r>
              <a:rPr lang="ko-KR" altLang="en-US" sz="1600" smtClean="0"/>
              <a:t>개의 </a:t>
            </a:r>
            <a:r>
              <a:rPr lang="en-US" altLang="ko-KR" sz="1600" smtClean="0"/>
              <a:t>stage</a:t>
            </a:r>
            <a:r>
              <a:rPr lang="ko-KR" altLang="en-US" sz="1600" smtClean="0"/>
              <a:t>를 가진 아래의 시스템을 생각하자</a:t>
            </a:r>
            <a:r>
              <a:rPr lang="en-US" altLang="ko-KR" sz="1600" smtClean="0"/>
              <a:t>.</a:t>
            </a:r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pPr lvl="1"/>
            <a:endParaRPr lang="en-US" altLang="ko-KR" sz="1600" smtClean="0"/>
          </a:p>
          <a:p>
            <a:pPr lvl="1"/>
            <a:endParaRPr lang="en-US" altLang="ko-KR" sz="1600" smtClean="0"/>
          </a:p>
          <a:p>
            <a:pPr lvl="1"/>
            <a:r>
              <a:rPr lang="ko-KR" altLang="en-US" sz="1600" smtClean="0"/>
              <a:t>전체 시스템</a:t>
            </a:r>
            <a:endParaRPr lang="en-US" altLang="ko-KR" sz="1600" smtClean="0"/>
          </a:p>
          <a:p>
            <a:pPr lvl="2"/>
            <a:r>
              <a:rPr lang="ko-KR" altLang="en-US" sz="1200" smtClean="0"/>
              <a:t>최종출력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3,o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stage 1</a:t>
            </a:r>
            <a:r>
              <a:rPr lang="ko-KR" altLang="en-US" sz="1200" smtClean="0"/>
              <a:t>의 입력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1,i</a:t>
            </a:r>
            <a:r>
              <a:rPr lang="ko-KR" altLang="en-US" sz="1200" smtClean="0"/>
              <a:t>의 </a:t>
            </a:r>
            <a:r>
              <a:rPr lang="en-US" altLang="ko-KR" sz="1200" b="1" smtClean="0">
                <a:solidFill>
                  <a:srgbClr val="FF0000"/>
                </a:solidFill>
              </a:rPr>
              <a:t>-2</a:t>
            </a:r>
            <a:r>
              <a:rPr lang="ko-KR" altLang="en-US" sz="1200" smtClean="0"/>
              <a:t>배가 되게 각 </a:t>
            </a:r>
            <a:r>
              <a:rPr lang="en-US" altLang="ko-KR" sz="1200" smtClean="0"/>
              <a:t>stage</a:t>
            </a:r>
            <a:r>
              <a:rPr lang="ko-KR" altLang="en-US" sz="1200" smtClean="0"/>
              <a:t>를 설계</a:t>
            </a:r>
            <a:endParaRPr lang="en-US" altLang="ko-KR" sz="1200" smtClean="0"/>
          </a:p>
          <a:p>
            <a:pPr lvl="2"/>
            <a:r>
              <a:rPr lang="ko-KR" altLang="en-US" sz="1200" smtClean="0"/>
              <a:t>각 </a:t>
            </a:r>
            <a:r>
              <a:rPr lang="en-US" altLang="ko-KR" sz="1200" smtClean="0"/>
              <a:t>stage</a:t>
            </a:r>
            <a:r>
              <a:rPr lang="ko-KR" altLang="en-US" sz="1200" smtClean="0"/>
              <a:t>간의 간섭이 없게 </a:t>
            </a:r>
            <a:r>
              <a:rPr lang="en-US" altLang="ko-KR" sz="1200" smtClean="0"/>
              <a:t>Stage 2 </a:t>
            </a:r>
            <a:r>
              <a:rPr lang="ko-KR" altLang="en-US" sz="1200" smtClean="0"/>
              <a:t>설계</a:t>
            </a:r>
            <a:endParaRPr lang="en-US" altLang="ko-KR" sz="1200" smtClean="0"/>
          </a:p>
          <a:p>
            <a:pPr lvl="1"/>
            <a:r>
              <a:rPr lang="en-US" altLang="ko-KR" sz="1600" smtClean="0"/>
              <a:t>Stage 1 ::</a:t>
            </a:r>
          </a:p>
          <a:p>
            <a:pPr lvl="2"/>
            <a:r>
              <a:rPr lang="ko-KR" altLang="en-US" sz="1200" smtClean="0"/>
              <a:t>입력 </a:t>
            </a:r>
            <a:r>
              <a:rPr lang="en-US" altLang="ko-KR" sz="1200" smtClean="0"/>
              <a:t>= V</a:t>
            </a:r>
            <a:r>
              <a:rPr lang="en-US" altLang="ko-KR" sz="1200" baseline="-25000" smtClean="0"/>
              <a:t>1,i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출력 </a:t>
            </a:r>
            <a:r>
              <a:rPr lang="en-US" altLang="ko-KR" sz="1200" smtClean="0"/>
              <a:t>= V</a:t>
            </a:r>
            <a:r>
              <a:rPr lang="en-US" altLang="ko-KR" sz="1200" baseline="-25000" smtClean="0"/>
              <a:t>1,o</a:t>
            </a:r>
            <a:r>
              <a:rPr lang="en-US" altLang="ko-KR" sz="1200" smtClean="0"/>
              <a:t>  </a:t>
            </a:r>
            <a:r>
              <a:rPr lang="en-US" altLang="ko-KR" sz="1200" smtClean="0">
                <a:sym typeface="Wingdings" panose="05000000000000000000" pitchFamily="2" charset="2"/>
              </a:rPr>
              <a:t> </a:t>
            </a:r>
            <a:r>
              <a:rPr lang="en-US" altLang="ko-KR" sz="1200"/>
              <a:t>V</a:t>
            </a:r>
            <a:r>
              <a:rPr lang="en-US" altLang="ko-KR" sz="1200" baseline="-25000"/>
              <a:t>1,o</a:t>
            </a:r>
            <a:r>
              <a:rPr lang="en-US" altLang="ko-KR" sz="1200"/>
              <a:t> </a:t>
            </a:r>
            <a:r>
              <a:rPr lang="en-US" altLang="ko-KR" sz="1200" smtClean="0"/>
              <a:t>=</a:t>
            </a:r>
            <a:r>
              <a:rPr lang="en-US" altLang="ko-KR" sz="1200"/>
              <a:t> </a:t>
            </a:r>
            <a:r>
              <a:rPr lang="en-US" altLang="ko-KR" sz="1200" smtClean="0"/>
              <a:t>2V</a:t>
            </a:r>
            <a:r>
              <a:rPr lang="en-US" altLang="ko-KR" sz="1200" baseline="-25000" smtClean="0"/>
              <a:t>1,i</a:t>
            </a:r>
            <a:r>
              <a:rPr lang="en-US" altLang="ko-KR" sz="1200" smtClean="0"/>
              <a:t>  (</a:t>
            </a:r>
            <a:r>
              <a:rPr lang="ko-KR" altLang="en-US" sz="1200" smtClean="0"/>
              <a:t>즉 </a:t>
            </a:r>
            <a:r>
              <a:rPr lang="en-US" altLang="ko-KR" sz="1200" smtClean="0"/>
              <a:t>gain</a:t>
            </a:r>
            <a:r>
              <a:rPr lang="ko-KR" altLang="en-US" sz="1200" smtClean="0"/>
              <a:t>이 </a:t>
            </a:r>
            <a:r>
              <a:rPr lang="en-US" altLang="ko-KR" sz="1200" b="1" smtClean="0">
                <a:solidFill>
                  <a:srgbClr val="FF0000"/>
                </a:solidFill>
              </a:rPr>
              <a:t>2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stage)</a:t>
            </a:r>
          </a:p>
          <a:p>
            <a:pPr lvl="2"/>
            <a:r>
              <a:rPr lang="en-US" altLang="ko-KR" sz="1200" smtClean="0"/>
              <a:t>R</a:t>
            </a:r>
            <a:r>
              <a:rPr lang="en-US" altLang="ko-KR" sz="1200" baseline="-25000" smtClean="0"/>
              <a:t>1</a:t>
            </a:r>
            <a:r>
              <a:rPr lang="en-US" altLang="ko-KR" sz="1200" smtClean="0"/>
              <a:t>, R</a:t>
            </a:r>
            <a:r>
              <a:rPr lang="en-US" altLang="ko-KR" sz="1200" baseline="-25000" smtClean="0"/>
              <a:t>2</a:t>
            </a:r>
            <a:r>
              <a:rPr lang="en-US" altLang="ko-KR" sz="1200" smtClean="0"/>
              <a:t>, A, B </a:t>
            </a:r>
            <a:r>
              <a:rPr lang="ko-KR" altLang="en-US" sz="1200" smtClean="0"/>
              <a:t>값을 목표에 맞게 설계</a:t>
            </a:r>
            <a:endParaRPr lang="en-US" altLang="ko-KR" sz="1200" smtClean="0"/>
          </a:p>
          <a:p>
            <a:pPr lvl="1"/>
            <a:r>
              <a:rPr lang="en-US" altLang="ko-KR" sz="1600" smtClean="0"/>
              <a:t>Stage 2 ::</a:t>
            </a:r>
          </a:p>
          <a:p>
            <a:pPr lvl="2"/>
            <a:r>
              <a:rPr lang="ko-KR" altLang="en-US" sz="1200"/>
              <a:t>입력 </a:t>
            </a:r>
            <a:r>
              <a:rPr lang="en-US" altLang="ko-KR" sz="1200"/>
              <a:t>=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2,i</a:t>
            </a:r>
            <a:r>
              <a:rPr lang="en-US" altLang="ko-KR" sz="1200"/>
              <a:t>, </a:t>
            </a:r>
            <a:r>
              <a:rPr lang="ko-KR" altLang="en-US" sz="1200"/>
              <a:t>출력 </a:t>
            </a:r>
            <a:r>
              <a:rPr lang="en-US" altLang="ko-KR" sz="1200"/>
              <a:t>=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2,o</a:t>
            </a:r>
            <a:r>
              <a:rPr lang="en-US" altLang="ko-KR" sz="1200" smtClean="0"/>
              <a:t>  </a:t>
            </a:r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2,o</a:t>
            </a:r>
            <a:r>
              <a:rPr lang="en-US" altLang="ko-KR" sz="1200" smtClean="0"/>
              <a:t> </a:t>
            </a:r>
            <a:r>
              <a:rPr lang="en-US" altLang="ko-KR" sz="1200"/>
              <a:t>= </a:t>
            </a:r>
            <a:r>
              <a:rPr lang="en-US" altLang="ko-KR" sz="1200" smtClean="0"/>
              <a:t>-2V</a:t>
            </a:r>
            <a:r>
              <a:rPr lang="en-US" altLang="ko-KR" sz="1200" baseline="-25000" smtClean="0"/>
              <a:t>2,i</a:t>
            </a:r>
            <a:r>
              <a:rPr lang="en-US" altLang="ko-KR" sz="1200" smtClean="0"/>
              <a:t>  </a:t>
            </a:r>
            <a:r>
              <a:rPr lang="en-US" altLang="ko-KR" sz="1200"/>
              <a:t>(</a:t>
            </a:r>
            <a:r>
              <a:rPr lang="ko-KR" altLang="en-US" sz="1200"/>
              <a:t>즉 </a:t>
            </a:r>
            <a:r>
              <a:rPr lang="en-US" altLang="ko-KR" sz="1200"/>
              <a:t>gain</a:t>
            </a:r>
            <a:r>
              <a:rPr lang="ko-KR" altLang="en-US" sz="1200"/>
              <a:t>이 </a:t>
            </a:r>
            <a:r>
              <a:rPr lang="en-US" altLang="ko-KR" sz="1200" b="1" smtClean="0">
                <a:solidFill>
                  <a:srgbClr val="FF0000"/>
                </a:solidFill>
              </a:rPr>
              <a:t>-2</a:t>
            </a:r>
            <a:r>
              <a:rPr lang="ko-KR" altLang="en-US" sz="1200"/>
              <a:t>인 </a:t>
            </a:r>
            <a:r>
              <a:rPr lang="en-US" altLang="ko-KR" sz="1200"/>
              <a:t>stage</a:t>
            </a:r>
            <a:r>
              <a:rPr lang="en-US" altLang="ko-KR" sz="1200" smtClean="0"/>
              <a:t>)</a:t>
            </a:r>
          </a:p>
          <a:p>
            <a:pPr lvl="2"/>
            <a:r>
              <a:rPr lang="en-US" altLang="ko-KR" sz="1200" smtClean="0"/>
              <a:t>OP AMP</a:t>
            </a:r>
            <a:r>
              <a:rPr lang="ko-KR" altLang="en-US" sz="1200" smtClean="0"/>
              <a:t>와 저항만을 이용하여 설계</a:t>
            </a:r>
            <a:endParaRPr lang="en-US" altLang="ko-KR" sz="1200" smtClean="0"/>
          </a:p>
          <a:p>
            <a:pPr lvl="2"/>
            <a:r>
              <a:rPr lang="ko-KR" altLang="en-US" sz="1200" smtClean="0"/>
              <a:t>입력은 앞 </a:t>
            </a:r>
            <a:r>
              <a:rPr lang="en-US" altLang="ko-KR" sz="1200" smtClean="0"/>
              <a:t>stage</a:t>
            </a:r>
            <a:r>
              <a:rPr lang="ko-KR" altLang="en-US" sz="1200" smtClean="0"/>
              <a:t>의 출력이 그대로 전달된다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즉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2,i</a:t>
            </a:r>
            <a:r>
              <a:rPr lang="en-US" altLang="ko-KR" sz="1200" smtClean="0"/>
              <a:t> = V</a:t>
            </a:r>
            <a:r>
              <a:rPr lang="en-US" altLang="ko-KR" sz="1200" baseline="-25000" smtClean="0"/>
              <a:t>1,o</a:t>
            </a:r>
            <a:r>
              <a:rPr lang="en-US" altLang="ko-KR" sz="1200" smtClean="0"/>
              <a:t>)</a:t>
            </a:r>
          </a:p>
          <a:p>
            <a:pPr lvl="1"/>
            <a:r>
              <a:rPr lang="en-US" altLang="ko-KR" sz="1600" smtClean="0"/>
              <a:t>Stage 3 ::</a:t>
            </a:r>
          </a:p>
          <a:p>
            <a:pPr lvl="2"/>
            <a:r>
              <a:rPr lang="ko-KR" altLang="en-US" sz="1200"/>
              <a:t>입력 </a:t>
            </a:r>
            <a:r>
              <a:rPr lang="en-US" altLang="ko-KR" sz="1200"/>
              <a:t>=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3,i</a:t>
            </a:r>
            <a:r>
              <a:rPr lang="en-US" altLang="ko-KR" sz="1200"/>
              <a:t>, </a:t>
            </a:r>
            <a:r>
              <a:rPr lang="ko-KR" altLang="en-US" sz="1200"/>
              <a:t>출력 </a:t>
            </a:r>
            <a:r>
              <a:rPr lang="en-US" altLang="ko-KR" sz="1200"/>
              <a:t>=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3,o</a:t>
            </a:r>
            <a:r>
              <a:rPr lang="en-US" altLang="ko-KR" sz="1200" smtClean="0"/>
              <a:t>  </a:t>
            </a:r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3,o</a:t>
            </a:r>
            <a:r>
              <a:rPr lang="en-US" altLang="ko-KR" sz="1200" smtClean="0"/>
              <a:t> </a:t>
            </a:r>
            <a:r>
              <a:rPr lang="en-US" altLang="ko-KR" sz="1200"/>
              <a:t>= </a:t>
            </a:r>
            <a:r>
              <a:rPr lang="en-US" altLang="ko-KR" sz="1200" smtClean="0"/>
              <a:t>0.5V</a:t>
            </a:r>
            <a:r>
              <a:rPr lang="en-US" altLang="ko-KR" sz="1200" baseline="-25000" smtClean="0"/>
              <a:t>3,i</a:t>
            </a:r>
            <a:r>
              <a:rPr lang="en-US" altLang="ko-KR" sz="1200" smtClean="0"/>
              <a:t>  </a:t>
            </a:r>
            <a:r>
              <a:rPr lang="en-US" altLang="ko-KR" sz="1200"/>
              <a:t>(</a:t>
            </a:r>
            <a:r>
              <a:rPr lang="ko-KR" altLang="en-US" sz="1200"/>
              <a:t>즉 </a:t>
            </a:r>
            <a:r>
              <a:rPr lang="en-US" altLang="ko-KR" sz="1200"/>
              <a:t>gain</a:t>
            </a:r>
            <a:r>
              <a:rPr lang="ko-KR" altLang="en-US" sz="1200"/>
              <a:t>이 </a:t>
            </a:r>
            <a:r>
              <a:rPr lang="en-US" altLang="ko-KR" sz="1200" b="1" smtClean="0">
                <a:solidFill>
                  <a:srgbClr val="FF0000"/>
                </a:solidFill>
              </a:rPr>
              <a:t>0.5</a:t>
            </a:r>
            <a:r>
              <a:rPr lang="ko-KR" altLang="en-US" sz="1200" smtClean="0"/>
              <a:t>인 </a:t>
            </a:r>
            <a:r>
              <a:rPr lang="en-US" altLang="ko-KR" sz="1200"/>
              <a:t>stage</a:t>
            </a:r>
            <a:r>
              <a:rPr lang="en-US" altLang="ko-KR" sz="1200" smtClean="0"/>
              <a:t>)</a:t>
            </a:r>
            <a:endParaRPr lang="en-US" altLang="ko-KR" sz="1200"/>
          </a:p>
          <a:p>
            <a:pPr lvl="2"/>
            <a:r>
              <a:rPr lang="ko-KR" altLang="en-US" sz="1200"/>
              <a:t>입력은 앞 </a:t>
            </a:r>
            <a:r>
              <a:rPr lang="en-US" altLang="ko-KR" sz="1200"/>
              <a:t>stage</a:t>
            </a:r>
            <a:r>
              <a:rPr lang="ko-KR" altLang="en-US" sz="1200"/>
              <a:t>의 출력이 그대로 전달된다</a:t>
            </a:r>
            <a:r>
              <a:rPr lang="en-US" altLang="ko-KR" sz="1200"/>
              <a:t>. (</a:t>
            </a:r>
            <a:r>
              <a:rPr lang="ko-KR" altLang="en-US" sz="1200"/>
              <a:t>즉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3,i</a:t>
            </a:r>
            <a:r>
              <a:rPr lang="en-US" altLang="ko-KR" sz="1200" smtClean="0"/>
              <a:t> </a:t>
            </a:r>
            <a:r>
              <a:rPr lang="en-US" altLang="ko-KR" sz="1200"/>
              <a:t>= 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2,o</a:t>
            </a:r>
            <a:r>
              <a:rPr lang="en-US" altLang="ko-KR" sz="1200"/>
              <a:t>)</a:t>
            </a:r>
          </a:p>
          <a:p>
            <a:pPr lvl="2"/>
            <a:endParaRPr lang="en-US" altLang="ko-KR" sz="1200"/>
          </a:p>
          <a:p>
            <a:pPr lvl="2"/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94302"/>
            <a:ext cx="246969" cy="94671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9707" y="2362022"/>
            <a:ext cx="246969" cy="94671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2267744" y="2169465"/>
            <a:ext cx="288032" cy="479784"/>
            <a:chOff x="1999854" y="3789040"/>
            <a:chExt cx="288032" cy="47978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143870" y="3789040"/>
              <a:ext cx="0" cy="479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999854" y="3865835"/>
              <a:ext cx="288032" cy="291439"/>
              <a:chOff x="2130996" y="3496553"/>
              <a:chExt cx="288032" cy="291439"/>
            </a:xfrm>
          </p:grpSpPr>
          <p:sp>
            <p:nvSpPr>
              <p:cNvPr id="18" name="다이아몬드 17"/>
              <p:cNvSpPr/>
              <p:nvPr/>
            </p:nvSpPr>
            <p:spPr>
              <a:xfrm flipV="1">
                <a:off x="2130996" y="3496553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275012" y="3546993"/>
                <a:ext cx="0" cy="190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2703046" y="1695917"/>
            <a:ext cx="432048" cy="291439"/>
            <a:chOff x="2474230" y="3878714"/>
            <a:chExt cx="432048" cy="29143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474230" y="4024433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553782" y="3878714"/>
              <a:ext cx="288032" cy="291439"/>
              <a:chOff x="3694651" y="4432141"/>
              <a:chExt cx="288032" cy="291439"/>
            </a:xfrm>
          </p:grpSpPr>
          <p:sp>
            <p:nvSpPr>
              <p:cNvPr id="23" name="다이아몬드 22"/>
              <p:cNvSpPr/>
              <p:nvPr/>
            </p:nvSpPr>
            <p:spPr>
              <a:xfrm>
                <a:off x="3694651" y="4432141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753344" y="4538971"/>
                <a:ext cx="170646" cy="77779"/>
                <a:chOff x="5370575" y="4558898"/>
                <a:chExt cx="170646" cy="77779"/>
              </a:xfrm>
            </p:grpSpPr>
            <p:grpSp>
              <p:nvGrpSpPr>
                <p:cNvPr id="25" name="그룹 24"/>
                <p:cNvGrpSpPr>
                  <a:grpSpLocks noChangeAspect="1"/>
                </p:cNvGrpSpPr>
                <p:nvPr/>
              </p:nvGrpSpPr>
              <p:grpSpPr>
                <a:xfrm>
                  <a:off x="5370575" y="4558898"/>
                  <a:ext cx="77779" cy="77779"/>
                  <a:chOff x="2636912" y="3260812"/>
                  <a:chExt cx="360040" cy="360040"/>
                </a:xfrm>
              </p:grpSpPr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68055" y="4597788"/>
                  <a:ext cx="731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6" name="꺾인 연결선 35"/>
          <p:cNvCxnSpPr>
            <a:endCxn id="14" idx="1"/>
          </p:cNvCxnSpPr>
          <p:nvPr/>
        </p:nvCxnSpPr>
        <p:spPr bwMode="auto">
          <a:xfrm flipV="1">
            <a:off x="2411760" y="2532842"/>
            <a:ext cx="911432" cy="3415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꺾인 연결선 37"/>
          <p:cNvCxnSpPr>
            <a:stCxn id="23" idx="3"/>
            <a:endCxn id="14" idx="3"/>
          </p:cNvCxnSpPr>
          <p:nvPr/>
        </p:nvCxnSpPr>
        <p:spPr bwMode="auto">
          <a:xfrm>
            <a:off x="3070630" y="1841637"/>
            <a:ext cx="252562" cy="4442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1899003" y="1548081"/>
            <a:ext cx="283402" cy="246221"/>
            <a:chOff x="4068127" y="3118497"/>
            <a:chExt cx="283402" cy="246221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4140732" y="3325339"/>
              <a:ext cx="2107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068127" y="3118497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I</a:t>
              </a:r>
              <a:r>
                <a:rPr lang="en-US" altLang="ko-KR" sz="1000" baseline="-25000" smtClean="0"/>
                <a:t>A</a:t>
              </a:r>
              <a:endParaRPr lang="ko-KR" altLang="en-US" sz="1000" baseline="-250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27823" y="2053298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1,o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871691" y="182508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1</a:t>
            </a:r>
            <a:endParaRPr lang="ko-KR" altLang="en-US" sz="1200" baseline="-25000"/>
          </a:p>
        </p:txBody>
      </p:sp>
      <p:sp>
        <p:nvSpPr>
          <p:cNvPr id="45" name="TextBox 44"/>
          <p:cNvSpPr txBox="1"/>
          <p:nvPr/>
        </p:nvSpPr>
        <p:spPr>
          <a:xfrm>
            <a:off x="3282914" y="227015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2</a:t>
            </a:r>
            <a:endParaRPr lang="ko-KR" altLang="en-US" sz="12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1983605" y="241801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sp>
        <p:nvSpPr>
          <p:cNvPr id="47" name="TextBox 46"/>
          <p:cNvSpPr txBox="1"/>
          <p:nvPr/>
        </p:nvSpPr>
        <p:spPr>
          <a:xfrm>
            <a:off x="2527796" y="188033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I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37" y="1794302"/>
            <a:ext cx="246969" cy="94671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48744" y="2366450"/>
            <a:ext cx="246969" cy="9467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6167830" y="182508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3</a:t>
            </a:r>
            <a:endParaRPr lang="ko-KR" altLang="en-US" sz="1200" baseline="-25000"/>
          </a:p>
        </p:txBody>
      </p:sp>
      <p:sp>
        <p:nvSpPr>
          <p:cNvPr id="52" name="TextBox 51"/>
          <p:cNvSpPr txBox="1"/>
          <p:nvPr/>
        </p:nvSpPr>
        <p:spPr>
          <a:xfrm>
            <a:off x="6441441" y="228587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4</a:t>
            </a:r>
            <a:endParaRPr lang="ko-KR" altLang="en-US" sz="1200" baseline="-25000"/>
          </a:p>
        </p:txBody>
      </p:sp>
      <p:sp>
        <p:nvSpPr>
          <p:cNvPr id="53" name="TextBox 52"/>
          <p:cNvSpPr txBox="1"/>
          <p:nvPr/>
        </p:nvSpPr>
        <p:spPr>
          <a:xfrm>
            <a:off x="6918454" y="2085818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cxnSp>
        <p:nvCxnSpPr>
          <p:cNvPr id="57" name="꺾인 연결선 56"/>
          <p:cNvCxnSpPr>
            <a:stCxn id="50" idx="3"/>
          </p:cNvCxnSpPr>
          <p:nvPr/>
        </p:nvCxnSpPr>
        <p:spPr bwMode="auto">
          <a:xfrm rot="5400000">
            <a:off x="5971588" y="2073786"/>
            <a:ext cx="337157" cy="1264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23" idx="3"/>
          </p:cNvCxnSpPr>
          <p:nvPr/>
        </p:nvCxnSpPr>
        <p:spPr bwMode="auto">
          <a:xfrm>
            <a:off x="3070630" y="1841637"/>
            <a:ext cx="106932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3070630" y="2874422"/>
            <a:ext cx="1069322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1763688" y="1506270"/>
            <a:ext cx="1800200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67744" y="30689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1]</a:t>
            </a:r>
            <a:endParaRPr lang="ko-KR" altLang="en-US" sz="1200"/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6617932" y="1841636"/>
            <a:ext cx="566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6724893" y="2874422"/>
            <a:ext cx="459254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 bwMode="auto">
          <a:xfrm>
            <a:off x="6104027" y="1506270"/>
            <a:ext cx="850493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87824" y="2082334"/>
            <a:ext cx="3273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A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795180" y="2050463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427984" y="30689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2]</a:t>
            </a:r>
            <a:endParaRPr lang="ko-KR" alt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6156176" y="30689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3]</a:t>
            </a:r>
            <a:endParaRPr lang="ko-KR" altLang="en-US" sz="1200"/>
          </a:p>
        </p:txBody>
      </p:sp>
      <p:sp>
        <p:nvSpPr>
          <p:cNvPr id="82" name="직사각형 81"/>
          <p:cNvSpPr/>
          <p:nvPr/>
        </p:nvSpPr>
        <p:spPr bwMode="auto">
          <a:xfrm>
            <a:off x="4139952" y="1506270"/>
            <a:ext cx="1368152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75656" y="2038941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/>
              <a:t>1</a:t>
            </a:r>
            <a:r>
              <a:rPr lang="en-US" altLang="ko-KR" sz="1000" baseline="-25000" smtClean="0"/>
              <a:t>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819689" y="2053298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2,i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89" name="TextBox 88"/>
          <p:cNvSpPr txBox="1"/>
          <p:nvPr/>
        </p:nvSpPr>
        <p:spPr>
          <a:xfrm>
            <a:off x="5444111" y="2075231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/>
              <a:t>2</a:t>
            </a:r>
            <a:r>
              <a:rPr lang="en-US" altLang="ko-KR" sz="1000" baseline="-25000" smtClean="0"/>
              <a:t>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</p:spTree>
    <p:extLst>
      <p:ext uri="{BB962C8B-B14F-4D97-AF65-F5344CB8AC3E}">
        <p14:creationId xmlns:p14="http://schemas.microsoft.com/office/powerpoint/2010/main" val="20808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 bwMode="auto">
          <a:xfrm>
            <a:off x="8428413" y="4084918"/>
            <a:ext cx="0" cy="1032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꺾인 연결선 36"/>
          <p:cNvCxnSpPr>
            <a:stCxn id="95" idx="0"/>
          </p:cNvCxnSpPr>
          <p:nvPr/>
        </p:nvCxnSpPr>
        <p:spPr bwMode="auto">
          <a:xfrm rot="5400000" flipH="1" flipV="1">
            <a:off x="7503322" y="3659877"/>
            <a:ext cx="388054" cy="1238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 flipH="1">
            <a:off x="2298912" y="2932789"/>
            <a:ext cx="115538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꺾인 연결선 32"/>
          <p:cNvCxnSpPr/>
          <p:nvPr/>
        </p:nvCxnSpPr>
        <p:spPr bwMode="auto">
          <a:xfrm rot="5400000" flipH="1" flipV="1">
            <a:off x="2214569" y="3017136"/>
            <a:ext cx="1032783" cy="864096"/>
          </a:xfrm>
          <a:prstGeom prst="bentConnector3">
            <a:avLst>
              <a:gd name="adj1" fmla="val 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진행 순서 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Stage 1</a:t>
            </a:r>
            <a:r>
              <a:rPr lang="ko-KR" altLang="en-US" sz="2000" smtClean="0"/>
              <a:t> 설계 및 검증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회로해석방법을 통하여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1</a:t>
            </a:r>
            <a:r>
              <a:rPr lang="en-US" altLang="ko-KR" sz="1600" smtClean="0"/>
              <a:t>, R</a:t>
            </a:r>
            <a:r>
              <a:rPr lang="en-US" altLang="ko-KR" sz="1600" baseline="-25000" smtClean="0"/>
              <a:t>2</a:t>
            </a:r>
            <a:r>
              <a:rPr lang="en-US" altLang="ko-KR" sz="1600" smtClean="0"/>
              <a:t>, A, B </a:t>
            </a:r>
            <a:r>
              <a:rPr lang="ko-KR" altLang="en-US" sz="1600" smtClean="0"/>
              <a:t>값을 결정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입력에 </a:t>
            </a:r>
            <a:r>
              <a:rPr lang="en-US" altLang="ko-KR" sz="1600" smtClean="0"/>
              <a:t>1V</a:t>
            </a:r>
            <a:r>
              <a:rPr lang="ko-KR" altLang="en-US" sz="1600" smtClean="0"/>
              <a:t>를 아래와 같이 인가하는 부분을 더하여 </a:t>
            </a:r>
            <a:r>
              <a:rPr lang="en-US" altLang="ko-KR" sz="1600" smtClean="0"/>
              <a:t>PSPICE </a:t>
            </a:r>
            <a:r>
              <a:rPr lang="ko-KR" altLang="en-US" sz="1600" smtClean="0"/>
              <a:t>회로를 구성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PSPICE simulation</a:t>
            </a:r>
            <a:r>
              <a:rPr lang="ko-KR" altLang="en-US" sz="1600" smtClean="0"/>
              <a:t>을 통하여 </a:t>
            </a:r>
            <a:r>
              <a:rPr lang="en-US" altLang="ko-KR" sz="1600" smtClean="0"/>
              <a:t>V</a:t>
            </a:r>
            <a:r>
              <a:rPr lang="en-US" altLang="ko-KR" sz="1600" baseline="-25000" smtClean="0"/>
              <a:t>1,o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2V</a:t>
            </a:r>
            <a:r>
              <a:rPr lang="ko-KR" altLang="en-US" sz="1600" smtClean="0"/>
              <a:t>가 됨을 확인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endParaRPr lang="en-US" altLang="ko-KR" sz="2000" smtClean="0"/>
          </a:p>
          <a:p>
            <a:r>
              <a:rPr lang="en-US" altLang="ko-KR" sz="2000" smtClean="0"/>
              <a:t>Stage 3</a:t>
            </a:r>
            <a:r>
              <a:rPr lang="ko-KR" altLang="en-US" sz="2000" smtClean="0"/>
              <a:t> </a:t>
            </a:r>
            <a:r>
              <a:rPr lang="ko-KR" altLang="en-US" sz="2000"/>
              <a:t>설계 및 검증</a:t>
            </a:r>
            <a:endParaRPr lang="en-US" altLang="ko-KR" sz="2000"/>
          </a:p>
          <a:p>
            <a:pPr lvl="1"/>
            <a:r>
              <a:rPr lang="ko-KR" altLang="en-US" sz="1600"/>
              <a:t>회로해석방법을 통하여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3</a:t>
            </a:r>
            <a:r>
              <a:rPr lang="en-US" altLang="ko-KR" sz="1600" smtClean="0"/>
              <a:t>, R</a:t>
            </a:r>
            <a:r>
              <a:rPr lang="en-US" altLang="ko-KR" sz="1600" baseline="-25000" smtClean="0"/>
              <a:t>4</a:t>
            </a:r>
            <a:r>
              <a:rPr lang="ko-KR" altLang="en-US" sz="1600" smtClean="0"/>
              <a:t>값을 </a:t>
            </a:r>
            <a:r>
              <a:rPr lang="ko-KR" altLang="en-US" sz="1600"/>
              <a:t>결정</a:t>
            </a:r>
            <a:endParaRPr lang="en-US" altLang="ko-KR" sz="1600"/>
          </a:p>
          <a:p>
            <a:pPr lvl="1"/>
            <a:r>
              <a:rPr lang="ko-KR" altLang="en-US" sz="1600"/>
              <a:t>입력에 </a:t>
            </a:r>
            <a:r>
              <a:rPr lang="en-US" altLang="ko-KR" sz="1600"/>
              <a:t>1V</a:t>
            </a:r>
            <a:r>
              <a:rPr lang="ko-KR" altLang="en-US" sz="1600"/>
              <a:t>를 </a:t>
            </a:r>
            <a:r>
              <a:rPr lang="ko-KR" altLang="en-US" sz="1600" smtClean="0"/>
              <a:t>옆과 </a:t>
            </a:r>
            <a:r>
              <a:rPr lang="ko-KR" altLang="en-US" sz="1600"/>
              <a:t>같이 인가하는 부분을 더하여 </a:t>
            </a:r>
            <a:r>
              <a:rPr lang="en-US" altLang="ko-KR" sz="1600"/>
              <a:t>PSPICE </a:t>
            </a:r>
            <a:r>
              <a:rPr lang="ko-KR" altLang="en-US" sz="1600"/>
              <a:t>회로를 구성</a:t>
            </a:r>
            <a:endParaRPr lang="en-US" altLang="ko-KR" sz="1600"/>
          </a:p>
          <a:p>
            <a:pPr lvl="1"/>
            <a:r>
              <a:rPr lang="en-US" altLang="ko-KR" sz="1600"/>
              <a:t>PSPICE simulation</a:t>
            </a:r>
            <a:r>
              <a:rPr lang="ko-KR" altLang="en-US" sz="1600"/>
              <a:t>을 통하여 </a:t>
            </a:r>
            <a:r>
              <a:rPr lang="en-US" altLang="ko-KR" sz="1600" smtClean="0"/>
              <a:t>V</a:t>
            </a:r>
            <a:r>
              <a:rPr lang="en-US" altLang="ko-KR" sz="1600" baseline="-25000" smtClean="0"/>
              <a:t>3,o</a:t>
            </a:r>
            <a:r>
              <a:rPr lang="ko-KR" altLang="en-US" sz="1600"/>
              <a:t>가 </a:t>
            </a:r>
            <a:r>
              <a:rPr lang="en-US" altLang="ko-KR" sz="1600" smtClean="0"/>
              <a:t>0.5V</a:t>
            </a:r>
            <a:r>
              <a:rPr lang="ko-KR" altLang="en-US" sz="1600"/>
              <a:t>가 됨을 확인</a:t>
            </a:r>
            <a:endParaRPr lang="en-US" altLang="ko-KR" sz="1600"/>
          </a:p>
          <a:p>
            <a:endParaRPr lang="en-US" altLang="ko-KR" sz="2000" smtClean="0"/>
          </a:p>
          <a:p>
            <a:pPr lvl="1"/>
            <a:endParaRPr lang="en-US" altLang="ko-KR" sz="16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pPr lvl="2"/>
            <a:endParaRPr lang="en-US" altLang="ko-KR" sz="1400"/>
          </a:p>
          <a:p>
            <a:pPr lvl="2"/>
            <a:endParaRPr lang="ko-KR" altLang="en-US" sz="1400"/>
          </a:p>
        </p:txBody>
      </p:sp>
      <p:grpSp>
        <p:nvGrpSpPr>
          <p:cNvPr id="4" name="그룹 3"/>
          <p:cNvGrpSpPr/>
          <p:nvPr/>
        </p:nvGrpSpPr>
        <p:grpSpPr>
          <a:xfrm>
            <a:off x="1966868" y="3154988"/>
            <a:ext cx="260036" cy="717093"/>
            <a:chOff x="3608583" y="4581128"/>
            <a:chExt cx="260036" cy="717093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3738885" y="4581128"/>
              <a:ext cx="718" cy="71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608583" y="4707335"/>
              <a:ext cx="260036" cy="263620"/>
              <a:chOff x="5525089" y="4081374"/>
              <a:chExt cx="260036" cy="263620"/>
            </a:xfrm>
          </p:grpSpPr>
          <p:sp>
            <p:nvSpPr>
              <p:cNvPr id="7" name="타원 6"/>
              <p:cNvSpPr>
                <a:spLocks noChangeAspect="1"/>
              </p:cNvSpPr>
              <p:nvPr/>
            </p:nvSpPr>
            <p:spPr>
              <a:xfrm>
                <a:off x="5525089" y="4081374"/>
                <a:ext cx="260036" cy="2636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ts val="800"/>
                  </a:lnSpc>
                </a:pP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615221" y="4129078"/>
                <a:ext cx="79773" cy="168212"/>
                <a:chOff x="4569208" y="3842353"/>
                <a:chExt cx="91395" cy="192717"/>
              </a:xfrm>
            </p:grpSpPr>
            <p:grpSp>
              <p:nvGrpSpPr>
                <p:cNvPr id="9" name="그룹 8"/>
                <p:cNvGrpSpPr>
                  <a:grpSpLocks noChangeAspect="1"/>
                </p:cNvGrpSpPr>
                <p:nvPr/>
              </p:nvGrpSpPr>
              <p:grpSpPr>
                <a:xfrm>
                  <a:off x="4569208" y="3842353"/>
                  <a:ext cx="89110" cy="89110"/>
                  <a:chOff x="2636912" y="3260812"/>
                  <a:chExt cx="360040" cy="360040"/>
                </a:xfrm>
              </p:grpSpPr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직선 연결선 9"/>
                <p:cNvCxnSpPr/>
                <p:nvPr/>
              </p:nvCxnSpPr>
              <p:spPr>
                <a:xfrm>
                  <a:off x="4571503" y="4035070"/>
                  <a:ext cx="89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52" y="2885455"/>
            <a:ext cx="246969" cy="94671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50955" y="3453175"/>
            <a:ext cx="246969" cy="94671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3018992" y="3260618"/>
            <a:ext cx="288032" cy="479784"/>
            <a:chOff x="1999854" y="3789040"/>
            <a:chExt cx="288032" cy="47978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143870" y="3789040"/>
              <a:ext cx="0" cy="479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999854" y="3865835"/>
              <a:ext cx="288032" cy="291439"/>
              <a:chOff x="2130996" y="3496553"/>
              <a:chExt cx="288032" cy="291439"/>
            </a:xfrm>
          </p:grpSpPr>
          <p:sp>
            <p:nvSpPr>
              <p:cNvPr id="18" name="다이아몬드 17"/>
              <p:cNvSpPr/>
              <p:nvPr/>
            </p:nvSpPr>
            <p:spPr>
              <a:xfrm flipV="1">
                <a:off x="2130996" y="3496553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275012" y="3546993"/>
                <a:ext cx="0" cy="190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3454294" y="2787070"/>
            <a:ext cx="432048" cy="291439"/>
            <a:chOff x="2474230" y="3878714"/>
            <a:chExt cx="432048" cy="29143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474230" y="4024433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553782" y="3878714"/>
              <a:ext cx="288032" cy="291439"/>
              <a:chOff x="3694651" y="4432141"/>
              <a:chExt cx="288032" cy="291439"/>
            </a:xfrm>
          </p:grpSpPr>
          <p:sp>
            <p:nvSpPr>
              <p:cNvPr id="23" name="다이아몬드 22"/>
              <p:cNvSpPr/>
              <p:nvPr/>
            </p:nvSpPr>
            <p:spPr>
              <a:xfrm>
                <a:off x="3694651" y="4432141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753344" y="4538971"/>
                <a:ext cx="170646" cy="77779"/>
                <a:chOff x="5370575" y="4558898"/>
                <a:chExt cx="170646" cy="77779"/>
              </a:xfrm>
            </p:grpSpPr>
            <p:grpSp>
              <p:nvGrpSpPr>
                <p:cNvPr id="25" name="그룹 24"/>
                <p:cNvGrpSpPr>
                  <a:grpSpLocks noChangeAspect="1"/>
                </p:cNvGrpSpPr>
                <p:nvPr/>
              </p:nvGrpSpPr>
              <p:grpSpPr>
                <a:xfrm>
                  <a:off x="5370575" y="4558898"/>
                  <a:ext cx="77779" cy="77779"/>
                  <a:chOff x="2636912" y="3260812"/>
                  <a:chExt cx="360040" cy="360040"/>
                </a:xfrm>
              </p:grpSpPr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68055" y="4597788"/>
                  <a:ext cx="731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6" name="꺾인 연결선 35"/>
          <p:cNvCxnSpPr>
            <a:endCxn id="14" idx="1"/>
          </p:cNvCxnSpPr>
          <p:nvPr/>
        </p:nvCxnSpPr>
        <p:spPr bwMode="auto">
          <a:xfrm flipV="1">
            <a:off x="3163008" y="3623995"/>
            <a:ext cx="911432" cy="3415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꺾인 연결선 37"/>
          <p:cNvCxnSpPr>
            <a:stCxn id="23" idx="3"/>
            <a:endCxn id="14" idx="3"/>
          </p:cNvCxnSpPr>
          <p:nvPr/>
        </p:nvCxnSpPr>
        <p:spPr bwMode="auto">
          <a:xfrm>
            <a:off x="3821878" y="2932790"/>
            <a:ext cx="252562" cy="4442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2650251" y="2639234"/>
            <a:ext cx="283402" cy="246221"/>
            <a:chOff x="4068127" y="3118497"/>
            <a:chExt cx="283402" cy="246221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4140732" y="3325339"/>
              <a:ext cx="2107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068127" y="3118497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I</a:t>
              </a:r>
              <a:r>
                <a:rPr lang="en-US" altLang="ko-KR" sz="1000" baseline="-25000" smtClean="0"/>
                <a:t>A</a:t>
              </a:r>
              <a:endParaRPr lang="ko-KR" altLang="en-US" sz="1000" baseline="-250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79071" y="3144451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1,o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22939" y="291623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1</a:t>
            </a:r>
            <a:endParaRPr lang="ko-KR" altLang="en-US" sz="1200" baseline="-25000"/>
          </a:p>
        </p:txBody>
      </p:sp>
      <p:sp>
        <p:nvSpPr>
          <p:cNvPr id="45" name="TextBox 44"/>
          <p:cNvSpPr txBox="1"/>
          <p:nvPr/>
        </p:nvSpPr>
        <p:spPr>
          <a:xfrm>
            <a:off x="4034162" y="336131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2</a:t>
            </a:r>
            <a:endParaRPr lang="ko-KR" altLang="en-US" sz="12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2734853" y="350917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sp>
        <p:nvSpPr>
          <p:cNvPr id="47" name="TextBox 46"/>
          <p:cNvSpPr txBox="1"/>
          <p:nvPr/>
        </p:nvSpPr>
        <p:spPr>
          <a:xfrm>
            <a:off x="3279044" y="297148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I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sp>
        <p:nvSpPr>
          <p:cNvPr id="48" name="TextBox 47"/>
          <p:cNvSpPr txBox="1"/>
          <p:nvPr/>
        </p:nvSpPr>
        <p:spPr>
          <a:xfrm>
            <a:off x="1691680" y="351539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1V</a:t>
            </a:r>
            <a:endParaRPr lang="ko-KR" altLang="en-US" sz="1200"/>
          </a:p>
        </p:txBody>
      </p:sp>
      <p:cxnSp>
        <p:nvCxnSpPr>
          <p:cNvPr id="61" name="직선 연결선 60"/>
          <p:cNvCxnSpPr>
            <a:stCxn id="23" idx="3"/>
          </p:cNvCxnSpPr>
          <p:nvPr/>
        </p:nvCxnSpPr>
        <p:spPr bwMode="auto">
          <a:xfrm>
            <a:off x="3821878" y="2932790"/>
            <a:ext cx="106932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3821878" y="3965575"/>
            <a:ext cx="1069322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2514936" y="2597423"/>
            <a:ext cx="1800200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18992" y="4160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1]</a:t>
            </a:r>
            <a:endParaRPr lang="ko-KR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3739072" y="3173487"/>
            <a:ext cx="3273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A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226904" y="3130094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/>
              <a:t>1</a:t>
            </a:r>
            <a:r>
              <a:rPr lang="en-US" altLang="ko-KR" sz="1000" baseline="-25000" smtClean="0"/>
              <a:t>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cxnSp>
        <p:nvCxnSpPr>
          <p:cNvPr id="30" name="꺾인 연결선 29"/>
          <p:cNvCxnSpPr>
            <a:stCxn id="7" idx="0"/>
          </p:cNvCxnSpPr>
          <p:nvPr/>
        </p:nvCxnSpPr>
        <p:spPr bwMode="auto">
          <a:xfrm rot="5400000" flipH="1" flipV="1">
            <a:off x="2185711" y="2843968"/>
            <a:ext cx="348403" cy="5260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꺾인 연결선 31"/>
          <p:cNvCxnSpPr/>
          <p:nvPr/>
        </p:nvCxnSpPr>
        <p:spPr bwMode="auto">
          <a:xfrm>
            <a:off x="2097888" y="3850595"/>
            <a:ext cx="201024" cy="114983"/>
          </a:xfrm>
          <a:prstGeom prst="bentConnector3">
            <a:avLst>
              <a:gd name="adj1" fmla="val -8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21" y="4037583"/>
            <a:ext cx="246969" cy="94671"/>
          </a:xfrm>
          <a:prstGeom prst="rect">
            <a:avLst/>
          </a:prstGeom>
          <a:noFill/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04928" y="4609731"/>
            <a:ext cx="246969" cy="94671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7824014" y="406836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3</a:t>
            </a:r>
            <a:endParaRPr lang="ko-KR" altLang="en-US" sz="1200" baseline="-25000"/>
          </a:p>
        </p:txBody>
      </p:sp>
      <p:sp>
        <p:nvSpPr>
          <p:cNvPr id="75" name="TextBox 74"/>
          <p:cNvSpPr txBox="1"/>
          <p:nvPr/>
        </p:nvSpPr>
        <p:spPr>
          <a:xfrm>
            <a:off x="8097625" y="452915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4</a:t>
            </a:r>
            <a:endParaRPr lang="ko-KR" altLang="en-US" sz="1200" baseline="-25000"/>
          </a:p>
        </p:txBody>
      </p:sp>
      <p:sp>
        <p:nvSpPr>
          <p:cNvPr id="83" name="TextBox 82"/>
          <p:cNvSpPr txBox="1"/>
          <p:nvPr/>
        </p:nvSpPr>
        <p:spPr>
          <a:xfrm>
            <a:off x="8574638" y="4329099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8274116" y="4084917"/>
            <a:ext cx="566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8381077" y="5117703"/>
            <a:ext cx="459254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7760211" y="3749551"/>
            <a:ext cx="850493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51364" y="4293744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91" name="TextBox 90"/>
          <p:cNvSpPr txBox="1"/>
          <p:nvPr/>
        </p:nvSpPr>
        <p:spPr>
          <a:xfrm>
            <a:off x="7812360" y="53122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3]</a:t>
            </a:r>
            <a:endParaRPr lang="ko-KR" altLang="en-US" sz="1200"/>
          </a:p>
        </p:txBody>
      </p:sp>
      <p:grpSp>
        <p:nvGrpSpPr>
          <p:cNvPr id="92" name="그룹 91"/>
          <p:cNvGrpSpPr/>
          <p:nvPr/>
        </p:nvGrpSpPr>
        <p:grpSpPr>
          <a:xfrm>
            <a:off x="6948264" y="4346764"/>
            <a:ext cx="260036" cy="717093"/>
            <a:chOff x="3608583" y="4581128"/>
            <a:chExt cx="260036" cy="717093"/>
          </a:xfrm>
        </p:grpSpPr>
        <p:cxnSp>
          <p:nvCxnSpPr>
            <p:cNvPr id="93" name="직선 연결선 92"/>
            <p:cNvCxnSpPr/>
            <p:nvPr/>
          </p:nvCxnSpPr>
          <p:spPr>
            <a:xfrm flipH="1">
              <a:off x="3738885" y="4581128"/>
              <a:ext cx="718" cy="71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3608583" y="4707335"/>
              <a:ext cx="260036" cy="263620"/>
              <a:chOff x="5525089" y="4081374"/>
              <a:chExt cx="260036" cy="263620"/>
            </a:xfrm>
          </p:grpSpPr>
          <p:sp>
            <p:nvSpPr>
              <p:cNvPr id="95" name="타원 94"/>
              <p:cNvSpPr>
                <a:spLocks noChangeAspect="1"/>
              </p:cNvSpPr>
              <p:nvPr/>
            </p:nvSpPr>
            <p:spPr>
              <a:xfrm>
                <a:off x="5525089" y="4081374"/>
                <a:ext cx="260036" cy="2636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ts val="800"/>
                  </a:lnSpc>
                </a:pP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5615221" y="4129078"/>
                <a:ext cx="79773" cy="168212"/>
                <a:chOff x="4569208" y="3842353"/>
                <a:chExt cx="91395" cy="192717"/>
              </a:xfrm>
            </p:grpSpPr>
            <p:grpSp>
              <p:nvGrpSpPr>
                <p:cNvPr id="97" name="그룹 96"/>
                <p:cNvGrpSpPr>
                  <a:grpSpLocks noChangeAspect="1"/>
                </p:cNvGrpSpPr>
                <p:nvPr/>
              </p:nvGrpSpPr>
              <p:grpSpPr>
                <a:xfrm>
                  <a:off x="4569208" y="3842353"/>
                  <a:ext cx="89110" cy="89110"/>
                  <a:chOff x="2636912" y="3260812"/>
                  <a:chExt cx="360040" cy="360040"/>
                </a:xfrm>
              </p:grpSpPr>
              <p:cxnSp>
                <p:nvCxnSpPr>
                  <p:cNvPr id="99" name="직선 연결선 98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직선 연결선 97"/>
                <p:cNvCxnSpPr/>
                <p:nvPr/>
              </p:nvCxnSpPr>
              <p:spPr>
                <a:xfrm>
                  <a:off x="4571503" y="4035070"/>
                  <a:ext cx="89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1" name="TextBox 100"/>
          <p:cNvSpPr txBox="1"/>
          <p:nvPr/>
        </p:nvSpPr>
        <p:spPr>
          <a:xfrm>
            <a:off x="6673076" y="470716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1V</a:t>
            </a:r>
            <a:endParaRPr lang="ko-KR" altLang="en-US" sz="1200"/>
          </a:p>
        </p:txBody>
      </p:sp>
      <p:cxnSp>
        <p:nvCxnSpPr>
          <p:cNvPr id="54" name="꺾인 연결선 53"/>
          <p:cNvCxnSpPr/>
          <p:nvPr/>
        </p:nvCxnSpPr>
        <p:spPr bwMode="auto">
          <a:xfrm>
            <a:off x="7078566" y="5051440"/>
            <a:ext cx="1349847" cy="66266"/>
          </a:xfrm>
          <a:prstGeom prst="bentConnector3">
            <a:avLst>
              <a:gd name="adj1" fmla="val -1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37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 bwMode="auto">
          <a:xfrm flipH="1">
            <a:off x="2370920" y="3292829"/>
            <a:ext cx="115538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꺾인 연결선 32"/>
          <p:cNvCxnSpPr/>
          <p:nvPr/>
        </p:nvCxnSpPr>
        <p:spPr bwMode="auto">
          <a:xfrm rot="5400000" flipH="1" flipV="1">
            <a:off x="2286577" y="3377176"/>
            <a:ext cx="1032783" cy="864096"/>
          </a:xfrm>
          <a:prstGeom prst="bentConnector3">
            <a:avLst>
              <a:gd name="adj1" fmla="val 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진행 순서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Stage 1, 3 </a:t>
            </a:r>
            <a:r>
              <a:rPr lang="ko-KR" altLang="en-US" sz="2000" smtClean="0"/>
              <a:t>결합시의 동작 검증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stage 1</a:t>
            </a:r>
            <a:r>
              <a:rPr lang="ko-KR" altLang="en-US" sz="1600" smtClean="0"/>
              <a:t>에 </a:t>
            </a:r>
            <a:r>
              <a:rPr lang="en-US" altLang="ko-KR" sz="1600" smtClean="0"/>
              <a:t>1V </a:t>
            </a:r>
            <a:r>
              <a:rPr lang="ko-KR" altLang="en-US" sz="1600" smtClean="0"/>
              <a:t>입력을 인가하고 </a:t>
            </a:r>
            <a:r>
              <a:rPr lang="en-US" altLang="ko-KR" sz="1600" smtClean="0"/>
              <a:t>stage 1</a:t>
            </a:r>
            <a:r>
              <a:rPr lang="ko-KR" altLang="en-US" sz="1600" smtClean="0"/>
              <a:t>의 출력을 바로 </a:t>
            </a:r>
            <a:r>
              <a:rPr lang="en-US" altLang="ko-KR" sz="1600" smtClean="0"/>
              <a:t>stage 3</a:t>
            </a:r>
            <a:r>
              <a:rPr lang="ko-KR" altLang="en-US" sz="1600" smtClean="0"/>
              <a:t>로 넣는 회로를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PSPICE</a:t>
            </a:r>
            <a:r>
              <a:rPr lang="ko-KR" altLang="en-US" sz="1600" smtClean="0"/>
              <a:t>를 이용하여 구성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PSPICE simulation</a:t>
            </a:r>
            <a:r>
              <a:rPr lang="ko-KR" altLang="en-US" sz="1600" smtClean="0"/>
              <a:t>을 통하여 </a:t>
            </a:r>
            <a:r>
              <a:rPr lang="en-US" altLang="ko-KR" sz="1600" smtClean="0"/>
              <a:t>V</a:t>
            </a:r>
            <a:r>
              <a:rPr lang="en-US" altLang="ko-KR" sz="1600" baseline="-25000"/>
              <a:t>3</a:t>
            </a:r>
            <a:r>
              <a:rPr lang="en-US" altLang="ko-KR" sz="1600" baseline="-25000" smtClean="0"/>
              <a:t>,o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1x(stage 1 gain)x(stage 3 gain)</a:t>
            </a:r>
            <a:r>
              <a:rPr lang="ko-KR" altLang="en-US" sz="1600" smtClean="0"/>
              <a:t>이 되는 지를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</a:t>
            </a:r>
            <a:r>
              <a:rPr lang="ko-KR" altLang="en-US" sz="1600" smtClean="0"/>
              <a:t>확인하고 결과를 고찰 </a:t>
            </a:r>
            <a:r>
              <a:rPr lang="en-US" altLang="ko-KR" sz="1600" smtClean="0"/>
              <a:t>(</a:t>
            </a:r>
            <a:r>
              <a:rPr lang="ko-KR" altLang="en-US" sz="1600" smtClean="0"/>
              <a:t>간섭이 일어나는 지를 확인</a:t>
            </a:r>
            <a:r>
              <a:rPr lang="en-US" altLang="ko-KR" sz="1600" smtClean="0"/>
              <a:t>)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pPr lvl="1"/>
            <a:endParaRPr lang="en-US" altLang="ko-KR" sz="16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en-US" altLang="ko-KR" sz="16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pPr lvl="2"/>
            <a:endParaRPr lang="en-US" altLang="ko-KR" sz="1400"/>
          </a:p>
          <a:p>
            <a:pPr lvl="2"/>
            <a:endParaRPr lang="ko-KR" altLang="en-US" sz="1400"/>
          </a:p>
        </p:txBody>
      </p:sp>
      <p:grpSp>
        <p:nvGrpSpPr>
          <p:cNvPr id="4" name="그룹 3"/>
          <p:cNvGrpSpPr/>
          <p:nvPr/>
        </p:nvGrpSpPr>
        <p:grpSpPr>
          <a:xfrm>
            <a:off x="2038876" y="3515028"/>
            <a:ext cx="260036" cy="717093"/>
            <a:chOff x="3608583" y="4581128"/>
            <a:chExt cx="260036" cy="717093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3738885" y="4581128"/>
              <a:ext cx="718" cy="71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608583" y="4707335"/>
              <a:ext cx="260036" cy="263620"/>
              <a:chOff x="5525089" y="4081374"/>
              <a:chExt cx="260036" cy="263620"/>
            </a:xfrm>
          </p:grpSpPr>
          <p:sp>
            <p:nvSpPr>
              <p:cNvPr id="7" name="타원 6"/>
              <p:cNvSpPr>
                <a:spLocks noChangeAspect="1"/>
              </p:cNvSpPr>
              <p:nvPr/>
            </p:nvSpPr>
            <p:spPr>
              <a:xfrm>
                <a:off x="5525089" y="4081374"/>
                <a:ext cx="260036" cy="2636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ts val="800"/>
                  </a:lnSpc>
                </a:pP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5615221" y="4129078"/>
                <a:ext cx="79773" cy="168212"/>
                <a:chOff x="4569208" y="3842353"/>
                <a:chExt cx="91395" cy="192717"/>
              </a:xfrm>
            </p:grpSpPr>
            <p:grpSp>
              <p:nvGrpSpPr>
                <p:cNvPr id="9" name="그룹 8"/>
                <p:cNvGrpSpPr>
                  <a:grpSpLocks noChangeAspect="1"/>
                </p:cNvGrpSpPr>
                <p:nvPr/>
              </p:nvGrpSpPr>
              <p:grpSpPr>
                <a:xfrm>
                  <a:off x="4569208" y="3842353"/>
                  <a:ext cx="89110" cy="89110"/>
                  <a:chOff x="2636912" y="3260812"/>
                  <a:chExt cx="360040" cy="360040"/>
                </a:xfrm>
              </p:grpSpPr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직선 연결선 9"/>
                <p:cNvCxnSpPr/>
                <p:nvPr/>
              </p:nvCxnSpPr>
              <p:spPr>
                <a:xfrm>
                  <a:off x="4571503" y="4035070"/>
                  <a:ext cx="89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245495"/>
            <a:ext cx="246969" cy="94671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22963" y="3813215"/>
            <a:ext cx="246969" cy="94671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3091000" y="3620658"/>
            <a:ext cx="288032" cy="479784"/>
            <a:chOff x="1999854" y="3789040"/>
            <a:chExt cx="288032" cy="47978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143870" y="3789040"/>
              <a:ext cx="0" cy="479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999854" y="3865835"/>
              <a:ext cx="288032" cy="291439"/>
              <a:chOff x="2130996" y="3496553"/>
              <a:chExt cx="288032" cy="291439"/>
            </a:xfrm>
          </p:grpSpPr>
          <p:sp>
            <p:nvSpPr>
              <p:cNvPr id="18" name="다이아몬드 17"/>
              <p:cNvSpPr/>
              <p:nvPr/>
            </p:nvSpPr>
            <p:spPr>
              <a:xfrm flipV="1">
                <a:off x="2130996" y="3496553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275012" y="3546993"/>
                <a:ext cx="0" cy="190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3526302" y="3147110"/>
            <a:ext cx="432048" cy="291439"/>
            <a:chOff x="2474230" y="3878714"/>
            <a:chExt cx="432048" cy="29143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474230" y="4024433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553782" y="3878714"/>
              <a:ext cx="288032" cy="291439"/>
              <a:chOff x="3694651" y="4432141"/>
              <a:chExt cx="288032" cy="291439"/>
            </a:xfrm>
          </p:grpSpPr>
          <p:sp>
            <p:nvSpPr>
              <p:cNvPr id="23" name="다이아몬드 22"/>
              <p:cNvSpPr/>
              <p:nvPr/>
            </p:nvSpPr>
            <p:spPr>
              <a:xfrm>
                <a:off x="3694651" y="4432141"/>
                <a:ext cx="288032" cy="291439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753344" y="4538971"/>
                <a:ext cx="170646" cy="77779"/>
                <a:chOff x="5370575" y="4558898"/>
                <a:chExt cx="170646" cy="77779"/>
              </a:xfrm>
            </p:grpSpPr>
            <p:grpSp>
              <p:nvGrpSpPr>
                <p:cNvPr id="25" name="그룹 24"/>
                <p:cNvGrpSpPr>
                  <a:grpSpLocks noChangeAspect="1"/>
                </p:cNvGrpSpPr>
                <p:nvPr/>
              </p:nvGrpSpPr>
              <p:grpSpPr>
                <a:xfrm>
                  <a:off x="5370575" y="4558898"/>
                  <a:ext cx="77779" cy="77779"/>
                  <a:chOff x="2636912" y="3260812"/>
                  <a:chExt cx="360040" cy="360040"/>
                </a:xfrm>
              </p:grpSpPr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2636912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/>
                  <p:cNvCxnSpPr/>
                  <p:nvPr/>
                </p:nvCxnSpPr>
                <p:spPr>
                  <a:xfrm rot="16200000">
                    <a:off x="2642835" y="3440832"/>
                    <a:ext cx="3600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68055" y="4597788"/>
                  <a:ext cx="731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6" name="꺾인 연결선 35"/>
          <p:cNvCxnSpPr>
            <a:endCxn id="14" idx="1"/>
          </p:cNvCxnSpPr>
          <p:nvPr/>
        </p:nvCxnSpPr>
        <p:spPr bwMode="auto">
          <a:xfrm flipV="1">
            <a:off x="3235016" y="3984035"/>
            <a:ext cx="911432" cy="3415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꺾인 연결선 37"/>
          <p:cNvCxnSpPr>
            <a:stCxn id="23" idx="3"/>
            <a:endCxn id="14" idx="3"/>
          </p:cNvCxnSpPr>
          <p:nvPr/>
        </p:nvCxnSpPr>
        <p:spPr bwMode="auto">
          <a:xfrm>
            <a:off x="3893886" y="3292830"/>
            <a:ext cx="252562" cy="4442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2722259" y="2999274"/>
            <a:ext cx="283402" cy="246221"/>
            <a:chOff x="4068127" y="3118497"/>
            <a:chExt cx="283402" cy="246221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4140732" y="3325339"/>
              <a:ext cx="2107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068127" y="3118497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I</a:t>
              </a:r>
              <a:r>
                <a:rPr lang="en-US" altLang="ko-KR" sz="1000" baseline="-25000" smtClean="0"/>
                <a:t>A</a:t>
              </a:r>
              <a:endParaRPr lang="ko-KR" altLang="en-US" sz="1000" baseline="-250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351079" y="3504491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1,o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94947" y="327627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1</a:t>
            </a:r>
            <a:endParaRPr lang="ko-KR" altLang="en-US" sz="1200" baseline="-25000"/>
          </a:p>
        </p:txBody>
      </p:sp>
      <p:sp>
        <p:nvSpPr>
          <p:cNvPr id="45" name="TextBox 44"/>
          <p:cNvSpPr txBox="1"/>
          <p:nvPr/>
        </p:nvSpPr>
        <p:spPr>
          <a:xfrm>
            <a:off x="4106170" y="372135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2</a:t>
            </a:r>
            <a:endParaRPr lang="ko-KR" altLang="en-US" sz="12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2806861" y="386921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V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sp>
        <p:nvSpPr>
          <p:cNvPr id="47" name="TextBox 46"/>
          <p:cNvSpPr txBox="1"/>
          <p:nvPr/>
        </p:nvSpPr>
        <p:spPr>
          <a:xfrm>
            <a:off x="3351052" y="333152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r>
              <a:rPr lang="en-US" altLang="ko-KR" sz="1200" smtClean="0">
                <a:latin typeface="맑은 고딕"/>
                <a:ea typeface="맑은 고딕"/>
              </a:rPr>
              <a:t>∙</a:t>
            </a:r>
            <a:r>
              <a:rPr lang="en-US" altLang="ko-KR" sz="1200" smtClean="0"/>
              <a:t>I</a:t>
            </a:r>
            <a:r>
              <a:rPr lang="en-US" altLang="ko-KR" sz="1200" baseline="-25000" smtClean="0"/>
              <a:t>A</a:t>
            </a:r>
            <a:endParaRPr lang="ko-KR" altLang="en-US" sz="1200" baseline="-25000"/>
          </a:p>
        </p:txBody>
      </p:sp>
      <p:sp>
        <p:nvSpPr>
          <p:cNvPr id="48" name="TextBox 47"/>
          <p:cNvSpPr txBox="1"/>
          <p:nvPr/>
        </p:nvSpPr>
        <p:spPr>
          <a:xfrm>
            <a:off x="1763688" y="387543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1V</a:t>
            </a:r>
            <a:endParaRPr lang="ko-KR" altLang="en-US" sz="1200"/>
          </a:p>
        </p:txBody>
      </p:sp>
      <p:cxnSp>
        <p:nvCxnSpPr>
          <p:cNvPr id="61" name="직선 연결선 60"/>
          <p:cNvCxnSpPr>
            <a:stCxn id="23" idx="3"/>
          </p:cNvCxnSpPr>
          <p:nvPr/>
        </p:nvCxnSpPr>
        <p:spPr bwMode="auto">
          <a:xfrm>
            <a:off x="3893886" y="3292830"/>
            <a:ext cx="106932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3893886" y="4325615"/>
            <a:ext cx="1069322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2586944" y="2957463"/>
            <a:ext cx="1800200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1000" y="4520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1]</a:t>
            </a:r>
            <a:endParaRPr lang="ko-KR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3811080" y="3533527"/>
            <a:ext cx="3273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A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298912" y="3490134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/>
              <a:t>1</a:t>
            </a:r>
            <a:r>
              <a:rPr lang="en-US" altLang="ko-KR" sz="1000" baseline="-25000" smtClean="0"/>
              <a:t>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cxnSp>
        <p:nvCxnSpPr>
          <p:cNvPr id="30" name="꺾인 연결선 29"/>
          <p:cNvCxnSpPr>
            <a:stCxn id="7" idx="0"/>
          </p:cNvCxnSpPr>
          <p:nvPr/>
        </p:nvCxnSpPr>
        <p:spPr bwMode="auto">
          <a:xfrm rot="5400000" flipH="1" flipV="1">
            <a:off x="2257719" y="3204008"/>
            <a:ext cx="348403" cy="5260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꺾인 연결선 31"/>
          <p:cNvCxnSpPr/>
          <p:nvPr/>
        </p:nvCxnSpPr>
        <p:spPr bwMode="auto">
          <a:xfrm>
            <a:off x="2169896" y="4210635"/>
            <a:ext cx="201024" cy="114983"/>
          </a:xfrm>
          <a:prstGeom prst="bentConnector3">
            <a:avLst>
              <a:gd name="adj1" fmla="val -8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꺾인 연결선 73"/>
          <p:cNvCxnSpPr>
            <a:endCxn id="77" idx="1"/>
          </p:cNvCxnSpPr>
          <p:nvPr/>
        </p:nvCxnSpPr>
        <p:spPr bwMode="auto">
          <a:xfrm>
            <a:off x="4932040" y="3292829"/>
            <a:ext cx="1264124" cy="4486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73" y="3245495"/>
            <a:ext cx="246969" cy="94671"/>
          </a:xfrm>
          <a:prstGeom prst="rect">
            <a:avLst/>
          </a:prstGeom>
          <a:noFill/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72680" y="3817643"/>
            <a:ext cx="246969" cy="94671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5591766" y="327627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3</a:t>
            </a:r>
            <a:endParaRPr lang="ko-KR" altLang="en-US" sz="1200" baseline="-25000"/>
          </a:p>
        </p:txBody>
      </p:sp>
      <p:sp>
        <p:nvSpPr>
          <p:cNvPr id="80" name="TextBox 79"/>
          <p:cNvSpPr txBox="1"/>
          <p:nvPr/>
        </p:nvSpPr>
        <p:spPr>
          <a:xfrm>
            <a:off x="5865377" y="373706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</a:t>
            </a:r>
            <a:r>
              <a:rPr lang="en-US" altLang="ko-KR" sz="1200" baseline="-25000" smtClean="0"/>
              <a:t>4</a:t>
            </a:r>
            <a:endParaRPr lang="ko-KR" altLang="en-US" sz="1200" baseline="-25000"/>
          </a:p>
        </p:txBody>
      </p:sp>
      <p:sp>
        <p:nvSpPr>
          <p:cNvPr id="81" name="TextBox 80"/>
          <p:cNvSpPr txBox="1"/>
          <p:nvPr/>
        </p:nvSpPr>
        <p:spPr>
          <a:xfrm>
            <a:off x="6342390" y="3537011"/>
            <a:ext cx="3898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3,o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cxnSp>
        <p:nvCxnSpPr>
          <p:cNvPr id="82" name="꺾인 연결선 81"/>
          <p:cNvCxnSpPr>
            <a:stCxn id="77" idx="3"/>
          </p:cNvCxnSpPr>
          <p:nvPr/>
        </p:nvCxnSpPr>
        <p:spPr bwMode="auto">
          <a:xfrm rot="5400000">
            <a:off x="5395524" y="3524979"/>
            <a:ext cx="337157" cy="1264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6041868" y="3292829"/>
            <a:ext cx="566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148829" y="4325615"/>
            <a:ext cx="459254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직사각형 101"/>
          <p:cNvSpPr/>
          <p:nvPr/>
        </p:nvSpPr>
        <p:spPr bwMode="auto">
          <a:xfrm>
            <a:off x="5527963" y="2957463"/>
            <a:ext cx="850493" cy="15841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19116" y="3501656"/>
            <a:ext cx="3609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</a:p>
          <a:p>
            <a:pPr algn="ctr"/>
            <a:r>
              <a:rPr lang="en-US" altLang="ko-KR" sz="1000" smtClean="0"/>
              <a:t>V</a:t>
            </a:r>
            <a:r>
              <a:rPr lang="en-US" altLang="ko-KR" sz="1000" baseline="-25000" smtClean="0"/>
              <a:t>3,i</a:t>
            </a:r>
          </a:p>
          <a:p>
            <a:pPr algn="ctr"/>
            <a:r>
              <a:rPr lang="en-US" altLang="ko-KR" sz="1400" smtClean="0"/>
              <a:t>-</a:t>
            </a:r>
            <a:endParaRPr lang="en-US" altLang="ko-KR" sz="1400" baseline="-2500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5580112" y="4520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[Stage 3]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02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진행 순서 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Stage 2 </a:t>
            </a:r>
            <a:r>
              <a:rPr lang="ko-KR" altLang="en-US" sz="1800" smtClean="0"/>
              <a:t>설계 및 검증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OP AMP </a:t>
            </a:r>
            <a:r>
              <a:rPr lang="ko-KR" altLang="en-US" sz="1400" smtClean="0"/>
              <a:t>회로를 설계</a:t>
            </a:r>
            <a:endParaRPr lang="en-US" altLang="ko-KR" sz="1400"/>
          </a:p>
          <a:p>
            <a:pPr lvl="1"/>
            <a:r>
              <a:rPr lang="ko-KR" altLang="en-US" sz="1400"/>
              <a:t>입력에 </a:t>
            </a:r>
            <a:r>
              <a:rPr lang="en-US" altLang="ko-KR" sz="1400"/>
              <a:t>1V</a:t>
            </a:r>
            <a:r>
              <a:rPr lang="ko-KR" altLang="en-US" sz="1400"/>
              <a:t>를 아래와 같이 인가하는 부분을 더하여 </a:t>
            </a:r>
            <a:r>
              <a:rPr lang="en-US" altLang="ko-KR" sz="1400"/>
              <a:t>PSPICE </a:t>
            </a:r>
            <a:r>
              <a:rPr lang="ko-KR" altLang="en-US" sz="1400"/>
              <a:t>회로를 구성</a:t>
            </a:r>
            <a:endParaRPr lang="en-US" altLang="ko-KR" sz="1400"/>
          </a:p>
          <a:p>
            <a:pPr lvl="1"/>
            <a:r>
              <a:rPr lang="en-US" altLang="ko-KR" sz="1400"/>
              <a:t>PSPICE simulation</a:t>
            </a:r>
            <a:r>
              <a:rPr lang="ko-KR" altLang="en-US" sz="1400"/>
              <a:t>을 통하여 </a:t>
            </a:r>
            <a:r>
              <a:rPr lang="en-US" altLang="ko-KR" sz="1400" smtClean="0"/>
              <a:t>V</a:t>
            </a:r>
            <a:r>
              <a:rPr lang="en-US" altLang="ko-KR" sz="1400" baseline="-25000" smtClean="0"/>
              <a:t>2,o</a:t>
            </a:r>
            <a:r>
              <a:rPr lang="ko-KR" altLang="en-US" sz="1400"/>
              <a:t>가 </a:t>
            </a:r>
            <a:r>
              <a:rPr lang="en-US" altLang="ko-KR" sz="1400" smtClean="0"/>
              <a:t>-2V</a:t>
            </a:r>
            <a:r>
              <a:rPr lang="ko-KR" altLang="en-US" sz="1400"/>
              <a:t>가 됨을 </a:t>
            </a:r>
            <a:r>
              <a:rPr lang="ko-KR" altLang="en-US" sz="1400" smtClean="0"/>
              <a:t>확인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800" smtClean="0"/>
              <a:t>전체 시스템 연결 및 동작 확인</a:t>
            </a:r>
            <a:endParaRPr lang="en-US" altLang="ko-KR" sz="1800" smtClean="0"/>
          </a:p>
          <a:p>
            <a:pPr lvl="1"/>
            <a:r>
              <a:rPr lang="ko-KR" altLang="en-US" sz="1400" smtClean="0"/>
              <a:t>설계된 각 </a:t>
            </a:r>
            <a:r>
              <a:rPr lang="en-US" altLang="ko-KR" sz="1400" smtClean="0"/>
              <a:t>stage</a:t>
            </a:r>
            <a:r>
              <a:rPr lang="ko-KR" altLang="en-US" sz="1400" smtClean="0"/>
              <a:t>를 아래와 같이 연결하고 </a:t>
            </a:r>
            <a:r>
              <a:rPr lang="en-US" altLang="ko-KR" sz="1400" smtClean="0"/>
              <a:t>PSPICE</a:t>
            </a:r>
            <a:r>
              <a:rPr lang="ko-KR" altLang="en-US" sz="1400" smtClean="0"/>
              <a:t>로 구현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V</a:t>
            </a:r>
            <a:r>
              <a:rPr lang="en-US" altLang="ko-KR" sz="1400" baseline="-25000" smtClean="0"/>
              <a:t>3,o</a:t>
            </a:r>
            <a:r>
              <a:rPr lang="ko-KR" altLang="en-US" sz="1400" smtClean="0"/>
              <a:t>가 입력 </a:t>
            </a:r>
            <a:r>
              <a:rPr lang="en-US" altLang="ko-KR" sz="1400" smtClean="0"/>
              <a:t>1V</a:t>
            </a:r>
            <a:r>
              <a:rPr lang="ko-KR" altLang="en-US" sz="1400" smtClean="0"/>
              <a:t>의 </a:t>
            </a:r>
            <a:r>
              <a:rPr lang="en-US" altLang="ko-KR" sz="1400"/>
              <a:t>-</a:t>
            </a:r>
            <a:r>
              <a:rPr lang="en-US" altLang="ko-KR" sz="1400" smtClean="0"/>
              <a:t>2</a:t>
            </a:r>
            <a:r>
              <a:rPr lang="ko-KR" altLang="en-US" sz="1400" smtClean="0"/>
              <a:t>배가 나오는 것을 확인</a:t>
            </a:r>
            <a:r>
              <a:rPr lang="en-US" altLang="ko-KR" sz="1400"/>
              <a:t> </a:t>
            </a:r>
            <a:r>
              <a:rPr lang="en-US" altLang="ko-KR" sz="1400" smtClean="0"/>
              <a:t>(</a:t>
            </a:r>
            <a:r>
              <a:rPr lang="ko-KR" altLang="en-US" sz="1400" smtClean="0"/>
              <a:t>총 </a:t>
            </a:r>
            <a:r>
              <a:rPr lang="en-US" altLang="ko-KR" sz="1400" smtClean="0"/>
              <a:t>gain=gain1 x gain 2 x gain 3)</a:t>
            </a:r>
          </a:p>
          <a:p>
            <a:pPr lvl="1"/>
            <a:r>
              <a:rPr lang="ko-KR" altLang="en-US" sz="1400" smtClean="0"/>
              <a:t>결과에 대하여 고찰</a:t>
            </a:r>
            <a:r>
              <a:rPr lang="en-US" altLang="ko-KR" sz="1400" smtClean="0"/>
              <a:t>, </a:t>
            </a:r>
            <a:r>
              <a:rPr lang="ko-KR" altLang="en-US" sz="1400" smtClean="0"/>
              <a:t>특히 </a:t>
            </a:r>
            <a:r>
              <a:rPr lang="en-US" altLang="ko-KR" sz="1400" smtClean="0"/>
              <a:t>OP AMP</a:t>
            </a:r>
            <a:r>
              <a:rPr lang="ko-KR" altLang="en-US" sz="1400" smtClean="0"/>
              <a:t>의 역할에 대하여 고찰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 lvl="1"/>
            <a:r>
              <a:rPr lang="en-US" altLang="ko-KR" sz="1400" smtClean="0"/>
              <a:t>(*) </a:t>
            </a:r>
            <a:r>
              <a:rPr lang="ko-KR" altLang="en-US" sz="1400" smtClean="0"/>
              <a:t>주의 </a:t>
            </a:r>
            <a:r>
              <a:rPr lang="en-US" altLang="ko-KR" sz="1400" smtClean="0"/>
              <a:t>: 1V </a:t>
            </a:r>
            <a:r>
              <a:rPr lang="ko-KR" altLang="en-US" sz="1400" smtClean="0"/>
              <a:t>입력은 </a:t>
            </a:r>
            <a:r>
              <a:rPr lang="en-US" altLang="ko-KR" sz="1400" smtClean="0"/>
              <a:t>stage 1</a:t>
            </a:r>
            <a:r>
              <a:rPr lang="ko-KR" altLang="en-US" sz="1400" smtClean="0"/>
              <a:t>에만 연결할 것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pPr lvl="1"/>
            <a:endParaRPr lang="en-US" altLang="ko-KR" sz="1400" smtClean="0"/>
          </a:p>
          <a:p>
            <a:pPr lvl="1"/>
            <a:endParaRPr lang="en-US" altLang="ko-KR" sz="1400"/>
          </a:p>
          <a:p>
            <a:pPr lvl="1"/>
            <a:endParaRPr lang="en-US" altLang="ko-KR" sz="1400" smtClean="0"/>
          </a:p>
          <a:p>
            <a:pPr lvl="1"/>
            <a:endParaRPr lang="en-US" altLang="ko-KR" sz="1400"/>
          </a:p>
          <a:p>
            <a:endParaRPr lang="en-US" altLang="ko-KR" sz="1800" smtClean="0"/>
          </a:p>
          <a:p>
            <a:endParaRPr lang="en-US" altLang="ko-KR" sz="1800" smtClean="0"/>
          </a:p>
          <a:p>
            <a:pPr lvl="1"/>
            <a:endParaRPr lang="en-US" altLang="ko-KR" sz="14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pPr lvl="2"/>
            <a:endParaRPr lang="en-US" altLang="ko-KR" sz="1200"/>
          </a:p>
          <a:p>
            <a:pPr lvl="2"/>
            <a:endParaRPr lang="ko-KR" altLang="en-US" sz="1200"/>
          </a:p>
        </p:txBody>
      </p:sp>
      <p:grpSp>
        <p:nvGrpSpPr>
          <p:cNvPr id="49" name="그룹 48"/>
          <p:cNvGrpSpPr/>
          <p:nvPr/>
        </p:nvGrpSpPr>
        <p:grpSpPr>
          <a:xfrm>
            <a:off x="5683237" y="377795"/>
            <a:ext cx="3165533" cy="1471966"/>
            <a:chOff x="2054542" y="2708920"/>
            <a:chExt cx="3165533" cy="1471966"/>
          </a:xfrm>
        </p:grpSpPr>
        <p:cxnSp>
          <p:nvCxnSpPr>
            <p:cNvPr id="39" name="꺾인 연결선 38"/>
            <p:cNvCxnSpPr>
              <a:stCxn id="7" idx="4"/>
            </p:cNvCxnSpPr>
            <p:nvPr/>
          </p:nvCxnSpPr>
          <p:spPr bwMode="auto">
            <a:xfrm rot="16200000" flipH="1">
              <a:off x="3597608" y="2142920"/>
              <a:ext cx="450616" cy="279431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2295740" y="2924944"/>
              <a:ext cx="260036" cy="717093"/>
              <a:chOff x="3608583" y="4581128"/>
              <a:chExt cx="260036" cy="717093"/>
            </a:xfrm>
          </p:grpSpPr>
          <p:cxnSp>
            <p:nvCxnSpPr>
              <p:cNvPr id="5" name="직선 연결선 4"/>
              <p:cNvCxnSpPr/>
              <p:nvPr/>
            </p:nvCxnSpPr>
            <p:spPr>
              <a:xfrm flipH="1">
                <a:off x="3738885" y="4581128"/>
                <a:ext cx="718" cy="717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8583" y="4707335"/>
                <a:ext cx="260036" cy="263620"/>
                <a:chOff x="5525089" y="4081374"/>
                <a:chExt cx="260036" cy="263620"/>
              </a:xfrm>
            </p:grpSpPr>
            <p:sp>
              <p:nvSpPr>
                <p:cNvPr id="7" name="타원 6"/>
                <p:cNvSpPr>
                  <a:spLocks noChangeAspect="1"/>
                </p:cNvSpPr>
                <p:nvPr/>
              </p:nvSpPr>
              <p:spPr>
                <a:xfrm>
                  <a:off x="5525089" y="4081374"/>
                  <a:ext cx="260036" cy="2636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ctr"/>
                <a:lstStyle/>
                <a:p>
                  <a:pPr algn="ctr">
                    <a:lnSpc>
                      <a:spcPts val="800"/>
                    </a:lnSpc>
                  </a:pPr>
                  <a:endParaRPr lang="ko-KR" altLang="en-US" sz="10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5615221" y="4129078"/>
                  <a:ext cx="79773" cy="168212"/>
                  <a:chOff x="4569208" y="3842353"/>
                  <a:chExt cx="91395" cy="192717"/>
                </a:xfrm>
              </p:grpSpPr>
              <p:grpSp>
                <p:nvGrpSpPr>
                  <p:cNvPr id="9" name="그룹 8"/>
                  <p:cNvGrpSpPr>
                    <a:grpSpLocks noChangeAspect="1"/>
                  </p:cNvGrpSpPr>
                  <p:nvPr/>
                </p:nvGrpSpPr>
                <p:grpSpPr>
                  <a:xfrm>
                    <a:off x="4569208" y="3842353"/>
                    <a:ext cx="89110" cy="89110"/>
                    <a:chOff x="2636912" y="3260812"/>
                    <a:chExt cx="360040" cy="360040"/>
                  </a:xfrm>
                </p:grpSpPr>
                <p:cxnSp>
                  <p:nvCxnSpPr>
                    <p:cNvPr id="11" name="직선 연결선 10"/>
                    <p:cNvCxnSpPr/>
                    <p:nvPr/>
                  </p:nvCxnSpPr>
                  <p:spPr>
                    <a:xfrm>
                      <a:off x="2636912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직선 연결선 11"/>
                    <p:cNvCxnSpPr/>
                    <p:nvPr/>
                  </p:nvCxnSpPr>
                  <p:spPr>
                    <a:xfrm rot="16200000">
                      <a:off x="2642835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직선 연결선 9"/>
                  <p:cNvCxnSpPr/>
                  <p:nvPr/>
                </p:nvCxnSpPr>
                <p:spPr>
                  <a:xfrm>
                    <a:off x="4571503" y="4035070"/>
                    <a:ext cx="891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4607943" y="3039924"/>
              <a:ext cx="38985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/>
                <a:t>2</a:t>
              </a:r>
              <a:r>
                <a:rPr lang="en-US" altLang="ko-KR" sz="1000" baseline="-25000" smtClean="0"/>
                <a:t>,o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4542" y="3197006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1V</a:t>
              </a:r>
              <a:endParaRPr lang="ko-KR" altLang="en-US" sz="12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74701" y="390388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[Stage 2]</a:t>
              </a:r>
              <a:endParaRPr lang="ko-KR" altLang="en-US" sz="12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55776" y="2996952"/>
              <a:ext cx="36099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2,i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cxnSp>
          <p:nvCxnSpPr>
            <p:cNvPr id="30" name="꺾인 연결선 29"/>
            <p:cNvCxnSpPr>
              <a:stCxn id="7" idx="0"/>
            </p:cNvCxnSpPr>
            <p:nvPr/>
          </p:nvCxnSpPr>
          <p:spPr bwMode="auto">
            <a:xfrm rot="5400000" flipH="1" flipV="1">
              <a:off x="3704111" y="1535188"/>
              <a:ext cx="237611" cy="279431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직사각형 70"/>
            <p:cNvSpPr/>
            <p:nvPr/>
          </p:nvSpPr>
          <p:spPr bwMode="auto">
            <a:xfrm>
              <a:off x="2843808" y="2708920"/>
              <a:ext cx="1800200" cy="11949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smtClean="0">
                  <a:latin typeface="Arial" charset="0"/>
                </a:rPr>
                <a:t>OP AMP </a:t>
              </a:r>
              <a:r>
                <a:rPr lang="ko-KR" altLang="en-US" sz="1200" smtClean="0">
                  <a:latin typeface="Arial" charset="0"/>
                </a:rPr>
                <a:t>회로</a:t>
              </a:r>
              <a:endPara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00472" y="4149080"/>
            <a:ext cx="6655904" cy="1839689"/>
            <a:chOff x="1300472" y="4797152"/>
            <a:chExt cx="6655904" cy="1839689"/>
          </a:xfrm>
        </p:grpSpPr>
        <p:cxnSp>
          <p:nvCxnSpPr>
            <p:cNvPr id="69" name="직선 연결선 68"/>
            <p:cNvCxnSpPr/>
            <p:nvPr/>
          </p:nvCxnSpPr>
          <p:spPr bwMode="auto">
            <a:xfrm flipH="1">
              <a:off x="2195736" y="5132518"/>
              <a:ext cx="115538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꺾인 연결선 69"/>
            <p:cNvCxnSpPr>
              <a:endCxn id="125" idx="1"/>
            </p:cNvCxnSpPr>
            <p:nvPr/>
          </p:nvCxnSpPr>
          <p:spPr bwMode="auto">
            <a:xfrm>
              <a:off x="6156176" y="5132518"/>
              <a:ext cx="1264124" cy="44866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꺾인 연결선 72"/>
            <p:cNvCxnSpPr/>
            <p:nvPr/>
          </p:nvCxnSpPr>
          <p:spPr bwMode="auto">
            <a:xfrm rot="5400000" flipH="1" flipV="1">
              <a:off x="2111393" y="5216865"/>
              <a:ext cx="1032783" cy="864096"/>
            </a:xfrm>
            <a:prstGeom prst="bentConnector3">
              <a:avLst>
                <a:gd name="adj1" fmla="val 1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5" name="그룹 74"/>
            <p:cNvGrpSpPr/>
            <p:nvPr/>
          </p:nvGrpSpPr>
          <p:grpSpPr>
            <a:xfrm>
              <a:off x="1575660" y="5322458"/>
              <a:ext cx="260036" cy="717093"/>
              <a:chOff x="3608583" y="4581128"/>
              <a:chExt cx="260036" cy="717093"/>
            </a:xfrm>
          </p:grpSpPr>
          <p:cxnSp>
            <p:nvCxnSpPr>
              <p:cNvPr id="83" name="직선 연결선 82"/>
              <p:cNvCxnSpPr/>
              <p:nvPr/>
            </p:nvCxnSpPr>
            <p:spPr>
              <a:xfrm flipH="1">
                <a:off x="3738885" y="4581128"/>
                <a:ext cx="718" cy="717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3608583" y="4707335"/>
                <a:ext cx="260036" cy="263620"/>
                <a:chOff x="5525089" y="4081374"/>
                <a:chExt cx="260036" cy="263620"/>
              </a:xfrm>
            </p:grpSpPr>
            <p:sp>
              <p:nvSpPr>
                <p:cNvPr id="85" name="타원 84"/>
                <p:cNvSpPr>
                  <a:spLocks noChangeAspect="1"/>
                </p:cNvSpPr>
                <p:nvPr/>
              </p:nvSpPr>
              <p:spPr>
                <a:xfrm>
                  <a:off x="5525089" y="4081374"/>
                  <a:ext cx="260036" cy="2636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ctr"/>
                <a:lstStyle/>
                <a:p>
                  <a:pPr algn="ctr">
                    <a:lnSpc>
                      <a:spcPts val="800"/>
                    </a:lnSpc>
                  </a:pPr>
                  <a:endParaRPr lang="ko-KR" altLang="en-US" sz="10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6" name="그룹 85"/>
                <p:cNvGrpSpPr/>
                <p:nvPr/>
              </p:nvGrpSpPr>
              <p:grpSpPr>
                <a:xfrm>
                  <a:off x="5615221" y="4129078"/>
                  <a:ext cx="79773" cy="168212"/>
                  <a:chOff x="4569208" y="3842353"/>
                  <a:chExt cx="91395" cy="192717"/>
                </a:xfrm>
              </p:grpSpPr>
              <p:grpSp>
                <p:nvGrpSpPr>
                  <p:cNvPr id="90" name="그룹 89"/>
                  <p:cNvGrpSpPr>
                    <a:grpSpLocks noChangeAspect="1"/>
                  </p:cNvGrpSpPr>
                  <p:nvPr/>
                </p:nvGrpSpPr>
                <p:grpSpPr>
                  <a:xfrm>
                    <a:off x="4569208" y="3842353"/>
                    <a:ext cx="89110" cy="89110"/>
                    <a:chOff x="2636912" y="3260812"/>
                    <a:chExt cx="360040" cy="360040"/>
                  </a:xfrm>
                </p:grpSpPr>
                <p:cxnSp>
                  <p:nvCxnSpPr>
                    <p:cNvPr id="92" name="직선 연결선 91"/>
                    <p:cNvCxnSpPr/>
                    <p:nvPr/>
                  </p:nvCxnSpPr>
                  <p:spPr>
                    <a:xfrm>
                      <a:off x="2636912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직선 연결선 92"/>
                    <p:cNvCxnSpPr/>
                    <p:nvPr/>
                  </p:nvCxnSpPr>
                  <p:spPr>
                    <a:xfrm rot="16200000">
                      <a:off x="2642835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4571503" y="4035070"/>
                    <a:ext cx="891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5085184"/>
              <a:ext cx="246969" cy="94671"/>
            </a:xfrm>
            <a:prstGeom prst="rect">
              <a:avLst/>
            </a:prstGeom>
            <a:noFill/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847779" y="5652904"/>
              <a:ext cx="246969" cy="94671"/>
            </a:xfrm>
            <a:prstGeom prst="rect">
              <a:avLst/>
            </a:prstGeom>
            <a:noFill/>
          </p:spPr>
        </p:pic>
        <p:grpSp>
          <p:nvGrpSpPr>
            <p:cNvPr id="96" name="그룹 95"/>
            <p:cNvGrpSpPr/>
            <p:nvPr/>
          </p:nvGrpSpPr>
          <p:grpSpPr>
            <a:xfrm>
              <a:off x="2915816" y="5460347"/>
              <a:ext cx="288032" cy="479784"/>
              <a:chOff x="1999854" y="3789040"/>
              <a:chExt cx="288032" cy="479784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2143870" y="3789040"/>
                <a:ext cx="0" cy="479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>
                <a:off x="1999854" y="3865835"/>
                <a:ext cx="288032" cy="291439"/>
                <a:chOff x="2130996" y="3496553"/>
                <a:chExt cx="288032" cy="291439"/>
              </a:xfrm>
            </p:grpSpPr>
            <p:sp>
              <p:nvSpPr>
                <p:cNvPr id="99" name="다이아몬드 98"/>
                <p:cNvSpPr/>
                <p:nvPr/>
              </p:nvSpPr>
              <p:spPr>
                <a:xfrm flipV="1">
                  <a:off x="2130996" y="3496553"/>
                  <a:ext cx="288032" cy="291439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화살표 연결선 99"/>
                <p:cNvCxnSpPr/>
                <p:nvPr/>
              </p:nvCxnSpPr>
              <p:spPr>
                <a:xfrm flipV="1">
                  <a:off x="2275012" y="3546993"/>
                  <a:ext cx="0" cy="1905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그룹 100"/>
            <p:cNvGrpSpPr/>
            <p:nvPr/>
          </p:nvGrpSpPr>
          <p:grpSpPr>
            <a:xfrm>
              <a:off x="3351118" y="4986799"/>
              <a:ext cx="432048" cy="291439"/>
              <a:chOff x="2474230" y="3878714"/>
              <a:chExt cx="432048" cy="291439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2474230" y="4024433"/>
                <a:ext cx="432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그룹 105"/>
              <p:cNvGrpSpPr/>
              <p:nvPr/>
            </p:nvGrpSpPr>
            <p:grpSpPr>
              <a:xfrm>
                <a:off x="2553782" y="3878714"/>
                <a:ext cx="288032" cy="291439"/>
                <a:chOff x="3694651" y="4432141"/>
                <a:chExt cx="288032" cy="291439"/>
              </a:xfrm>
            </p:grpSpPr>
            <p:sp>
              <p:nvSpPr>
                <p:cNvPr id="107" name="다이아몬드 106"/>
                <p:cNvSpPr/>
                <p:nvPr/>
              </p:nvSpPr>
              <p:spPr>
                <a:xfrm>
                  <a:off x="3694651" y="4432141"/>
                  <a:ext cx="288032" cy="291439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3753344" y="4538971"/>
                  <a:ext cx="170646" cy="77779"/>
                  <a:chOff x="5370575" y="4558898"/>
                  <a:chExt cx="170646" cy="77779"/>
                </a:xfrm>
              </p:grpSpPr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5370575" y="4558898"/>
                    <a:ext cx="77779" cy="77779"/>
                    <a:chOff x="2636912" y="3260812"/>
                    <a:chExt cx="360040" cy="360040"/>
                  </a:xfrm>
                </p:grpSpPr>
                <p:cxnSp>
                  <p:nvCxnSpPr>
                    <p:cNvPr id="111" name="직선 연결선 110"/>
                    <p:cNvCxnSpPr/>
                    <p:nvPr/>
                  </p:nvCxnSpPr>
                  <p:spPr>
                    <a:xfrm>
                      <a:off x="2636912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직선 연결선 111"/>
                    <p:cNvCxnSpPr/>
                    <p:nvPr/>
                  </p:nvCxnSpPr>
                  <p:spPr>
                    <a:xfrm rot="16200000">
                      <a:off x="2642835" y="3440832"/>
                      <a:ext cx="3600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직선 연결선 109"/>
                  <p:cNvCxnSpPr/>
                  <p:nvPr/>
                </p:nvCxnSpPr>
                <p:spPr>
                  <a:xfrm>
                    <a:off x="5468055" y="4597788"/>
                    <a:ext cx="7316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13" name="꺾인 연결선 112"/>
            <p:cNvCxnSpPr>
              <a:endCxn id="95" idx="1"/>
            </p:cNvCxnSpPr>
            <p:nvPr/>
          </p:nvCxnSpPr>
          <p:spPr bwMode="auto">
            <a:xfrm flipV="1">
              <a:off x="3059832" y="5823724"/>
              <a:ext cx="911432" cy="34158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꺾인 연결선 113"/>
            <p:cNvCxnSpPr>
              <a:stCxn id="107" idx="3"/>
              <a:endCxn id="95" idx="3"/>
            </p:cNvCxnSpPr>
            <p:nvPr/>
          </p:nvCxnSpPr>
          <p:spPr bwMode="auto">
            <a:xfrm>
              <a:off x="3718702" y="5132519"/>
              <a:ext cx="252562" cy="44423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5" name="그룹 114"/>
            <p:cNvGrpSpPr/>
            <p:nvPr/>
          </p:nvGrpSpPr>
          <p:grpSpPr>
            <a:xfrm>
              <a:off x="2547075" y="4838963"/>
              <a:ext cx="283402" cy="246221"/>
              <a:chOff x="4068127" y="3118497"/>
              <a:chExt cx="283402" cy="246221"/>
            </a:xfrm>
          </p:grpSpPr>
          <p:cxnSp>
            <p:nvCxnSpPr>
              <p:cNvPr id="116" name="직선 화살표 연결선 115"/>
              <p:cNvCxnSpPr/>
              <p:nvPr/>
            </p:nvCxnSpPr>
            <p:spPr>
              <a:xfrm>
                <a:off x="4140732" y="3325339"/>
                <a:ext cx="2107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068127" y="3118497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/>
                  <a:t>I</a:t>
                </a:r>
                <a:r>
                  <a:rPr lang="en-US" altLang="ko-KR" sz="1000" baseline="-25000" smtClean="0"/>
                  <a:t>A</a:t>
                </a:r>
                <a:endParaRPr lang="ko-KR" altLang="en-US" sz="1000" baseline="-2500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75895" y="5344180"/>
              <a:ext cx="38985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1,o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19763" y="511596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R</a:t>
              </a:r>
              <a:r>
                <a:rPr lang="en-US" altLang="ko-KR" sz="1200" baseline="-25000" smtClean="0"/>
                <a:t>1</a:t>
              </a:r>
              <a:endParaRPr lang="ko-KR" altLang="en-US" sz="1200" baseline="-250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30986" y="5561039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R</a:t>
              </a:r>
              <a:r>
                <a:rPr lang="en-US" altLang="ko-KR" sz="1200" baseline="-25000" smtClean="0"/>
                <a:t>2</a:t>
              </a:r>
              <a:endParaRPr lang="ko-KR" altLang="en-US" sz="1200" baseline="-250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31677" y="570889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A</a:t>
              </a:r>
              <a:r>
                <a:rPr lang="en-US" altLang="ko-KR" sz="1200" smtClean="0">
                  <a:latin typeface="맑은 고딕"/>
                  <a:ea typeface="맑은 고딕"/>
                </a:rPr>
                <a:t>∙</a:t>
              </a:r>
              <a:r>
                <a:rPr lang="en-US" altLang="ko-KR" sz="1200" smtClean="0"/>
                <a:t>V</a:t>
              </a:r>
              <a:r>
                <a:rPr lang="en-US" altLang="ko-KR" sz="1200" baseline="-25000" smtClean="0"/>
                <a:t>A</a:t>
              </a:r>
              <a:endParaRPr lang="ko-KR" altLang="en-US" sz="1200" baseline="-250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175868" y="517121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B</a:t>
              </a:r>
              <a:r>
                <a:rPr lang="en-US" altLang="ko-KR" sz="1200" smtClean="0">
                  <a:latin typeface="맑은 고딕"/>
                  <a:ea typeface="맑은 고딕"/>
                </a:rPr>
                <a:t>∙</a:t>
              </a:r>
              <a:r>
                <a:rPr lang="en-US" altLang="ko-KR" sz="1200" smtClean="0"/>
                <a:t>I</a:t>
              </a:r>
              <a:r>
                <a:rPr lang="en-US" altLang="ko-KR" sz="1200" baseline="-25000" smtClean="0"/>
                <a:t>A</a:t>
              </a:r>
              <a:endParaRPr lang="ko-KR" altLang="en-US" sz="1200" baseline="-250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00472" y="568286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1V</a:t>
              </a:r>
              <a:endParaRPr lang="ko-KR" altLang="en-US" sz="120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909" y="5085184"/>
              <a:ext cx="246969" cy="94671"/>
            </a:xfrm>
            <a:prstGeom prst="rect">
              <a:avLst/>
            </a:prstGeom>
            <a:noFill/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6816" y="5657332"/>
              <a:ext cx="246969" cy="94671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6815902" y="511596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R</a:t>
              </a:r>
              <a:r>
                <a:rPr lang="en-US" altLang="ko-KR" sz="1200" baseline="-25000" smtClean="0"/>
                <a:t>3</a:t>
              </a:r>
              <a:endParaRPr lang="ko-KR" altLang="en-US" sz="1200" baseline="-250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89513" y="557675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R</a:t>
              </a:r>
              <a:r>
                <a:rPr lang="en-US" altLang="ko-KR" sz="1200" baseline="-25000" smtClean="0"/>
                <a:t>4</a:t>
              </a:r>
              <a:endParaRPr lang="ko-KR" altLang="en-US" sz="1200" baseline="-250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566526" y="5376700"/>
              <a:ext cx="38985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3,o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cxnSp>
          <p:nvCxnSpPr>
            <p:cNvPr id="129" name="꺾인 연결선 128"/>
            <p:cNvCxnSpPr>
              <a:stCxn id="125" idx="3"/>
            </p:cNvCxnSpPr>
            <p:nvPr/>
          </p:nvCxnSpPr>
          <p:spPr bwMode="auto">
            <a:xfrm rot="5400000">
              <a:off x="6619660" y="5364668"/>
              <a:ext cx="337157" cy="12641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>
              <a:stCxn id="107" idx="3"/>
            </p:cNvCxnSpPr>
            <p:nvPr/>
          </p:nvCxnSpPr>
          <p:spPr bwMode="auto">
            <a:xfrm>
              <a:off x="3718702" y="5132519"/>
              <a:ext cx="106932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3718702" y="6165304"/>
              <a:ext cx="106932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직사각형 131"/>
            <p:cNvSpPr/>
            <p:nvPr/>
          </p:nvSpPr>
          <p:spPr bwMode="auto">
            <a:xfrm>
              <a:off x="2411760" y="4797152"/>
              <a:ext cx="1800200" cy="15841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15816" y="63598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[Stage 1]</a:t>
              </a:r>
              <a:endParaRPr lang="ko-KR" altLang="en-US" sz="1200"/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7266004" y="5132518"/>
              <a:ext cx="566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7372965" y="6165304"/>
              <a:ext cx="459254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직사각형 135"/>
            <p:cNvSpPr/>
            <p:nvPr/>
          </p:nvSpPr>
          <p:spPr bwMode="auto">
            <a:xfrm>
              <a:off x="6752099" y="4797152"/>
              <a:ext cx="850493" cy="15841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635896" y="5373216"/>
              <a:ext cx="32733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A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443252" y="5341345"/>
              <a:ext cx="36099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3,i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76056" y="63598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[Stage 2]</a:t>
              </a:r>
              <a:endParaRPr lang="ko-KR" altLang="en-US" sz="12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04248" y="63598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[Stage 3]</a:t>
              </a:r>
              <a:endParaRPr lang="ko-KR" altLang="en-US" sz="1200"/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788024" y="4797152"/>
              <a:ext cx="1368152" cy="15841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23728" y="5329823"/>
              <a:ext cx="36099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/>
                <a:t>1</a:t>
              </a:r>
              <a:r>
                <a:rPr lang="en-US" altLang="ko-KR" sz="1000" baseline="-25000" smtClean="0"/>
                <a:t>,i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67761" y="5344180"/>
              <a:ext cx="36099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 smtClean="0"/>
                <a:t>2,i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92183" y="5366113"/>
              <a:ext cx="38985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+</a:t>
              </a:r>
            </a:p>
            <a:p>
              <a:pPr algn="ctr"/>
              <a:r>
                <a:rPr lang="en-US" altLang="ko-KR" sz="1000" smtClean="0"/>
                <a:t>V</a:t>
              </a:r>
              <a:r>
                <a:rPr lang="en-US" altLang="ko-KR" sz="1000" baseline="-25000"/>
                <a:t>2</a:t>
              </a:r>
              <a:r>
                <a:rPr lang="en-US" altLang="ko-KR" sz="1000" baseline="-25000" smtClean="0"/>
                <a:t>,o</a:t>
              </a:r>
            </a:p>
            <a:p>
              <a:pPr algn="ctr"/>
              <a:r>
                <a:rPr lang="en-US" altLang="ko-KR" sz="1400" smtClean="0"/>
                <a:t>-</a:t>
              </a:r>
              <a:endParaRPr lang="en-US" altLang="ko-KR" sz="1400" baseline="-25000" smtClean="0"/>
            </a:p>
          </p:txBody>
        </p:sp>
        <p:cxnSp>
          <p:nvCxnSpPr>
            <p:cNvPr id="51" name="꺾인 연결선 50"/>
            <p:cNvCxnSpPr/>
            <p:nvPr/>
          </p:nvCxnSpPr>
          <p:spPr bwMode="auto">
            <a:xfrm flipV="1">
              <a:off x="1704681" y="5132518"/>
              <a:ext cx="563063" cy="189940"/>
            </a:xfrm>
            <a:prstGeom prst="bentConnector3">
              <a:avLst>
                <a:gd name="adj1" fmla="val 4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꺾인 연결선 53"/>
            <p:cNvCxnSpPr/>
            <p:nvPr/>
          </p:nvCxnSpPr>
          <p:spPr bwMode="auto">
            <a:xfrm>
              <a:off x="1706321" y="6039551"/>
              <a:ext cx="561423" cy="125758"/>
            </a:xfrm>
            <a:prstGeom prst="bentConnector3">
              <a:avLst>
                <a:gd name="adj1" fmla="val -25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42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결과물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smtClean="0"/>
              <a:t>각 </a:t>
            </a:r>
            <a:r>
              <a:rPr lang="en-US" altLang="ko-KR" sz="2000" b="0" smtClean="0"/>
              <a:t>stage</a:t>
            </a:r>
            <a:r>
              <a:rPr lang="ko-KR" altLang="en-US" sz="2000" b="0"/>
              <a:t> </a:t>
            </a:r>
            <a:r>
              <a:rPr lang="ko-KR" altLang="en-US" sz="2000" b="0" smtClean="0"/>
              <a:t>회로에 대한 회로해석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ko-KR" altLang="en-US" sz="2000" b="0" smtClean="0"/>
              <a:t>각 </a:t>
            </a:r>
            <a:r>
              <a:rPr lang="en-US" altLang="ko-KR" sz="2000" b="0" smtClean="0"/>
              <a:t>stage </a:t>
            </a:r>
            <a:r>
              <a:rPr lang="ko-KR" altLang="en-US" sz="2000" b="0" smtClean="0"/>
              <a:t>회로에 대한 </a:t>
            </a:r>
            <a:r>
              <a:rPr lang="en-US" altLang="ko-KR" sz="2000" b="0" smtClean="0"/>
              <a:t>PSPICE </a:t>
            </a:r>
            <a:r>
              <a:rPr lang="ko-KR" altLang="en-US" sz="2000" b="0" smtClean="0"/>
              <a:t>회로도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ko-KR" altLang="en-US" sz="2000" b="0" smtClean="0"/>
              <a:t>각 </a:t>
            </a:r>
            <a:r>
              <a:rPr lang="en-US" altLang="ko-KR" sz="2000" b="0" smtClean="0"/>
              <a:t>stage </a:t>
            </a:r>
            <a:r>
              <a:rPr lang="ko-KR" altLang="en-US" sz="2000" b="0" smtClean="0"/>
              <a:t>회로에 대한 </a:t>
            </a:r>
            <a:r>
              <a:rPr lang="en-US" altLang="ko-KR" sz="2000" b="0" smtClean="0"/>
              <a:t>PSPICE simulation </a:t>
            </a:r>
            <a:r>
              <a:rPr lang="ko-KR" altLang="en-US" sz="2000" b="0" smtClean="0"/>
              <a:t>결과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en-US" altLang="ko-KR" sz="2000" b="0" smtClean="0"/>
              <a:t>Stage 1 + stage 3 </a:t>
            </a:r>
            <a:r>
              <a:rPr lang="ko-KR" altLang="en-US" sz="2000" b="0" smtClean="0"/>
              <a:t>에 대한 </a:t>
            </a:r>
            <a:r>
              <a:rPr lang="en-US" altLang="ko-KR" sz="2000" b="0" smtClean="0"/>
              <a:t>PSPICE </a:t>
            </a:r>
            <a:r>
              <a:rPr lang="ko-KR" altLang="en-US" sz="2000" b="0" smtClean="0"/>
              <a:t>결과 및 고찰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en-US" altLang="ko-KR" sz="2000" b="0" smtClean="0"/>
              <a:t>Stage 1 + stage 2 + stage 3</a:t>
            </a:r>
            <a:r>
              <a:rPr lang="ko-KR" altLang="en-US" sz="2000" b="0" smtClean="0"/>
              <a:t>에 대한 </a:t>
            </a:r>
            <a:r>
              <a:rPr lang="en-US" altLang="ko-KR" sz="2000" b="0" smtClean="0"/>
              <a:t>PSPICE </a:t>
            </a:r>
            <a:r>
              <a:rPr lang="ko-KR" altLang="en-US" sz="2000" b="0" smtClean="0"/>
              <a:t>결과 및 고찰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ko-KR" altLang="en-US" sz="2000" b="0" smtClean="0"/>
              <a:t>기타 나름대로의 고찰</a:t>
            </a:r>
            <a:endParaRPr lang="en-US" altLang="ko-KR" sz="2000" b="0" smtClean="0"/>
          </a:p>
          <a:p>
            <a:pPr>
              <a:lnSpc>
                <a:spcPct val="150000"/>
              </a:lnSpc>
            </a:pPr>
            <a:r>
              <a:rPr lang="ko-KR" altLang="en-US" sz="2000" b="0" smtClean="0"/>
              <a:t>프로젝트 후기</a:t>
            </a:r>
            <a:endParaRPr lang="ko-KR" altLang="en-US" sz="2000" b="0"/>
          </a:p>
        </p:txBody>
      </p:sp>
    </p:spTree>
    <p:extLst>
      <p:ext uri="{BB962C8B-B14F-4D97-AF65-F5344CB8AC3E}">
        <p14:creationId xmlns:p14="http://schemas.microsoft.com/office/powerpoint/2010/main" val="40465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(2019-회로이론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(2019-회로이론)" id="{A9A90F01-D216-4F78-A040-6BDAFEC41F6E}" vid="{F648DF46-82B6-406B-9F3E-9FB865D4F1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테마(2019-회로이론)</Template>
  <TotalTime>174</TotalTime>
  <Words>671</Words>
  <Application>Microsoft Office PowerPoint</Application>
  <PresentationFormat>화면 슬라이드 쇼(4:3)</PresentationFormat>
  <Paragraphs>231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테마(2019-회로이론)</vt:lpstr>
      <vt:lpstr>회로이론 : Project #1</vt:lpstr>
      <vt:lpstr>Project 개요</vt:lpstr>
      <vt:lpstr>Project 진행 순서 (1)</vt:lpstr>
      <vt:lpstr>Project 진행 순서 (2)</vt:lpstr>
      <vt:lpstr>Project 진행 순서 (3)</vt:lpstr>
      <vt:lpstr>Project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Yesung</dc:creator>
  <cp:lastModifiedBy>정원국</cp:lastModifiedBy>
  <cp:revision>21</cp:revision>
  <dcterms:created xsi:type="dcterms:W3CDTF">2017-05-10T02:26:32Z</dcterms:created>
  <dcterms:modified xsi:type="dcterms:W3CDTF">2019-05-10T07:07:00Z</dcterms:modified>
</cp:coreProperties>
</file>