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2" r:id="rId5"/>
    <p:sldId id="321" r:id="rId6"/>
    <p:sldId id="257" r:id="rId7"/>
    <p:sldId id="258" r:id="rId8"/>
    <p:sldId id="300" r:id="rId9"/>
    <p:sldId id="320" r:id="rId10"/>
    <p:sldId id="277" r:id="rId11"/>
    <p:sldId id="301" r:id="rId12"/>
    <p:sldId id="322" r:id="rId13"/>
    <p:sldId id="278" r:id="rId14"/>
    <p:sldId id="303" r:id="rId15"/>
    <p:sldId id="266" r:id="rId16"/>
    <p:sldId id="279" r:id="rId17"/>
    <p:sldId id="273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9D8"/>
    <a:srgbClr val="04BFB1"/>
    <a:srgbClr val="F86070"/>
    <a:srgbClr val="FBAF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7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186FD-AFBD-44B1-A68B-DAC08E91C8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1DE6-8CAC-4D63-87D2-3CCF7BA7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218843" y="355729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C5AA-7ABA-4F37-8405-500D39CCD4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73AE-5DEC-46A8-87EB-7875CED1E2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33196" y="1523449"/>
            <a:ext cx="2258135" cy="2258135"/>
          </a:xfrm>
          <a:prstGeom prst="ellipse">
            <a:avLst/>
          </a:prstGeom>
          <a:solidFill>
            <a:srgbClr val="F8607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项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78989" y="1523449"/>
            <a:ext cx="2258135" cy="2258135"/>
          </a:xfrm>
          <a:prstGeom prst="ellipse">
            <a:avLst/>
          </a:prstGeom>
          <a:solidFill>
            <a:srgbClr val="FBAF0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目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24782" y="1523448"/>
            <a:ext cx="2258135" cy="2258135"/>
          </a:xfrm>
          <a:prstGeom prst="ellipse">
            <a:avLst/>
          </a:prstGeom>
          <a:solidFill>
            <a:srgbClr val="04BFB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答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70576" y="1523446"/>
            <a:ext cx="2258135" cy="2258135"/>
          </a:xfrm>
          <a:prstGeom prst="ellipse">
            <a:avLst/>
          </a:prstGeom>
          <a:solidFill>
            <a:srgbClr val="C769D8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辩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232262" y="4469059"/>
            <a:ext cx="56692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dirty="0">
                <a:sym typeface="+mn-ea"/>
              </a:rPr>
              <a:t>企业移动云应用开发</a:t>
            </a:r>
            <a:endParaRPr lang="zh-CN" altLang="en-US" sz="4800" dirty="0"/>
          </a:p>
          <a:p>
            <a:pPr algn="ctr">
              <a:defRPr/>
            </a:pPr>
            <a:endParaRPr lang="zh-CN" altLang="en-US" sz="4800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69059" y="5642755"/>
            <a:ext cx="4993246" cy="684702"/>
            <a:chOff x="3498719" y="5642755"/>
            <a:chExt cx="4993246" cy="684702"/>
          </a:xfrm>
        </p:grpSpPr>
        <p:grpSp>
          <p:nvGrpSpPr>
            <p:cNvPr id="24" name="组合 23"/>
            <p:cNvGrpSpPr/>
            <p:nvPr/>
          </p:nvGrpSpPr>
          <p:grpSpPr>
            <a:xfrm>
              <a:off x="3498719" y="5642755"/>
              <a:ext cx="4949592" cy="684702"/>
              <a:chOff x="3130599" y="2018213"/>
              <a:chExt cx="5646773" cy="2984478"/>
            </a:xfrm>
            <a:effectLst>
              <a:outerShdw blurRad="63500" sx="95000" sy="95000" algn="ctr" rotWithShape="0">
                <a:prstClr val="black">
                  <a:alpha val="13000"/>
                </a:prstClr>
              </a:outerShdw>
            </a:effectLst>
          </p:grpSpPr>
          <p:sp>
            <p:nvSpPr>
              <p:cNvPr id="28" name="矩形 27"/>
              <p:cNvSpPr/>
              <p:nvPr/>
            </p:nvSpPr>
            <p:spPr>
              <a:xfrm>
                <a:off x="3130599" y="2018213"/>
                <a:ext cx="5527964" cy="2984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49408" y="4557486"/>
                <a:ext cx="2846592" cy="442437"/>
              </a:xfrm>
              <a:prstGeom prst="rect">
                <a:avLst/>
              </a:prstGeom>
              <a:solidFill>
                <a:srgbClr val="E8E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96000" y="4557485"/>
                <a:ext cx="2681372" cy="442437"/>
              </a:xfrm>
              <a:prstGeom prst="rect">
                <a:avLst/>
              </a:prstGeom>
              <a:solidFill>
                <a:srgbClr val="2D3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68963" y="5743890"/>
              <a:ext cx="4823002" cy="378460"/>
              <a:chOff x="2688173" y="4146870"/>
              <a:chExt cx="3617253" cy="283845"/>
            </a:xfrm>
          </p:grpSpPr>
          <p:sp>
            <p:nvSpPr>
              <p:cNvPr id="26" name="矩形 7"/>
              <p:cNvSpPr>
                <a:spLocks noChangeArrowheads="1"/>
              </p:cNvSpPr>
              <p:nvPr/>
            </p:nvSpPr>
            <p:spPr bwMode="auto">
              <a:xfrm>
                <a:off x="2688173" y="4146870"/>
                <a:ext cx="1740218" cy="283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65" dirty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答辩人：爱学习小组</a:t>
                </a:r>
                <a:endParaRPr lang="zh-CN" altLang="en-US" sz="1865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矩形 7"/>
              <p:cNvSpPr>
                <a:spLocks noChangeArrowheads="1"/>
              </p:cNvSpPr>
              <p:nvPr/>
            </p:nvSpPr>
            <p:spPr bwMode="auto">
              <a:xfrm>
                <a:off x="4649196" y="4146870"/>
                <a:ext cx="1656230" cy="283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65" dirty="0">
                    <a:solidFill>
                      <a:srgbClr val="392F2F"/>
                    </a:solidFill>
                    <a:latin typeface="+mn-lt"/>
                    <a:ea typeface="+mn-ea"/>
                    <a:cs typeface="+mn-ea"/>
                    <a:sym typeface="+mn-lt"/>
                  </a:rPr>
                  <a:t>指导老师：余英瀚</a:t>
                </a:r>
                <a:endParaRPr lang="en-US" altLang="zh-CN" sz="1865" dirty="0">
                  <a:solidFill>
                    <a:srgbClr val="392F2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人脸对比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23104" y="2722258"/>
            <a:ext cx="3376769" cy="2911006"/>
            <a:chOff x="7423104" y="2722258"/>
            <a:chExt cx="3376769" cy="2911006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7423104" y="2722258"/>
              <a:ext cx="3376769" cy="2911006"/>
            </a:xfrm>
            <a:prstGeom prst="triangl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00554" y="2799286"/>
              <a:ext cx="2383790" cy="6756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将解析好的数据通过</a:t>
              </a:r>
              <a:endParaRPr 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000" dirty="0">
                  <a:solidFill>
                    <a:srgbClr val="2D3E50"/>
                  </a:solidFill>
                  <a:cs typeface="+mn-ea"/>
                  <a:sym typeface="+mn-lt"/>
                </a:rPr>
                <a:t>dialog</a:t>
              </a:r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显示在界面上</a:t>
              </a:r>
              <a:endParaRPr lang="zh-CN" altLang="en-US" sz="2000" dirty="0">
                <a:solidFill>
                  <a:srgbClr val="2D3E50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14500" y="4219083"/>
              <a:ext cx="95731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cs typeface="+mn-ea"/>
                  <a:sym typeface="+mn-lt"/>
                </a:rPr>
                <a:t> </a:t>
              </a:r>
              <a:r>
                <a:rPr lang="zh-CN" altLang="en-US" sz="4800" dirty="0">
                  <a:solidFill>
                    <a:schemeClr val="bg1"/>
                  </a:solidFill>
                  <a:cs typeface="+mn-ea"/>
                  <a:sym typeface="+mn-lt"/>
                </a:rPr>
                <a:t>四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9065625" y="3710057"/>
              <a:ext cx="0" cy="900000"/>
            </a:xfrm>
            <a:prstGeom prst="line">
              <a:avLst/>
            </a:prstGeom>
            <a:ln w="222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323738" y="2699697"/>
            <a:ext cx="3376769" cy="2911006"/>
            <a:chOff x="1323738" y="2699697"/>
            <a:chExt cx="3376769" cy="2911006"/>
          </a:xfrm>
        </p:grpSpPr>
        <p:sp>
          <p:nvSpPr>
            <p:cNvPr id="22" name="等腰三角形 21"/>
            <p:cNvSpPr/>
            <p:nvPr/>
          </p:nvSpPr>
          <p:spPr>
            <a:xfrm>
              <a:off x="1323738" y="2699697"/>
              <a:ext cx="3376769" cy="2911006"/>
            </a:xfrm>
            <a:prstGeom prst="triangl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99017" y="3287531"/>
              <a:ext cx="1051560" cy="7683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cs typeface="+mn-ea"/>
                  <a:sym typeface="+mn-lt"/>
                </a:rPr>
                <a:t>  </a:t>
              </a:r>
              <a:r>
                <a:rPr lang="zh-CN" altLang="en-US" sz="4400" dirty="0">
                  <a:cs typeface="+mn-ea"/>
                  <a:sym typeface="+mn-lt"/>
                </a:rPr>
                <a:t>一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3012808" y="3715295"/>
              <a:ext cx="0" cy="900000"/>
            </a:xfrm>
            <a:prstGeom prst="line">
              <a:avLst/>
            </a:prstGeom>
            <a:ln w="22225"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167693" y="4370443"/>
              <a:ext cx="1554480" cy="9220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两次获取两张</a:t>
              </a:r>
              <a:endParaRPr lang="zh-CN" altLang="en-US" sz="2000" dirty="0">
                <a:solidFill>
                  <a:srgbClr val="2D3E50"/>
                </a:solidFill>
                <a:cs typeface="+mn-ea"/>
                <a:sym typeface="+mn-lt"/>
              </a:endParaRPr>
            </a:p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照片</a:t>
              </a:r>
              <a:endParaRPr lang="zh-CN" altLang="en-US" sz="2000" dirty="0">
                <a:solidFill>
                  <a:srgbClr val="2D3E50"/>
                </a:solidFill>
                <a:cs typeface="+mn-ea"/>
                <a:sym typeface="+mn-lt"/>
              </a:endParaRPr>
            </a:p>
            <a:p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50271" y="2689412"/>
            <a:ext cx="3376769" cy="2911006"/>
            <a:chOff x="3350271" y="2689412"/>
            <a:chExt cx="3376769" cy="2911006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350271" y="2689412"/>
              <a:ext cx="3376769" cy="2911006"/>
            </a:xfrm>
            <a:prstGeom prst="triangl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38408" y="2816509"/>
              <a:ext cx="1922780" cy="12299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将获取到的两张</a:t>
              </a:r>
              <a:endParaRPr lang="zh-CN" altLang="en-US" sz="2000" dirty="0">
                <a:solidFill>
                  <a:srgbClr val="2D3E50"/>
                </a:solidFill>
                <a:cs typeface="+mn-ea"/>
                <a:sym typeface="+mn-lt"/>
              </a:endParaRPr>
            </a:p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照片调用百度API</a:t>
              </a:r>
              <a:endParaRPr lang="zh-CN" altLang="en-US" sz="2000" dirty="0">
                <a:solidFill>
                  <a:srgbClr val="2D3E50"/>
                </a:solidFill>
                <a:cs typeface="+mn-ea"/>
                <a:sym typeface="+mn-lt"/>
              </a:endParaRPr>
            </a:p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进行对比 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2000" dirty="0">
                <a:solidFill>
                  <a:srgbClr val="2D3E50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41349" y="4219084"/>
              <a:ext cx="95731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cs typeface="+mn-ea"/>
                  <a:sym typeface="+mn-lt"/>
                </a:rPr>
                <a:t> </a:t>
              </a:r>
              <a:r>
                <a:rPr lang="zh-CN" altLang="en-US" sz="4800" dirty="0">
                  <a:solidFill>
                    <a:schemeClr val="bg1"/>
                  </a:solidFill>
                  <a:cs typeface="+mn-ea"/>
                  <a:sym typeface="+mn-lt"/>
                </a:rPr>
                <a:t>二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>
              <a:off x="4988024" y="3710057"/>
              <a:ext cx="0" cy="900000"/>
            </a:xfrm>
            <a:prstGeom prst="line">
              <a:avLst/>
            </a:prstGeom>
            <a:ln w="222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370789" y="2699531"/>
            <a:ext cx="3376769" cy="2911006"/>
            <a:chOff x="5370789" y="2699531"/>
            <a:chExt cx="3376769" cy="2911006"/>
          </a:xfrm>
        </p:grpSpPr>
        <p:sp>
          <p:nvSpPr>
            <p:cNvPr id="32" name="等腰三角形 31"/>
            <p:cNvSpPr/>
            <p:nvPr/>
          </p:nvSpPr>
          <p:spPr>
            <a:xfrm>
              <a:off x="5370789" y="2699531"/>
              <a:ext cx="3376769" cy="2911006"/>
            </a:xfrm>
            <a:prstGeom prst="triangl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22643" y="3287530"/>
              <a:ext cx="800219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cs typeface="+mn-ea"/>
                  <a:sym typeface="+mn-lt"/>
                </a:rPr>
                <a:t>三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7059196" y="3711246"/>
              <a:ext cx="0" cy="900000"/>
            </a:xfrm>
            <a:prstGeom prst="line">
              <a:avLst/>
            </a:prstGeom>
            <a:ln w="22225"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161941" y="4324614"/>
              <a:ext cx="2011680" cy="6451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将对比返回的结果</a:t>
              </a:r>
              <a:endParaRPr lang="zh-CN" altLang="en-US" sz="2000" dirty="0">
                <a:solidFill>
                  <a:srgbClr val="2D3E50"/>
                </a:solidFill>
                <a:cs typeface="+mn-ea"/>
                <a:sym typeface="+mn-lt"/>
              </a:endParaRPr>
            </a:p>
            <a:p>
              <a:r>
                <a:rPr lang="zh-CN" altLang="en-US" sz="2000" dirty="0">
                  <a:solidFill>
                    <a:srgbClr val="2D3E50"/>
                  </a:solidFill>
                  <a:cs typeface="+mn-ea"/>
                  <a:sym typeface="+mn-lt"/>
                </a:rPr>
                <a:t>进行解析</a:t>
              </a:r>
              <a:endParaRPr 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8502" y="2260157"/>
            <a:ext cx="1642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8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人脸库建立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9015" y="115890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人脸库建立界面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8935" y="1044575"/>
            <a:ext cx="3134995" cy="5215890"/>
            <a:chOff x="368843" y="1532959"/>
            <a:chExt cx="2572460" cy="3534674"/>
          </a:xfrm>
        </p:grpSpPr>
        <p:sp>
          <p:nvSpPr>
            <p:cNvPr id="45" name="矩形 44"/>
            <p:cNvSpPr/>
            <p:nvPr/>
          </p:nvSpPr>
          <p:spPr>
            <a:xfrm>
              <a:off x="368843" y="1742042"/>
              <a:ext cx="2572460" cy="665931"/>
            </a:xfrm>
            <a:prstGeom prst="rect">
              <a:avLst/>
            </a:pr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8843" y="1532959"/>
              <a:ext cx="2572460" cy="3085998"/>
            </a:xfrm>
            <a:prstGeom prst="rect">
              <a:avLst/>
            </a:prstGeom>
            <a:blipFill rotWithShape="1">
              <a:blip r:embed="rId1" cstate="screen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8843" y="4619272"/>
              <a:ext cx="2572460" cy="448361"/>
              <a:chOff x="1087298" y="5078186"/>
              <a:chExt cx="2754339" cy="480061"/>
            </a:xfrm>
            <a:solidFill>
              <a:srgbClr val="BC242A"/>
            </a:solidFill>
            <a:effectLst/>
          </p:grpSpPr>
          <p:sp>
            <p:nvSpPr>
              <p:cNvPr id="49" name="矩形 48"/>
              <p:cNvSpPr/>
              <p:nvPr/>
            </p:nvSpPr>
            <p:spPr>
              <a:xfrm>
                <a:off x="1087298" y="5078186"/>
                <a:ext cx="2754339" cy="228600"/>
              </a:xfrm>
              <a:prstGeom prst="rect">
                <a:avLst/>
              </a:pr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319905" y="1045210"/>
            <a:ext cx="3314700" cy="5213985"/>
            <a:chOff x="3334614" y="2407972"/>
            <a:chExt cx="2572460" cy="2659661"/>
          </a:xfrm>
        </p:grpSpPr>
        <p:sp>
          <p:nvSpPr>
            <p:cNvPr id="53" name="矩形 52"/>
            <p:cNvSpPr/>
            <p:nvPr/>
          </p:nvSpPr>
          <p:spPr>
            <a:xfrm>
              <a:off x="3334614" y="2407972"/>
              <a:ext cx="2572460" cy="2322790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334614" y="4702841"/>
              <a:ext cx="2572460" cy="364792"/>
              <a:chOff x="1087298" y="5167664"/>
              <a:chExt cx="2754339" cy="390583"/>
            </a:xfrm>
            <a:solidFill>
              <a:srgbClr val="BC242A"/>
            </a:solidFill>
            <a:effectLst/>
          </p:grpSpPr>
          <p:sp>
            <p:nvSpPr>
              <p:cNvPr id="56" name="矩形 55"/>
              <p:cNvSpPr/>
              <p:nvPr/>
            </p:nvSpPr>
            <p:spPr>
              <a:xfrm>
                <a:off x="1087298" y="5167664"/>
                <a:ext cx="2754339" cy="180691"/>
              </a:xfrm>
              <a:prstGeom prst="rect">
                <a:avLst/>
              </a:pr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270875" y="1028029"/>
            <a:ext cx="2987040" cy="5231166"/>
            <a:chOff x="6300932" y="1741614"/>
            <a:chExt cx="2572548" cy="3336549"/>
          </a:xfrm>
        </p:grpSpPr>
        <p:sp>
          <p:nvSpPr>
            <p:cNvPr id="60" name="矩形 59"/>
            <p:cNvSpPr/>
            <p:nvPr/>
          </p:nvSpPr>
          <p:spPr>
            <a:xfrm>
              <a:off x="6300932" y="1741614"/>
              <a:ext cx="2572548" cy="2867517"/>
            </a:xfrm>
            <a:prstGeom prst="rect">
              <a:avLst/>
            </a:prstGeom>
            <a:blipFill rotWithShape="1">
              <a:blip r:embed="rId3" cstate="screen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300932" y="4609146"/>
              <a:ext cx="2572548" cy="469018"/>
              <a:chOff x="1087884" y="5067344"/>
              <a:chExt cx="2754433" cy="502178"/>
            </a:xfrm>
            <a:solidFill>
              <a:srgbClr val="BC242A"/>
            </a:solidFill>
            <a:effectLst/>
          </p:grpSpPr>
          <p:sp>
            <p:nvSpPr>
              <p:cNvPr id="63" name="矩形 62"/>
              <p:cNvSpPr/>
              <p:nvPr/>
            </p:nvSpPr>
            <p:spPr>
              <a:xfrm>
                <a:off x="1087884" y="5067344"/>
                <a:ext cx="2754433" cy="239376"/>
              </a:xfrm>
              <a:prstGeom prst="rect">
                <a:avLst/>
              </a:pr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flipV="1">
                <a:off x="2056704" y="5224378"/>
                <a:ext cx="815528" cy="345144"/>
              </a:xfrm>
              <a:prstGeom prst="triangle">
                <a:avLst/>
              </a:pr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人脸库建立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07701" y="1691468"/>
            <a:ext cx="1404263" cy="2347526"/>
            <a:chOff x="4707701" y="1691468"/>
            <a:chExt cx="1404263" cy="2347526"/>
          </a:xfrm>
        </p:grpSpPr>
        <p:sp>
          <p:nvSpPr>
            <p:cNvPr id="17" name="右箭头 16"/>
            <p:cNvSpPr/>
            <p:nvPr/>
          </p:nvSpPr>
          <p:spPr>
            <a:xfrm rot="16200000">
              <a:off x="4541835" y="2018261"/>
              <a:ext cx="1766964" cy="1113378"/>
            </a:xfrm>
            <a:prstGeom prst="rightArrow">
              <a:avLst/>
            </a:prstGeom>
            <a:solidFill>
              <a:srgbClr val="F6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16200000">
              <a:off x="4707701" y="2634731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5060517" y="2987548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58408" y="204958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auto">
            <a:xfrm>
              <a:off x="5242970" y="3140858"/>
              <a:ext cx="310305" cy="364404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77029" y="2602823"/>
            <a:ext cx="2347526" cy="1404263"/>
            <a:chOff x="6277029" y="2602823"/>
            <a:chExt cx="2347526" cy="1404263"/>
          </a:xfrm>
        </p:grpSpPr>
        <p:sp>
          <p:nvSpPr>
            <p:cNvPr id="23" name="右箭头 22"/>
            <p:cNvSpPr/>
            <p:nvPr/>
          </p:nvSpPr>
          <p:spPr>
            <a:xfrm>
              <a:off x="6857591" y="2763750"/>
              <a:ext cx="1766964" cy="1113378"/>
            </a:xfrm>
            <a:prstGeom prst="rightArrow">
              <a:avLst/>
            </a:prstGeom>
            <a:solidFill>
              <a:srgbClr val="CF8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77029" y="2602823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629844" y="2955639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27780" y="3073393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3"/>
            <p:cNvSpPr>
              <a:spLocks noEditPoints="1"/>
            </p:cNvSpPr>
            <p:nvPr/>
          </p:nvSpPr>
          <p:spPr bwMode="auto">
            <a:xfrm>
              <a:off x="6830283" y="3140858"/>
              <a:ext cx="338144" cy="317575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2225" y="4149338"/>
            <a:ext cx="1404263" cy="2347526"/>
            <a:chOff x="6282225" y="4149338"/>
            <a:chExt cx="1404263" cy="2347526"/>
          </a:xfrm>
        </p:grpSpPr>
        <p:sp>
          <p:nvSpPr>
            <p:cNvPr id="29" name="右箭头 28"/>
            <p:cNvSpPr/>
            <p:nvPr/>
          </p:nvSpPr>
          <p:spPr>
            <a:xfrm rot="5400000">
              <a:off x="6085390" y="5056693"/>
              <a:ext cx="1766964" cy="1113378"/>
            </a:xfrm>
            <a:prstGeom prst="rightArrow">
              <a:avLst/>
            </a:prstGeom>
            <a:solidFill>
              <a:srgbClr val="039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5400000">
              <a:off x="6282225" y="4149338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6635041" y="4502153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512446" y="5711017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824378" y="4699658"/>
              <a:ext cx="288988" cy="30362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64436" y="4199923"/>
            <a:ext cx="2347526" cy="1404263"/>
            <a:chOff x="3764436" y="4199923"/>
            <a:chExt cx="2347526" cy="1404263"/>
          </a:xfrm>
        </p:grpSpPr>
        <p:sp>
          <p:nvSpPr>
            <p:cNvPr id="35" name="右箭头 34"/>
            <p:cNvSpPr/>
            <p:nvPr/>
          </p:nvSpPr>
          <p:spPr>
            <a:xfrm rot="10800000">
              <a:off x="3764436" y="4329881"/>
              <a:ext cx="1766964" cy="1113378"/>
            </a:xfrm>
            <a:prstGeom prst="rightArrow">
              <a:avLst/>
            </a:prstGeom>
            <a:solidFill>
              <a:srgbClr val="B93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0800000">
              <a:off x="4707699" y="4199923"/>
              <a:ext cx="1404263" cy="1404263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5060516" y="4552739"/>
              <a:ext cx="698632" cy="698632"/>
            </a:xfrm>
            <a:prstGeom prst="ellipse">
              <a:avLst/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06128" y="4655868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4"/>
            <p:cNvSpPr>
              <a:spLocks noChangeAspect="1" noEditPoints="1"/>
            </p:cNvSpPr>
            <p:nvPr/>
          </p:nvSpPr>
          <p:spPr bwMode="auto">
            <a:xfrm>
              <a:off x="5227478" y="4730657"/>
              <a:ext cx="341336" cy="339962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730126" y="5149861"/>
            <a:ext cx="2760980" cy="1414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点击按钮，通过调用百度</a:t>
            </a:r>
            <a:endParaRPr lang="zh-CN" altLang="en-US" dirty="0">
              <a:solidFill>
                <a:srgbClr val="004C80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004C80"/>
                </a:solidFill>
                <a:cs typeface="+mn-ea"/>
                <a:sym typeface="+mn-lt"/>
              </a:rPr>
              <a:t>API</a:t>
            </a:r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创建人脸库，并返回</a:t>
            </a:r>
            <a:endParaRPr lang="zh-CN" altLang="en-US" dirty="0">
              <a:solidFill>
                <a:srgbClr val="004C8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创建成功的信息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76308" y="2057511"/>
            <a:ext cx="2011680" cy="16916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将设计好的界面在</a:t>
            </a:r>
            <a:endParaRPr lang="zh-CN" dirty="0">
              <a:solidFill>
                <a:srgbClr val="004C80"/>
              </a:solidFill>
              <a:cs typeface="+mn-ea"/>
              <a:sym typeface="+mn-lt"/>
            </a:endParaRPr>
          </a:p>
          <a:p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碎片中表现出来，</a:t>
            </a:r>
            <a:endParaRPr lang="zh-CN" dirty="0">
              <a:solidFill>
                <a:srgbClr val="004C80"/>
              </a:solidFill>
              <a:cs typeface="+mn-ea"/>
              <a:sym typeface="+mn-lt"/>
            </a:endParaRPr>
          </a:p>
          <a:p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并将碎片绑定到活</a:t>
            </a:r>
            <a:endParaRPr lang="zh-CN" dirty="0">
              <a:solidFill>
                <a:srgbClr val="004C80"/>
              </a:solidFill>
              <a:cs typeface="+mn-ea"/>
              <a:sym typeface="+mn-lt"/>
            </a:endParaRPr>
          </a:p>
          <a:p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动中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97168" y="5333999"/>
            <a:ext cx="2271395" cy="12604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将返回的照片进行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解析，并显示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817600" y="2252082"/>
            <a:ext cx="2989580" cy="11372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通过点击按钮，并获取访问</a:t>
            </a:r>
            <a:endParaRPr lang="zh-CN" altLang="en-US" dirty="0">
              <a:solidFill>
                <a:srgbClr val="004C8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权限，浏览相册，获取照片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8502" y="2260157"/>
            <a:ext cx="1642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8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4925" y="225914"/>
            <a:ext cx="1784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总结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6787" y="2003612"/>
            <a:ext cx="8450826" cy="1102659"/>
          </a:xfrm>
          <a:prstGeom prst="roundRect">
            <a:avLst>
              <a:gd name="adj" fmla="val 9350"/>
            </a:avLst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46787" y="3446930"/>
            <a:ext cx="8450826" cy="1102659"/>
          </a:xfrm>
          <a:prstGeom prst="roundRect">
            <a:avLst>
              <a:gd name="adj" fmla="val 9350"/>
            </a:avLst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46787" y="4890248"/>
            <a:ext cx="8450826" cy="1102659"/>
          </a:xfrm>
          <a:prstGeom prst="roundRect">
            <a:avLst>
              <a:gd name="adj" fmla="val 9350"/>
            </a:avLst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6187" y="2292762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EFEFE"/>
                </a:solidFill>
                <a:cs typeface="+mn-ea"/>
                <a:sym typeface="+mn-lt"/>
              </a:rPr>
              <a:t>总结一</a:t>
            </a:r>
            <a:endParaRPr lang="zh-CN" altLang="en-US" sz="28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6988" y="3736648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EFEFE"/>
                </a:solidFill>
                <a:cs typeface="+mn-ea"/>
                <a:sym typeface="+mn-lt"/>
              </a:rPr>
              <a:t>总结二</a:t>
            </a:r>
            <a:endParaRPr lang="zh-CN" altLang="en-US" sz="28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46187" y="5179966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EFEFE"/>
                </a:solidFill>
                <a:cs typeface="+mn-ea"/>
                <a:sym typeface="+mn-lt"/>
              </a:rPr>
              <a:t>总结三</a:t>
            </a:r>
            <a:endParaRPr lang="zh-CN" altLang="en-US" sz="28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08071" y="2003612"/>
            <a:ext cx="6847660" cy="1628703"/>
            <a:chOff x="3208071" y="2003612"/>
            <a:chExt cx="6847660" cy="1628703"/>
          </a:xfrm>
        </p:grpSpPr>
        <p:sp>
          <p:nvSpPr>
            <p:cNvPr id="23" name="矩形 22"/>
            <p:cNvSpPr/>
            <p:nvPr/>
          </p:nvSpPr>
          <p:spPr>
            <a:xfrm>
              <a:off x="3208071" y="2003612"/>
              <a:ext cx="6847660" cy="110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23248" y="2155940"/>
              <a:ext cx="6583680" cy="1476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dirty="0">
                  <a:cs typeface="+mn-ea"/>
                  <a:sym typeface="+mn-lt"/>
                </a:rPr>
                <a:t>在项目的开始，我们组成员未能明确项目的最终需求，导致我们</a:t>
              </a:r>
              <a:endParaRPr lang="zh-CN" dirty="0">
                <a:cs typeface="+mn-ea"/>
                <a:sym typeface="+mn-lt"/>
              </a:endParaRPr>
            </a:p>
            <a:p>
              <a:r>
                <a:rPr lang="zh-CN" dirty="0">
                  <a:cs typeface="+mn-ea"/>
                  <a:sym typeface="+mn-lt"/>
                </a:rPr>
                <a:t>做出的东西与需求不符，浪费了大量时间和人力，明确项目需求</a:t>
              </a:r>
              <a:endParaRPr lang="zh-CN" dirty="0">
                <a:cs typeface="+mn-ea"/>
                <a:sym typeface="+mn-lt"/>
              </a:endParaRPr>
            </a:p>
            <a:p>
              <a:r>
                <a:rPr lang="zh-CN" dirty="0">
                  <a:cs typeface="+mn-ea"/>
                  <a:sym typeface="+mn-lt"/>
                </a:rPr>
                <a:t>是一名合格程序员的基本能力。</a:t>
              </a:r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8071" y="3446929"/>
            <a:ext cx="6927457" cy="1688347"/>
            <a:chOff x="3208071" y="3446929"/>
            <a:chExt cx="6927457" cy="1688347"/>
          </a:xfrm>
        </p:grpSpPr>
        <p:sp>
          <p:nvSpPr>
            <p:cNvPr id="26" name="矩形 25"/>
            <p:cNvSpPr/>
            <p:nvPr/>
          </p:nvSpPr>
          <p:spPr>
            <a:xfrm>
              <a:off x="3208071" y="3446929"/>
              <a:ext cx="6847660" cy="110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23248" y="3658901"/>
              <a:ext cx="6812280" cy="1476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在大大落后于其他组的情况下，我们组成员并没有放弃，我们互相</a:t>
              </a:r>
              <a:endParaRPr lang="zh-CN" altLang="en-US" dirty="0">
                <a:cs typeface="+mn-ea"/>
                <a:sym typeface="+mn-lt"/>
              </a:endParaRPr>
            </a:p>
            <a:p>
              <a:r>
                <a:rPr lang="zh-CN" altLang="en-US" dirty="0">
                  <a:cs typeface="+mn-ea"/>
                  <a:sym typeface="+mn-lt"/>
                </a:rPr>
                <a:t>鼓励，互相帮助，终于完成了项目，团队协作能力真的好，这种协</a:t>
              </a:r>
              <a:endParaRPr lang="zh-CN" altLang="en-US" dirty="0">
                <a:cs typeface="+mn-ea"/>
                <a:sym typeface="+mn-lt"/>
              </a:endParaRPr>
            </a:p>
            <a:p>
              <a:r>
                <a:rPr lang="zh-CN" altLang="en-US" dirty="0">
                  <a:cs typeface="+mn-ea"/>
                  <a:sym typeface="+mn-lt"/>
                </a:rPr>
                <a:t>做能力会给我们以后的工作如虎添翼。</a:t>
              </a:r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08071" y="4890247"/>
            <a:ext cx="6847660" cy="1102974"/>
            <a:chOff x="3208071" y="4890247"/>
            <a:chExt cx="6847660" cy="1102974"/>
          </a:xfrm>
        </p:grpSpPr>
        <p:sp>
          <p:nvSpPr>
            <p:cNvPr id="29" name="矩形 28"/>
            <p:cNvSpPr/>
            <p:nvPr/>
          </p:nvSpPr>
          <p:spPr>
            <a:xfrm>
              <a:off x="3208071" y="4890247"/>
              <a:ext cx="6847660" cy="110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23248" y="5071201"/>
              <a:ext cx="6583680" cy="9220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在这几周的学习与协同工作中，我们做同学思想主题扩散，敢于</a:t>
              </a:r>
              <a:endParaRPr lang="zh-CN" altLang="en-US" dirty="0">
                <a:cs typeface="+mn-ea"/>
                <a:sym typeface="+mn-lt"/>
              </a:endParaRPr>
            </a:p>
            <a:p>
              <a:r>
                <a:rPr lang="zh-CN" altLang="en-US" dirty="0">
                  <a:cs typeface="+mn-ea"/>
                  <a:sym typeface="+mn-lt"/>
                </a:rPr>
                <a:t>大胆提出自己的想法，积极交流，大大减少我们的弯路，这也是</a:t>
              </a:r>
              <a:endParaRPr lang="zh-CN" altLang="en-US" dirty="0">
                <a:cs typeface="+mn-ea"/>
                <a:sym typeface="+mn-lt"/>
              </a:endParaRPr>
            </a:p>
            <a:p>
              <a:r>
                <a:rPr lang="zh-CN" altLang="en-US" dirty="0">
                  <a:cs typeface="+mn-ea"/>
                  <a:sym typeface="+mn-lt"/>
                </a:rPr>
                <a:t>在落后于其他组很多的情况下，最终完成项目的原因。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33196" y="1523449"/>
            <a:ext cx="2258135" cy="2258135"/>
          </a:xfrm>
          <a:prstGeom prst="ellipse">
            <a:avLst/>
          </a:prstGeom>
          <a:solidFill>
            <a:srgbClr val="F86070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感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978989" y="1523449"/>
            <a:ext cx="2258135" cy="2258135"/>
          </a:xfrm>
          <a:prstGeom prst="ellipse">
            <a:avLst/>
          </a:prstGeom>
          <a:solidFill>
            <a:srgbClr val="FBAF0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谢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24782" y="1523448"/>
            <a:ext cx="2258135" cy="2258135"/>
          </a:xfrm>
          <a:prstGeom prst="ellipse">
            <a:avLst/>
          </a:prstGeom>
          <a:solidFill>
            <a:srgbClr val="04BFB1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聆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70576" y="1523446"/>
            <a:ext cx="2258135" cy="2258135"/>
          </a:xfrm>
          <a:prstGeom prst="ellipse">
            <a:avLst/>
          </a:prstGeom>
          <a:solidFill>
            <a:srgbClr val="C769D8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prstClr val="white"/>
                </a:solidFill>
                <a:cs typeface="+mn-ea"/>
                <a:sym typeface="+mn-lt"/>
              </a:rPr>
              <a:t>听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3069" y="770018"/>
            <a:ext cx="10996609" cy="3694544"/>
            <a:chOff x="513069" y="770018"/>
            <a:chExt cx="10996609" cy="3694544"/>
          </a:xfrm>
        </p:grpSpPr>
        <p:sp>
          <p:nvSpPr>
            <p:cNvPr id="7" name="椭圆 6"/>
            <p:cNvSpPr/>
            <p:nvPr/>
          </p:nvSpPr>
          <p:spPr>
            <a:xfrm>
              <a:off x="1145493" y="1214883"/>
              <a:ext cx="617125" cy="617125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67802" y="4052621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78989" y="770018"/>
              <a:ext cx="411941" cy="41194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872649" y="4052621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078619" y="1626038"/>
              <a:ext cx="205971" cy="205971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31152" y="3949635"/>
              <a:ext cx="205971" cy="205971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924781" y="1079780"/>
              <a:ext cx="135103" cy="135103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664605" y="941359"/>
              <a:ext cx="411941" cy="41194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1051272" y="3529145"/>
              <a:ext cx="252436" cy="252436"/>
            </a:xfrm>
            <a:prstGeom prst="ellipse">
              <a:avLst/>
            </a:prstGeom>
            <a:solidFill>
              <a:srgbClr val="F6A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10634" y="3621100"/>
              <a:ext cx="205971" cy="205971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13069" y="2603522"/>
              <a:ext cx="408621" cy="40862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097737" y="1865662"/>
              <a:ext cx="411941" cy="411941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31098" y="834527"/>
              <a:ext cx="347432" cy="34743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小组成员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65157" y="2651023"/>
            <a:ext cx="4533901" cy="1649005"/>
            <a:chOff x="1065157" y="2496276"/>
            <a:chExt cx="4533901" cy="1649005"/>
          </a:xfrm>
        </p:grpSpPr>
        <p:sp>
          <p:nvSpPr>
            <p:cNvPr id="17" name="Freeform 5"/>
            <p:cNvSpPr/>
            <p:nvPr/>
          </p:nvSpPr>
          <p:spPr bwMode="auto">
            <a:xfrm flipH="1">
              <a:off x="1065157" y="2496276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 flipH="1">
              <a:off x="1337551" y="2743388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3A196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45757" y="2944952"/>
              <a:ext cx="5821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26164" y="3037284"/>
              <a:ext cx="7924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李阳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157" y="4915167"/>
            <a:ext cx="4533901" cy="1637134"/>
            <a:chOff x="1065157" y="4760420"/>
            <a:chExt cx="4533901" cy="1637134"/>
          </a:xfrm>
        </p:grpSpPr>
        <p:sp>
          <p:nvSpPr>
            <p:cNvPr id="22" name="Freeform 5"/>
            <p:cNvSpPr/>
            <p:nvPr/>
          </p:nvSpPr>
          <p:spPr bwMode="auto">
            <a:xfrm flipH="1">
              <a:off x="1065157" y="4760420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 flipH="1">
              <a:off x="1337551" y="5020979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B93FC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48501" y="519722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26164" y="5289557"/>
              <a:ext cx="10972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常尚玉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5074" y="1518951"/>
            <a:ext cx="4533901" cy="1659176"/>
            <a:chOff x="6315074" y="1364204"/>
            <a:chExt cx="4533901" cy="1659176"/>
          </a:xfrm>
        </p:grpSpPr>
        <p:sp>
          <p:nvSpPr>
            <p:cNvPr id="27" name="Freeform 5"/>
            <p:cNvSpPr/>
            <p:nvPr/>
          </p:nvSpPr>
          <p:spPr bwMode="auto">
            <a:xfrm>
              <a:off x="6315074" y="1364204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9555537" y="1611316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6405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770495" y="1823051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69682" y="1895308"/>
              <a:ext cx="10972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周彦喆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15074" y="3783095"/>
            <a:ext cx="4533901" cy="1662415"/>
            <a:chOff x="6315074" y="3628348"/>
            <a:chExt cx="4533901" cy="1662415"/>
          </a:xfrm>
        </p:grpSpPr>
        <p:sp>
          <p:nvSpPr>
            <p:cNvPr id="32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CF8F0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770495" y="4090434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69682" y="4147581"/>
              <a:ext cx="10972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孟俊芳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418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成员分工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98578" y="3903488"/>
            <a:ext cx="4195760" cy="1393846"/>
            <a:chOff x="2335186" y="3857751"/>
            <a:chExt cx="5101181" cy="1694630"/>
          </a:xfrm>
        </p:grpSpPr>
        <p:sp>
          <p:nvSpPr>
            <p:cNvPr id="17" name="任意多边形 16"/>
            <p:cNvSpPr/>
            <p:nvPr/>
          </p:nvSpPr>
          <p:spPr>
            <a:xfrm flipH="1" flipV="1">
              <a:off x="2335186" y="3857751"/>
              <a:ext cx="5101181" cy="1694630"/>
            </a:xfrm>
            <a:custGeom>
              <a:avLst/>
              <a:gdLst>
                <a:gd name="connsiteX0" fmla="*/ 1427871 w 4149970"/>
                <a:gd name="connsiteY0" fmla="*/ 0 h 1378634"/>
                <a:gd name="connsiteX1" fmla="*/ 3699803 w 4149970"/>
                <a:gd name="connsiteY1" fmla="*/ 0 h 1378634"/>
                <a:gd name="connsiteX2" fmla="*/ 4149970 w 4149970"/>
                <a:gd name="connsiteY2" fmla="*/ 450167 h 1378634"/>
                <a:gd name="connsiteX3" fmla="*/ 3727939 w 4149970"/>
                <a:gd name="connsiteY3" fmla="*/ 872198 h 1378634"/>
                <a:gd name="connsiteX4" fmla="*/ 900333 w 4149970"/>
                <a:gd name="connsiteY4" fmla="*/ 872198 h 1378634"/>
                <a:gd name="connsiteX5" fmla="*/ 393897 w 4149970"/>
                <a:gd name="connsiteY5" fmla="*/ 1378634 h 1378634"/>
                <a:gd name="connsiteX6" fmla="*/ 0 w 4149970"/>
                <a:gd name="connsiteY6" fmla="*/ 1378634 h 1378634"/>
                <a:gd name="connsiteX7" fmla="*/ 1427871 w 4149970"/>
                <a:gd name="connsiteY7" fmla="*/ 0 h 13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9970" h="1378634">
                  <a:moveTo>
                    <a:pt x="1427871" y="0"/>
                  </a:moveTo>
                  <a:lnTo>
                    <a:pt x="3699803" y="0"/>
                  </a:lnTo>
                  <a:lnTo>
                    <a:pt x="4149970" y="450167"/>
                  </a:lnTo>
                  <a:lnTo>
                    <a:pt x="3727939" y="872198"/>
                  </a:lnTo>
                  <a:lnTo>
                    <a:pt x="900333" y="872198"/>
                  </a:lnTo>
                  <a:lnTo>
                    <a:pt x="393897" y="1378634"/>
                  </a:lnTo>
                  <a:lnTo>
                    <a:pt x="0" y="1378634"/>
                  </a:lnTo>
                  <a:lnTo>
                    <a:pt x="1427871" y="0"/>
                  </a:lnTo>
                  <a:close/>
                </a:path>
              </a:pathLst>
            </a:custGeom>
            <a:solidFill>
              <a:srgbClr val="C76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72852" y="4660646"/>
              <a:ext cx="807097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43210" y="4687363"/>
              <a:ext cx="1334067" cy="5597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孟俊芳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02032" y="3028451"/>
            <a:ext cx="4195760" cy="1393846"/>
            <a:chOff x="4770974" y="2793886"/>
            <a:chExt cx="5101181" cy="1694630"/>
          </a:xfrm>
        </p:grpSpPr>
        <p:sp>
          <p:nvSpPr>
            <p:cNvPr id="21" name="任意多边形 20"/>
            <p:cNvSpPr/>
            <p:nvPr/>
          </p:nvSpPr>
          <p:spPr>
            <a:xfrm>
              <a:off x="4770974" y="2793886"/>
              <a:ext cx="5101181" cy="1694630"/>
            </a:xfrm>
            <a:custGeom>
              <a:avLst/>
              <a:gdLst>
                <a:gd name="connsiteX0" fmla="*/ 1427871 w 4149970"/>
                <a:gd name="connsiteY0" fmla="*/ 0 h 1378634"/>
                <a:gd name="connsiteX1" fmla="*/ 3699803 w 4149970"/>
                <a:gd name="connsiteY1" fmla="*/ 0 h 1378634"/>
                <a:gd name="connsiteX2" fmla="*/ 4149970 w 4149970"/>
                <a:gd name="connsiteY2" fmla="*/ 450167 h 1378634"/>
                <a:gd name="connsiteX3" fmla="*/ 3727939 w 4149970"/>
                <a:gd name="connsiteY3" fmla="*/ 872198 h 1378634"/>
                <a:gd name="connsiteX4" fmla="*/ 900333 w 4149970"/>
                <a:gd name="connsiteY4" fmla="*/ 872198 h 1378634"/>
                <a:gd name="connsiteX5" fmla="*/ 393897 w 4149970"/>
                <a:gd name="connsiteY5" fmla="*/ 1378634 h 1378634"/>
                <a:gd name="connsiteX6" fmla="*/ 0 w 4149970"/>
                <a:gd name="connsiteY6" fmla="*/ 1378634 h 1378634"/>
                <a:gd name="connsiteX7" fmla="*/ 1427871 w 4149970"/>
                <a:gd name="connsiteY7" fmla="*/ 0 h 13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9970" h="1378634">
                  <a:moveTo>
                    <a:pt x="1427871" y="0"/>
                  </a:moveTo>
                  <a:lnTo>
                    <a:pt x="3699803" y="0"/>
                  </a:lnTo>
                  <a:lnTo>
                    <a:pt x="4149970" y="450167"/>
                  </a:lnTo>
                  <a:lnTo>
                    <a:pt x="3727939" y="872198"/>
                  </a:lnTo>
                  <a:lnTo>
                    <a:pt x="900333" y="872198"/>
                  </a:lnTo>
                  <a:lnTo>
                    <a:pt x="393897" y="1378634"/>
                  </a:lnTo>
                  <a:lnTo>
                    <a:pt x="0" y="1378634"/>
                  </a:lnTo>
                  <a:lnTo>
                    <a:pt x="1427871" y="0"/>
                  </a:lnTo>
                  <a:close/>
                </a:path>
              </a:pathLst>
            </a:custGeom>
            <a:solidFill>
              <a:srgbClr val="04BFB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07841" y="2982622"/>
              <a:ext cx="807097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76265" y="2986755"/>
              <a:ext cx="1334067" cy="5597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周彦喆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57354" y="3620597"/>
            <a:ext cx="3363719" cy="2076546"/>
            <a:chOff x="4959814" y="3513813"/>
            <a:chExt cx="4089590" cy="2524653"/>
          </a:xfrm>
        </p:grpSpPr>
        <p:sp>
          <p:nvSpPr>
            <p:cNvPr id="25" name="任意多边形 24"/>
            <p:cNvSpPr/>
            <p:nvPr/>
          </p:nvSpPr>
          <p:spPr>
            <a:xfrm flipH="1" flipV="1">
              <a:off x="4959814" y="3513813"/>
              <a:ext cx="4089590" cy="2524653"/>
            </a:xfrm>
            <a:custGeom>
              <a:avLst/>
              <a:gdLst>
                <a:gd name="connsiteX0" fmla="*/ 2321169 w 3327009"/>
                <a:gd name="connsiteY0" fmla="*/ 2053884 h 2053884"/>
                <a:gd name="connsiteX1" fmla="*/ 2096086 w 3327009"/>
                <a:gd name="connsiteY1" fmla="*/ 1828801 h 2053884"/>
                <a:gd name="connsiteX2" fmla="*/ 2651760 w 3327009"/>
                <a:gd name="connsiteY2" fmla="*/ 1273127 h 2053884"/>
                <a:gd name="connsiteX3" fmla="*/ 2243797 w 3327009"/>
                <a:gd name="connsiteY3" fmla="*/ 865164 h 2053884"/>
                <a:gd name="connsiteX4" fmla="*/ 443133 w 3327009"/>
                <a:gd name="connsiteY4" fmla="*/ 865164 h 2053884"/>
                <a:gd name="connsiteX5" fmla="*/ 0 w 3327009"/>
                <a:gd name="connsiteY5" fmla="*/ 422031 h 2053884"/>
                <a:gd name="connsiteX6" fmla="*/ 422031 w 3327009"/>
                <a:gd name="connsiteY6" fmla="*/ 0 h 2053884"/>
                <a:gd name="connsiteX7" fmla="*/ 2257865 w 3327009"/>
                <a:gd name="connsiteY7" fmla="*/ 0 h 2053884"/>
                <a:gd name="connsiteX8" fmla="*/ 3327009 w 3327009"/>
                <a:gd name="connsiteY8" fmla="*/ 1069144 h 2053884"/>
                <a:gd name="connsiteX9" fmla="*/ 2321169 w 3327009"/>
                <a:gd name="connsiteY9" fmla="*/ 2053884 h 20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7009" h="2053884">
                  <a:moveTo>
                    <a:pt x="2321169" y="2053884"/>
                  </a:moveTo>
                  <a:lnTo>
                    <a:pt x="2096086" y="1828801"/>
                  </a:lnTo>
                  <a:lnTo>
                    <a:pt x="2651760" y="1273127"/>
                  </a:lnTo>
                  <a:lnTo>
                    <a:pt x="2243797" y="865164"/>
                  </a:lnTo>
                  <a:lnTo>
                    <a:pt x="443133" y="865164"/>
                  </a:lnTo>
                  <a:lnTo>
                    <a:pt x="0" y="422031"/>
                  </a:lnTo>
                  <a:lnTo>
                    <a:pt x="422031" y="0"/>
                  </a:lnTo>
                  <a:lnTo>
                    <a:pt x="2257865" y="0"/>
                  </a:lnTo>
                  <a:lnTo>
                    <a:pt x="3327009" y="1069144"/>
                  </a:lnTo>
                  <a:lnTo>
                    <a:pt x="2321169" y="2053884"/>
                  </a:lnTo>
                  <a:close/>
                </a:path>
              </a:pathLst>
            </a:custGeom>
            <a:solidFill>
              <a:srgbClr val="FBAF0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932431" y="5144022"/>
              <a:ext cx="807096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39612" y="5192125"/>
              <a:ext cx="1334067" cy="5597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常尚玉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4858" y="2559094"/>
            <a:ext cx="3363719" cy="2076546"/>
            <a:chOff x="3206035" y="2223244"/>
            <a:chExt cx="4089590" cy="2524653"/>
          </a:xfrm>
        </p:grpSpPr>
        <p:sp>
          <p:nvSpPr>
            <p:cNvPr id="29" name="任意多边形 28"/>
            <p:cNvSpPr/>
            <p:nvPr/>
          </p:nvSpPr>
          <p:spPr>
            <a:xfrm>
              <a:off x="3206035" y="2223244"/>
              <a:ext cx="4089590" cy="2524653"/>
            </a:xfrm>
            <a:custGeom>
              <a:avLst/>
              <a:gdLst>
                <a:gd name="connsiteX0" fmla="*/ 2321169 w 3327009"/>
                <a:gd name="connsiteY0" fmla="*/ 2053884 h 2053884"/>
                <a:gd name="connsiteX1" fmla="*/ 2096086 w 3327009"/>
                <a:gd name="connsiteY1" fmla="*/ 1828801 h 2053884"/>
                <a:gd name="connsiteX2" fmla="*/ 2651760 w 3327009"/>
                <a:gd name="connsiteY2" fmla="*/ 1273127 h 2053884"/>
                <a:gd name="connsiteX3" fmla="*/ 2243797 w 3327009"/>
                <a:gd name="connsiteY3" fmla="*/ 865164 h 2053884"/>
                <a:gd name="connsiteX4" fmla="*/ 443133 w 3327009"/>
                <a:gd name="connsiteY4" fmla="*/ 865164 h 2053884"/>
                <a:gd name="connsiteX5" fmla="*/ 0 w 3327009"/>
                <a:gd name="connsiteY5" fmla="*/ 422031 h 2053884"/>
                <a:gd name="connsiteX6" fmla="*/ 422031 w 3327009"/>
                <a:gd name="connsiteY6" fmla="*/ 0 h 2053884"/>
                <a:gd name="connsiteX7" fmla="*/ 2257865 w 3327009"/>
                <a:gd name="connsiteY7" fmla="*/ 0 h 2053884"/>
                <a:gd name="connsiteX8" fmla="*/ 3327009 w 3327009"/>
                <a:gd name="connsiteY8" fmla="*/ 1069144 h 2053884"/>
                <a:gd name="connsiteX9" fmla="*/ 2321169 w 3327009"/>
                <a:gd name="connsiteY9" fmla="*/ 2053884 h 20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7009" h="2053884">
                  <a:moveTo>
                    <a:pt x="2321169" y="2053884"/>
                  </a:moveTo>
                  <a:lnTo>
                    <a:pt x="2096086" y="1828801"/>
                  </a:lnTo>
                  <a:lnTo>
                    <a:pt x="2651760" y="1273127"/>
                  </a:lnTo>
                  <a:lnTo>
                    <a:pt x="2243797" y="865164"/>
                  </a:lnTo>
                  <a:lnTo>
                    <a:pt x="443133" y="865164"/>
                  </a:lnTo>
                  <a:lnTo>
                    <a:pt x="0" y="422031"/>
                  </a:lnTo>
                  <a:lnTo>
                    <a:pt x="422031" y="0"/>
                  </a:lnTo>
                  <a:lnTo>
                    <a:pt x="2257865" y="0"/>
                  </a:lnTo>
                  <a:lnTo>
                    <a:pt x="3327009" y="1069144"/>
                  </a:lnTo>
                  <a:lnTo>
                    <a:pt x="2321169" y="2053884"/>
                  </a:lnTo>
                  <a:close/>
                </a:path>
              </a:pathLst>
            </a:cu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79959" y="2385059"/>
              <a:ext cx="807096" cy="7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74380" y="2461352"/>
              <a:ext cx="963493" cy="5597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李阳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882639" y="4856262"/>
            <a:ext cx="178308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人脸检测的全部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4193" y="2492920"/>
            <a:ext cx="1554480" cy="8604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人脸库的建立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9382" y="4529162"/>
            <a:ext cx="241808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1600" dirty="0">
                <a:solidFill>
                  <a:srgbClr val="004C80"/>
                </a:solidFill>
                <a:cs typeface="+mn-ea"/>
                <a:sym typeface="+mn-lt"/>
              </a:rPr>
              <a:t>工具类和代码的最后整合</a:t>
            </a:r>
            <a:endParaRPr 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39067" y="3056756"/>
            <a:ext cx="178308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004C80"/>
                </a:solidFill>
                <a:cs typeface="+mn-ea"/>
                <a:sym typeface="+mn-lt"/>
              </a:rPr>
              <a:t>人脸对比的全部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3708" y="2272553"/>
            <a:ext cx="4809314" cy="2381794"/>
            <a:chOff x="3249408" y="2015445"/>
            <a:chExt cx="5527964" cy="2984478"/>
          </a:xfrm>
          <a:effectLst>
            <a:outerShdw blurRad="63500" sx="95000" sy="95000" algn="ctr" rotWithShape="0">
              <a:prstClr val="black">
                <a:alpha val="18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29765" y="3393311"/>
            <a:ext cx="299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36536" y="2640572"/>
            <a:ext cx="1783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13085" y="837750"/>
            <a:ext cx="927407" cy="927407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24013" y="978287"/>
            <a:ext cx="24544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人脸检测</a:t>
            </a:r>
            <a:endParaRPr kumimoji="0" lang="zh-CN" altLang="en-US" sz="3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13085" y="2292102"/>
            <a:ext cx="927407" cy="927407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13085" y="3668058"/>
            <a:ext cx="927407" cy="927407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13085" y="5001877"/>
            <a:ext cx="927407" cy="927407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7000" sy="10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94016" y="2431491"/>
            <a:ext cx="24544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人脸对比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3860" y="3797300"/>
            <a:ext cx="269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人脸库建立</a:t>
            </a:r>
            <a:endParaRPr kumimoji="0" lang="zh-CN" altLang="en-US" sz="3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4016" y="5129829"/>
            <a:ext cx="24544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项目总结</a:t>
            </a:r>
            <a:endParaRPr kumimoji="0" lang="zh-CN" altLang="en-US" sz="3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8414" y="2260157"/>
            <a:ext cx="191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9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人脸检测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09670" y="11589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人脸检测界面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8935" y="1044575"/>
            <a:ext cx="3134995" cy="5215890"/>
            <a:chOff x="368843" y="1532959"/>
            <a:chExt cx="2572460" cy="3534674"/>
          </a:xfrm>
        </p:grpSpPr>
        <p:sp>
          <p:nvSpPr>
            <p:cNvPr id="45" name="矩形 44"/>
            <p:cNvSpPr/>
            <p:nvPr/>
          </p:nvSpPr>
          <p:spPr>
            <a:xfrm>
              <a:off x="368843" y="1742042"/>
              <a:ext cx="2572460" cy="665931"/>
            </a:xfrm>
            <a:prstGeom prst="rect">
              <a:avLst/>
            </a:prstGeom>
            <a:solidFill>
              <a:srgbClr val="F860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8843" y="1532959"/>
              <a:ext cx="2572460" cy="3085998"/>
            </a:xfrm>
            <a:prstGeom prst="rect">
              <a:avLst/>
            </a:prstGeom>
            <a:blipFill rotWithShape="1">
              <a:blip r:embed="rId1" cstate="screen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8843" y="4619272"/>
              <a:ext cx="2572460" cy="448361"/>
              <a:chOff x="1087298" y="5078186"/>
              <a:chExt cx="2754339" cy="480061"/>
            </a:xfrm>
            <a:solidFill>
              <a:srgbClr val="BC242A"/>
            </a:solidFill>
            <a:effectLst/>
          </p:grpSpPr>
          <p:sp>
            <p:nvSpPr>
              <p:cNvPr id="49" name="矩形 48"/>
              <p:cNvSpPr/>
              <p:nvPr/>
            </p:nvSpPr>
            <p:spPr>
              <a:xfrm>
                <a:off x="1087298" y="5078186"/>
                <a:ext cx="2754339" cy="228600"/>
              </a:xfrm>
              <a:prstGeom prst="rect">
                <a:avLst/>
              </a:pr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F86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319905" y="1045210"/>
            <a:ext cx="3314700" cy="5213985"/>
            <a:chOff x="3334614" y="2407972"/>
            <a:chExt cx="2572460" cy="2659661"/>
          </a:xfrm>
        </p:grpSpPr>
        <p:sp>
          <p:nvSpPr>
            <p:cNvPr id="53" name="矩形 52"/>
            <p:cNvSpPr/>
            <p:nvPr/>
          </p:nvSpPr>
          <p:spPr>
            <a:xfrm>
              <a:off x="3334614" y="2407972"/>
              <a:ext cx="2572460" cy="2322790"/>
            </a:xfrm>
            <a:prstGeom prst="rect">
              <a:avLst/>
            </a:prstGeom>
            <a:blipFill rotWithShape="1">
              <a:blip r:embed="rId2" cstate="screen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334614" y="4702841"/>
              <a:ext cx="2572460" cy="364792"/>
              <a:chOff x="1087298" y="5167664"/>
              <a:chExt cx="2754339" cy="390583"/>
            </a:xfrm>
            <a:solidFill>
              <a:srgbClr val="BC242A"/>
            </a:solidFill>
            <a:effectLst/>
          </p:grpSpPr>
          <p:sp>
            <p:nvSpPr>
              <p:cNvPr id="56" name="矩形 55"/>
              <p:cNvSpPr/>
              <p:nvPr/>
            </p:nvSpPr>
            <p:spPr>
              <a:xfrm>
                <a:off x="1087298" y="5167664"/>
                <a:ext cx="2754339" cy="180691"/>
              </a:xfrm>
              <a:prstGeom prst="rect">
                <a:avLst/>
              </a:pr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flipV="1">
                <a:off x="2056703" y="5213103"/>
                <a:ext cx="815528" cy="345144"/>
              </a:xfrm>
              <a:prstGeom prst="triangle">
                <a:avLst/>
              </a:prstGeom>
              <a:solidFill>
                <a:srgbClr val="FBA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270875" y="1028029"/>
            <a:ext cx="2987040" cy="5231166"/>
            <a:chOff x="6300932" y="1741614"/>
            <a:chExt cx="2572548" cy="3336549"/>
          </a:xfrm>
        </p:grpSpPr>
        <p:sp>
          <p:nvSpPr>
            <p:cNvPr id="60" name="矩形 59"/>
            <p:cNvSpPr/>
            <p:nvPr/>
          </p:nvSpPr>
          <p:spPr>
            <a:xfrm>
              <a:off x="6300932" y="1741614"/>
              <a:ext cx="2572548" cy="2867517"/>
            </a:xfrm>
            <a:prstGeom prst="rect">
              <a:avLst/>
            </a:prstGeom>
            <a:blipFill rotWithShape="1">
              <a:blip r:embed="rId3" cstate="screen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300932" y="4609146"/>
              <a:ext cx="2572548" cy="469018"/>
              <a:chOff x="1087884" y="5067344"/>
              <a:chExt cx="2754433" cy="502178"/>
            </a:xfrm>
            <a:solidFill>
              <a:srgbClr val="BC242A"/>
            </a:solidFill>
            <a:effectLst/>
          </p:grpSpPr>
          <p:sp>
            <p:nvSpPr>
              <p:cNvPr id="63" name="矩形 62"/>
              <p:cNvSpPr/>
              <p:nvPr/>
            </p:nvSpPr>
            <p:spPr>
              <a:xfrm>
                <a:off x="1087884" y="5067344"/>
                <a:ext cx="2754433" cy="239376"/>
              </a:xfrm>
              <a:prstGeom prst="rect">
                <a:avLst/>
              </a:pr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flipV="1">
                <a:off x="2056704" y="5224378"/>
                <a:ext cx="815528" cy="345144"/>
              </a:xfrm>
              <a:prstGeom prst="triangle">
                <a:avLst/>
              </a:prstGeom>
              <a:solidFill>
                <a:srgbClr val="04B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6888" y="1089292"/>
            <a:ext cx="1279507" cy="295544"/>
            <a:chOff x="4153864" y="2263969"/>
            <a:chExt cx="3782717" cy="873742"/>
          </a:xfrm>
          <a:solidFill>
            <a:schemeClr val="tx1"/>
          </a:solidFill>
        </p:grpSpPr>
        <p:sp>
          <p:nvSpPr>
            <p:cNvPr id="3" name="椭圆 2"/>
            <p:cNvSpPr/>
            <p:nvPr/>
          </p:nvSpPr>
          <p:spPr>
            <a:xfrm>
              <a:off x="4153864" y="2263969"/>
              <a:ext cx="873742" cy="873742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23522" y="2263969"/>
              <a:ext cx="873742" cy="873742"/>
            </a:xfrm>
            <a:prstGeom prst="ellipse">
              <a:avLst/>
            </a:prstGeom>
            <a:solidFill>
              <a:srgbClr val="FBA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093180" y="2263969"/>
              <a:ext cx="873742" cy="873742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062839" y="2263969"/>
              <a:ext cx="873742" cy="873742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人脸检测 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16012" y="2904829"/>
            <a:ext cx="982391" cy="3619031"/>
            <a:chOff x="2816012" y="2904829"/>
            <a:chExt cx="982391" cy="3619031"/>
          </a:xfrm>
        </p:grpSpPr>
        <p:sp>
          <p:nvSpPr>
            <p:cNvPr id="17" name="圆角矩形 16"/>
            <p:cNvSpPr/>
            <p:nvPr/>
          </p:nvSpPr>
          <p:spPr>
            <a:xfrm rot="482386">
              <a:off x="2869936" y="3548279"/>
              <a:ext cx="928467" cy="2967969"/>
            </a:xfrm>
            <a:prstGeom prst="roundRect">
              <a:avLst/>
            </a:prstGeom>
            <a:solidFill>
              <a:srgbClr val="C769D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482386">
              <a:off x="2816012" y="3466219"/>
              <a:ext cx="928467" cy="2967969"/>
            </a:xfrm>
            <a:prstGeom prst="roundRect">
              <a:avLst/>
            </a:prstGeom>
            <a:solidFill>
              <a:srgbClr val="C769D8"/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229322" y="3602958"/>
              <a:ext cx="196947" cy="19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240000">
              <a:off x="3314567" y="2904829"/>
              <a:ext cx="0" cy="7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-480000" flipH="1">
              <a:off x="3371731" y="2911787"/>
              <a:ext cx="28007" cy="8180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 rot="5858324">
              <a:off x="1954485" y="4983032"/>
              <a:ext cx="26212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将获取的照片检测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63993" y="2011680"/>
            <a:ext cx="2820216" cy="1012874"/>
            <a:chOff x="963993" y="2011680"/>
            <a:chExt cx="2820216" cy="101287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25415" y="2532185"/>
              <a:ext cx="251488" cy="355469"/>
              <a:chOff x="1125415" y="2349306"/>
              <a:chExt cx="251488" cy="355469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1125415" y="2349306"/>
                <a:ext cx="0" cy="323556"/>
              </a:xfrm>
              <a:prstGeom prst="line">
                <a:avLst/>
              </a:prstGeom>
              <a:ln w="635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249680" y="2377442"/>
                <a:ext cx="0" cy="216000"/>
              </a:xfrm>
              <a:prstGeom prst="line">
                <a:avLst/>
              </a:prstGeom>
              <a:ln w="635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376903" y="2381219"/>
                <a:ext cx="0" cy="323556"/>
              </a:xfrm>
              <a:prstGeom prst="line">
                <a:avLst/>
              </a:prstGeom>
              <a:ln w="635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 24"/>
            <p:cNvSpPr/>
            <p:nvPr/>
          </p:nvSpPr>
          <p:spPr>
            <a:xfrm>
              <a:off x="963993" y="2011680"/>
              <a:ext cx="2820216" cy="1012874"/>
            </a:xfrm>
            <a:custGeom>
              <a:avLst/>
              <a:gdLst>
                <a:gd name="connsiteX0" fmla="*/ 2357681 w 2820216"/>
                <a:gd name="connsiteY0" fmla="*/ 112267 h 1012874"/>
                <a:gd name="connsiteX1" fmla="*/ 1997681 w 2820216"/>
                <a:gd name="connsiteY1" fmla="*/ 506437 h 1012874"/>
                <a:gd name="connsiteX2" fmla="*/ 2357681 w 2820216"/>
                <a:gd name="connsiteY2" fmla="*/ 900607 h 1012874"/>
                <a:gd name="connsiteX3" fmla="*/ 2717681 w 2820216"/>
                <a:gd name="connsiteY3" fmla="*/ 506437 h 1012874"/>
                <a:gd name="connsiteX4" fmla="*/ 2357681 w 2820216"/>
                <a:gd name="connsiteY4" fmla="*/ 112267 h 1012874"/>
                <a:gd name="connsiteX5" fmla="*/ 2357681 w 2820216"/>
                <a:gd name="connsiteY5" fmla="*/ 0 h 1012874"/>
                <a:gd name="connsiteX6" fmla="*/ 2820216 w 2820216"/>
                <a:gd name="connsiteY6" fmla="*/ 506437 h 1012874"/>
                <a:gd name="connsiteX7" fmla="*/ 2357681 w 2820216"/>
                <a:gd name="connsiteY7" fmla="*/ 1012874 h 1012874"/>
                <a:gd name="connsiteX8" fmla="*/ 1974140 w 2820216"/>
                <a:gd name="connsiteY8" fmla="*/ 789591 h 1012874"/>
                <a:gd name="connsiteX9" fmla="*/ 1942447 w 2820216"/>
                <a:gd name="connsiteY9" fmla="*/ 725660 h 1012874"/>
                <a:gd name="connsiteX10" fmla="*/ 1940050 w 2820216"/>
                <a:gd name="connsiteY10" fmla="*/ 727276 h 1012874"/>
                <a:gd name="connsiteX11" fmla="*/ 1919030 w 2820216"/>
                <a:gd name="connsiteY11" fmla="*/ 731520 h 1012874"/>
                <a:gd name="connsiteX12" fmla="*/ 1703032 w 2820216"/>
                <a:gd name="connsiteY12" fmla="*/ 731520 h 1012874"/>
                <a:gd name="connsiteX13" fmla="*/ 1649031 w 2820216"/>
                <a:gd name="connsiteY13" fmla="*/ 677519 h 1012874"/>
                <a:gd name="connsiteX14" fmla="*/ 1649031 w 2820216"/>
                <a:gd name="connsiteY14" fmla="*/ 580554 h 1012874"/>
                <a:gd name="connsiteX15" fmla="*/ 45576 w 2820216"/>
                <a:gd name="connsiteY15" fmla="*/ 580554 h 1012874"/>
                <a:gd name="connsiteX16" fmla="*/ 0 w 2820216"/>
                <a:gd name="connsiteY16" fmla="*/ 534978 h 1012874"/>
                <a:gd name="connsiteX17" fmla="*/ 0 w 2820216"/>
                <a:gd name="connsiteY17" fmla="*/ 477896 h 1012874"/>
                <a:gd name="connsiteX18" fmla="*/ 45576 w 2820216"/>
                <a:gd name="connsiteY18" fmla="*/ 432320 h 1012874"/>
                <a:gd name="connsiteX19" fmla="*/ 1649031 w 2820216"/>
                <a:gd name="connsiteY19" fmla="*/ 432320 h 1012874"/>
                <a:gd name="connsiteX20" fmla="*/ 1649031 w 2820216"/>
                <a:gd name="connsiteY20" fmla="*/ 335354 h 1012874"/>
                <a:gd name="connsiteX21" fmla="*/ 1703032 w 2820216"/>
                <a:gd name="connsiteY21" fmla="*/ 281353 h 1012874"/>
                <a:gd name="connsiteX22" fmla="*/ 1919030 w 2820216"/>
                <a:gd name="connsiteY22" fmla="*/ 281353 h 1012874"/>
                <a:gd name="connsiteX23" fmla="*/ 1940050 w 2820216"/>
                <a:gd name="connsiteY23" fmla="*/ 285597 h 1012874"/>
                <a:gd name="connsiteX24" fmla="*/ 1942448 w 2820216"/>
                <a:gd name="connsiteY24" fmla="*/ 287214 h 1012874"/>
                <a:gd name="connsiteX25" fmla="*/ 1974140 w 2820216"/>
                <a:gd name="connsiteY25" fmla="*/ 223284 h 1012874"/>
                <a:gd name="connsiteX26" fmla="*/ 2357681 w 2820216"/>
                <a:gd name="connsiteY26" fmla="*/ 0 h 10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20216" h="1012874">
                  <a:moveTo>
                    <a:pt x="2357681" y="112267"/>
                  </a:moveTo>
                  <a:cubicBezTo>
                    <a:pt x="2158858" y="112267"/>
                    <a:pt x="1997681" y="288743"/>
                    <a:pt x="1997681" y="506437"/>
                  </a:cubicBezTo>
                  <a:cubicBezTo>
                    <a:pt x="1997681" y="724131"/>
                    <a:pt x="2158858" y="900607"/>
                    <a:pt x="2357681" y="900607"/>
                  </a:cubicBezTo>
                  <a:cubicBezTo>
                    <a:pt x="2556504" y="900607"/>
                    <a:pt x="2717681" y="724131"/>
                    <a:pt x="2717681" y="506437"/>
                  </a:cubicBezTo>
                  <a:cubicBezTo>
                    <a:pt x="2717681" y="288743"/>
                    <a:pt x="2556504" y="112267"/>
                    <a:pt x="2357681" y="112267"/>
                  </a:cubicBezTo>
                  <a:close/>
                  <a:moveTo>
                    <a:pt x="2357681" y="0"/>
                  </a:moveTo>
                  <a:cubicBezTo>
                    <a:pt x="2613132" y="0"/>
                    <a:pt x="2820216" y="226740"/>
                    <a:pt x="2820216" y="506437"/>
                  </a:cubicBezTo>
                  <a:cubicBezTo>
                    <a:pt x="2820216" y="786134"/>
                    <a:pt x="2613132" y="1012874"/>
                    <a:pt x="2357681" y="1012874"/>
                  </a:cubicBezTo>
                  <a:cubicBezTo>
                    <a:pt x="2198024" y="1012874"/>
                    <a:pt x="2057261" y="924304"/>
                    <a:pt x="1974140" y="789591"/>
                  </a:cubicBezTo>
                  <a:lnTo>
                    <a:pt x="1942447" y="725660"/>
                  </a:lnTo>
                  <a:lnTo>
                    <a:pt x="1940050" y="727276"/>
                  </a:lnTo>
                  <a:cubicBezTo>
                    <a:pt x="1933589" y="730009"/>
                    <a:pt x="1926486" y="731520"/>
                    <a:pt x="1919030" y="731520"/>
                  </a:cubicBezTo>
                  <a:lnTo>
                    <a:pt x="1703032" y="731520"/>
                  </a:lnTo>
                  <a:cubicBezTo>
                    <a:pt x="1673208" y="731520"/>
                    <a:pt x="1649031" y="707343"/>
                    <a:pt x="1649031" y="677519"/>
                  </a:cubicBezTo>
                  <a:lnTo>
                    <a:pt x="1649031" y="580554"/>
                  </a:lnTo>
                  <a:lnTo>
                    <a:pt x="45576" y="580554"/>
                  </a:lnTo>
                  <a:cubicBezTo>
                    <a:pt x="20405" y="580554"/>
                    <a:pt x="0" y="560149"/>
                    <a:pt x="0" y="534978"/>
                  </a:cubicBezTo>
                  <a:lnTo>
                    <a:pt x="0" y="477896"/>
                  </a:lnTo>
                  <a:cubicBezTo>
                    <a:pt x="0" y="452725"/>
                    <a:pt x="20405" y="432320"/>
                    <a:pt x="45576" y="432320"/>
                  </a:cubicBezTo>
                  <a:lnTo>
                    <a:pt x="1649031" y="432320"/>
                  </a:lnTo>
                  <a:lnTo>
                    <a:pt x="1649031" y="335354"/>
                  </a:lnTo>
                  <a:cubicBezTo>
                    <a:pt x="1649031" y="305530"/>
                    <a:pt x="1673208" y="281353"/>
                    <a:pt x="1703032" y="281353"/>
                  </a:cubicBezTo>
                  <a:lnTo>
                    <a:pt x="1919030" y="281353"/>
                  </a:lnTo>
                  <a:cubicBezTo>
                    <a:pt x="1926486" y="281353"/>
                    <a:pt x="1933589" y="282864"/>
                    <a:pt x="1940050" y="285597"/>
                  </a:cubicBezTo>
                  <a:lnTo>
                    <a:pt x="1942448" y="287214"/>
                  </a:lnTo>
                  <a:lnTo>
                    <a:pt x="1974140" y="223284"/>
                  </a:lnTo>
                  <a:cubicBezTo>
                    <a:pt x="2057261" y="88570"/>
                    <a:pt x="2198024" y="0"/>
                    <a:pt x="235768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11241" y="2774574"/>
            <a:ext cx="1130740" cy="3592065"/>
            <a:chOff x="3711241" y="2774574"/>
            <a:chExt cx="1130740" cy="3592065"/>
          </a:xfrm>
        </p:grpSpPr>
        <p:sp>
          <p:nvSpPr>
            <p:cNvPr id="30" name="圆角矩形 29"/>
            <p:cNvSpPr/>
            <p:nvPr/>
          </p:nvSpPr>
          <p:spPr>
            <a:xfrm rot="20710967">
              <a:off x="3913514" y="3516492"/>
              <a:ext cx="928467" cy="2832796"/>
            </a:xfrm>
            <a:prstGeom prst="roundRect">
              <a:avLst/>
            </a:prstGeom>
            <a:solidFill>
              <a:srgbClr val="04BFB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0710967">
              <a:off x="3831453" y="3462567"/>
              <a:ext cx="928467" cy="2832796"/>
            </a:xfrm>
            <a:prstGeom prst="roundRect">
              <a:avLst/>
            </a:prstGeom>
            <a:solidFill>
              <a:srgbClr val="04BFB1"/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88939" y="3686896"/>
              <a:ext cx="196947" cy="19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20580000">
              <a:off x="3711241" y="2779316"/>
              <a:ext cx="0" cy="9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9860000" flipH="1">
              <a:off x="3748355" y="2774574"/>
              <a:ext cx="28007" cy="79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 rot="4514974">
              <a:off x="2985312" y="4825811"/>
              <a:ext cx="26212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用照相机获取照片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32817" y="2904203"/>
            <a:ext cx="2224700" cy="3001311"/>
            <a:chOff x="3532817" y="2904203"/>
            <a:chExt cx="2224700" cy="3001311"/>
          </a:xfrm>
        </p:grpSpPr>
        <p:sp>
          <p:nvSpPr>
            <p:cNvPr id="37" name="圆角矩形 36"/>
            <p:cNvSpPr/>
            <p:nvPr/>
          </p:nvSpPr>
          <p:spPr>
            <a:xfrm rot="19388844">
              <a:off x="4793204" y="2937545"/>
              <a:ext cx="928467" cy="2967969"/>
            </a:xfrm>
            <a:prstGeom prst="roundRect">
              <a:avLst/>
            </a:prstGeom>
            <a:solidFill>
              <a:srgbClr val="F860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19388844">
              <a:off x="4711144" y="2911757"/>
              <a:ext cx="928467" cy="2967969"/>
            </a:xfrm>
            <a:prstGeom prst="roundRect">
              <a:avLst/>
            </a:prstGeom>
            <a:solidFill>
              <a:srgbClr val="F86070"/>
            </a:solidFill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307419" y="3263112"/>
              <a:ext cx="196947" cy="19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rot="18840000">
              <a:off x="4018817" y="2504305"/>
              <a:ext cx="0" cy="9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8120000" flipH="1">
              <a:off x="4042413" y="2468206"/>
              <a:ext cx="28007" cy="9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 rot="3143800">
              <a:off x="4184304" y="3946489"/>
              <a:ext cx="2316480" cy="8299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从相册获取照片  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8412976" y="2592232"/>
            <a:ext cx="36372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1600" dirty="0">
                <a:solidFill>
                  <a:srgbClr val="2D3E50"/>
                </a:solidFill>
                <a:cs typeface="+mn-ea"/>
                <a:sym typeface="+mn-lt"/>
              </a:rPr>
              <a:t>通过点击事件，获取权限，访问相册，</a:t>
            </a:r>
            <a:endParaRPr 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sz="1600" dirty="0">
                <a:solidFill>
                  <a:srgbClr val="2D3E50"/>
                </a:solidFill>
                <a:cs typeface="+mn-ea"/>
                <a:sym typeface="+mn-lt"/>
              </a:rPr>
              <a:t>获取照片至界面</a:t>
            </a:r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12975" y="3787128"/>
            <a:ext cx="36372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1600" dirty="0">
                <a:solidFill>
                  <a:srgbClr val="2D3E50"/>
                </a:solidFill>
                <a:cs typeface="+mn-ea"/>
                <a:sym typeface="+mn-lt"/>
              </a:rPr>
              <a:t>通过点击按钮，并获取访问权限，通过</a:t>
            </a:r>
            <a:endParaRPr 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sz="1600" dirty="0">
                <a:solidFill>
                  <a:srgbClr val="2D3E50"/>
                </a:solidFill>
                <a:cs typeface="+mn-ea"/>
                <a:sym typeface="+mn-lt"/>
              </a:rPr>
              <a:t>照相机照相获取照片</a:t>
            </a:r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2D3E50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12975" y="5043806"/>
            <a:ext cx="3761105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1600" dirty="0">
                <a:solidFill>
                  <a:srgbClr val="2D3E50"/>
                </a:solidFill>
                <a:cs typeface="+mn-ea"/>
                <a:sym typeface="+mn-lt"/>
              </a:rPr>
              <a:t>将获取的照片进行</a:t>
            </a:r>
            <a:r>
              <a:rPr lang="en-US" altLang="zh-CN" sz="1600" dirty="0">
                <a:solidFill>
                  <a:srgbClr val="2D3E50"/>
                </a:solidFill>
                <a:cs typeface="+mn-ea"/>
                <a:sym typeface="+mn-lt"/>
              </a:rPr>
              <a:t>Base64</a:t>
            </a:r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编码，然后</a:t>
            </a:r>
            <a:endParaRPr lang="zh-CN" altLang="en-US" sz="1600" dirty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调用百度</a:t>
            </a:r>
            <a:r>
              <a:rPr lang="en-US" altLang="zh-CN" sz="1600" dirty="0">
                <a:solidFill>
                  <a:srgbClr val="2D3E50"/>
                </a:solidFill>
                <a:cs typeface="+mn-ea"/>
                <a:sym typeface="+mn-lt"/>
              </a:rPr>
              <a:t>API</a:t>
            </a:r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进行人脸检测，将检测返回</a:t>
            </a:r>
            <a:endParaRPr lang="zh-CN" altLang="en-US" sz="1600" dirty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的结果进行</a:t>
            </a:r>
            <a:r>
              <a:rPr lang="en-US" altLang="zh-CN" sz="1600" dirty="0">
                <a:solidFill>
                  <a:srgbClr val="2D3E50"/>
                </a:solidFill>
                <a:cs typeface="+mn-ea"/>
                <a:sym typeface="+mn-lt"/>
              </a:rPr>
              <a:t>JSON</a:t>
            </a:r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解析，通过</a:t>
            </a:r>
            <a:r>
              <a:rPr lang="en-US" altLang="zh-CN" sz="1600" dirty="0">
                <a:solidFill>
                  <a:srgbClr val="2D3E50"/>
                </a:solidFill>
                <a:cs typeface="+mn-ea"/>
                <a:sym typeface="+mn-lt"/>
              </a:rPr>
              <a:t>Dialog</a:t>
            </a:r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显</a:t>
            </a:r>
            <a:endParaRPr lang="zh-CN" altLang="en-US" sz="1600" dirty="0">
              <a:solidFill>
                <a:srgbClr val="2D3E5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2D3E50"/>
                </a:solidFill>
                <a:cs typeface="+mn-ea"/>
                <a:sym typeface="+mn-lt"/>
              </a:rPr>
              <a:t>示在界面上</a:t>
            </a:r>
            <a:endParaRPr lang="zh-CN" altLang="en-US" sz="1600" dirty="0">
              <a:solidFill>
                <a:srgbClr val="2D3E50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479241" y="2592232"/>
            <a:ext cx="675249" cy="675249"/>
            <a:chOff x="7479241" y="2592232"/>
            <a:chExt cx="675249" cy="675249"/>
          </a:xfrm>
        </p:grpSpPr>
        <p:sp>
          <p:nvSpPr>
            <p:cNvPr id="47" name="椭圆 46"/>
            <p:cNvSpPr/>
            <p:nvPr/>
          </p:nvSpPr>
          <p:spPr>
            <a:xfrm>
              <a:off x="7479241" y="2592232"/>
              <a:ext cx="675249" cy="675249"/>
            </a:xfrm>
            <a:prstGeom prst="ellipse">
              <a:avLst/>
            </a:prstGeom>
            <a:solidFill>
              <a:srgbClr val="F86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560221" y="2667866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79238" y="4993036"/>
            <a:ext cx="675249" cy="675249"/>
            <a:chOff x="7479238" y="4993036"/>
            <a:chExt cx="675249" cy="675249"/>
          </a:xfrm>
        </p:grpSpPr>
        <p:sp>
          <p:nvSpPr>
            <p:cNvPr id="50" name="椭圆 49"/>
            <p:cNvSpPr/>
            <p:nvPr/>
          </p:nvSpPr>
          <p:spPr>
            <a:xfrm>
              <a:off x="7479238" y="4993036"/>
              <a:ext cx="675249" cy="675249"/>
            </a:xfrm>
            <a:prstGeom prst="ellipse">
              <a:avLst/>
            </a:prstGeom>
            <a:solidFill>
              <a:srgbClr val="C76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552653" y="506805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479239" y="3792634"/>
            <a:ext cx="675249" cy="675249"/>
            <a:chOff x="7479239" y="3792634"/>
            <a:chExt cx="675249" cy="675249"/>
          </a:xfrm>
        </p:grpSpPr>
        <p:sp>
          <p:nvSpPr>
            <p:cNvPr id="53" name="椭圆 52"/>
            <p:cNvSpPr/>
            <p:nvPr/>
          </p:nvSpPr>
          <p:spPr>
            <a:xfrm>
              <a:off x="7479239" y="3792634"/>
              <a:ext cx="675249" cy="675249"/>
            </a:xfrm>
            <a:prstGeom prst="ellipse">
              <a:avLst/>
            </a:prstGeom>
            <a:solidFill>
              <a:srgbClr val="04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52397" y="3883843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4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6136" y="1198444"/>
            <a:ext cx="4066556" cy="4707578"/>
            <a:chOff x="686697" y="899110"/>
            <a:chExt cx="3050858" cy="3531773"/>
          </a:xfrm>
        </p:grpSpPr>
        <p:sp>
          <p:nvSpPr>
            <p:cNvPr id="3" name="椭圆 2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759336" y="899110"/>
              <a:ext cx="2978219" cy="297821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686697" y="2206623"/>
              <a:ext cx="1888627" cy="188862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椭圆 4" descr="e7d195523061f1c0deeec63e560781cfd59afb0ea006f2a87ABB68BF51EA6619813959095094C18C62A12F549504892A4AAA8C1554C6663626E05CA27F281A14E6983772AFC3FB97135759321DEA3D709AACD122C08E6ED1950EEB71F2A97A0515930A03C8CF5048F5E54FAB45306915AF53975B49E6ADFCD0B6D9967CE97A0E87D5920686DCB5E5"/>
            <p:cNvSpPr>
              <a:spLocks noChangeAspect="1"/>
            </p:cNvSpPr>
            <p:nvPr/>
          </p:nvSpPr>
          <p:spPr>
            <a:xfrm>
              <a:off x="2245300" y="3163343"/>
              <a:ext cx="1267540" cy="126754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 rot="1738458">
            <a:off x="4321157" y="3651478"/>
            <a:ext cx="1613537" cy="161353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738458">
            <a:off x="370003" y="3072880"/>
            <a:ext cx="1011984" cy="1011984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738458">
            <a:off x="2922347" y="863602"/>
            <a:ext cx="679577" cy="679577"/>
          </a:xfrm>
          <a:prstGeom prst="ellipse">
            <a:avLst/>
          </a:prstGeom>
          <a:solidFill>
            <a:srgbClr val="04BFB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738458">
            <a:off x="1004618" y="4842073"/>
            <a:ext cx="492577" cy="492577"/>
          </a:xfrm>
          <a:prstGeom prst="ellipse">
            <a:avLst/>
          </a:prstGeom>
          <a:solidFill>
            <a:srgbClr val="FBAF0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738458">
            <a:off x="4014342" y="5547128"/>
            <a:ext cx="492577" cy="492577"/>
          </a:xfrm>
          <a:prstGeom prst="ellipse">
            <a:avLst/>
          </a:prstGeom>
          <a:solidFill>
            <a:srgbClr val="C769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738458">
            <a:off x="1830629" y="1846634"/>
            <a:ext cx="2464302" cy="2464302"/>
          </a:xfrm>
          <a:prstGeom prst="ellipse">
            <a:avLst/>
          </a:prstGeom>
          <a:solidFill>
            <a:srgbClr val="F8607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zh-CN" altLang="en-US" sz="14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6200000">
            <a:off x="2622057" y="4872498"/>
            <a:ext cx="676851" cy="676851"/>
          </a:xfrm>
          <a:prstGeom prst="ellipse">
            <a:avLst/>
          </a:prstGeom>
          <a:solidFill>
            <a:srgbClr val="F86070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8502" y="2260157"/>
            <a:ext cx="1642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8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2661" y="2504049"/>
            <a:ext cx="4930172" cy="2010392"/>
            <a:chOff x="3249408" y="2015445"/>
            <a:chExt cx="5527964" cy="2984478"/>
          </a:xfrm>
        </p:grpSpPr>
        <p:sp>
          <p:nvSpPr>
            <p:cNvPr id="15" name="矩形 14"/>
            <p:cNvSpPr/>
            <p:nvPr/>
          </p:nvSpPr>
          <p:spPr>
            <a:xfrm>
              <a:off x="3249408" y="2015445"/>
              <a:ext cx="5527964" cy="2984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9408" y="4557486"/>
              <a:ext cx="2846592" cy="442437"/>
            </a:xfrm>
            <a:prstGeom prst="rect">
              <a:avLst/>
            </a:prstGeom>
            <a:solidFill>
              <a:srgbClr val="E8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557485"/>
              <a:ext cx="2681372" cy="442437"/>
            </a:xfrm>
            <a:prstGeom prst="rect">
              <a:avLst/>
            </a:prstGeom>
            <a:solidFill>
              <a:srgbClr val="2D3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26123" y="2944160"/>
            <a:ext cx="36106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人脸对比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656648" y="-233280"/>
            <a:ext cx="867223" cy="867223"/>
          </a:xfrm>
          <a:prstGeom prst="ellipse">
            <a:avLst/>
          </a:prstGeom>
          <a:solidFill>
            <a:srgbClr val="C769D8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74143" y="293359"/>
            <a:ext cx="415181" cy="415181"/>
          </a:xfrm>
          <a:prstGeom prst="ellipse">
            <a:avLst/>
          </a:prstGeom>
          <a:solidFill>
            <a:srgbClr val="04BFB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25700" y="-233280"/>
            <a:ext cx="1117601" cy="1117601"/>
          </a:xfrm>
          <a:prstGeom prst="ellipse">
            <a:avLst/>
          </a:prstGeom>
          <a:solidFill>
            <a:srgbClr val="F86070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3654" y="264393"/>
            <a:ext cx="473111" cy="473111"/>
          </a:xfrm>
          <a:prstGeom prst="ellipse">
            <a:avLst/>
          </a:prstGeom>
          <a:solidFill>
            <a:srgbClr val="FBAF01"/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520" y="17939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人脸对比界面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59541" y="1554479"/>
            <a:ext cx="740228" cy="1079863"/>
          </a:xfrm>
          <a:prstGeom prst="rect">
            <a:avLst/>
          </a:prstGeom>
          <a:solidFill>
            <a:srgbClr val="F8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59541" y="2634342"/>
            <a:ext cx="740228" cy="1079863"/>
          </a:xfrm>
          <a:prstGeom prst="rect">
            <a:avLst/>
          </a:prstGeom>
          <a:solidFill>
            <a:srgbClr val="FB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59541" y="3714205"/>
            <a:ext cx="740228" cy="1079863"/>
          </a:xfrm>
          <a:prstGeom prst="rect">
            <a:avLst/>
          </a:prstGeom>
          <a:solidFill>
            <a:srgbClr val="04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59541" y="4794068"/>
            <a:ext cx="740228" cy="1079863"/>
          </a:xfrm>
          <a:prstGeom prst="rect">
            <a:avLst/>
          </a:prstGeom>
          <a:solidFill>
            <a:srgbClr val="C76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59"/>
          <p:cNvSpPr>
            <a:spLocks noChangeArrowheads="1"/>
          </p:cNvSpPr>
          <p:nvPr/>
        </p:nvSpPr>
        <p:spPr bwMode="auto">
          <a:xfrm>
            <a:off x="4408805" y="1148080"/>
            <a:ext cx="3379470" cy="51689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50800" cap="flat" cmpd="sng">
            <a:solidFill>
              <a:srgbClr val="FEFEFE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矩形 61"/>
          <p:cNvSpPr>
            <a:spLocks noChangeArrowheads="1"/>
          </p:cNvSpPr>
          <p:nvPr/>
        </p:nvSpPr>
        <p:spPr bwMode="auto">
          <a:xfrm>
            <a:off x="1027430" y="1148080"/>
            <a:ext cx="3381375" cy="516445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50800" cap="flat" cmpd="sng">
            <a:solidFill>
              <a:srgbClr val="FEFEFE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矩形 62"/>
          <p:cNvSpPr>
            <a:spLocks noChangeArrowheads="1"/>
          </p:cNvSpPr>
          <p:nvPr/>
        </p:nvSpPr>
        <p:spPr bwMode="auto">
          <a:xfrm>
            <a:off x="7788275" y="1147445"/>
            <a:ext cx="3381375" cy="5164455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50800" cap="flat" cmpd="sng">
            <a:solidFill>
              <a:srgbClr val="FEFEFE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 bldLvl="0" animBg="1"/>
      <p:bldP spid="20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niouj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演示</Application>
  <PresentationFormat>宽屏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彩色圆点</dc:title>
  <dc:creator>第一PPT</dc:creator>
  <cp:keywords>www.1ppt.com</cp:keywords>
  <dc:description>www.1ppt.com</dc:description>
  <cp:lastModifiedBy>33036</cp:lastModifiedBy>
  <cp:revision>29</cp:revision>
  <dcterms:created xsi:type="dcterms:W3CDTF">2017-04-08T06:11:00Z</dcterms:created>
  <dcterms:modified xsi:type="dcterms:W3CDTF">2019-11-17T04:20:04Z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