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Play"/>
      <p:regular r:id="rId17"/>
      <p:bold r:id="rId18"/>
    </p:embeddedFont>
    <p:embeddedFont>
      <p:font typeface="Merriweather Sans"/>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BlVdt+e5QkFvZzDIrNO4XVvTz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843F0EF-6C72-4A51-A46A-853032FB33C9}">
  <a:tblStyle styleId="{A843F0EF-6C72-4A51-A46A-853032FB33C9}"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MerriweatherSans-bold.fntdata"/><Relationship Id="rId22" Type="http://schemas.openxmlformats.org/officeDocument/2006/relationships/font" Target="fonts/MerriweatherSans-boldItalic.fntdata"/><Relationship Id="rId21" Type="http://schemas.openxmlformats.org/officeDocument/2006/relationships/font" Target="fonts/MerriweatherSans-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boldItalic.fntdata"/><Relationship Id="rId25" Type="http://schemas.openxmlformats.org/officeDocument/2006/relationships/font" Target="fonts/OpenSans-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regular.fntdata"/><Relationship Id="rId16" Type="http://schemas.openxmlformats.org/officeDocument/2006/relationships/slide" Target="slides/slide11.xml"/><Relationship Id="rId19" Type="http://schemas.openxmlformats.org/officeDocument/2006/relationships/font" Target="fonts/MerriweatherSans-regular.fntdata"/><Relationship Id="rId18" Type="http://schemas.openxmlformats.org/officeDocument/2006/relationships/font" Target="font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 name="Shape 15"/>
        <p:cNvGrpSpPr/>
        <p:nvPr/>
      </p:nvGrpSpPr>
      <p:grpSpPr>
        <a:xfrm>
          <a:off x="0" y="0"/>
          <a:ext cx="0" cy="0"/>
          <a:chOff x="0" y="0"/>
          <a:chExt cx="0" cy="0"/>
        </a:xfrm>
      </p:grpSpPr>
      <p:sp>
        <p:nvSpPr>
          <p:cNvPr id="16" name="Google Shape;1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8" name="Google Shape;18;p1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0" name="Google Shape;20;p1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p:nvPr>
            <p:ph idx="2" type="pic"/>
          </p:nvPr>
        </p:nvSpPr>
        <p:spPr>
          <a:xfrm>
            <a:off x="5183188" y="987425"/>
            <a:ext cx="6172200" cy="4873625"/>
          </a:xfrm>
          <a:prstGeom prst="rect">
            <a:avLst/>
          </a:prstGeom>
          <a:noFill/>
          <a:ln>
            <a:noFill/>
          </a:ln>
        </p:spPr>
      </p:sp>
      <p:sp>
        <p:nvSpPr>
          <p:cNvPr id="68" name="Google Shape;68;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github.com/wolldg/SIADS-Milestone-1" TargetMode="External"/><Relationship Id="rId4" Type="http://schemas.openxmlformats.org/officeDocument/2006/relationships/hyperlink" Target="https://www.ncei.noaa.gov/" TargetMode="External"/><Relationship Id="rId5" Type="http://schemas.openxmlformats.org/officeDocument/2006/relationships/hyperlink" Target="https://www.drawio.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www.ncei.noaa.gov/access/search/data-search/local-climatological-data?bbox=42.399,-85.262,42.239,-85.102&amp;startDate=2024-01-31T00:00:00&amp;endDate=2024-12-31T23:59:59" TargetMode="External"/><Relationship Id="rId4" Type="http://schemas.openxmlformats.org/officeDocument/2006/relationships/hyperlink" Target="https://github.com/wolldg/SIADS-Milestone-1/blob/main/Resources%20Downed%20by%20Reason.csv" TargetMode="External"/><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title"/>
          </p:nvPr>
        </p:nvSpPr>
        <p:spPr>
          <a:xfrm>
            <a:off x="839787" y="478235"/>
            <a:ext cx="10515601" cy="823913"/>
          </a:xfrm>
          <a:prstGeom prst="rect">
            <a:avLst/>
          </a:prstGeom>
          <a:solidFill>
            <a:schemeClr val="lt1"/>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000000"/>
              </a:buClr>
              <a:buSzPts val="2800"/>
              <a:buFont typeface="Arial"/>
              <a:buNone/>
            </a:pPr>
            <a:r>
              <a:rPr b="1" i="0" lang="en-US" sz="3200" u="none" strike="noStrike">
                <a:solidFill>
                  <a:srgbClr val="0F4861"/>
                </a:solidFill>
                <a:latin typeface="Open Sans"/>
                <a:ea typeface="Open Sans"/>
                <a:cs typeface="Open Sans"/>
                <a:sym typeface="Open Sans"/>
              </a:rPr>
              <a:t>Aviation Operational Intelligence Analysis: </a:t>
            </a:r>
            <a:br>
              <a:rPr b="0" lang="en-US" sz="2400">
                <a:solidFill>
                  <a:srgbClr val="0F4861"/>
                </a:solidFill>
                <a:latin typeface="Open Sans"/>
                <a:ea typeface="Open Sans"/>
                <a:cs typeface="Open Sans"/>
                <a:sym typeface="Open Sans"/>
              </a:rPr>
            </a:br>
            <a:r>
              <a:rPr b="0" i="0" lang="en-US" sz="2000" u="none" strike="noStrike">
                <a:solidFill>
                  <a:srgbClr val="0F4861"/>
                </a:solidFill>
                <a:latin typeface="Open Sans"/>
                <a:ea typeface="Open Sans"/>
                <a:cs typeface="Open Sans"/>
                <a:sym typeface="Open Sans"/>
              </a:rPr>
              <a:t>A look at the flight hour and maintenance requirements of a high tempo flight school.</a:t>
            </a:r>
            <a:endParaRPr sz="2400">
              <a:solidFill>
                <a:srgbClr val="0F4861"/>
              </a:solidFill>
              <a:latin typeface="Open Sans"/>
              <a:ea typeface="Open Sans"/>
              <a:cs typeface="Open Sans"/>
              <a:sym typeface="Open Sans"/>
            </a:endParaRPr>
          </a:p>
        </p:txBody>
      </p:sp>
      <p:sp>
        <p:nvSpPr>
          <p:cNvPr id="90" name="Google Shape;90;p1"/>
          <p:cNvSpPr txBox="1"/>
          <p:nvPr>
            <p:ph idx="3" type="body"/>
          </p:nvPr>
        </p:nvSpPr>
        <p:spPr>
          <a:xfrm>
            <a:off x="6172200" y="1758437"/>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1800">
                <a:solidFill>
                  <a:srgbClr val="0F4861"/>
                </a:solidFill>
                <a:latin typeface="Open Sans"/>
                <a:ea typeface="Open Sans"/>
                <a:cs typeface="Open Sans"/>
                <a:sym typeface="Open Sans"/>
              </a:rPr>
              <a:t>Intent</a:t>
            </a:r>
            <a:endParaRPr>
              <a:solidFill>
                <a:srgbClr val="0F4861"/>
              </a:solidFill>
              <a:latin typeface="Open Sans"/>
              <a:ea typeface="Open Sans"/>
              <a:cs typeface="Open Sans"/>
              <a:sym typeface="Open Sans"/>
            </a:endParaRPr>
          </a:p>
        </p:txBody>
      </p:sp>
      <p:sp>
        <p:nvSpPr>
          <p:cNvPr id="91" name="Google Shape;91;p1"/>
          <p:cNvSpPr txBox="1"/>
          <p:nvPr>
            <p:ph idx="1" type="body"/>
          </p:nvPr>
        </p:nvSpPr>
        <p:spPr>
          <a:xfrm>
            <a:off x="839788" y="1758437"/>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1800">
                <a:solidFill>
                  <a:srgbClr val="0F4861"/>
                </a:solidFill>
                <a:latin typeface="Open Sans"/>
                <a:ea typeface="Open Sans"/>
                <a:cs typeface="Open Sans"/>
                <a:sym typeface="Open Sans"/>
              </a:rPr>
              <a:t>Background</a:t>
            </a:r>
            <a:endParaRPr>
              <a:solidFill>
                <a:srgbClr val="0F4861"/>
              </a:solidFill>
              <a:latin typeface="Open Sans"/>
              <a:ea typeface="Open Sans"/>
              <a:cs typeface="Open Sans"/>
              <a:sym typeface="Open Sans"/>
            </a:endParaRPr>
          </a:p>
        </p:txBody>
      </p:sp>
      <p:sp>
        <p:nvSpPr>
          <p:cNvPr id="92" name="Google Shape;92;p1"/>
          <p:cNvSpPr txBox="1"/>
          <p:nvPr>
            <p:ph idx="2" type="body"/>
          </p:nvPr>
        </p:nvSpPr>
        <p:spPr>
          <a:xfrm>
            <a:off x="839788" y="2582349"/>
            <a:ext cx="5157787" cy="368458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lang="en-US" sz="1400">
                <a:latin typeface="Open Sans"/>
                <a:ea typeface="Open Sans"/>
                <a:cs typeface="Open Sans"/>
                <a:sym typeface="Open Sans"/>
              </a:rPr>
              <a:t>Our project will analyze operational flight and maintenance data from Western Michigan University's (WMU) flight school, integrated with meteorological data, to uncover patterns in flight activity and operational constraints. By combining these diverse sources, we aim to identify trends, quantify environmental and technical impacts on flight schedules, and examine maintenance demands over time.</a:t>
            </a:r>
            <a:endParaRPr>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1400"/>
              <a:buNone/>
            </a:pPr>
            <a:r>
              <a:rPr lang="en-US" sz="1400">
                <a:latin typeface="Open Sans"/>
                <a:ea typeface="Open Sans"/>
                <a:cs typeface="Open Sans"/>
                <a:sym typeface="Open Sans"/>
              </a:rPr>
              <a:t>Aircraft maintenance is a cornerstone of aviation safety and operational efficiency. While environmental factors—especially weather conditions such as temperature, precipitation, wind speed, and humidity—are often assumed to influence maintenance needs, the exact nature of these relationships remains underexplored. This is particularly relevant in a flight training environment, where aircraft availability is closely tied to weather-dependent scheduling.</a:t>
            </a:r>
            <a:endParaRPr>
              <a:latin typeface="Open Sans"/>
              <a:ea typeface="Open Sans"/>
              <a:cs typeface="Open Sans"/>
              <a:sym typeface="Open Sans"/>
            </a:endParaRPr>
          </a:p>
          <a:p>
            <a:pPr indent="0" lvl="0" marL="0" rtl="0" algn="l">
              <a:lnSpc>
                <a:spcPct val="90000"/>
              </a:lnSpc>
              <a:spcBef>
                <a:spcPts val="1000"/>
              </a:spcBef>
              <a:spcAft>
                <a:spcPts val="0"/>
              </a:spcAft>
              <a:buClr>
                <a:srgbClr val="000000"/>
              </a:buClr>
              <a:buSzPts val="1400"/>
              <a:buNone/>
            </a:pPr>
            <a:r>
              <a:rPr b="0" i="0" lang="en-US" sz="1400" u="none" strike="noStrike">
                <a:solidFill>
                  <a:srgbClr val="000000"/>
                </a:solidFill>
                <a:latin typeface="Open Sans"/>
                <a:ea typeface="Open Sans"/>
                <a:cs typeface="Open Sans"/>
                <a:sym typeface="Open Sans"/>
              </a:rPr>
              <a:t> </a:t>
            </a:r>
            <a:endParaRPr sz="1400">
              <a:latin typeface="Open Sans"/>
              <a:ea typeface="Open Sans"/>
              <a:cs typeface="Open Sans"/>
              <a:sym typeface="Open Sans"/>
            </a:endParaRPr>
          </a:p>
        </p:txBody>
      </p:sp>
      <p:sp>
        <p:nvSpPr>
          <p:cNvPr id="93" name="Google Shape;93;p1"/>
          <p:cNvSpPr txBox="1"/>
          <p:nvPr>
            <p:ph idx="4" type="body"/>
          </p:nvPr>
        </p:nvSpPr>
        <p:spPr>
          <a:xfrm>
            <a:off x="6172200" y="2582349"/>
            <a:ext cx="5183188" cy="3684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latin typeface="Open Sans"/>
                <a:ea typeface="Open Sans"/>
                <a:cs typeface="Open Sans"/>
                <a:sym typeface="Open Sans"/>
              </a:rPr>
              <a:t>This project seeks to answer key questions: </a:t>
            </a:r>
            <a:endParaRPr>
              <a:latin typeface="Open Sans"/>
              <a:ea typeface="Open Sans"/>
              <a:cs typeface="Open Sans"/>
              <a:sym typeface="Open Sans"/>
            </a:endParaRPr>
          </a:p>
          <a:p>
            <a:pPr indent="-285750" lvl="0" marL="285750" rtl="0" algn="l">
              <a:lnSpc>
                <a:spcPct val="90000"/>
              </a:lnSpc>
              <a:spcBef>
                <a:spcPts val="1000"/>
              </a:spcBef>
              <a:spcAft>
                <a:spcPts val="0"/>
              </a:spcAft>
              <a:buClr>
                <a:schemeClr val="dk1"/>
              </a:buClr>
              <a:buSzPts val="980"/>
              <a:buFont typeface="Noto Sans Symbols"/>
              <a:buChar char="❑"/>
            </a:pPr>
            <a:r>
              <a:rPr b="1" lang="en-US" sz="1400">
                <a:solidFill>
                  <a:srgbClr val="0F4861"/>
                </a:solidFill>
                <a:latin typeface="Open Sans"/>
                <a:ea typeface="Open Sans"/>
                <a:cs typeface="Open Sans"/>
                <a:sym typeface="Open Sans"/>
              </a:rPr>
              <a:t>Does adverse weather contribute to increased maintenance activity? </a:t>
            </a:r>
            <a:endParaRPr b="1">
              <a:solidFill>
                <a:srgbClr val="0F4861"/>
              </a:solidFill>
              <a:latin typeface="Open Sans"/>
              <a:ea typeface="Open Sans"/>
              <a:cs typeface="Open Sans"/>
              <a:sym typeface="Open Sans"/>
            </a:endParaRPr>
          </a:p>
          <a:p>
            <a:pPr indent="-285750" lvl="0" marL="285750" rtl="0" algn="l">
              <a:lnSpc>
                <a:spcPct val="90000"/>
              </a:lnSpc>
              <a:spcBef>
                <a:spcPts val="1000"/>
              </a:spcBef>
              <a:spcAft>
                <a:spcPts val="0"/>
              </a:spcAft>
              <a:buClr>
                <a:schemeClr val="dk1"/>
              </a:buClr>
              <a:buSzPts val="980"/>
              <a:buFont typeface="Noto Sans Symbols"/>
              <a:buChar char="❑"/>
            </a:pPr>
            <a:r>
              <a:rPr b="1" lang="en-US" sz="1400">
                <a:solidFill>
                  <a:srgbClr val="0F4861"/>
                </a:solidFill>
                <a:latin typeface="Open Sans"/>
                <a:ea typeface="Open Sans"/>
                <a:cs typeface="Open Sans"/>
                <a:sym typeface="Open Sans"/>
              </a:rPr>
              <a:t>What is the distribution of downed events across  aircraft in the fleet?</a:t>
            </a:r>
            <a:endParaRPr/>
          </a:p>
          <a:p>
            <a:pPr indent="-285750" lvl="0" marL="285750" rtl="0" algn="l">
              <a:lnSpc>
                <a:spcPct val="90000"/>
              </a:lnSpc>
              <a:spcBef>
                <a:spcPts val="1000"/>
              </a:spcBef>
              <a:spcAft>
                <a:spcPts val="0"/>
              </a:spcAft>
              <a:buSzPts val="980"/>
              <a:buFont typeface="Noto Sans Symbols"/>
              <a:buChar char="❑"/>
            </a:pPr>
            <a:r>
              <a:rPr b="1" lang="en-US" sz="1400">
                <a:solidFill>
                  <a:srgbClr val="0F4861"/>
                </a:solidFill>
                <a:latin typeface="Open Sans"/>
                <a:ea typeface="Open Sans"/>
                <a:cs typeface="Open Sans"/>
                <a:sym typeface="Open Sans"/>
              </a:rPr>
              <a:t>How does average downtime vary by maintenance reason?</a:t>
            </a:r>
            <a:endParaRPr/>
          </a:p>
          <a:p>
            <a:pPr indent="0" lvl="0" marL="0" rtl="0" algn="l">
              <a:lnSpc>
                <a:spcPct val="90000"/>
              </a:lnSpc>
              <a:spcBef>
                <a:spcPts val="1000"/>
              </a:spcBef>
              <a:spcAft>
                <a:spcPts val="0"/>
              </a:spcAft>
              <a:buClr>
                <a:schemeClr val="dk1"/>
              </a:buClr>
              <a:buSzPts val="1400"/>
              <a:buNone/>
            </a:pPr>
            <a:r>
              <a:rPr lang="en-US" sz="1400">
                <a:latin typeface="Open Sans"/>
                <a:ea typeface="Open Sans"/>
                <a:cs typeface="Open Sans"/>
                <a:sym typeface="Open Sans"/>
              </a:rPr>
              <a:t>By addressing these questions, we aim to generate actionable insights that support more predictive, data-informed maintenance scheduling and reduce unplanned operational disruptions. Our findings will help validate or challenge existing assumptions about the role of weather in aircraft maintenance, while also identifying new opportunities to optimize flight scheduling and resource allocation.</a:t>
            </a:r>
            <a:endParaRPr>
              <a:latin typeface="Open Sans"/>
              <a:ea typeface="Open Sans"/>
              <a:cs typeface="Open Sans"/>
              <a:sym typeface="Open Sans"/>
            </a:endParaRPr>
          </a:p>
        </p:txBody>
      </p:sp>
      <p:sp>
        <p:nvSpPr>
          <p:cNvPr id="94" name="Google Shape;94;p1"/>
          <p:cNvSpPr txBox="1"/>
          <p:nvPr/>
        </p:nvSpPr>
        <p:spPr>
          <a:xfrm>
            <a:off x="839786" y="1293451"/>
            <a:ext cx="1051560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1" lang="en-US" sz="1400" u="none" cap="none" strike="noStrike">
                <a:solidFill>
                  <a:srgbClr val="0F4861"/>
                </a:solidFill>
                <a:latin typeface="Open Sans"/>
                <a:ea typeface="Open Sans"/>
                <a:cs typeface="Open Sans"/>
                <a:sym typeface="Open Sans"/>
              </a:rPr>
              <a:t>Matthew Brady, Dillon Wollberg</a:t>
            </a:r>
            <a:endParaRPr b="0" i="0" sz="1400" u="none" cap="none" strike="noStrike">
              <a:solidFill>
                <a:srgbClr val="0F486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0"/>
          <p:cNvSpPr txBox="1"/>
          <p:nvPr>
            <p:ph type="title"/>
          </p:nvPr>
        </p:nvSpPr>
        <p:spPr>
          <a:xfrm>
            <a:off x="838200" y="1609860"/>
            <a:ext cx="10515600" cy="54446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Play"/>
              <a:buNone/>
            </a:pPr>
            <a:r>
              <a:rPr b="1" lang="en-US" sz="2000">
                <a:solidFill>
                  <a:srgbClr val="0F4861"/>
                </a:solidFill>
                <a:latin typeface="Open Sans"/>
                <a:ea typeface="Open Sans"/>
                <a:cs typeface="Open Sans"/>
                <a:sym typeface="Open Sans"/>
              </a:rPr>
              <a:t>Ethical Considerations</a:t>
            </a:r>
            <a:endParaRPr sz="3600">
              <a:solidFill>
                <a:srgbClr val="0F4861"/>
              </a:solidFill>
              <a:latin typeface="Open Sans"/>
              <a:ea typeface="Open Sans"/>
              <a:cs typeface="Open Sans"/>
              <a:sym typeface="Open Sans"/>
            </a:endParaRPr>
          </a:p>
        </p:txBody>
      </p:sp>
      <p:sp>
        <p:nvSpPr>
          <p:cNvPr id="177" name="Google Shape;177;p10"/>
          <p:cNvSpPr txBox="1"/>
          <p:nvPr>
            <p:ph idx="1" type="body"/>
          </p:nvPr>
        </p:nvSpPr>
        <p:spPr>
          <a:xfrm>
            <a:off x="838200" y="228926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1800"/>
              <a:buNone/>
            </a:pPr>
            <a:r>
              <a:rPr b="0" i="0" lang="en-US" sz="1400" u="none" strike="noStrike">
                <a:solidFill>
                  <a:srgbClr val="000000"/>
                </a:solidFill>
                <a:latin typeface="Open Sans"/>
                <a:ea typeface="Open Sans"/>
                <a:cs typeface="Open Sans"/>
                <a:sym typeface="Open Sans"/>
              </a:rPr>
              <a:t>The primary dataset includes references to specific individuals (e.g., pilots, instructors) and possibly identifiable squawk descriptions. To maintain ethical integrity:</a:t>
            </a:r>
            <a:endParaRPr b="0" sz="1400">
              <a:latin typeface="Open Sans"/>
              <a:ea typeface="Open Sans"/>
              <a:cs typeface="Open Sans"/>
              <a:sym typeface="Open Sans"/>
            </a:endParaRPr>
          </a:p>
          <a:p>
            <a:pPr indent="-285750" lvl="1" marL="742950" rtl="0" algn="l">
              <a:lnSpc>
                <a:spcPct val="90000"/>
              </a:lnSpc>
              <a:spcBef>
                <a:spcPts val="0"/>
              </a:spcBef>
              <a:spcAft>
                <a:spcPts val="0"/>
              </a:spcAft>
              <a:buClr>
                <a:srgbClr val="000000"/>
              </a:buClr>
              <a:buSzPts val="980"/>
              <a:buFont typeface="Noto Sans Symbols"/>
              <a:buChar char="❑"/>
            </a:pPr>
            <a:r>
              <a:rPr b="0" i="0" lang="en-US" sz="1400" u="none" strike="noStrike">
                <a:solidFill>
                  <a:srgbClr val="000000"/>
                </a:solidFill>
                <a:latin typeface="Open Sans"/>
                <a:ea typeface="Open Sans"/>
                <a:cs typeface="Open Sans"/>
                <a:sym typeface="Open Sans"/>
              </a:rPr>
              <a:t>There are some names of individuals in the primary dataset. Their names are not essential, so they can just be removed.</a:t>
            </a:r>
            <a:endParaRPr sz="1400">
              <a:latin typeface="Open Sans"/>
              <a:ea typeface="Open Sans"/>
              <a:cs typeface="Open Sans"/>
              <a:sym typeface="Open Sans"/>
            </a:endParaRPr>
          </a:p>
          <a:p>
            <a:pPr indent="-285750" lvl="1" marL="742950" rtl="0" algn="l">
              <a:lnSpc>
                <a:spcPct val="90000"/>
              </a:lnSpc>
              <a:spcBef>
                <a:spcPts val="0"/>
              </a:spcBef>
              <a:spcAft>
                <a:spcPts val="0"/>
              </a:spcAft>
              <a:buClr>
                <a:srgbClr val="000000"/>
              </a:buClr>
              <a:buSzPts val="980"/>
              <a:buFont typeface="Noto Sans Symbols"/>
              <a:buChar char="❑"/>
            </a:pPr>
            <a:r>
              <a:rPr b="0" i="0" lang="en-US" sz="1400" u="none" strike="noStrike">
                <a:solidFill>
                  <a:srgbClr val="000000"/>
                </a:solidFill>
                <a:latin typeface="Open Sans"/>
                <a:ea typeface="Open Sans"/>
                <a:cs typeface="Open Sans"/>
                <a:sym typeface="Open Sans"/>
              </a:rPr>
              <a:t>Some squawks may identify people or incidents in embarrassing ways. Categorizing squawks by system or scheduled event will protect reputations by providing anonymity.</a:t>
            </a:r>
            <a:endParaRPr sz="1400">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None/>
            </a:pPr>
            <a:br>
              <a:rPr lang="en-US" sz="1600">
                <a:latin typeface="Open Sans"/>
                <a:ea typeface="Open Sans"/>
                <a:cs typeface="Open Sans"/>
                <a:sym typeface="Open Sans"/>
              </a:rPr>
            </a:br>
            <a:endParaRPr sz="1600">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1"/>
          <p:cNvSpPr txBox="1"/>
          <p:nvPr>
            <p:ph idx="1" type="body"/>
          </p:nvPr>
        </p:nvSpPr>
        <p:spPr>
          <a:xfrm>
            <a:off x="891325" y="579553"/>
            <a:ext cx="5332038" cy="437882"/>
          </a:xfrm>
          <a:prstGeom prst="rect">
            <a:avLst/>
          </a:prstGeom>
          <a:noFill/>
          <a:ln>
            <a:noFill/>
          </a:ln>
        </p:spPr>
        <p:txBody>
          <a:bodyPr anchorCtr="0" anchor="b"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b="1" lang="en-US" sz="2800">
                <a:solidFill>
                  <a:srgbClr val="0F4861"/>
                </a:solidFill>
                <a:latin typeface="Open Sans"/>
                <a:ea typeface="Open Sans"/>
                <a:cs typeface="Open Sans"/>
                <a:sym typeface="Open Sans"/>
              </a:rPr>
              <a:t>Statement of Work</a:t>
            </a:r>
            <a:endParaRPr sz="2800">
              <a:solidFill>
                <a:srgbClr val="0F4861"/>
              </a:solidFill>
              <a:latin typeface="Open Sans"/>
              <a:ea typeface="Open Sans"/>
              <a:cs typeface="Open Sans"/>
              <a:sym typeface="Open Sans"/>
            </a:endParaRPr>
          </a:p>
        </p:txBody>
      </p:sp>
      <p:sp>
        <p:nvSpPr>
          <p:cNvPr id="183" name="Google Shape;183;p11"/>
          <p:cNvSpPr txBox="1"/>
          <p:nvPr>
            <p:ph idx="2" type="body"/>
          </p:nvPr>
        </p:nvSpPr>
        <p:spPr>
          <a:xfrm>
            <a:off x="955699" y="1365169"/>
            <a:ext cx="5254785" cy="47007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b="1" lang="en-US" sz="1400">
                <a:solidFill>
                  <a:srgbClr val="0F4861"/>
                </a:solidFill>
                <a:latin typeface="Open Sans"/>
                <a:ea typeface="Open Sans"/>
                <a:cs typeface="Open Sans"/>
                <a:sym typeface="Open Sans"/>
              </a:rPr>
              <a:t>Dillon Wollberg</a:t>
            </a:r>
            <a:endParaRPr b="1" sz="1400">
              <a:solidFill>
                <a:srgbClr val="0F4861"/>
              </a:solidFill>
              <a:latin typeface="Open Sans"/>
              <a:ea typeface="Open Sans"/>
              <a:cs typeface="Open Sans"/>
              <a:sym typeface="Open Sans"/>
            </a:endParaRPr>
          </a:p>
          <a:p>
            <a:pPr indent="-292100" lvl="0" marL="457200" rtl="0" algn="l">
              <a:lnSpc>
                <a:spcPct val="90000"/>
              </a:lnSpc>
              <a:spcBef>
                <a:spcPts val="1000"/>
              </a:spcBef>
              <a:spcAft>
                <a:spcPts val="0"/>
              </a:spcAft>
              <a:buSzPts val="1000"/>
              <a:buChar char="❏"/>
            </a:pPr>
            <a:r>
              <a:rPr lang="en-US" sz="1400">
                <a:latin typeface="Open Sans"/>
                <a:ea typeface="Open Sans"/>
                <a:cs typeface="Open Sans"/>
                <a:sym typeface="Open Sans"/>
              </a:rPr>
              <a:t>Obtained permission to use WMU data.</a:t>
            </a:r>
            <a:endParaRPr sz="1400">
              <a:latin typeface="Open Sans"/>
              <a:ea typeface="Open Sans"/>
              <a:cs typeface="Open Sans"/>
              <a:sym typeface="Open Sans"/>
            </a:endParaRPr>
          </a:p>
          <a:p>
            <a:pPr indent="-292100" lvl="0" marL="457200" rtl="0" algn="l">
              <a:lnSpc>
                <a:spcPct val="90000"/>
              </a:lnSpc>
              <a:spcBef>
                <a:spcPts val="0"/>
              </a:spcBef>
              <a:spcAft>
                <a:spcPts val="0"/>
              </a:spcAft>
              <a:buSzPts val="1000"/>
              <a:buChar char="❏"/>
            </a:pPr>
            <a:r>
              <a:rPr lang="en-US" sz="1400">
                <a:latin typeface="Open Sans"/>
                <a:ea typeface="Open Sans"/>
                <a:cs typeface="Open Sans"/>
                <a:sym typeface="Open Sans"/>
              </a:rPr>
              <a:t>Obtained anonymous WMU source data and started a public GitHub repository.</a:t>
            </a:r>
            <a:endParaRPr sz="1400">
              <a:latin typeface="Open Sans"/>
              <a:ea typeface="Open Sans"/>
              <a:cs typeface="Open Sans"/>
              <a:sym typeface="Open Sans"/>
            </a:endParaRPr>
          </a:p>
          <a:p>
            <a:pPr indent="-292100" lvl="0" marL="457200" rtl="0" algn="l">
              <a:lnSpc>
                <a:spcPct val="90000"/>
              </a:lnSpc>
              <a:spcBef>
                <a:spcPts val="0"/>
              </a:spcBef>
              <a:spcAft>
                <a:spcPts val="0"/>
              </a:spcAft>
              <a:buSzPts val="1000"/>
              <a:buChar char="❏"/>
            </a:pPr>
            <a:r>
              <a:rPr lang="en-US" sz="1400">
                <a:latin typeface="Open Sans"/>
                <a:ea typeface="Open Sans"/>
                <a:cs typeface="Open Sans"/>
                <a:sym typeface="Open Sans"/>
              </a:rPr>
              <a:t>Wrote reason_data.py</a:t>
            </a:r>
            <a:endParaRPr sz="1400">
              <a:latin typeface="Open Sans"/>
              <a:ea typeface="Open Sans"/>
              <a:cs typeface="Open Sans"/>
              <a:sym typeface="Open Sans"/>
            </a:endParaRPr>
          </a:p>
          <a:p>
            <a:pPr indent="-292100" lvl="0" marL="457200" rtl="0" algn="l">
              <a:lnSpc>
                <a:spcPct val="90000"/>
              </a:lnSpc>
              <a:spcBef>
                <a:spcPts val="0"/>
              </a:spcBef>
              <a:spcAft>
                <a:spcPts val="0"/>
              </a:spcAft>
              <a:buSzPts val="1000"/>
              <a:buChar char="❏"/>
            </a:pPr>
            <a:r>
              <a:rPr lang="en-US" sz="1400">
                <a:latin typeface="Open Sans"/>
                <a:ea typeface="Open Sans"/>
                <a:cs typeface="Open Sans"/>
                <a:sym typeface="Open Sans"/>
              </a:rPr>
              <a:t>Wrote historical_data.py</a:t>
            </a:r>
            <a:endParaRPr sz="1400">
              <a:latin typeface="Open Sans"/>
              <a:ea typeface="Open Sans"/>
              <a:cs typeface="Open Sans"/>
              <a:sym typeface="Open Sans"/>
            </a:endParaRPr>
          </a:p>
          <a:p>
            <a:pPr indent="-292100" lvl="0" marL="457200" rtl="0" algn="l">
              <a:lnSpc>
                <a:spcPct val="90000"/>
              </a:lnSpc>
              <a:spcBef>
                <a:spcPts val="0"/>
              </a:spcBef>
              <a:spcAft>
                <a:spcPts val="0"/>
              </a:spcAft>
              <a:buSzPts val="1000"/>
              <a:buChar char="❏"/>
            </a:pPr>
            <a:r>
              <a:rPr lang="en-US" sz="1400">
                <a:latin typeface="Open Sans"/>
                <a:ea typeface="Open Sans"/>
                <a:cs typeface="Open Sans"/>
                <a:sym typeface="Open Sans"/>
              </a:rPr>
              <a:t>Wrote NOAA.py (90 lines of it).</a:t>
            </a:r>
            <a:endParaRPr sz="1400">
              <a:latin typeface="Open Sans"/>
              <a:ea typeface="Open Sans"/>
              <a:cs typeface="Open Sans"/>
              <a:sym typeface="Open Sans"/>
            </a:endParaRPr>
          </a:p>
          <a:p>
            <a:pPr indent="-292100" lvl="0" marL="457200" rtl="0" algn="l">
              <a:lnSpc>
                <a:spcPct val="90000"/>
              </a:lnSpc>
              <a:spcBef>
                <a:spcPts val="0"/>
              </a:spcBef>
              <a:spcAft>
                <a:spcPts val="0"/>
              </a:spcAft>
              <a:buSzPts val="1000"/>
              <a:buChar char="❏"/>
            </a:pPr>
            <a:r>
              <a:rPr lang="en-US" sz="1400">
                <a:latin typeface="Open Sans"/>
                <a:ea typeface="Open Sans"/>
                <a:cs typeface="Open Sans"/>
                <a:sym typeface="Open Sans"/>
              </a:rPr>
              <a:t>Wrote EDA code WMU_NOAA_analysis (50 lines of it).</a:t>
            </a:r>
            <a:endParaRPr sz="1400">
              <a:latin typeface="Open Sans"/>
              <a:ea typeface="Open Sans"/>
              <a:cs typeface="Open Sans"/>
              <a:sym typeface="Open Sans"/>
            </a:endParaRPr>
          </a:p>
          <a:p>
            <a:pPr indent="-292100" lvl="0" marL="457200" rtl="0" algn="l">
              <a:lnSpc>
                <a:spcPct val="90000"/>
              </a:lnSpc>
              <a:spcBef>
                <a:spcPts val="0"/>
              </a:spcBef>
              <a:spcAft>
                <a:spcPts val="0"/>
              </a:spcAft>
              <a:buSzPts val="1000"/>
              <a:buChar char="❏"/>
            </a:pPr>
            <a:r>
              <a:rPr lang="en-US" sz="1400">
                <a:latin typeface="Open Sans"/>
                <a:ea typeface="Open Sans"/>
                <a:cs typeface="Open Sans"/>
                <a:sym typeface="Open Sans"/>
              </a:rPr>
              <a:t>Performed summary analysis in part (did not write code). </a:t>
            </a:r>
            <a:endParaRPr/>
          </a:p>
          <a:p>
            <a:pPr indent="0" lvl="0" marL="165100" rtl="0" algn="l">
              <a:lnSpc>
                <a:spcPct val="90000"/>
              </a:lnSpc>
              <a:spcBef>
                <a:spcPts val="0"/>
              </a:spcBef>
              <a:spcAft>
                <a:spcPts val="0"/>
              </a:spcAft>
              <a:buSzPts val="1000"/>
              <a:buNone/>
            </a:pPr>
            <a:r>
              <a:t/>
            </a:r>
            <a:endParaRPr sz="1400">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None/>
            </a:pPr>
            <a:r>
              <a:rPr b="1" lang="en-US" sz="1400">
                <a:solidFill>
                  <a:srgbClr val="0F4861"/>
                </a:solidFill>
                <a:latin typeface="Open Sans"/>
                <a:ea typeface="Open Sans"/>
                <a:cs typeface="Open Sans"/>
                <a:sym typeface="Open Sans"/>
              </a:rPr>
              <a:t>Matthew Brady</a:t>
            </a:r>
            <a:endParaRPr/>
          </a:p>
          <a:p>
            <a:pPr indent="-292100" lvl="0" marL="457200" rtl="0" algn="l">
              <a:lnSpc>
                <a:spcPct val="90000"/>
              </a:lnSpc>
              <a:spcBef>
                <a:spcPts val="1000"/>
              </a:spcBef>
              <a:spcAft>
                <a:spcPts val="0"/>
              </a:spcAft>
              <a:buSzPts val="1000"/>
              <a:buChar char="❏"/>
            </a:pPr>
            <a:r>
              <a:rPr lang="en-US" sz="1400">
                <a:latin typeface="Open Sans"/>
                <a:ea typeface="Open Sans"/>
                <a:cs typeface="Open Sans"/>
                <a:sym typeface="Open Sans"/>
              </a:rPr>
              <a:t>Sourced NOAA data.</a:t>
            </a:r>
            <a:endParaRPr/>
          </a:p>
          <a:p>
            <a:pPr indent="-292100" lvl="0" marL="457200" rtl="0" algn="l">
              <a:lnSpc>
                <a:spcPct val="90000"/>
              </a:lnSpc>
              <a:spcBef>
                <a:spcPts val="0"/>
              </a:spcBef>
              <a:spcAft>
                <a:spcPts val="0"/>
              </a:spcAft>
              <a:buSzPts val="1000"/>
              <a:buChar char="❏"/>
            </a:pPr>
            <a:r>
              <a:rPr lang="en-US" sz="1400">
                <a:latin typeface="Open Sans"/>
                <a:ea typeface="Open Sans"/>
                <a:cs typeface="Open Sans"/>
                <a:sym typeface="Open Sans"/>
              </a:rPr>
              <a:t>Contributed to cleaning NOAA.py.</a:t>
            </a:r>
            <a:endParaRPr/>
          </a:p>
          <a:p>
            <a:pPr indent="-292100" lvl="0" marL="457200" rtl="0" algn="l">
              <a:lnSpc>
                <a:spcPct val="90000"/>
              </a:lnSpc>
              <a:spcBef>
                <a:spcPts val="0"/>
              </a:spcBef>
              <a:spcAft>
                <a:spcPts val="0"/>
              </a:spcAft>
              <a:buSzPts val="1000"/>
              <a:buChar char="❏"/>
            </a:pPr>
            <a:r>
              <a:rPr lang="en-US" sz="1400">
                <a:latin typeface="Open Sans"/>
                <a:ea typeface="Open Sans"/>
                <a:cs typeface="Open Sans"/>
                <a:sym typeface="Open Sans"/>
              </a:rPr>
              <a:t>Developed merging strategy and visualizations in Analyze_NOAA_and_downed notebook.</a:t>
            </a:r>
            <a:endParaRPr/>
          </a:p>
          <a:p>
            <a:pPr indent="-292100" lvl="0" marL="457200" rtl="0" algn="l">
              <a:lnSpc>
                <a:spcPct val="90000"/>
              </a:lnSpc>
              <a:spcBef>
                <a:spcPts val="0"/>
              </a:spcBef>
              <a:spcAft>
                <a:spcPts val="0"/>
              </a:spcAft>
              <a:buSzPts val="1000"/>
              <a:buChar char="❏"/>
            </a:pPr>
            <a:r>
              <a:rPr lang="en-US" sz="1400">
                <a:latin typeface="Open Sans"/>
                <a:ea typeface="Open Sans"/>
                <a:cs typeface="Open Sans"/>
                <a:sym typeface="Open Sans"/>
              </a:rPr>
              <a:t>Report content editing.</a:t>
            </a:r>
            <a:endParaRPr/>
          </a:p>
          <a:p>
            <a:pPr indent="0" lvl="0" marL="165100" rtl="0" algn="l">
              <a:lnSpc>
                <a:spcPct val="90000"/>
              </a:lnSpc>
              <a:spcBef>
                <a:spcPts val="0"/>
              </a:spcBef>
              <a:spcAft>
                <a:spcPts val="0"/>
              </a:spcAft>
              <a:buSzPts val="1000"/>
              <a:buNone/>
            </a:pPr>
            <a:r>
              <a:t/>
            </a:r>
            <a:endParaRPr sz="1400">
              <a:latin typeface="Open Sans"/>
              <a:ea typeface="Open Sans"/>
              <a:cs typeface="Open Sans"/>
              <a:sym typeface="Open Sans"/>
            </a:endParaRPr>
          </a:p>
          <a:p>
            <a:pPr indent="0" lvl="0" marL="165100" rtl="0" algn="l">
              <a:lnSpc>
                <a:spcPct val="90000"/>
              </a:lnSpc>
              <a:spcBef>
                <a:spcPts val="0"/>
              </a:spcBef>
              <a:spcAft>
                <a:spcPts val="0"/>
              </a:spcAft>
              <a:buSzPts val="1000"/>
              <a:buNone/>
            </a:pPr>
            <a:r>
              <a:t/>
            </a:r>
            <a:endParaRPr sz="1400">
              <a:latin typeface="Open Sans"/>
              <a:ea typeface="Open Sans"/>
              <a:cs typeface="Open Sans"/>
              <a:sym typeface="Open Sans"/>
            </a:endParaRPr>
          </a:p>
          <a:p>
            <a:pPr indent="-228600" lvl="0" marL="457200" rtl="0" algn="l">
              <a:lnSpc>
                <a:spcPct val="90000"/>
              </a:lnSpc>
              <a:spcBef>
                <a:spcPts val="1000"/>
              </a:spcBef>
              <a:spcAft>
                <a:spcPts val="0"/>
              </a:spcAft>
              <a:buSzPts val="1000"/>
              <a:buNone/>
            </a:pPr>
            <a:r>
              <a:t/>
            </a:r>
            <a:endParaRPr sz="1400">
              <a:latin typeface="Open Sans"/>
              <a:ea typeface="Open Sans"/>
              <a:cs typeface="Open Sans"/>
              <a:sym typeface="Open Sans"/>
            </a:endParaRPr>
          </a:p>
          <a:p>
            <a:pPr indent="0" lvl="0" marL="165100" rtl="0" algn="l">
              <a:lnSpc>
                <a:spcPct val="90000"/>
              </a:lnSpc>
              <a:spcBef>
                <a:spcPts val="0"/>
              </a:spcBef>
              <a:spcAft>
                <a:spcPts val="0"/>
              </a:spcAft>
              <a:buSzPts val="1000"/>
              <a:buNone/>
            </a:pPr>
            <a:r>
              <a:t/>
            </a:r>
            <a:endParaRPr sz="1400">
              <a:latin typeface="Open Sans"/>
              <a:ea typeface="Open Sans"/>
              <a:cs typeface="Open Sans"/>
              <a:sym typeface="Open Sans"/>
            </a:endParaRPr>
          </a:p>
        </p:txBody>
      </p:sp>
      <p:sp>
        <p:nvSpPr>
          <p:cNvPr id="184" name="Google Shape;184;p11"/>
          <p:cNvSpPr txBox="1"/>
          <p:nvPr>
            <p:ph idx="3" type="body"/>
          </p:nvPr>
        </p:nvSpPr>
        <p:spPr>
          <a:xfrm>
            <a:off x="6211911" y="579553"/>
            <a:ext cx="5259388" cy="437882"/>
          </a:xfrm>
          <a:prstGeom prst="rect">
            <a:avLst/>
          </a:prstGeom>
          <a:noFill/>
          <a:ln>
            <a:noFill/>
          </a:ln>
        </p:spPr>
        <p:txBody>
          <a:bodyPr anchorCtr="0" anchor="b"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400"/>
              <a:buNone/>
            </a:pPr>
            <a:r>
              <a:rPr lang="en-US" sz="2800">
                <a:solidFill>
                  <a:srgbClr val="0F4861"/>
                </a:solidFill>
                <a:latin typeface="Open Sans"/>
                <a:ea typeface="Open Sans"/>
                <a:cs typeface="Open Sans"/>
                <a:sym typeface="Open Sans"/>
              </a:rPr>
              <a:t>References</a:t>
            </a:r>
            <a:endParaRPr sz="2800">
              <a:solidFill>
                <a:srgbClr val="0F4861"/>
              </a:solidFill>
              <a:latin typeface="Open Sans"/>
              <a:ea typeface="Open Sans"/>
              <a:cs typeface="Open Sans"/>
              <a:sym typeface="Open Sans"/>
            </a:endParaRPr>
          </a:p>
        </p:txBody>
      </p:sp>
      <p:sp>
        <p:nvSpPr>
          <p:cNvPr id="185" name="Google Shape;185;p11"/>
          <p:cNvSpPr txBox="1"/>
          <p:nvPr>
            <p:ph idx="4" type="body"/>
          </p:nvPr>
        </p:nvSpPr>
        <p:spPr>
          <a:xfrm>
            <a:off x="6288111" y="1365169"/>
            <a:ext cx="5183188" cy="470078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t/>
            </a:r>
            <a:endParaRPr sz="1400">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1400"/>
              <a:buNone/>
            </a:pPr>
            <a:r>
              <a:rPr b="1" lang="en-US" sz="1400">
                <a:solidFill>
                  <a:srgbClr val="0F4861"/>
                </a:solidFill>
                <a:latin typeface="Open Sans"/>
                <a:ea typeface="Open Sans"/>
                <a:cs typeface="Open Sans"/>
                <a:sym typeface="Open Sans"/>
              </a:rPr>
              <a:t>Github</a:t>
            </a:r>
            <a:r>
              <a:rPr lang="en-US" sz="1400">
                <a:latin typeface="Open Sans"/>
                <a:ea typeface="Open Sans"/>
                <a:cs typeface="Open Sans"/>
                <a:sym typeface="Open Sans"/>
              </a:rPr>
              <a:t>:</a:t>
            </a:r>
            <a:endParaRPr>
              <a:latin typeface="Open Sans"/>
              <a:ea typeface="Open Sans"/>
              <a:cs typeface="Open Sans"/>
              <a:sym typeface="Open Sans"/>
            </a:endParaRPr>
          </a:p>
          <a:p>
            <a:pPr indent="-228600" lvl="0" marL="228600" rtl="0" algn="l">
              <a:lnSpc>
                <a:spcPct val="90000"/>
              </a:lnSpc>
              <a:spcBef>
                <a:spcPts val="1000"/>
              </a:spcBef>
              <a:spcAft>
                <a:spcPts val="0"/>
              </a:spcAft>
              <a:buClr>
                <a:schemeClr val="dk1"/>
              </a:buClr>
              <a:buSzPts val="1000"/>
              <a:buFont typeface="Noto Sans Symbols"/>
              <a:buChar char="❑"/>
            </a:pPr>
            <a:r>
              <a:rPr lang="en-US" sz="1400" u="sng">
                <a:solidFill>
                  <a:schemeClr val="hlink"/>
                </a:solidFill>
                <a:latin typeface="Open Sans"/>
                <a:ea typeface="Open Sans"/>
                <a:cs typeface="Open Sans"/>
                <a:sym typeface="Open Sans"/>
                <a:hlinkClick r:id="rId3"/>
              </a:rPr>
              <a:t>https://github.com/wolldg/SIADS-Milestone-1</a:t>
            </a:r>
            <a:endParaRPr sz="1400">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980"/>
              <a:buNone/>
            </a:pPr>
            <a:r>
              <a:rPr b="1" lang="en-US" sz="1400">
                <a:solidFill>
                  <a:srgbClr val="0F4861"/>
                </a:solidFill>
                <a:latin typeface="Open Sans"/>
                <a:ea typeface="Open Sans"/>
                <a:cs typeface="Open Sans"/>
                <a:sym typeface="Open Sans"/>
              </a:rPr>
              <a:t>NOAA</a:t>
            </a:r>
            <a:r>
              <a:rPr b="1" lang="en-US" sz="1400">
                <a:solidFill>
                  <a:srgbClr val="43AFE2"/>
                </a:solidFill>
                <a:latin typeface="Open Sans"/>
                <a:ea typeface="Open Sans"/>
                <a:cs typeface="Open Sans"/>
                <a:sym typeface="Open Sans"/>
              </a:rPr>
              <a:t> </a:t>
            </a:r>
            <a:r>
              <a:rPr b="1" lang="en-US" sz="1400">
                <a:solidFill>
                  <a:srgbClr val="0F4861"/>
                </a:solidFill>
                <a:latin typeface="Open Sans"/>
                <a:ea typeface="Open Sans"/>
                <a:cs typeface="Open Sans"/>
                <a:sym typeface="Open Sans"/>
              </a:rPr>
              <a:t>Data</a:t>
            </a:r>
            <a:r>
              <a:rPr lang="en-US" sz="1400">
                <a:latin typeface="Open Sans"/>
                <a:ea typeface="Open Sans"/>
                <a:cs typeface="Open Sans"/>
                <a:sym typeface="Open Sans"/>
              </a:rPr>
              <a:t>:</a:t>
            </a:r>
            <a:endParaRPr>
              <a:latin typeface="Open Sans"/>
              <a:ea typeface="Open Sans"/>
              <a:cs typeface="Open Sans"/>
              <a:sym typeface="Open Sans"/>
            </a:endParaRPr>
          </a:p>
          <a:p>
            <a:pPr indent="-228600" lvl="0" marL="228600" rtl="0" algn="l">
              <a:lnSpc>
                <a:spcPct val="90000"/>
              </a:lnSpc>
              <a:spcBef>
                <a:spcPts val="1000"/>
              </a:spcBef>
              <a:spcAft>
                <a:spcPts val="0"/>
              </a:spcAft>
              <a:buClr>
                <a:schemeClr val="dk1"/>
              </a:buClr>
              <a:buSzPts val="1000"/>
              <a:buFont typeface="Noto Sans Symbols"/>
              <a:buChar char="❑"/>
            </a:pPr>
            <a:r>
              <a:rPr lang="en-US" sz="1400" u="sng">
                <a:solidFill>
                  <a:schemeClr val="hlink"/>
                </a:solidFill>
                <a:latin typeface="Open Sans"/>
                <a:ea typeface="Open Sans"/>
                <a:cs typeface="Open Sans"/>
                <a:sym typeface="Open Sans"/>
                <a:hlinkClick r:id="rId4"/>
              </a:rPr>
              <a:t>https://www.ncei.noaa.gov/</a:t>
            </a:r>
            <a:endParaRPr sz="1400">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980"/>
              <a:buNone/>
            </a:pPr>
            <a:r>
              <a:rPr b="1" lang="en-US" sz="1400">
                <a:solidFill>
                  <a:srgbClr val="0F4861"/>
                </a:solidFill>
                <a:latin typeface="Open Sans"/>
                <a:ea typeface="Open Sans"/>
                <a:cs typeface="Open Sans"/>
                <a:sym typeface="Open Sans"/>
              </a:rPr>
              <a:t>Jupyter</a:t>
            </a:r>
            <a:r>
              <a:rPr b="1" lang="en-US" sz="1400">
                <a:solidFill>
                  <a:srgbClr val="43AFE2"/>
                </a:solidFill>
                <a:latin typeface="Open Sans"/>
                <a:ea typeface="Open Sans"/>
                <a:cs typeface="Open Sans"/>
                <a:sym typeface="Open Sans"/>
              </a:rPr>
              <a:t> </a:t>
            </a:r>
            <a:r>
              <a:rPr b="1" lang="en-US" sz="1400">
                <a:solidFill>
                  <a:srgbClr val="0F4861"/>
                </a:solidFill>
                <a:latin typeface="Open Sans"/>
                <a:ea typeface="Open Sans"/>
                <a:cs typeface="Open Sans"/>
                <a:sym typeface="Open Sans"/>
              </a:rPr>
              <a:t>Files</a:t>
            </a:r>
            <a:r>
              <a:rPr lang="en-US" sz="1400">
                <a:latin typeface="Open Sans"/>
                <a:ea typeface="Open Sans"/>
                <a:cs typeface="Open Sans"/>
                <a:sym typeface="Open Sans"/>
              </a:rPr>
              <a:t>:</a:t>
            </a:r>
            <a:endParaRPr>
              <a:latin typeface="Open Sans"/>
              <a:ea typeface="Open Sans"/>
              <a:cs typeface="Open Sans"/>
              <a:sym typeface="Open Sans"/>
            </a:endParaRPr>
          </a:p>
          <a:p>
            <a:pPr indent="-292100" lvl="0" marL="457200" rtl="0" algn="l">
              <a:lnSpc>
                <a:spcPct val="100000"/>
              </a:lnSpc>
              <a:spcBef>
                <a:spcPts val="1000"/>
              </a:spcBef>
              <a:spcAft>
                <a:spcPts val="0"/>
              </a:spcAft>
              <a:buSzPts val="1000"/>
              <a:buChar char="❏"/>
            </a:pPr>
            <a:r>
              <a:rPr lang="en-US" sz="1400">
                <a:latin typeface="Open Sans"/>
                <a:ea typeface="Open Sans"/>
                <a:cs typeface="Open Sans"/>
                <a:sym typeface="Open Sans"/>
              </a:rPr>
              <a:t>Analyze_NOAA_and_downed.ipynb</a:t>
            </a:r>
            <a:endParaRPr/>
          </a:p>
          <a:p>
            <a:pPr indent="-292100" lvl="0" marL="457200" rtl="0" algn="l">
              <a:lnSpc>
                <a:spcPct val="100000"/>
              </a:lnSpc>
              <a:spcBef>
                <a:spcPts val="1000"/>
              </a:spcBef>
              <a:spcAft>
                <a:spcPts val="0"/>
              </a:spcAft>
              <a:buSzPts val="1000"/>
              <a:buChar char="❏"/>
            </a:pPr>
            <a:r>
              <a:rPr lang="en-US" sz="1400">
                <a:latin typeface="Open Sans"/>
                <a:ea typeface="Open Sans"/>
                <a:cs typeface="Open Sans"/>
                <a:sym typeface="Open Sans"/>
              </a:rPr>
              <a:t>historical_data.py</a:t>
            </a:r>
            <a:endParaRPr/>
          </a:p>
          <a:p>
            <a:pPr indent="-292100" lvl="0" marL="457200" rtl="0" algn="l">
              <a:lnSpc>
                <a:spcPct val="100000"/>
              </a:lnSpc>
              <a:spcBef>
                <a:spcPts val="1000"/>
              </a:spcBef>
              <a:spcAft>
                <a:spcPts val="0"/>
              </a:spcAft>
              <a:buSzPts val="1000"/>
              <a:buChar char="❏"/>
            </a:pPr>
            <a:r>
              <a:rPr lang="en-US" sz="1400">
                <a:latin typeface="Open Sans"/>
                <a:ea typeface="Open Sans"/>
                <a:cs typeface="Open Sans"/>
                <a:sym typeface="Open Sans"/>
              </a:rPr>
              <a:t>reason_data.py</a:t>
            </a:r>
            <a:endParaRPr/>
          </a:p>
          <a:p>
            <a:pPr indent="-292100" lvl="0" marL="457200" rtl="0" algn="l">
              <a:lnSpc>
                <a:spcPct val="100000"/>
              </a:lnSpc>
              <a:spcBef>
                <a:spcPts val="1000"/>
              </a:spcBef>
              <a:spcAft>
                <a:spcPts val="0"/>
              </a:spcAft>
              <a:buSzPts val="1000"/>
              <a:buChar char="❏"/>
            </a:pPr>
            <a:r>
              <a:rPr lang="en-US" sz="1400">
                <a:latin typeface="Open Sans"/>
                <a:ea typeface="Open Sans"/>
                <a:cs typeface="Open Sans"/>
                <a:sym typeface="Open Sans"/>
              </a:rPr>
              <a:t>NOAA.py</a:t>
            </a:r>
            <a:endParaRPr/>
          </a:p>
          <a:p>
            <a:pPr indent="0" lvl="0" marL="0" rtl="0" algn="l">
              <a:lnSpc>
                <a:spcPct val="90000"/>
              </a:lnSpc>
              <a:spcBef>
                <a:spcPts val="1000"/>
              </a:spcBef>
              <a:spcAft>
                <a:spcPts val="0"/>
              </a:spcAft>
              <a:buSzPts val="1800"/>
              <a:buNone/>
            </a:pPr>
            <a:r>
              <a:rPr b="1" lang="en-US" sz="1400">
                <a:solidFill>
                  <a:srgbClr val="0F4861"/>
                </a:solidFill>
                <a:latin typeface="Open Sans"/>
                <a:ea typeface="Open Sans"/>
                <a:cs typeface="Open Sans"/>
                <a:sym typeface="Open Sans"/>
              </a:rPr>
              <a:t>Code</a:t>
            </a:r>
            <a:r>
              <a:rPr b="1" lang="en-US" sz="1400">
                <a:solidFill>
                  <a:srgbClr val="43AFE2"/>
                </a:solidFill>
                <a:latin typeface="Open Sans"/>
                <a:ea typeface="Open Sans"/>
                <a:cs typeface="Open Sans"/>
                <a:sym typeface="Open Sans"/>
              </a:rPr>
              <a:t> </a:t>
            </a:r>
            <a:r>
              <a:rPr b="1" lang="en-US" sz="1400">
                <a:solidFill>
                  <a:srgbClr val="0F4861"/>
                </a:solidFill>
                <a:latin typeface="Open Sans"/>
                <a:ea typeface="Open Sans"/>
                <a:cs typeface="Open Sans"/>
                <a:sym typeface="Open Sans"/>
              </a:rPr>
              <a:t>Diagram</a:t>
            </a:r>
            <a:r>
              <a:rPr lang="en-US" sz="1400">
                <a:latin typeface="Open Sans"/>
                <a:ea typeface="Open Sans"/>
                <a:cs typeface="Open Sans"/>
                <a:sym typeface="Open Sans"/>
              </a:rPr>
              <a:t>:</a:t>
            </a:r>
            <a:endParaRPr sz="1400">
              <a:latin typeface="Open Sans"/>
              <a:ea typeface="Open Sans"/>
              <a:cs typeface="Open Sans"/>
              <a:sym typeface="Open Sans"/>
            </a:endParaRPr>
          </a:p>
          <a:p>
            <a:pPr indent="-209550" lvl="0" marL="228600" rtl="0" algn="l">
              <a:lnSpc>
                <a:spcPct val="90000"/>
              </a:lnSpc>
              <a:spcBef>
                <a:spcPts val="1000"/>
              </a:spcBef>
              <a:spcAft>
                <a:spcPts val="0"/>
              </a:spcAft>
              <a:buSzPts val="1000"/>
              <a:buChar char="❑"/>
            </a:pPr>
            <a:r>
              <a:rPr lang="en-US" sz="1400" u="sng">
                <a:solidFill>
                  <a:schemeClr val="hlink"/>
                </a:solidFill>
                <a:latin typeface="Open Sans"/>
                <a:ea typeface="Open Sans"/>
                <a:cs typeface="Open Sans"/>
                <a:sym typeface="Open Sans"/>
                <a:hlinkClick r:id="rId5"/>
              </a:rPr>
              <a:t>draw.io</a:t>
            </a:r>
            <a:endParaRPr sz="2100">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9788" y="164316"/>
            <a:ext cx="10515600" cy="42948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b="1" lang="en-US" sz="3100">
                <a:solidFill>
                  <a:srgbClr val="0F4861"/>
                </a:solidFill>
                <a:latin typeface="Open Sans"/>
                <a:ea typeface="Open Sans"/>
                <a:cs typeface="Open Sans"/>
                <a:sym typeface="Open Sans"/>
              </a:rPr>
              <a:t>Data Sources</a:t>
            </a:r>
            <a:endParaRPr>
              <a:highlight>
                <a:srgbClr val="FFFF00"/>
              </a:highlight>
              <a:latin typeface="Open Sans"/>
              <a:ea typeface="Open Sans"/>
              <a:cs typeface="Open Sans"/>
              <a:sym typeface="Open Sans"/>
            </a:endParaRPr>
          </a:p>
        </p:txBody>
      </p:sp>
      <p:sp>
        <p:nvSpPr>
          <p:cNvPr id="100" name="Google Shape;100;p2"/>
          <p:cNvSpPr txBox="1"/>
          <p:nvPr>
            <p:ph idx="1" type="body"/>
          </p:nvPr>
        </p:nvSpPr>
        <p:spPr>
          <a:xfrm>
            <a:off x="839788" y="1621211"/>
            <a:ext cx="5157787" cy="177250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000000"/>
              </a:buClr>
              <a:buSzPct val="100000"/>
              <a:buNone/>
            </a:pPr>
            <a:r>
              <a:rPr i="0" lang="en-US" sz="1800" u="none" strike="noStrike">
                <a:solidFill>
                  <a:srgbClr val="0F4861"/>
                </a:solidFill>
                <a:latin typeface="Open Sans"/>
                <a:ea typeface="Open Sans"/>
                <a:cs typeface="Open Sans"/>
                <a:sym typeface="Open Sans"/>
              </a:rPr>
              <a:t>Western Michigan University Resources Maintenance System (RMS)</a:t>
            </a:r>
            <a:endParaRPr>
              <a:solidFill>
                <a:srgbClr val="0F4861"/>
              </a:solidFill>
              <a:latin typeface="Open Sans"/>
              <a:ea typeface="Open Sans"/>
              <a:cs typeface="Open Sans"/>
              <a:sym typeface="Open Sans"/>
            </a:endParaRPr>
          </a:p>
          <a:p>
            <a:pPr indent="0" lvl="0" marL="0" rtl="0" algn="l">
              <a:lnSpc>
                <a:spcPct val="90000"/>
              </a:lnSpc>
              <a:spcBef>
                <a:spcPts val="1000"/>
              </a:spcBef>
              <a:spcAft>
                <a:spcPts val="0"/>
              </a:spcAft>
              <a:buClr>
                <a:srgbClr val="000000"/>
              </a:buClr>
              <a:buSzPct val="100000"/>
              <a:buNone/>
            </a:pPr>
            <a:r>
              <a:rPr b="0" i="0" lang="en-US" sz="1300" u="none" strike="noStrike">
                <a:solidFill>
                  <a:srgbClr val="000000"/>
                </a:solidFill>
                <a:latin typeface="Open Sans"/>
                <a:ea typeface="Open Sans"/>
                <a:cs typeface="Open Sans"/>
                <a:sym typeface="Open Sans"/>
              </a:rPr>
              <a:t>Limited access to School of Aviation flight resources. It is used to log operational data for the flight service center and maintenance activities. </a:t>
            </a:r>
            <a:endParaRPr sz="1700">
              <a:latin typeface="Open Sans"/>
              <a:ea typeface="Open Sans"/>
              <a:cs typeface="Open Sans"/>
              <a:sym typeface="Open Sans"/>
            </a:endParaRPr>
          </a:p>
        </p:txBody>
      </p:sp>
      <p:sp>
        <p:nvSpPr>
          <p:cNvPr id="101" name="Google Shape;101;p2"/>
          <p:cNvSpPr txBox="1"/>
          <p:nvPr>
            <p:ph idx="3" type="body"/>
          </p:nvPr>
        </p:nvSpPr>
        <p:spPr>
          <a:xfrm>
            <a:off x="6172200" y="1621211"/>
            <a:ext cx="5183188" cy="177250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rgbClr val="000000"/>
              </a:buClr>
              <a:buSzPct val="100000"/>
              <a:buNone/>
            </a:pPr>
            <a:r>
              <a:rPr i="0" lang="en-US" sz="1800" u="none" strike="noStrike">
                <a:solidFill>
                  <a:srgbClr val="0F4861"/>
                </a:solidFill>
                <a:latin typeface="Open Sans"/>
                <a:ea typeface="Open Sans"/>
                <a:cs typeface="Open Sans"/>
                <a:sym typeface="Open Sans"/>
              </a:rPr>
              <a:t>National Oceanic Atmospheric Administration (NOAA)</a:t>
            </a:r>
            <a:endParaRPr>
              <a:solidFill>
                <a:srgbClr val="0F4861"/>
              </a:solidFill>
              <a:latin typeface="Open Sans"/>
              <a:ea typeface="Open Sans"/>
              <a:cs typeface="Open Sans"/>
              <a:sym typeface="Open Sans"/>
            </a:endParaRPr>
          </a:p>
          <a:p>
            <a:pPr indent="0" lvl="0" marL="0" rtl="0" algn="l">
              <a:lnSpc>
                <a:spcPct val="90000"/>
              </a:lnSpc>
              <a:spcBef>
                <a:spcPts val="1000"/>
              </a:spcBef>
              <a:spcAft>
                <a:spcPts val="0"/>
              </a:spcAft>
              <a:buClr>
                <a:srgbClr val="000000"/>
              </a:buClr>
              <a:buSzPct val="100000"/>
              <a:buNone/>
            </a:pPr>
            <a:r>
              <a:rPr b="0" i="0" lang="en-US" sz="1300" u="none" strike="noStrike">
                <a:solidFill>
                  <a:srgbClr val="000000"/>
                </a:solidFill>
                <a:latin typeface="Open Sans"/>
                <a:ea typeface="Open Sans"/>
                <a:cs typeface="Open Sans"/>
                <a:sym typeface="Open Sans"/>
              </a:rPr>
              <a:t>The most reputable meteorological weather data source in North America. This source will be used to analyze environmental impacts on flight scheduling.</a:t>
            </a:r>
            <a:endParaRPr>
              <a:latin typeface="Open Sans"/>
              <a:ea typeface="Open Sans"/>
              <a:cs typeface="Open Sans"/>
              <a:sym typeface="Open Sans"/>
            </a:endParaRPr>
          </a:p>
          <a:p>
            <a:pPr indent="0" lvl="0" marL="0" rtl="0" algn="l">
              <a:lnSpc>
                <a:spcPct val="90000"/>
              </a:lnSpc>
              <a:spcBef>
                <a:spcPts val="1000"/>
              </a:spcBef>
              <a:spcAft>
                <a:spcPts val="0"/>
              </a:spcAft>
              <a:buClr>
                <a:schemeClr val="dk1"/>
              </a:buClr>
              <a:buSzPct val="100000"/>
              <a:buNone/>
            </a:pPr>
            <a:r>
              <a:rPr b="0" lang="en-US" sz="1300">
                <a:latin typeface="Open Sans"/>
                <a:ea typeface="Open Sans"/>
                <a:cs typeface="Open Sans"/>
                <a:sym typeface="Open Sans"/>
              </a:rPr>
              <a:t>Local Climatological Data (LCD) from the weather station at the Battle Creek Executive Airport at Kellogg Field, home of the WMU College of Aviation.   The LCD contains daily/hourly/monthly conditions for temperature, precipitation, wind speed/direction, sky conditions, etc.</a:t>
            </a:r>
            <a:endParaRPr>
              <a:latin typeface="Open Sans"/>
              <a:ea typeface="Open Sans"/>
              <a:cs typeface="Open Sans"/>
              <a:sym typeface="Open Sans"/>
            </a:endParaRPr>
          </a:p>
        </p:txBody>
      </p:sp>
      <p:graphicFrame>
        <p:nvGraphicFramePr>
          <p:cNvPr id="102" name="Google Shape;102;p2"/>
          <p:cNvGraphicFramePr/>
          <p:nvPr/>
        </p:nvGraphicFramePr>
        <p:xfrm>
          <a:off x="6172200" y="3393718"/>
          <a:ext cx="3000000" cy="3000000"/>
        </p:xfrm>
        <a:graphic>
          <a:graphicData uri="http://schemas.openxmlformats.org/drawingml/2006/table">
            <a:tbl>
              <a:tblPr bandRow="1" firstRow="1">
                <a:noFill/>
                <a:tableStyleId>{A843F0EF-6C72-4A51-A46A-853032FB33C9}</a:tableStyleId>
              </a:tblPr>
              <a:tblGrid>
                <a:gridCol w="2591600"/>
                <a:gridCol w="25916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Website</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b="0" i="0" lang="en-US" sz="1200" u="sng" cap="none" strike="noStrike">
                          <a:solidFill>
                            <a:schemeClr val="dk1"/>
                          </a:solidFill>
                          <a:latin typeface="Open Sans"/>
                          <a:ea typeface="Open Sans"/>
                          <a:cs typeface="Open Sans"/>
                          <a:sym typeface="Open Sans"/>
                          <a:hlinkClick r:id="rId3">
                            <a:extLst>
                              <a:ext uri="{A12FA001-AC4F-418D-AE19-62706E023703}">
                                <ahyp:hlinkClr val="tx"/>
                              </a:ext>
                            </a:extLst>
                          </a:hlinkClick>
                        </a:rPr>
                        <a:t>noaa.gov</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File type</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.csv</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Access Method</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Download</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File Size</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3.83 MB</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Data Type</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str/object</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Records</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12,275 rows X 91 columns</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Time Period</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01/01/2024 – 12/31/2024</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Location</a:t>
                      </a:r>
                      <a:endParaRPr sz="14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Battle Creek Kellogg Airport, MI </a:t>
                      </a:r>
                      <a:endParaRPr sz="1200" u="none" cap="none" strike="noStrike">
                        <a:latin typeface="Open Sans"/>
                        <a:ea typeface="Open Sans"/>
                        <a:cs typeface="Open Sans"/>
                        <a:sym typeface="Open Sans"/>
                      </a:endParaRPr>
                    </a:p>
                  </a:txBody>
                  <a:tcPr marT="45725" marB="45725" marR="91450" marL="91450"/>
                </a:tc>
              </a:tr>
            </a:tbl>
          </a:graphicData>
        </a:graphic>
      </p:graphicFrame>
      <p:graphicFrame>
        <p:nvGraphicFramePr>
          <p:cNvPr id="103" name="Google Shape;103;p2"/>
          <p:cNvGraphicFramePr/>
          <p:nvPr/>
        </p:nvGraphicFramePr>
        <p:xfrm>
          <a:off x="839788" y="3393718"/>
          <a:ext cx="3000000" cy="3000000"/>
        </p:xfrm>
        <a:graphic>
          <a:graphicData uri="http://schemas.openxmlformats.org/drawingml/2006/table">
            <a:tbl>
              <a:tblPr bandRow="1" firstRow="1">
                <a:noFill/>
                <a:tableStyleId>{A843F0EF-6C72-4A51-A46A-853032FB33C9}</a:tableStyleId>
              </a:tblPr>
              <a:tblGrid>
                <a:gridCol w="2591600"/>
                <a:gridCol w="2591600"/>
              </a:tblGrid>
              <a:tr h="370850">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Merriweather Sans"/>
                        <a:ea typeface="Merriweather Sans"/>
                        <a:cs typeface="Merriweather Sans"/>
                        <a:sym typeface="Merriweather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latin typeface="Merriweather Sans"/>
                        <a:ea typeface="Merriweather Sans"/>
                        <a:cs typeface="Merriweather Sans"/>
                        <a:sym typeface="Merriweather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Website</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sng" cap="none" strike="noStrike">
                          <a:solidFill>
                            <a:schemeClr val="hlink"/>
                          </a:solidFill>
                          <a:latin typeface="Open Sans"/>
                          <a:ea typeface="Open Sans"/>
                          <a:cs typeface="Open Sans"/>
                          <a:sym typeface="Open Sans"/>
                          <a:hlinkClick r:id="rId4"/>
                        </a:rPr>
                        <a:t>GitHub</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File type</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.csv</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Access Method</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Download</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File Size</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246.4KB (2 files)</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Data Type</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str/object</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Records</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901 rows X 8 columns</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Time Period</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01/01/2024 – 12/31/2024</a:t>
                      </a:r>
                      <a:endParaRPr sz="1200" u="none" cap="none" strike="noStrike">
                        <a:latin typeface="Open Sans"/>
                        <a:ea typeface="Open Sans"/>
                        <a:cs typeface="Open Sans"/>
                        <a:sym typeface="Open Sans"/>
                      </a:endParaRPr>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latin typeface="Open Sans"/>
                          <a:ea typeface="Open Sans"/>
                          <a:cs typeface="Open Sans"/>
                          <a:sym typeface="Open Sans"/>
                        </a:rPr>
                        <a:t>Location</a:t>
                      </a:r>
                      <a:endParaRPr sz="1200" u="none" cap="none" strike="noStrike">
                        <a:latin typeface="Open Sans"/>
                        <a:ea typeface="Open Sans"/>
                        <a:cs typeface="Open Sans"/>
                        <a:sym typeface="Open Sans"/>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200"/>
                        <a:buFont typeface="Arial"/>
                        <a:buNone/>
                      </a:pPr>
                      <a:r>
                        <a:rPr lang="en-US" sz="1200" u="none" cap="none" strike="noStrike">
                          <a:latin typeface="Open Sans"/>
                          <a:ea typeface="Open Sans"/>
                          <a:cs typeface="Open Sans"/>
                          <a:sym typeface="Open Sans"/>
                        </a:rPr>
                        <a:t>Battle Creek Kellogg Airport, MI </a:t>
                      </a:r>
                      <a:endParaRPr sz="1200" u="none" cap="none" strike="noStrike">
                        <a:latin typeface="Open Sans"/>
                        <a:ea typeface="Open Sans"/>
                        <a:cs typeface="Open Sans"/>
                        <a:sym typeface="Open Sans"/>
                      </a:endParaRPr>
                    </a:p>
                  </a:txBody>
                  <a:tcPr marT="45725" marB="45725" marR="91450" marL="91450"/>
                </a:tc>
              </a:tr>
            </a:tbl>
          </a:graphicData>
        </a:graphic>
      </p:graphicFrame>
      <p:grpSp>
        <p:nvGrpSpPr>
          <p:cNvPr id="104" name="Google Shape;104;p2"/>
          <p:cNvGrpSpPr/>
          <p:nvPr/>
        </p:nvGrpSpPr>
        <p:grpSpPr>
          <a:xfrm>
            <a:off x="8397012" y="785612"/>
            <a:ext cx="733564" cy="742520"/>
            <a:chOff x="7391824" y="426801"/>
            <a:chExt cx="733564" cy="725571"/>
          </a:xfrm>
        </p:grpSpPr>
        <p:sp>
          <p:nvSpPr>
            <p:cNvPr id="105" name="Google Shape;105;p2"/>
            <p:cNvSpPr/>
            <p:nvPr/>
          </p:nvSpPr>
          <p:spPr>
            <a:xfrm>
              <a:off x="7391837" y="428680"/>
              <a:ext cx="732239" cy="722209"/>
            </a:xfrm>
            <a:custGeom>
              <a:rect b="b" l="l" r="r" t="t"/>
              <a:pathLst>
                <a:path extrusionOk="0" h="722209" w="732239">
                  <a:moveTo>
                    <a:pt x="732240" y="361105"/>
                  </a:moveTo>
                  <a:cubicBezTo>
                    <a:pt x="732240" y="560537"/>
                    <a:pt x="568322" y="722209"/>
                    <a:pt x="366120" y="722209"/>
                  </a:cubicBezTo>
                  <a:cubicBezTo>
                    <a:pt x="163917" y="722209"/>
                    <a:pt x="0" y="560537"/>
                    <a:pt x="0" y="361105"/>
                  </a:cubicBezTo>
                  <a:cubicBezTo>
                    <a:pt x="0" y="161672"/>
                    <a:pt x="163917" y="0"/>
                    <a:pt x="366120" y="0"/>
                  </a:cubicBezTo>
                  <a:cubicBezTo>
                    <a:pt x="568322" y="0"/>
                    <a:pt x="732240" y="161672"/>
                    <a:pt x="732240" y="361105"/>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06" name="Google Shape;106;p2"/>
            <p:cNvSpPr/>
            <p:nvPr/>
          </p:nvSpPr>
          <p:spPr>
            <a:xfrm>
              <a:off x="7391824" y="631591"/>
              <a:ext cx="733564" cy="520781"/>
            </a:xfrm>
            <a:custGeom>
              <a:rect b="b" l="l" r="r" t="t"/>
              <a:pathLst>
                <a:path extrusionOk="0" h="520781" w="733564">
                  <a:moveTo>
                    <a:pt x="695438" y="-2"/>
                  </a:moveTo>
                  <a:cubicBezTo>
                    <a:pt x="696140" y="-2"/>
                    <a:pt x="740776" y="87653"/>
                    <a:pt x="732551" y="180847"/>
                  </a:cubicBezTo>
                  <a:lnTo>
                    <a:pt x="732551" y="180847"/>
                  </a:lnTo>
                  <a:cubicBezTo>
                    <a:pt x="728238" y="337458"/>
                    <a:pt x="587909" y="515042"/>
                    <a:pt x="378869" y="520780"/>
                  </a:cubicBezTo>
                  <a:lnTo>
                    <a:pt x="349680" y="520187"/>
                  </a:lnTo>
                  <a:cubicBezTo>
                    <a:pt x="134221" y="509700"/>
                    <a:pt x="-692" y="329444"/>
                    <a:pt x="111" y="166502"/>
                  </a:cubicBezTo>
                  <a:lnTo>
                    <a:pt x="111" y="166502"/>
                  </a:lnTo>
                  <a:cubicBezTo>
                    <a:pt x="-799" y="130510"/>
                    <a:pt x="3800" y="94590"/>
                    <a:pt x="13753" y="59952"/>
                  </a:cubicBezTo>
                  <a:lnTo>
                    <a:pt x="29400" y="64206"/>
                  </a:lnTo>
                  <a:cubicBezTo>
                    <a:pt x="84669" y="84784"/>
                    <a:pt x="144151" y="243967"/>
                    <a:pt x="337844" y="252969"/>
                  </a:cubicBezTo>
                  <a:cubicBezTo>
                    <a:pt x="346270" y="252969"/>
                    <a:pt x="362419" y="253761"/>
                    <a:pt x="362319" y="253761"/>
                  </a:cubicBezTo>
                  <a:cubicBezTo>
                    <a:pt x="349780" y="266127"/>
                    <a:pt x="278462" y="295115"/>
                    <a:pt x="246163" y="303227"/>
                  </a:cubicBezTo>
                  <a:cubicBezTo>
                    <a:pt x="254589" y="301249"/>
                    <a:pt x="245461" y="303227"/>
                    <a:pt x="246163" y="303227"/>
                  </a:cubicBezTo>
                  <a:lnTo>
                    <a:pt x="246163" y="303227"/>
                  </a:lnTo>
                  <a:cubicBezTo>
                    <a:pt x="324102" y="350814"/>
                    <a:pt x="401940" y="259202"/>
                    <a:pt x="503049" y="245747"/>
                  </a:cubicBezTo>
                  <a:lnTo>
                    <a:pt x="534044" y="243967"/>
                  </a:lnTo>
                  <a:cubicBezTo>
                    <a:pt x="528126" y="225565"/>
                    <a:pt x="501444" y="227148"/>
                    <a:pt x="498937" y="227346"/>
                  </a:cubicBezTo>
                  <a:cubicBezTo>
                    <a:pt x="428722" y="234172"/>
                    <a:pt x="446476" y="226258"/>
                    <a:pt x="444269" y="227346"/>
                  </a:cubicBezTo>
                  <a:cubicBezTo>
                    <a:pt x="550996" y="193214"/>
                    <a:pt x="613487" y="108231"/>
                    <a:pt x="690824" y="4945"/>
                  </a:cubicBezTo>
                  <a:close/>
                </a:path>
              </a:pathLst>
            </a:custGeom>
            <a:solidFill>
              <a:srgbClr val="007EC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07" name="Google Shape;107;p2"/>
            <p:cNvSpPr/>
            <p:nvPr/>
          </p:nvSpPr>
          <p:spPr>
            <a:xfrm>
              <a:off x="7460246" y="426801"/>
              <a:ext cx="588500" cy="429486"/>
            </a:xfrm>
            <a:custGeom>
              <a:rect b="b" l="l" r="r" t="t"/>
              <a:pathLst>
                <a:path extrusionOk="0" h="429486" w="588500">
                  <a:moveTo>
                    <a:pt x="470236" y="42836"/>
                  </a:moveTo>
                  <a:cubicBezTo>
                    <a:pt x="418877" y="15046"/>
                    <a:pt x="361303" y="323"/>
                    <a:pt x="302724" y="-2"/>
                  </a:cubicBezTo>
                  <a:cubicBezTo>
                    <a:pt x="92782" y="790"/>
                    <a:pt x="-2" y="152454"/>
                    <a:pt x="-2" y="152454"/>
                  </a:cubicBezTo>
                  <a:cubicBezTo>
                    <a:pt x="46440" y="174912"/>
                    <a:pt x="94888" y="242582"/>
                    <a:pt x="95590" y="243571"/>
                  </a:cubicBezTo>
                  <a:cubicBezTo>
                    <a:pt x="147650" y="315792"/>
                    <a:pt x="220071" y="427388"/>
                    <a:pt x="314059" y="429465"/>
                  </a:cubicBezTo>
                  <a:cubicBezTo>
                    <a:pt x="344151" y="430158"/>
                    <a:pt x="364212" y="412449"/>
                    <a:pt x="386982" y="390585"/>
                  </a:cubicBezTo>
                  <a:cubicBezTo>
                    <a:pt x="470337" y="311439"/>
                    <a:pt x="481671" y="163930"/>
                    <a:pt x="588498" y="143253"/>
                  </a:cubicBezTo>
                  <a:cubicBezTo>
                    <a:pt x="557377" y="101306"/>
                    <a:pt x="516920" y="66954"/>
                    <a:pt x="470236" y="42836"/>
                  </a:cubicBezTo>
                  <a:close/>
                </a:path>
              </a:pathLst>
            </a:custGeom>
            <a:solidFill>
              <a:srgbClr val="263F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08" name="Google Shape;108;p2"/>
            <p:cNvSpPr/>
            <p:nvPr/>
          </p:nvSpPr>
          <p:spPr>
            <a:xfrm>
              <a:off x="7835694" y="569362"/>
              <a:ext cx="61387" cy="95074"/>
            </a:xfrm>
            <a:custGeom>
              <a:rect b="b" l="l" r="r" t="t"/>
              <a:pathLst>
                <a:path extrusionOk="0" h="95074" w="61387">
                  <a:moveTo>
                    <a:pt x="18153" y="-1"/>
                  </a:moveTo>
                  <a:cubicBezTo>
                    <a:pt x="8127" y="-1"/>
                    <a:pt x="-2" y="8016"/>
                    <a:pt x="-2" y="17906"/>
                  </a:cubicBezTo>
                  <a:lnTo>
                    <a:pt x="-2" y="95073"/>
                  </a:lnTo>
                  <a:lnTo>
                    <a:pt x="20661" y="95073"/>
                  </a:lnTo>
                  <a:lnTo>
                    <a:pt x="20661" y="56390"/>
                  </a:lnTo>
                  <a:lnTo>
                    <a:pt x="40723" y="56390"/>
                  </a:lnTo>
                  <a:lnTo>
                    <a:pt x="40723" y="94578"/>
                  </a:lnTo>
                  <a:lnTo>
                    <a:pt x="61386" y="94578"/>
                  </a:lnTo>
                  <a:lnTo>
                    <a:pt x="61386" y="17411"/>
                  </a:lnTo>
                  <a:cubicBezTo>
                    <a:pt x="61113" y="7676"/>
                    <a:pt x="53003" y="-59"/>
                    <a:pt x="43130" y="-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09" name="Google Shape;109;p2"/>
            <p:cNvSpPr/>
            <p:nvPr/>
          </p:nvSpPr>
          <p:spPr>
            <a:xfrm>
              <a:off x="7856759" y="585192"/>
              <a:ext cx="20061" cy="23941"/>
            </a:xfrm>
            <a:custGeom>
              <a:rect b="b" l="l" r="r" t="t"/>
              <a:pathLst>
                <a:path extrusionOk="0" h="23941" w="20061">
                  <a:moveTo>
                    <a:pt x="3709" y="-2"/>
                  </a:moveTo>
                  <a:lnTo>
                    <a:pt x="15846" y="-2"/>
                  </a:lnTo>
                  <a:cubicBezTo>
                    <a:pt x="18174" y="-2"/>
                    <a:pt x="20059" y="1858"/>
                    <a:pt x="20059" y="4154"/>
                  </a:cubicBezTo>
                  <a:lnTo>
                    <a:pt x="20059" y="23940"/>
                  </a:lnTo>
                  <a:lnTo>
                    <a:pt x="-2" y="23940"/>
                  </a:lnTo>
                  <a:lnTo>
                    <a:pt x="-2" y="3956"/>
                  </a:lnTo>
                  <a:cubicBezTo>
                    <a:pt x="82" y="1917"/>
                    <a:pt x="1655" y="240"/>
                    <a:pt x="3709" y="-2"/>
                  </a:cubicBezTo>
                  <a:close/>
                </a:path>
              </a:pathLst>
            </a:custGeom>
            <a:solidFill>
              <a:srgbClr val="263F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10" name="Google Shape;110;p2"/>
            <p:cNvSpPr/>
            <p:nvPr/>
          </p:nvSpPr>
          <p:spPr>
            <a:xfrm>
              <a:off x="7756753" y="569362"/>
              <a:ext cx="61387" cy="95074"/>
            </a:xfrm>
            <a:custGeom>
              <a:rect b="b" l="l" r="r" t="t"/>
              <a:pathLst>
                <a:path extrusionOk="0" h="95074" w="61387">
                  <a:moveTo>
                    <a:pt x="18153" y="-1"/>
                  </a:moveTo>
                  <a:cubicBezTo>
                    <a:pt x="8127" y="-1"/>
                    <a:pt x="-2" y="8016"/>
                    <a:pt x="-2" y="17906"/>
                  </a:cubicBezTo>
                  <a:lnTo>
                    <a:pt x="-2" y="95073"/>
                  </a:lnTo>
                  <a:lnTo>
                    <a:pt x="20661" y="95073"/>
                  </a:lnTo>
                  <a:lnTo>
                    <a:pt x="20661" y="56390"/>
                  </a:lnTo>
                  <a:lnTo>
                    <a:pt x="40722" y="56390"/>
                  </a:lnTo>
                  <a:lnTo>
                    <a:pt x="40722" y="94578"/>
                  </a:lnTo>
                  <a:lnTo>
                    <a:pt x="61386" y="94578"/>
                  </a:lnTo>
                  <a:lnTo>
                    <a:pt x="61386" y="17411"/>
                  </a:lnTo>
                  <a:cubicBezTo>
                    <a:pt x="61113" y="7676"/>
                    <a:pt x="53003" y="-59"/>
                    <a:pt x="43130" y="-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11" name="Google Shape;111;p2"/>
            <p:cNvSpPr/>
            <p:nvPr/>
          </p:nvSpPr>
          <p:spPr>
            <a:xfrm>
              <a:off x="7777416" y="585192"/>
              <a:ext cx="20061" cy="23941"/>
            </a:xfrm>
            <a:custGeom>
              <a:rect b="b" l="l" r="r" t="t"/>
              <a:pathLst>
                <a:path extrusionOk="0" h="23941" w="20061">
                  <a:moveTo>
                    <a:pt x="4211" y="-2"/>
                  </a:moveTo>
                  <a:lnTo>
                    <a:pt x="15846" y="-2"/>
                  </a:lnTo>
                  <a:cubicBezTo>
                    <a:pt x="18174" y="-2"/>
                    <a:pt x="20059" y="1858"/>
                    <a:pt x="20059" y="4154"/>
                  </a:cubicBezTo>
                  <a:lnTo>
                    <a:pt x="20059" y="23940"/>
                  </a:lnTo>
                  <a:lnTo>
                    <a:pt x="-2" y="23940"/>
                  </a:lnTo>
                  <a:lnTo>
                    <a:pt x="-2" y="3956"/>
                  </a:lnTo>
                  <a:cubicBezTo>
                    <a:pt x="105" y="1739"/>
                    <a:pt x="1960" y="-5"/>
                    <a:pt x="4211" y="-2"/>
                  </a:cubicBezTo>
                  <a:close/>
                </a:path>
              </a:pathLst>
            </a:custGeom>
            <a:solidFill>
              <a:srgbClr val="263F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12" name="Google Shape;112;p2"/>
            <p:cNvSpPr/>
            <p:nvPr/>
          </p:nvSpPr>
          <p:spPr>
            <a:xfrm>
              <a:off x="7677811" y="568769"/>
              <a:ext cx="61287" cy="95074"/>
            </a:xfrm>
            <a:custGeom>
              <a:rect b="b" l="l" r="r" t="t"/>
              <a:pathLst>
                <a:path extrusionOk="0" h="95074" w="61287">
                  <a:moveTo>
                    <a:pt x="43132" y="0"/>
                  </a:moveTo>
                  <a:cubicBezTo>
                    <a:pt x="53159" y="0"/>
                    <a:pt x="61287" y="8017"/>
                    <a:pt x="61287" y="17907"/>
                  </a:cubicBezTo>
                  <a:lnTo>
                    <a:pt x="61287" y="77168"/>
                  </a:lnTo>
                  <a:cubicBezTo>
                    <a:pt x="61287" y="87057"/>
                    <a:pt x="53159" y="95074"/>
                    <a:pt x="43132" y="95074"/>
                  </a:cubicBezTo>
                  <a:lnTo>
                    <a:pt x="18156" y="95074"/>
                  </a:lnTo>
                  <a:cubicBezTo>
                    <a:pt x="8129" y="95074"/>
                    <a:pt x="0" y="87057"/>
                    <a:pt x="0" y="77168"/>
                  </a:cubicBezTo>
                  <a:lnTo>
                    <a:pt x="0" y="17907"/>
                  </a:lnTo>
                  <a:cubicBezTo>
                    <a:pt x="0" y="8017"/>
                    <a:pt x="8129" y="0"/>
                    <a:pt x="18156"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13" name="Google Shape;113;p2"/>
            <p:cNvSpPr/>
            <p:nvPr/>
          </p:nvSpPr>
          <p:spPr>
            <a:xfrm>
              <a:off x="7698374" y="585093"/>
              <a:ext cx="20061" cy="62426"/>
            </a:xfrm>
            <a:custGeom>
              <a:rect b="b" l="l" r="r" t="t"/>
              <a:pathLst>
                <a:path extrusionOk="0" h="62426" w="20061">
                  <a:moveTo>
                    <a:pt x="15848" y="0"/>
                  </a:moveTo>
                  <a:cubicBezTo>
                    <a:pt x="18175" y="0"/>
                    <a:pt x="20061" y="1860"/>
                    <a:pt x="20061" y="4155"/>
                  </a:cubicBezTo>
                  <a:lnTo>
                    <a:pt x="20061" y="58271"/>
                  </a:lnTo>
                  <a:cubicBezTo>
                    <a:pt x="20061" y="60566"/>
                    <a:pt x="18175" y="62427"/>
                    <a:pt x="15848" y="62427"/>
                  </a:cubicBezTo>
                  <a:lnTo>
                    <a:pt x="4213" y="62427"/>
                  </a:lnTo>
                  <a:cubicBezTo>
                    <a:pt x="1886" y="62427"/>
                    <a:pt x="0" y="60566"/>
                    <a:pt x="0" y="58271"/>
                  </a:cubicBezTo>
                  <a:lnTo>
                    <a:pt x="0" y="4155"/>
                  </a:lnTo>
                  <a:cubicBezTo>
                    <a:pt x="0" y="1860"/>
                    <a:pt x="1886" y="0"/>
                    <a:pt x="4213" y="0"/>
                  </a:cubicBezTo>
                  <a:close/>
                </a:path>
              </a:pathLst>
            </a:custGeom>
            <a:solidFill>
              <a:srgbClr val="263F7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114" name="Google Shape;114;p2"/>
            <p:cNvSpPr/>
            <p:nvPr/>
          </p:nvSpPr>
          <p:spPr>
            <a:xfrm>
              <a:off x="7598870" y="569362"/>
              <a:ext cx="61287" cy="95074"/>
            </a:xfrm>
            <a:custGeom>
              <a:rect b="b" l="l" r="r" t="t"/>
              <a:pathLst>
                <a:path extrusionOk="0" h="95074" w="61287">
                  <a:moveTo>
                    <a:pt x="-2" y="-1"/>
                  </a:moveTo>
                  <a:lnTo>
                    <a:pt x="-2" y="95073"/>
                  </a:lnTo>
                  <a:lnTo>
                    <a:pt x="20661" y="95073"/>
                  </a:lnTo>
                  <a:lnTo>
                    <a:pt x="20661" y="19785"/>
                  </a:lnTo>
                  <a:cubicBezTo>
                    <a:pt x="20660" y="17529"/>
                    <a:pt x="22487" y="15684"/>
                    <a:pt x="24774" y="15630"/>
                  </a:cubicBezTo>
                  <a:lnTo>
                    <a:pt x="36409" y="15630"/>
                  </a:lnTo>
                  <a:cubicBezTo>
                    <a:pt x="38736" y="15630"/>
                    <a:pt x="40622" y="17490"/>
                    <a:pt x="40622" y="19785"/>
                  </a:cubicBezTo>
                  <a:lnTo>
                    <a:pt x="40622" y="94381"/>
                  </a:lnTo>
                  <a:lnTo>
                    <a:pt x="61285" y="94381"/>
                  </a:lnTo>
                  <a:lnTo>
                    <a:pt x="61285" y="17213"/>
                  </a:lnTo>
                  <a:cubicBezTo>
                    <a:pt x="60906" y="7556"/>
                    <a:pt x="52828" y="-62"/>
                    <a:pt x="43030" y="-1"/>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grpSp>
      <p:pic>
        <p:nvPicPr>
          <p:cNvPr id="115" name="Google Shape;115;p2"/>
          <p:cNvPicPr preferRelativeResize="0"/>
          <p:nvPr/>
        </p:nvPicPr>
        <p:blipFill rotWithShape="1">
          <a:blip r:embed="rId5">
            <a:alphaModFix/>
          </a:blip>
          <a:srcRect b="0" l="0" r="0" t="0"/>
          <a:stretch/>
        </p:blipFill>
        <p:spPr>
          <a:xfrm>
            <a:off x="2027989" y="664725"/>
            <a:ext cx="2369262" cy="97928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3"/>
          <p:cNvSpPr txBox="1"/>
          <p:nvPr>
            <p:ph type="title"/>
          </p:nvPr>
        </p:nvSpPr>
        <p:spPr>
          <a:xfrm>
            <a:off x="839788" y="365125"/>
            <a:ext cx="10515600" cy="82391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Play"/>
              <a:buNone/>
            </a:pPr>
            <a:r>
              <a:rPr b="1" lang="en-US" sz="2800">
                <a:solidFill>
                  <a:srgbClr val="0F4861"/>
                </a:solidFill>
                <a:latin typeface="Open Sans"/>
                <a:ea typeface="Open Sans"/>
                <a:cs typeface="Open Sans"/>
                <a:sym typeface="Open Sans"/>
              </a:rPr>
              <a:t>Data Manipulation</a:t>
            </a:r>
            <a:endParaRPr>
              <a:solidFill>
                <a:srgbClr val="0F4861"/>
              </a:solidFill>
              <a:latin typeface="Open Sans"/>
              <a:ea typeface="Open Sans"/>
              <a:cs typeface="Open Sans"/>
              <a:sym typeface="Open Sans"/>
            </a:endParaRPr>
          </a:p>
        </p:txBody>
      </p:sp>
      <p:sp>
        <p:nvSpPr>
          <p:cNvPr id="121" name="Google Shape;121;p3"/>
          <p:cNvSpPr txBox="1"/>
          <p:nvPr>
            <p:ph idx="1" type="body"/>
          </p:nvPr>
        </p:nvSpPr>
        <p:spPr>
          <a:xfrm>
            <a:off x="839788" y="1403794"/>
            <a:ext cx="5157787" cy="52172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solidFill>
                  <a:srgbClr val="0F4861"/>
                </a:solidFill>
                <a:latin typeface="Open Sans"/>
                <a:ea typeface="Open Sans"/>
                <a:cs typeface="Open Sans"/>
                <a:sym typeface="Open Sans"/>
              </a:rPr>
              <a:t>NOAA Data</a:t>
            </a:r>
            <a:endParaRPr>
              <a:solidFill>
                <a:srgbClr val="0F4861"/>
              </a:solidFill>
              <a:latin typeface="Open Sans"/>
              <a:ea typeface="Open Sans"/>
              <a:cs typeface="Open Sans"/>
              <a:sym typeface="Open Sans"/>
            </a:endParaRPr>
          </a:p>
        </p:txBody>
      </p:sp>
      <p:sp>
        <p:nvSpPr>
          <p:cNvPr id="122" name="Google Shape;122;p3"/>
          <p:cNvSpPr txBox="1"/>
          <p:nvPr>
            <p:ph idx="2" type="body"/>
          </p:nvPr>
        </p:nvSpPr>
        <p:spPr>
          <a:xfrm>
            <a:off x="839788" y="1925520"/>
            <a:ext cx="5157787" cy="45085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1400"/>
              <a:buNone/>
            </a:pPr>
            <a:r>
              <a:rPr b="1" lang="en-US" sz="1400">
                <a:solidFill>
                  <a:srgbClr val="0F4861"/>
                </a:solidFill>
                <a:latin typeface="Open Sans"/>
                <a:ea typeface="Open Sans"/>
                <a:cs typeface="Open Sans"/>
                <a:sym typeface="Open Sans"/>
              </a:rPr>
              <a:t>NOAA.py</a:t>
            </a:r>
            <a:endParaRPr/>
          </a:p>
          <a:p>
            <a:pPr indent="-285750" lvl="0" marL="285750" rtl="0" algn="l">
              <a:lnSpc>
                <a:spcPct val="90000"/>
              </a:lnSpc>
              <a:spcBef>
                <a:spcPts val="0"/>
              </a:spcBef>
              <a:spcAft>
                <a:spcPts val="0"/>
              </a:spcAft>
              <a:buClr>
                <a:srgbClr val="000000"/>
              </a:buClr>
              <a:buSzPts val="980"/>
              <a:buFont typeface="Noto Sans Symbols"/>
              <a:buChar char="❑"/>
            </a:pPr>
            <a:r>
              <a:rPr b="0" i="0" lang="en-US" sz="1400" u="none" strike="noStrike">
                <a:solidFill>
                  <a:srgbClr val="000000"/>
                </a:solidFill>
                <a:latin typeface="Open Sans"/>
                <a:ea typeface="Open Sans"/>
                <a:cs typeface="Open Sans"/>
                <a:sym typeface="Open Sans"/>
              </a:rPr>
              <a:t>Filtered out unwanted REPORT_TYPEs “SOD”, and “SOM”.</a:t>
            </a:r>
            <a:endParaRPr b="0" sz="1400">
              <a:solidFill>
                <a:schemeClr val="dk1"/>
              </a:solidFill>
              <a:latin typeface="Open Sans"/>
              <a:ea typeface="Open Sans"/>
              <a:cs typeface="Open Sans"/>
              <a:sym typeface="Open Sans"/>
            </a:endParaRPr>
          </a:p>
          <a:p>
            <a:pPr indent="-228600" lvl="0" marL="2286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df_A()</a:t>
            </a:r>
            <a:r>
              <a:rPr lang="en-US" sz="1400">
                <a:solidFill>
                  <a:srgbClr val="0F4861"/>
                </a:solidFill>
                <a:latin typeface="Open Sans"/>
                <a:ea typeface="Open Sans"/>
                <a:cs typeface="Open Sans"/>
                <a:sym typeface="Open Sans"/>
              </a:rPr>
              <a:t> </a:t>
            </a:r>
            <a:r>
              <a:rPr b="0" i="0" lang="en-US" sz="1400" u="none" strike="noStrike">
                <a:solidFill>
                  <a:srgbClr val="000000"/>
                </a:solidFill>
                <a:latin typeface="Open Sans"/>
                <a:ea typeface="Open Sans"/>
                <a:cs typeface="Open Sans"/>
                <a:sym typeface="Open Sans"/>
              </a:rPr>
              <a:t>Extracts </a:t>
            </a:r>
            <a:r>
              <a:rPr lang="en-US" sz="1400">
                <a:solidFill>
                  <a:srgbClr val="000000"/>
                </a:solidFill>
                <a:latin typeface="Open Sans"/>
                <a:ea typeface="Open Sans"/>
                <a:cs typeface="Open Sans"/>
                <a:sym typeface="Open Sans"/>
              </a:rPr>
              <a:t>h</a:t>
            </a:r>
            <a:r>
              <a:rPr b="0" i="0" lang="en-US" sz="1400" u="none" strike="noStrike">
                <a:solidFill>
                  <a:srgbClr val="000000"/>
                </a:solidFill>
                <a:latin typeface="Open Sans"/>
                <a:ea typeface="Open Sans"/>
                <a:cs typeface="Open Sans"/>
                <a:sym typeface="Open Sans"/>
              </a:rPr>
              <a:t>ourly weather columns to build base dataframe and converts dates to datetime.</a:t>
            </a:r>
            <a:endParaRPr>
              <a:latin typeface="Open Sans"/>
              <a:ea typeface="Open Sans"/>
              <a:cs typeface="Open Sans"/>
              <a:sym typeface="Open Sans"/>
            </a:endParaRPr>
          </a:p>
          <a:p>
            <a:pPr indent="-228600" lvl="0" marL="2286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extract_metar_text(line)</a:t>
            </a:r>
            <a:r>
              <a:rPr lang="en-US" sz="1400">
                <a:solidFill>
                  <a:srgbClr val="0F4861"/>
                </a:solidFill>
                <a:latin typeface="Open Sans"/>
                <a:ea typeface="Open Sans"/>
                <a:cs typeface="Open Sans"/>
                <a:sym typeface="Open Sans"/>
              </a:rPr>
              <a:t> </a:t>
            </a:r>
            <a:r>
              <a:rPr b="0" i="0" lang="en-US" sz="1400" u="none" strike="noStrike">
                <a:solidFill>
                  <a:srgbClr val="000000"/>
                </a:solidFill>
                <a:latin typeface="Open Sans"/>
                <a:ea typeface="Open Sans"/>
                <a:cs typeface="Open Sans"/>
                <a:sym typeface="Open Sans"/>
              </a:rPr>
              <a:t>Removes extra timestamps from a line.</a:t>
            </a:r>
            <a:endParaRPr b="0" sz="1400">
              <a:latin typeface="Open Sans"/>
              <a:ea typeface="Open Sans"/>
              <a:cs typeface="Open Sans"/>
              <a:sym typeface="Open Sans"/>
            </a:endParaRPr>
          </a:p>
          <a:p>
            <a:pPr indent="-228600" lvl="0" marL="2286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decode_metar(metar)</a:t>
            </a:r>
            <a:r>
              <a:rPr b="1" lang="en-US" sz="1400">
                <a:solidFill>
                  <a:srgbClr val="0F4861"/>
                </a:solidFill>
                <a:latin typeface="Open Sans"/>
                <a:ea typeface="Open Sans"/>
                <a:cs typeface="Open Sans"/>
                <a:sym typeface="Open Sans"/>
              </a:rPr>
              <a:t> </a:t>
            </a:r>
            <a:r>
              <a:rPr b="0" i="0" lang="en-US" sz="1400" u="none" strike="noStrike">
                <a:solidFill>
                  <a:srgbClr val="000000"/>
                </a:solidFill>
                <a:latin typeface="Open Sans"/>
                <a:ea typeface="Open Sans"/>
                <a:cs typeface="Open Sans"/>
                <a:sym typeface="Open Sans"/>
              </a:rPr>
              <a:t>Parses the METAR strings into dataframe columns.</a:t>
            </a:r>
            <a:endParaRPr b="0" sz="1400">
              <a:latin typeface="Open Sans"/>
              <a:ea typeface="Open Sans"/>
              <a:cs typeface="Open Sans"/>
              <a:sym typeface="Open Sans"/>
            </a:endParaRPr>
          </a:p>
          <a:p>
            <a:pPr indent="-228600" lvl="0" marL="2286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df_B()</a:t>
            </a:r>
            <a:r>
              <a:rPr b="1" lang="en-US" sz="1400">
                <a:solidFill>
                  <a:srgbClr val="0F4861"/>
                </a:solidFill>
                <a:latin typeface="Open Sans"/>
                <a:ea typeface="Open Sans"/>
                <a:cs typeface="Open Sans"/>
                <a:sym typeface="Open Sans"/>
              </a:rPr>
              <a:t> </a:t>
            </a:r>
            <a:r>
              <a:rPr b="0" i="0" lang="en-US" sz="1400" u="none" strike="noStrike">
                <a:solidFill>
                  <a:srgbClr val="000000"/>
                </a:solidFill>
                <a:latin typeface="Open Sans"/>
                <a:ea typeface="Open Sans"/>
                <a:cs typeface="Open Sans"/>
                <a:sym typeface="Open Sans"/>
              </a:rPr>
              <a:t>Applies decode_metar to make a clean dataframe.</a:t>
            </a:r>
            <a:endParaRPr sz="1400">
              <a:solidFill>
                <a:srgbClr val="000000"/>
              </a:solidFill>
              <a:latin typeface="Open Sans"/>
              <a:ea typeface="Open Sans"/>
              <a:cs typeface="Open Sans"/>
              <a:sym typeface="Open Sans"/>
            </a:endParaRPr>
          </a:p>
          <a:p>
            <a:pPr indent="-228600" lvl="0" marL="2286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NOAA_to_float_and_interpolate()</a:t>
            </a:r>
            <a:r>
              <a:rPr b="1" lang="en-US" sz="1400">
                <a:solidFill>
                  <a:srgbClr val="0F4861"/>
                </a:solidFill>
                <a:latin typeface="Open Sans"/>
                <a:ea typeface="Open Sans"/>
                <a:cs typeface="Open Sans"/>
                <a:sym typeface="Open Sans"/>
              </a:rPr>
              <a:t> </a:t>
            </a:r>
            <a:r>
              <a:rPr b="0" i="0" lang="en-US" sz="1400" u="none" strike="noStrike">
                <a:solidFill>
                  <a:srgbClr val="000000"/>
                </a:solidFill>
                <a:latin typeface="Open Sans"/>
                <a:ea typeface="Open Sans"/>
                <a:cs typeface="Open Sans"/>
                <a:sym typeface="Open Sans"/>
              </a:rPr>
              <a:t>Removes "HourlySkyConditions" and "HourlyPresentWeatherType" for simplicity</a:t>
            </a:r>
            <a:r>
              <a:rPr lang="en-US" sz="1400">
                <a:solidFill>
                  <a:srgbClr val="000000"/>
                </a:solidFill>
                <a:latin typeface="Open Sans"/>
                <a:ea typeface="Open Sans"/>
                <a:cs typeface="Open Sans"/>
                <a:sym typeface="Open Sans"/>
              </a:rPr>
              <a:t> then c</a:t>
            </a:r>
            <a:r>
              <a:rPr b="0" i="0" lang="en-US" sz="1400" u="none" strike="noStrike">
                <a:solidFill>
                  <a:srgbClr val="000000"/>
                </a:solidFill>
                <a:latin typeface="Open Sans"/>
                <a:ea typeface="Open Sans"/>
                <a:cs typeface="Open Sans"/>
                <a:sym typeface="Open Sans"/>
              </a:rPr>
              <a:t>onverts all remaining columns to floats and linearly interpolates missing values.</a:t>
            </a:r>
            <a:endParaRPr b="0" sz="1400">
              <a:solidFill>
                <a:srgbClr val="000000"/>
              </a:solidFill>
              <a:latin typeface="Open Sans"/>
              <a:ea typeface="Open Sans"/>
              <a:cs typeface="Open Sans"/>
              <a:sym typeface="Open Sans"/>
            </a:endParaRPr>
          </a:p>
          <a:p>
            <a:pPr indent="-228600" lvl="0" marL="2286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change_NOAA_columns()</a:t>
            </a:r>
            <a:r>
              <a:rPr b="1" lang="en-US" sz="1400">
                <a:solidFill>
                  <a:srgbClr val="0F4861"/>
                </a:solidFill>
                <a:latin typeface="Open Sans"/>
                <a:ea typeface="Open Sans"/>
                <a:cs typeface="Open Sans"/>
                <a:sym typeface="Open Sans"/>
              </a:rPr>
              <a:t> </a:t>
            </a:r>
            <a:r>
              <a:rPr b="0" i="0" lang="en-US" sz="1400" u="none" strike="noStrike">
                <a:solidFill>
                  <a:srgbClr val="000000"/>
                </a:solidFill>
                <a:latin typeface="Open Sans"/>
                <a:ea typeface="Open Sans"/>
                <a:cs typeface="Open Sans"/>
                <a:sym typeface="Open Sans"/>
              </a:rPr>
              <a:t>Renamed columns for clarity.</a:t>
            </a:r>
            <a:endParaRPr b="0" sz="1400">
              <a:latin typeface="Open Sans"/>
              <a:ea typeface="Open Sans"/>
              <a:cs typeface="Open Sans"/>
              <a:sym typeface="Open Sans"/>
            </a:endParaRPr>
          </a:p>
          <a:p>
            <a:pPr indent="-228600" lvl="0" marL="2286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add_avg_prev_columns()</a:t>
            </a:r>
            <a:r>
              <a:rPr b="1" lang="en-US" sz="1400">
                <a:solidFill>
                  <a:srgbClr val="0F4861"/>
                </a:solidFill>
                <a:latin typeface="Open Sans"/>
                <a:ea typeface="Open Sans"/>
                <a:cs typeface="Open Sans"/>
                <a:sym typeface="Open Sans"/>
              </a:rPr>
              <a:t> </a:t>
            </a:r>
            <a:r>
              <a:rPr b="0" i="0" lang="en-US" sz="1400" u="none" strike="noStrike">
                <a:solidFill>
                  <a:srgbClr val="000000"/>
                </a:solidFill>
                <a:latin typeface="Open Sans"/>
                <a:ea typeface="Open Sans"/>
                <a:cs typeface="Open Sans"/>
                <a:sym typeface="Open Sans"/>
              </a:rPr>
              <a:t>For each numerical column, adds a new column containing the average of the previous 5 days</a:t>
            </a:r>
            <a:r>
              <a:rPr lang="en-US" sz="1400">
                <a:solidFill>
                  <a:srgbClr val="000000"/>
                </a:solidFill>
                <a:latin typeface="Open Sans"/>
                <a:ea typeface="Open Sans"/>
                <a:cs typeface="Open Sans"/>
                <a:sym typeface="Open Sans"/>
              </a:rPr>
              <a:t> using</a:t>
            </a:r>
            <a:r>
              <a:rPr b="0" i="0" lang="en-US" sz="1400" u="none" strike="noStrike">
                <a:solidFill>
                  <a:srgbClr val="000000"/>
                </a:solidFill>
                <a:latin typeface="Open Sans"/>
                <a:ea typeface="Open Sans"/>
                <a:cs typeface="Open Sans"/>
                <a:sym typeface="Open Sans"/>
              </a:rPr>
              <a:t> </a:t>
            </a:r>
            <a:r>
              <a:rPr b="0" i="0" lang="en-US" sz="1400" u="none" strike="noStrike">
                <a:solidFill>
                  <a:srgbClr val="0F4861"/>
                </a:solidFill>
                <a:latin typeface="Open Sans"/>
                <a:ea typeface="Open Sans"/>
                <a:cs typeface="Open Sans"/>
                <a:sym typeface="Open Sans"/>
              </a:rPr>
              <a:t>pandas.DataFrame.rolling </a:t>
            </a:r>
            <a:r>
              <a:rPr b="0" i="0" lang="en-US" sz="1400" u="none" strike="noStrike">
                <a:solidFill>
                  <a:srgbClr val="000000"/>
                </a:solidFill>
                <a:latin typeface="Open Sans"/>
                <a:ea typeface="Open Sans"/>
                <a:cs typeface="Open Sans"/>
                <a:sym typeface="Open Sans"/>
              </a:rPr>
              <a:t>method.</a:t>
            </a:r>
            <a:endParaRPr b="0" i="0" sz="1400" u="none" strike="noStrike">
              <a:solidFill>
                <a:srgbClr val="000000"/>
              </a:solidFill>
              <a:latin typeface="Open Sans"/>
              <a:ea typeface="Open Sans"/>
              <a:cs typeface="Open Sans"/>
              <a:sym typeface="Open Sans"/>
            </a:endParaRPr>
          </a:p>
          <a:p>
            <a:pPr indent="-228600" lvl="0" marL="2286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get_cleaned_NOAA_df()</a:t>
            </a:r>
            <a:r>
              <a:rPr lang="en-US" sz="1400">
                <a:solidFill>
                  <a:srgbClr val="0F4861"/>
                </a:solidFill>
                <a:latin typeface="Open Sans"/>
                <a:ea typeface="Open Sans"/>
                <a:cs typeface="Open Sans"/>
                <a:sym typeface="Open Sans"/>
              </a:rPr>
              <a:t> </a:t>
            </a:r>
            <a:r>
              <a:rPr b="0" i="0" lang="en-US" sz="1400" u="none" strike="noStrike">
                <a:solidFill>
                  <a:srgbClr val="000000"/>
                </a:solidFill>
                <a:latin typeface="Open Sans"/>
                <a:ea typeface="Open Sans"/>
                <a:cs typeface="Open Sans"/>
                <a:sym typeface="Open Sans"/>
              </a:rPr>
              <a:t>Runs the whole cleaning pipeline.</a:t>
            </a:r>
            <a:endParaRPr b="0" i="0" sz="1400" u="none" strike="noStrike">
              <a:solidFill>
                <a:srgbClr val="000000"/>
              </a:solidFill>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000"/>
              <a:buNone/>
            </a:pPr>
            <a:r>
              <a:t/>
            </a:r>
            <a:endParaRPr b="0" sz="1000">
              <a:latin typeface="Open Sans"/>
              <a:ea typeface="Open Sans"/>
              <a:cs typeface="Open Sans"/>
              <a:sym typeface="Open Sans"/>
            </a:endParaRPr>
          </a:p>
        </p:txBody>
      </p:sp>
      <p:sp>
        <p:nvSpPr>
          <p:cNvPr id="123" name="Google Shape;123;p3"/>
          <p:cNvSpPr txBox="1"/>
          <p:nvPr>
            <p:ph idx="3" type="body"/>
          </p:nvPr>
        </p:nvSpPr>
        <p:spPr>
          <a:xfrm>
            <a:off x="5997575" y="1403794"/>
            <a:ext cx="5432400" cy="52172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solidFill>
                  <a:srgbClr val="0F4861"/>
                </a:solidFill>
                <a:latin typeface="Open Sans"/>
                <a:ea typeface="Open Sans"/>
                <a:cs typeface="Open Sans"/>
                <a:sym typeface="Open Sans"/>
              </a:rPr>
              <a:t>RMS Flight Service Data</a:t>
            </a:r>
            <a:endParaRPr>
              <a:solidFill>
                <a:srgbClr val="0F4861"/>
              </a:solidFill>
              <a:latin typeface="Open Sans"/>
              <a:ea typeface="Open Sans"/>
              <a:cs typeface="Open Sans"/>
              <a:sym typeface="Open Sans"/>
            </a:endParaRPr>
          </a:p>
        </p:txBody>
      </p:sp>
      <p:sp>
        <p:nvSpPr>
          <p:cNvPr id="124" name="Google Shape;124;p3"/>
          <p:cNvSpPr txBox="1"/>
          <p:nvPr>
            <p:ph idx="4" type="body"/>
          </p:nvPr>
        </p:nvSpPr>
        <p:spPr>
          <a:xfrm>
            <a:off x="5997575" y="1925519"/>
            <a:ext cx="5432400" cy="4508511"/>
          </a:xfrm>
          <a:prstGeom prst="rect">
            <a:avLst/>
          </a:prstGeom>
          <a:noFill/>
          <a:ln>
            <a:noFill/>
          </a:ln>
        </p:spPr>
        <p:txBody>
          <a:bodyPr anchorCtr="0" anchor="t" bIns="45700" lIns="91425" spcFirstLastPara="1" rIns="91425" wrap="square" tIns="45700">
            <a:normAutofit/>
          </a:bodyPr>
          <a:lstStyle/>
          <a:p>
            <a:pPr indent="0" lvl="1" marL="0" rtl="0" algn="l">
              <a:lnSpc>
                <a:spcPct val="90000"/>
              </a:lnSpc>
              <a:spcBef>
                <a:spcPts val="0"/>
              </a:spcBef>
              <a:spcAft>
                <a:spcPts val="0"/>
              </a:spcAft>
              <a:buClr>
                <a:schemeClr val="dk1"/>
              </a:buClr>
              <a:buSzPts val="1000"/>
              <a:buFont typeface="Play"/>
              <a:buNone/>
            </a:pPr>
            <a:r>
              <a:rPr b="1" lang="en-US" sz="1400">
                <a:solidFill>
                  <a:srgbClr val="0F4861"/>
                </a:solidFill>
                <a:latin typeface="Open Sans"/>
                <a:ea typeface="Open Sans"/>
                <a:cs typeface="Open Sans"/>
                <a:sym typeface="Open Sans"/>
              </a:rPr>
              <a:t>historical_data.py</a:t>
            </a:r>
            <a:endParaRPr b="1" sz="1400">
              <a:solidFill>
                <a:srgbClr val="0F4861"/>
              </a:solidFill>
              <a:latin typeface="Open Sans"/>
              <a:ea typeface="Open Sans"/>
              <a:cs typeface="Open Sans"/>
              <a:sym typeface="Open Sans"/>
            </a:endParaRPr>
          </a:p>
          <a:p>
            <a:pPr indent="-317500" lvl="0" marL="457200" rtl="0" algn="l">
              <a:lnSpc>
                <a:spcPct val="90000"/>
              </a:lnSpc>
              <a:spcBef>
                <a:spcPts val="0"/>
              </a:spcBef>
              <a:spcAft>
                <a:spcPts val="0"/>
              </a:spcAft>
              <a:buClr>
                <a:srgbClr val="000000"/>
              </a:buClr>
              <a:buSzPts val="980"/>
              <a:buFont typeface="Noto Sans Symbols"/>
              <a:buChar char="❑"/>
            </a:pPr>
            <a:r>
              <a:rPr lang="en-US" sz="1400">
                <a:solidFill>
                  <a:srgbClr val="000000"/>
                </a:solidFill>
                <a:latin typeface="Open Sans"/>
                <a:ea typeface="Open Sans"/>
                <a:cs typeface="Open Sans"/>
                <a:sym typeface="Open Sans"/>
              </a:rPr>
              <a:t>Not used in the final analysis.</a:t>
            </a:r>
            <a:endParaRPr sz="1400">
              <a:solidFill>
                <a:srgbClr val="000000"/>
              </a:solidFill>
              <a:latin typeface="Open Sans"/>
              <a:ea typeface="Open Sans"/>
              <a:cs typeface="Open Sans"/>
              <a:sym typeface="Open Sans"/>
            </a:endParaRPr>
          </a:p>
          <a:p>
            <a:pPr indent="-317500" lvl="0" marL="457200" rtl="0" algn="l">
              <a:lnSpc>
                <a:spcPct val="90000"/>
              </a:lnSpc>
              <a:spcBef>
                <a:spcPts val="0"/>
              </a:spcBef>
              <a:spcAft>
                <a:spcPts val="0"/>
              </a:spcAft>
              <a:buClr>
                <a:srgbClr val="000000"/>
              </a:buClr>
              <a:buSzPts val="980"/>
              <a:buFont typeface="Noto Sans Symbols"/>
              <a:buChar char="❑"/>
            </a:pPr>
            <a:r>
              <a:rPr lang="en-US" sz="1400">
                <a:solidFill>
                  <a:srgbClr val="000000"/>
                </a:solidFill>
                <a:latin typeface="Open Sans"/>
                <a:ea typeface="Open Sans"/>
                <a:cs typeface="Open Sans"/>
                <a:sym typeface="Open Sans"/>
              </a:rPr>
              <a:t>Includes a comment column, possibly for machine learning.</a:t>
            </a:r>
            <a:endParaRPr sz="1400">
              <a:solidFill>
                <a:srgbClr val="000000"/>
              </a:solidFill>
              <a:latin typeface="Open Sans"/>
              <a:ea typeface="Open Sans"/>
              <a:cs typeface="Open Sans"/>
              <a:sym typeface="Open Sans"/>
            </a:endParaRPr>
          </a:p>
          <a:p>
            <a:pPr indent="-317500" lvl="0" marL="457200" rtl="0" algn="l">
              <a:lnSpc>
                <a:spcPct val="90000"/>
              </a:lnSpc>
              <a:spcBef>
                <a:spcPts val="0"/>
              </a:spcBef>
              <a:spcAft>
                <a:spcPts val="0"/>
              </a:spcAft>
              <a:buClr>
                <a:srgbClr val="000000"/>
              </a:buClr>
              <a:buSzPts val="980"/>
              <a:buFont typeface="Noto Sans Symbols"/>
              <a:buChar char="❑"/>
            </a:pPr>
            <a:r>
              <a:rPr lang="en-US" sz="1400">
                <a:solidFill>
                  <a:srgbClr val="000000"/>
                </a:solidFill>
                <a:latin typeface="Open Sans"/>
                <a:ea typeface="Open Sans"/>
                <a:cs typeface="Open Sans"/>
                <a:sym typeface="Open Sans"/>
              </a:rPr>
              <a:t>Includes RMS reported descriptive statistics to track how much the data has changed due to cleaning.</a:t>
            </a:r>
            <a:endParaRPr sz="1400">
              <a:solidFill>
                <a:srgbClr val="000000"/>
              </a:solidFill>
              <a:latin typeface="Open Sans"/>
              <a:ea typeface="Open Sans"/>
              <a:cs typeface="Open Sans"/>
              <a:sym typeface="Open Sans"/>
            </a:endParaRPr>
          </a:p>
          <a:p>
            <a:pPr indent="0" lvl="0" marL="0" rtl="0" algn="l">
              <a:lnSpc>
                <a:spcPct val="90000"/>
              </a:lnSpc>
              <a:spcBef>
                <a:spcPts val="0"/>
              </a:spcBef>
              <a:spcAft>
                <a:spcPts val="0"/>
              </a:spcAft>
              <a:buSzPts val="1800"/>
              <a:buNone/>
            </a:pPr>
            <a:r>
              <a:t/>
            </a:r>
            <a:endParaRPr sz="1400">
              <a:solidFill>
                <a:srgbClr val="000000"/>
              </a:solidFill>
              <a:latin typeface="Open Sans"/>
              <a:ea typeface="Open Sans"/>
              <a:cs typeface="Open Sans"/>
              <a:sym typeface="Open Sans"/>
            </a:endParaRPr>
          </a:p>
          <a:p>
            <a:pPr indent="0" lvl="1" marL="0" rtl="0" algn="l">
              <a:lnSpc>
                <a:spcPct val="90000"/>
              </a:lnSpc>
              <a:spcBef>
                <a:spcPts val="0"/>
              </a:spcBef>
              <a:spcAft>
                <a:spcPts val="0"/>
              </a:spcAft>
              <a:buClr>
                <a:schemeClr val="dk1"/>
              </a:buClr>
              <a:buSzPts val="1000"/>
              <a:buFont typeface="Play"/>
              <a:buNone/>
            </a:pPr>
            <a:r>
              <a:rPr b="1" lang="en-US" sz="1400">
                <a:solidFill>
                  <a:srgbClr val="0F4861"/>
                </a:solidFill>
                <a:latin typeface="Open Sans"/>
                <a:ea typeface="Open Sans"/>
                <a:cs typeface="Open Sans"/>
                <a:sym typeface="Open Sans"/>
              </a:rPr>
              <a:t>reason_data.py</a:t>
            </a:r>
            <a:endParaRPr b="1" sz="1400">
              <a:solidFill>
                <a:srgbClr val="0F4861"/>
              </a:solidFill>
              <a:latin typeface="Open Sans"/>
              <a:ea typeface="Open Sans"/>
              <a:cs typeface="Open Sans"/>
              <a:sym typeface="Open Sans"/>
            </a:endParaRPr>
          </a:p>
          <a:p>
            <a:pPr indent="-317500" lvl="0" marL="457200" rtl="0" algn="l">
              <a:lnSpc>
                <a:spcPct val="90000"/>
              </a:lnSpc>
              <a:spcBef>
                <a:spcPts val="0"/>
              </a:spcBef>
              <a:spcAft>
                <a:spcPts val="0"/>
              </a:spcAft>
              <a:buClr>
                <a:srgbClr val="000000"/>
              </a:buClr>
              <a:buSzPts val="980"/>
              <a:buFont typeface="Noto Sans Symbols"/>
              <a:buChar char="❑"/>
            </a:pPr>
            <a:r>
              <a:rPr lang="en-US" sz="1400">
                <a:solidFill>
                  <a:srgbClr val="000000"/>
                </a:solidFill>
                <a:latin typeface="Open Sans"/>
                <a:ea typeface="Open Sans"/>
                <a:cs typeface="Open Sans"/>
                <a:sym typeface="Open Sans"/>
              </a:rPr>
              <a:t>imports </a:t>
            </a:r>
            <a:r>
              <a:rPr i="1" lang="en-US" sz="1400">
                <a:solidFill>
                  <a:srgbClr val="0F4861"/>
                </a:solidFill>
                <a:latin typeface="Open Sans"/>
                <a:ea typeface="Open Sans"/>
                <a:cs typeface="Open Sans"/>
                <a:sym typeface="Open Sans"/>
              </a:rPr>
              <a:t>Resources Downed by Reason</a:t>
            </a:r>
            <a:r>
              <a:rPr i="1" lang="en-US" sz="1400">
                <a:solidFill>
                  <a:srgbClr val="000000"/>
                </a:solidFill>
                <a:latin typeface="Open Sans"/>
                <a:ea typeface="Open Sans"/>
                <a:cs typeface="Open Sans"/>
                <a:sym typeface="Open Sans"/>
              </a:rPr>
              <a:t> </a:t>
            </a:r>
            <a:r>
              <a:rPr lang="en-US" sz="1400">
                <a:solidFill>
                  <a:srgbClr val="000000"/>
                </a:solidFill>
                <a:latin typeface="Open Sans"/>
                <a:ea typeface="Open Sans"/>
                <a:cs typeface="Open Sans"/>
                <a:sym typeface="Open Sans"/>
              </a:rPr>
              <a:t>and drops an aircraft that was sold from the csv.</a:t>
            </a:r>
            <a:endParaRPr sz="1400">
              <a:solidFill>
                <a:srgbClr val="000000"/>
              </a:solidFill>
              <a:latin typeface="Open Sans"/>
              <a:ea typeface="Open Sans"/>
              <a:cs typeface="Open Sans"/>
              <a:sym typeface="Open Sans"/>
            </a:endParaRPr>
          </a:p>
          <a:p>
            <a:pPr indent="-317500" lvl="0" marL="457200" rtl="0" algn="l">
              <a:lnSpc>
                <a:spcPct val="90000"/>
              </a:lnSpc>
              <a:spcBef>
                <a:spcPts val="0"/>
              </a:spcBef>
              <a:spcAft>
                <a:spcPts val="0"/>
              </a:spcAft>
              <a:buClr>
                <a:srgbClr val="000000"/>
              </a:buClr>
              <a:buSzPts val="980"/>
              <a:buFont typeface="Noto Sans Symbols"/>
              <a:buChar char="❑"/>
            </a:pPr>
            <a:r>
              <a:rPr b="1" lang="en-US" sz="1400">
                <a:solidFill>
                  <a:srgbClr val="0F4861"/>
                </a:solidFill>
                <a:latin typeface="Open Sans"/>
                <a:ea typeface="Open Sans"/>
                <a:cs typeface="Open Sans"/>
                <a:sym typeface="Open Sans"/>
              </a:rPr>
              <a:t>downed()</a:t>
            </a:r>
            <a:r>
              <a:rPr lang="en-US" sz="1400">
                <a:solidFill>
                  <a:srgbClr val="0F4861"/>
                </a:solidFill>
                <a:latin typeface="Open Sans"/>
                <a:ea typeface="Open Sans"/>
                <a:cs typeface="Open Sans"/>
                <a:sym typeface="Open Sans"/>
              </a:rPr>
              <a:t> </a:t>
            </a:r>
            <a:r>
              <a:rPr lang="en-US" sz="1400">
                <a:solidFill>
                  <a:srgbClr val="000000"/>
                </a:solidFill>
                <a:latin typeface="Open Sans"/>
                <a:ea typeface="Open Sans"/>
                <a:cs typeface="Open Sans"/>
                <a:sym typeface="Open Sans"/>
              </a:rPr>
              <a:t>Nested function concatenates “squawk” and “reason” columns. Converts data types. </a:t>
            </a:r>
            <a:r>
              <a:rPr lang="en-US" sz="1400">
                <a:latin typeface="Open Sans"/>
                <a:ea typeface="Open Sans"/>
                <a:cs typeface="Open Sans"/>
                <a:sym typeface="Open Sans"/>
              </a:rPr>
              <a:t>Cleaning removed 6.65 years from the fleet sum downtime.</a:t>
            </a:r>
            <a:endParaRPr sz="1400">
              <a:solidFill>
                <a:srgbClr val="000000"/>
              </a:solidFill>
              <a:latin typeface="Open Sans"/>
              <a:ea typeface="Open Sans"/>
              <a:cs typeface="Open Sans"/>
              <a:sym typeface="Open Sans"/>
            </a:endParaRPr>
          </a:p>
          <a:p>
            <a:pPr indent="-317500" lvl="1" marL="914400" rtl="0" algn="l">
              <a:lnSpc>
                <a:spcPct val="90000"/>
              </a:lnSpc>
              <a:spcBef>
                <a:spcPts val="0"/>
              </a:spcBef>
              <a:spcAft>
                <a:spcPts val="0"/>
              </a:spcAft>
              <a:buClr>
                <a:srgbClr val="000000"/>
              </a:buClr>
              <a:buSzPts val="980"/>
              <a:buFont typeface="Noto Sans Symbols"/>
              <a:buChar char="❑"/>
            </a:pPr>
            <a:r>
              <a:rPr b="1" lang="en-US" sz="1400">
                <a:solidFill>
                  <a:srgbClr val="0F4861"/>
                </a:solidFill>
                <a:latin typeface="Open Sans"/>
                <a:ea typeface="Open Sans"/>
                <a:cs typeface="Open Sans"/>
                <a:sym typeface="Open Sans"/>
              </a:rPr>
              <a:t>map_reason()</a:t>
            </a:r>
            <a:r>
              <a:rPr lang="en-US" sz="1400">
                <a:solidFill>
                  <a:srgbClr val="0F4861"/>
                </a:solidFill>
                <a:latin typeface="Open Sans"/>
                <a:ea typeface="Open Sans"/>
                <a:cs typeface="Open Sans"/>
                <a:sym typeface="Open Sans"/>
              </a:rPr>
              <a:t> </a:t>
            </a:r>
            <a:r>
              <a:rPr lang="en-US" sz="1400">
                <a:latin typeface="Open Sans"/>
                <a:ea typeface="Open Sans"/>
                <a:cs typeface="Open Sans"/>
                <a:sym typeface="Open Sans"/>
              </a:rPr>
              <a:t>maps and filters the most descriptive reason the aircraft was removed from service.</a:t>
            </a:r>
            <a:endParaRPr sz="1400">
              <a:latin typeface="Open Sans"/>
              <a:ea typeface="Open Sans"/>
              <a:cs typeface="Open Sans"/>
              <a:sym typeface="Open Sans"/>
            </a:endParaRPr>
          </a:p>
          <a:p>
            <a:pPr indent="-317500" lvl="1" marL="914400" rtl="0" algn="l">
              <a:lnSpc>
                <a:spcPct val="90000"/>
              </a:lnSpc>
              <a:spcBef>
                <a:spcPts val="0"/>
              </a:spcBef>
              <a:spcAft>
                <a:spcPts val="0"/>
              </a:spcAft>
              <a:buSzPts val="980"/>
              <a:buFont typeface="Noto Sans Symbols"/>
              <a:buChar char="❑"/>
            </a:pPr>
            <a:r>
              <a:rPr b="1" lang="en-US" sz="1400">
                <a:solidFill>
                  <a:srgbClr val="0F4861"/>
                </a:solidFill>
                <a:latin typeface="Open Sans"/>
                <a:ea typeface="Open Sans"/>
                <a:cs typeface="Open Sans"/>
                <a:sym typeface="Open Sans"/>
              </a:rPr>
              <a:t>complete_duration()</a:t>
            </a:r>
            <a:r>
              <a:rPr lang="en-US" sz="1400">
                <a:solidFill>
                  <a:srgbClr val="0F4861"/>
                </a:solidFill>
                <a:latin typeface="Open Sans"/>
                <a:ea typeface="Open Sans"/>
                <a:cs typeface="Open Sans"/>
                <a:sym typeface="Open Sans"/>
              </a:rPr>
              <a:t> </a:t>
            </a:r>
            <a:r>
              <a:rPr lang="en-US" sz="1400">
                <a:latin typeface="Open Sans"/>
                <a:ea typeface="Open Sans"/>
                <a:cs typeface="Open Sans"/>
                <a:sym typeface="Open Sans"/>
              </a:rPr>
              <a:t>Handles NaN from calculated duration out of service by imputing RMS calculation. </a:t>
            </a:r>
            <a:endParaRPr sz="1400">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None/>
            </a:pPr>
            <a:r>
              <a:t/>
            </a:r>
            <a:endParaRPr sz="1400">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839788" y="394022"/>
            <a:ext cx="10515600" cy="768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Play"/>
              <a:buNone/>
            </a:pPr>
            <a:r>
              <a:rPr b="1" lang="en-US" sz="2800">
                <a:solidFill>
                  <a:srgbClr val="0F4861"/>
                </a:solidFill>
                <a:latin typeface="Open Sans"/>
                <a:ea typeface="Open Sans"/>
                <a:cs typeface="Open Sans"/>
                <a:sym typeface="Open Sans"/>
              </a:rPr>
              <a:t>Data Manipulation</a:t>
            </a:r>
            <a:endParaRPr>
              <a:solidFill>
                <a:srgbClr val="0F4861"/>
              </a:solidFill>
              <a:latin typeface="Open Sans"/>
              <a:ea typeface="Open Sans"/>
              <a:cs typeface="Open Sans"/>
              <a:sym typeface="Open Sans"/>
            </a:endParaRPr>
          </a:p>
        </p:txBody>
      </p:sp>
      <p:sp>
        <p:nvSpPr>
          <p:cNvPr id="130" name="Google Shape;130;p4"/>
          <p:cNvSpPr txBox="1"/>
          <p:nvPr>
            <p:ph idx="1" type="body"/>
          </p:nvPr>
        </p:nvSpPr>
        <p:spPr>
          <a:xfrm>
            <a:off x="839788" y="1493949"/>
            <a:ext cx="5157787" cy="47200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000">
                <a:solidFill>
                  <a:srgbClr val="0F4861"/>
                </a:solidFill>
                <a:latin typeface="Open Sans"/>
                <a:ea typeface="Open Sans"/>
                <a:cs typeface="Open Sans"/>
                <a:sym typeface="Open Sans"/>
              </a:rPr>
              <a:t>Merging NOAA and downed</a:t>
            </a:r>
            <a:endParaRPr sz="2000">
              <a:solidFill>
                <a:srgbClr val="0F4861"/>
              </a:solidFill>
              <a:latin typeface="Open Sans"/>
              <a:ea typeface="Open Sans"/>
              <a:cs typeface="Open Sans"/>
              <a:sym typeface="Open Sans"/>
            </a:endParaRPr>
          </a:p>
        </p:txBody>
      </p:sp>
      <p:sp>
        <p:nvSpPr>
          <p:cNvPr id="131" name="Google Shape;131;p4"/>
          <p:cNvSpPr txBox="1"/>
          <p:nvPr>
            <p:ph idx="2" type="body"/>
          </p:nvPr>
        </p:nvSpPr>
        <p:spPr>
          <a:xfrm>
            <a:off x="839788" y="1965953"/>
            <a:ext cx="5157787" cy="43911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0000"/>
              </a:buClr>
              <a:buSzPts val="980"/>
              <a:buFont typeface="Noto Sans Symbols"/>
              <a:buChar char="❑"/>
            </a:pPr>
            <a:r>
              <a:rPr i="0" lang="en-US" sz="1400" u="none" strike="noStrike">
                <a:solidFill>
                  <a:schemeClr val="dk1"/>
                </a:solidFill>
                <a:latin typeface="Open Sans"/>
                <a:ea typeface="Open Sans"/>
                <a:cs typeface="Open Sans"/>
                <a:sym typeface="Open Sans"/>
              </a:rPr>
              <a:t>Used</a:t>
            </a:r>
            <a:r>
              <a:rPr b="1" i="0" lang="en-US" sz="1400" u="none" strike="noStrike">
                <a:solidFill>
                  <a:srgbClr val="0F4861"/>
                </a:solidFill>
                <a:latin typeface="Open Sans"/>
                <a:ea typeface="Open Sans"/>
                <a:cs typeface="Open Sans"/>
                <a:sym typeface="Open Sans"/>
              </a:rPr>
              <a:t> merge_asof </a:t>
            </a:r>
            <a:r>
              <a:rPr b="0" i="0" lang="en-US" sz="1400" u="none" strike="noStrike">
                <a:solidFill>
                  <a:srgbClr val="000000"/>
                </a:solidFill>
                <a:latin typeface="Open Sans"/>
                <a:ea typeface="Open Sans"/>
                <a:cs typeface="Open Sans"/>
                <a:sym typeface="Open Sans"/>
              </a:rPr>
              <a:t>to avoid creating erroneous duplicate rows and match each downed event with the most recent prior weather report.</a:t>
            </a:r>
            <a:endParaRPr b="0" sz="1400">
              <a:latin typeface="Open Sans"/>
              <a:ea typeface="Open Sans"/>
              <a:cs typeface="Open Sans"/>
              <a:sym typeface="Open Sans"/>
            </a:endParaRPr>
          </a:p>
          <a:p>
            <a:pPr indent="-228600" lvl="0" marL="228600" rtl="0" algn="l">
              <a:lnSpc>
                <a:spcPct val="90000"/>
              </a:lnSpc>
              <a:spcBef>
                <a:spcPts val="0"/>
              </a:spcBef>
              <a:spcAft>
                <a:spcPts val="0"/>
              </a:spcAft>
              <a:buClr>
                <a:srgbClr val="000000"/>
              </a:buClr>
              <a:buSzPts val="980"/>
              <a:buFont typeface="Noto Sans Symbols"/>
              <a:buChar char="❑"/>
            </a:pPr>
            <a:r>
              <a:rPr b="0" i="0" lang="en-US" sz="1400" u="none" strike="noStrike">
                <a:solidFill>
                  <a:srgbClr val="000000"/>
                </a:solidFill>
                <a:latin typeface="Open Sans"/>
                <a:ea typeface="Open Sans"/>
                <a:cs typeface="Open Sans"/>
                <a:sym typeface="Open Sans"/>
              </a:rPr>
              <a:t>Dropped events occurring before available weather data.</a:t>
            </a:r>
            <a:endParaRPr/>
          </a:p>
          <a:p>
            <a:pPr indent="-228600" lvl="0" marL="228600" rtl="0" algn="l">
              <a:lnSpc>
                <a:spcPct val="90000"/>
              </a:lnSpc>
              <a:spcBef>
                <a:spcPts val="0"/>
              </a:spcBef>
              <a:spcAft>
                <a:spcPts val="0"/>
              </a:spcAft>
              <a:buClr>
                <a:srgbClr val="000000"/>
              </a:buClr>
              <a:buSzPts val="980"/>
              <a:buFont typeface="Noto Sans Symbols"/>
              <a:buChar char="❑"/>
            </a:pPr>
            <a:r>
              <a:rPr b="0" i="0" lang="en-US" sz="1400" u="none" strike="noStrike">
                <a:solidFill>
                  <a:srgbClr val="000000"/>
                </a:solidFill>
                <a:latin typeface="Open Sans"/>
                <a:ea typeface="Open Sans"/>
                <a:cs typeface="Open Sans"/>
                <a:sym typeface="Open Sans"/>
              </a:rPr>
              <a:t>Events with general or scheduled reasons (50 Hr Inspect, 100 Hr Inspect, Annual Inspect, and Unspecified) were excluded to focus analysis on operationally meaningful maintenance causes.</a:t>
            </a:r>
            <a:endParaRPr/>
          </a:p>
          <a:p>
            <a:pPr indent="-228600" lvl="0" marL="228600" rtl="0" algn="l">
              <a:lnSpc>
                <a:spcPct val="90000"/>
              </a:lnSpc>
              <a:spcBef>
                <a:spcPts val="0"/>
              </a:spcBef>
              <a:spcAft>
                <a:spcPts val="0"/>
              </a:spcAft>
              <a:buClr>
                <a:srgbClr val="000000"/>
              </a:buClr>
              <a:buSzPts val="980"/>
              <a:buFont typeface="Noto Sans Symbols"/>
              <a:buChar char="❑"/>
            </a:pPr>
            <a:r>
              <a:rPr b="0" i="0" lang="en-US" sz="1400" u="none" strike="noStrike">
                <a:solidFill>
                  <a:srgbClr val="000000"/>
                </a:solidFill>
                <a:latin typeface="Open Sans"/>
                <a:ea typeface="Open Sans"/>
                <a:cs typeface="Open Sans"/>
                <a:sym typeface="Open Sans"/>
              </a:rPr>
              <a:t>Key variables are defined for later analysis:</a:t>
            </a:r>
            <a:endParaRPr/>
          </a:p>
          <a:p>
            <a:pPr indent="-228600" lvl="1" marL="6858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reason_counts</a:t>
            </a:r>
            <a:r>
              <a:rPr b="0" i="0" lang="en-US" sz="1400" u="none" strike="noStrike">
                <a:solidFill>
                  <a:srgbClr val="000000"/>
                </a:solidFill>
                <a:latin typeface="Open Sans"/>
                <a:ea typeface="Open Sans"/>
                <a:cs typeface="Open Sans"/>
                <a:sym typeface="Open Sans"/>
              </a:rPr>
              <a:t>: Frequency of each maintenance reason.</a:t>
            </a:r>
            <a:endParaRPr/>
          </a:p>
          <a:p>
            <a:pPr indent="-228600" lvl="1" marL="6858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reasons_terms</a:t>
            </a:r>
            <a:r>
              <a:rPr b="0" i="0" lang="en-US" sz="1400" u="none" strike="noStrike">
                <a:solidFill>
                  <a:srgbClr val="000000"/>
                </a:solidFill>
                <a:latin typeface="Open Sans"/>
                <a:ea typeface="Open Sans"/>
                <a:cs typeface="Open Sans"/>
                <a:sym typeface="Open Sans"/>
              </a:rPr>
              <a:t>: List of unique reasons.</a:t>
            </a:r>
            <a:endParaRPr/>
          </a:p>
          <a:p>
            <a:pPr indent="-228600" lvl="1" marL="6858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aircraft_counts</a:t>
            </a:r>
            <a:r>
              <a:rPr b="0" i="0" lang="en-US" sz="1400" u="none" strike="noStrike">
                <a:solidFill>
                  <a:srgbClr val="000000"/>
                </a:solidFill>
                <a:latin typeface="Open Sans"/>
                <a:ea typeface="Open Sans"/>
                <a:cs typeface="Open Sans"/>
                <a:sym typeface="Open Sans"/>
              </a:rPr>
              <a:t>: Frequency of downed events by aircraft.</a:t>
            </a:r>
            <a:endParaRPr/>
          </a:p>
          <a:p>
            <a:pPr indent="-228600" lvl="1" marL="68580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avg_cols</a:t>
            </a:r>
            <a:r>
              <a:rPr b="0" i="0" lang="en-US" sz="1400" u="none" strike="noStrike">
                <a:solidFill>
                  <a:srgbClr val="000000"/>
                </a:solidFill>
                <a:latin typeface="Open Sans"/>
                <a:ea typeface="Open Sans"/>
                <a:cs typeface="Open Sans"/>
                <a:sym typeface="Open Sans"/>
              </a:rPr>
              <a:t>: Columns representing 5-day averages of weather variables.</a:t>
            </a:r>
            <a:endParaRPr/>
          </a:p>
          <a:p>
            <a:pPr indent="-228600" lvl="0" marL="228600" rtl="0" algn="l">
              <a:lnSpc>
                <a:spcPct val="90000"/>
              </a:lnSpc>
              <a:spcBef>
                <a:spcPts val="0"/>
              </a:spcBef>
              <a:spcAft>
                <a:spcPts val="0"/>
              </a:spcAft>
              <a:buClr>
                <a:srgbClr val="000000"/>
              </a:buClr>
              <a:buSzPts val="980"/>
              <a:buFont typeface="Noto Sans Symbols"/>
              <a:buChar char="❑"/>
            </a:pPr>
            <a:r>
              <a:rPr b="0" i="0" lang="en-US" sz="1400" u="none" strike="noStrike">
                <a:solidFill>
                  <a:srgbClr val="000000"/>
                </a:solidFill>
                <a:latin typeface="Open Sans"/>
                <a:ea typeface="Open Sans"/>
                <a:cs typeface="Open Sans"/>
                <a:sym typeface="Open Sans"/>
              </a:rPr>
              <a:t>A custom Seaborn color palette, </a:t>
            </a:r>
            <a:r>
              <a:rPr b="1" i="0" lang="en-US" sz="1400" u="none" strike="noStrike">
                <a:solidFill>
                  <a:srgbClr val="0F4861"/>
                </a:solidFill>
                <a:latin typeface="Open Sans"/>
                <a:ea typeface="Open Sans"/>
                <a:cs typeface="Open Sans"/>
                <a:sym typeface="Open Sans"/>
              </a:rPr>
              <a:t>our_colors</a:t>
            </a:r>
            <a:r>
              <a:rPr lang="en-US" sz="1400">
                <a:solidFill>
                  <a:srgbClr val="000000"/>
                </a:solidFill>
                <a:latin typeface="Open Sans"/>
                <a:ea typeface="Open Sans"/>
                <a:cs typeface="Open Sans"/>
                <a:sym typeface="Open Sans"/>
              </a:rPr>
              <a:t>,</a:t>
            </a:r>
            <a:r>
              <a:rPr b="0" i="0" lang="en-US" sz="1400" u="none" strike="noStrike">
                <a:solidFill>
                  <a:srgbClr val="000000"/>
                </a:solidFill>
                <a:latin typeface="Open Sans"/>
                <a:ea typeface="Open Sans"/>
                <a:cs typeface="Open Sans"/>
                <a:sym typeface="Open Sans"/>
              </a:rPr>
              <a:t> was created using </a:t>
            </a:r>
            <a:r>
              <a:rPr b="1" i="0" lang="en-US" sz="1400" u="none" strike="noStrike">
                <a:solidFill>
                  <a:srgbClr val="0F4861"/>
                </a:solidFill>
                <a:latin typeface="Open Sans"/>
                <a:ea typeface="Open Sans"/>
                <a:cs typeface="Open Sans"/>
                <a:sym typeface="Open Sans"/>
              </a:rPr>
              <a:t>Pastel1</a:t>
            </a:r>
            <a:r>
              <a:rPr b="0" i="0" lang="en-US" sz="1400" u="none" strike="noStrike">
                <a:solidFill>
                  <a:srgbClr val="000000"/>
                </a:solidFill>
                <a:latin typeface="Open Sans"/>
                <a:ea typeface="Open Sans"/>
                <a:cs typeface="Open Sans"/>
                <a:sym typeface="Open Sans"/>
              </a:rPr>
              <a:t>, mapping consistent colors to each downed reason for use in categorical visualizations.</a:t>
            </a:r>
            <a:endParaRPr/>
          </a:p>
          <a:p>
            <a:pPr indent="-166370" lvl="0" marL="228600" rtl="0" algn="l">
              <a:lnSpc>
                <a:spcPct val="90000"/>
              </a:lnSpc>
              <a:spcBef>
                <a:spcPts val="0"/>
              </a:spcBef>
              <a:spcAft>
                <a:spcPts val="0"/>
              </a:spcAft>
              <a:buClr>
                <a:srgbClr val="000000"/>
              </a:buClr>
              <a:buSzPts val="980"/>
              <a:buFont typeface="Noto Sans Symbols"/>
              <a:buNone/>
            </a:pPr>
            <a:r>
              <a:t/>
            </a:r>
            <a:endParaRPr b="0" i="0" sz="1400" u="none" strike="noStrike">
              <a:solidFill>
                <a:srgbClr val="000000"/>
              </a:solidFill>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None/>
            </a:pPr>
            <a:r>
              <a:t/>
            </a:r>
            <a:endParaRPr>
              <a:latin typeface="Open Sans"/>
              <a:ea typeface="Open Sans"/>
              <a:cs typeface="Open Sans"/>
              <a:sym typeface="Open Sans"/>
            </a:endParaRPr>
          </a:p>
        </p:txBody>
      </p:sp>
      <p:pic>
        <p:nvPicPr>
          <p:cNvPr id="132" name="Google Shape;132;p4" title="Milestone 1 diagram.png"/>
          <p:cNvPicPr preferRelativeResize="0"/>
          <p:nvPr/>
        </p:nvPicPr>
        <p:blipFill rotWithShape="1">
          <a:blip r:embed="rId3">
            <a:alphaModFix/>
          </a:blip>
          <a:srcRect b="0" l="0" r="0" t="0"/>
          <a:stretch/>
        </p:blipFill>
        <p:spPr>
          <a:xfrm>
            <a:off x="6385725" y="1030300"/>
            <a:ext cx="4667250" cy="5343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839788" y="571189"/>
            <a:ext cx="10515600" cy="79397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1600"/>
              <a:buNone/>
            </a:pPr>
            <a:r>
              <a:rPr b="1" lang="en-US" sz="2800">
                <a:solidFill>
                  <a:srgbClr val="0F4861"/>
                </a:solidFill>
                <a:latin typeface="Open Sans"/>
                <a:ea typeface="Open Sans"/>
                <a:cs typeface="Open Sans"/>
                <a:sym typeface="Open Sans"/>
              </a:rPr>
              <a:t>Does Adverse Weather Contribute to Increased Maintenance Activity? </a:t>
            </a:r>
            <a:endParaRPr/>
          </a:p>
        </p:txBody>
      </p:sp>
      <p:sp>
        <p:nvSpPr>
          <p:cNvPr id="138" name="Google Shape;138;p5"/>
          <p:cNvSpPr txBox="1"/>
          <p:nvPr>
            <p:ph idx="1" type="body"/>
          </p:nvPr>
        </p:nvSpPr>
        <p:spPr>
          <a:xfrm>
            <a:off x="839788" y="1807227"/>
            <a:ext cx="4221609" cy="56775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2400"/>
              <a:buNone/>
            </a:pPr>
            <a:r>
              <a:rPr lang="en-US" sz="2000">
                <a:solidFill>
                  <a:srgbClr val="0F4861"/>
                </a:solidFill>
                <a:latin typeface="Open Sans"/>
                <a:ea typeface="Open Sans"/>
                <a:cs typeface="Open Sans"/>
                <a:sym typeface="Open Sans"/>
              </a:rPr>
              <a:t>Kernel Density Estimates (KDEs)</a:t>
            </a:r>
            <a:endParaRPr sz="2000">
              <a:solidFill>
                <a:srgbClr val="0F4861"/>
              </a:solidFill>
              <a:latin typeface="Open Sans"/>
              <a:ea typeface="Open Sans"/>
              <a:cs typeface="Open Sans"/>
              <a:sym typeface="Open Sans"/>
            </a:endParaRPr>
          </a:p>
        </p:txBody>
      </p:sp>
      <p:sp>
        <p:nvSpPr>
          <p:cNvPr id="139" name="Google Shape;139;p5"/>
          <p:cNvSpPr txBox="1"/>
          <p:nvPr>
            <p:ph idx="2" type="body"/>
          </p:nvPr>
        </p:nvSpPr>
        <p:spPr>
          <a:xfrm>
            <a:off x="839788" y="2376292"/>
            <a:ext cx="4221609" cy="401355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sz="1400">
                <a:latin typeface="Open Sans"/>
                <a:ea typeface="Open Sans"/>
                <a:cs typeface="Open Sans"/>
                <a:sym typeface="Open Sans"/>
              </a:rPr>
              <a:t>To explore this question, we used KDEs arranged in a grid to examine the relationship between weather variables and aircraft downtime reasons. </a:t>
            </a:r>
            <a:endParaRPr/>
          </a:p>
          <a:p>
            <a:pPr indent="0" lvl="0" marL="0" rtl="0" algn="l">
              <a:lnSpc>
                <a:spcPct val="90000"/>
              </a:lnSpc>
              <a:spcBef>
                <a:spcPts val="0"/>
              </a:spcBef>
              <a:spcAft>
                <a:spcPts val="0"/>
              </a:spcAft>
              <a:buClr>
                <a:schemeClr val="dk1"/>
              </a:buClr>
              <a:buSzPts val="1600"/>
              <a:buNone/>
            </a:pPr>
            <a:r>
              <a:t/>
            </a:r>
            <a:endParaRPr sz="1400">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600"/>
              <a:buNone/>
            </a:pPr>
            <a:r>
              <a:rPr lang="en-US" sz="1400">
                <a:latin typeface="Open Sans"/>
                <a:ea typeface="Open Sans"/>
                <a:cs typeface="Open Sans"/>
                <a:sym typeface="Open Sans"/>
              </a:rPr>
              <a:t>Interestingly, across all KDEs, </a:t>
            </a:r>
            <a:r>
              <a:rPr b="1" lang="en-US" sz="1400">
                <a:solidFill>
                  <a:srgbClr val="0F4861"/>
                </a:solidFill>
                <a:latin typeface="Open Sans"/>
                <a:ea typeface="Open Sans"/>
                <a:cs typeface="Open Sans"/>
                <a:sym typeface="Open Sans"/>
              </a:rPr>
              <a:t>favorable weather conditions consistently showed higher densities of maintenance-related groundings</a:t>
            </a:r>
            <a:r>
              <a:rPr lang="en-US" sz="1400">
                <a:latin typeface="Open Sans"/>
                <a:ea typeface="Open Sans"/>
                <a:cs typeface="Open Sans"/>
                <a:sym typeface="Open Sans"/>
              </a:rPr>
              <a:t>.  The same conditions most suitable for flying.</a:t>
            </a:r>
            <a:endParaRPr/>
          </a:p>
          <a:p>
            <a:pPr indent="0" lvl="0" marL="0" rtl="0" algn="l">
              <a:lnSpc>
                <a:spcPct val="90000"/>
              </a:lnSpc>
              <a:spcBef>
                <a:spcPts val="0"/>
              </a:spcBef>
              <a:spcAft>
                <a:spcPts val="0"/>
              </a:spcAft>
              <a:buClr>
                <a:schemeClr val="dk1"/>
              </a:buClr>
              <a:buSzPts val="1600"/>
              <a:buNone/>
            </a:pPr>
            <a:r>
              <a:t/>
            </a:r>
            <a:endParaRPr sz="1400">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600"/>
              <a:buNone/>
            </a:pPr>
            <a:r>
              <a:rPr lang="en-US" sz="1400">
                <a:latin typeface="Open Sans"/>
                <a:ea typeface="Open Sans"/>
                <a:cs typeface="Open Sans"/>
                <a:sym typeface="Open Sans"/>
              </a:rPr>
              <a:t>This suggests that maintenance issues are more likely driven by wear and tear associated with higher flight frequency, rather than directly caused by adverse weather. Implying that aircraft tend to require maintenance when they are flown more often, which naturally occurs under good weather conditions.</a:t>
            </a:r>
            <a:endParaRPr sz="2400">
              <a:latin typeface="Open Sans"/>
              <a:ea typeface="Open Sans"/>
              <a:cs typeface="Open Sans"/>
              <a:sym typeface="Open Sans"/>
            </a:endParaRPr>
          </a:p>
        </p:txBody>
      </p:sp>
      <p:pic>
        <p:nvPicPr>
          <p:cNvPr id="140" name="Google Shape;140;p5"/>
          <p:cNvPicPr preferRelativeResize="0"/>
          <p:nvPr>
            <p:ph idx="4" type="body"/>
          </p:nvPr>
        </p:nvPicPr>
        <p:blipFill rotWithShape="1">
          <a:blip r:embed="rId3">
            <a:alphaModFix/>
          </a:blip>
          <a:srcRect b="0" l="0" r="0" t="0"/>
          <a:stretch/>
        </p:blipFill>
        <p:spPr>
          <a:xfrm>
            <a:off x="5344730" y="1493947"/>
            <a:ext cx="6187788" cy="464451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839788" y="558307"/>
            <a:ext cx="10515600" cy="44624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Play"/>
              <a:buNone/>
            </a:pPr>
            <a:r>
              <a:rPr b="1" lang="en-US" sz="2800">
                <a:solidFill>
                  <a:srgbClr val="0F4861"/>
                </a:solidFill>
                <a:latin typeface="Open Sans"/>
                <a:ea typeface="Open Sans"/>
                <a:cs typeface="Open Sans"/>
                <a:sym typeface="Open Sans"/>
              </a:rPr>
              <a:t>Distribution of Downed Events Across Aircraft Fleet</a:t>
            </a:r>
            <a:endParaRPr>
              <a:solidFill>
                <a:srgbClr val="0F4861"/>
              </a:solidFill>
              <a:latin typeface="Open Sans"/>
              <a:ea typeface="Open Sans"/>
              <a:cs typeface="Open Sans"/>
              <a:sym typeface="Open Sans"/>
            </a:endParaRPr>
          </a:p>
        </p:txBody>
      </p:sp>
      <p:sp>
        <p:nvSpPr>
          <p:cNvPr id="147" name="Google Shape;147;p6"/>
          <p:cNvSpPr txBox="1"/>
          <p:nvPr>
            <p:ph idx="1" type="body"/>
          </p:nvPr>
        </p:nvSpPr>
        <p:spPr>
          <a:xfrm>
            <a:off x="7233939" y="1326522"/>
            <a:ext cx="4692885" cy="44624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2000">
                <a:solidFill>
                  <a:srgbClr val="0F4861"/>
                </a:solidFill>
                <a:latin typeface="Open Sans"/>
                <a:ea typeface="Open Sans"/>
                <a:cs typeface="Open Sans"/>
                <a:sym typeface="Open Sans"/>
              </a:rPr>
              <a:t>Stacked Horizontal </a:t>
            </a:r>
            <a:r>
              <a:rPr lang="en-US" sz="2000">
                <a:solidFill>
                  <a:srgbClr val="0F4861"/>
                </a:solidFill>
                <a:latin typeface="Open Sans"/>
                <a:ea typeface="Open Sans"/>
                <a:cs typeface="Open Sans"/>
                <a:sym typeface="Open Sans"/>
              </a:rPr>
              <a:t>B</a:t>
            </a:r>
            <a:r>
              <a:rPr b="1" lang="en-US" sz="2000">
                <a:solidFill>
                  <a:srgbClr val="0F4861"/>
                </a:solidFill>
                <a:latin typeface="Open Sans"/>
                <a:ea typeface="Open Sans"/>
                <a:cs typeface="Open Sans"/>
                <a:sym typeface="Open Sans"/>
              </a:rPr>
              <a:t>ar </a:t>
            </a:r>
            <a:r>
              <a:rPr lang="en-US" sz="2000">
                <a:solidFill>
                  <a:srgbClr val="0F4861"/>
                </a:solidFill>
                <a:latin typeface="Open Sans"/>
                <a:ea typeface="Open Sans"/>
                <a:cs typeface="Open Sans"/>
                <a:sym typeface="Open Sans"/>
              </a:rPr>
              <a:t>C</a:t>
            </a:r>
            <a:r>
              <a:rPr b="1" lang="en-US" sz="2000">
                <a:solidFill>
                  <a:srgbClr val="0F4861"/>
                </a:solidFill>
                <a:latin typeface="Open Sans"/>
                <a:ea typeface="Open Sans"/>
                <a:cs typeface="Open Sans"/>
                <a:sym typeface="Open Sans"/>
              </a:rPr>
              <a:t>hart</a:t>
            </a:r>
            <a:r>
              <a:rPr lang="en-US" sz="2000">
                <a:solidFill>
                  <a:srgbClr val="0F4861"/>
                </a:solidFill>
                <a:latin typeface="Open Sans"/>
                <a:ea typeface="Open Sans"/>
                <a:cs typeface="Open Sans"/>
                <a:sym typeface="Open Sans"/>
              </a:rPr>
              <a:t> </a:t>
            </a:r>
            <a:endParaRPr sz="2800">
              <a:solidFill>
                <a:srgbClr val="0F4861"/>
              </a:solidFill>
              <a:latin typeface="Open Sans"/>
              <a:ea typeface="Open Sans"/>
              <a:cs typeface="Open Sans"/>
              <a:sym typeface="Open Sans"/>
            </a:endParaRPr>
          </a:p>
        </p:txBody>
      </p:sp>
      <p:sp>
        <p:nvSpPr>
          <p:cNvPr id="148" name="Google Shape;148;p6"/>
          <p:cNvSpPr txBox="1"/>
          <p:nvPr>
            <p:ph idx="2" type="body"/>
          </p:nvPr>
        </p:nvSpPr>
        <p:spPr>
          <a:xfrm>
            <a:off x="7233938" y="1772767"/>
            <a:ext cx="4009320" cy="451212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400"/>
              <a:buNone/>
            </a:pPr>
            <a:r>
              <a:rPr lang="en-US" sz="1400">
                <a:latin typeface="Open Sans"/>
                <a:ea typeface="Open Sans"/>
                <a:cs typeface="Open Sans"/>
                <a:sym typeface="Open Sans"/>
              </a:rPr>
              <a:t>To investigate aircraft-level variation in maintenance activity, we analyzed the distribution of downed events by tail number, with each aircraft uniquely identified in the dataset. </a:t>
            </a:r>
            <a:endParaRPr/>
          </a:p>
          <a:p>
            <a:pPr indent="0" lvl="0" marL="0" rtl="0" algn="l">
              <a:lnSpc>
                <a:spcPct val="90000"/>
              </a:lnSpc>
              <a:spcBef>
                <a:spcPts val="0"/>
              </a:spcBef>
              <a:spcAft>
                <a:spcPts val="0"/>
              </a:spcAft>
              <a:buClr>
                <a:schemeClr val="dk1"/>
              </a:buClr>
              <a:buSzPts val="1400"/>
              <a:buNone/>
            </a:pPr>
            <a:r>
              <a:t/>
            </a:r>
            <a:endParaRPr sz="1400">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400"/>
              <a:buNone/>
            </a:pPr>
            <a:r>
              <a:rPr lang="en-US" sz="1400">
                <a:latin typeface="Open Sans"/>
                <a:ea typeface="Open Sans"/>
                <a:cs typeface="Open Sans"/>
                <a:sym typeface="Open Sans"/>
              </a:rPr>
              <a:t>The results reveal variability in both the frequency and nature of reported downed events across all aircraft at WMU.</a:t>
            </a:r>
            <a:endParaRPr/>
          </a:p>
          <a:p>
            <a:pPr indent="0" lvl="0" marL="0" rtl="0" algn="l">
              <a:lnSpc>
                <a:spcPct val="90000"/>
              </a:lnSpc>
              <a:spcBef>
                <a:spcPts val="0"/>
              </a:spcBef>
              <a:spcAft>
                <a:spcPts val="0"/>
              </a:spcAft>
              <a:buSzPts val="1400"/>
              <a:buNone/>
            </a:pPr>
            <a:r>
              <a:t/>
            </a:r>
            <a:endParaRPr sz="1400">
              <a:solidFill>
                <a:schemeClr val="dk1"/>
              </a:solidFill>
              <a:latin typeface="Open Sans"/>
              <a:ea typeface="Open Sans"/>
              <a:cs typeface="Open Sans"/>
              <a:sym typeface="Open Sans"/>
            </a:endParaRPr>
          </a:p>
          <a:p>
            <a:pPr indent="0" lvl="0" marL="0" rtl="0" algn="l">
              <a:lnSpc>
                <a:spcPct val="90000"/>
              </a:lnSpc>
              <a:spcBef>
                <a:spcPts val="0"/>
              </a:spcBef>
              <a:spcAft>
                <a:spcPts val="0"/>
              </a:spcAft>
              <a:buSzPts val="1400"/>
              <a:buNone/>
            </a:pPr>
            <a:r>
              <a:rPr lang="en-US" sz="1400">
                <a:solidFill>
                  <a:schemeClr val="dk1"/>
                </a:solidFill>
                <a:latin typeface="Open Sans"/>
                <a:ea typeface="Open Sans"/>
                <a:cs typeface="Open Sans"/>
                <a:sym typeface="Open Sans"/>
              </a:rPr>
              <a:t>Engine: </a:t>
            </a:r>
            <a:r>
              <a:rPr b="1" lang="en-US" sz="1400">
                <a:solidFill>
                  <a:srgbClr val="0F4861"/>
                </a:solidFill>
                <a:latin typeface="Open Sans"/>
                <a:ea typeface="Open Sans"/>
                <a:cs typeface="Open Sans"/>
                <a:sym typeface="Open Sans"/>
              </a:rPr>
              <a:t>167</a:t>
            </a:r>
            <a:r>
              <a:rPr lang="en-US" sz="1400">
                <a:solidFill>
                  <a:schemeClr val="dk1"/>
                </a:solidFill>
                <a:latin typeface="Open Sans"/>
                <a:ea typeface="Open Sans"/>
                <a:cs typeface="Open Sans"/>
                <a:sym typeface="Open Sans"/>
              </a:rPr>
              <a:t> </a:t>
            </a:r>
            <a:endParaRPr/>
          </a:p>
          <a:p>
            <a:pPr indent="0" lvl="0" marL="0" rtl="0" algn="l">
              <a:lnSpc>
                <a:spcPct val="90000"/>
              </a:lnSpc>
              <a:spcBef>
                <a:spcPts val="0"/>
              </a:spcBef>
              <a:spcAft>
                <a:spcPts val="0"/>
              </a:spcAft>
              <a:buSzPts val="1400"/>
              <a:buNone/>
            </a:pPr>
            <a:r>
              <a:rPr lang="en-US" sz="1400">
                <a:solidFill>
                  <a:schemeClr val="dk1"/>
                </a:solidFill>
                <a:latin typeface="Open Sans"/>
                <a:ea typeface="Open Sans"/>
                <a:cs typeface="Open Sans"/>
                <a:sym typeface="Open Sans"/>
              </a:rPr>
              <a:t>Avionics: </a:t>
            </a:r>
            <a:r>
              <a:rPr b="1" lang="en-US" sz="1400">
                <a:solidFill>
                  <a:srgbClr val="0F4861"/>
                </a:solidFill>
                <a:latin typeface="Open Sans"/>
                <a:ea typeface="Open Sans"/>
                <a:cs typeface="Open Sans"/>
                <a:sym typeface="Open Sans"/>
              </a:rPr>
              <a:t>67 </a:t>
            </a:r>
            <a:endParaRPr/>
          </a:p>
          <a:p>
            <a:pPr indent="0" lvl="0" marL="0" rtl="0" algn="l">
              <a:lnSpc>
                <a:spcPct val="90000"/>
              </a:lnSpc>
              <a:spcBef>
                <a:spcPts val="0"/>
              </a:spcBef>
              <a:spcAft>
                <a:spcPts val="0"/>
              </a:spcAft>
              <a:buSzPts val="1400"/>
              <a:buNone/>
            </a:pPr>
            <a:r>
              <a:rPr lang="en-US" sz="1400">
                <a:solidFill>
                  <a:schemeClr val="dk1"/>
                </a:solidFill>
                <a:latin typeface="Open Sans"/>
                <a:ea typeface="Open Sans"/>
                <a:cs typeface="Open Sans"/>
                <a:sym typeface="Open Sans"/>
              </a:rPr>
              <a:t>Airframe: </a:t>
            </a:r>
            <a:r>
              <a:rPr b="1" lang="en-US" sz="1400">
                <a:solidFill>
                  <a:srgbClr val="0F4861"/>
                </a:solidFill>
                <a:latin typeface="Open Sans"/>
                <a:ea typeface="Open Sans"/>
                <a:cs typeface="Open Sans"/>
                <a:sym typeface="Open Sans"/>
              </a:rPr>
              <a:t>40 </a:t>
            </a:r>
            <a:endParaRPr/>
          </a:p>
          <a:p>
            <a:pPr indent="0" lvl="0" marL="0" rtl="0" algn="l">
              <a:lnSpc>
                <a:spcPct val="90000"/>
              </a:lnSpc>
              <a:spcBef>
                <a:spcPts val="0"/>
              </a:spcBef>
              <a:spcAft>
                <a:spcPts val="0"/>
              </a:spcAft>
              <a:buSzPts val="1400"/>
              <a:buNone/>
            </a:pPr>
            <a:r>
              <a:rPr lang="en-US" sz="1400">
                <a:solidFill>
                  <a:schemeClr val="dk1"/>
                </a:solidFill>
                <a:latin typeface="Open Sans"/>
                <a:ea typeface="Open Sans"/>
                <a:cs typeface="Open Sans"/>
                <a:sym typeface="Open Sans"/>
              </a:rPr>
              <a:t>Propeller: </a:t>
            </a:r>
            <a:r>
              <a:rPr b="1" lang="en-US" sz="1400">
                <a:solidFill>
                  <a:srgbClr val="0F4861"/>
                </a:solidFill>
                <a:latin typeface="Open Sans"/>
                <a:ea typeface="Open Sans"/>
                <a:cs typeface="Open Sans"/>
                <a:sym typeface="Open Sans"/>
              </a:rPr>
              <a:t>8 </a:t>
            </a:r>
            <a:endParaRPr/>
          </a:p>
          <a:p>
            <a:pPr indent="0" lvl="0" marL="0" rtl="0" algn="l">
              <a:lnSpc>
                <a:spcPct val="90000"/>
              </a:lnSpc>
              <a:spcBef>
                <a:spcPts val="0"/>
              </a:spcBef>
              <a:spcAft>
                <a:spcPts val="0"/>
              </a:spcAft>
              <a:buSzPts val="1400"/>
              <a:buNone/>
            </a:pPr>
            <a:r>
              <a:rPr lang="en-US" sz="1400">
                <a:solidFill>
                  <a:schemeClr val="dk1"/>
                </a:solidFill>
                <a:latin typeface="Open Sans"/>
                <a:ea typeface="Open Sans"/>
                <a:cs typeface="Open Sans"/>
                <a:sym typeface="Open Sans"/>
              </a:rPr>
              <a:t>Hangar: </a:t>
            </a:r>
            <a:r>
              <a:rPr b="1" lang="en-US" sz="1400">
                <a:solidFill>
                  <a:srgbClr val="0F4861"/>
                </a:solidFill>
                <a:latin typeface="Open Sans"/>
                <a:ea typeface="Open Sans"/>
                <a:cs typeface="Open Sans"/>
                <a:sym typeface="Open Sans"/>
              </a:rPr>
              <a:t>1</a:t>
            </a:r>
            <a:endParaRPr/>
          </a:p>
          <a:p>
            <a:pPr indent="0" lvl="0" marL="0" rtl="0" algn="l">
              <a:lnSpc>
                <a:spcPct val="90000"/>
              </a:lnSpc>
              <a:spcBef>
                <a:spcPts val="0"/>
              </a:spcBef>
              <a:spcAft>
                <a:spcPts val="0"/>
              </a:spcAft>
              <a:buSzPts val="1400"/>
              <a:buNone/>
            </a:pPr>
            <a:r>
              <a:t/>
            </a:r>
            <a:endParaRPr b="1" sz="1400">
              <a:solidFill>
                <a:srgbClr val="0F4861"/>
              </a:solidFill>
              <a:latin typeface="Open Sans"/>
              <a:ea typeface="Open Sans"/>
              <a:cs typeface="Open Sans"/>
              <a:sym typeface="Open Sans"/>
            </a:endParaRPr>
          </a:p>
          <a:p>
            <a:pPr indent="0" lvl="0" marL="0" rtl="0" algn="l">
              <a:lnSpc>
                <a:spcPct val="90000"/>
              </a:lnSpc>
              <a:spcBef>
                <a:spcPts val="0"/>
              </a:spcBef>
              <a:spcAft>
                <a:spcPts val="0"/>
              </a:spcAft>
              <a:buSzPts val="1400"/>
              <a:buNone/>
            </a:pPr>
            <a:r>
              <a:rPr lang="en-US" sz="1400">
                <a:solidFill>
                  <a:schemeClr val="dk1"/>
                </a:solidFill>
                <a:latin typeface="Open Sans"/>
                <a:ea typeface="Open Sans"/>
                <a:cs typeface="Open Sans"/>
                <a:sym typeface="Open Sans"/>
              </a:rPr>
              <a:t>These totals indicate that </a:t>
            </a:r>
            <a:r>
              <a:rPr b="1" lang="en-US" sz="1400">
                <a:solidFill>
                  <a:srgbClr val="0F4861"/>
                </a:solidFill>
                <a:latin typeface="Open Sans"/>
                <a:ea typeface="Open Sans"/>
                <a:cs typeface="Open Sans"/>
                <a:sym typeface="Open Sans"/>
              </a:rPr>
              <a:t>engine-related</a:t>
            </a:r>
            <a:r>
              <a:rPr lang="en-US" sz="1400">
                <a:solidFill>
                  <a:schemeClr val="dk1"/>
                </a:solidFill>
                <a:latin typeface="Open Sans"/>
                <a:ea typeface="Open Sans"/>
                <a:cs typeface="Open Sans"/>
                <a:sym typeface="Open Sans"/>
              </a:rPr>
              <a:t> issues account for most maintenance events across the fleet, followed by avionics and airframe-related causes.</a:t>
            </a:r>
            <a:endParaRPr/>
          </a:p>
          <a:p>
            <a:pPr indent="0" lvl="0" marL="0" rtl="0" algn="l">
              <a:lnSpc>
                <a:spcPct val="90000"/>
              </a:lnSpc>
              <a:spcBef>
                <a:spcPts val="0"/>
              </a:spcBef>
              <a:spcAft>
                <a:spcPts val="0"/>
              </a:spcAft>
              <a:buSzPts val="1400"/>
              <a:buNone/>
            </a:pPr>
            <a:r>
              <a:t/>
            </a:r>
            <a:endParaRPr b="1" sz="1500">
              <a:solidFill>
                <a:srgbClr val="0F4861"/>
              </a:solidFill>
              <a:latin typeface="Open Sans"/>
              <a:ea typeface="Open Sans"/>
              <a:cs typeface="Open Sans"/>
              <a:sym typeface="Open Sans"/>
            </a:endParaRPr>
          </a:p>
        </p:txBody>
      </p:sp>
      <p:pic>
        <p:nvPicPr>
          <p:cNvPr descr="A graph of events and events&#10;&#10;Description automatically generated" id="149" name="Google Shape;149;p6"/>
          <p:cNvPicPr preferRelativeResize="0"/>
          <p:nvPr>
            <p:ph idx="4" type="body"/>
          </p:nvPr>
        </p:nvPicPr>
        <p:blipFill rotWithShape="1">
          <a:blip r:embed="rId3">
            <a:alphaModFix/>
          </a:blip>
          <a:srcRect b="0" l="0" r="0" t="0"/>
          <a:stretch/>
        </p:blipFill>
        <p:spPr>
          <a:xfrm>
            <a:off x="839788" y="1340430"/>
            <a:ext cx="5775961" cy="506037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nvSpPr>
        <p:spPr>
          <a:xfrm>
            <a:off x="923299" y="2028977"/>
            <a:ext cx="4649311" cy="3702117"/>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Open Sans"/>
                <a:ea typeface="Open Sans"/>
                <a:cs typeface="Open Sans"/>
                <a:sym typeface="Open Sans"/>
              </a:rPr>
              <a:t>To assess the impact of different maintenance issues on operational availability, we analyzed the </a:t>
            </a:r>
            <a:r>
              <a:rPr b="1" i="0" lang="en-US" sz="1400" u="none" cap="none" strike="noStrike">
                <a:solidFill>
                  <a:srgbClr val="0F4861"/>
                </a:solidFill>
                <a:latin typeface="Open Sans"/>
                <a:ea typeface="Open Sans"/>
                <a:cs typeface="Open Sans"/>
                <a:sym typeface="Open Sans"/>
              </a:rPr>
              <a:t>average duration of downed events</a:t>
            </a:r>
            <a:r>
              <a:rPr b="0" i="0" lang="en-US" sz="1400" u="none" cap="none" strike="noStrike">
                <a:solidFill>
                  <a:srgbClr val="0F4861"/>
                </a:solidFill>
                <a:latin typeface="Open Sans"/>
                <a:ea typeface="Open Sans"/>
                <a:cs typeface="Open Sans"/>
                <a:sym typeface="Open Sans"/>
              </a:rPr>
              <a:t> </a:t>
            </a:r>
            <a:r>
              <a:rPr b="0" i="0" lang="en-US" sz="1400" u="none" cap="none" strike="noStrike">
                <a:solidFill>
                  <a:srgbClr val="000000"/>
                </a:solidFill>
                <a:latin typeface="Open Sans"/>
                <a:ea typeface="Open Sans"/>
                <a:cs typeface="Open Sans"/>
                <a:sym typeface="Open Sans"/>
              </a:rPr>
              <a:t>by maintenance reason.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Open Sans"/>
                <a:ea typeface="Open Sans"/>
                <a:cs typeface="Open Sans"/>
                <a:sym typeface="Open Sans"/>
              </a:rPr>
              <a:t>A </a:t>
            </a:r>
            <a:r>
              <a:rPr b="1" i="0" lang="en-US" sz="1400" u="none" cap="none" strike="noStrike">
                <a:solidFill>
                  <a:srgbClr val="0F4861"/>
                </a:solidFill>
                <a:latin typeface="Open Sans"/>
                <a:ea typeface="Open Sans"/>
                <a:cs typeface="Open Sans"/>
                <a:sym typeface="Open Sans"/>
              </a:rPr>
              <a:t>horizontal bar chart</a:t>
            </a:r>
            <a:r>
              <a:rPr b="0" i="0" lang="en-US" sz="1400" u="none" cap="none" strike="noStrike">
                <a:solidFill>
                  <a:srgbClr val="0F4861"/>
                </a:solidFill>
                <a:latin typeface="Open Sans"/>
                <a:ea typeface="Open Sans"/>
                <a:cs typeface="Open Sans"/>
                <a:sym typeface="Open Sans"/>
              </a:rPr>
              <a:t> </a:t>
            </a:r>
            <a:r>
              <a:rPr b="0" i="0" lang="en-US" sz="1400" u="none" cap="none" strike="noStrike">
                <a:solidFill>
                  <a:srgbClr val="000000"/>
                </a:solidFill>
                <a:latin typeface="Open Sans"/>
                <a:ea typeface="Open Sans"/>
                <a:cs typeface="Open Sans"/>
                <a:sym typeface="Open Sans"/>
              </a:rPr>
              <a:t>was used to visualize the </a:t>
            </a:r>
            <a:r>
              <a:rPr b="0" i="0" lang="en-US" sz="1400" u="none" cap="none" strike="noStrike">
                <a:solidFill>
                  <a:schemeClr val="dk1"/>
                </a:solidFill>
                <a:latin typeface="Open Sans"/>
                <a:ea typeface="Open Sans"/>
                <a:cs typeface="Open Sans"/>
                <a:sym typeface="Open Sans"/>
              </a:rPr>
              <a:t>mean downtime</a:t>
            </a:r>
            <a:r>
              <a:rPr b="0" i="0" lang="en-US" sz="1400" u="none" cap="none" strike="noStrike">
                <a:solidFill>
                  <a:srgbClr val="000000"/>
                </a:solidFill>
                <a:latin typeface="Open Sans"/>
                <a:ea typeface="Open Sans"/>
                <a:cs typeface="Open Sans"/>
                <a:sym typeface="Open Sans"/>
              </a:rPr>
              <a:t>, measured in hours, for each category.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Open Sans"/>
                <a:ea typeface="Open Sans"/>
                <a:cs typeface="Open Sans"/>
                <a:sym typeface="Open Sans"/>
              </a:rPr>
              <a:t>These findings indicate that </a:t>
            </a:r>
            <a:r>
              <a:rPr b="1" i="0" lang="en-US" sz="1400" u="none" cap="none" strike="noStrike">
                <a:solidFill>
                  <a:srgbClr val="0F4861"/>
                </a:solidFill>
                <a:latin typeface="Open Sans"/>
                <a:ea typeface="Open Sans"/>
                <a:cs typeface="Open Sans"/>
                <a:sym typeface="Open Sans"/>
              </a:rPr>
              <a:t>propeller</a:t>
            </a:r>
            <a:r>
              <a:rPr b="1" i="0" lang="en-US" sz="1400" u="none" cap="none" strike="noStrike">
                <a:solidFill>
                  <a:srgbClr val="000000"/>
                </a:solidFill>
                <a:latin typeface="Open Sans"/>
                <a:ea typeface="Open Sans"/>
                <a:cs typeface="Open Sans"/>
                <a:sym typeface="Open Sans"/>
              </a:rPr>
              <a:t> </a:t>
            </a:r>
            <a:r>
              <a:rPr b="0" i="0" lang="en-US" sz="1400" u="none" cap="none" strike="noStrike">
                <a:solidFill>
                  <a:srgbClr val="000000"/>
                </a:solidFill>
                <a:latin typeface="Open Sans"/>
                <a:ea typeface="Open Sans"/>
                <a:cs typeface="Open Sans"/>
                <a:sym typeface="Open Sans"/>
              </a:rPr>
              <a:t>and</a:t>
            </a:r>
            <a:r>
              <a:rPr b="1" i="0" lang="en-US" sz="1400" u="none" cap="none" strike="noStrike">
                <a:solidFill>
                  <a:srgbClr val="000000"/>
                </a:solidFill>
                <a:latin typeface="Open Sans"/>
                <a:ea typeface="Open Sans"/>
                <a:cs typeface="Open Sans"/>
                <a:sym typeface="Open Sans"/>
              </a:rPr>
              <a:t> </a:t>
            </a:r>
            <a:r>
              <a:rPr b="1" i="0" lang="en-US" sz="1400" u="none" cap="none" strike="noStrike">
                <a:solidFill>
                  <a:srgbClr val="0F4861"/>
                </a:solidFill>
                <a:latin typeface="Open Sans"/>
                <a:ea typeface="Open Sans"/>
                <a:cs typeface="Open Sans"/>
                <a:sym typeface="Open Sans"/>
              </a:rPr>
              <a:t>airframe</a:t>
            </a:r>
            <a:r>
              <a:rPr b="1" i="0" lang="en-US" sz="1400" u="none" cap="none" strike="noStrike">
                <a:solidFill>
                  <a:srgbClr val="000000"/>
                </a:solidFill>
                <a:latin typeface="Open Sans"/>
                <a:ea typeface="Open Sans"/>
                <a:cs typeface="Open Sans"/>
                <a:sym typeface="Open Sans"/>
              </a:rPr>
              <a:t> </a:t>
            </a:r>
            <a:r>
              <a:rPr b="0" i="0" lang="en-US" sz="1400" u="none" cap="none" strike="noStrike">
                <a:solidFill>
                  <a:srgbClr val="000000"/>
                </a:solidFill>
                <a:latin typeface="Open Sans"/>
                <a:ea typeface="Open Sans"/>
                <a:cs typeface="Open Sans"/>
                <a:sym typeface="Open Sans"/>
              </a:rPr>
              <a:t>issues result in the longest average downtimes, suggesting that they may involve more complex or time-consuming repairs.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Open Sans"/>
                <a:ea typeface="Open Sans"/>
                <a:cs typeface="Open Sans"/>
                <a:sym typeface="Open Sans"/>
              </a:rPr>
              <a:t>In contrast, </a:t>
            </a:r>
            <a:r>
              <a:rPr b="1" i="0" lang="en-US" sz="1400" u="none" cap="none" strike="noStrike">
                <a:solidFill>
                  <a:srgbClr val="0F4861"/>
                </a:solidFill>
                <a:latin typeface="Open Sans"/>
                <a:ea typeface="Open Sans"/>
                <a:cs typeface="Open Sans"/>
                <a:sym typeface="Open Sans"/>
              </a:rPr>
              <a:t>engine</a:t>
            </a:r>
            <a:r>
              <a:rPr b="0" i="0" lang="en-US" sz="1400" u="none" cap="none" strike="noStrike">
                <a:solidFill>
                  <a:srgbClr val="000000"/>
                </a:solidFill>
                <a:latin typeface="Open Sans"/>
                <a:ea typeface="Open Sans"/>
                <a:cs typeface="Open Sans"/>
                <a:sym typeface="Open Sans"/>
              </a:rPr>
              <a:t> and </a:t>
            </a:r>
            <a:r>
              <a:rPr b="1" i="0" lang="en-US" sz="1400" u="none" cap="none" strike="noStrike">
                <a:solidFill>
                  <a:srgbClr val="0F4861"/>
                </a:solidFill>
                <a:latin typeface="Open Sans"/>
                <a:ea typeface="Open Sans"/>
                <a:cs typeface="Open Sans"/>
                <a:sym typeface="Open Sans"/>
              </a:rPr>
              <a:t>avionics</a:t>
            </a:r>
            <a:r>
              <a:rPr b="0" i="0" lang="en-US" sz="1400" u="none" cap="none" strike="noStrike">
                <a:solidFill>
                  <a:srgbClr val="000000"/>
                </a:solidFill>
                <a:latin typeface="Open Sans"/>
                <a:ea typeface="Open Sans"/>
                <a:cs typeface="Open Sans"/>
                <a:sym typeface="Open Sans"/>
              </a:rPr>
              <a:t> issues, while more frequent, are resolved quickly on average.</a:t>
            </a:r>
            <a:endParaRPr b="0" i="0" sz="1400" u="none" cap="none" strike="noStrike">
              <a:solidFill>
                <a:srgbClr val="000000"/>
              </a:solidFill>
              <a:latin typeface="Arial"/>
              <a:ea typeface="Arial"/>
              <a:cs typeface="Arial"/>
              <a:sym typeface="Arial"/>
            </a:endParaRPr>
          </a:p>
        </p:txBody>
      </p:sp>
      <p:pic>
        <p:nvPicPr>
          <p:cNvPr id="155" name="Google Shape;155;p7"/>
          <p:cNvPicPr preferRelativeResize="0"/>
          <p:nvPr/>
        </p:nvPicPr>
        <p:blipFill rotWithShape="1">
          <a:blip r:embed="rId3">
            <a:alphaModFix/>
          </a:blip>
          <a:srcRect b="0" l="0" r="0" t="0"/>
          <a:stretch/>
        </p:blipFill>
        <p:spPr>
          <a:xfrm>
            <a:off x="6224456" y="1775557"/>
            <a:ext cx="4811767" cy="3552276"/>
          </a:xfrm>
          <a:prstGeom prst="rect">
            <a:avLst/>
          </a:prstGeom>
          <a:noFill/>
          <a:ln>
            <a:noFill/>
          </a:ln>
        </p:spPr>
      </p:pic>
      <p:sp>
        <p:nvSpPr>
          <p:cNvPr id="156" name="Google Shape;156;p7"/>
          <p:cNvSpPr txBox="1"/>
          <p:nvPr/>
        </p:nvSpPr>
        <p:spPr>
          <a:xfrm>
            <a:off x="923299" y="1659645"/>
            <a:ext cx="4649311" cy="40006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F4861"/>
                </a:solidFill>
                <a:latin typeface="Arial"/>
                <a:ea typeface="Arial"/>
                <a:cs typeface="Arial"/>
                <a:sym typeface="Arial"/>
              </a:rPr>
              <a:t>Horizontal Bar Chart</a:t>
            </a:r>
            <a:r>
              <a:rPr b="0" i="0" lang="en-US" sz="2000" u="none" cap="none" strike="noStrike">
                <a:solidFill>
                  <a:srgbClr val="0F486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57" name="Google Shape;157;p7"/>
          <p:cNvSpPr txBox="1"/>
          <p:nvPr>
            <p:ph type="title"/>
          </p:nvPr>
        </p:nvSpPr>
        <p:spPr>
          <a:xfrm>
            <a:off x="839788" y="558307"/>
            <a:ext cx="10515600" cy="44624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Play"/>
              <a:buNone/>
            </a:pPr>
            <a:r>
              <a:rPr b="1" lang="en-US" sz="2800">
                <a:solidFill>
                  <a:srgbClr val="0F4861"/>
                </a:solidFill>
                <a:latin typeface="Open Sans"/>
                <a:ea typeface="Open Sans"/>
                <a:cs typeface="Open Sans"/>
                <a:sym typeface="Open Sans"/>
              </a:rPr>
              <a:t>Average Downtime by Maintenance Reason</a:t>
            </a:r>
            <a:endParaRPr>
              <a:solidFill>
                <a:srgbClr val="0F4861"/>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8"/>
          <p:cNvSpPr txBox="1"/>
          <p:nvPr>
            <p:ph idx="1" type="body"/>
          </p:nvPr>
        </p:nvSpPr>
        <p:spPr>
          <a:xfrm>
            <a:off x="839788" y="1030310"/>
            <a:ext cx="5157900" cy="768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000">
                <a:solidFill>
                  <a:srgbClr val="0F4861"/>
                </a:solidFill>
                <a:latin typeface="Open Sans"/>
                <a:ea typeface="Open Sans"/>
                <a:cs typeface="Open Sans"/>
                <a:sym typeface="Open Sans"/>
              </a:rPr>
              <a:t>Summary</a:t>
            </a:r>
            <a:endParaRPr>
              <a:latin typeface="Open Sans"/>
              <a:ea typeface="Open Sans"/>
              <a:cs typeface="Open Sans"/>
              <a:sym typeface="Open Sans"/>
            </a:endParaRPr>
          </a:p>
        </p:txBody>
      </p:sp>
      <p:sp>
        <p:nvSpPr>
          <p:cNvPr id="163" name="Google Shape;163;p8"/>
          <p:cNvSpPr txBox="1"/>
          <p:nvPr>
            <p:ph idx="2" type="body"/>
          </p:nvPr>
        </p:nvSpPr>
        <p:spPr>
          <a:xfrm>
            <a:off x="839788" y="1798526"/>
            <a:ext cx="5157787" cy="43911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400">
                <a:latin typeface="Open Sans"/>
                <a:ea typeface="Open Sans"/>
                <a:cs typeface="Open Sans"/>
                <a:sym typeface="Open Sans"/>
              </a:rPr>
              <a:t>Weather conditions influence the frequency of downed aircraft, but its not necessarily causation.  The conditions associated with high rates of maintenance issues coincide with good flying conditions, especially at a flight school for learning pilots.</a:t>
            </a:r>
            <a:endParaRPr sz="1400">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800"/>
              <a:buNone/>
            </a:pPr>
            <a:r>
              <a:t/>
            </a:r>
            <a:endParaRPr sz="1400">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800"/>
              <a:buNone/>
            </a:pPr>
            <a:r>
              <a:rPr lang="en-US" sz="1400">
                <a:latin typeface="Open Sans"/>
                <a:ea typeface="Open Sans"/>
                <a:cs typeface="Open Sans"/>
                <a:sym typeface="Open Sans"/>
              </a:rPr>
              <a:t>The horizontal bar chart which summarized mean downtime by maintenance category reveals interesting insight. First, the categories are by shop/mechanic certification. For example, the “Airframe” category is not just structural. “Airframe” includes all systems and subsystems that are not “Engine”, “Propeller”, or “Avionics” (which can include some power distribution).</a:t>
            </a:r>
            <a:endParaRPr sz="1400">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800"/>
              <a:buNone/>
            </a:pPr>
            <a:r>
              <a:t/>
            </a:r>
            <a:endParaRPr sz="1400">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800"/>
              <a:buNone/>
            </a:pPr>
            <a:r>
              <a:rPr lang="en-US" sz="1400">
                <a:latin typeface="Open Sans"/>
                <a:ea typeface="Open Sans"/>
                <a:cs typeface="Open Sans"/>
                <a:sym typeface="Open Sans"/>
              </a:rPr>
              <a:t>The mean airframe category downtime of 210.1 hours and a mean propeller downtime of 409.5 hours is unexpected, considering system complexity. If there was a spare propeller program this suggests that the inventory could be adjusted.</a:t>
            </a:r>
            <a:endParaRPr sz="1400">
              <a:latin typeface="Open Sans"/>
              <a:ea typeface="Open Sans"/>
              <a:cs typeface="Open Sans"/>
              <a:sym typeface="Open Sans"/>
            </a:endParaRPr>
          </a:p>
        </p:txBody>
      </p:sp>
      <p:sp>
        <p:nvSpPr>
          <p:cNvPr id="164" name="Google Shape;164;p8"/>
          <p:cNvSpPr txBox="1"/>
          <p:nvPr>
            <p:ph idx="3" type="body"/>
          </p:nvPr>
        </p:nvSpPr>
        <p:spPr>
          <a:xfrm>
            <a:off x="6172200" y="1030310"/>
            <a:ext cx="5183188" cy="76821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000">
                <a:solidFill>
                  <a:srgbClr val="0F4861"/>
                </a:solidFill>
                <a:latin typeface="Open Sans"/>
                <a:ea typeface="Open Sans"/>
                <a:cs typeface="Open Sans"/>
                <a:sym typeface="Open Sans"/>
              </a:rPr>
              <a:t>Further analysis</a:t>
            </a:r>
            <a:endParaRPr sz="2000">
              <a:solidFill>
                <a:srgbClr val="0F4861"/>
              </a:solidFill>
              <a:latin typeface="Open Sans"/>
              <a:ea typeface="Open Sans"/>
              <a:cs typeface="Open Sans"/>
              <a:sym typeface="Open Sans"/>
            </a:endParaRPr>
          </a:p>
        </p:txBody>
      </p:sp>
      <p:sp>
        <p:nvSpPr>
          <p:cNvPr id="165" name="Google Shape;165;p8"/>
          <p:cNvSpPr txBox="1"/>
          <p:nvPr>
            <p:ph idx="4" type="body"/>
          </p:nvPr>
        </p:nvSpPr>
        <p:spPr>
          <a:xfrm>
            <a:off x="6172200" y="1798526"/>
            <a:ext cx="5183188" cy="439113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000"/>
              <a:buNone/>
            </a:pPr>
            <a:r>
              <a:rPr lang="en-US" sz="1400">
                <a:latin typeface="Open Sans"/>
                <a:ea typeface="Open Sans"/>
                <a:cs typeface="Open Sans"/>
                <a:sym typeface="Open Sans"/>
              </a:rPr>
              <a:t>Decode the skyconditions from NOAA_df.</a:t>
            </a:r>
            <a:endParaRPr/>
          </a:p>
          <a:p>
            <a:pPr indent="0" lvl="0" marL="0" rtl="0" algn="l">
              <a:lnSpc>
                <a:spcPct val="90000"/>
              </a:lnSpc>
              <a:spcBef>
                <a:spcPts val="0"/>
              </a:spcBef>
              <a:spcAft>
                <a:spcPts val="0"/>
              </a:spcAft>
              <a:buClr>
                <a:schemeClr val="dk1"/>
              </a:buClr>
              <a:buSzPts val="1000"/>
              <a:buNone/>
            </a:pPr>
            <a:r>
              <a:t/>
            </a:r>
            <a:endParaRPr sz="1400">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000"/>
              <a:buNone/>
            </a:pPr>
            <a:r>
              <a:rPr lang="en-US" sz="1400">
                <a:latin typeface="Open Sans"/>
                <a:ea typeface="Open Sans"/>
                <a:cs typeface="Open Sans"/>
                <a:sym typeface="Open Sans"/>
              </a:rPr>
              <a:t>Compare flight frequency/flight hours per aircraft to downed events.</a:t>
            </a:r>
            <a:endParaRPr/>
          </a:p>
          <a:p>
            <a:pPr indent="0" lvl="0" marL="0" rtl="0" algn="l">
              <a:lnSpc>
                <a:spcPct val="90000"/>
              </a:lnSpc>
              <a:spcBef>
                <a:spcPts val="0"/>
              </a:spcBef>
              <a:spcAft>
                <a:spcPts val="0"/>
              </a:spcAft>
              <a:buClr>
                <a:schemeClr val="dk1"/>
              </a:buClr>
              <a:buSzPts val="1000"/>
              <a:buNone/>
            </a:pPr>
            <a:r>
              <a:t/>
            </a:r>
            <a:endParaRPr sz="1400">
              <a:latin typeface="Open Sans"/>
              <a:ea typeface="Open Sans"/>
              <a:cs typeface="Open Sans"/>
              <a:sym typeface="Open Sans"/>
            </a:endParaRPr>
          </a:p>
          <a:p>
            <a:pPr indent="0" lvl="0" marL="0" rtl="0" algn="l">
              <a:lnSpc>
                <a:spcPct val="90000"/>
              </a:lnSpc>
              <a:spcBef>
                <a:spcPts val="0"/>
              </a:spcBef>
              <a:spcAft>
                <a:spcPts val="0"/>
              </a:spcAft>
              <a:buClr>
                <a:schemeClr val="dk1"/>
              </a:buClr>
              <a:buSzPts val="1000"/>
              <a:buNone/>
            </a:pPr>
            <a:r>
              <a:rPr lang="en-US" sz="1400">
                <a:latin typeface="Open Sans"/>
                <a:ea typeface="Open Sans"/>
                <a:cs typeface="Open Sans"/>
                <a:sym typeface="Open Sans"/>
              </a:rPr>
              <a:t>Incorporate the Comments from downed_df for more specific aircraft system vulnerabilities.</a:t>
            </a:r>
            <a:endParaRPr sz="1400">
              <a:latin typeface="Open Sans"/>
              <a:ea typeface="Open Sans"/>
              <a:cs typeface="Open Sans"/>
              <a:sym typeface="Open Sans"/>
            </a:endParaRPr>
          </a:p>
          <a:p>
            <a:pPr indent="-285750" lvl="1" marL="742950" rtl="0" algn="l">
              <a:lnSpc>
                <a:spcPct val="90000"/>
              </a:lnSpc>
              <a:spcBef>
                <a:spcPts val="1000"/>
              </a:spcBef>
              <a:spcAft>
                <a:spcPts val="0"/>
              </a:spcAft>
              <a:buSzPts val="980"/>
              <a:buFont typeface="Noto Sans Symbols"/>
              <a:buChar char="❑"/>
            </a:pPr>
            <a:r>
              <a:rPr lang="en-US" sz="1400">
                <a:latin typeface="Open Sans"/>
                <a:ea typeface="Open Sans"/>
                <a:cs typeface="Open Sans"/>
                <a:sym typeface="Open Sans"/>
              </a:rPr>
              <a:t>Follow up with a qualitative data analysis to better understand system vulnerabilities.</a:t>
            </a:r>
            <a:endParaRPr sz="1400">
              <a:latin typeface="Open Sans"/>
              <a:ea typeface="Open Sans"/>
              <a:cs typeface="Open Sans"/>
              <a:sym typeface="Open Sans"/>
            </a:endParaRPr>
          </a:p>
          <a:p>
            <a:pPr indent="-285750" lvl="1" marL="768350" rtl="0" algn="l">
              <a:lnSpc>
                <a:spcPct val="90000"/>
              </a:lnSpc>
              <a:spcBef>
                <a:spcPts val="1000"/>
              </a:spcBef>
              <a:spcAft>
                <a:spcPts val="0"/>
              </a:spcAft>
              <a:buSzPts val="980"/>
              <a:buFont typeface="Noto Sans Symbols"/>
              <a:buChar char="❑"/>
            </a:pPr>
            <a:r>
              <a:rPr lang="en-US" sz="1400">
                <a:latin typeface="Open Sans"/>
                <a:ea typeface="Open Sans"/>
                <a:cs typeface="Open Sans"/>
                <a:sym typeface="Open Sans"/>
              </a:rPr>
              <a:t>Follow up with a qualitative data analysis to better understand what the unspecified squawks should be.</a:t>
            </a:r>
            <a:endParaRPr sz="1400">
              <a:latin typeface="Open Sans"/>
              <a:ea typeface="Open Sans"/>
              <a:cs typeface="Open Sans"/>
              <a:sym typeface="Open Sans"/>
            </a:endParaRPr>
          </a:p>
          <a:p>
            <a:pPr indent="-285750" lvl="1" marL="768350" rtl="0" algn="l">
              <a:lnSpc>
                <a:spcPct val="90000"/>
              </a:lnSpc>
              <a:spcBef>
                <a:spcPts val="1000"/>
              </a:spcBef>
              <a:spcAft>
                <a:spcPts val="0"/>
              </a:spcAft>
              <a:buSzPts val="980"/>
              <a:buFont typeface="Noto Sans Symbols"/>
              <a:buChar char="❑"/>
            </a:pPr>
            <a:r>
              <a:rPr lang="en-US" sz="1400">
                <a:latin typeface="Open Sans"/>
                <a:ea typeface="Open Sans"/>
                <a:cs typeface="Open Sans"/>
                <a:sym typeface="Open Sans"/>
              </a:rPr>
              <a:t>Follow up with a qualitative data analysis to better understand propeller down time.</a:t>
            </a:r>
            <a:endParaRPr sz="1400">
              <a:latin typeface="Open Sans"/>
              <a:ea typeface="Open Sans"/>
              <a:cs typeface="Open Sans"/>
              <a:sym typeface="Open Sans"/>
            </a:endParaRPr>
          </a:p>
          <a:p>
            <a:pPr indent="0" lvl="0" marL="50800" rtl="0" algn="l">
              <a:lnSpc>
                <a:spcPct val="90000"/>
              </a:lnSpc>
              <a:spcBef>
                <a:spcPts val="1000"/>
              </a:spcBef>
              <a:spcAft>
                <a:spcPts val="0"/>
              </a:spcAft>
              <a:buSzPts val="1000"/>
              <a:buNone/>
            </a:pPr>
            <a:r>
              <a:rPr lang="en-US" sz="1400">
                <a:latin typeface="Open Sans"/>
                <a:ea typeface="Open Sans"/>
                <a:cs typeface="Open Sans"/>
                <a:sym typeface="Open Sans"/>
              </a:rPr>
              <a:t>The association between the 50 Hr inspection and engine down time could be checked.</a:t>
            </a:r>
            <a:endParaRPr sz="1400">
              <a:latin typeface="Open Sans"/>
              <a:ea typeface="Open Sans"/>
              <a:cs typeface="Open Sans"/>
              <a:sym typeface="Open Sans"/>
            </a:endParaRPr>
          </a:p>
          <a:p>
            <a:pPr indent="-285750" lvl="1" marL="768350" rtl="0" algn="l">
              <a:lnSpc>
                <a:spcPct val="90000"/>
              </a:lnSpc>
              <a:spcBef>
                <a:spcPts val="1000"/>
              </a:spcBef>
              <a:spcAft>
                <a:spcPts val="0"/>
              </a:spcAft>
              <a:buSzPts val="980"/>
              <a:buFont typeface="Noto Sans Symbols"/>
              <a:buChar char="❑"/>
            </a:pPr>
            <a:r>
              <a:rPr lang="en-US" sz="1400">
                <a:latin typeface="Open Sans"/>
                <a:ea typeface="Open Sans"/>
                <a:cs typeface="Open Sans"/>
                <a:sym typeface="Open Sans"/>
              </a:rPr>
              <a:t>Root cause analysis to follow</a:t>
            </a:r>
            <a:endParaRPr/>
          </a:p>
          <a:p>
            <a:pPr indent="0" lvl="0" marL="25400" rtl="0" algn="l">
              <a:lnSpc>
                <a:spcPct val="90000"/>
              </a:lnSpc>
              <a:spcBef>
                <a:spcPts val="1000"/>
              </a:spcBef>
              <a:spcAft>
                <a:spcPts val="0"/>
              </a:spcAft>
              <a:buSzPts val="1400"/>
              <a:buNone/>
            </a:pPr>
            <a:r>
              <a:t/>
            </a:r>
            <a:endParaRPr sz="1800">
              <a:latin typeface="Open Sans"/>
              <a:ea typeface="Open Sans"/>
              <a:cs typeface="Open Sans"/>
              <a:sym typeface="Open Sans"/>
            </a:endParaRPr>
          </a:p>
          <a:p>
            <a:pPr indent="0" lvl="0" marL="0" rtl="0" algn="l">
              <a:lnSpc>
                <a:spcPct val="90000"/>
              </a:lnSpc>
              <a:spcBef>
                <a:spcPts val="1000"/>
              </a:spcBef>
              <a:spcAft>
                <a:spcPts val="0"/>
              </a:spcAft>
              <a:buSzPts val="1800"/>
              <a:buNone/>
            </a:pPr>
            <a:r>
              <a:t/>
            </a:r>
            <a:endParaRPr sz="1400">
              <a:latin typeface="Open Sans"/>
              <a:ea typeface="Open Sans"/>
              <a:cs typeface="Open Sans"/>
              <a:sym typeface="Open Sans"/>
            </a:endParaRPr>
          </a:p>
          <a:p>
            <a:pPr indent="0" lvl="0" marL="0" rtl="0" algn="l">
              <a:lnSpc>
                <a:spcPct val="90000"/>
              </a:lnSpc>
              <a:spcBef>
                <a:spcPts val="1000"/>
              </a:spcBef>
              <a:spcAft>
                <a:spcPts val="0"/>
              </a:spcAft>
              <a:buClr>
                <a:schemeClr val="dk1"/>
              </a:buClr>
              <a:buSzPts val="2800"/>
              <a:buNone/>
            </a:pPr>
            <a:r>
              <a:t/>
            </a:r>
            <a:endParaRPr>
              <a:latin typeface="Open Sans"/>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idx="1" type="body"/>
          </p:nvPr>
        </p:nvSpPr>
        <p:spPr>
          <a:xfrm>
            <a:off x="839788" y="1532584"/>
            <a:ext cx="5157787" cy="56036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b="1" lang="en-US" sz="2000">
                <a:solidFill>
                  <a:srgbClr val="0F4861"/>
                </a:solidFill>
                <a:latin typeface="Open Sans"/>
                <a:ea typeface="Open Sans"/>
                <a:cs typeface="Open Sans"/>
                <a:sym typeface="Open Sans"/>
              </a:rPr>
              <a:t>Challenges</a:t>
            </a:r>
            <a:endParaRPr sz="2000">
              <a:latin typeface="Open Sans"/>
              <a:ea typeface="Open Sans"/>
              <a:cs typeface="Open Sans"/>
              <a:sym typeface="Open Sans"/>
            </a:endParaRPr>
          </a:p>
        </p:txBody>
      </p:sp>
      <p:sp>
        <p:nvSpPr>
          <p:cNvPr id="171" name="Google Shape;171;p9"/>
          <p:cNvSpPr txBox="1"/>
          <p:nvPr>
            <p:ph idx="2" type="body"/>
          </p:nvPr>
        </p:nvSpPr>
        <p:spPr>
          <a:xfrm>
            <a:off x="839788" y="2092950"/>
            <a:ext cx="10467863" cy="406315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0000"/>
              </a:buClr>
              <a:buSzPts val="980"/>
              <a:buNone/>
            </a:pPr>
            <a:r>
              <a:rPr b="0" i="0" lang="en-US" sz="1400" u="none" strike="noStrike">
                <a:solidFill>
                  <a:srgbClr val="000000"/>
                </a:solidFill>
                <a:latin typeface="Open Sans"/>
                <a:ea typeface="Open Sans"/>
                <a:cs typeface="Open Sans"/>
                <a:sym typeface="Open Sans"/>
              </a:rPr>
              <a:t>Decoding </a:t>
            </a:r>
            <a:r>
              <a:rPr b="1" i="0" lang="en-US" sz="1400" u="none" strike="noStrike">
                <a:solidFill>
                  <a:srgbClr val="0F4861"/>
                </a:solidFill>
                <a:latin typeface="Open Sans"/>
                <a:ea typeface="Open Sans"/>
                <a:cs typeface="Open Sans"/>
                <a:sym typeface="Open Sans"/>
              </a:rPr>
              <a:t>METAR</a:t>
            </a:r>
            <a:r>
              <a:rPr b="0" i="0" lang="en-US" sz="1400" u="none" strike="noStrike">
                <a:solidFill>
                  <a:srgbClr val="000000"/>
                </a:solidFill>
                <a:latin typeface="Open Sans"/>
                <a:ea typeface="Open Sans"/>
                <a:cs typeface="Open Sans"/>
                <a:sym typeface="Open Sans"/>
              </a:rPr>
              <a:t> reports was extremely tedious.</a:t>
            </a:r>
            <a:endParaRPr/>
          </a:p>
          <a:p>
            <a:pPr indent="-285750" lvl="0" marL="285750" rtl="0" algn="l">
              <a:lnSpc>
                <a:spcPct val="90000"/>
              </a:lnSpc>
              <a:spcBef>
                <a:spcPts val="0"/>
              </a:spcBef>
              <a:spcAft>
                <a:spcPts val="0"/>
              </a:spcAft>
              <a:buClr>
                <a:srgbClr val="000000"/>
              </a:buClr>
              <a:buSzPts val="980"/>
              <a:buFont typeface="Noto Sans Symbols"/>
              <a:buChar char="❑"/>
            </a:pPr>
            <a:r>
              <a:rPr lang="en-US" sz="1400">
                <a:solidFill>
                  <a:srgbClr val="000000"/>
                </a:solidFill>
                <a:latin typeface="Open Sans"/>
                <a:ea typeface="Open Sans"/>
                <a:cs typeface="Open Sans"/>
                <a:sym typeface="Open Sans"/>
              </a:rPr>
              <a:t>C</a:t>
            </a:r>
            <a:r>
              <a:rPr b="0" i="0" lang="en-US" sz="1400" u="none" strike="noStrike">
                <a:solidFill>
                  <a:srgbClr val="000000"/>
                </a:solidFill>
                <a:latin typeface="Open Sans"/>
                <a:ea typeface="Open Sans"/>
                <a:cs typeface="Open Sans"/>
                <a:sym typeface="Open Sans"/>
              </a:rPr>
              <a:t>ustom logic was required to turn raw aviation weather strings into usable data.</a:t>
            </a:r>
            <a:endParaRPr/>
          </a:p>
          <a:p>
            <a:pPr indent="0" lvl="0" marL="0" rtl="0" algn="l">
              <a:lnSpc>
                <a:spcPct val="90000"/>
              </a:lnSpc>
              <a:spcBef>
                <a:spcPts val="0"/>
              </a:spcBef>
              <a:spcAft>
                <a:spcPts val="0"/>
              </a:spcAft>
              <a:buClr>
                <a:srgbClr val="000000"/>
              </a:buClr>
              <a:buSzPts val="980"/>
              <a:buNone/>
            </a:pPr>
            <a:r>
              <a:t/>
            </a:r>
            <a:endParaRPr b="1" i="0" sz="1400" u="none" strike="noStrike">
              <a:solidFill>
                <a:srgbClr val="0F4861"/>
              </a:solidFill>
              <a:latin typeface="Open Sans"/>
              <a:ea typeface="Open Sans"/>
              <a:cs typeface="Open Sans"/>
              <a:sym typeface="Open Sans"/>
            </a:endParaRPr>
          </a:p>
          <a:p>
            <a:pPr indent="0" lvl="0" marL="0" rtl="0" algn="l">
              <a:lnSpc>
                <a:spcPct val="90000"/>
              </a:lnSpc>
              <a:spcBef>
                <a:spcPts val="0"/>
              </a:spcBef>
              <a:spcAft>
                <a:spcPts val="0"/>
              </a:spcAft>
              <a:buClr>
                <a:srgbClr val="000000"/>
              </a:buClr>
              <a:buSzPts val="980"/>
              <a:buNone/>
            </a:pPr>
            <a:r>
              <a:rPr b="1" i="0" lang="en-US" sz="1400" u="none" strike="noStrike">
                <a:solidFill>
                  <a:srgbClr val="0F4861"/>
                </a:solidFill>
                <a:latin typeface="Open Sans"/>
                <a:ea typeface="Open Sans"/>
                <a:cs typeface="Open Sans"/>
                <a:sym typeface="Open Sans"/>
              </a:rPr>
              <a:t>NOAA_df </a:t>
            </a:r>
            <a:r>
              <a:rPr b="0" i="0" lang="en-US" sz="1400" u="none" strike="noStrike">
                <a:solidFill>
                  <a:srgbClr val="000000"/>
                </a:solidFill>
                <a:latin typeface="Open Sans"/>
                <a:ea typeface="Open Sans"/>
                <a:cs typeface="Open Sans"/>
                <a:sym typeface="Open Sans"/>
              </a:rPr>
              <a:t>contained multiple readings for each day. </a:t>
            </a:r>
            <a:r>
              <a:rPr lang="en-US" sz="1400">
                <a:solidFill>
                  <a:srgbClr val="000000"/>
                </a:solidFill>
                <a:latin typeface="Open Sans"/>
                <a:ea typeface="Open Sans"/>
                <a:cs typeface="Open Sans"/>
                <a:sym typeface="Open Sans"/>
              </a:rPr>
              <a:t>M</a:t>
            </a:r>
            <a:r>
              <a:rPr b="0" i="0" lang="en-US" sz="1400" u="none" strike="noStrike">
                <a:solidFill>
                  <a:srgbClr val="000000"/>
                </a:solidFill>
                <a:latin typeface="Open Sans"/>
                <a:ea typeface="Open Sans"/>
                <a:cs typeface="Open Sans"/>
                <a:sym typeface="Open Sans"/>
              </a:rPr>
              <a:t>erging </a:t>
            </a:r>
            <a:r>
              <a:rPr b="1" i="0" lang="en-US" sz="1400" u="none" strike="noStrike">
                <a:solidFill>
                  <a:srgbClr val="0F4861"/>
                </a:solidFill>
                <a:latin typeface="Open Sans"/>
                <a:ea typeface="Open Sans"/>
                <a:cs typeface="Open Sans"/>
                <a:sym typeface="Open Sans"/>
              </a:rPr>
              <a:t>NOAA_df </a:t>
            </a:r>
            <a:r>
              <a:rPr b="0" i="0" lang="en-US" sz="1400" u="none" strike="noStrike">
                <a:solidFill>
                  <a:srgbClr val="000000"/>
                </a:solidFill>
                <a:latin typeface="Open Sans"/>
                <a:ea typeface="Open Sans"/>
                <a:cs typeface="Open Sans"/>
                <a:sym typeface="Open Sans"/>
              </a:rPr>
              <a:t>and </a:t>
            </a:r>
            <a:r>
              <a:rPr b="1" i="0" lang="en-US" sz="1400" u="none" strike="noStrike">
                <a:solidFill>
                  <a:srgbClr val="0F4861"/>
                </a:solidFill>
                <a:latin typeface="Open Sans"/>
                <a:ea typeface="Open Sans"/>
                <a:cs typeface="Open Sans"/>
                <a:sym typeface="Open Sans"/>
              </a:rPr>
              <a:t>downed_df </a:t>
            </a:r>
            <a:r>
              <a:rPr i="0" lang="en-US" sz="1400" u="none" strike="noStrike">
                <a:solidFill>
                  <a:schemeClr val="dk1"/>
                </a:solidFill>
                <a:latin typeface="Open Sans"/>
                <a:ea typeface="Open Sans"/>
                <a:cs typeface="Open Sans"/>
                <a:sym typeface="Open Sans"/>
              </a:rPr>
              <a:t>on datetime </a:t>
            </a:r>
            <a:r>
              <a:rPr b="0" i="0" lang="en-US" sz="1400" u="none" strike="noStrike">
                <a:solidFill>
                  <a:srgbClr val="000000"/>
                </a:solidFill>
                <a:latin typeface="Open Sans"/>
                <a:ea typeface="Open Sans"/>
                <a:cs typeface="Open Sans"/>
                <a:sym typeface="Open Sans"/>
              </a:rPr>
              <a:t>caused duplicate counts for downed events.</a:t>
            </a:r>
            <a:endParaRPr/>
          </a:p>
          <a:p>
            <a:pPr indent="-285750" lvl="1" marL="74295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merge_asof </a:t>
            </a:r>
            <a:r>
              <a:rPr b="0" i="0" lang="en-US" sz="1400" u="none" strike="noStrike">
                <a:solidFill>
                  <a:srgbClr val="000000"/>
                </a:solidFill>
                <a:latin typeface="Open Sans"/>
                <a:ea typeface="Open Sans"/>
                <a:cs typeface="Open Sans"/>
                <a:sym typeface="Open Sans"/>
              </a:rPr>
              <a:t>prevented duplicat</a:t>
            </a:r>
            <a:r>
              <a:rPr lang="en-US" sz="1400">
                <a:solidFill>
                  <a:srgbClr val="000000"/>
                </a:solidFill>
                <a:latin typeface="Open Sans"/>
                <a:ea typeface="Open Sans"/>
                <a:cs typeface="Open Sans"/>
                <a:sym typeface="Open Sans"/>
              </a:rPr>
              <a:t>e rows.</a:t>
            </a:r>
            <a:endParaRPr b="0" i="0" sz="1400" u="none" strike="noStrike">
              <a:solidFill>
                <a:srgbClr val="000000"/>
              </a:solidFill>
              <a:latin typeface="Open Sans"/>
              <a:ea typeface="Open Sans"/>
              <a:cs typeface="Open Sans"/>
              <a:sym typeface="Open Sans"/>
            </a:endParaRPr>
          </a:p>
          <a:p>
            <a:pPr indent="0" lvl="0" marL="0" rtl="0" algn="l">
              <a:lnSpc>
                <a:spcPct val="90000"/>
              </a:lnSpc>
              <a:spcBef>
                <a:spcPts val="0"/>
              </a:spcBef>
              <a:spcAft>
                <a:spcPts val="0"/>
              </a:spcAft>
              <a:buClr>
                <a:srgbClr val="000000"/>
              </a:buClr>
              <a:buSzPts val="980"/>
              <a:buNone/>
            </a:pPr>
            <a:r>
              <a:t/>
            </a:r>
            <a:endParaRPr b="0" i="0" sz="1400" u="none" strike="noStrike">
              <a:solidFill>
                <a:srgbClr val="000000"/>
              </a:solidFill>
              <a:latin typeface="Open Sans"/>
              <a:ea typeface="Open Sans"/>
              <a:cs typeface="Open Sans"/>
              <a:sym typeface="Open Sans"/>
            </a:endParaRPr>
          </a:p>
          <a:p>
            <a:pPr indent="0" lvl="0" marL="0" rtl="0" algn="l">
              <a:lnSpc>
                <a:spcPct val="90000"/>
              </a:lnSpc>
              <a:spcBef>
                <a:spcPts val="0"/>
              </a:spcBef>
              <a:spcAft>
                <a:spcPts val="0"/>
              </a:spcAft>
              <a:buClr>
                <a:srgbClr val="000000"/>
              </a:buClr>
              <a:buSzPts val="980"/>
              <a:buNone/>
            </a:pPr>
            <a:r>
              <a:rPr b="0" i="0" lang="en-US" sz="1400" u="none" strike="noStrike">
                <a:solidFill>
                  <a:srgbClr val="000000"/>
                </a:solidFill>
                <a:latin typeface="Open Sans"/>
                <a:ea typeface="Open Sans"/>
                <a:cs typeface="Open Sans"/>
                <a:sym typeface="Open Sans"/>
              </a:rPr>
              <a:t>Filling </a:t>
            </a:r>
            <a:r>
              <a:rPr b="1" i="0" lang="en-US" sz="1400" u="none" strike="noStrike">
                <a:solidFill>
                  <a:srgbClr val="0F4861"/>
                </a:solidFill>
                <a:latin typeface="Open Sans"/>
                <a:ea typeface="Open Sans"/>
                <a:cs typeface="Open Sans"/>
                <a:sym typeface="Open Sans"/>
              </a:rPr>
              <a:t>NANs</a:t>
            </a:r>
            <a:r>
              <a:rPr b="0" i="0" lang="en-US" sz="1400" u="none" strike="noStrike">
                <a:solidFill>
                  <a:srgbClr val="000000"/>
                </a:solidFill>
                <a:latin typeface="Open Sans"/>
                <a:ea typeface="Open Sans"/>
                <a:cs typeface="Open Sans"/>
                <a:sym typeface="Open Sans"/>
              </a:rPr>
              <a:t> with zeros caused false data. </a:t>
            </a:r>
            <a:endParaRPr/>
          </a:p>
          <a:p>
            <a:pPr indent="-285750" lvl="1" marL="742950" rtl="0" algn="l">
              <a:lnSpc>
                <a:spcPct val="90000"/>
              </a:lnSpc>
              <a:spcBef>
                <a:spcPts val="0"/>
              </a:spcBef>
              <a:spcAft>
                <a:spcPts val="0"/>
              </a:spcAft>
              <a:buClr>
                <a:srgbClr val="000000"/>
              </a:buClr>
              <a:buSzPts val="980"/>
              <a:buFont typeface="Noto Sans Symbols"/>
              <a:buChar char="❑"/>
            </a:pPr>
            <a:r>
              <a:rPr b="1" lang="en-US" sz="1400">
                <a:solidFill>
                  <a:srgbClr val="0F4861"/>
                </a:solidFill>
                <a:latin typeface="Open Sans"/>
                <a:ea typeface="Open Sans"/>
                <a:cs typeface="Open Sans"/>
                <a:sym typeface="Open Sans"/>
              </a:rPr>
              <a:t>Linear interpolation </a:t>
            </a:r>
            <a:r>
              <a:rPr lang="en-US" sz="1400">
                <a:solidFill>
                  <a:srgbClr val="000000"/>
                </a:solidFill>
                <a:latin typeface="Open Sans"/>
                <a:ea typeface="Open Sans"/>
                <a:cs typeface="Open Sans"/>
                <a:sym typeface="Open Sans"/>
              </a:rPr>
              <a:t>was utilized</a:t>
            </a:r>
            <a:r>
              <a:rPr b="0" i="0" lang="en-US" sz="1400" u="none" strike="noStrike">
                <a:solidFill>
                  <a:srgbClr val="000000"/>
                </a:solidFill>
                <a:latin typeface="Open Sans"/>
                <a:ea typeface="Open Sans"/>
                <a:cs typeface="Open Sans"/>
                <a:sym typeface="Open Sans"/>
              </a:rPr>
              <a:t> instead.</a:t>
            </a:r>
            <a:endParaRPr b="0" i="0" sz="1400" u="none" strike="noStrike">
              <a:solidFill>
                <a:srgbClr val="000000"/>
              </a:solidFill>
              <a:latin typeface="Open Sans"/>
              <a:ea typeface="Open Sans"/>
              <a:cs typeface="Open Sans"/>
              <a:sym typeface="Open Sans"/>
            </a:endParaRPr>
          </a:p>
          <a:p>
            <a:pPr indent="0" lvl="0" marL="0" rtl="0" algn="l">
              <a:lnSpc>
                <a:spcPct val="90000"/>
              </a:lnSpc>
              <a:spcBef>
                <a:spcPts val="0"/>
              </a:spcBef>
              <a:spcAft>
                <a:spcPts val="0"/>
              </a:spcAft>
              <a:buClr>
                <a:srgbClr val="000000"/>
              </a:buClr>
              <a:buSzPts val="980"/>
              <a:buNone/>
            </a:pPr>
            <a:r>
              <a:t/>
            </a:r>
            <a:endParaRPr b="0" i="0" sz="1400" u="none" strike="noStrike">
              <a:solidFill>
                <a:srgbClr val="000000"/>
              </a:solidFill>
              <a:latin typeface="Open Sans"/>
              <a:ea typeface="Open Sans"/>
              <a:cs typeface="Open Sans"/>
              <a:sym typeface="Open Sans"/>
            </a:endParaRPr>
          </a:p>
          <a:p>
            <a:pPr indent="0" lvl="0" marL="0" rtl="0" algn="l">
              <a:lnSpc>
                <a:spcPct val="90000"/>
              </a:lnSpc>
              <a:spcBef>
                <a:spcPts val="0"/>
              </a:spcBef>
              <a:spcAft>
                <a:spcPts val="0"/>
              </a:spcAft>
              <a:buClr>
                <a:srgbClr val="000000"/>
              </a:buClr>
              <a:buSzPts val="980"/>
              <a:buNone/>
            </a:pPr>
            <a:r>
              <a:rPr b="0" i="0" lang="en-US" sz="1400" u="none" strike="noStrike">
                <a:solidFill>
                  <a:srgbClr val="000000"/>
                </a:solidFill>
                <a:latin typeface="Open Sans"/>
                <a:ea typeface="Open Sans"/>
                <a:cs typeface="Open Sans"/>
                <a:sym typeface="Open Sans"/>
              </a:rPr>
              <a:t>Using </a:t>
            </a:r>
            <a:r>
              <a:rPr b="1" i="0" lang="en-US" sz="1400" u="none" strike="noStrike">
                <a:solidFill>
                  <a:srgbClr val="0F4861"/>
                </a:solidFill>
                <a:latin typeface="Open Sans"/>
                <a:ea typeface="Open Sans"/>
                <a:cs typeface="Open Sans"/>
                <a:sym typeface="Open Sans"/>
              </a:rPr>
              <a:t>iterrows</a:t>
            </a:r>
            <a:r>
              <a:rPr b="0" i="0" lang="en-US" sz="1400" u="none" strike="noStrike">
                <a:solidFill>
                  <a:srgbClr val="000000"/>
                </a:solidFill>
                <a:latin typeface="Open Sans"/>
                <a:ea typeface="Open Sans"/>
                <a:cs typeface="Open Sans"/>
                <a:sym typeface="Open Sans"/>
              </a:rPr>
              <a:t> to iterate through the </a:t>
            </a:r>
            <a:r>
              <a:rPr b="1" i="0" lang="en-US" sz="1400" u="none" strike="noStrike">
                <a:solidFill>
                  <a:srgbClr val="0F4861"/>
                </a:solidFill>
                <a:latin typeface="Open Sans"/>
                <a:ea typeface="Open Sans"/>
                <a:cs typeface="Open Sans"/>
                <a:sym typeface="Open Sans"/>
              </a:rPr>
              <a:t>NOAA_df </a:t>
            </a:r>
            <a:r>
              <a:rPr b="0" i="0" lang="en-US" sz="1400" u="none" strike="noStrike">
                <a:solidFill>
                  <a:srgbClr val="000000"/>
                </a:solidFill>
                <a:latin typeface="Open Sans"/>
                <a:ea typeface="Open Sans"/>
                <a:cs typeface="Open Sans"/>
                <a:sym typeface="Open Sans"/>
              </a:rPr>
              <a:t>and average the </a:t>
            </a:r>
            <a:r>
              <a:rPr b="1" i="0" lang="en-US" sz="1400" u="none" strike="noStrike">
                <a:solidFill>
                  <a:srgbClr val="0F4861"/>
                </a:solidFill>
                <a:latin typeface="Open Sans"/>
                <a:ea typeface="Open Sans"/>
                <a:cs typeface="Open Sans"/>
                <a:sym typeface="Open Sans"/>
              </a:rPr>
              <a:t>prev_days </a:t>
            </a:r>
            <a:r>
              <a:rPr b="0" i="0" lang="en-US" sz="1400" u="none" strike="noStrike">
                <a:solidFill>
                  <a:srgbClr val="000000"/>
                </a:solidFill>
                <a:latin typeface="Open Sans"/>
                <a:ea typeface="Open Sans"/>
                <a:cs typeface="Open Sans"/>
                <a:sym typeface="Open Sans"/>
              </a:rPr>
              <a:t>took nearly 10 minutes.</a:t>
            </a:r>
            <a:endParaRPr/>
          </a:p>
          <a:p>
            <a:pPr indent="-285750" lvl="1" marL="742950" rtl="0" algn="l">
              <a:lnSpc>
                <a:spcPct val="90000"/>
              </a:lnSpc>
              <a:spcBef>
                <a:spcPts val="0"/>
              </a:spcBef>
              <a:spcAft>
                <a:spcPts val="0"/>
              </a:spcAft>
              <a:buClr>
                <a:srgbClr val="000000"/>
              </a:buClr>
              <a:buSzPts val="980"/>
              <a:buFont typeface="Noto Sans Symbols"/>
              <a:buChar char="❑"/>
            </a:pPr>
            <a:r>
              <a:rPr b="1" i="0" lang="en-US" sz="1400" u="none" strike="noStrike">
                <a:solidFill>
                  <a:srgbClr val="0F4861"/>
                </a:solidFill>
                <a:latin typeface="Open Sans"/>
                <a:ea typeface="Open Sans"/>
                <a:cs typeface="Open Sans"/>
                <a:sym typeface="Open Sans"/>
              </a:rPr>
              <a:t>rolling</a:t>
            </a:r>
            <a:r>
              <a:rPr b="0" i="0" lang="en-US" sz="1400" u="none" strike="noStrike">
                <a:solidFill>
                  <a:srgbClr val="000000"/>
                </a:solidFill>
                <a:latin typeface="Open Sans"/>
                <a:ea typeface="Open Sans"/>
                <a:cs typeface="Open Sans"/>
                <a:sym typeface="Open Sans"/>
              </a:rPr>
              <a:t> decreased the time significantly.</a:t>
            </a:r>
            <a:endParaRPr/>
          </a:p>
          <a:p>
            <a:pPr indent="0" lvl="0" marL="0" rtl="0" algn="l">
              <a:lnSpc>
                <a:spcPct val="90000"/>
              </a:lnSpc>
              <a:spcBef>
                <a:spcPts val="0"/>
              </a:spcBef>
              <a:spcAft>
                <a:spcPts val="0"/>
              </a:spcAft>
              <a:buClr>
                <a:srgbClr val="000000"/>
              </a:buClr>
              <a:buSzPts val="980"/>
              <a:buNone/>
            </a:pPr>
            <a:r>
              <a:t/>
            </a:r>
            <a:endParaRPr sz="1400">
              <a:solidFill>
                <a:srgbClr val="000000"/>
              </a:solidFill>
              <a:latin typeface="Open Sans"/>
              <a:ea typeface="Open Sans"/>
              <a:cs typeface="Open Sans"/>
              <a:sym typeface="Open Sans"/>
            </a:endParaRPr>
          </a:p>
          <a:p>
            <a:pPr indent="0" lvl="0" marL="0" rtl="0" algn="l">
              <a:lnSpc>
                <a:spcPct val="90000"/>
              </a:lnSpc>
              <a:spcBef>
                <a:spcPts val="0"/>
              </a:spcBef>
              <a:spcAft>
                <a:spcPts val="0"/>
              </a:spcAft>
              <a:buClr>
                <a:srgbClr val="000000"/>
              </a:buClr>
              <a:buSzPts val="980"/>
              <a:buNone/>
            </a:pPr>
            <a:r>
              <a:rPr b="0" i="0" lang="en-US" sz="1400" u="none" strike="noStrike">
                <a:solidFill>
                  <a:srgbClr val="000000"/>
                </a:solidFill>
                <a:latin typeface="Open Sans"/>
                <a:ea typeface="Open Sans"/>
                <a:cs typeface="Open Sans"/>
                <a:sym typeface="Open Sans"/>
              </a:rPr>
              <a:t>Setting the legend for the KDE grid was exhausting because Seaborn’s </a:t>
            </a:r>
            <a:r>
              <a:rPr b="1" i="0" lang="en-US" sz="1400" u="none" strike="noStrike">
                <a:solidFill>
                  <a:srgbClr val="0F4861"/>
                </a:solidFill>
                <a:latin typeface="Open Sans"/>
                <a:ea typeface="Open Sans"/>
                <a:cs typeface="Open Sans"/>
                <a:sym typeface="Open Sans"/>
              </a:rPr>
              <a:t>kdeplot</a:t>
            </a:r>
            <a:r>
              <a:rPr b="0" i="0" lang="en-US" sz="1400" u="none" strike="noStrike">
                <a:solidFill>
                  <a:srgbClr val="000000"/>
                </a:solidFill>
                <a:latin typeface="Open Sans"/>
                <a:ea typeface="Open Sans"/>
                <a:cs typeface="Open Sans"/>
                <a:sym typeface="Open Sans"/>
              </a:rPr>
              <a:t> does not allow easy customization.</a:t>
            </a:r>
            <a:endParaRPr/>
          </a:p>
          <a:p>
            <a:pPr indent="-285750" lvl="1" marL="742950" rtl="0" algn="l">
              <a:lnSpc>
                <a:spcPct val="90000"/>
              </a:lnSpc>
              <a:spcBef>
                <a:spcPts val="0"/>
              </a:spcBef>
              <a:spcAft>
                <a:spcPts val="0"/>
              </a:spcAft>
              <a:buClr>
                <a:srgbClr val="000000"/>
              </a:buClr>
              <a:buSzPts val="980"/>
              <a:buFont typeface="Noto Sans Symbols"/>
              <a:buChar char="❑"/>
            </a:pPr>
            <a:r>
              <a:rPr b="0" i="0" lang="en-US" sz="1400" u="none" strike="noStrike">
                <a:solidFill>
                  <a:srgbClr val="000000"/>
                </a:solidFill>
                <a:latin typeface="Open Sans"/>
                <a:ea typeface="Open Sans"/>
                <a:cs typeface="Open Sans"/>
                <a:sym typeface="Open Sans"/>
              </a:rPr>
              <a:t>A “fake” plot with only a legend was overlayed on the KDE grid.</a:t>
            </a:r>
            <a:endParaRPr/>
          </a:p>
          <a:p>
            <a:pPr indent="0" lvl="0" marL="114300" rtl="0" algn="l">
              <a:lnSpc>
                <a:spcPct val="90000"/>
              </a:lnSpc>
              <a:spcBef>
                <a:spcPts val="1000"/>
              </a:spcBef>
              <a:spcAft>
                <a:spcPts val="0"/>
              </a:spcAft>
              <a:buSzPts val="1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