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modernComment_100_7E923C18.xml" ContentType="application/vnd.ms-powerpoint.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8.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9.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19"/>
  </p:notesMasterIdLst>
  <p:handoutMasterIdLst>
    <p:handoutMasterId r:id="rId20"/>
  </p:handoutMasterIdLst>
  <p:sldIdLst>
    <p:sldId id="256" r:id="rId6"/>
    <p:sldId id="257" r:id="rId7"/>
    <p:sldId id="589" r:id="rId8"/>
    <p:sldId id="593" r:id="rId9"/>
    <p:sldId id="594" r:id="rId10"/>
    <p:sldId id="595" r:id="rId11"/>
    <p:sldId id="596" r:id="rId12"/>
    <p:sldId id="597" r:id="rId13"/>
    <p:sldId id="265" r:id="rId14"/>
    <p:sldId id="598" r:id="rId15"/>
    <p:sldId id="599" r:id="rId16"/>
    <p:sldId id="269" r:id="rId17"/>
    <p:sldId id="270" r:id="rId18"/>
  </p:sldIdLst>
  <p:sldSz cx="12192000" cy="6858000"/>
  <p:notesSz cx="7104063" cy="10234613"/>
  <p:embeddedFontLst>
    <p:embeddedFont>
      <p:font typeface="Segoe UI" panose="020B0502040204020203" pitchFamily="34" charset="0"/>
      <p:regular r:id="rId21"/>
      <p:bold r:id="rId22"/>
      <p:italic r:id="rId23"/>
      <p:boldItalic r:id="rId24"/>
    </p:embeddedFont>
    <p:embeddedFont>
      <p:font typeface="Segoe UI Light" panose="020B0502040204020203" pitchFamily="34" charset="0"/>
      <p:regular r:id="rId25"/>
      <p:italic r:id="rId26"/>
    </p:embeddedFont>
  </p:embeddedFontLst>
  <p:custDataLst>
    <p:tags r:id="rId27"/>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199D02-F446-0807-52A6-5C0D46C48229}" name="Emilie VILLETORTE" initials="EV" userId="S::evilletorte@eni.fr::60a890f2-81d8-4a9a-b988-47c91ea199b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86"/>
    <a:srgbClr val="07D3A2"/>
    <a:srgbClr val="9D4007"/>
    <a:srgbClr val="F46914"/>
    <a:srgbClr val="018FA5"/>
    <a:srgbClr val="6A0DB7"/>
    <a:srgbClr val="B08600"/>
    <a:srgbClr val="55BDFD"/>
    <a:srgbClr val="0090CD"/>
    <a:srgbClr val="00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2479" autoAdjust="0"/>
  </p:normalViewPr>
  <p:slideViewPr>
    <p:cSldViewPr snapToGrid="0">
      <p:cViewPr varScale="1">
        <p:scale>
          <a:sx n="105" d="100"/>
          <a:sy n="105" d="100"/>
        </p:scale>
        <p:origin x="138" y="252"/>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comments/modernComment_100_7E923C18.xml><?xml version="1.0" encoding="utf-8"?>
<p188:cmLst xmlns:a="http://schemas.openxmlformats.org/drawingml/2006/main" xmlns:r="http://schemas.openxmlformats.org/officeDocument/2006/relationships" xmlns:p188="http://schemas.microsoft.com/office/powerpoint/2018/8/main">
  <p188:cm id="{B8F8CFC1-E441-4463-B74F-7D068FBD9966}" authorId="{B7199D02-F446-0807-52A6-5C0D46C48229}" created="2022-01-24T13:12:06.033">
    <ac:txMkLst xmlns:ac="http://schemas.microsoft.com/office/drawing/2013/main/command">
      <pc:docMk xmlns:pc="http://schemas.microsoft.com/office/powerpoint/2013/main/command"/>
      <pc:sldMk xmlns:pc="http://schemas.microsoft.com/office/powerpoint/2013/main/command" cId="2123512856" sldId="256"/>
      <ac:spMk id="2" creationId="{6FA20465-108C-484C-98C8-D5CC05D665E3}"/>
      <ac:txMk cp="44" len="4">
        <ac:context len="57" hash="764422540"/>
      </ac:txMk>
    </ac:txMkLst>
    <p188:pos x="3998976" y="1822197"/>
    <p188:txBody>
      <a:bodyPr/>
      <a:lstStyle/>
      <a:p>
        <a:r>
          <a:rPr lang="fr-FR"/>
          <a:t>sous Android ou pour Android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24/01/2022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24/01/2022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démonstration nous allons découvrir comment créer un projet.</a:t>
            </a:r>
          </a:p>
          <a:p>
            <a:endParaRPr lang="en-US"/>
          </a:p>
        </p:txBody>
      </p:sp>
    </p:spTree>
    <p:extLst>
      <p:ext uri="{BB962C8B-B14F-4D97-AF65-F5344CB8AC3E}">
        <p14:creationId xmlns:p14="http://schemas.microsoft.com/office/powerpoint/2010/main" val="235498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démonstration nous allons découvrir comment exécuter un projet sur un émulateur.</a:t>
            </a:r>
          </a:p>
          <a:p>
            <a:endParaRPr lang="en-US"/>
          </a:p>
        </p:txBody>
      </p:sp>
    </p:spTree>
    <p:extLst>
      <p:ext uri="{BB962C8B-B14F-4D97-AF65-F5344CB8AC3E}">
        <p14:creationId xmlns:p14="http://schemas.microsoft.com/office/powerpoint/2010/main" val="184531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Vous avez découvert la plateforme Android.</a:t>
            </a:r>
          </a:p>
          <a:p>
            <a:r>
              <a:rPr lang="fr-FR"/>
              <a:t>Vous avez découvert l’architecture Android.</a:t>
            </a:r>
          </a:p>
          <a:p>
            <a:r>
              <a:rPr lang="fr-FR"/>
              <a:t>Vous avez découvert l’environnement de développement.</a:t>
            </a:r>
          </a:p>
          <a:p>
            <a:r>
              <a:rPr lang="fr-FR"/>
              <a:t>Vous savez comment créer un projet.</a:t>
            </a:r>
          </a:p>
          <a:p>
            <a:r>
              <a:rPr lang="fr-FR"/>
              <a:t>Vous savez comment exécuter un projet.</a:t>
            </a:r>
          </a:p>
          <a:p>
            <a:endParaRPr lang="en-US"/>
          </a:p>
        </p:txBody>
      </p:sp>
    </p:spTree>
    <p:extLst>
      <p:ext uri="{BB962C8B-B14F-4D97-AF65-F5344CB8AC3E}">
        <p14:creationId xmlns:p14="http://schemas.microsoft.com/office/powerpoint/2010/main" val="348306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Découvrir la plateforme Android.</a:t>
            </a:r>
          </a:p>
          <a:p>
            <a:r>
              <a:rPr lang="fr-FR"/>
              <a:t>Découvrir l’architecture Android.</a:t>
            </a:r>
          </a:p>
          <a:p>
            <a:r>
              <a:rPr lang="fr-FR"/>
              <a:t>Découvrir l’environnement de développement.</a:t>
            </a:r>
          </a:p>
          <a:p>
            <a:r>
              <a:rPr lang="fr-FR"/>
              <a:t>Créer un premier projet.</a:t>
            </a:r>
          </a:p>
          <a:p>
            <a:endParaRPr lang="en-US"/>
          </a:p>
        </p:txBody>
      </p:sp>
    </p:spTree>
    <p:extLst>
      <p:ext uri="{BB962C8B-B14F-4D97-AF65-F5344CB8AC3E}">
        <p14:creationId xmlns:p14="http://schemas.microsoft.com/office/powerpoint/2010/main" val="294078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chemeClr val="tx1"/>
                </a:solidFill>
                <a:effectLst/>
              </a:rPr>
              <a:t>Android est un système d'exploitation mobile fondé sur le noyau Linux et développé par Google.</a:t>
            </a:r>
          </a:p>
          <a:p>
            <a:pPr algn="l"/>
            <a:endParaRPr lang="fr-FR" b="0" i="0">
              <a:solidFill>
                <a:schemeClr val="tx1"/>
              </a:solidFill>
              <a:effectLst/>
            </a:endParaRPr>
          </a:p>
          <a:p>
            <a:pPr algn="l"/>
            <a:r>
              <a:rPr lang="fr-FR" b="0" i="0">
                <a:solidFill>
                  <a:schemeClr val="tx1"/>
                </a:solidFill>
                <a:effectLst/>
              </a:rPr>
              <a:t>Lancé en juin 2007 à la suite du rachat par Google en 2005 de la startup du même nom, le système avait d'abord été conçu pour les smartphones et tablettes tactiles, puis s'est diversifié dans les objets connectés et ordinateurs comme les télévisions (Android TV), les voitures (Android Auto), les Chromebook (Chrome OS qui utilise les applications Android) et les smartwatch (Wear OS).</a:t>
            </a:r>
          </a:p>
          <a:p>
            <a:pPr algn="l"/>
            <a:endParaRPr lang="fr-FR" b="0" i="0">
              <a:solidFill>
                <a:schemeClr val="tx1"/>
              </a:solidFill>
              <a:effectLst/>
            </a:endParaRPr>
          </a:p>
          <a:p>
            <a:pPr algn="l"/>
            <a:r>
              <a:rPr lang="fr-FR" b="0" i="0">
                <a:solidFill>
                  <a:schemeClr val="tx1"/>
                </a:solidFill>
                <a:effectLst/>
              </a:rPr>
              <a:t>Aujourd’hui Android est le système d'exploitation mobile le plus utilisé dans le monde, devant iOS d’Apple, avec plus de 80 % de parts de marché dans les smartphones pour l'ensemble de ses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Tree>
    <p:extLst>
      <p:ext uri="{BB962C8B-B14F-4D97-AF65-F5344CB8AC3E}">
        <p14:creationId xmlns:p14="http://schemas.microsoft.com/office/powerpoint/2010/main" val="251696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chemeClr val="tx1"/>
                </a:solidFill>
                <a:effectLst/>
              </a:rPr>
              <a:t>Android est un système d'exploitation mobile fondé sur le noyau Linux et développé par Google.</a:t>
            </a:r>
          </a:p>
          <a:p>
            <a:pPr algn="l"/>
            <a:endParaRPr lang="fr-FR" b="0" i="0">
              <a:solidFill>
                <a:schemeClr val="tx1"/>
              </a:solidFill>
              <a:effectLst/>
            </a:endParaRPr>
          </a:p>
          <a:p>
            <a:pPr algn="l"/>
            <a:r>
              <a:rPr lang="fr-FR" b="0" i="0">
                <a:solidFill>
                  <a:schemeClr val="tx1"/>
                </a:solidFill>
                <a:effectLst/>
              </a:rPr>
              <a:t>Lancé en juin 2007 à la suite du rachat par Google en 2005 de la startup du même nom, le système avait d'abord été conçu pour les smartphones et tablettes tactiles, puis s'est diversifié dans les objets connectés et ordinateurs comme les télévisions (Android TV), les voitures (Android Auto), les Chromebook (Chrome OS qui utilise les applications Android) et les smartwatch (Wear OS).</a:t>
            </a:r>
          </a:p>
          <a:p>
            <a:pPr algn="l"/>
            <a:endParaRPr lang="fr-FR" b="0" i="0">
              <a:solidFill>
                <a:schemeClr val="tx1"/>
              </a:solidFill>
              <a:effectLst/>
            </a:endParaRPr>
          </a:p>
          <a:p>
            <a:pPr algn="l"/>
            <a:r>
              <a:rPr lang="fr-FR" b="0" i="0">
                <a:solidFill>
                  <a:schemeClr val="tx1"/>
                </a:solidFill>
                <a:effectLst/>
              </a:rPr>
              <a:t>Aujourd’hui Android est le système d'exploitation mobile le plus utilisé dans le monde, devant iOS d’Apple, avec plus de 80 % de parts de marché dans les smartphones pour l'ensemble de ses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Tree>
    <p:extLst>
      <p:ext uri="{BB962C8B-B14F-4D97-AF65-F5344CB8AC3E}">
        <p14:creationId xmlns:p14="http://schemas.microsoft.com/office/powerpoint/2010/main" val="94296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Google offre une suite de bibliothèques pour aider les développeurs à suivre les meilleures pratiques, à réduire le code standard et à écrire du code qui fonctionne de manière cohérente sur les versions et les appareils Android afin que les développeurs puissent se concentrer sur le code qui leur tient à cœur. Cette suite de bibliothèques se nomme Jet Pack et nous la découvrirons en parti dans ce cours.</a:t>
            </a:r>
            <a:endParaRPr lang="fr-FR" sz="1200" b="0" i="0" kern="1200">
              <a:solidFill>
                <a:schemeClr val="tx1"/>
              </a:solidFill>
              <a:effectLst/>
              <a:ea typeface="+mn-ea"/>
              <a:cs typeface="+mn-cs"/>
            </a:endParaRPr>
          </a:p>
          <a:p>
            <a:pPr algn="l"/>
            <a:endParaRPr lang="fr-FR" b="0" i="0">
              <a:solidFill>
                <a:schemeClr val="tx1"/>
              </a:solidFill>
              <a:effectLst/>
            </a:endParaRPr>
          </a:p>
          <a:p>
            <a:pPr algn="l"/>
            <a:r>
              <a:rPr lang="fr-FR" b="0" i="0">
                <a:solidFill>
                  <a:schemeClr val="tx1"/>
                </a:solidFill>
                <a:effectLst/>
              </a:rPr>
              <a:t>Lancé en juin 2007 à la suite du rachat par Google en 2005 de la startup du même nom, le système avait d'abord été conçu pour les smartphones et tablettes tactiles, puis s'est diversifié dans les objets connectés et ordinateurs comme les télévisions (Android TV), les voitures (Android Auto), les Chromebook (Chrome OS qui utilise les applications Android) et les smartwatch (Wear OS).</a:t>
            </a:r>
          </a:p>
          <a:p>
            <a:pPr algn="l"/>
            <a:endParaRPr lang="fr-FR" b="0" i="0">
              <a:solidFill>
                <a:schemeClr val="tx1"/>
              </a:solidFill>
              <a:effectLst/>
            </a:endParaRPr>
          </a:p>
          <a:p>
            <a:pPr algn="l"/>
            <a:r>
              <a:rPr lang="fr-FR" b="0" i="0">
                <a:solidFill>
                  <a:schemeClr val="tx1"/>
                </a:solidFill>
                <a:effectLst/>
              </a:rPr>
              <a:t>Aujourd’hui Android est le système d'exploitation mobile le plus utilisé dans le monde, devant iOS d’Apple, avec plus de 80 % de parts de marché dans les smartphones pour l'ensemble de ses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Tree>
    <p:extLst>
      <p:ext uri="{BB962C8B-B14F-4D97-AF65-F5344CB8AC3E}">
        <p14:creationId xmlns:p14="http://schemas.microsoft.com/office/powerpoint/2010/main" val="210899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a:t>Parlez du fonctionnement d’avant puis du fonctionnement d’aujourd’hui qui ne devrait plus changer.</a:t>
            </a:r>
          </a:p>
          <a:p>
            <a:r>
              <a:rPr lang="fr-FR" b="1"/>
              <a:t>Avant c’était la galère pour gérer la compatibilité des versions, maintenant c’est très simple avec AndroidX.</a:t>
            </a:r>
          </a:p>
          <a:p>
            <a:endParaRPr lang="fr-FR" b="1"/>
          </a:p>
          <a:p>
            <a:r>
              <a:rPr lang="fr-FR" b="1"/>
              <a:t>[Version Android]</a:t>
            </a:r>
          </a:p>
          <a:p>
            <a:r>
              <a:rPr lang="fr-FR"/>
              <a:t>C’est le numéro de version commercial. En tant que développeurs, nous nous fonderons plutôt sur les numéros d’API. L’historique des versions d’Android a débuté avec la sortie de la version 1.0 en septembre 2008. Android a connu plusieurs mises à jour depuis sa première version. Ces mises à jour servent généralement à corriger des bugs, à améliorer l'aspect graphique ou encore à ajouter de nouvelles fonctionnalités. Dans l’ensemble, chaque version est développée sous un nom de code basé sur des friandises. Ces noms de code suivent une logique alphabétique. Depuis la version 10 les noms de friandises ont été oubliés.</a:t>
            </a:r>
          </a:p>
          <a:p>
            <a:endParaRPr lang="fr-FR"/>
          </a:p>
          <a:p>
            <a:r>
              <a:rPr lang="fr-FR" b="1"/>
              <a:t>[Version de l’API]</a:t>
            </a:r>
          </a:p>
          <a:p>
            <a:r>
              <a:rPr lang="fr-FR"/>
              <a:t>Le niveau d’API est une valeur entière qui identifie de manière unique la structure offerte par la version du framework Android.</a:t>
            </a:r>
          </a:p>
          <a:p>
            <a:endParaRPr lang="fr-FR"/>
          </a:p>
          <a:p>
            <a:r>
              <a:rPr lang="fr-FR" sz="1200" b="0" i="0" kern="1200">
                <a:solidFill>
                  <a:schemeClr val="tx1"/>
                </a:solidFill>
                <a:effectLst/>
                <a:ea typeface="+mn-ea"/>
                <a:cs typeface="+mn-cs"/>
              </a:rPr>
              <a:t>Le framework Android fournit une API que les applications peuvent utiliser pour interagir avec l’OS Android et qui contient :</a:t>
            </a:r>
          </a:p>
          <a:p>
            <a:pPr marL="171450" indent="-171450">
              <a:buFont typeface="Arial" panose="020B0604020202020204" pitchFamily="34" charset="0"/>
              <a:buChar char="•"/>
            </a:pPr>
            <a:r>
              <a:rPr lang="fr-FR" sz="1200" b="0" i="0" kern="1200">
                <a:solidFill>
                  <a:schemeClr val="tx1"/>
                </a:solidFill>
                <a:effectLst/>
                <a:ea typeface="+mn-ea"/>
                <a:cs typeface="+mn-cs"/>
              </a:rPr>
              <a:t>Un ensemble de base de paquets et de classes,</a:t>
            </a:r>
          </a:p>
          <a:p>
            <a:pPr marL="171450" indent="-171450">
              <a:buFont typeface="Arial" panose="020B0604020202020204" pitchFamily="34" charset="0"/>
              <a:buChar char="•"/>
            </a:pPr>
            <a:r>
              <a:rPr lang="fr-FR" sz="1200" b="0" i="0" kern="1200">
                <a:solidFill>
                  <a:schemeClr val="tx1"/>
                </a:solidFill>
                <a:effectLst/>
                <a:ea typeface="+mn-ea"/>
                <a:cs typeface="+mn-cs"/>
              </a:rPr>
              <a:t>Un ensemble d'éléments et d'attributs XML pour déclarer un fichier manifeste,</a:t>
            </a:r>
          </a:p>
          <a:p>
            <a:pPr marL="171450" indent="-171450">
              <a:buFont typeface="Arial" panose="020B0604020202020204" pitchFamily="34" charset="0"/>
              <a:buChar char="•"/>
            </a:pPr>
            <a:r>
              <a:rPr lang="fr-FR" sz="1200" b="0" i="0" kern="1200">
                <a:solidFill>
                  <a:schemeClr val="tx1"/>
                </a:solidFill>
                <a:effectLst/>
                <a:ea typeface="+mn-ea"/>
                <a:cs typeface="+mn-cs"/>
              </a:rPr>
              <a:t>Un ensemble d'éléments et d'attributs XML pour déclarer et accéder aux ressources,</a:t>
            </a:r>
          </a:p>
          <a:p>
            <a:pPr marL="171450" indent="-171450">
              <a:buFont typeface="Arial" panose="020B0604020202020204" pitchFamily="34" charset="0"/>
              <a:buChar char="•"/>
            </a:pPr>
            <a:r>
              <a:rPr lang="fr-FR" sz="1200" b="0" i="0" kern="1200">
                <a:solidFill>
                  <a:schemeClr val="tx1"/>
                </a:solidFill>
                <a:effectLst/>
                <a:ea typeface="+mn-ea"/>
                <a:cs typeface="+mn-cs"/>
              </a:rPr>
              <a:t>Un ensemble d'intentions,</a:t>
            </a:r>
          </a:p>
          <a:p>
            <a:pPr marL="171450" indent="-171450">
              <a:buFont typeface="Arial" panose="020B0604020202020204" pitchFamily="34" charset="0"/>
              <a:buChar char="•"/>
            </a:pPr>
            <a:r>
              <a:rPr lang="fr-FR" sz="1200" b="0" i="0" kern="1200">
                <a:solidFill>
                  <a:schemeClr val="tx1"/>
                </a:solidFill>
                <a:effectLst/>
                <a:ea typeface="+mn-ea"/>
                <a:cs typeface="+mn-cs"/>
              </a:rPr>
              <a:t>Un ensemble d'autorisations que les applications peuvent demander, ainsi que les autorisations d'accès incluses dans le système.</a:t>
            </a:r>
          </a:p>
          <a:p>
            <a:pPr marL="171450" indent="-171450">
              <a:buFont typeface="Arial" panose="020B0604020202020204" pitchFamily="34" charset="0"/>
              <a:buChar char="•"/>
            </a:pPr>
            <a:endParaRPr lang="fr-FR" sz="1200" b="0" i="0" kern="1200">
              <a:solidFill>
                <a:schemeClr val="tx1"/>
              </a:solidFill>
              <a:effectLst/>
              <a:ea typeface="+mn-ea"/>
              <a:cs typeface="+mn-cs"/>
            </a:endParaRPr>
          </a:p>
          <a:p>
            <a:pPr marL="0" indent="0">
              <a:buFont typeface="Arial" panose="020B0604020202020204" pitchFamily="34" charset="0"/>
              <a:buNone/>
            </a:pPr>
            <a:r>
              <a:rPr lang="fr-FR" sz="1200" b="1" i="0" kern="1200">
                <a:solidFill>
                  <a:schemeClr val="tx1"/>
                </a:solidFill>
                <a:effectLst/>
                <a:ea typeface="+mn-ea"/>
                <a:cs typeface="+mn-cs"/>
              </a:rPr>
              <a:t>[AndroidX]</a:t>
            </a:r>
          </a:p>
          <a:p>
            <a:pPr marL="0" indent="0">
              <a:buFont typeface="Arial" panose="020B0604020202020204" pitchFamily="34" charset="0"/>
              <a:buNone/>
            </a:pPr>
            <a:r>
              <a:rPr lang="fr-FR"/>
              <a:t>AndroidX contient les bibliothèques Android Jetpack. À l'instar de la bibliothèque de support, les bibliothèques de l'espace de noms androidx sont livrées séparément de la plate-forme Android et offrent une compatibilité descendante entre les versions d'Android. </a:t>
            </a:r>
          </a:p>
          <a:p>
            <a:pPr marL="0" indent="0">
              <a:buFont typeface="Arial" panose="020B0604020202020204" pitchFamily="34" charset="0"/>
              <a:buNone/>
            </a:pPr>
            <a:endParaRPr lang="fr-FR"/>
          </a:p>
          <a:p>
            <a:pPr marL="0" indent="0">
              <a:buFont typeface="Arial" panose="020B0604020202020204" pitchFamily="34" charset="0"/>
              <a:buNone/>
            </a:pPr>
            <a:r>
              <a:rPr lang="fr-FR"/>
              <a:t>AndroidX est une amélioration majeure de la bibliothèque de support Android d'origine, qui n'est plus maintenue. </a:t>
            </a:r>
          </a:p>
          <a:p>
            <a:pPr marL="0" indent="0">
              <a:buFont typeface="Arial" panose="020B0604020202020204" pitchFamily="34" charset="0"/>
              <a:buNone/>
            </a:pPr>
            <a:endParaRPr lang="fr-FR"/>
          </a:p>
          <a:p>
            <a:pPr marL="0" indent="0">
              <a:buFont typeface="Arial" panose="020B0604020202020204" pitchFamily="34" charset="0"/>
              <a:buNone/>
            </a:pPr>
            <a:r>
              <a:rPr lang="fr-FR"/>
              <a:t>Les packages androidx remplacent entièrement la bibliothèque de support en fournissant la parité des fonctionnalités et de nouvelles bibliothèques. </a:t>
            </a:r>
          </a:p>
          <a:p>
            <a:pPr marL="0" indent="0">
              <a:buFont typeface="Arial" panose="020B0604020202020204" pitchFamily="34" charset="0"/>
              <a:buNone/>
            </a:pPr>
            <a:endParaRPr lang="fr-FR"/>
          </a:p>
          <a:p>
            <a:pPr marL="0" indent="0">
              <a:buFont typeface="Arial" panose="020B0604020202020204" pitchFamily="34" charset="0"/>
              <a:buNone/>
            </a:pPr>
            <a:r>
              <a:rPr lang="fr-FR"/>
              <a:t>De plus, AndroidX comprend les fonctionnalités suivantes: </a:t>
            </a:r>
          </a:p>
          <a:p>
            <a:pPr marL="0" indent="0">
              <a:buFont typeface="Arial" panose="020B0604020202020204" pitchFamily="34" charset="0"/>
              <a:buNone/>
            </a:pPr>
            <a:endParaRPr lang="fr-FR"/>
          </a:p>
          <a:p>
            <a:pPr marL="0" indent="0">
              <a:buFont typeface="Arial" panose="020B0604020202020204" pitchFamily="34" charset="0"/>
              <a:buNone/>
            </a:pPr>
            <a:r>
              <a:rPr lang="fr-FR"/>
              <a:t>Tous les packages d'AndroidX vivent dans un espace de noms cohérent commençant par la chaîne androidx. </a:t>
            </a:r>
          </a:p>
          <a:p>
            <a:pPr marL="0" indent="0">
              <a:buFont typeface="Arial" panose="020B0604020202020204" pitchFamily="34" charset="0"/>
              <a:buNone/>
            </a:pPr>
            <a:r>
              <a:rPr lang="fr-FR"/>
              <a:t>Les packages de la bibliothèque de support ont été mappés dans les packages androidx. * Correspondants. Pour un mappage complet de toutes les anciennes classes et des artefacts de construction vers les nouveaux, consultez la page Refactoring de package. Contrairement à la bibliothèque de support, les packages androidx sont maintenus et mis à jour séparément. Les packages androidx utilisent le contrôle de version sémantique strict, à partir de la version 1.0.0. Vous pouvez mettre à jour les bibliothèques AndroidX dans votre projet indépendamment. La version 28.0.0 est la dernière version de la bibliothèque de support. Il n'y aura plus de versions de la bibliothèque android.support. </a:t>
            </a:r>
            <a:r>
              <a:rPr lang="fr-FR" b="1"/>
              <a:t>Tous les nouveaux développements de fonctionnalités se feront dans l'espace de noms androidx.</a:t>
            </a:r>
            <a:endParaRPr lang="fr-FR" sz="1200" b="1" i="0" kern="1200" dirty="0">
              <a:solidFill>
                <a:schemeClr val="tx1"/>
              </a:solidFill>
              <a:effectLst/>
              <a:ea typeface="+mn-ea"/>
              <a:cs typeface="+mn-cs"/>
            </a:endParaRPr>
          </a:p>
        </p:txBody>
      </p:sp>
    </p:spTree>
    <p:extLst>
      <p:ext uri="{BB962C8B-B14F-4D97-AF65-F5344CB8AC3E}">
        <p14:creationId xmlns:p14="http://schemas.microsoft.com/office/powerpoint/2010/main" val="43150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Le processus de construction pour un module d'application Android typique suit ces étapes :</a:t>
            </a:r>
          </a:p>
          <a:p>
            <a:pPr marL="228600" indent="-228600">
              <a:buFont typeface="+mj-lt"/>
              <a:buAutoNum type="arabicPeriod"/>
            </a:pPr>
            <a:r>
              <a:rPr lang="fr-FR"/>
              <a:t>Les compilateurs convertissent votre code source en fichiers DEX (</a:t>
            </a:r>
            <a:r>
              <a:rPr lang="fr-FR" i="1"/>
              <a:t>Dalvik Executable</a:t>
            </a:r>
            <a:r>
              <a:rPr lang="fr-FR"/>
              <a:t>), qui incluent le bytecode qui s'exécute sur les appareils Android, et tout le reste en ressources compilées.</a:t>
            </a:r>
          </a:p>
          <a:p>
            <a:pPr marL="228600" indent="-228600">
              <a:buFont typeface="+mj-lt"/>
              <a:buAutoNum type="arabicPeriod"/>
            </a:pPr>
            <a:r>
              <a:rPr lang="fr-FR"/>
              <a:t>L'outil de packaging APK combine les fichiers DEX et les ressources compilées en un seul fichier APK. Cependant, avant que votre application puisse être installée et déployée sur un appareil Android, le fichier APK doit être signé.</a:t>
            </a:r>
          </a:p>
          <a:p>
            <a:pPr marL="228600" indent="-228600">
              <a:buFont typeface="+mj-lt"/>
              <a:buAutoNum type="arabicPeriod"/>
            </a:pPr>
            <a:r>
              <a:rPr lang="fr-FR" sz="1200" b="0" i="0" kern="1200">
                <a:solidFill>
                  <a:schemeClr val="tx1"/>
                </a:solidFill>
                <a:effectLst/>
                <a:ea typeface="+mn-ea"/>
                <a:cs typeface="+mn-cs"/>
              </a:rPr>
              <a:t>L'outil de packaging APK signe votre fichier APK à l'aide du fichier de clés de débogage ou de version :</a:t>
            </a:r>
          </a:p>
          <a:p>
            <a:pPr marL="457200" lvl="1" indent="0">
              <a:buFont typeface="+mj-lt"/>
              <a:buNone/>
            </a:pPr>
            <a:r>
              <a:rPr lang="fr-FR" sz="1200" b="0" i="0" kern="1200">
                <a:solidFill>
                  <a:schemeClr val="tx1"/>
                </a:solidFill>
                <a:effectLst/>
                <a:ea typeface="+mn-ea"/>
                <a:cs typeface="+mn-cs"/>
              </a:rPr>
              <a:t>A - Si vous créez une version de débogage de votre application, c'est-à-dire une application que vous avez l'intention de tester et de profiler, le conditionneur signe votre application avec le fichier de clés de débogage. Android Studio configure automatiquement les nouveaux projets avec un fichier de clés de débogage.</a:t>
            </a:r>
          </a:p>
          <a:p>
            <a:pPr marL="457200" lvl="1" indent="0">
              <a:buFont typeface="+mj-lt"/>
              <a:buNone/>
            </a:pPr>
            <a:r>
              <a:rPr lang="fr-FR" sz="1200" b="0" i="0" kern="1200">
                <a:solidFill>
                  <a:schemeClr val="tx1"/>
                </a:solidFill>
                <a:effectLst/>
                <a:ea typeface="+mn-ea"/>
                <a:cs typeface="+mn-cs"/>
              </a:rPr>
              <a:t>B - Si vous créez une version finale de votre application que vous avez l'intention de publier en externe, le conditionneur signe votre application avec le fichier de clés de version. Pour créer un fichier de clés de version, lisez la rubrique sur la signature de votre application dans Android Studio.</a:t>
            </a:r>
          </a:p>
          <a:p>
            <a:pPr marL="228600" lvl="0" indent="-228600">
              <a:buFont typeface="+mj-lt"/>
              <a:buAutoNum type="arabicPeriod"/>
            </a:pPr>
            <a:r>
              <a:rPr lang="fr-FR" sz="1200" b="0" i="0" kern="1200">
                <a:solidFill>
                  <a:schemeClr val="tx1"/>
                </a:solidFill>
                <a:effectLst/>
                <a:ea typeface="+mn-ea"/>
                <a:cs typeface="+mn-cs"/>
              </a:rPr>
              <a:t>Avant de générer votre fichier APK final, l'outil de mise en forme utilise l'outil zipalign pour optimiser votre application afin d'utiliser moins de mémoire lors de l'exécution sur un périphérique.</a:t>
            </a:r>
          </a:p>
          <a:p>
            <a:pPr marL="0" lvl="0" indent="0">
              <a:buFont typeface="+mj-lt"/>
              <a:buNone/>
            </a:pPr>
            <a:br>
              <a:rPr lang="fr-FR"/>
            </a:br>
            <a:r>
              <a:rPr lang="fr-FR" sz="1200" b="0" i="0" kern="1200">
                <a:solidFill>
                  <a:schemeClr val="tx1"/>
                </a:solidFill>
                <a:effectLst/>
                <a:ea typeface="+mn-ea"/>
                <a:cs typeface="+mn-cs"/>
              </a:rPr>
              <a:t>À la fin du processus de génération, vous disposez d'un fichier APK de débogage ou d'un fichier APK de version de votre application que vous pouvez utiliser pour déployer, tester ou publier à destination d’utilisateurs externes.</a:t>
            </a:r>
            <a:endParaRPr lang="fr-FR" sz="1200" b="0" i="0" kern="1200" dirty="0">
              <a:solidFill>
                <a:schemeClr val="tx1"/>
              </a:solidFill>
              <a:effectLst/>
              <a:ea typeface="+mn-ea"/>
              <a:cs typeface="+mn-cs"/>
            </a:endParaRPr>
          </a:p>
        </p:txBody>
      </p:sp>
    </p:spTree>
    <p:extLst>
      <p:ext uri="{BB962C8B-B14F-4D97-AF65-F5344CB8AC3E}">
        <p14:creationId xmlns:p14="http://schemas.microsoft.com/office/powerpoint/2010/main" val="1036829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a:t>[SDK Android]</a:t>
            </a:r>
          </a:p>
          <a:p>
            <a:r>
              <a:rPr lang="fr-FR"/>
              <a:t>Le kit de développement d'Android est un ensemble complet d'outils de développement. </a:t>
            </a:r>
          </a:p>
          <a:p>
            <a:r>
              <a:rPr lang="fr-FR"/>
              <a:t>Il inclut un débogueur, des bibliothèques logicielles, un émulateur, de la documentation, des exemples de code et des tutoriels.</a:t>
            </a:r>
          </a:p>
          <a:p>
            <a:endParaRPr lang="fr-FR"/>
          </a:p>
          <a:p>
            <a:r>
              <a:rPr lang="fr-FR"/>
              <a:t>Android Studio est l'IDE officiel pour le SDK Android. </a:t>
            </a:r>
          </a:p>
          <a:p>
            <a:endParaRPr lang="fr-FR"/>
          </a:p>
          <a:p>
            <a:r>
              <a:rPr lang="fr-FR" b="1"/>
              <a:t>[Android Studio]</a:t>
            </a:r>
          </a:p>
          <a:p>
            <a:r>
              <a:rPr lang="fr-FR"/>
              <a:t>Android Studio est un environnement de développement officiel pour développer des applications Android. </a:t>
            </a:r>
          </a:p>
          <a:p>
            <a:endParaRPr lang="fr-FR"/>
          </a:p>
          <a:p>
            <a:r>
              <a:rPr lang="fr-FR"/>
              <a:t>Il est basé sur IntelliJ IDEA, qui est un IDE reconnu et apprécié par les développeurs pour la variété de ses outils, permettant de simplifier et d’améliorer la productivité de leurs développements.</a:t>
            </a:r>
          </a:p>
          <a:p>
            <a:endParaRPr lang="fr-FR"/>
          </a:p>
          <a:p>
            <a:r>
              <a:rPr lang="fr-FR" sz="1200" b="0" i="0" kern="1200">
                <a:solidFill>
                  <a:schemeClr val="tx1"/>
                </a:solidFill>
                <a:effectLst/>
                <a:ea typeface="+mn-ea"/>
                <a:cs typeface="+mn-cs"/>
              </a:rPr>
              <a:t>Android Studio permet principalement d’utiliser le SDK Android et d'éditer les fichiers Kotlin, Java, et les fichiers de configuration XML d'une application Android.</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Kotlin est un langage de programmation orienté objet et fonctionnel. Son développement provient d'une équipe de programmeurs de JetBrains basée à Saint-Pétersbourg.</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Google annonce pendant la conférence Google I/O 2019 que Kotlin devient le langage principal</a:t>
            </a:r>
            <a:r>
              <a:rPr lang="fr-FR" sz="1200" b="0" i="0" kern="1200" baseline="0">
                <a:solidFill>
                  <a:schemeClr val="tx1"/>
                </a:solidFill>
                <a:effectLst/>
                <a:ea typeface="+mn-ea"/>
                <a:cs typeface="+mn-cs"/>
              </a:rPr>
              <a:t> recommandé</a:t>
            </a:r>
            <a:r>
              <a:rPr lang="fr-FR" sz="1200" b="0" i="0" kern="1200">
                <a:solidFill>
                  <a:schemeClr val="tx1"/>
                </a:solidFill>
                <a:effectLst/>
                <a:ea typeface="+mn-ea"/>
                <a:cs typeface="+mn-cs"/>
              </a:rPr>
              <a:t> de programmation supporté officiellement sur Android, le</a:t>
            </a:r>
            <a:r>
              <a:rPr lang="fr-FR" sz="1200" b="0" i="0" kern="1200" baseline="0">
                <a:solidFill>
                  <a:schemeClr val="tx1"/>
                </a:solidFill>
                <a:effectLst/>
                <a:ea typeface="+mn-ea"/>
                <a:cs typeface="+mn-cs"/>
              </a:rPr>
              <a:t> second langage est Java.</a:t>
            </a:r>
            <a:endParaRPr lang="fr-FR" sz="1200" b="0" i="0" kern="1200">
              <a:solidFill>
                <a:schemeClr val="tx1"/>
              </a:solidFill>
              <a:effectLst/>
              <a:ea typeface="+mn-ea"/>
              <a:cs typeface="+mn-cs"/>
            </a:endParaRP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Le but de Kotlin</a:t>
            </a:r>
            <a:r>
              <a:rPr lang="fr-FR" sz="1200" b="0" i="0" kern="1200" baseline="0">
                <a:solidFill>
                  <a:schemeClr val="tx1"/>
                </a:solidFill>
                <a:effectLst/>
                <a:ea typeface="+mn-ea"/>
                <a:cs typeface="+mn-cs"/>
              </a:rPr>
              <a:t> </a:t>
            </a:r>
            <a:r>
              <a:rPr lang="fr-FR" sz="1200" b="0" i="0" kern="1200">
                <a:solidFill>
                  <a:schemeClr val="tx1"/>
                </a:solidFill>
                <a:effectLst/>
                <a:ea typeface="+mn-ea"/>
                <a:cs typeface="+mn-cs"/>
              </a:rPr>
              <a:t>est de simplifier </a:t>
            </a:r>
            <a:r>
              <a:rPr lang="fr-FR"/>
              <a:t>et d’améliorer la productivité des développements.</a:t>
            </a:r>
          </a:p>
          <a:p>
            <a:endParaRPr lang="fr-FR" sz="1200" b="0" i="0" kern="1200">
              <a:solidFill>
                <a:schemeClr val="tx1"/>
              </a:solidFill>
              <a:effectLst/>
              <a:ea typeface="+mn-ea"/>
              <a:cs typeface="+mn-cs"/>
            </a:endParaRPr>
          </a:p>
          <a:p>
            <a:r>
              <a:rPr lang="fr-FR" sz="1200" b="1" i="0" kern="1200">
                <a:solidFill>
                  <a:schemeClr val="tx1"/>
                </a:solidFill>
                <a:effectLst/>
                <a:ea typeface="+mn-ea"/>
                <a:cs typeface="+mn-cs"/>
              </a:rPr>
              <a:t>[Gradle]</a:t>
            </a:r>
          </a:p>
          <a:p>
            <a:r>
              <a:rPr lang="fr-FR" sz="1200" b="0" i="0" kern="1200">
                <a:solidFill>
                  <a:schemeClr val="tx1"/>
                </a:solidFill>
                <a:effectLst/>
                <a:ea typeface="+mn-ea"/>
                <a:cs typeface="+mn-cs"/>
              </a:rPr>
              <a:t>Gradle</a:t>
            </a:r>
            <a:r>
              <a:rPr lang="fr-FR" sz="1200" b="0" i="0" kern="1200" baseline="0">
                <a:solidFill>
                  <a:schemeClr val="tx1"/>
                </a:solidFill>
                <a:effectLst/>
                <a:ea typeface="+mn-ea"/>
                <a:cs typeface="+mn-cs"/>
              </a:rPr>
              <a:t> est un gestionnaire de dépendances et le compilateur</a:t>
            </a:r>
            <a:endParaRPr lang="fr-FR" sz="1200" b="0" i="0" kern="1200">
              <a:solidFill>
                <a:schemeClr val="tx1"/>
              </a:solidFill>
              <a:effectLst/>
              <a:ea typeface="+mn-ea"/>
              <a:cs typeface="+mn-cs"/>
            </a:endParaRPr>
          </a:p>
          <a:p>
            <a:endParaRPr lang="fr-FR" sz="1200" b="0" i="0" kern="1200">
              <a:solidFill>
                <a:schemeClr val="tx1"/>
              </a:solidFill>
              <a:effectLst/>
              <a:ea typeface="+mn-ea"/>
              <a:cs typeface="+mn-cs"/>
            </a:endParaRPr>
          </a:p>
          <a:p>
            <a:r>
              <a:rPr lang="fr-FR" sz="1200" b="1" i="0" kern="1200">
                <a:solidFill>
                  <a:schemeClr val="tx1"/>
                </a:solidFill>
                <a:effectLst/>
                <a:ea typeface="+mn-ea"/>
                <a:cs typeface="+mn-cs"/>
              </a:rPr>
              <a:t>[JDK Java]</a:t>
            </a:r>
          </a:p>
          <a:p>
            <a:r>
              <a:rPr lang="fr-FR" sz="1200" b="0" i="0" kern="1200">
                <a:solidFill>
                  <a:schemeClr val="tx1"/>
                </a:solidFill>
                <a:effectLst/>
                <a:ea typeface="+mn-ea"/>
                <a:cs typeface="+mn-cs"/>
              </a:rPr>
              <a:t>Pour fonctionner, ces outils ont besoin du JDK Java.</a:t>
            </a:r>
            <a:endParaRPr lang="fr-FR" sz="1200" b="0" i="0" kern="1200" dirty="0">
              <a:solidFill>
                <a:schemeClr val="tx1"/>
              </a:solidFill>
              <a:effectLst/>
              <a:ea typeface="+mn-ea"/>
              <a:cs typeface="+mn-cs"/>
            </a:endParaRPr>
          </a:p>
        </p:txBody>
      </p:sp>
    </p:spTree>
    <p:extLst>
      <p:ext uri="{BB962C8B-B14F-4D97-AF65-F5344CB8AC3E}">
        <p14:creationId xmlns:p14="http://schemas.microsoft.com/office/powerpoint/2010/main" val="84202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Dans cette démonstration nous allons découvrir l’environnement de développement.</a:t>
            </a:r>
          </a:p>
          <a:p>
            <a:endParaRPr lang="en-US"/>
          </a:p>
        </p:txBody>
      </p:sp>
    </p:spTree>
    <p:extLst>
      <p:ext uri="{BB962C8B-B14F-4D97-AF65-F5344CB8AC3E}">
        <p14:creationId xmlns:p14="http://schemas.microsoft.com/office/powerpoint/2010/main" val="257911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579433" y="4342834"/>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microsoft.com/office/2018/10/relationships/comments" Target="../comments/modernComment_100_7E923C1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10.xml"/><Relationship Id="rId5" Type="http://schemas.openxmlformats.org/officeDocument/2006/relationships/slideLayout" Target="../slideLayouts/slideLayout15.xml"/><Relationship Id="rId4" Type="http://schemas.openxmlformats.org/officeDocument/2006/relationships/tags" Target="../tags/tag101.xml"/></Relationships>
</file>

<file path=ppt/slides/_rels/slide11.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11.xml"/><Relationship Id="rId5" Type="http://schemas.openxmlformats.org/officeDocument/2006/relationships/slideLayout" Target="../slideLayouts/slideLayout15.xml"/><Relationship Id="rId4" Type="http://schemas.openxmlformats.org/officeDocument/2006/relationships/tags" Target="../tags/tag105.xml"/></Relationships>
</file>

<file path=ppt/slides/_rels/slide12.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20.jp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12.xml"/><Relationship Id="rId5" Type="http://schemas.openxmlformats.org/officeDocument/2006/relationships/slideLayout" Target="../slideLayouts/slideLayout19.xml"/><Relationship Id="rId4" Type="http://schemas.openxmlformats.org/officeDocument/2006/relationships/tags" Target="../tags/tag109.xml"/></Relationships>
</file>

<file path=ppt/slides/_rels/slide1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slideLayout" Target="../slideLayouts/slideLayout38.xml"/><Relationship Id="rId4" Type="http://schemas.openxmlformats.org/officeDocument/2006/relationships/tags" Target="../tags/tag113.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11.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10.png"/><Relationship Id="rId5" Type="http://schemas.openxmlformats.org/officeDocument/2006/relationships/tags" Target="../tags/tag54.xml"/><Relationship Id="rId10" Type="http://schemas.openxmlformats.org/officeDocument/2006/relationships/image" Target="../media/image9.png"/><Relationship Id="rId4" Type="http://schemas.openxmlformats.org/officeDocument/2006/relationships/tags" Target="../tags/tag53.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notesSlide" Target="../notesSlides/notesSlide4.xml"/><Relationship Id="rId5" Type="http://schemas.openxmlformats.org/officeDocument/2006/relationships/tags" Target="../tags/tag61.xml"/><Relationship Id="rId10" Type="http://schemas.openxmlformats.org/officeDocument/2006/relationships/slideLayout" Target="../slideLayouts/slideLayout9.xml"/><Relationship Id="rId4" Type="http://schemas.openxmlformats.org/officeDocument/2006/relationships/tags" Target="../tags/tag60.xml"/><Relationship Id="rId9" Type="http://schemas.openxmlformats.org/officeDocument/2006/relationships/tags" Target="../tags/tag6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68.xml"/><Relationship Id="rId7" Type="http://schemas.openxmlformats.org/officeDocument/2006/relationships/slideLayout" Target="../slideLayouts/slideLayout9.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image" Target="../media/image13.png"/><Relationship Id="rId4" Type="http://schemas.openxmlformats.org/officeDocument/2006/relationships/tags" Target="../tags/tag75.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notesSlide" Target="../notesSlides/notesSlide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9.xml"/><Relationship Id="rId5" Type="http://schemas.openxmlformats.org/officeDocument/2006/relationships/tags" Target="../tags/tag83.xml"/><Relationship Id="rId4" Type="http://schemas.openxmlformats.org/officeDocument/2006/relationships/tags" Target="../tags/tag82.xml"/></Relationships>
</file>

<file path=ppt/slides/_rels/slide8.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notesSlide" Target="../notesSlides/notesSlide8.xml"/><Relationship Id="rId17" Type="http://schemas.openxmlformats.org/officeDocument/2006/relationships/image" Target="../media/image18.svg"/><Relationship Id="rId2" Type="http://schemas.openxmlformats.org/officeDocument/2006/relationships/tags" Target="../tags/tag85.xml"/><Relationship Id="rId16" Type="http://schemas.openxmlformats.org/officeDocument/2006/relationships/image" Target="../media/image17.png"/><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slideLayout" Target="../slideLayouts/slideLayout9.xml"/><Relationship Id="rId5" Type="http://schemas.openxmlformats.org/officeDocument/2006/relationships/tags" Target="../tags/tag88.xml"/><Relationship Id="rId15" Type="http://schemas.openxmlformats.org/officeDocument/2006/relationships/image" Target="../media/image16.pn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notesSlide" Target="../notesSlides/notesSlide9.xml"/><Relationship Id="rId5" Type="http://schemas.openxmlformats.org/officeDocument/2006/relationships/slideLayout" Target="../slideLayouts/slideLayout15.xml"/><Relationship Id="rId4" Type="http://schemas.openxmlformats.org/officeDocument/2006/relationships/tags" Target="../tags/tag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dirty="0"/>
              <a:t>Module 01 – Découverte de l’environnement</a:t>
            </a:r>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Créer un projet</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1183616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Exécuter un projet sur un émulateur</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75674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a:t>Découverte de l’environnement</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5825572"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rPr>
              <a:t>Conclusion</a:t>
            </a:r>
          </a:p>
          <a:p>
            <a:r>
              <a:rPr lang="fr-FR" sz="2400" dirty="0">
                <a:solidFill>
                  <a:schemeClr val="bg1"/>
                </a:solidFill>
              </a:rPr>
              <a:t>Vous avez découvert la plateforme Android</a:t>
            </a:r>
          </a:p>
          <a:p>
            <a:r>
              <a:rPr lang="fr-FR" sz="2400" dirty="0">
                <a:solidFill>
                  <a:schemeClr val="bg1"/>
                </a:solidFill>
              </a:rPr>
              <a:t>Vous avez découvert l’architecture Android</a:t>
            </a:r>
          </a:p>
          <a:p>
            <a:r>
              <a:rPr lang="fr-FR" sz="2400" dirty="0">
                <a:solidFill>
                  <a:schemeClr val="bg1"/>
                </a:solidFill>
              </a:rPr>
              <a:t>Vous avez découvert l’environnement </a:t>
            </a:r>
            <a:br>
              <a:rPr lang="fr-FR" sz="2400" dirty="0">
                <a:solidFill>
                  <a:schemeClr val="bg1"/>
                </a:solidFill>
              </a:rPr>
            </a:br>
            <a:r>
              <a:rPr lang="fr-FR" sz="2400" dirty="0">
                <a:solidFill>
                  <a:schemeClr val="bg1"/>
                </a:solidFill>
              </a:rPr>
              <a:t>de développement</a:t>
            </a:r>
          </a:p>
          <a:p>
            <a:r>
              <a:rPr lang="fr-FR" sz="2400" dirty="0">
                <a:solidFill>
                  <a:schemeClr val="bg1"/>
                </a:solidFill>
              </a:rPr>
              <a:t>Vous savez comment créer un projet</a:t>
            </a:r>
          </a:p>
          <a:p>
            <a:r>
              <a:rPr lang="fr-FR" sz="2400" dirty="0">
                <a:solidFill>
                  <a:schemeClr val="bg1"/>
                </a:solidFill>
              </a:rPr>
              <a:t>Vous savez comment exécuter un projet</a:t>
            </a:r>
          </a:p>
        </p:txBody>
      </p:sp>
    </p:spTree>
    <p:custDataLst>
      <p:tags r:id="rId1"/>
    </p:custDataLst>
    <p:extLst>
      <p:ext uri="{BB962C8B-B14F-4D97-AF65-F5344CB8AC3E}">
        <p14:creationId xmlns:p14="http://schemas.microsoft.com/office/powerpoint/2010/main" val="26737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Découverte de l’environnement</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dirty="0"/>
              <a:t>Création d’un projet </a:t>
            </a:r>
            <a:r>
              <a:rPr lang="fr-FR" sz="4800" dirty="0" err="1"/>
              <a:t>HelloWorld</a:t>
            </a:r>
            <a:r>
              <a:rPr lang="fr-FR" sz="4800" dirty="0"/>
              <a:t> sur un émulateur avec la dernière version Android</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03630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dirty="0"/>
              <a:t>Découverte de l’environnement</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dirty="0"/>
              <a:t>Découvrir la plateforme Android</a:t>
            </a:r>
          </a:p>
          <a:p>
            <a:r>
              <a:rPr lang="fr-FR" dirty="0"/>
              <a:t>Découvrir l’architecture Android</a:t>
            </a:r>
          </a:p>
          <a:p>
            <a:r>
              <a:rPr lang="fr-FR" dirty="0"/>
              <a:t>Découvrir l’environnement de développement</a:t>
            </a:r>
          </a:p>
          <a:p>
            <a:r>
              <a:rPr lang="fr-FR" dirty="0"/>
              <a:t>Créer un premier projet</a:t>
            </a:r>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Système d’exploitation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Présentation</a:t>
            </a:r>
          </a:p>
        </p:txBody>
      </p:sp>
      <p:pic>
        <p:nvPicPr>
          <p:cNvPr id="14" name="Picture 4" descr="Résultat de recherche d'images pour &quot;android watch flat icon&quot;">
            <a:extLst>
              <a:ext uri="{FF2B5EF4-FFF2-40B4-BE49-F238E27FC236}">
                <a16:creationId xmlns:a16="http://schemas.microsoft.com/office/drawing/2014/main" id="{82095020-6FCA-4106-AE7B-E2D67F8C8297}"/>
              </a:ext>
            </a:extLst>
          </p:cNvPr>
          <p:cNvPicPr>
            <a:picLocks noChangeAspect="1" noChangeArrowheads="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629377" y="2717038"/>
            <a:ext cx="1654513" cy="24261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Image associée">
            <a:extLst>
              <a:ext uri="{FF2B5EF4-FFF2-40B4-BE49-F238E27FC236}">
                <a16:creationId xmlns:a16="http://schemas.microsoft.com/office/drawing/2014/main" id="{257F8A22-96B9-41E4-8954-4DAC3DA0B970}"/>
              </a:ext>
            </a:extLst>
          </p:cNvPr>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7287746" y="2717037"/>
            <a:ext cx="2986554" cy="25453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developer.android.com/images/gp-device.png">
            <a:extLst>
              <a:ext uri="{FF2B5EF4-FFF2-40B4-BE49-F238E27FC236}">
                <a16:creationId xmlns:a16="http://schemas.microsoft.com/office/drawing/2014/main" id="{A2CE590E-AB75-4D63-BBD2-C53147A9C985}"/>
              </a:ext>
            </a:extLst>
          </p:cNvPr>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2180675" y="2717038"/>
            <a:ext cx="1444846" cy="25327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467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Architecture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Présentation</a:t>
            </a:r>
          </a:p>
        </p:txBody>
      </p:sp>
      <p:grpSp>
        <p:nvGrpSpPr>
          <p:cNvPr id="2" name="Groupe 1">
            <a:extLst>
              <a:ext uri="{FF2B5EF4-FFF2-40B4-BE49-F238E27FC236}">
                <a16:creationId xmlns:a16="http://schemas.microsoft.com/office/drawing/2014/main" id="{F2C045AD-0CA0-4E3E-86A5-BA42E5857F05}"/>
              </a:ext>
            </a:extLst>
          </p:cNvPr>
          <p:cNvGrpSpPr/>
          <p:nvPr>
            <p:custDataLst>
              <p:tags r:id="rId5"/>
            </p:custDataLst>
          </p:nvPr>
        </p:nvGrpSpPr>
        <p:grpSpPr>
          <a:xfrm>
            <a:off x="5454260" y="4635967"/>
            <a:ext cx="3642017" cy="1948376"/>
            <a:chOff x="5475012" y="4635967"/>
            <a:chExt cx="3621265" cy="1948376"/>
          </a:xfrm>
        </p:grpSpPr>
        <p:sp>
          <p:nvSpPr>
            <p:cNvPr id="56" name="Rectangle 55">
              <a:extLst>
                <a:ext uri="{FF2B5EF4-FFF2-40B4-BE49-F238E27FC236}">
                  <a16:creationId xmlns:a16="http://schemas.microsoft.com/office/drawing/2014/main" id="{F41F7C85-F229-4289-8B4E-EEB9851A5CA9}"/>
                </a:ext>
              </a:extLst>
            </p:cNvPr>
            <p:cNvSpPr/>
            <p:nvPr/>
          </p:nvSpPr>
          <p:spPr>
            <a:xfrm>
              <a:off x="5475012" y="4635967"/>
              <a:ext cx="3621265" cy="1948376"/>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1050">
                  <a:latin typeface="Segoe UI" panose="020B0502040204020203" pitchFamily="34" charset="0"/>
                  <a:cs typeface="Segoe UI" panose="020B0502040204020203" pitchFamily="34" charset="0"/>
                </a:rPr>
                <a:t>Linux kernel</a:t>
              </a:r>
            </a:p>
          </p:txBody>
        </p:sp>
        <p:sp>
          <p:nvSpPr>
            <p:cNvPr id="55" name="Rectangle 54">
              <a:extLst>
                <a:ext uri="{FF2B5EF4-FFF2-40B4-BE49-F238E27FC236}">
                  <a16:creationId xmlns:a16="http://schemas.microsoft.com/office/drawing/2014/main" id="{6D4BC3FF-E710-4893-ACB7-CEE7327ADCAE}"/>
                </a:ext>
              </a:extLst>
            </p:cNvPr>
            <p:cNvSpPr/>
            <p:nvPr/>
          </p:nvSpPr>
          <p:spPr>
            <a:xfrm>
              <a:off x="5512526" y="4800311"/>
              <a:ext cx="3529665" cy="1394172"/>
            </a:xfrm>
            <a:prstGeom prst="rect">
              <a:avLst/>
            </a:prstGeom>
            <a:solidFill>
              <a:srgbClr val="F4691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1050">
                  <a:latin typeface="Segoe UI" panose="020B0502040204020203" pitchFamily="34" charset="0"/>
                  <a:cs typeface="Segoe UI" panose="020B0502040204020203" pitchFamily="34" charset="0"/>
                </a:rPr>
                <a:t>Drivers</a:t>
              </a:r>
            </a:p>
          </p:txBody>
        </p:sp>
        <p:sp>
          <p:nvSpPr>
            <p:cNvPr id="18" name="Rectangle 17">
              <a:extLst>
                <a:ext uri="{FF2B5EF4-FFF2-40B4-BE49-F238E27FC236}">
                  <a16:creationId xmlns:a16="http://schemas.microsoft.com/office/drawing/2014/main" id="{41747D16-7EFD-4DE8-AA91-01CAE6516133}"/>
                </a:ext>
              </a:extLst>
            </p:cNvPr>
            <p:cNvSpPr/>
            <p:nvPr/>
          </p:nvSpPr>
          <p:spPr>
            <a:xfrm>
              <a:off x="5512526" y="6268915"/>
              <a:ext cx="3529665" cy="261258"/>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Power Management</a:t>
              </a:r>
            </a:p>
          </p:txBody>
        </p:sp>
        <p:sp>
          <p:nvSpPr>
            <p:cNvPr id="19" name="Rectangle 18">
              <a:extLst>
                <a:ext uri="{FF2B5EF4-FFF2-40B4-BE49-F238E27FC236}">
                  <a16:creationId xmlns:a16="http://schemas.microsoft.com/office/drawing/2014/main" id="{18AAFCD1-EDAF-4F37-A9C6-21508A5C87F4}"/>
                </a:ext>
              </a:extLst>
            </p:cNvPr>
            <p:cNvSpPr/>
            <p:nvPr/>
          </p:nvSpPr>
          <p:spPr>
            <a:xfrm>
              <a:off x="5581867" y="5815901"/>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Shared Memory</a:t>
              </a:r>
            </a:p>
          </p:txBody>
        </p:sp>
        <p:sp>
          <p:nvSpPr>
            <p:cNvPr id="20" name="Rectangle 19">
              <a:extLst>
                <a:ext uri="{FF2B5EF4-FFF2-40B4-BE49-F238E27FC236}">
                  <a16:creationId xmlns:a16="http://schemas.microsoft.com/office/drawing/2014/main" id="{4CA3ED48-4525-473A-9C91-9348ED6C6FEA}"/>
                </a:ext>
              </a:extLst>
            </p:cNvPr>
            <p:cNvSpPr/>
            <p:nvPr/>
          </p:nvSpPr>
          <p:spPr>
            <a:xfrm>
              <a:off x="6737627" y="5815901"/>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USB</a:t>
              </a:r>
            </a:p>
          </p:txBody>
        </p:sp>
        <p:sp>
          <p:nvSpPr>
            <p:cNvPr id="21" name="Rectangle 20">
              <a:extLst>
                <a:ext uri="{FF2B5EF4-FFF2-40B4-BE49-F238E27FC236}">
                  <a16:creationId xmlns:a16="http://schemas.microsoft.com/office/drawing/2014/main" id="{770AB3B2-4CFA-4604-A2A8-68D1E5A14DA2}"/>
                </a:ext>
              </a:extLst>
            </p:cNvPr>
            <p:cNvSpPr/>
            <p:nvPr/>
          </p:nvSpPr>
          <p:spPr>
            <a:xfrm>
              <a:off x="7893387" y="5815901"/>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WIFI</a:t>
              </a:r>
            </a:p>
          </p:txBody>
        </p:sp>
        <p:sp>
          <p:nvSpPr>
            <p:cNvPr id="22" name="Rectangle 21">
              <a:extLst>
                <a:ext uri="{FF2B5EF4-FFF2-40B4-BE49-F238E27FC236}">
                  <a16:creationId xmlns:a16="http://schemas.microsoft.com/office/drawing/2014/main" id="{16540E31-DA28-45E9-9916-7D5F0C044EE5}"/>
                </a:ext>
              </a:extLst>
            </p:cNvPr>
            <p:cNvSpPr/>
            <p:nvPr/>
          </p:nvSpPr>
          <p:spPr>
            <a:xfrm>
              <a:off x="5581867" y="5391146"/>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Keypad</a:t>
              </a:r>
            </a:p>
          </p:txBody>
        </p:sp>
        <p:sp>
          <p:nvSpPr>
            <p:cNvPr id="23" name="Rectangle 22">
              <a:extLst>
                <a:ext uri="{FF2B5EF4-FFF2-40B4-BE49-F238E27FC236}">
                  <a16:creationId xmlns:a16="http://schemas.microsoft.com/office/drawing/2014/main" id="{345C30FC-05BC-406A-9E7A-EE21D2885407}"/>
                </a:ext>
              </a:extLst>
            </p:cNvPr>
            <p:cNvSpPr/>
            <p:nvPr/>
          </p:nvSpPr>
          <p:spPr>
            <a:xfrm>
              <a:off x="6737627" y="5391147"/>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Bluetooth</a:t>
              </a:r>
            </a:p>
          </p:txBody>
        </p:sp>
        <p:sp>
          <p:nvSpPr>
            <p:cNvPr id="24" name="Rectangle 23">
              <a:extLst>
                <a:ext uri="{FF2B5EF4-FFF2-40B4-BE49-F238E27FC236}">
                  <a16:creationId xmlns:a16="http://schemas.microsoft.com/office/drawing/2014/main" id="{6FCDC464-4270-4175-B5BB-43A2F3818C6F}"/>
                </a:ext>
              </a:extLst>
            </p:cNvPr>
            <p:cNvSpPr/>
            <p:nvPr/>
          </p:nvSpPr>
          <p:spPr>
            <a:xfrm>
              <a:off x="7893387" y="5391147"/>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Camera</a:t>
              </a:r>
            </a:p>
          </p:txBody>
        </p:sp>
        <p:sp>
          <p:nvSpPr>
            <p:cNvPr id="25" name="Rectangle 24">
              <a:extLst>
                <a:ext uri="{FF2B5EF4-FFF2-40B4-BE49-F238E27FC236}">
                  <a16:creationId xmlns:a16="http://schemas.microsoft.com/office/drawing/2014/main" id="{D2AE15D5-4887-40DD-8ECF-7C5F38A7C644}"/>
                </a:ext>
              </a:extLst>
            </p:cNvPr>
            <p:cNvSpPr/>
            <p:nvPr/>
          </p:nvSpPr>
          <p:spPr>
            <a:xfrm>
              <a:off x="5581867" y="4966392"/>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Audio</a:t>
              </a:r>
            </a:p>
          </p:txBody>
        </p:sp>
        <p:sp>
          <p:nvSpPr>
            <p:cNvPr id="26" name="Rectangle 25">
              <a:extLst>
                <a:ext uri="{FF2B5EF4-FFF2-40B4-BE49-F238E27FC236}">
                  <a16:creationId xmlns:a16="http://schemas.microsoft.com/office/drawing/2014/main" id="{D8914FD8-4F35-493A-870F-C9D9BCA65578}"/>
                </a:ext>
              </a:extLst>
            </p:cNvPr>
            <p:cNvSpPr/>
            <p:nvPr/>
          </p:nvSpPr>
          <p:spPr>
            <a:xfrm>
              <a:off x="6737627" y="4966392"/>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Binder (IPC)</a:t>
              </a:r>
            </a:p>
          </p:txBody>
        </p:sp>
        <p:sp>
          <p:nvSpPr>
            <p:cNvPr id="27" name="Rectangle 26">
              <a:extLst>
                <a:ext uri="{FF2B5EF4-FFF2-40B4-BE49-F238E27FC236}">
                  <a16:creationId xmlns:a16="http://schemas.microsoft.com/office/drawing/2014/main" id="{6529DEA2-2B73-4814-9729-6CCB1EB39641}"/>
                </a:ext>
              </a:extLst>
            </p:cNvPr>
            <p:cNvSpPr/>
            <p:nvPr/>
          </p:nvSpPr>
          <p:spPr>
            <a:xfrm>
              <a:off x="7893387" y="4966392"/>
              <a:ext cx="1071481" cy="322386"/>
            </a:xfrm>
            <a:prstGeom prst="rect">
              <a:avLst/>
            </a:prstGeom>
            <a:solidFill>
              <a:srgbClr val="9D4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Display</a:t>
              </a:r>
            </a:p>
          </p:txBody>
        </p:sp>
      </p:grpSp>
      <p:grpSp>
        <p:nvGrpSpPr>
          <p:cNvPr id="3" name="Groupe 2">
            <a:extLst>
              <a:ext uri="{FF2B5EF4-FFF2-40B4-BE49-F238E27FC236}">
                <a16:creationId xmlns:a16="http://schemas.microsoft.com/office/drawing/2014/main" id="{F36F35E9-7BA4-4F03-8C2A-BC70767616D0}"/>
              </a:ext>
            </a:extLst>
          </p:cNvPr>
          <p:cNvGrpSpPr/>
          <p:nvPr>
            <p:custDataLst>
              <p:tags r:id="rId6"/>
            </p:custDataLst>
          </p:nvPr>
        </p:nvGrpSpPr>
        <p:grpSpPr>
          <a:xfrm>
            <a:off x="5454375" y="3980345"/>
            <a:ext cx="3642018" cy="619706"/>
            <a:chOff x="5454375" y="3962091"/>
            <a:chExt cx="3642018" cy="619706"/>
          </a:xfrm>
        </p:grpSpPr>
        <p:sp>
          <p:nvSpPr>
            <p:cNvPr id="57" name="Rectangle 56">
              <a:extLst>
                <a:ext uri="{FF2B5EF4-FFF2-40B4-BE49-F238E27FC236}">
                  <a16:creationId xmlns:a16="http://schemas.microsoft.com/office/drawing/2014/main" id="{13386505-5005-4C1B-9149-638544890042}"/>
                </a:ext>
              </a:extLst>
            </p:cNvPr>
            <p:cNvSpPr/>
            <p:nvPr/>
          </p:nvSpPr>
          <p:spPr>
            <a:xfrm>
              <a:off x="5454375" y="3962091"/>
              <a:ext cx="3642018" cy="619706"/>
            </a:xfrm>
            <a:prstGeom prst="rect">
              <a:avLst/>
            </a:prstGeom>
            <a:solidFill>
              <a:srgbClr val="018FA5">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1050">
                  <a:latin typeface="Segoe UI" panose="020B0502040204020203" pitchFamily="34" charset="0"/>
                  <a:cs typeface="Segoe UI" panose="020B0502040204020203" pitchFamily="34" charset="0"/>
                </a:rPr>
                <a:t>Hardware Abstraction Layer (HAL)</a:t>
              </a:r>
            </a:p>
          </p:txBody>
        </p:sp>
        <p:sp>
          <p:nvSpPr>
            <p:cNvPr id="28" name="Rectangle 27">
              <a:extLst>
                <a:ext uri="{FF2B5EF4-FFF2-40B4-BE49-F238E27FC236}">
                  <a16:creationId xmlns:a16="http://schemas.microsoft.com/office/drawing/2014/main" id="{36AEEF69-E5A6-434E-8522-75CE2FA17712}"/>
                </a:ext>
              </a:extLst>
            </p:cNvPr>
            <p:cNvSpPr/>
            <p:nvPr/>
          </p:nvSpPr>
          <p:spPr>
            <a:xfrm>
              <a:off x="5495109" y="4184416"/>
              <a:ext cx="670560" cy="322386"/>
            </a:xfrm>
            <a:prstGeom prst="rect">
              <a:avLst/>
            </a:prstGeom>
            <a:solidFill>
              <a:srgbClr val="018FA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Audio</a:t>
              </a:r>
            </a:p>
          </p:txBody>
        </p:sp>
        <p:sp>
          <p:nvSpPr>
            <p:cNvPr id="29" name="Rectangle 28">
              <a:extLst>
                <a:ext uri="{FF2B5EF4-FFF2-40B4-BE49-F238E27FC236}">
                  <a16:creationId xmlns:a16="http://schemas.microsoft.com/office/drawing/2014/main" id="{05D15027-303F-419A-ACDC-ACE714673432}"/>
                </a:ext>
              </a:extLst>
            </p:cNvPr>
            <p:cNvSpPr/>
            <p:nvPr/>
          </p:nvSpPr>
          <p:spPr>
            <a:xfrm>
              <a:off x="6219052" y="4184416"/>
              <a:ext cx="670560" cy="322386"/>
            </a:xfrm>
            <a:prstGeom prst="rect">
              <a:avLst/>
            </a:prstGeom>
            <a:solidFill>
              <a:srgbClr val="018FA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Bluetooth</a:t>
              </a:r>
            </a:p>
          </p:txBody>
        </p:sp>
        <p:sp>
          <p:nvSpPr>
            <p:cNvPr id="30" name="Rectangle 29">
              <a:extLst>
                <a:ext uri="{FF2B5EF4-FFF2-40B4-BE49-F238E27FC236}">
                  <a16:creationId xmlns:a16="http://schemas.microsoft.com/office/drawing/2014/main" id="{31BEDD32-1A65-4028-9800-680E8A211EFC}"/>
                </a:ext>
              </a:extLst>
            </p:cNvPr>
            <p:cNvSpPr/>
            <p:nvPr/>
          </p:nvSpPr>
          <p:spPr>
            <a:xfrm>
              <a:off x="6942995" y="4184416"/>
              <a:ext cx="670560" cy="322386"/>
            </a:xfrm>
            <a:prstGeom prst="rect">
              <a:avLst/>
            </a:prstGeom>
            <a:solidFill>
              <a:srgbClr val="018FA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Camera</a:t>
              </a:r>
            </a:p>
          </p:txBody>
        </p:sp>
        <p:sp>
          <p:nvSpPr>
            <p:cNvPr id="31" name="Rectangle 30">
              <a:extLst>
                <a:ext uri="{FF2B5EF4-FFF2-40B4-BE49-F238E27FC236}">
                  <a16:creationId xmlns:a16="http://schemas.microsoft.com/office/drawing/2014/main" id="{2E081EA2-9F9F-4187-A150-20765CEB3BB9}"/>
                </a:ext>
              </a:extLst>
            </p:cNvPr>
            <p:cNvSpPr/>
            <p:nvPr/>
          </p:nvSpPr>
          <p:spPr>
            <a:xfrm>
              <a:off x="7666938" y="4184416"/>
              <a:ext cx="670560" cy="322386"/>
            </a:xfrm>
            <a:prstGeom prst="rect">
              <a:avLst/>
            </a:prstGeom>
            <a:solidFill>
              <a:srgbClr val="018FA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Sensors</a:t>
              </a:r>
            </a:p>
          </p:txBody>
        </p:sp>
        <p:sp>
          <p:nvSpPr>
            <p:cNvPr id="32" name="Rectangle 31">
              <a:extLst>
                <a:ext uri="{FF2B5EF4-FFF2-40B4-BE49-F238E27FC236}">
                  <a16:creationId xmlns:a16="http://schemas.microsoft.com/office/drawing/2014/main" id="{E48BD618-3E73-4DCE-B166-FCEC0C39BD7A}"/>
                </a:ext>
              </a:extLst>
            </p:cNvPr>
            <p:cNvSpPr/>
            <p:nvPr/>
          </p:nvSpPr>
          <p:spPr>
            <a:xfrm>
              <a:off x="8390881" y="4184416"/>
              <a:ext cx="670560" cy="322386"/>
            </a:xfrm>
            <a:prstGeom prst="rect">
              <a:avLst/>
            </a:prstGeom>
            <a:solidFill>
              <a:srgbClr val="018FA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a:t>
              </a:r>
            </a:p>
          </p:txBody>
        </p:sp>
      </p:grpSp>
      <p:grpSp>
        <p:nvGrpSpPr>
          <p:cNvPr id="7" name="Groupe 6">
            <a:extLst>
              <a:ext uri="{FF2B5EF4-FFF2-40B4-BE49-F238E27FC236}">
                <a16:creationId xmlns:a16="http://schemas.microsoft.com/office/drawing/2014/main" id="{F74844C6-AFDD-4C05-AF5D-D35F1267874B}"/>
              </a:ext>
            </a:extLst>
          </p:cNvPr>
          <p:cNvGrpSpPr/>
          <p:nvPr>
            <p:custDataLst>
              <p:tags r:id="rId7"/>
            </p:custDataLst>
          </p:nvPr>
        </p:nvGrpSpPr>
        <p:grpSpPr>
          <a:xfrm>
            <a:off x="5454374" y="2917722"/>
            <a:ext cx="3642018" cy="1026707"/>
            <a:chOff x="5454374" y="2889826"/>
            <a:chExt cx="3642018" cy="1026707"/>
          </a:xfrm>
        </p:grpSpPr>
        <p:sp>
          <p:nvSpPr>
            <p:cNvPr id="58" name="Rectangle 57">
              <a:extLst>
                <a:ext uri="{FF2B5EF4-FFF2-40B4-BE49-F238E27FC236}">
                  <a16:creationId xmlns:a16="http://schemas.microsoft.com/office/drawing/2014/main" id="{461FD3CC-947F-497C-9B0C-2835723ABE96}"/>
                </a:ext>
              </a:extLst>
            </p:cNvPr>
            <p:cNvSpPr/>
            <p:nvPr/>
          </p:nvSpPr>
          <p:spPr>
            <a:xfrm>
              <a:off x="5454374" y="2889826"/>
              <a:ext cx="2411684" cy="1026707"/>
            </a:xfrm>
            <a:prstGeom prst="rect">
              <a:avLst/>
            </a:prstGeom>
            <a:solidFill>
              <a:srgbClr val="6A0DB7">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1050">
                  <a:latin typeface="Segoe UI" panose="020B0502040204020203" pitchFamily="34" charset="0"/>
                  <a:cs typeface="Segoe UI" panose="020B0502040204020203" pitchFamily="34" charset="0"/>
                </a:rPr>
                <a:t>Native C/C++ Libraries</a:t>
              </a:r>
            </a:p>
          </p:txBody>
        </p:sp>
        <p:sp>
          <p:nvSpPr>
            <p:cNvPr id="59" name="Rectangle 58">
              <a:extLst>
                <a:ext uri="{FF2B5EF4-FFF2-40B4-BE49-F238E27FC236}">
                  <a16:creationId xmlns:a16="http://schemas.microsoft.com/office/drawing/2014/main" id="{7DA509F2-D679-4CEB-BD31-C6A2E9726391}"/>
                </a:ext>
              </a:extLst>
            </p:cNvPr>
            <p:cNvSpPr/>
            <p:nvPr/>
          </p:nvSpPr>
          <p:spPr>
            <a:xfrm>
              <a:off x="7924812" y="2889826"/>
              <a:ext cx="1171580" cy="102670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algn="ctr"/>
              <a:r>
                <a:rPr lang="en-US" sz="1050">
                  <a:latin typeface="Segoe UI" panose="020B0502040204020203" pitchFamily="34" charset="0"/>
                  <a:cs typeface="Segoe UI" panose="020B0502040204020203" pitchFamily="34" charset="0"/>
                </a:rPr>
                <a:t>Android Runtime</a:t>
              </a:r>
            </a:p>
          </p:txBody>
        </p:sp>
        <p:sp>
          <p:nvSpPr>
            <p:cNvPr id="33" name="Rectangle 32">
              <a:extLst>
                <a:ext uri="{FF2B5EF4-FFF2-40B4-BE49-F238E27FC236}">
                  <a16:creationId xmlns:a16="http://schemas.microsoft.com/office/drawing/2014/main" id="{975FBB9C-7808-48B4-BE4C-EE132277C3C6}"/>
                </a:ext>
              </a:extLst>
            </p:cNvPr>
            <p:cNvSpPr/>
            <p:nvPr/>
          </p:nvSpPr>
          <p:spPr>
            <a:xfrm>
              <a:off x="5495108" y="3533155"/>
              <a:ext cx="723943" cy="322386"/>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Media Framework</a:t>
              </a:r>
            </a:p>
          </p:txBody>
        </p:sp>
        <p:sp>
          <p:nvSpPr>
            <p:cNvPr id="34" name="Rectangle 33">
              <a:extLst>
                <a:ext uri="{FF2B5EF4-FFF2-40B4-BE49-F238E27FC236}">
                  <a16:creationId xmlns:a16="http://schemas.microsoft.com/office/drawing/2014/main" id="{336A5413-55A6-4FE5-B942-B697FF7F89CA}"/>
                </a:ext>
              </a:extLst>
            </p:cNvPr>
            <p:cNvSpPr/>
            <p:nvPr/>
          </p:nvSpPr>
          <p:spPr>
            <a:xfrm>
              <a:off x="6290137" y="3533155"/>
              <a:ext cx="723943" cy="322386"/>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OpenGL ES</a:t>
              </a:r>
            </a:p>
          </p:txBody>
        </p:sp>
        <p:sp>
          <p:nvSpPr>
            <p:cNvPr id="35" name="Rectangle 34">
              <a:extLst>
                <a:ext uri="{FF2B5EF4-FFF2-40B4-BE49-F238E27FC236}">
                  <a16:creationId xmlns:a16="http://schemas.microsoft.com/office/drawing/2014/main" id="{B6998DCA-E5A4-4A60-9353-FFD3ADB3F421}"/>
                </a:ext>
              </a:extLst>
            </p:cNvPr>
            <p:cNvSpPr/>
            <p:nvPr/>
          </p:nvSpPr>
          <p:spPr>
            <a:xfrm>
              <a:off x="7085165" y="3533155"/>
              <a:ext cx="723943" cy="322386"/>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a:t>
              </a:r>
            </a:p>
          </p:txBody>
        </p:sp>
        <p:sp>
          <p:nvSpPr>
            <p:cNvPr id="36" name="Rectangle 35">
              <a:extLst>
                <a:ext uri="{FF2B5EF4-FFF2-40B4-BE49-F238E27FC236}">
                  <a16:creationId xmlns:a16="http://schemas.microsoft.com/office/drawing/2014/main" id="{23265A22-8B47-4EB7-9787-68AC2D95F6F4}"/>
                </a:ext>
              </a:extLst>
            </p:cNvPr>
            <p:cNvSpPr/>
            <p:nvPr/>
          </p:nvSpPr>
          <p:spPr>
            <a:xfrm>
              <a:off x="5495108" y="3106236"/>
              <a:ext cx="723943" cy="322386"/>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Webkit</a:t>
              </a:r>
            </a:p>
          </p:txBody>
        </p:sp>
        <p:sp>
          <p:nvSpPr>
            <p:cNvPr id="37" name="Rectangle 36">
              <a:extLst>
                <a:ext uri="{FF2B5EF4-FFF2-40B4-BE49-F238E27FC236}">
                  <a16:creationId xmlns:a16="http://schemas.microsoft.com/office/drawing/2014/main" id="{A096FB0E-889E-4C1F-8478-B50C71D54E70}"/>
                </a:ext>
              </a:extLst>
            </p:cNvPr>
            <p:cNvSpPr/>
            <p:nvPr/>
          </p:nvSpPr>
          <p:spPr>
            <a:xfrm>
              <a:off x="6290135" y="3106236"/>
              <a:ext cx="723943" cy="322386"/>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OpenMAX AL</a:t>
              </a:r>
            </a:p>
          </p:txBody>
        </p:sp>
        <p:sp>
          <p:nvSpPr>
            <p:cNvPr id="38" name="Rectangle 37">
              <a:extLst>
                <a:ext uri="{FF2B5EF4-FFF2-40B4-BE49-F238E27FC236}">
                  <a16:creationId xmlns:a16="http://schemas.microsoft.com/office/drawing/2014/main" id="{D0F0C3D3-A953-4AB8-8432-98BC4DAA8634}"/>
                </a:ext>
              </a:extLst>
            </p:cNvPr>
            <p:cNvSpPr/>
            <p:nvPr/>
          </p:nvSpPr>
          <p:spPr>
            <a:xfrm>
              <a:off x="7085165" y="3106236"/>
              <a:ext cx="723943" cy="322386"/>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Libc</a:t>
              </a:r>
            </a:p>
          </p:txBody>
        </p:sp>
        <p:sp>
          <p:nvSpPr>
            <p:cNvPr id="39" name="Rectangle 38">
              <a:extLst>
                <a:ext uri="{FF2B5EF4-FFF2-40B4-BE49-F238E27FC236}">
                  <a16:creationId xmlns:a16="http://schemas.microsoft.com/office/drawing/2014/main" id="{140032A3-9C81-4D25-9068-B30A45731F90}"/>
                </a:ext>
              </a:extLst>
            </p:cNvPr>
            <p:cNvSpPr/>
            <p:nvPr/>
          </p:nvSpPr>
          <p:spPr>
            <a:xfrm>
              <a:off x="8002218" y="3533155"/>
              <a:ext cx="1059223" cy="322386"/>
            </a:xfrm>
            <a:prstGeom prst="rect">
              <a:avLst/>
            </a:prstGeom>
            <a:solidFill>
              <a:srgbClr val="B08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Core Libraries</a:t>
              </a:r>
            </a:p>
          </p:txBody>
        </p:sp>
        <p:sp>
          <p:nvSpPr>
            <p:cNvPr id="40" name="Rectangle 39">
              <a:extLst>
                <a:ext uri="{FF2B5EF4-FFF2-40B4-BE49-F238E27FC236}">
                  <a16:creationId xmlns:a16="http://schemas.microsoft.com/office/drawing/2014/main" id="{5039864B-31FB-437A-B20F-844DE8882952}"/>
                </a:ext>
              </a:extLst>
            </p:cNvPr>
            <p:cNvSpPr/>
            <p:nvPr/>
          </p:nvSpPr>
          <p:spPr>
            <a:xfrm>
              <a:off x="8002218" y="3106236"/>
              <a:ext cx="1059223" cy="322386"/>
            </a:xfrm>
            <a:prstGeom prst="rect">
              <a:avLst/>
            </a:prstGeom>
            <a:solidFill>
              <a:srgbClr val="B08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Android Runtime (ART)</a:t>
              </a:r>
            </a:p>
          </p:txBody>
        </p:sp>
      </p:grpSp>
      <p:grpSp>
        <p:nvGrpSpPr>
          <p:cNvPr id="62" name="Groupe 61">
            <a:extLst>
              <a:ext uri="{FF2B5EF4-FFF2-40B4-BE49-F238E27FC236}">
                <a16:creationId xmlns:a16="http://schemas.microsoft.com/office/drawing/2014/main" id="{11111A22-5074-415E-95A8-9A636D0F5A2B}"/>
              </a:ext>
            </a:extLst>
          </p:cNvPr>
          <p:cNvGrpSpPr/>
          <p:nvPr>
            <p:custDataLst>
              <p:tags r:id="rId8"/>
            </p:custDataLst>
          </p:nvPr>
        </p:nvGrpSpPr>
        <p:grpSpPr>
          <a:xfrm>
            <a:off x="5454374" y="1776222"/>
            <a:ext cx="3642018" cy="1105584"/>
            <a:chOff x="5454374" y="1752091"/>
            <a:chExt cx="3642018" cy="1105584"/>
          </a:xfrm>
        </p:grpSpPr>
        <p:sp>
          <p:nvSpPr>
            <p:cNvPr id="8" name="Rectangle 7">
              <a:extLst>
                <a:ext uri="{FF2B5EF4-FFF2-40B4-BE49-F238E27FC236}">
                  <a16:creationId xmlns:a16="http://schemas.microsoft.com/office/drawing/2014/main" id="{2FABF567-A1F4-450F-8C7D-0AFD61868C1E}"/>
                </a:ext>
              </a:extLst>
            </p:cNvPr>
            <p:cNvSpPr/>
            <p:nvPr/>
          </p:nvSpPr>
          <p:spPr>
            <a:xfrm>
              <a:off x="5454374" y="1752091"/>
              <a:ext cx="3642018" cy="1105584"/>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1050">
                  <a:latin typeface="Segoe UI" panose="020B0502040204020203" pitchFamily="34" charset="0"/>
                  <a:cs typeface="Segoe UI" panose="020B0502040204020203" pitchFamily="34" charset="0"/>
                </a:rPr>
                <a:t>JAVA API Framework</a:t>
              </a:r>
            </a:p>
          </p:txBody>
        </p:sp>
        <p:sp>
          <p:nvSpPr>
            <p:cNvPr id="60" name="Rectangle 59">
              <a:extLst>
                <a:ext uri="{FF2B5EF4-FFF2-40B4-BE49-F238E27FC236}">
                  <a16:creationId xmlns:a16="http://schemas.microsoft.com/office/drawing/2014/main" id="{E942CAAF-CF97-4742-BACD-AD957E9E80CB}"/>
                </a:ext>
              </a:extLst>
            </p:cNvPr>
            <p:cNvSpPr/>
            <p:nvPr/>
          </p:nvSpPr>
          <p:spPr>
            <a:xfrm>
              <a:off x="6776558" y="1943036"/>
              <a:ext cx="2284883" cy="842257"/>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1050">
                  <a:latin typeface="Segoe UI" panose="020B0502040204020203" pitchFamily="34" charset="0"/>
                  <a:cs typeface="Segoe UI" panose="020B0502040204020203" pitchFamily="34" charset="0"/>
                </a:rPr>
                <a:t>Managers</a:t>
              </a:r>
            </a:p>
          </p:txBody>
        </p:sp>
        <p:sp>
          <p:nvSpPr>
            <p:cNvPr id="41" name="Rectangle 40">
              <a:extLst>
                <a:ext uri="{FF2B5EF4-FFF2-40B4-BE49-F238E27FC236}">
                  <a16:creationId xmlns:a16="http://schemas.microsoft.com/office/drawing/2014/main" id="{55EB3ED4-EBA7-48C1-97AD-A978E0DFCFDE}"/>
                </a:ext>
              </a:extLst>
            </p:cNvPr>
            <p:cNvSpPr/>
            <p:nvPr/>
          </p:nvSpPr>
          <p:spPr>
            <a:xfrm>
              <a:off x="5495108" y="2379019"/>
              <a:ext cx="1242519" cy="406274"/>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View System</a:t>
              </a:r>
            </a:p>
          </p:txBody>
        </p:sp>
        <p:sp>
          <p:nvSpPr>
            <p:cNvPr id="42" name="Rectangle 41">
              <a:extLst>
                <a:ext uri="{FF2B5EF4-FFF2-40B4-BE49-F238E27FC236}">
                  <a16:creationId xmlns:a16="http://schemas.microsoft.com/office/drawing/2014/main" id="{AB1C14D3-F801-4AC4-A74B-F9C1AA478534}"/>
                </a:ext>
              </a:extLst>
            </p:cNvPr>
            <p:cNvSpPr/>
            <p:nvPr/>
          </p:nvSpPr>
          <p:spPr>
            <a:xfrm>
              <a:off x="5495108" y="1943036"/>
              <a:ext cx="1242519" cy="406274"/>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Content Providers</a:t>
              </a:r>
            </a:p>
          </p:txBody>
        </p:sp>
        <p:sp>
          <p:nvSpPr>
            <p:cNvPr id="43" name="Rectangle 42">
              <a:extLst>
                <a:ext uri="{FF2B5EF4-FFF2-40B4-BE49-F238E27FC236}">
                  <a16:creationId xmlns:a16="http://schemas.microsoft.com/office/drawing/2014/main" id="{1D9A4FE0-0A06-4B2A-9B5E-B1D9801197E9}"/>
                </a:ext>
              </a:extLst>
            </p:cNvPr>
            <p:cNvSpPr/>
            <p:nvPr/>
          </p:nvSpPr>
          <p:spPr>
            <a:xfrm>
              <a:off x="6829671" y="2138263"/>
              <a:ext cx="459403" cy="284087"/>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latin typeface="Segoe UI" panose="020B0502040204020203" pitchFamily="34" charset="0"/>
                  <a:cs typeface="Segoe UI" panose="020B0502040204020203" pitchFamily="34" charset="0"/>
                </a:rPr>
                <a:t>Activity</a:t>
              </a:r>
            </a:p>
          </p:txBody>
        </p:sp>
        <p:sp>
          <p:nvSpPr>
            <p:cNvPr id="44" name="Rectangle 43">
              <a:extLst>
                <a:ext uri="{FF2B5EF4-FFF2-40B4-BE49-F238E27FC236}">
                  <a16:creationId xmlns:a16="http://schemas.microsoft.com/office/drawing/2014/main" id="{04ED4F2A-E386-4B96-8E2E-98B8D1CDE75A}"/>
                </a:ext>
              </a:extLst>
            </p:cNvPr>
            <p:cNvSpPr/>
            <p:nvPr/>
          </p:nvSpPr>
          <p:spPr>
            <a:xfrm>
              <a:off x="7392457" y="2138263"/>
              <a:ext cx="459403" cy="284087"/>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a:latin typeface="Segoe UI" panose="020B0502040204020203" pitchFamily="34" charset="0"/>
                  <a:cs typeface="Segoe UI" panose="020B0502040204020203" pitchFamily="34" charset="0"/>
                </a:rPr>
                <a:t>Location</a:t>
              </a:r>
            </a:p>
          </p:txBody>
        </p:sp>
        <p:sp>
          <p:nvSpPr>
            <p:cNvPr id="45" name="Rectangle 44">
              <a:extLst>
                <a:ext uri="{FF2B5EF4-FFF2-40B4-BE49-F238E27FC236}">
                  <a16:creationId xmlns:a16="http://schemas.microsoft.com/office/drawing/2014/main" id="{352280CD-19AE-43B5-A857-8E9525FD0C8B}"/>
                </a:ext>
              </a:extLst>
            </p:cNvPr>
            <p:cNvSpPr/>
            <p:nvPr/>
          </p:nvSpPr>
          <p:spPr>
            <a:xfrm>
              <a:off x="7955243" y="2138263"/>
              <a:ext cx="459403" cy="284087"/>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a:latin typeface="Segoe UI" panose="020B0502040204020203" pitchFamily="34" charset="0"/>
                  <a:cs typeface="Segoe UI" panose="020B0502040204020203" pitchFamily="34" charset="0"/>
                </a:rPr>
                <a:t>Package</a:t>
              </a:r>
            </a:p>
          </p:txBody>
        </p:sp>
        <p:sp>
          <p:nvSpPr>
            <p:cNvPr id="46" name="Rectangle 45">
              <a:extLst>
                <a:ext uri="{FF2B5EF4-FFF2-40B4-BE49-F238E27FC236}">
                  <a16:creationId xmlns:a16="http://schemas.microsoft.com/office/drawing/2014/main" id="{7B020FBD-447D-4AC7-BFAC-77E688B35883}"/>
                </a:ext>
              </a:extLst>
            </p:cNvPr>
            <p:cNvSpPr/>
            <p:nvPr/>
          </p:nvSpPr>
          <p:spPr>
            <a:xfrm>
              <a:off x="8518030" y="2138263"/>
              <a:ext cx="459403" cy="284087"/>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a:latin typeface="Segoe UI" panose="020B0502040204020203" pitchFamily="34" charset="0"/>
                  <a:cs typeface="Segoe UI" panose="020B0502040204020203" pitchFamily="34" charset="0"/>
                </a:rPr>
                <a:t>Notification</a:t>
              </a:r>
            </a:p>
          </p:txBody>
        </p:sp>
        <p:sp>
          <p:nvSpPr>
            <p:cNvPr id="47" name="Rectangle 46">
              <a:extLst>
                <a:ext uri="{FF2B5EF4-FFF2-40B4-BE49-F238E27FC236}">
                  <a16:creationId xmlns:a16="http://schemas.microsoft.com/office/drawing/2014/main" id="{3C7A897F-E3FF-4185-8EDE-5015E316FF3A}"/>
                </a:ext>
              </a:extLst>
            </p:cNvPr>
            <p:cNvSpPr/>
            <p:nvPr/>
          </p:nvSpPr>
          <p:spPr>
            <a:xfrm>
              <a:off x="7084961" y="2468534"/>
              <a:ext cx="459403" cy="284087"/>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a:latin typeface="Segoe UI" panose="020B0502040204020203" pitchFamily="34" charset="0"/>
                  <a:cs typeface="Segoe UI" panose="020B0502040204020203" pitchFamily="34" charset="0"/>
                </a:rPr>
                <a:t>Resource</a:t>
              </a:r>
            </a:p>
          </p:txBody>
        </p:sp>
        <p:sp>
          <p:nvSpPr>
            <p:cNvPr id="48" name="Rectangle 47">
              <a:extLst>
                <a:ext uri="{FF2B5EF4-FFF2-40B4-BE49-F238E27FC236}">
                  <a16:creationId xmlns:a16="http://schemas.microsoft.com/office/drawing/2014/main" id="{6EB118EC-A55C-478E-8971-6B5153463096}"/>
                </a:ext>
              </a:extLst>
            </p:cNvPr>
            <p:cNvSpPr/>
            <p:nvPr/>
          </p:nvSpPr>
          <p:spPr>
            <a:xfrm>
              <a:off x="7663262" y="2468534"/>
              <a:ext cx="459403" cy="284087"/>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a:latin typeface="Segoe UI" panose="020B0502040204020203" pitchFamily="34" charset="0"/>
                  <a:cs typeface="Segoe UI" panose="020B0502040204020203" pitchFamily="34" charset="0"/>
                </a:rPr>
                <a:t>Telephony</a:t>
              </a:r>
            </a:p>
          </p:txBody>
        </p:sp>
        <p:sp>
          <p:nvSpPr>
            <p:cNvPr id="49" name="Rectangle 48">
              <a:extLst>
                <a:ext uri="{FF2B5EF4-FFF2-40B4-BE49-F238E27FC236}">
                  <a16:creationId xmlns:a16="http://schemas.microsoft.com/office/drawing/2014/main" id="{D4817439-A125-4581-A8EC-C8A8EFBD8622}"/>
                </a:ext>
              </a:extLst>
            </p:cNvPr>
            <p:cNvSpPr/>
            <p:nvPr/>
          </p:nvSpPr>
          <p:spPr>
            <a:xfrm>
              <a:off x="8241563" y="2468534"/>
              <a:ext cx="459403" cy="284087"/>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a:latin typeface="Segoe UI" panose="020B0502040204020203" pitchFamily="34" charset="0"/>
                  <a:cs typeface="Segoe UI" panose="020B0502040204020203" pitchFamily="34" charset="0"/>
                </a:rPr>
                <a:t>Window</a:t>
              </a:r>
            </a:p>
          </p:txBody>
        </p:sp>
      </p:grpSp>
      <p:grpSp>
        <p:nvGrpSpPr>
          <p:cNvPr id="63" name="Groupe 62">
            <a:extLst>
              <a:ext uri="{FF2B5EF4-FFF2-40B4-BE49-F238E27FC236}">
                <a16:creationId xmlns:a16="http://schemas.microsoft.com/office/drawing/2014/main" id="{A712398F-70C3-4089-A6A9-76D0D4D29550}"/>
              </a:ext>
            </a:extLst>
          </p:cNvPr>
          <p:cNvGrpSpPr/>
          <p:nvPr>
            <p:custDataLst>
              <p:tags r:id="rId9"/>
            </p:custDataLst>
          </p:nvPr>
        </p:nvGrpSpPr>
        <p:grpSpPr>
          <a:xfrm>
            <a:off x="5454374" y="1161295"/>
            <a:ext cx="3642018" cy="579011"/>
            <a:chOff x="5454374" y="1161295"/>
            <a:chExt cx="3642018" cy="579011"/>
          </a:xfrm>
        </p:grpSpPr>
        <p:sp>
          <p:nvSpPr>
            <p:cNvPr id="61" name="Rectangle 60">
              <a:extLst>
                <a:ext uri="{FF2B5EF4-FFF2-40B4-BE49-F238E27FC236}">
                  <a16:creationId xmlns:a16="http://schemas.microsoft.com/office/drawing/2014/main" id="{E0CD4E6B-65E8-4F8C-A12F-1D2FD7DF957F}"/>
                </a:ext>
              </a:extLst>
            </p:cNvPr>
            <p:cNvSpPr/>
            <p:nvPr/>
          </p:nvSpPr>
          <p:spPr>
            <a:xfrm>
              <a:off x="5454374" y="1161295"/>
              <a:ext cx="3642018" cy="579011"/>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1050">
                  <a:latin typeface="Segoe UI" panose="020B0502040204020203" pitchFamily="34" charset="0"/>
                  <a:cs typeface="Segoe UI" panose="020B0502040204020203" pitchFamily="34" charset="0"/>
                </a:rPr>
                <a:t>System Apps</a:t>
              </a:r>
            </a:p>
          </p:txBody>
        </p:sp>
        <p:sp>
          <p:nvSpPr>
            <p:cNvPr id="50" name="Rectangle 49">
              <a:extLst>
                <a:ext uri="{FF2B5EF4-FFF2-40B4-BE49-F238E27FC236}">
                  <a16:creationId xmlns:a16="http://schemas.microsoft.com/office/drawing/2014/main" id="{5C0FF5FF-C31C-4100-A074-DEBA9CFA28FA}"/>
                </a:ext>
              </a:extLst>
            </p:cNvPr>
            <p:cNvSpPr/>
            <p:nvPr/>
          </p:nvSpPr>
          <p:spPr>
            <a:xfrm>
              <a:off x="5475012" y="1348797"/>
              <a:ext cx="670561" cy="32768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Dialer</a:t>
              </a:r>
            </a:p>
          </p:txBody>
        </p:sp>
        <p:sp>
          <p:nvSpPr>
            <p:cNvPr id="51" name="Rectangle 50">
              <a:extLst>
                <a:ext uri="{FF2B5EF4-FFF2-40B4-BE49-F238E27FC236}">
                  <a16:creationId xmlns:a16="http://schemas.microsoft.com/office/drawing/2014/main" id="{1BB72FFA-B2D4-4CD2-A314-2205ACE6A1DD}"/>
                </a:ext>
              </a:extLst>
            </p:cNvPr>
            <p:cNvSpPr/>
            <p:nvPr/>
          </p:nvSpPr>
          <p:spPr>
            <a:xfrm>
              <a:off x="6207528" y="1348797"/>
              <a:ext cx="670561" cy="32768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Email</a:t>
              </a:r>
            </a:p>
          </p:txBody>
        </p:sp>
        <p:sp>
          <p:nvSpPr>
            <p:cNvPr id="52" name="Rectangle 51">
              <a:extLst>
                <a:ext uri="{FF2B5EF4-FFF2-40B4-BE49-F238E27FC236}">
                  <a16:creationId xmlns:a16="http://schemas.microsoft.com/office/drawing/2014/main" id="{07B33077-9F9D-4278-87E5-5869E9AF526A}"/>
                </a:ext>
              </a:extLst>
            </p:cNvPr>
            <p:cNvSpPr/>
            <p:nvPr/>
          </p:nvSpPr>
          <p:spPr>
            <a:xfrm>
              <a:off x="6940044" y="1348797"/>
              <a:ext cx="670561" cy="32768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Calendar</a:t>
              </a:r>
            </a:p>
          </p:txBody>
        </p:sp>
        <p:sp>
          <p:nvSpPr>
            <p:cNvPr id="53" name="Rectangle 52">
              <a:extLst>
                <a:ext uri="{FF2B5EF4-FFF2-40B4-BE49-F238E27FC236}">
                  <a16:creationId xmlns:a16="http://schemas.microsoft.com/office/drawing/2014/main" id="{12BC326B-6EE5-4863-B268-48D061B79327}"/>
                </a:ext>
              </a:extLst>
            </p:cNvPr>
            <p:cNvSpPr/>
            <p:nvPr/>
          </p:nvSpPr>
          <p:spPr>
            <a:xfrm>
              <a:off x="7672560" y="1348797"/>
              <a:ext cx="670561" cy="32768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Camera</a:t>
              </a:r>
            </a:p>
          </p:txBody>
        </p:sp>
        <p:sp>
          <p:nvSpPr>
            <p:cNvPr id="54" name="Rectangle 53">
              <a:extLst>
                <a:ext uri="{FF2B5EF4-FFF2-40B4-BE49-F238E27FC236}">
                  <a16:creationId xmlns:a16="http://schemas.microsoft.com/office/drawing/2014/main" id="{3B3B9638-0288-400A-A938-B86EF1BC1246}"/>
                </a:ext>
              </a:extLst>
            </p:cNvPr>
            <p:cNvSpPr/>
            <p:nvPr/>
          </p:nvSpPr>
          <p:spPr>
            <a:xfrm>
              <a:off x="8405078" y="1348797"/>
              <a:ext cx="670561" cy="32768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atin typeface="Segoe UI" panose="020B0502040204020203" pitchFamily="34" charset="0"/>
                  <a:cs typeface="Segoe UI" panose="020B0502040204020203" pitchFamily="34" charset="0"/>
                </a:rPr>
                <a:t>…</a:t>
              </a:r>
            </a:p>
          </p:txBody>
        </p:sp>
      </p:grpSp>
    </p:spTree>
    <p:custDataLst>
      <p:tags r:id="rId1"/>
    </p:custDataLst>
    <p:extLst>
      <p:ext uri="{BB962C8B-B14F-4D97-AF65-F5344CB8AC3E}">
        <p14:creationId xmlns:p14="http://schemas.microsoft.com/office/powerpoint/2010/main" val="2280964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Jet pack</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Présentation</a:t>
            </a:r>
          </a:p>
        </p:txBody>
      </p:sp>
      <p:pic>
        <p:nvPicPr>
          <p:cNvPr id="64" name="Picture 6" descr="Android Developers Blog: What's New with Android Jetpack and Jetpack Compose">
            <a:extLst>
              <a:ext uri="{FF2B5EF4-FFF2-40B4-BE49-F238E27FC236}">
                <a16:creationId xmlns:a16="http://schemas.microsoft.com/office/drawing/2014/main" id="{E2F75265-1025-4D47-B8DF-7EEBE6DD1530}"/>
              </a:ext>
            </a:extLst>
          </p:cNvPr>
          <p:cNvPicPr>
            <a:picLocks noChangeAspect="1" noChangeArrowheads="1"/>
          </p:cNvPicPr>
          <p:nvPr>
            <p:custDataLst>
              <p:tags r:id="rId5"/>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356959" y="1568060"/>
            <a:ext cx="4070783" cy="4070783"/>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64">
            <a:extLst>
              <a:ext uri="{FF2B5EF4-FFF2-40B4-BE49-F238E27FC236}">
                <a16:creationId xmlns:a16="http://schemas.microsoft.com/office/drawing/2014/main" id="{7E92394A-AF3D-4CF9-AA84-FF3218206EDE}"/>
              </a:ext>
            </a:extLst>
          </p:cNvPr>
          <p:cNvSpPr txBox="1"/>
          <p:nvPr>
            <p:custDataLst>
              <p:tags r:id="rId6"/>
            </p:custDataLst>
          </p:nvPr>
        </p:nvSpPr>
        <p:spPr>
          <a:xfrm>
            <a:off x="7737232" y="2404697"/>
            <a:ext cx="3446584" cy="3235603"/>
          </a:xfrm>
          <a:prstGeom prst="rect">
            <a:avLst/>
          </a:prstGeom>
        </p:spPr>
        <p:txBody>
          <a:bodyPr vert="horz" wrap="none" lIns="91440" tIns="45720" rIns="91440" bIns="45720" rtlCol="0" anchor="b">
            <a:normAutofit/>
          </a:bodyPr>
          <a:lstStyle/>
          <a:p>
            <a:r>
              <a:rPr lang="fr-FR" sz="2400" dirty="0">
                <a:solidFill>
                  <a:srgbClr val="007386"/>
                </a:solidFill>
                <a:latin typeface="Segoe UI" panose="020B0502040204020203" pitchFamily="34" charset="0"/>
                <a:cs typeface="Segoe UI" panose="020B0502040204020203" pitchFamily="34" charset="0"/>
              </a:rPr>
              <a:t>Architecture components</a:t>
            </a:r>
          </a:p>
          <a:p>
            <a:endParaRPr lang="fr-FR" sz="2400" dirty="0">
              <a:solidFill>
                <a:srgbClr val="007386"/>
              </a:solidFill>
              <a:latin typeface="Segoe UI" panose="020B0502040204020203" pitchFamily="34" charset="0"/>
              <a:cs typeface="Segoe UI" panose="020B0502040204020203" pitchFamily="34" charset="0"/>
            </a:endParaRPr>
          </a:p>
          <a:p>
            <a:r>
              <a:rPr lang="fr-FR" sz="2400" dirty="0">
                <a:solidFill>
                  <a:srgbClr val="007386"/>
                </a:solidFill>
                <a:latin typeface="Segoe UI" panose="020B0502040204020203" pitchFamily="34" charset="0"/>
                <a:cs typeface="Segoe UI" panose="020B0502040204020203" pitchFamily="34" charset="0"/>
              </a:rPr>
              <a:t>Data binding</a:t>
            </a:r>
          </a:p>
          <a:p>
            <a:endParaRPr lang="fr-FR" sz="2400" dirty="0">
              <a:solidFill>
                <a:srgbClr val="007386"/>
              </a:solidFill>
              <a:latin typeface="Segoe UI" panose="020B0502040204020203" pitchFamily="34" charset="0"/>
              <a:cs typeface="Segoe UI" panose="020B0502040204020203" pitchFamily="34" charset="0"/>
            </a:endParaRPr>
          </a:p>
          <a:p>
            <a:r>
              <a:rPr lang="fr-FR" sz="2400" dirty="0">
                <a:solidFill>
                  <a:srgbClr val="007386"/>
                </a:solidFill>
                <a:latin typeface="Segoe UI" panose="020B0502040204020203" pitchFamily="34" charset="0"/>
                <a:cs typeface="Segoe UI" panose="020B0502040204020203" pitchFamily="34" charset="0"/>
              </a:rPr>
              <a:t>Injection de dépendances</a:t>
            </a:r>
          </a:p>
          <a:p>
            <a:endParaRPr lang="fr-FR" sz="2400" dirty="0">
              <a:solidFill>
                <a:srgbClr val="007386"/>
              </a:solidFill>
              <a:latin typeface="Segoe UI" panose="020B0502040204020203" pitchFamily="34" charset="0"/>
              <a:cs typeface="Segoe UI" panose="020B0502040204020203" pitchFamily="34" charset="0"/>
            </a:endParaRPr>
          </a:p>
          <a:p>
            <a:r>
              <a:rPr lang="fr-FR" sz="2400" dirty="0">
                <a:solidFill>
                  <a:srgbClr val="007386"/>
                </a:solidFill>
                <a:latin typeface="Segoe UI" panose="020B0502040204020203" pitchFamily="34" charset="0"/>
                <a:cs typeface="Segoe UI" panose="020B0502040204020203" pitchFamily="34" charset="0"/>
              </a:rPr>
              <a:t>Et bien plus encore…</a:t>
            </a:r>
          </a:p>
          <a:p>
            <a:endParaRPr lang="fr-FR" sz="2400" dirty="0">
              <a:solidFill>
                <a:srgbClr val="007386"/>
              </a:solidFill>
              <a:latin typeface="Segoe UI" panose="020B0502040204020203" pitchFamily="34" charset="0"/>
              <a:cs typeface="Segoe UI" panose="020B0502040204020203" pitchFamily="34" charset="0"/>
            </a:endParaRPr>
          </a:p>
          <a:p>
            <a:endParaRPr lang="fr-FR" sz="2400" dirty="0">
              <a:solidFill>
                <a:srgbClr val="007386"/>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856935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Versions</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Présentation</a:t>
            </a:r>
          </a:p>
        </p:txBody>
      </p:sp>
      <p:pic>
        <p:nvPicPr>
          <p:cNvPr id="7" name="Picture 6" descr="Résultat de recherche d'images pour &quot;oreo android&quot;">
            <a:extLst>
              <a:ext uri="{FF2B5EF4-FFF2-40B4-BE49-F238E27FC236}">
                <a16:creationId xmlns:a16="http://schemas.microsoft.com/office/drawing/2014/main" id="{98159496-91C2-43DF-80AB-0E83B9BEDCC8}"/>
              </a:ext>
            </a:extLst>
          </p:cNvPr>
          <p:cNvPicPr>
            <a:picLocks noChangeAspect="1" noChangeArrowheads="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9317561" y="2041520"/>
            <a:ext cx="2047586" cy="25301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au 7">
            <a:extLst>
              <a:ext uri="{FF2B5EF4-FFF2-40B4-BE49-F238E27FC236}">
                <a16:creationId xmlns:a16="http://schemas.microsoft.com/office/drawing/2014/main" id="{2E80860B-BDCE-4B83-8BC6-7FFA4FEA9A3E}"/>
              </a:ext>
            </a:extLst>
          </p:cNvPr>
          <p:cNvGraphicFramePr>
            <a:graphicFrameLocks noGrp="1"/>
          </p:cNvGraphicFramePr>
          <p:nvPr>
            <p:custDataLst>
              <p:tags r:id="rId6"/>
            </p:custDataLst>
            <p:extLst>
              <p:ext uri="{D42A27DB-BD31-4B8C-83A1-F6EECF244321}">
                <p14:modId xmlns:p14="http://schemas.microsoft.com/office/powerpoint/2010/main" val="993088970"/>
              </p:ext>
            </p:extLst>
          </p:nvPr>
        </p:nvGraphicFramePr>
        <p:xfrm>
          <a:off x="2083443" y="2560004"/>
          <a:ext cx="7016392" cy="1854200"/>
        </p:xfrm>
        <a:graphic>
          <a:graphicData uri="http://schemas.openxmlformats.org/drawingml/2006/table">
            <a:tbl>
              <a:tblPr firstRow="1" bandRow="1">
                <a:tableStyleId>{7DF18680-E054-41AD-8BC1-D1AEF772440D}</a:tableStyleId>
              </a:tblPr>
              <a:tblGrid>
                <a:gridCol w="2058510">
                  <a:extLst>
                    <a:ext uri="{9D8B030D-6E8A-4147-A177-3AD203B41FA5}">
                      <a16:colId xmlns:a16="http://schemas.microsoft.com/office/drawing/2014/main" val="3455486882"/>
                    </a:ext>
                  </a:extLst>
                </a:gridCol>
                <a:gridCol w="1599763">
                  <a:extLst>
                    <a:ext uri="{9D8B030D-6E8A-4147-A177-3AD203B41FA5}">
                      <a16:colId xmlns:a16="http://schemas.microsoft.com/office/drawing/2014/main" val="1340093853"/>
                    </a:ext>
                  </a:extLst>
                </a:gridCol>
                <a:gridCol w="1685247">
                  <a:extLst>
                    <a:ext uri="{9D8B030D-6E8A-4147-A177-3AD203B41FA5}">
                      <a16:colId xmlns:a16="http://schemas.microsoft.com/office/drawing/2014/main" val="3564795471"/>
                    </a:ext>
                  </a:extLst>
                </a:gridCol>
                <a:gridCol w="1672872">
                  <a:extLst>
                    <a:ext uri="{9D8B030D-6E8A-4147-A177-3AD203B41FA5}">
                      <a16:colId xmlns:a16="http://schemas.microsoft.com/office/drawing/2014/main" val="2092520981"/>
                    </a:ext>
                  </a:extLst>
                </a:gridCol>
              </a:tblGrid>
              <a:tr h="370840">
                <a:tc>
                  <a:txBody>
                    <a:bodyPr/>
                    <a:lstStyle/>
                    <a:p>
                      <a:pPr algn="ctr"/>
                      <a:r>
                        <a:rPr lang="fr-FR" b="0" dirty="0">
                          <a:latin typeface="Segoe UI" panose="020B0502040204020203" pitchFamily="34" charset="0"/>
                          <a:cs typeface="Segoe UI" panose="020B0502040204020203" pitchFamily="34" charset="0"/>
                        </a:rPr>
                        <a:t>Versi00on</a:t>
                      </a:r>
                      <a:endParaRPr lang="fr-FR" b="0" dirty="0">
                        <a:solidFill>
                          <a:schemeClr val="bg1"/>
                        </a:solidFill>
                        <a:latin typeface="Segoe UI" panose="020B0502040204020203" pitchFamily="34" charset="0"/>
                        <a:cs typeface="Segoe UI" panose="020B0502040204020203" pitchFamily="34" charset="0"/>
                      </a:endParaRPr>
                    </a:p>
                  </a:txBody>
                  <a:tcPr anchor="ctr">
                    <a:solidFill>
                      <a:srgbClr val="00899C"/>
                    </a:solidFill>
                  </a:tcPr>
                </a:tc>
                <a:tc>
                  <a:txBody>
                    <a:bodyPr/>
                    <a:lstStyle/>
                    <a:p>
                      <a:pPr algn="ctr"/>
                      <a:r>
                        <a:rPr lang="fr-FR" b="0" dirty="0">
                          <a:latin typeface="Segoe UI" panose="020B0502040204020203" pitchFamily="34" charset="0"/>
                          <a:cs typeface="Segoe UI" panose="020B0502040204020203" pitchFamily="34" charset="0"/>
                        </a:rPr>
                        <a:t>API</a:t>
                      </a:r>
                      <a:endParaRPr lang="fr-FR" b="0" dirty="0">
                        <a:solidFill>
                          <a:schemeClr val="bg1"/>
                        </a:solidFill>
                        <a:latin typeface="Segoe UI" panose="020B0502040204020203" pitchFamily="34" charset="0"/>
                        <a:cs typeface="Segoe UI" panose="020B0502040204020203" pitchFamily="34" charset="0"/>
                      </a:endParaRPr>
                    </a:p>
                  </a:txBody>
                  <a:tcPr anchor="ctr">
                    <a:solidFill>
                      <a:srgbClr val="00899C"/>
                    </a:solidFill>
                  </a:tcPr>
                </a:tc>
                <a:tc>
                  <a:txBody>
                    <a:bodyPr/>
                    <a:lstStyle/>
                    <a:p>
                      <a:pPr algn="ctr"/>
                      <a:r>
                        <a:rPr lang="fr-FR" b="0" dirty="0">
                          <a:latin typeface="Segoe UI" panose="020B0502040204020203" pitchFamily="34" charset="0"/>
                          <a:cs typeface="Segoe UI" panose="020B0502040204020203" pitchFamily="34" charset="0"/>
                        </a:rPr>
                        <a:t>Nom de code</a:t>
                      </a:r>
                      <a:endParaRPr lang="fr-FR" b="0" dirty="0">
                        <a:solidFill>
                          <a:schemeClr val="bg1"/>
                        </a:solidFill>
                        <a:latin typeface="Segoe UI" panose="020B0502040204020203" pitchFamily="34" charset="0"/>
                        <a:cs typeface="Segoe UI" panose="020B0502040204020203" pitchFamily="34" charset="0"/>
                      </a:endParaRPr>
                    </a:p>
                  </a:txBody>
                  <a:tcPr anchor="ctr">
                    <a:solidFill>
                      <a:srgbClr val="00899C"/>
                    </a:solidFill>
                  </a:tcPr>
                </a:tc>
                <a:tc>
                  <a:txBody>
                    <a:bodyPr/>
                    <a:lstStyle/>
                    <a:p>
                      <a:pPr algn="ctr"/>
                      <a:r>
                        <a:rPr lang="fr-FR" b="0" dirty="0">
                          <a:latin typeface="Segoe UI" panose="020B0502040204020203" pitchFamily="34" charset="0"/>
                          <a:cs typeface="Segoe UI" panose="020B0502040204020203" pitchFamily="34" charset="0"/>
                        </a:rPr>
                        <a:t>Année</a:t>
                      </a:r>
                      <a:endParaRPr lang="fr-FR" b="0" dirty="0">
                        <a:solidFill>
                          <a:schemeClr val="bg1"/>
                        </a:solidFill>
                        <a:latin typeface="Segoe UI" panose="020B0502040204020203" pitchFamily="34" charset="0"/>
                        <a:cs typeface="Segoe UI" panose="020B0502040204020203" pitchFamily="34" charset="0"/>
                      </a:endParaRPr>
                    </a:p>
                  </a:txBody>
                  <a:tcPr anchor="ctr">
                    <a:solidFill>
                      <a:srgbClr val="00899C"/>
                    </a:solidFill>
                  </a:tcPr>
                </a:tc>
                <a:extLst>
                  <a:ext uri="{0D108BD9-81ED-4DB2-BD59-A6C34878D82A}">
                    <a16:rowId xmlns:a16="http://schemas.microsoft.com/office/drawing/2014/main" val="3083061463"/>
                  </a:ext>
                </a:extLst>
              </a:tr>
              <a:tr h="370840">
                <a:tc>
                  <a:txBody>
                    <a:bodyPr/>
                    <a:lstStyle/>
                    <a:p>
                      <a:pPr algn="ctr"/>
                      <a:r>
                        <a:rPr lang="fr-FR" dirty="0">
                          <a:latin typeface="Segoe UI" panose="020B0502040204020203" pitchFamily="34" charset="0"/>
                          <a:cs typeface="Segoe UI" panose="020B0502040204020203" pitchFamily="34" charset="0"/>
                        </a:rPr>
                        <a:t>10.0+</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30</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R</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2019</a:t>
                      </a:r>
                    </a:p>
                  </a:txBody>
                  <a:tcPr anchor="ctr">
                    <a:solidFill>
                      <a:srgbClr val="ACCFCC"/>
                    </a:solidFill>
                  </a:tcPr>
                </a:tc>
                <a:extLst>
                  <a:ext uri="{0D108BD9-81ED-4DB2-BD59-A6C34878D82A}">
                    <a16:rowId xmlns:a16="http://schemas.microsoft.com/office/drawing/2014/main" val="2935084313"/>
                  </a:ext>
                </a:extLst>
              </a:tr>
              <a:tr h="370840">
                <a:tc>
                  <a:txBody>
                    <a:bodyPr/>
                    <a:lstStyle/>
                    <a:p>
                      <a:pPr algn="ctr"/>
                      <a:r>
                        <a:rPr lang="fr-FR" dirty="0">
                          <a:latin typeface="Segoe UI" panose="020B0502040204020203" pitchFamily="34" charset="0"/>
                          <a:cs typeface="Segoe UI" panose="020B0502040204020203" pitchFamily="34" charset="0"/>
                        </a:rPr>
                        <a:t>10.0</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29</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Q</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2019</a:t>
                      </a:r>
                    </a:p>
                  </a:txBody>
                  <a:tcPr anchor="ctr">
                    <a:solidFill>
                      <a:srgbClr val="ACCFCC"/>
                    </a:solidFill>
                  </a:tcPr>
                </a:tc>
                <a:extLst>
                  <a:ext uri="{0D108BD9-81ED-4DB2-BD59-A6C34878D82A}">
                    <a16:rowId xmlns:a16="http://schemas.microsoft.com/office/drawing/2014/main" val="4197006803"/>
                  </a:ext>
                </a:extLst>
              </a:tr>
              <a:tr h="370840">
                <a:tc>
                  <a:txBody>
                    <a:bodyPr/>
                    <a:lstStyle/>
                    <a:p>
                      <a:pPr algn="ctr"/>
                      <a:r>
                        <a:rPr lang="fr-FR" dirty="0">
                          <a:latin typeface="Segoe UI" panose="020B0502040204020203" pitchFamily="34" charset="0"/>
                          <a:cs typeface="Segoe UI" panose="020B0502040204020203" pitchFamily="34" charset="0"/>
                        </a:rPr>
                        <a:t>9.0</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28</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Pie</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2018</a:t>
                      </a:r>
                    </a:p>
                  </a:txBody>
                  <a:tcPr anchor="ctr">
                    <a:solidFill>
                      <a:srgbClr val="ACCFCC"/>
                    </a:solidFill>
                  </a:tcPr>
                </a:tc>
                <a:extLst>
                  <a:ext uri="{0D108BD9-81ED-4DB2-BD59-A6C34878D82A}">
                    <a16:rowId xmlns:a16="http://schemas.microsoft.com/office/drawing/2014/main" val="102590858"/>
                  </a:ext>
                </a:extLst>
              </a:tr>
              <a:tr h="370840">
                <a:tc>
                  <a:txBody>
                    <a:bodyPr/>
                    <a:lstStyle/>
                    <a:p>
                      <a:pPr algn="ctr"/>
                      <a:r>
                        <a:rPr lang="fr-FR" dirty="0">
                          <a:latin typeface="Segoe UI" panose="020B0502040204020203" pitchFamily="34" charset="0"/>
                          <a:cs typeface="Segoe UI" panose="020B0502040204020203" pitchFamily="34" charset="0"/>
                        </a:rPr>
                        <a:t>8.1</a:t>
                      </a: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27</a:t>
                      </a:r>
                    </a:p>
                  </a:txBody>
                  <a:tcPr anchor="ctr">
                    <a:solidFill>
                      <a:srgbClr val="ACCFCC"/>
                    </a:solidFill>
                  </a:tcPr>
                </a:tc>
                <a:tc>
                  <a:txBody>
                    <a:bodyPr/>
                    <a:lstStyle/>
                    <a:p>
                      <a:pPr algn="ctr"/>
                      <a:r>
                        <a:rPr lang="fr-FR" dirty="0" err="1">
                          <a:latin typeface="Segoe UI" panose="020B0502040204020203" pitchFamily="34" charset="0"/>
                          <a:cs typeface="Segoe UI" panose="020B0502040204020203" pitchFamily="34" charset="0"/>
                        </a:rPr>
                        <a:t>Oreo</a:t>
                      </a:r>
                      <a:endParaRPr lang="fr-FR" dirty="0">
                        <a:latin typeface="Segoe UI" panose="020B0502040204020203" pitchFamily="34" charset="0"/>
                        <a:cs typeface="Segoe UI" panose="020B0502040204020203" pitchFamily="34" charset="0"/>
                      </a:endParaRPr>
                    </a:p>
                  </a:txBody>
                  <a:tcPr anchor="ctr">
                    <a:solidFill>
                      <a:srgbClr val="ACCFCC"/>
                    </a:solidFill>
                  </a:tcPr>
                </a:tc>
                <a:tc>
                  <a:txBody>
                    <a:bodyPr/>
                    <a:lstStyle/>
                    <a:p>
                      <a:pPr algn="ctr"/>
                      <a:r>
                        <a:rPr lang="fr-FR" dirty="0">
                          <a:latin typeface="Segoe UI" panose="020B0502040204020203" pitchFamily="34" charset="0"/>
                          <a:cs typeface="Segoe UI" panose="020B0502040204020203" pitchFamily="34" charset="0"/>
                        </a:rPr>
                        <a:t>2017</a:t>
                      </a:r>
                    </a:p>
                  </a:txBody>
                  <a:tcPr anchor="ctr">
                    <a:solidFill>
                      <a:srgbClr val="ACCFCC"/>
                    </a:solidFill>
                  </a:tcPr>
                </a:tc>
                <a:extLst>
                  <a:ext uri="{0D108BD9-81ED-4DB2-BD59-A6C34878D82A}">
                    <a16:rowId xmlns:a16="http://schemas.microsoft.com/office/drawing/2014/main" val="15717196"/>
                  </a:ext>
                </a:extLst>
              </a:tr>
            </a:tbl>
          </a:graphicData>
        </a:graphic>
      </p:graphicFrame>
      <p:sp>
        <p:nvSpPr>
          <p:cNvPr id="9" name="ZoneTexte 8">
            <a:extLst>
              <a:ext uri="{FF2B5EF4-FFF2-40B4-BE49-F238E27FC236}">
                <a16:creationId xmlns:a16="http://schemas.microsoft.com/office/drawing/2014/main" id="{334F32BB-C9B2-49DB-B0B5-1A6946D9DF82}"/>
              </a:ext>
            </a:extLst>
          </p:cNvPr>
          <p:cNvSpPr txBox="1"/>
          <p:nvPr>
            <p:custDataLst>
              <p:tags r:id="rId7"/>
            </p:custDataLst>
          </p:nvPr>
        </p:nvSpPr>
        <p:spPr>
          <a:xfrm>
            <a:off x="2827031" y="4944828"/>
            <a:ext cx="4884232" cy="1288084"/>
          </a:xfrm>
          <a:prstGeom prst="rect">
            <a:avLst/>
          </a:prstGeom>
        </p:spPr>
        <p:txBody>
          <a:bodyPr vert="horz" wrap="none" lIns="91440" tIns="45720" rIns="91440" bIns="45720" rtlCol="0" anchor="b">
            <a:normAutofit/>
          </a:bodyPr>
          <a:lstStyle/>
          <a:p>
            <a:r>
              <a:rPr lang="fr-FR" sz="7200" dirty="0">
                <a:latin typeface="Segoe UI" panose="020B0502040204020203" pitchFamily="34" charset="0"/>
                <a:cs typeface="Segoe UI" panose="020B0502040204020203" pitchFamily="34" charset="0"/>
              </a:rPr>
              <a:t>AndroidX</a:t>
            </a:r>
          </a:p>
        </p:txBody>
      </p:sp>
    </p:spTree>
    <p:custDataLst>
      <p:tags r:id="rId1"/>
    </p:custDataLst>
    <p:extLst>
      <p:ext uri="{BB962C8B-B14F-4D97-AF65-F5344CB8AC3E}">
        <p14:creationId xmlns:p14="http://schemas.microsoft.com/office/powerpoint/2010/main" val="3951079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Production d’une application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Présentation</a:t>
            </a:r>
          </a:p>
        </p:txBody>
      </p:sp>
      <p:grpSp>
        <p:nvGrpSpPr>
          <p:cNvPr id="38" name="Groupe 37">
            <a:extLst>
              <a:ext uri="{FF2B5EF4-FFF2-40B4-BE49-F238E27FC236}">
                <a16:creationId xmlns:a16="http://schemas.microsoft.com/office/drawing/2014/main" id="{E1F14F66-9AED-43BA-A861-6095234EDCD0}"/>
              </a:ext>
            </a:extLst>
          </p:cNvPr>
          <p:cNvGrpSpPr/>
          <p:nvPr>
            <p:custDataLst>
              <p:tags r:id="rId5"/>
            </p:custDataLst>
          </p:nvPr>
        </p:nvGrpSpPr>
        <p:grpSpPr>
          <a:xfrm>
            <a:off x="7035184" y="1900303"/>
            <a:ext cx="4055518" cy="4680263"/>
            <a:chOff x="7035184" y="1900303"/>
            <a:chExt cx="4055518" cy="4599721"/>
          </a:xfrm>
        </p:grpSpPr>
        <p:sp>
          <p:nvSpPr>
            <p:cNvPr id="21" name="Rectangle 20">
              <a:extLst>
                <a:ext uri="{FF2B5EF4-FFF2-40B4-BE49-F238E27FC236}">
                  <a16:creationId xmlns:a16="http://schemas.microsoft.com/office/drawing/2014/main" id="{CE8656A5-848E-4C76-B04D-8EF31E057418}"/>
                </a:ext>
              </a:extLst>
            </p:cNvPr>
            <p:cNvSpPr/>
            <p:nvPr/>
          </p:nvSpPr>
          <p:spPr>
            <a:xfrm>
              <a:off x="9459852" y="4465317"/>
              <a:ext cx="1441605" cy="329319"/>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latin typeface="Segoe UI" panose="020B0502040204020203" pitchFamily="34" charset="0"/>
                  <a:cs typeface="Segoe UI" panose="020B0502040204020203" pitchFamily="34" charset="0"/>
                </a:rPr>
                <a:t>Debug or Release </a:t>
              </a:r>
              <a:r>
                <a:rPr lang="en-US" sz="1000" dirty="0" err="1">
                  <a:latin typeface="Segoe UI" panose="020B0502040204020203" pitchFamily="34" charset="0"/>
                  <a:cs typeface="Segoe UI" panose="020B0502040204020203" pitchFamily="34" charset="0"/>
                </a:rPr>
                <a:t>Keystore</a:t>
              </a:r>
              <a:endParaRPr lang="en-US" sz="900" dirty="0">
                <a:latin typeface="Segoe UI" panose="020B0502040204020203" pitchFamily="34" charset="0"/>
                <a:cs typeface="Segoe UI" panose="020B0502040204020203" pitchFamily="34" charset="0"/>
              </a:endParaRPr>
            </a:p>
          </p:txBody>
        </p:sp>
        <p:sp>
          <p:nvSpPr>
            <p:cNvPr id="22" name="Rectangle 21">
              <a:extLst>
                <a:ext uri="{FF2B5EF4-FFF2-40B4-BE49-F238E27FC236}">
                  <a16:creationId xmlns:a16="http://schemas.microsoft.com/office/drawing/2014/main" id="{DC6ECF40-F27C-4658-82AD-2CE2A029ED8D}"/>
                </a:ext>
              </a:extLst>
            </p:cNvPr>
            <p:cNvSpPr/>
            <p:nvPr/>
          </p:nvSpPr>
          <p:spPr>
            <a:xfrm>
              <a:off x="7234475" y="4465318"/>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DEX File(s)</a:t>
              </a:r>
              <a:endParaRPr lang="en-US" sz="900">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B8D33B9E-C2CC-4998-8D0A-5AC80CD1B03D}"/>
                </a:ext>
              </a:extLst>
            </p:cNvPr>
            <p:cNvSpPr/>
            <p:nvPr/>
          </p:nvSpPr>
          <p:spPr>
            <a:xfrm>
              <a:off x="8328581" y="6191202"/>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Debug or Release APK</a:t>
              </a:r>
              <a:endParaRPr lang="en-US" sz="900">
                <a:latin typeface="Segoe UI" panose="020B0502040204020203" pitchFamily="34" charset="0"/>
                <a:cs typeface="Segoe UI" panose="020B0502040204020203" pitchFamily="34" charset="0"/>
              </a:endParaRPr>
            </a:p>
          </p:txBody>
        </p:sp>
        <p:sp>
          <p:nvSpPr>
            <p:cNvPr id="24" name="Losange 23">
              <a:extLst>
                <a:ext uri="{FF2B5EF4-FFF2-40B4-BE49-F238E27FC236}">
                  <a16:creationId xmlns:a16="http://schemas.microsoft.com/office/drawing/2014/main" id="{5D4F22F0-AC4A-4969-9E26-87BF4990F573}"/>
                </a:ext>
              </a:extLst>
            </p:cNvPr>
            <p:cNvSpPr/>
            <p:nvPr/>
          </p:nvSpPr>
          <p:spPr>
            <a:xfrm>
              <a:off x="8513632" y="3507519"/>
              <a:ext cx="1060099" cy="642859"/>
            </a:xfrm>
            <a:prstGeom prst="diamond">
              <a:avLst/>
            </a:prstGeom>
            <a:solidFill>
              <a:srgbClr val="00738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a:latin typeface="Segoe UI" panose="020B0502040204020203" pitchFamily="34" charset="0"/>
                  <a:cs typeface="Segoe UI" panose="020B0502040204020203" pitchFamily="34" charset="0"/>
                </a:rPr>
                <a:t>Compilers</a:t>
              </a:r>
            </a:p>
          </p:txBody>
        </p:sp>
        <p:sp>
          <p:nvSpPr>
            <p:cNvPr id="25" name="Losange 24">
              <a:extLst>
                <a:ext uri="{FF2B5EF4-FFF2-40B4-BE49-F238E27FC236}">
                  <a16:creationId xmlns:a16="http://schemas.microsoft.com/office/drawing/2014/main" id="{9FCAB590-E5CF-4525-BC22-92AB18F90D7C}"/>
                </a:ext>
              </a:extLst>
            </p:cNvPr>
            <p:cNvSpPr/>
            <p:nvPr/>
          </p:nvSpPr>
          <p:spPr>
            <a:xfrm>
              <a:off x="8513631" y="5155585"/>
              <a:ext cx="1060099" cy="642859"/>
            </a:xfrm>
            <a:prstGeom prst="diamond">
              <a:avLst/>
            </a:prstGeom>
            <a:solidFill>
              <a:srgbClr val="00738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a:latin typeface="Segoe UI" panose="020B0502040204020203" pitchFamily="34" charset="0"/>
                  <a:cs typeface="Segoe UI" panose="020B0502040204020203" pitchFamily="34" charset="0"/>
                </a:rPr>
                <a:t>APK Packagers</a:t>
              </a:r>
            </a:p>
          </p:txBody>
        </p:sp>
        <p:cxnSp>
          <p:nvCxnSpPr>
            <p:cNvPr id="26" name="Connecteur : en angle 25">
              <a:extLst>
                <a:ext uri="{FF2B5EF4-FFF2-40B4-BE49-F238E27FC236}">
                  <a16:creationId xmlns:a16="http://schemas.microsoft.com/office/drawing/2014/main" id="{76C95838-E615-4D44-A12D-B555E3C9C722}"/>
                </a:ext>
              </a:extLst>
            </p:cNvPr>
            <p:cNvCxnSpPr>
              <a:cxnSpLocks/>
              <a:endCxn id="24" idx="3"/>
            </p:cNvCxnSpPr>
            <p:nvPr/>
          </p:nvCxnSpPr>
          <p:spPr>
            <a:xfrm rot="10800000" flipV="1">
              <a:off x="9573732" y="3251637"/>
              <a:ext cx="606923" cy="577311"/>
            </a:xfrm>
            <a:prstGeom prst="bentConnector3">
              <a:avLst>
                <a:gd name="adj1" fmla="val -132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 en angle 26">
              <a:extLst>
                <a:ext uri="{FF2B5EF4-FFF2-40B4-BE49-F238E27FC236}">
                  <a16:creationId xmlns:a16="http://schemas.microsoft.com/office/drawing/2014/main" id="{9AB40D5C-0AFD-4954-AD21-C0FA63EF41DF}"/>
                </a:ext>
              </a:extLst>
            </p:cNvPr>
            <p:cNvCxnSpPr>
              <a:cxnSpLocks/>
              <a:endCxn id="24" idx="1"/>
            </p:cNvCxnSpPr>
            <p:nvPr/>
          </p:nvCxnSpPr>
          <p:spPr>
            <a:xfrm rot="16200000" flipH="1">
              <a:off x="7929098" y="3244415"/>
              <a:ext cx="585654" cy="58341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9511E8C7-683F-485A-A91B-A3A5D90FDBBF}"/>
                </a:ext>
              </a:extLst>
            </p:cNvPr>
            <p:cNvCxnSpPr>
              <a:cxnSpLocks/>
            </p:cNvCxnSpPr>
            <p:nvPr/>
          </p:nvCxnSpPr>
          <p:spPr>
            <a:xfrm rot="16200000" flipH="1">
              <a:off x="7958509" y="4880871"/>
              <a:ext cx="585654" cy="58341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28B7998-59F5-4AB4-B92A-D66E6CF1683A}"/>
                </a:ext>
              </a:extLst>
            </p:cNvPr>
            <p:cNvSpPr/>
            <p:nvPr/>
          </p:nvSpPr>
          <p:spPr>
            <a:xfrm>
              <a:off x="7234475" y="4818964"/>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Compiles Resources</a:t>
              </a:r>
              <a:endParaRPr lang="en-US" sz="900">
                <a:latin typeface="Segoe UI" panose="020B0502040204020203" pitchFamily="34" charset="0"/>
                <a:cs typeface="Segoe UI" panose="020B0502040204020203" pitchFamily="34" charset="0"/>
              </a:endParaRPr>
            </a:p>
          </p:txBody>
        </p:sp>
        <p:cxnSp>
          <p:nvCxnSpPr>
            <p:cNvPr id="30" name="Connecteur : en angle 29">
              <a:extLst>
                <a:ext uri="{FF2B5EF4-FFF2-40B4-BE49-F238E27FC236}">
                  <a16:creationId xmlns:a16="http://schemas.microsoft.com/office/drawing/2014/main" id="{8D485575-8F37-4F56-BC26-63D7AE57D28F}"/>
                </a:ext>
              </a:extLst>
            </p:cNvPr>
            <p:cNvCxnSpPr>
              <a:cxnSpLocks/>
              <a:endCxn id="25" idx="3"/>
            </p:cNvCxnSpPr>
            <p:nvPr/>
          </p:nvCxnSpPr>
          <p:spPr>
            <a:xfrm rot="5400000">
              <a:off x="9525757" y="4822115"/>
              <a:ext cx="702874" cy="60692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FD3B59C8-2BB9-4AB2-9537-2E7766ED9F50}"/>
                </a:ext>
              </a:extLst>
            </p:cNvPr>
            <p:cNvCxnSpPr>
              <a:cxnSpLocks/>
              <a:stCxn id="24" idx="2"/>
              <a:endCxn id="22" idx="0"/>
            </p:cNvCxnSpPr>
            <p:nvPr/>
          </p:nvCxnSpPr>
          <p:spPr>
            <a:xfrm rot="5400000">
              <a:off x="8342010" y="3763646"/>
              <a:ext cx="314940" cy="108840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2BC4B47C-1932-4C03-8C74-4CF220761293}"/>
                </a:ext>
              </a:extLst>
            </p:cNvPr>
            <p:cNvCxnSpPr>
              <a:cxnSpLocks/>
              <a:stCxn id="25" idx="2"/>
            </p:cNvCxnSpPr>
            <p:nvPr/>
          </p:nvCxnSpPr>
          <p:spPr>
            <a:xfrm>
              <a:off x="9043681" y="5798444"/>
              <a:ext cx="0" cy="3814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A48B4B3-8BFB-4CE3-8B17-32F2FB1C6AD2}"/>
                </a:ext>
              </a:extLst>
            </p:cNvPr>
            <p:cNvSpPr/>
            <p:nvPr/>
          </p:nvSpPr>
          <p:spPr>
            <a:xfrm>
              <a:off x="7035184" y="3384428"/>
              <a:ext cx="4055516" cy="257745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4" name="ZoneTexte 33">
              <a:extLst>
                <a:ext uri="{FF2B5EF4-FFF2-40B4-BE49-F238E27FC236}">
                  <a16:creationId xmlns:a16="http://schemas.microsoft.com/office/drawing/2014/main" id="{458E351C-55E5-4881-9AB7-4DB81F4B056B}"/>
                </a:ext>
              </a:extLst>
            </p:cNvPr>
            <p:cNvSpPr txBox="1"/>
            <p:nvPr/>
          </p:nvSpPr>
          <p:spPr>
            <a:xfrm>
              <a:off x="7046406" y="5469235"/>
              <a:ext cx="1700010" cy="529397"/>
            </a:xfrm>
            <a:prstGeom prst="rect">
              <a:avLst/>
            </a:prstGeom>
          </p:spPr>
          <p:txBody>
            <a:bodyPr vert="horz" wrap="square" lIns="91440" tIns="45720" rIns="91440" bIns="45720" rtlCol="0" anchor="b">
              <a:normAutofit fontScale="47500" lnSpcReduction="20000"/>
            </a:bodyPr>
            <a:lstStyle/>
            <a:p>
              <a:r>
                <a:rPr lang="en-US" sz="2400" dirty="0">
                  <a:latin typeface="Segoe UI" panose="020B0502040204020203" pitchFamily="34" charset="0"/>
                  <a:cs typeface="Segoe UI" panose="020B0502040204020203" pitchFamily="34" charset="0"/>
                </a:rPr>
                <a:t>Managed by Gradle and the Android Plugin</a:t>
              </a:r>
            </a:p>
          </p:txBody>
        </p:sp>
        <p:sp>
          <p:nvSpPr>
            <p:cNvPr id="10" name="Rectangle 9">
              <a:extLst>
                <a:ext uri="{FF2B5EF4-FFF2-40B4-BE49-F238E27FC236}">
                  <a16:creationId xmlns:a16="http://schemas.microsoft.com/office/drawing/2014/main" id="{BADA4B0E-8AB7-41ED-A2D7-FDE8B9C4A50A}"/>
                </a:ext>
              </a:extLst>
            </p:cNvPr>
            <p:cNvSpPr/>
            <p:nvPr/>
          </p:nvSpPr>
          <p:spPr>
            <a:xfrm>
              <a:off x="9250511" y="1911313"/>
              <a:ext cx="1840189" cy="1418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a:latin typeface="Segoe UI" panose="020B0502040204020203" pitchFamily="34" charset="0"/>
                  <a:cs typeface="Segoe UI" panose="020B0502040204020203" pitchFamily="34" charset="0"/>
                </a:rPr>
                <a:t>Dependencies</a:t>
              </a:r>
              <a:endParaRPr lang="en-US" sz="900">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196D2C26-30E2-493B-812C-40CABB649F4D}"/>
                </a:ext>
              </a:extLst>
            </p:cNvPr>
            <p:cNvSpPr/>
            <p:nvPr/>
          </p:nvSpPr>
          <p:spPr>
            <a:xfrm>
              <a:off x="7035184" y="1910845"/>
              <a:ext cx="1840189" cy="1418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a:latin typeface="Segoe UI" panose="020B0502040204020203" pitchFamily="34" charset="0"/>
                  <a:cs typeface="Segoe UI" panose="020B0502040204020203" pitchFamily="34" charset="0"/>
                </a:rPr>
                <a:t>Application</a:t>
              </a:r>
              <a:r>
                <a:rPr lang="en-US" sz="900">
                  <a:latin typeface="Segoe UI" panose="020B0502040204020203" pitchFamily="34" charset="0"/>
                  <a:cs typeface="Segoe UI" panose="020B0502040204020203" pitchFamily="34" charset="0"/>
                </a:rPr>
                <a:t> </a:t>
              </a:r>
              <a:r>
                <a:rPr lang="en-US" sz="1000">
                  <a:latin typeface="Segoe UI" panose="020B0502040204020203" pitchFamily="34" charset="0"/>
                  <a:cs typeface="Segoe UI" panose="020B0502040204020203" pitchFamily="34" charset="0"/>
                </a:rPr>
                <a:t>Module</a:t>
              </a:r>
              <a:endParaRPr lang="en-US" sz="90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0E9979C9-76D7-4CDB-ADA7-A46E5D54205A}"/>
                </a:ext>
              </a:extLst>
            </p:cNvPr>
            <p:cNvSpPr/>
            <p:nvPr/>
          </p:nvSpPr>
          <p:spPr>
            <a:xfrm>
              <a:off x="7035184" y="1900303"/>
              <a:ext cx="1840189" cy="141886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a:latin typeface="Segoe UI" panose="020B0502040204020203" pitchFamily="34" charset="0"/>
                  <a:cs typeface="Segoe UI" panose="020B0502040204020203" pitchFamily="34" charset="0"/>
                </a:rPr>
                <a:t>Application</a:t>
              </a:r>
              <a:r>
                <a:rPr lang="en-US" sz="900">
                  <a:latin typeface="Segoe UI" panose="020B0502040204020203" pitchFamily="34" charset="0"/>
                  <a:cs typeface="Segoe UI" panose="020B0502040204020203" pitchFamily="34" charset="0"/>
                </a:rPr>
                <a:t> </a:t>
              </a:r>
              <a:r>
                <a:rPr lang="en-US" sz="1000">
                  <a:latin typeface="Segoe UI" panose="020B0502040204020203" pitchFamily="34" charset="0"/>
                  <a:cs typeface="Segoe UI" panose="020B0502040204020203" pitchFamily="34" charset="0"/>
                </a:rPr>
                <a:t>module</a:t>
              </a:r>
              <a:endParaRPr lang="en-US" sz="90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0F28241-2607-465D-840B-8A56CBCB7E6C}"/>
                </a:ext>
              </a:extLst>
            </p:cNvPr>
            <p:cNvSpPr/>
            <p:nvPr/>
          </p:nvSpPr>
          <p:spPr>
            <a:xfrm>
              <a:off x="9250513" y="1900303"/>
              <a:ext cx="1840189" cy="141886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a:latin typeface="Segoe UI" panose="020B0502040204020203" pitchFamily="34" charset="0"/>
                  <a:cs typeface="Segoe UI" panose="020B0502040204020203" pitchFamily="34" charset="0"/>
                </a:rPr>
                <a:t>Dependencies</a:t>
              </a:r>
              <a:endParaRPr lang="en-US" sz="900">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DF1CB18F-E1AB-498E-95EF-D1986CD008A0}"/>
                </a:ext>
              </a:extLst>
            </p:cNvPr>
            <p:cNvSpPr/>
            <p:nvPr/>
          </p:nvSpPr>
          <p:spPr>
            <a:xfrm>
              <a:off x="7225432" y="2186172"/>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Source Code</a:t>
              </a:r>
              <a:endParaRPr lang="en-US" sz="900">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90669599-F182-488C-9B12-01CBCA7A2DD8}"/>
                </a:ext>
              </a:extLst>
            </p:cNvPr>
            <p:cNvSpPr/>
            <p:nvPr/>
          </p:nvSpPr>
          <p:spPr>
            <a:xfrm>
              <a:off x="7225432" y="2547181"/>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Resource Files</a:t>
              </a:r>
              <a:endParaRPr lang="en-US" sz="900">
                <a:latin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CD1C2AFC-FC1B-44DC-9881-23E467774C0D}"/>
                </a:ext>
              </a:extLst>
            </p:cNvPr>
            <p:cNvSpPr/>
            <p:nvPr/>
          </p:nvSpPr>
          <p:spPr>
            <a:xfrm>
              <a:off x="7225432" y="2908190"/>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AIDL Files</a:t>
              </a:r>
              <a:endParaRPr lang="en-US" sz="900">
                <a:latin typeface="Segoe UI" panose="020B0502040204020203" pitchFamily="34" charset="0"/>
                <a:cs typeface="Segoe UI" panose="020B0502040204020203" pitchFamily="34" charset="0"/>
              </a:endParaRPr>
            </a:p>
          </p:txBody>
        </p:sp>
        <p:sp>
          <p:nvSpPr>
            <p:cNvPr id="18" name="Rectangle 17">
              <a:extLst>
                <a:ext uri="{FF2B5EF4-FFF2-40B4-BE49-F238E27FC236}">
                  <a16:creationId xmlns:a16="http://schemas.microsoft.com/office/drawing/2014/main" id="{C22F8A16-A64F-40F2-AE76-71AF1AE222BB}"/>
                </a:ext>
              </a:extLst>
            </p:cNvPr>
            <p:cNvSpPr/>
            <p:nvPr/>
          </p:nvSpPr>
          <p:spPr>
            <a:xfrm>
              <a:off x="9449804" y="2186172"/>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Library Modules</a:t>
              </a:r>
              <a:endParaRPr lang="en-US" sz="900">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7A0E82D3-1DCC-4CB8-8586-7D6B705D4308}"/>
                </a:ext>
              </a:extLst>
            </p:cNvPr>
            <p:cNvSpPr/>
            <p:nvPr/>
          </p:nvSpPr>
          <p:spPr>
            <a:xfrm>
              <a:off x="9449804" y="2547181"/>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AAL Libraries</a:t>
              </a:r>
              <a:endParaRPr lang="en-US" sz="900">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1C7F6575-A572-4AF6-BF03-C219E0AC203E}"/>
                </a:ext>
              </a:extLst>
            </p:cNvPr>
            <p:cNvSpPr/>
            <p:nvPr/>
          </p:nvSpPr>
          <p:spPr>
            <a:xfrm>
              <a:off x="9449804" y="2908190"/>
              <a:ext cx="1441605" cy="308822"/>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a:latin typeface="Segoe UI" panose="020B0502040204020203" pitchFamily="34" charset="0"/>
                  <a:cs typeface="Segoe UI" panose="020B0502040204020203" pitchFamily="34" charset="0"/>
                </a:rPr>
                <a:t>JAL Libraries</a:t>
              </a:r>
              <a:endParaRPr lang="en-US" sz="900">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203049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Environnement de développement</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Présentation</a:t>
            </a:r>
          </a:p>
        </p:txBody>
      </p:sp>
      <p:pic>
        <p:nvPicPr>
          <p:cNvPr id="35" name="Picture 4" descr="Résultat de recherche d'images pour &quot;android studio 3&quot;">
            <a:extLst>
              <a:ext uri="{FF2B5EF4-FFF2-40B4-BE49-F238E27FC236}">
                <a16:creationId xmlns:a16="http://schemas.microsoft.com/office/drawing/2014/main" id="{4EA7118F-EA2F-43CA-A7FC-9DCA64A95C24}"/>
              </a:ext>
            </a:extLst>
          </p:cNvPr>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a:off x="4568664" y="2436517"/>
            <a:ext cx="3991007" cy="303047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mage associée">
            <a:extLst>
              <a:ext uri="{FF2B5EF4-FFF2-40B4-BE49-F238E27FC236}">
                <a16:creationId xmlns:a16="http://schemas.microsoft.com/office/drawing/2014/main" id="{9A6EBBA3-EC5F-4298-AE1A-727F7E07F353}"/>
              </a:ext>
            </a:extLst>
          </p:cNvPr>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369242" y="2814419"/>
            <a:ext cx="2236573" cy="223657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BE7175AC-1506-474B-B6BA-42B37F09581C}"/>
              </a:ext>
            </a:extLst>
          </p:cNvPr>
          <p:cNvSpPr/>
          <p:nvPr>
            <p:custDataLst>
              <p:tags r:id="rId7"/>
            </p:custDataLst>
          </p:nvPr>
        </p:nvSpPr>
        <p:spPr>
          <a:xfrm>
            <a:off x="1535105" y="4792459"/>
            <a:ext cx="2033639" cy="480581"/>
          </a:xfrm>
          <a:prstGeom prst="rect">
            <a:avLst/>
          </a:prstGeom>
        </p:spPr>
        <p:txBody>
          <a:bodyPr wrap="square">
            <a:spAutoFit/>
          </a:bodyPr>
          <a:lstStyle/>
          <a:p>
            <a:pPr>
              <a:lnSpc>
                <a:spcPct val="115000"/>
              </a:lnSpc>
              <a:spcBef>
                <a:spcPts val="500"/>
              </a:spcBef>
              <a:spcAft>
                <a:spcPts val="1000"/>
              </a:spcAft>
            </a:pPr>
            <a:r>
              <a:rPr lang="fr-FR" sz="2400" dirty="0">
                <a:solidFill>
                  <a:srgbClr val="343642"/>
                </a:solidFill>
                <a:latin typeface="Segoe UI" panose="020B0502040204020203" pitchFamily="34" charset="0"/>
                <a:cs typeface="Segoe UI" panose="020B0502040204020203" pitchFamily="34" charset="0"/>
              </a:rPr>
              <a:t>SDK Android</a:t>
            </a:r>
          </a:p>
        </p:txBody>
      </p:sp>
      <p:pic>
        <p:nvPicPr>
          <p:cNvPr id="39" name="Picture 6" descr="Image associée">
            <a:extLst>
              <a:ext uri="{FF2B5EF4-FFF2-40B4-BE49-F238E27FC236}">
                <a16:creationId xmlns:a16="http://schemas.microsoft.com/office/drawing/2014/main" id="{1FB68797-C064-4C5F-BCF0-E2166E7F9807}"/>
              </a:ext>
            </a:extLst>
          </p:cNvPr>
          <p:cNvPicPr>
            <a:picLocks noChangeAspect="1" noChangeArrowheads="1"/>
          </p:cNvPicPr>
          <p:nvPr>
            <p:custDataLst>
              <p:tags r:id="rId8"/>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9209148" y="3299798"/>
            <a:ext cx="1729946" cy="864973"/>
          </a:xfrm>
          <a:prstGeom prst="rect">
            <a:avLst/>
          </a:prstGeom>
          <a:noFill/>
          <a:extLst>
            <a:ext uri="{909E8E84-426E-40DD-AFC4-6F175D3DCCD1}">
              <a14:hiddenFill xmlns:a14="http://schemas.microsoft.com/office/drawing/2010/main">
                <a:solidFill>
                  <a:srgbClr val="FFFFFF"/>
                </a:solidFill>
              </a14:hiddenFill>
            </a:ext>
          </a:extLst>
        </p:spPr>
      </p:pic>
      <p:pic>
        <p:nvPicPr>
          <p:cNvPr id="40" name="Graphique 39">
            <a:extLst>
              <a:ext uri="{FF2B5EF4-FFF2-40B4-BE49-F238E27FC236}">
                <a16:creationId xmlns:a16="http://schemas.microsoft.com/office/drawing/2014/main" id="{C410C988-61E7-4112-BC03-2F1380C1BB32}"/>
              </a:ext>
            </a:extLst>
          </p:cNvPr>
          <p:cNvPicPr>
            <a:picLocks noChangeAspect="1"/>
          </p:cNvPicPr>
          <p:nvPr>
            <p:custDataLst>
              <p:tags r:id="rId9"/>
            </p:custDataLst>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75598" y="2798321"/>
            <a:ext cx="1935891" cy="430542"/>
          </a:xfrm>
          <a:prstGeom prst="rect">
            <a:avLst/>
          </a:prstGeom>
        </p:spPr>
      </p:pic>
      <p:pic>
        <p:nvPicPr>
          <p:cNvPr id="41" name="Picture 2" descr="Résultat de recherche d'images pour &quot;gradle&quot;">
            <a:extLst>
              <a:ext uri="{FF2B5EF4-FFF2-40B4-BE49-F238E27FC236}">
                <a16:creationId xmlns:a16="http://schemas.microsoft.com/office/drawing/2014/main" id="{20743708-7C1C-49F3-B893-17CF55A9EE55}"/>
              </a:ext>
            </a:extLst>
          </p:cNvPr>
          <p:cNvPicPr>
            <a:picLocks noChangeAspect="1" noChangeArrowheads="1"/>
          </p:cNvPicPr>
          <p:nvPr>
            <p:custDataLst>
              <p:tags r:id="rId10"/>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9209148" y="4237712"/>
            <a:ext cx="2317083" cy="64775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123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Découverte de l’environnement</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Environnement de développement</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45544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3"/>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6"/>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6"/>
</p:tagLst>
</file>

<file path=ppt/tags/tag64.xml><?xml version="1.0" encoding="utf-8"?>
<p:tagLst xmlns:a="http://schemas.openxmlformats.org/drawingml/2006/main" xmlns:r="http://schemas.openxmlformats.org/officeDocument/2006/relationships" xmlns:p="http://schemas.openxmlformats.org/presentationml/2006/main">
  <p:tag name="NUM" val="7"/>
</p:tagLst>
</file>

<file path=ppt/tags/tag65.xml><?xml version="1.0" encoding="utf-8"?>
<p:tagLst xmlns:a="http://schemas.openxmlformats.org/drawingml/2006/main" xmlns:r="http://schemas.openxmlformats.org/officeDocument/2006/relationships" xmlns:p="http://schemas.openxmlformats.org/presentationml/2006/main">
  <p:tag name="NUM" val="8"/>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5"/>
</p:tagLst>
</file>

<file path=ppt/tags/tag78.xml><?xml version="1.0" encoding="utf-8"?>
<p:tagLst xmlns:a="http://schemas.openxmlformats.org/drawingml/2006/main" xmlns:r="http://schemas.openxmlformats.org/officeDocument/2006/relationships" xmlns:p="http://schemas.openxmlformats.org/presentationml/2006/main">
  <p:tag name="NUM" val="6"/>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4"/>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6"/>
</p:tagLst>
</file>

<file path=ppt/tags/tag91.xml><?xml version="1.0" encoding="utf-8"?>
<p:tagLst xmlns:a="http://schemas.openxmlformats.org/drawingml/2006/main" xmlns:r="http://schemas.openxmlformats.org/officeDocument/2006/relationships" xmlns:p="http://schemas.openxmlformats.org/presentationml/2006/main">
  <p:tag name="NUM" val="7"/>
</p:tagLst>
</file>

<file path=ppt/tags/tag92.xml><?xml version="1.0" encoding="utf-8"?>
<p:tagLst xmlns:a="http://schemas.openxmlformats.org/drawingml/2006/main" xmlns:r="http://schemas.openxmlformats.org/officeDocument/2006/relationships" xmlns:p="http://schemas.openxmlformats.org/presentationml/2006/main">
  <p:tag name="NUM" val="8"/>
</p:tagLst>
</file>

<file path=ppt/tags/tag93.xml><?xml version="1.0" encoding="utf-8"?>
<p:tagLst xmlns:a="http://schemas.openxmlformats.org/drawingml/2006/main" xmlns:r="http://schemas.openxmlformats.org/officeDocument/2006/relationships" xmlns:p="http://schemas.openxmlformats.org/presentationml/2006/main">
  <p:tag name="NUM" val="9"/>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3"/>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2112B7-675F-4876-9B67-FE360DED350F}">
  <ds:schemaRefs>
    <ds:schemaRef ds:uri="http://schemas.microsoft.com/sharepoint/v3/contenttype/forms"/>
  </ds:schemaRefs>
</ds:datastoreItem>
</file>

<file path=customXml/itemProps3.xml><?xml version="1.0" encoding="utf-8"?>
<ds:datastoreItem xmlns:ds="http://schemas.openxmlformats.org/officeDocument/2006/customXml" ds:itemID="{E0744E35-8DFE-42FB-9B27-EF60FB2821E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16370a-b7c9-4039-9eaa-9f6016a33bd2"/>
    <ds:schemaRef ds:uri="2b844f85-d02a-4d35-aab0-730ea0553e8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TotalTime>
  <Words>1818</Words>
  <Application>Microsoft Office PowerPoint</Application>
  <PresentationFormat>Grand écran</PresentationFormat>
  <Paragraphs>218</Paragraphs>
  <Slides>13</Slides>
  <Notes>12</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13</vt:i4>
      </vt:variant>
    </vt:vector>
  </HeadingPairs>
  <TitlesOfParts>
    <vt:vector size="18" baseType="lpstr">
      <vt:lpstr>Segoe UI Light</vt:lpstr>
      <vt:lpstr>Segoe UI</vt:lpstr>
      <vt:lpstr>Arial</vt:lpstr>
      <vt:lpstr>Thème Office</vt:lpstr>
      <vt:lpstr>1_Thème Office</vt:lpstr>
      <vt:lpstr>Le développement  d’une application mobile  sous Android</vt:lpstr>
      <vt:lpstr>Découverte de l’environnement</vt:lpstr>
      <vt:lpstr>Découverte de l’environnement</vt:lpstr>
      <vt:lpstr>Découverte de l’environnement</vt:lpstr>
      <vt:lpstr>Découverte de l’environnement</vt:lpstr>
      <vt:lpstr>Découverte de l’environnement</vt:lpstr>
      <vt:lpstr>Découverte de l’environnement</vt:lpstr>
      <vt:lpstr>Découverte de l’environnement</vt:lpstr>
      <vt:lpstr>Découverte de l’environnement</vt:lpstr>
      <vt:lpstr>Découverte de l’environnement</vt:lpstr>
      <vt:lpstr>Découverte de l’environnement</vt:lpstr>
      <vt:lpstr>Découverte de l’environnement</vt:lpstr>
      <vt:lpstr>Découverte de l’environnement</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Emilie VILLETORTE</cp:lastModifiedBy>
  <cp:revision>960</cp:revision>
  <dcterms:created xsi:type="dcterms:W3CDTF">2017-05-09T08:51:09Z</dcterms:created>
  <dcterms:modified xsi:type="dcterms:W3CDTF">2022-01-24T13:12:08Z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