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comments/modernComment_100_7E923C18.xml" ContentType="application/vnd.ms-powerpoint.comment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7.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0.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1.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2.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9" r:id="rId4"/>
    <p:sldMasterId id="2147483722" r:id="rId5"/>
  </p:sldMasterIdLst>
  <p:notesMasterIdLst>
    <p:notesMasterId r:id="rId20"/>
  </p:notesMasterIdLst>
  <p:handoutMasterIdLst>
    <p:handoutMasterId r:id="rId21"/>
  </p:handoutMasterIdLst>
  <p:sldIdLst>
    <p:sldId id="256" r:id="rId6"/>
    <p:sldId id="257" r:id="rId7"/>
    <p:sldId id="589" r:id="rId8"/>
    <p:sldId id="600" r:id="rId9"/>
    <p:sldId id="601" r:id="rId10"/>
    <p:sldId id="602" r:id="rId11"/>
    <p:sldId id="603" r:id="rId12"/>
    <p:sldId id="604" r:id="rId13"/>
    <p:sldId id="605" r:id="rId14"/>
    <p:sldId id="606" r:id="rId15"/>
    <p:sldId id="607" r:id="rId16"/>
    <p:sldId id="608" r:id="rId17"/>
    <p:sldId id="269" r:id="rId18"/>
    <p:sldId id="270" r:id="rId19"/>
  </p:sldIdLst>
  <p:sldSz cx="12192000" cy="6858000"/>
  <p:notesSz cx="7104063" cy="10234613"/>
  <p:embeddedFontLst>
    <p:embeddedFont>
      <p:font typeface="Segoe UI" panose="020B0502040204020203" pitchFamily="34" charset="0"/>
      <p:regular r:id="rId22"/>
      <p:bold r:id="rId23"/>
      <p:italic r:id="rId24"/>
      <p:boldItalic r:id="rId25"/>
    </p:embeddedFont>
    <p:embeddedFont>
      <p:font typeface="Segoe UI Light" panose="020B0502040204020203" pitchFamily="34" charset="0"/>
      <p:regular r:id="rId26"/>
      <p:italic r:id="rId27"/>
    </p:embeddedFont>
  </p:embeddedFontLst>
  <p:custDataLst>
    <p:tags r:id="rId28"/>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77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199D02-F446-0807-52A6-5C0D46C48229}" name="Emilie VILLETORTE" initials="EV" userId="S::evilletorte@eni.fr::60a890f2-81d8-4a9a-b988-47c91ea199b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rah BOUTER" initials="SB" lastIdx="9" clrIdx="0">
    <p:extLst>
      <p:ext uri="{19B8F6BF-5375-455C-9EA6-DF929625EA0E}">
        <p15:presenceInfo xmlns:p15="http://schemas.microsoft.com/office/powerpoint/2012/main" userId="S-1-5-21-1801674531-1897051121-839522115-8424" providerId="AD"/>
      </p:ext>
    </p:extLst>
  </p:cmAuthor>
  <p:cmAuthor id="2" name="Thierry RICHARD" initials="TR" lastIdx="1" clrIdx="1">
    <p:extLst>
      <p:ext uri="{19B8F6BF-5375-455C-9EA6-DF929625EA0E}">
        <p15:presenceInfo xmlns:p15="http://schemas.microsoft.com/office/powerpoint/2012/main" userId="Thierry RICHARD" providerId="None"/>
      </p:ext>
    </p:extLst>
  </p:cmAuthor>
  <p:cmAuthor id="3" name="RICHARD Thierry Admin" initials="RTA" lastIdx="3" clrIdx="2">
    <p:extLst>
      <p:ext uri="{19B8F6BF-5375-455C-9EA6-DF929625EA0E}">
        <p15:presenceInfo xmlns:p15="http://schemas.microsoft.com/office/powerpoint/2012/main" userId="RICHARD Thierry Admin" providerId="None"/>
      </p:ext>
    </p:extLst>
  </p:cmAuthor>
  <p:cmAuthor id="4" name="Barthe, Karine (EXT - FR/Lannion)" initials="BK(F" lastIdx="1" clrIdx="3">
    <p:extLst>
      <p:ext uri="{19B8F6BF-5375-455C-9EA6-DF929625EA0E}">
        <p15:presenceInfo xmlns:p15="http://schemas.microsoft.com/office/powerpoint/2012/main" userId="Barthe, Karine (EXT - FR/Lann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CD"/>
    <a:srgbClr val="55BDFD"/>
    <a:srgbClr val="007386"/>
    <a:srgbClr val="07D3A2"/>
    <a:srgbClr val="9D4007"/>
    <a:srgbClr val="F46914"/>
    <a:srgbClr val="018FA5"/>
    <a:srgbClr val="6A0DB7"/>
    <a:srgbClr val="B08600"/>
    <a:srgbClr val="009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2479" autoAdjust="0"/>
  </p:normalViewPr>
  <p:slideViewPr>
    <p:cSldViewPr snapToGrid="0">
      <p:cViewPr varScale="1">
        <p:scale>
          <a:sx n="105" d="100"/>
          <a:sy n="105" d="100"/>
        </p:scale>
        <p:origin x="144" y="252"/>
      </p:cViewPr>
      <p:guideLst>
        <p:guide orient="horz" pos="2160"/>
        <p:guide pos="3840"/>
        <p:guide pos="277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3.xml"/></Relationships>
</file>

<file path=ppt/comments/modernComment_100_7E923C18.xml><?xml version="1.0" encoding="utf-8"?>
<p188:cmLst xmlns:a="http://schemas.openxmlformats.org/drawingml/2006/main" xmlns:r="http://schemas.openxmlformats.org/officeDocument/2006/relationships" xmlns:p188="http://schemas.microsoft.com/office/powerpoint/2018/8/main">
  <p188:cm id="{C666A687-6DDE-4A31-8F10-7ED196DCEA5D}" authorId="{B7199D02-F446-0807-52A6-5C0D46C48229}" created="2022-01-24T13:19:41.186">
    <ac:txMkLst xmlns:ac="http://schemas.microsoft.com/office/drawing/2013/main/command">
      <pc:docMk xmlns:pc="http://schemas.microsoft.com/office/powerpoint/2013/main/command"/>
      <pc:sldMk xmlns:pc="http://schemas.microsoft.com/office/powerpoint/2013/main/command" cId="2123512856" sldId="256"/>
      <ac:spMk id="2" creationId="{6FA20465-108C-484C-98C8-D5CC05D665E3}"/>
      <ac:txMk cp="44" len="4">
        <ac:context len="57" hash="764422540"/>
      </ac:txMk>
    </ac:txMkLst>
    <p188:pos x="3998976" y="1822197"/>
    <p188:txBody>
      <a:bodyPr/>
      <a:lstStyle/>
      <a:p>
        <a:r>
          <a:rPr lang="fr-FR"/>
          <a:t>pour Android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latin typeface="Segoe UI" panose="020B0502040204020203" pitchFamily="34" charset="0"/>
            </a:endParaRPr>
          </a:p>
        </p:txBody>
      </p:sp>
      <p:sp>
        <p:nvSpPr>
          <p:cNvPr id="3" name="Espace réservé de la date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A8EB9EB-B186-4F9A-9F85-BBB1D65C7589}" type="datetimeFigureOut">
              <a:rPr lang="fr-FR" smtClean="0">
                <a:latin typeface="Segoe UI" panose="020B0502040204020203" pitchFamily="34" charset="0"/>
              </a:rPr>
              <a:t>24/01/2022</a:t>
            </a:fld>
            <a:endParaRPr lang="fr-FR">
              <a:latin typeface="Segoe UI" panose="020B0502040204020203" pitchFamily="34" charset="0"/>
            </a:endParaRPr>
          </a:p>
        </p:txBody>
      </p:sp>
      <p:sp>
        <p:nvSpPr>
          <p:cNvPr id="4" name="Espace réservé du pied de page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latin typeface="Segoe UI" panose="020B0502040204020203" pitchFamily="34" charset="0"/>
            </a:endParaRPr>
          </a:p>
        </p:txBody>
      </p:sp>
      <p:sp>
        <p:nvSpPr>
          <p:cNvPr id="5" name="Espace réservé du numéro de diapositive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611C90E-7C5C-4FC7-8E56-A2E921698B81}" type="slidenum">
              <a:rPr lang="fr-FR" smtClean="0">
                <a:latin typeface="Segoe UI" panose="020B0502040204020203" pitchFamily="34" charset="0"/>
              </a:rPr>
              <a:t>‹N°›</a:t>
            </a:fld>
            <a:endParaRPr lang="fr-FR">
              <a:latin typeface="Segoe UI" panose="020B0502040204020203" pitchFamily="34" charset="0"/>
            </a:endParaRPr>
          </a:p>
        </p:txBody>
      </p:sp>
    </p:spTree>
    <p:extLst>
      <p:ext uri="{BB962C8B-B14F-4D97-AF65-F5344CB8AC3E}">
        <p14:creationId xmlns:p14="http://schemas.microsoft.com/office/powerpoint/2010/main" val="1622490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Segoe UI" panose="020B0502040204020203" pitchFamily="34" charset="0"/>
              </a:defRPr>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Segoe UI" panose="020B0502040204020203" pitchFamily="34" charset="0"/>
              </a:defRPr>
            </a:lvl1pPr>
          </a:lstStyle>
          <a:p>
            <a:fld id="{E63BDECB-E14E-459C-896C-A883D5960C42}" type="datetimeFigureOut">
              <a:rPr lang="fr-FR" smtClean="0"/>
              <a:pPr/>
              <a:t>24/01/2022</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commentair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Segoe UI" panose="020B0502040204020203" pitchFamily="34" charset="0"/>
              </a:defRPr>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Segoe UI" panose="020B0502040204020203" pitchFamily="34" charset="0"/>
              </a:defRPr>
            </a:lvl1pPr>
          </a:lstStyle>
          <a:p>
            <a:fld id="{00CA5B4E-61E0-4854-9785-88AF627D622D}" type="slidenum">
              <a:rPr lang="fr-FR" smtClean="0"/>
              <a:pPr/>
              <a:t>‹N°›</a:t>
            </a:fld>
            <a:endParaRPr lang="fr-FR"/>
          </a:p>
        </p:txBody>
      </p:sp>
    </p:spTree>
    <p:extLst>
      <p:ext uri="{BB962C8B-B14F-4D97-AF65-F5344CB8AC3E}">
        <p14:creationId xmlns:p14="http://schemas.microsoft.com/office/powerpoint/2010/main" val="3467805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1781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a:solidFill>
                  <a:srgbClr val="202124"/>
                </a:solidFill>
                <a:effectLst/>
              </a:rPr>
              <a:t>La bibliothèque de liaison de données(Binding) est une bibliothèque du Framework qui vous permet de lier des composants d'interface utilisateur dans vos mises en page aux sources de données de votre application à l'aide d'un format déclaratif plutôt que par programmation.</a:t>
            </a:r>
            <a:endParaRPr lang="fr-FR" b="0" i="0" dirty="0">
              <a:solidFill>
                <a:srgbClr val="202124"/>
              </a:solidFill>
              <a:effectLst/>
            </a:endParaRPr>
          </a:p>
        </p:txBody>
      </p:sp>
    </p:spTree>
    <p:extLst>
      <p:ext uri="{BB962C8B-B14F-4D97-AF65-F5344CB8AC3E}">
        <p14:creationId xmlns:p14="http://schemas.microsoft.com/office/powerpoint/2010/main" val="3615312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3009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Vous savez fournir des informations à une ihm grâce à la fonction findViewBy et grâce à la librairie Data binding de JetPack. En sachant qu’il est plutôt recommandé d’utiliser le databinding.</a:t>
            </a:r>
          </a:p>
          <a:p>
            <a:endParaRPr lang="en-US"/>
          </a:p>
        </p:txBody>
      </p:sp>
    </p:spTree>
    <p:extLst>
      <p:ext uri="{BB962C8B-B14F-4D97-AF65-F5344CB8AC3E}">
        <p14:creationId xmlns:p14="http://schemas.microsoft.com/office/powerpoint/2010/main" val="3483064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M04TP02KT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t>M04TP02JV</a:t>
            </a:r>
          </a:p>
          <a:p>
            <a:endParaRPr lang="en-US"/>
          </a:p>
        </p:txBody>
      </p:sp>
    </p:spTree>
    <p:extLst>
      <p:ext uri="{BB962C8B-B14F-4D97-AF65-F5344CB8AC3E}">
        <p14:creationId xmlns:p14="http://schemas.microsoft.com/office/powerpoint/2010/main" val="28835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Arial" panose="020B0604020202020204" pitchFamily="34" charset="0"/>
              <a:buNone/>
            </a:pPr>
            <a:r>
              <a:rPr lang="fr-FR">
                <a:solidFill>
                  <a:srgbClr val="D9D9D9"/>
                </a:solidFill>
                <a:latin typeface="Segoe UI"/>
                <a:cs typeface="Segoe UI" panose="020B0502040204020203" pitchFamily="34" charset="0"/>
              </a:rPr>
              <a:t>Le but est de savoir modifier le contenu d’une ihm avec la fonction FindViewById, c’est plutôt l’ancienne méthode et la plus fastidueuse.</a:t>
            </a:r>
          </a:p>
          <a:p>
            <a:pPr marL="0" indent="0">
              <a:buFont typeface="Arial" panose="020B0604020202020204" pitchFamily="34" charset="0"/>
              <a:buNone/>
            </a:pPr>
            <a:r>
              <a:rPr lang="fr-FR">
                <a:solidFill>
                  <a:srgbClr val="D9D9D9"/>
                </a:solidFill>
                <a:latin typeface="Segoe UI"/>
                <a:cs typeface="Segoe UI" panose="020B0502040204020203" pitchFamily="34" charset="0"/>
              </a:rPr>
              <a:t>Le but est de savoir mettre en place le databinding, simple, efficace et c’est celle qui est largement recommandée.</a:t>
            </a:r>
            <a:endParaRPr lang="fr-FR" dirty="0">
              <a:solidFill>
                <a:srgbClr val="D9D9D9"/>
              </a:solidFill>
              <a:latin typeface="Segoe UI"/>
              <a:cs typeface="Segoe UI" panose="020B0502040204020203" pitchFamily="34" charset="0"/>
            </a:endParaRPr>
          </a:p>
        </p:txBody>
      </p:sp>
    </p:spTree>
    <p:extLst>
      <p:ext uri="{BB962C8B-B14F-4D97-AF65-F5344CB8AC3E}">
        <p14:creationId xmlns:p14="http://schemas.microsoft.com/office/powerpoint/2010/main" val="294078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200">
                <a:solidFill>
                  <a:schemeClr val="tx1">
                    <a:lumMod val="75000"/>
                    <a:lumOff val="25000"/>
                  </a:schemeClr>
                </a:solidFill>
              </a:rPr>
              <a:t>Permet de récupérer un objet représentant un élément graphique dans le but d’interagir avec celui ci.</a:t>
            </a:r>
          </a:p>
          <a:p>
            <a:r>
              <a:rPr lang="fr-FR"/>
              <a:t>What else ?</a:t>
            </a:r>
          </a:p>
          <a:p>
            <a:pPr algn="l"/>
            <a:endParaRPr lang="fr-FR" b="0" i="0">
              <a:solidFill>
                <a:schemeClr val="tx1"/>
              </a:solidFill>
              <a:effectLst/>
            </a:endParaRPr>
          </a:p>
          <a:p>
            <a:pPr algn="l"/>
            <a:r>
              <a:rPr lang="fr-FR" b="0" i="0">
                <a:solidFill>
                  <a:schemeClr val="tx1"/>
                </a:solidFill>
                <a:effectLst/>
              </a:rPr>
              <a:t>Lancé en juin 2007 à la suite du rachat par Google en 2005 de la startup du même nom, le système avait d'abord été conçu pour les smartphones et tablettes tactiles, puis s'est diversifié dans les objets connectés et ordinateurs comme les télévisions (Android TV), les voitures (Android Auto), les Chromebook (Chrome OS qui utilise les applications Android) et les smartwatch (Wear OS).</a:t>
            </a:r>
          </a:p>
          <a:p>
            <a:pPr algn="l"/>
            <a:endParaRPr lang="fr-FR" b="0" i="0">
              <a:solidFill>
                <a:schemeClr val="tx1"/>
              </a:solidFill>
              <a:effectLst/>
            </a:endParaRPr>
          </a:p>
          <a:p>
            <a:pPr algn="l"/>
            <a:r>
              <a:rPr lang="fr-FR" b="0" i="0">
                <a:solidFill>
                  <a:schemeClr val="tx1"/>
                </a:solidFill>
                <a:effectLst/>
              </a:rPr>
              <a:t>Aujourd’hui Android est le système d'exploitation mobile le plus utilisé dans le monde, devant iOS d’Apple, avec plus de 80 % de parts de marché dans les smartphones pour l'ensemble de ses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Tree>
    <p:extLst>
      <p:ext uri="{BB962C8B-B14F-4D97-AF65-F5344CB8AC3E}">
        <p14:creationId xmlns:p14="http://schemas.microsoft.com/office/powerpoint/2010/main" val="2516960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58502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Ici on définit l’action qui sera realisé lorsque l’on cliquera sur le bouton. Cette action affiche un Toast qui affiche Nous avons cliqué sur le bouton.</a:t>
            </a:r>
            <a:endParaRPr lang="fr-FR" dirty="0"/>
          </a:p>
        </p:txBody>
      </p:sp>
    </p:spTree>
    <p:extLst>
      <p:ext uri="{BB962C8B-B14F-4D97-AF65-F5344CB8AC3E}">
        <p14:creationId xmlns:p14="http://schemas.microsoft.com/office/powerpoint/2010/main" val="226912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On peut lier l’action d’un bouton, soit via le contrôleur soit via l’ihm grâce à l’attribut « onClick »</a:t>
            </a:r>
            <a:endParaRPr lang="fr-FR" dirty="0"/>
          </a:p>
        </p:txBody>
      </p:sp>
    </p:spTree>
    <p:extLst>
      <p:ext uri="{BB962C8B-B14F-4D97-AF65-F5344CB8AC3E}">
        <p14:creationId xmlns:p14="http://schemas.microsoft.com/office/powerpoint/2010/main" val="385415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161541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a:solidFill>
                  <a:srgbClr val="202124"/>
                </a:solidFill>
                <a:effectLst/>
              </a:rPr>
              <a:t>La bibliothèque de liaison de données(Binding) est une bibliothèque du Framework qui vous permet de lier des composants d'interface utilisateur dans vos mises en page aux sources de données de votre application à l'aide d'un format déclaratif plutôt que par programmation.</a:t>
            </a:r>
            <a:endParaRPr lang="fr-FR" b="0" i="0" dirty="0">
              <a:solidFill>
                <a:srgbClr val="202124"/>
              </a:solidFill>
              <a:effectLst/>
            </a:endParaRPr>
          </a:p>
        </p:txBody>
      </p:sp>
    </p:spTree>
    <p:extLst>
      <p:ext uri="{BB962C8B-B14F-4D97-AF65-F5344CB8AC3E}">
        <p14:creationId xmlns:p14="http://schemas.microsoft.com/office/powerpoint/2010/main" val="53381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82396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2.sv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8.svg"/></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57764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579433" y="3599255"/>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1931445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795038" y="3599255"/>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562328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148124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0227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623926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429252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7823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876984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38730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556504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7111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Stockage AWS</a:t>
            </a:r>
            <a:endParaRPr lang="fr-FR" dirty="0"/>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7"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275358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851247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00550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765678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2581674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15381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935846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072889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26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178030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04489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177883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2101230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3033682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34769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275821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996376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4511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79206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39071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6"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3227822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58190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blic">
    <p:bg>
      <p:bgPr>
        <a:solidFill>
          <a:srgbClr val="55BDFD"/>
        </a:solidFill>
        <a:effectLst/>
      </p:bgPr>
    </p:bg>
    <p:spTree>
      <p:nvGrpSpPr>
        <p:cNvPr id="1" name=""/>
        <p:cNvGrpSpPr/>
        <p:nvPr/>
      </p:nvGrpSpPr>
      <p:grpSpPr>
        <a:xfrm>
          <a:off x="0" y="0"/>
          <a:ext cx="0" cy="0"/>
          <a:chOff x="0" y="0"/>
          <a:chExt cx="0" cy="0"/>
        </a:xfrm>
      </p:grpSpPr>
      <p:pic>
        <p:nvPicPr>
          <p:cNvPr id="8" name="Graphique 7" descr="Public cible">
            <a:extLst>
              <a:ext uri="{FF2B5EF4-FFF2-40B4-BE49-F238E27FC236}">
                <a16:creationId xmlns:a16="http://schemas.microsoft.com/office/drawing/2014/main" id="{C9F8EA7E-F213-431A-A3FB-E1E1F8C7278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5515" y="1020197"/>
            <a:ext cx="627927" cy="627927"/>
          </a:xfrm>
          <a:prstGeom prst="rect">
            <a:avLst/>
          </a:prstGeom>
        </p:spPr>
      </p:pic>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82324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99463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294C8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294C8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383267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82532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userDrawn="1">
          <p15:clr>
            <a:srgbClr val="FBAE40"/>
          </p15:clr>
        </p15:guide>
        <p15:guide id="4" pos="72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33572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428723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2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3"/>
    </p:custDataLst>
    <p:extLst>
      <p:ext uri="{BB962C8B-B14F-4D97-AF65-F5344CB8AC3E}">
        <p14:creationId xmlns:p14="http://schemas.microsoft.com/office/powerpoint/2010/main" val="4346023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19" r:id="rId4"/>
    <p:sldLayoutId id="2147483703" r:id="rId5"/>
    <p:sldLayoutId id="2147483704" r:id="rId6"/>
    <p:sldLayoutId id="2147483705" r:id="rId7"/>
    <p:sldLayoutId id="2147483706" r:id="rId8"/>
    <p:sldLayoutId id="2147483707" r:id="rId9"/>
    <p:sldLayoutId id="2147483720" r:id="rId10"/>
    <p:sldLayoutId id="2147483721"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8" r:id="rId20"/>
    <p:sldLayoutId id="2147483694" r:id="rId2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0"/>
    </p:custDataLst>
    <p:extLst>
      <p:ext uri="{BB962C8B-B14F-4D97-AF65-F5344CB8AC3E}">
        <p14:creationId xmlns:p14="http://schemas.microsoft.com/office/powerpoint/2010/main" val="21567105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microsoft.com/office/2018/10/relationships/comments" Target="../comments/modernComment_100_7E923C1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9.xml"/><Relationship Id="rId5" Type="http://schemas.openxmlformats.org/officeDocument/2006/relationships/slideLayout" Target="../slideLayouts/slideLayout15.xml"/><Relationship Id="rId4" Type="http://schemas.openxmlformats.org/officeDocument/2006/relationships/tags" Target="../tags/tag92.xml"/></Relationships>
</file>

<file path=ppt/slides/_rels/slide11.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10" Type="http://schemas.openxmlformats.org/officeDocument/2006/relationships/notesSlide" Target="../notesSlides/notesSlide10.xml"/><Relationship Id="rId4" Type="http://schemas.openxmlformats.org/officeDocument/2006/relationships/tags" Target="../tags/tag96.xml"/><Relationship Id="rId9"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notesSlide" Target="../notesSlides/notesSlide11.xml"/><Relationship Id="rId5" Type="http://schemas.openxmlformats.org/officeDocument/2006/relationships/slideLayout" Target="../slideLayouts/slideLayout15.xml"/><Relationship Id="rId4" Type="http://schemas.openxmlformats.org/officeDocument/2006/relationships/tags" Target="../tags/tag104.xml"/></Relationships>
</file>

<file path=ppt/slides/_rels/slide13.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image" Target="../media/image11.jp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notesSlide" Target="../notesSlides/notesSlide12.xml"/><Relationship Id="rId5" Type="http://schemas.openxmlformats.org/officeDocument/2006/relationships/slideLayout" Target="../slideLayouts/slideLayout19.xml"/><Relationship Id="rId4" Type="http://schemas.openxmlformats.org/officeDocument/2006/relationships/tags" Target="../tags/tag108.xml"/></Relationships>
</file>

<file path=ppt/slides/_rels/slide14.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notesSlide" Target="../notesSlides/notesSlide13.xml"/><Relationship Id="rId5" Type="http://schemas.openxmlformats.org/officeDocument/2006/relationships/slideLayout" Target="../slideLayouts/slideLayout38.xml"/><Relationship Id="rId4" Type="http://schemas.openxmlformats.org/officeDocument/2006/relationships/tags" Target="../tags/tag112.xml"/></Relationships>
</file>

<file path=ppt/slides/_rels/slide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53.xml"/></Relationships>
</file>

<file path=ppt/slides/_rels/slide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4.xml"/><Relationship Id="rId5" Type="http://schemas.openxmlformats.org/officeDocument/2006/relationships/slideLayout" Target="../slideLayouts/slideLayout15.xml"/><Relationship Id="rId4" Type="http://schemas.openxmlformats.org/officeDocument/2006/relationships/tags" Target="../tags/tag57.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10" Type="http://schemas.openxmlformats.org/officeDocument/2006/relationships/image" Target="../media/image9.png"/><Relationship Id="rId4" Type="http://schemas.openxmlformats.org/officeDocument/2006/relationships/tags" Target="../tags/tag61.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10.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notesSlide" Target="../notesSlides/notesSlide6.xml"/><Relationship Id="rId5" Type="http://schemas.openxmlformats.org/officeDocument/2006/relationships/tags" Target="../tags/tag69.xml"/><Relationship Id="rId10" Type="http://schemas.openxmlformats.org/officeDocument/2006/relationships/slideLayout" Target="../slideLayouts/slideLayout9.xml"/><Relationship Id="rId4" Type="http://schemas.openxmlformats.org/officeDocument/2006/relationships/tags" Target="../tags/tag68.xml"/><Relationship Id="rId9" Type="http://schemas.openxmlformats.org/officeDocument/2006/relationships/tags" Target="../tags/tag73.xml"/></Relationships>
</file>

<file path=ppt/slides/_rels/slide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7.xml"/><Relationship Id="rId5" Type="http://schemas.openxmlformats.org/officeDocument/2006/relationships/slideLayout" Target="../slideLayouts/slideLayout15.xml"/><Relationship Id="rId4"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slideLayout" Target="../slideLayouts/slideLayout20.xml"/><Relationship Id="rId4" Type="http://schemas.openxmlformats.org/officeDocument/2006/relationships/tags" Target="../tags/tag8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20465-108C-484C-98C8-D5CC05D665E3}"/>
              </a:ext>
            </a:extLst>
          </p:cNvPr>
          <p:cNvSpPr>
            <a:spLocks noGrp="1"/>
          </p:cNvSpPr>
          <p:nvPr>
            <p:ph type="ctrTitle"/>
            <p:custDataLst>
              <p:tags r:id="rId2"/>
            </p:custDataLst>
          </p:nvPr>
        </p:nvSpPr>
        <p:spPr/>
        <p:txBody>
          <a:bodyPr>
            <a:normAutofit fontScale="90000"/>
          </a:bodyPr>
          <a:lstStyle/>
          <a:p>
            <a:r>
              <a:rPr lang="fr-FR" dirty="0"/>
              <a:t>Le développement </a:t>
            </a:r>
            <a:br>
              <a:rPr lang="fr-FR" dirty="0"/>
            </a:br>
            <a:r>
              <a:rPr lang="fr-FR" dirty="0"/>
              <a:t>d’une application mobile </a:t>
            </a:r>
            <a:br>
              <a:rPr lang="fr-FR" dirty="0"/>
            </a:br>
            <a:r>
              <a:rPr lang="fr-FR" dirty="0"/>
              <a:t>sous Android</a:t>
            </a:r>
          </a:p>
        </p:txBody>
      </p:sp>
      <p:sp>
        <p:nvSpPr>
          <p:cNvPr id="3" name="Sous-titre 2">
            <a:extLst>
              <a:ext uri="{FF2B5EF4-FFF2-40B4-BE49-F238E27FC236}">
                <a16:creationId xmlns:a16="http://schemas.microsoft.com/office/drawing/2014/main" id="{82D9C71C-7792-488F-828F-F9378DF293F0}"/>
              </a:ext>
            </a:extLst>
          </p:cNvPr>
          <p:cNvSpPr>
            <a:spLocks noGrp="1"/>
          </p:cNvSpPr>
          <p:nvPr>
            <p:ph type="subTitle" idx="1"/>
            <p:custDataLst>
              <p:tags r:id="rId3"/>
            </p:custDataLst>
          </p:nvPr>
        </p:nvSpPr>
        <p:spPr/>
        <p:txBody>
          <a:bodyPr/>
          <a:lstStyle/>
          <a:p>
            <a:r>
              <a:rPr lang="fr-FR" dirty="0"/>
              <a:t>Module 04 – Envoyer des données à l’IHM</a:t>
            </a:r>
          </a:p>
        </p:txBody>
      </p:sp>
    </p:spTree>
    <p:custDataLst>
      <p:tags r:id="rId1"/>
    </p:custDataLst>
    <p:extLst>
      <p:ext uri="{BB962C8B-B14F-4D97-AF65-F5344CB8AC3E}">
        <p14:creationId xmlns:p14="http://schemas.microsoft.com/office/powerpoint/2010/main" val="212351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6"/>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Envoyer des données à l’IHM</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ViewBinding</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866657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Envoyer des données à l’IHM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Présentation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DataBinding</a:t>
            </a:r>
          </a:p>
        </p:txBody>
      </p:sp>
      <p:sp>
        <p:nvSpPr>
          <p:cNvPr id="11" name="ZoneTexte 10">
            <a:extLst>
              <a:ext uri="{FF2B5EF4-FFF2-40B4-BE49-F238E27FC236}">
                <a16:creationId xmlns:a16="http://schemas.microsoft.com/office/drawing/2014/main" id="{6D7AD42A-1B11-43D7-A5B3-ED9072FFD97F}"/>
              </a:ext>
            </a:extLst>
          </p:cNvPr>
          <p:cNvSpPr txBox="1"/>
          <p:nvPr>
            <p:custDataLst>
              <p:tags r:id="rId5"/>
            </p:custDataLst>
          </p:nvPr>
        </p:nvSpPr>
        <p:spPr>
          <a:xfrm>
            <a:off x="4627931" y="2563478"/>
            <a:ext cx="3657598" cy="1159632"/>
          </a:xfrm>
          <a:prstGeom prst="rect">
            <a:avLst/>
          </a:prstGeom>
          <a:solidFill>
            <a:srgbClr val="007386"/>
          </a:solid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rtlCol="0" anchor="ctr">
            <a:normAutofit/>
          </a:bodyPr>
          <a:lstStyle/>
          <a:p>
            <a:pPr algn="ctr"/>
            <a:r>
              <a:rPr lang="fr-FR" sz="4000" dirty="0">
                <a:latin typeface="Segoe UI" panose="020B0502040204020203" pitchFamily="34" charset="0"/>
                <a:cs typeface="Segoe UI" panose="020B0502040204020203" pitchFamily="34" charset="0"/>
              </a:rPr>
              <a:t>MODEL</a:t>
            </a:r>
          </a:p>
        </p:txBody>
      </p:sp>
      <p:sp>
        <p:nvSpPr>
          <p:cNvPr id="12" name="ZoneTexte 11">
            <a:extLst>
              <a:ext uri="{FF2B5EF4-FFF2-40B4-BE49-F238E27FC236}">
                <a16:creationId xmlns:a16="http://schemas.microsoft.com/office/drawing/2014/main" id="{AE3F7EDA-4351-41A8-89D3-E1BE6AC07108}"/>
              </a:ext>
            </a:extLst>
          </p:cNvPr>
          <p:cNvSpPr txBox="1"/>
          <p:nvPr>
            <p:custDataLst>
              <p:tags r:id="rId6"/>
            </p:custDataLst>
          </p:nvPr>
        </p:nvSpPr>
        <p:spPr>
          <a:xfrm>
            <a:off x="4627931" y="4784744"/>
            <a:ext cx="3657598" cy="1159632"/>
          </a:xfrm>
          <a:prstGeom prst="rect">
            <a:avLst/>
          </a:prstGeom>
          <a:solidFill>
            <a:srgbClr val="0090CD"/>
          </a:solidFill>
          <a:ln>
            <a:noFill/>
          </a:ln>
        </p:spPr>
        <p:style>
          <a:lnRef idx="3">
            <a:schemeClr val="lt1"/>
          </a:lnRef>
          <a:fillRef idx="1">
            <a:schemeClr val="accent1"/>
          </a:fillRef>
          <a:effectRef idx="1">
            <a:schemeClr val="accent1"/>
          </a:effectRef>
          <a:fontRef idx="minor">
            <a:schemeClr val="lt1"/>
          </a:fontRef>
        </p:style>
        <p:txBody>
          <a:bodyPr vert="horz" wrap="square" lIns="91440" tIns="45720" rIns="91440" bIns="45720" rtlCol="0" anchor="ctr">
            <a:normAutofit/>
          </a:bodyPr>
          <a:lstStyle/>
          <a:p>
            <a:pPr algn="ctr"/>
            <a:r>
              <a:rPr lang="fr-FR" sz="4000" dirty="0">
                <a:latin typeface="Segoe UI" panose="020B0502040204020203" pitchFamily="34" charset="0"/>
                <a:cs typeface="Segoe UI" panose="020B0502040204020203" pitchFamily="34" charset="0"/>
              </a:rPr>
              <a:t>VUE</a:t>
            </a:r>
          </a:p>
        </p:txBody>
      </p:sp>
      <p:sp>
        <p:nvSpPr>
          <p:cNvPr id="19" name="Flèche vers le bas 16">
            <a:extLst>
              <a:ext uri="{FF2B5EF4-FFF2-40B4-BE49-F238E27FC236}">
                <a16:creationId xmlns:a16="http://schemas.microsoft.com/office/drawing/2014/main" id="{00DD1807-9D97-4771-9D88-E830A2CC2218}"/>
              </a:ext>
            </a:extLst>
          </p:cNvPr>
          <p:cNvSpPr/>
          <p:nvPr>
            <p:custDataLst>
              <p:tags r:id="rId7"/>
            </p:custDataLst>
          </p:nvPr>
        </p:nvSpPr>
        <p:spPr>
          <a:xfrm flipV="1">
            <a:off x="7060185" y="3847096"/>
            <a:ext cx="344413" cy="813661"/>
          </a:xfrm>
          <a:prstGeom prst="downArrow">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cs typeface="Segoe UI" panose="020B0502040204020203" pitchFamily="34" charset="0"/>
            </a:endParaRPr>
          </a:p>
        </p:txBody>
      </p:sp>
      <p:sp>
        <p:nvSpPr>
          <p:cNvPr id="8" name="Flèche vers le bas 16">
            <a:extLst>
              <a:ext uri="{FF2B5EF4-FFF2-40B4-BE49-F238E27FC236}">
                <a16:creationId xmlns:a16="http://schemas.microsoft.com/office/drawing/2014/main" id="{9B563514-6D72-44F1-A806-DEF773E73B85}"/>
              </a:ext>
            </a:extLst>
          </p:cNvPr>
          <p:cNvSpPr/>
          <p:nvPr>
            <p:custDataLst>
              <p:tags r:id="rId8"/>
            </p:custDataLst>
          </p:nvPr>
        </p:nvSpPr>
        <p:spPr>
          <a:xfrm>
            <a:off x="5751587" y="3847096"/>
            <a:ext cx="344413" cy="813661"/>
          </a:xfrm>
          <a:prstGeom prst="downArrow">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309312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Envoyer des données à l’IHM</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DataBinding</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075538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a:extLst>
              <a:ext uri="{FF2B5EF4-FFF2-40B4-BE49-F238E27FC236}">
                <a16:creationId xmlns:a16="http://schemas.microsoft.com/office/drawing/2014/main" id="{777AB7EF-7C7D-47B7-AFD2-5EE43EADF602}"/>
              </a:ext>
            </a:extLst>
          </p:cNvPr>
          <p:cNvPicPr>
            <a:picLocks noGrp="1" noChangeAspect="1"/>
          </p:cNvPicPr>
          <p:nvPr>
            <p:ph type="pic" sz="quarter" idx="15"/>
            <p:custDataLst>
              <p:tags r:id="rId2"/>
            </p:custDataLst>
          </p:nvPr>
        </p:nvPicPr>
        <p:blipFill rotWithShape="1">
          <a:blip r:embed="rId7">
            <a:extLst>
              <a:ext uri="{28A0092B-C50C-407E-A947-70E740481C1C}">
                <a14:useLocalDpi xmlns:a14="http://schemas.microsoft.com/office/drawing/2010/main" val="0"/>
              </a:ext>
            </a:extLst>
          </a:blip>
          <a:srcRect l="20183" r="27553"/>
          <a:stretch/>
        </p:blipFill>
        <p:spPr>
          <a:xfrm>
            <a:off x="0" y="0"/>
            <a:ext cx="5377758" cy="6858000"/>
          </a:xfrm>
        </p:spPr>
      </p:pic>
      <p:sp>
        <p:nvSpPr>
          <p:cNvPr id="4" name="Titre 3">
            <a:extLst>
              <a:ext uri="{FF2B5EF4-FFF2-40B4-BE49-F238E27FC236}">
                <a16:creationId xmlns:a16="http://schemas.microsoft.com/office/drawing/2014/main" id="{0364DE64-1269-40FD-9A6C-B7A3D82D7D19}"/>
              </a:ext>
            </a:extLst>
          </p:cNvPr>
          <p:cNvSpPr>
            <a:spLocks noGrp="1"/>
          </p:cNvSpPr>
          <p:nvPr>
            <p:ph type="ctrTitle"/>
            <p:custDataLst>
              <p:tags r:id="rId3"/>
            </p:custDataLst>
          </p:nvPr>
        </p:nvSpPr>
        <p:spPr/>
        <p:txBody>
          <a:bodyPr/>
          <a:lstStyle/>
          <a:p>
            <a:r>
              <a:rPr lang="fr-FR"/>
              <a:t>Envoyer des données à l’IHM</a:t>
            </a:r>
          </a:p>
        </p:txBody>
      </p:sp>
      <p:sp>
        <p:nvSpPr>
          <p:cNvPr id="6" name="Espace réservé du texte 4">
            <a:extLst>
              <a:ext uri="{FF2B5EF4-FFF2-40B4-BE49-F238E27FC236}">
                <a16:creationId xmlns:a16="http://schemas.microsoft.com/office/drawing/2014/main" id="{B78E951B-D85C-4EFA-A185-66FBC3289B2E}"/>
              </a:ext>
            </a:extLst>
          </p:cNvPr>
          <p:cNvSpPr txBox="1">
            <a:spLocks/>
          </p:cNvSpPr>
          <p:nvPr>
            <p:custDataLst>
              <p:tags r:id="rId4"/>
            </p:custDataLst>
          </p:nvPr>
        </p:nvSpPr>
        <p:spPr>
          <a:xfrm>
            <a:off x="5693790" y="1765298"/>
            <a:ext cx="5377758" cy="3933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1"/>
                </a:solidFill>
              </a:rPr>
              <a:t>Conclusion</a:t>
            </a:r>
          </a:p>
          <a:p>
            <a:r>
              <a:rPr lang="fr-FR" sz="2400" dirty="0">
                <a:solidFill>
                  <a:schemeClr val="bg1"/>
                </a:solidFill>
              </a:rPr>
              <a:t>Vous savez fournir des informations à une IHM</a:t>
            </a:r>
          </a:p>
        </p:txBody>
      </p:sp>
    </p:spTree>
    <p:custDataLst>
      <p:tags r:id="rId1"/>
    </p:custDataLst>
    <p:extLst>
      <p:ext uri="{BB962C8B-B14F-4D97-AF65-F5344CB8AC3E}">
        <p14:creationId xmlns:p14="http://schemas.microsoft.com/office/powerpoint/2010/main" val="26737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a:t>Envoyer des données à l’IHM</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a:t>Vrai ou Faux</a:t>
            </a:r>
          </a:p>
        </p:txBody>
      </p:sp>
      <p:sp>
        <p:nvSpPr>
          <p:cNvPr id="9" name="Espace réservé du contenu 8">
            <a:extLst>
              <a:ext uri="{FF2B5EF4-FFF2-40B4-BE49-F238E27FC236}">
                <a16:creationId xmlns:a16="http://schemas.microsoft.com/office/drawing/2014/main" id="{61758C86-44AA-4A12-8952-E2CA88B6E4A6}"/>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03630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1C775D-8CF3-407A-B08E-14A7BDC220CA}"/>
              </a:ext>
            </a:extLst>
          </p:cNvPr>
          <p:cNvSpPr>
            <a:spLocks noGrp="1"/>
          </p:cNvSpPr>
          <p:nvPr>
            <p:ph type="ctrTitle"/>
            <p:custDataLst>
              <p:tags r:id="rId2"/>
            </p:custDataLst>
          </p:nvPr>
        </p:nvSpPr>
        <p:spPr/>
        <p:txBody>
          <a:bodyPr/>
          <a:lstStyle/>
          <a:p>
            <a:r>
              <a:rPr lang="fr-FR"/>
              <a:t>Envoyer des données à l’IHM</a:t>
            </a:r>
          </a:p>
        </p:txBody>
      </p:sp>
      <p:sp>
        <p:nvSpPr>
          <p:cNvPr id="5" name="Espace réservé du texte 4">
            <a:extLst>
              <a:ext uri="{FF2B5EF4-FFF2-40B4-BE49-F238E27FC236}">
                <a16:creationId xmlns:a16="http://schemas.microsoft.com/office/drawing/2014/main" id="{30D37FA0-893E-438A-B3E4-57C868F1F440}"/>
              </a:ext>
            </a:extLst>
          </p:cNvPr>
          <p:cNvSpPr>
            <a:spLocks noGrp="1"/>
          </p:cNvSpPr>
          <p:nvPr>
            <p:ph type="body" sz="quarter" idx="13"/>
            <p:custDataLst>
              <p:tags r:id="rId3"/>
            </p:custDataLst>
          </p:nvPr>
        </p:nvSpPr>
        <p:spPr/>
        <p:txBody>
          <a:bodyPr/>
          <a:lstStyle/>
          <a:p>
            <a:r>
              <a:rPr lang="fr-FR" dirty="0"/>
              <a:t>Savoir utiliser la fonction </a:t>
            </a:r>
            <a:r>
              <a:rPr lang="fr-FR" dirty="0" err="1"/>
              <a:t>FindViewById</a:t>
            </a:r>
            <a:endParaRPr lang="fr-FR" dirty="0"/>
          </a:p>
          <a:p>
            <a:r>
              <a:rPr lang="fr-FR" dirty="0"/>
              <a:t>Savoir utiliser le </a:t>
            </a:r>
            <a:r>
              <a:rPr lang="fr-FR" dirty="0" err="1"/>
              <a:t>ViewBinding</a:t>
            </a:r>
            <a:endParaRPr lang="fr-FR" dirty="0"/>
          </a:p>
          <a:p>
            <a:r>
              <a:rPr lang="fr-FR" dirty="0"/>
              <a:t>Savoir utiliser le </a:t>
            </a:r>
            <a:r>
              <a:rPr lang="fr-FR" dirty="0" err="1"/>
              <a:t>DataBinding</a:t>
            </a:r>
            <a:endParaRPr lang="fr-FR" dirty="0"/>
          </a:p>
          <a:p>
            <a:endParaRPr lang="fr-FR" dirty="0"/>
          </a:p>
        </p:txBody>
      </p:sp>
      <p:sp>
        <p:nvSpPr>
          <p:cNvPr id="6" name="Espace réservé du texte 5">
            <a:extLst>
              <a:ext uri="{FF2B5EF4-FFF2-40B4-BE49-F238E27FC236}">
                <a16:creationId xmlns:a16="http://schemas.microsoft.com/office/drawing/2014/main" id="{12DAEEE1-00CE-4EFE-9F9E-8A99AD99EABC}"/>
              </a:ext>
            </a:extLst>
          </p:cNvPr>
          <p:cNvSpPr>
            <a:spLocks noGrp="1"/>
          </p:cNvSpPr>
          <p:nvPr>
            <p:ph type="body" sz="quarter" idx="14"/>
            <p:custDataLst>
              <p:tags r:id="rId4"/>
            </p:custDataLst>
          </p:nvPr>
        </p:nvSpPr>
        <p:spPr/>
        <p:txBody>
          <a:bodyPr/>
          <a:lstStyle/>
          <a:p>
            <a:r>
              <a:rPr lang="fr-FR"/>
              <a:t>Objectifs</a:t>
            </a:r>
          </a:p>
        </p:txBody>
      </p:sp>
    </p:spTree>
    <p:custDataLst>
      <p:tags r:id="rId1"/>
    </p:custDataLst>
    <p:extLst>
      <p:ext uri="{BB962C8B-B14F-4D97-AF65-F5344CB8AC3E}">
        <p14:creationId xmlns:p14="http://schemas.microsoft.com/office/powerpoint/2010/main" val="108858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Envoyer des données à l’IHM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Présentation</a:t>
            </a:r>
          </a:p>
          <a:p>
            <a:pPr marL="0" indent="0">
              <a:buNone/>
            </a:pPr>
            <a:endParaRPr lang="fr-FR" b="1" dirty="0"/>
          </a:p>
          <a:p>
            <a:pPr marL="0" indent="0">
              <a:buNone/>
            </a:pPr>
            <a:r>
              <a:rPr lang="fr-FR" sz="2400" dirty="0">
                <a:solidFill>
                  <a:schemeClr val="tx1">
                    <a:lumMod val="75000"/>
                    <a:lumOff val="25000"/>
                  </a:schemeClr>
                </a:solidFill>
              </a:rPr>
              <a:t>Permet de récupérer un objet représentant un élément graphique dans le but d’interagir avec celui-ci.</a:t>
            </a:r>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FindViewByld</a:t>
            </a:r>
          </a:p>
        </p:txBody>
      </p:sp>
    </p:spTree>
    <p:custDataLst>
      <p:tags r:id="rId1"/>
    </p:custDataLst>
    <p:extLst>
      <p:ext uri="{BB962C8B-B14F-4D97-AF65-F5344CB8AC3E}">
        <p14:creationId xmlns:p14="http://schemas.microsoft.com/office/powerpoint/2010/main" val="2674670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Envoyer des données à l’IHM</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FindViewByld</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50485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Envoyer des données à l’IHM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a:t>Lier une action à un bouton : méthode 1</a:t>
            </a:r>
          </a:p>
        </p:txBody>
      </p:sp>
      <p:sp>
        <p:nvSpPr>
          <p:cNvPr id="9" name="Rectangle 8">
            <a:extLst>
              <a:ext uri="{FF2B5EF4-FFF2-40B4-BE49-F238E27FC236}">
                <a16:creationId xmlns:a16="http://schemas.microsoft.com/office/drawing/2014/main" id="{C5B0F28C-E350-46D0-8BD1-C5B5D44D4C64}"/>
              </a:ext>
            </a:extLst>
          </p:cNvPr>
          <p:cNvSpPr/>
          <p:nvPr>
            <p:custDataLst>
              <p:tags r:id="rId4"/>
            </p:custDataLst>
          </p:nvPr>
        </p:nvSpPr>
        <p:spPr>
          <a:xfrm>
            <a:off x="1414467" y="1609106"/>
            <a:ext cx="10104895" cy="401406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0" name="Connecteur droit 9">
            <a:extLst>
              <a:ext uri="{FF2B5EF4-FFF2-40B4-BE49-F238E27FC236}">
                <a16:creationId xmlns:a16="http://schemas.microsoft.com/office/drawing/2014/main" id="{69F23926-7BED-4967-A054-86A4E173EF37}"/>
              </a:ext>
            </a:extLst>
          </p:cNvPr>
          <p:cNvCxnSpPr/>
          <p:nvPr>
            <p:custDataLst>
              <p:tags r:id="rId5"/>
            </p:custDataLst>
          </p:nvPr>
        </p:nvCxnSpPr>
        <p:spPr>
          <a:xfrm>
            <a:off x="1414467" y="2415019"/>
            <a:ext cx="10104895" cy="30997"/>
          </a:xfrm>
          <a:prstGeom prst="line">
            <a:avLst/>
          </a:prstGeom>
        </p:spPr>
        <p:style>
          <a:lnRef idx="1">
            <a:schemeClr val="accent3"/>
          </a:lnRef>
          <a:fillRef idx="0">
            <a:schemeClr val="accent3"/>
          </a:fillRef>
          <a:effectRef idx="0">
            <a:schemeClr val="accent3"/>
          </a:effectRef>
          <a:fontRef idx="minor">
            <a:schemeClr val="tx1"/>
          </a:fontRef>
        </p:style>
      </p:cxnSp>
      <p:sp>
        <p:nvSpPr>
          <p:cNvPr id="11" name="ZoneTexte 10">
            <a:extLst>
              <a:ext uri="{FF2B5EF4-FFF2-40B4-BE49-F238E27FC236}">
                <a16:creationId xmlns:a16="http://schemas.microsoft.com/office/drawing/2014/main" id="{0EB3E9B4-67DA-4467-BCEA-924A922909FB}"/>
              </a:ext>
            </a:extLst>
          </p:cNvPr>
          <p:cNvSpPr txBox="1"/>
          <p:nvPr>
            <p:custDataLst>
              <p:tags r:id="rId6"/>
            </p:custDataLst>
          </p:nvPr>
        </p:nvSpPr>
        <p:spPr>
          <a:xfrm>
            <a:off x="1600447" y="1627570"/>
            <a:ext cx="1321861"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rPr>
              <a:t>KOTLIN</a:t>
            </a:r>
          </a:p>
        </p:txBody>
      </p:sp>
      <p:pic>
        <p:nvPicPr>
          <p:cNvPr id="12" name="Image 11">
            <a:extLst>
              <a:ext uri="{FF2B5EF4-FFF2-40B4-BE49-F238E27FC236}">
                <a16:creationId xmlns:a16="http://schemas.microsoft.com/office/drawing/2014/main" id="{BF419273-38BF-44FD-BFB3-FD0F680F514B}"/>
              </a:ext>
            </a:extLst>
          </p:cNvPr>
          <p:cNvPicPr>
            <a:picLocks noChangeAspect="1"/>
          </p:cNvPicPr>
          <p:nvPr>
            <p:custDataLst>
              <p:tags r:id="rId7"/>
            </p:custDataLst>
          </p:nvPr>
        </p:nvPicPr>
        <p:blipFill>
          <a:blip r:embed="rId10"/>
          <a:stretch>
            <a:fillRect/>
          </a:stretch>
        </p:blipFill>
        <p:spPr>
          <a:xfrm>
            <a:off x="1600448" y="2828280"/>
            <a:ext cx="7872660" cy="1159712"/>
          </a:xfrm>
          <a:prstGeom prst="rect">
            <a:avLst/>
          </a:prstGeom>
        </p:spPr>
      </p:pic>
    </p:spTree>
    <p:custDataLst>
      <p:tags r:id="rId1"/>
    </p:custDataLst>
    <p:extLst>
      <p:ext uri="{BB962C8B-B14F-4D97-AF65-F5344CB8AC3E}">
        <p14:creationId xmlns:p14="http://schemas.microsoft.com/office/powerpoint/2010/main" val="2250013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Envoyer des données à l’IHM</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a:t>Lier une action à un bouton : méthode 2</a:t>
            </a:r>
          </a:p>
        </p:txBody>
      </p:sp>
      <p:sp>
        <p:nvSpPr>
          <p:cNvPr id="13" name="Rectangle 12">
            <a:extLst>
              <a:ext uri="{FF2B5EF4-FFF2-40B4-BE49-F238E27FC236}">
                <a16:creationId xmlns:a16="http://schemas.microsoft.com/office/drawing/2014/main" id="{49943FBC-78FF-42A9-B264-BDCB6FB4B275}"/>
              </a:ext>
            </a:extLst>
          </p:cNvPr>
          <p:cNvSpPr/>
          <p:nvPr>
            <p:custDataLst>
              <p:tags r:id="rId4"/>
            </p:custDataLst>
          </p:nvPr>
        </p:nvSpPr>
        <p:spPr>
          <a:xfrm>
            <a:off x="1414467" y="1299465"/>
            <a:ext cx="10104895" cy="425906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4" name="Connecteur droit 13">
            <a:extLst>
              <a:ext uri="{FF2B5EF4-FFF2-40B4-BE49-F238E27FC236}">
                <a16:creationId xmlns:a16="http://schemas.microsoft.com/office/drawing/2014/main" id="{CDB966E3-A72F-48B8-B08A-7976E91B3857}"/>
              </a:ext>
            </a:extLst>
          </p:cNvPr>
          <p:cNvCxnSpPr/>
          <p:nvPr>
            <p:custDataLst>
              <p:tags r:id="rId5"/>
            </p:custDataLst>
          </p:nvPr>
        </p:nvCxnSpPr>
        <p:spPr>
          <a:xfrm>
            <a:off x="1414467" y="2086914"/>
            <a:ext cx="10104895" cy="30997"/>
          </a:xfrm>
          <a:prstGeom prst="line">
            <a:avLst/>
          </a:prstGeom>
        </p:spPr>
        <p:style>
          <a:lnRef idx="1">
            <a:schemeClr val="accent3"/>
          </a:lnRef>
          <a:fillRef idx="0">
            <a:schemeClr val="accent3"/>
          </a:fillRef>
          <a:effectRef idx="0">
            <a:schemeClr val="accent3"/>
          </a:effectRef>
          <a:fontRef idx="minor">
            <a:schemeClr val="tx1"/>
          </a:fontRef>
        </p:style>
      </p:cxnSp>
      <p:sp>
        <p:nvSpPr>
          <p:cNvPr id="15" name="ZoneTexte 14">
            <a:extLst>
              <a:ext uri="{FF2B5EF4-FFF2-40B4-BE49-F238E27FC236}">
                <a16:creationId xmlns:a16="http://schemas.microsoft.com/office/drawing/2014/main" id="{B66C8ADB-0CA0-4D8C-B7CB-FA1755F35E5A}"/>
              </a:ext>
            </a:extLst>
          </p:cNvPr>
          <p:cNvSpPr txBox="1"/>
          <p:nvPr>
            <p:custDataLst>
              <p:tags r:id="rId6"/>
            </p:custDataLst>
          </p:nvPr>
        </p:nvSpPr>
        <p:spPr>
          <a:xfrm>
            <a:off x="1589416" y="2707950"/>
            <a:ext cx="4060554" cy="2619214"/>
          </a:xfrm>
          <a:prstGeom prst="rect">
            <a:avLst/>
          </a:prstGeom>
        </p:spPr>
        <p:txBody>
          <a:bodyPr vert="horz" wrap="square" lIns="91440" tIns="45720" rIns="91440" bIns="45720" rtlCol="0" anchor="b">
            <a:normAutofit/>
          </a:bodyPr>
          <a:lstStyle/>
          <a:p>
            <a:endParaRPr lang="fr-FR" sz="2400" dirty="0">
              <a:latin typeface="Segoe UI" panose="020B0502040204020203" pitchFamily="34" charset="0"/>
            </a:endParaRPr>
          </a:p>
        </p:txBody>
      </p:sp>
      <p:sp>
        <p:nvSpPr>
          <p:cNvPr id="16" name="ZoneTexte 15">
            <a:extLst>
              <a:ext uri="{FF2B5EF4-FFF2-40B4-BE49-F238E27FC236}">
                <a16:creationId xmlns:a16="http://schemas.microsoft.com/office/drawing/2014/main" id="{5CE2BCAA-E148-4051-8A95-287AFA9238E2}"/>
              </a:ext>
            </a:extLst>
          </p:cNvPr>
          <p:cNvSpPr txBox="1"/>
          <p:nvPr>
            <p:custDataLst>
              <p:tags r:id="rId7"/>
            </p:custDataLst>
          </p:nvPr>
        </p:nvSpPr>
        <p:spPr>
          <a:xfrm>
            <a:off x="1589416" y="2707950"/>
            <a:ext cx="4680487" cy="2836190"/>
          </a:xfrm>
          <a:prstGeom prst="rect">
            <a:avLst/>
          </a:prstGeom>
        </p:spPr>
        <p:txBody>
          <a:bodyPr vert="horz" wrap="square" lIns="91440" tIns="45720" rIns="91440" bIns="45720" rtlCol="0" anchor="b">
            <a:normAutofit/>
          </a:bodyPr>
          <a:lstStyle/>
          <a:p>
            <a:endParaRPr lang="fr-FR" sz="2400" dirty="0">
              <a:latin typeface="Segoe UI" panose="020B0502040204020203" pitchFamily="34" charset="0"/>
            </a:endParaRPr>
          </a:p>
        </p:txBody>
      </p:sp>
      <p:pic>
        <p:nvPicPr>
          <p:cNvPr id="17" name="Image 16">
            <a:extLst>
              <a:ext uri="{FF2B5EF4-FFF2-40B4-BE49-F238E27FC236}">
                <a16:creationId xmlns:a16="http://schemas.microsoft.com/office/drawing/2014/main" id="{D91FA4F5-6612-4B9C-8D1F-E7B1961E5164}"/>
              </a:ext>
            </a:extLst>
          </p:cNvPr>
          <p:cNvPicPr>
            <a:picLocks noChangeAspect="1"/>
          </p:cNvPicPr>
          <p:nvPr>
            <p:custDataLst>
              <p:tags r:id="rId8"/>
            </p:custDataLst>
          </p:nvPr>
        </p:nvPicPr>
        <p:blipFill>
          <a:blip r:embed="rId12"/>
          <a:stretch>
            <a:fillRect/>
          </a:stretch>
        </p:blipFill>
        <p:spPr>
          <a:xfrm>
            <a:off x="1602653" y="2195160"/>
            <a:ext cx="4667250" cy="3286125"/>
          </a:xfrm>
          <a:prstGeom prst="rect">
            <a:avLst/>
          </a:prstGeom>
        </p:spPr>
      </p:pic>
      <p:sp>
        <p:nvSpPr>
          <p:cNvPr id="18" name="ZoneTexte 17">
            <a:extLst>
              <a:ext uri="{FF2B5EF4-FFF2-40B4-BE49-F238E27FC236}">
                <a16:creationId xmlns:a16="http://schemas.microsoft.com/office/drawing/2014/main" id="{F0043422-8075-479A-A54D-8578507C469E}"/>
              </a:ext>
            </a:extLst>
          </p:cNvPr>
          <p:cNvSpPr txBox="1"/>
          <p:nvPr>
            <p:custDataLst>
              <p:tags r:id="rId9"/>
            </p:custDataLst>
          </p:nvPr>
        </p:nvSpPr>
        <p:spPr>
          <a:xfrm>
            <a:off x="1589416" y="1345740"/>
            <a:ext cx="1323466"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spTree>
    <p:custDataLst>
      <p:tags r:id="rId1"/>
    </p:custDataLst>
    <p:extLst>
      <p:ext uri="{BB962C8B-B14F-4D97-AF65-F5344CB8AC3E}">
        <p14:creationId xmlns:p14="http://schemas.microsoft.com/office/powerpoint/2010/main" val="180274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Envoyer des données à l’IHM</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Lier une action à un bouton</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69644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a:t>Envoyer des données à l’IHM</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dirty="0"/>
              <a:t>Créer une application permettant de générer un chiffre aléatoire selon la saisie de l’utilisateur</a:t>
            </a:r>
          </a:p>
        </p:txBody>
      </p:sp>
      <p:sp>
        <p:nvSpPr>
          <p:cNvPr id="9" name="Espace réservé du contenu 8">
            <a:extLst>
              <a:ext uri="{FF2B5EF4-FFF2-40B4-BE49-F238E27FC236}">
                <a16:creationId xmlns:a16="http://schemas.microsoft.com/office/drawing/2014/main" id="{61758C86-44AA-4A12-8952-E2CA88B6E4A6}"/>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733804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Envoyer des données à l’IHM</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Présentation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ViewBinding</a:t>
            </a:r>
          </a:p>
        </p:txBody>
      </p:sp>
      <p:sp>
        <p:nvSpPr>
          <p:cNvPr id="11" name="ZoneTexte 10">
            <a:extLst>
              <a:ext uri="{FF2B5EF4-FFF2-40B4-BE49-F238E27FC236}">
                <a16:creationId xmlns:a16="http://schemas.microsoft.com/office/drawing/2014/main" id="{6D7AD42A-1B11-43D7-A5B3-ED9072FFD97F}"/>
              </a:ext>
            </a:extLst>
          </p:cNvPr>
          <p:cNvSpPr txBox="1"/>
          <p:nvPr>
            <p:custDataLst>
              <p:tags r:id="rId5"/>
            </p:custDataLst>
          </p:nvPr>
        </p:nvSpPr>
        <p:spPr>
          <a:xfrm>
            <a:off x="4627931" y="2563478"/>
            <a:ext cx="3657598" cy="1159632"/>
          </a:xfrm>
          <a:prstGeom prst="rect">
            <a:avLst/>
          </a:prstGeom>
          <a:solidFill>
            <a:srgbClr val="007386"/>
          </a:solid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rtlCol="0" anchor="ctr">
            <a:normAutofit/>
          </a:bodyPr>
          <a:lstStyle/>
          <a:p>
            <a:pPr algn="ctr"/>
            <a:r>
              <a:rPr lang="fr-FR" sz="4000" dirty="0">
                <a:latin typeface="Segoe UI" panose="020B0502040204020203" pitchFamily="34" charset="0"/>
                <a:cs typeface="Segoe UI" panose="020B0502040204020203" pitchFamily="34" charset="0"/>
              </a:rPr>
              <a:t>MODEL</a:t>
            </a:r>
          </a:p>
        </p:txBody>
      </p:sp>
      <p:sp>
        <p:nvSpPr>
          <p:cNvPr id="12" name="ZoneTexte 11">
            <a:extLst>
              <a:ext uri="{FF2B5EF4-FFF2-40B4-BE49-F238E27FC236}">
                <a16:creationId xmlns:a16="http://schemas.microsoft.com/office/drawing/2014/main" id="{AE3F7EDA-4351-41A8-89D3-E1BE6AC07108}"/>
              </a:ext>
            </a:extLst>
          </p:cNvPr>
          <p:cNvSpPr txBox="1"/>
          <p:nvPr>
            <p:custDataLst>
              <p:tags r:id="rId6"/>
            </p:custDataLst>
          </p:nvPr>
        </p:nvSpPr>
        <p:spPr>
          <a:xfrm>
            <a:off x="4627931" y="4784744"/>
            <a:ext cx="3657598" cy="1159632"/>
          </a:xfrm>
          <a:prstGeom prst="rect">
            <a:avLst/>
          </a:prstGeom>
          <a:solidFill>
            <a:srgbClr val="0090CD"/>
          </a:solidFill>
          <a:ln>
            <a:noFill/>
          </a:ln>
        </p:spPr>
        <p:style>
          <a:lnRef idx="3">
            <a:schemeClr val="lt1"/>
          </a:lnRef>
          <a:fillRef idx="1">
            <a:schemeClr val="accent1"/>
          </a:fillRef>
          <a:effectRef idx="1">
            <a:schemeClr val="accent1"/>
          </a:effectRef>
          <a:fontRef idx="minor">
            <a:schemeClr val="lt1"/>
          </a:fontRef>
        </p:style>
        <p:txBody>
          <a:bodyPr vert="horz" wrap="square" lIns="91440" tIns="45720" rIns="91440" bIns="45720" rtlCol="0" anchor="ctr">
            <a:normAutofit/>
          </a:bodyPr>
          <a:lstStyle/>
          <a:p>
            <a:pPr algn="ctr"/>
            <a:r>
              <a:rPr lang="fr-FR" sz="4000" dirty="0">
                <a:latin typeface="Segoe UI" panose="020B0502040204020203" pitchFamily="34" charset="0"/>
                <a:cs typeface="Segoe UI" panose="020B0502040204020203" pitchFamily="34" charset="0"/>
              </a:rPr>
              <a:t>VUE</a:t>
            </a:r>
          </a:p>
        </p:txBody>
      </p:sp>
      <p:sp>
        <p:nvSpPr>
          <p:cNvPr id="19" name="Flèche vers le bas 16">
            <a:extLst>
              <a:ext uri="{FF2B5EF4-FFF2-40B4-BE49-F238E27FC236}">
                <a16:creationId xmlns:a16="http://schemas.microsoft.com/office/drawing/2014/main" id="{00DD1807-9D97-4771-9D88-E830A2CC2218}"/>
              </a:ext>
            </a:extLst>
          </p:cNvPr>
          <p:cNvSpPr/>
          <p:nvPr>
            <p:custDataLst>
              <p:tags r:id="rId7"/>
            </p:custDataLst>
          </p:nvPr>
        </p:nvSpPr>
        <p:spPr>
          <a:xfrm flipV="1">
            <a:off x="6249480" y="3889039"/>
            <a:ext cx="344413" cy="813661"/>
          </a:xfrm>
          <a:prstGeom prst="downArrow">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243237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RIT6VH5m"/>
  <p:tag name="ARTICULATE_DESIGN_ID_1_THÈME OFFICE" val="R66cABEG"/>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NUM" val="7"/>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3"/>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NUM" val="1"/>
</p:tagLst>
</file>

<file path=ppt/tags/tag111.xml><?xml version="1.0" encoding="utf-8"?>
<p:tagLst xmlns:a="http://schemas.openxmlformats.org/drawingml/2006/main" xmlns:r="http://schemas.openxmlformats.org/officeDocument/2006/relationships" xmlns:p="http://schemas.openxmlformats.org/presentationml/2006/main">
  <p:tag name="NUM" val="2"/>
</p:tagLst>
</file>

<file path=ppt/tags/tag112.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3"/>
</p:tagLst>
</file>

<file path=ppt/tags/tag62.xml><?xml version="1.0" encoding="utf-8"?>
<p:tagLst xmlns:a="http://schemas.openxmlformats.org/drawingml/2006/main" xmlns:r="http://schemas.openxmlformats.org/officeDocument/2006/relationships" xmlns:p="http://schemas.openxmlformats.org/presentationml/2006/main">
  <p:tag name="NUM" val="4"/>
</p:tagLst>
</file>

<file path=ppt/tags/tag63.xml><?xml version="1.0" encoding="utf-8"?>
<p:tagLst xmlns:a="http://schemas.openxmlformats.org/drawingml/2006/main" xmlns:r="http://schemas.openxmlformats.org/officeDocument/2006/relationships" xmlns:p="http://schemas.openxmlformats.org/presentationml/2006/main">
  <p:tag name="NUM" val="5"/>
</p:tagLst>
</file>

<file path=ppt/tags/tag64.xml><?xml version="1.0" encoding="utf-8"?>
<p:tagLst xmlns:a="http://schemas.openxmlformats.org/drawingml/2006/main" xmlns:r="http://schemas.openxmlformats.org/officeDocument/2006/relationships" xmlns:p="http://schemas.openxmlformats.org/presentationml/2006/main">
  <p:tag name="NUM" val="6"/>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NUM" val="7"/>
</p:tagLst>
</file>

<file path=ppt/tags/tag73.xml><?xml version="1.0" encoding="utf-8"?>
<p:tagLst xmlns:a="http://schemas.openxmlformats.org/drawingml/2006/main" xmlns:r="http://schemas.openxmlformats.org/officeDocument/2006/relationships" xmlns:p="http://schemas.openxmlformats.org/presentationml/2006/main">
  <p:tag name="NUM" val="8"/>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4"/>
</p:tagLst>
</file>

<file path=ppt/tags/tag87.xml><?xml version="1.0" encoding="utf-8"?>
<p:tagLst xmlns:a="http://schemas.openxmlformats.org/drawingml/2006/main" xmlns:r="http://schemas.openxmlformats.org/officeDocument/2006/relationships" xmlns:p="http://schemas.openxmlformats.org/presentationml/2006/main">
  <p:tag name="NUM" val="5"/>
</p:tagLst>
</file>

<file path=ppt/tags/tag88.xml><?xml version="1.0" encoding="utf-8"?>
<p:tagLst xmlns:a="http://schemas.openxmlformats.org/drawingml/2006/main" xmlns:r="http://schemas.openxmlformats.org/officeDocument/2006/relationships" xmlns:p="http://schemas.openxmlformats.org/presentationml/2006/main">
  <p:tag name="NUM" val="6"/>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5"/>
</p:tagLst>
</file>

<file path=ppt/tags/tag99.xml><?xml version="1.0" encoding="utf-8"?>
<p:tagLst xmlns:a="http://schemas.openxmlformats.org/drawingml/2006/main" xmlns:r="http://schemas.openxmlformats.org/officeDocument/2006/relationships" xmlns:p="http://schemas.openxmlformats.org/presentationml/2006/main">
  <p:tag name="NUM" val="6"/>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C6D81C18CA3A143BFCE988E0B855946" ma:contentTypeVersion="10" ma:contentTypeDescription="Crée un document." ma:contentTypeScope="" ma:versionID="843ccf878f9b1445a0d8d8e2fe9a4a21">
  <xsd:schema xmlns:xsd="http://www.w3.org/2001/XMLSchema" xmlns:xs="http://www.w3.org/2001/XMLSchema" xmlns:p="http://schemas.microsoft.com/office/2006/metadata/properties" xmlns:ns2="c016370a-b7c9-4039-9eaa-9f6016a33bd2" xmlns:ns3="2b844f85-d02a-4d35-aab0-730ea0553e8d" targetNamespace="http://schemas.microsoft.com/office/2006/metadata/properties" ma:root="true" ma:fieldsID="b8408d31c7985c57229d75061a595e0b" ns2:_="" ns3:_="">
    <xsd:import namespace="c016370a-b7c9-4039-9eaa-9f6016a33bd2"/>
    <xsd:import namespace="2b844f85-d02a-4d35-aab0-730ea0553e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6370a-b7c9-4039-9eaa-9f6016a33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4f85-d02a-4d35-aab0-730ea0553e8d"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2112B7-675F-4876-9B67-FE360DED350F}">
  <ds:schemaRefs>
    <ds:schemaRef ds:uri="http://schemas.microsoft.com/sharepoint/v3/contenttype/forms"/>
  </ds:schemaRefs>
</ds:datastoreItem>
</file>

<file path=customXml/itemProps2.xml><?xml version="1.0" encoding="utf-8"?>
<ds:datastoreItem xmlns:ds="http://schemas.openxmlformats.org/officeDocument/2006/customXml" ds:itemID="{E0744E35-8DFE-42FB-9B27-EF60FB2821E4}">
  <ds:schemaRefs>
    <ds:schemaRef ds:uri="c016370a-b7c9-4039-9eaa-9f6016a33bd2"/>
    <ds:schemaRef ds:uri="2b844f85-d02a-4d35-aab0-730ea0553e8d"/>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C472C3E-3E7B-48D2-BE64-60D4B5938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16370a-b7c9-4039-9eaa-9f6016a33bd2"/>
    <ds:schemaRef ds:uri="2b844f85-d02a-4d35-aab0-730ea0553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TotalTime>
  <Words>525</Words>
  <Application>Microsoft Office PowerPoint</Application>
  <PresentationFormat>Grand écran</PresentationFormat>
  <Paragraphs>58</Paragraphs>
  <Slides>14</Slides>
  <Notes>13</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14</vt:i4>
      </vt:variant>
    </vt:vector>
  </HeadingPairs>
  <TitlesOfParts>
    <vt:vector size="19" baseType="lpstr">
      <vt:lpstr>Segoe UI Light</vt:lpstr>
      <vt:lpstr>Segoe UI</vt:lpstr>
      <vt:lpstr>Arial</vt:lpstr>
      <vt:lpstr>Thème Office</vt:lpstr>
      <vt:lpstr>1_Thème Office</vt:lpstr>
      <vt:lpstr>Le développement  d’une application mobile  sous Android</vt:lpstr>
      <vt:lpstr>Envoyer des données à l’IHM</vt:lpstr>
      <vt:lpstr>Envoyer des données à l’IHM</vt:lpstr>
      <vt:lpstr>Envoyer des données à l’IHM</vt:lpstr>
      <vt:lpstr>Envoyer des données à l’IHM</vt:lpstr>
      <vt:lpstr>Envoyer des données à l’IHM</vt:lpstr>
      <vt:lpstr>Envoyer des données à l’IHM</vt:lpstr>
      <vt:lpstr>Envoyer des données à l’IHM</vt:lpstr>
      <vt:lpstr>Envoyer des données à l’IHM</vt:lpstr>
      <vt:lpstr>Envoyer des données à l’IHM</vt:lpstr>
      <vt:lpstr>Envoyer des données à l’IHM</vt:lpstr>
      <vt:lpstr>Envoyer des données à l’IHM</vt:lpstr>
      <vt:lpstr>Envoyer des données à l’IHM</vt:lpstr>
      <vt:lpstr>Envoyer des données à l’IHM</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Nathalie HERVOCHE</dc:creator>
  <cp:lastModifiedBy>Emilie VILLETORTE</cp:lastModifiedBy>
  <cp:revision>967</cp:revision>
  <dcterms:created xsi:type="dcterms:W3CDTF">2017-05-09T08:51:09Z</dcterms:created>
  <dcterms:modified xsi:type="dcterms:W3CDTF">2022-01-24T13:20:49Z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f66734b3-83b1-41cc-940e-f23d0c158fc1</vt:lpwstr>
  </property>
  <property fmtid="{D5CDD505-2E9C-101B-9397-08002B2CF9AE}" pid="3" name="ContentTypeId">
    <vt:lpwstr>0x010100AC6D81C18CA3A143BFCE988E0B855946</vt:lpwstr>
  </property>
  <property fmtid="{D5CDD505-2E9C-101B-9397-08002B2CF9AE}" pid="4" name="ArticulateGUID">
    <vt:lpwstr>4C016939-3D63-4BD5-8C4B-0D84325C8D72</vt:lpwstr>
  </property>
  <property fmtid="{D5CDD505-2E9C-101B-9397-08002B2CF9AE}" pid="5" name="ArticulatePath">
    <vt:lpwstr>débuter_powerapps_video_ENI</vt:lpwstr>
  </property>
</Properties>
</file>