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12.xml" ContentType="application/vnd.openxmlformats-officedocument.presentationml.notesSlide+xml"/>
  <Override PartName="/ppt/comments/modernComment_26E_8596E62B.xml" ContentType="application/vnd.ms-powerpoint.comment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4.xml" ContentType="application/vnd.openxmlformats-officedocument.presentationml.notesSlide+xml"/>
  <Override PartName="/ppt/comments/modernComment_271_B92F3587.xml" ContentType="application/vnd.ms-powerpoint.comment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9.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20.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22.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23.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4.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5.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26.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27.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28.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29.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30.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1.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2.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33.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40"/>
  </p:notesMasterIdLst>
  <p:handoutMasterIdLst>
    <p:handoutMasterId r:id="rId41"/>
  </p:handoutMasterIdLst>
  <p:sldIdLst>
    <p:sldId id="256" r:id="rId6"/>
    <p:sldId id="257" r:id="rId7"/>
    <p:sldId id="589" r:id="rId8"/>
    <p:sldId id="609" r:id="rId9"/>
    <p:sldId id="610" r:id="rId10"/>
    <p:sldId id="611" r:id="rId11"/>
    <p:sldId id="612" r:id="rId12"/>
    <p:sldId id="613" r:id="rId13"/>
    <p:sldId id="614" r:id="rId14"/>
    <p:sldId id="618" r:id="rId15"/>
    <p:sldId id="620" r:id="rId16"/>
    <p:sldId id="622" r:id="rId17"/>
    <p:sldId id="624" r:id="rId18"/>
    <p:sldId id="625" r:id="rId19"/>
    <p:sldId id="600" r:id="rId20"/>
    <p:sldId id="604" r:id="rId21"/>
    <p:sldId id="601" r:id="rId22"/>
    <p:sldId id="626" r:id="rId23"/>
    <p:sldId id="627" r:id="rId24"/>
    <p:sldId id="628" r:id="rId25"/>
    <p:sldId id="629" r:id="rId26"/>
    <p:sldId id="631" r:id="rId27"/>
    <p:sldId id="633" r:id="rId28"/>
    <p:sldId id="634" r:id="rId29"/>
    <p:sldId id="635" r:id="rId30"/>
    <p:sldId id="636" r:id="rId31"/>
    <p:sldId id="602" r:id="rId32"/>
    <p:sldId id="603" r:id="rId33"/>
    <p:sldId id="605" r:id="rId34"/>
    <p:sldId id="637" r:id="rId35"/>
    <p:sldId id="638" r:id="rId36"/>
    <p:sldId id="606" r:id="rId37"/>
    <p:sldId id="639" r:id="rId38"/>
    <p:sldId id="269" r:id="rId39"/>
  </p:sldIdLst>
  <p:sldSz cx="12192000" cy="6858000"/>
  <p:notesSz cx="7104063" cy="10234613"/>
  <p:embeddedFontLst>
    <p:embeddedFont>
      <p:font typeface="Bahnschrift Condensed" panose="020B0502040204020203" pitchFamily="34" charset="0"/>
      <p:regular r:id="rId42"/>
      <p:bold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Lst>
  <p:custDataLst>
    <p:tags r:id="rId5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D"/>
    <a:srgbClr val="55BDFD"/>
    <a:srgbClr val="007386"/>
    <a:srgbClr val="07D3A2"/>
    <a:srgbClr val="9D4007"/>
    <a:srgbClr val="F46914"/>
    <a:srgbClr val="018FA5"/>
    <a:srgbClr val="6A0DB7"/>
    <a:srgbClr val="B08600"/>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2479" autoAdjust="0"/>
  </p:normalViewPr>
  <p:slideViewPr>
    <p:cSldViewPr snapToGrid="0">
      <p:cViewPr varScale="1">
        <p:scale>
          <a:sx n="119" d="100"/>
          <a:sy n="119" d="100"/>
        </p:scale>
        <p:origin x="420" y="108"/>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microsoft.com/office/2018/10/relationships/authors" Target="authors.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0" Type="http://schemas.openxmlformats.org/officeDocument/2006/relationships/slide" Target="slides/slide15.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8EF489AF-AD30-4A1C-B1B7-F4F965320B1A}" authorId="{B7199D02-F446-0807-52A6-5C0D46C48229}" created="2022-01-24T13:21:25.186">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pour Android ?</a:t>
        </a:r>
      </a:p>
    </p188:txBody>
  </p188:cm>
</p188:cmLst>
</file>

<file path=ppt/comments/modernComment_26E_8596E62B.xml><?xml version="1.0" encoding="utf-8"?>
<p188:cmLst xmlns:a="http://schemas.openxmlformats.org/drawingml/2006/main" xmlns:r="http://schemas.openxmlformats.org/officeDocument/2006/relationships" xmlns:p188="http://schemas.microsoft.com/office/powerpoint/2018/8/main">
  <p188:cm id="{10C03D3B-3F20-40BC-A53F-85565F1829F7}" authorId="{B7199D02-F446-0807-52A6-5C0D46C48229}" created="2022-01-24T13:23:43.280">
    <pc:sldMkLst xmlns:pc="http://schemas.microsoft.com/office/powerpoint/2013/main/command">
      <pc:docMk/>
      <pc:sldMk cId="2241259051" sldId="622"/>
    </pc:sldMkLst>
    <p188:txBody>
      <a:bodyPr/>
      <a:lstStyle/>
      <a:p>
        <a:r>
          <a:rPr lang="fr-FR"/>
          <a:t>Est-il normal que les étapes 4 et 5 soient inversées ?</a:t>
        </a:r>
      </a:p>
    </p188:txBody>
  </p188:cm>
</p188:cmLst>
</file>

<file path=ppt/comments/modernComment_271_B92F3587.xml><?xml version="1.0" encoding="utf-8"?>
<p188:cmLst xmlns:a="http://schemas.openxmlformats.org/drawingml/2006/main" xmlns:r="http://schemas.openxmlformats.org/officeDocument/2006/relationships" xmlns:p188="http://schemas.microsoft.com/office/powerpoint/2018/8/main">
  <p188:cm id="{DCDD13AC-1C63-4EEC-98D3-649A2FF033CB}" authorId="{B7199D02-F446-0807-52A6-5C0D46C48229}" created="2022-01-24T13:24:34.665">
    <ac:txMkLst xmlns:ac="http://schemas.microsoft.com/office/drawing/2013/main/command">
      <pc:docMk xmlns:pc="http://schemas.microsoft.com/office/powerpoint/2013/main/command"/>
      <pc:sldMk xmlns:pc="http://schemas.microsoft.com/office/powerpoint/2013/main/command" cId="3106878855" sldId="625"/>
      <ac:spMk id="5" creationId="{E1F62127-A159-434C-B92E-5170773DAF71}"/>
      <ac:txMk cp="6" len="3">
        <ac:context len="46" hash="446130961"/>
      </ac:txMk>
    </ac:txMkLst>
    <p188:pos x="1491861" y="264670"/>
    <p188:txBody>
      <a:bodyPr/>
      <a:lstStyle/>
      <a:p>
        <a:r>
          <a:rPr lang="fr-FR"/>
          <a:t>Etape 6 sur 5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26/01/2022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26/01/2022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allons créer un navigation Graph</a:t>
            </a:r>
          </a:p>
          <a:p>
            <a:endParaRPr lang="fr-FR"/>
          </a:p>
          <a:p>
            <a:r>
              <a:rPr lang="fr-FR"/>
              <a:t>Le navigation Graph (graphique de navigation) est une ressource XML qui contient toutes les informations relatives à la navigation dans l’application. Cela inclut toutes les zones de contenu individuelles au sein de votre application, appelées destinations, ainsi que les chemins possibles qu'un utilisateur peut emprunter via votre application.</a:t>
            </a:r>
          </a:p>
          <a:p>
            <a:endParaRPr lang="fr-FR"/>
          </a:p>
          <a:p>
            <a:r>
              <a:rPr lang="fr-FR"/>
              <a:t>Faire un click droit sur le dossier « res » =&gt; New =&gt; Android resource file</a:t>
            </a:r>
          </a:p>
          <a:p>
            <a:endParaRPr lang="fr-FR"/>
          </a:p>
          <a:p>
            <a:r>
              <a:rPr lang="fr-FR"/>
              <a:t>Si c’est la première fois que l’on créer un navigation graph sur le projet, l’IDE nous propose de télécharger la librairie Navigation.</a:t>
            </a:r>
          </a:p>
          <a:p>
            <a:endParaRPr lang="fr-FR" baseline="0"/>
          </a:p>
          <a:p>
            <a:r>
              <a:rPr lang="fr-FR" baseline="0"/>
              <a:t>Permet d’activer le databinding.</a:t>
            </a:r>
            <a:endParaRPr lang="fr-FR" dirty="0"/>
          </a:p>
        </p:txBody>
      </p:sp>
    </p:spTree>
    <p:extLst>
      <p:ext uri="{BB962C8B-B14F-4D97-AF65-F5344CB8AC3E}">
        <p14:creationId xmlns:p14="http://schemas.microsoft.com/office/powerpoint/2010/main" val="3221311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L’activité principale est le conteneur des fragments utilisés pour l’application.</a:t>
            </a:r>
            <a:endParaRPr lang="fr-FR" dirty="0"/>
          </a:p>
        </p:txBody>
      </p:sp>
    </p:spTree>
    <p:extLst>
      <p:ext uri="{BB962C8B-B14F-4D97-AF65-F5344CB8AC3E}">
        <p14:creationId xmlns:p14="http://schemas.microsoft.com/office/powerpoint/2010/main" val="20526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Le navigation Graph (graphique de navigation) est une ressource XML qui contient toutes les informations relatives à la navigation dans l’application. Cela inclut toutes les zones de contenu individuelles au sein de votre application, appelées destinations, ainsi que les chemins possibles qu'un utilisateur peut emprunter via votre application.</a:t>
            </a:r>
          </a:p>
          <a:p>
            <a:endParaRPr lang="fr-FR"/>
          </a:p>
          <a:p>
            <a:r>
              <a:rPr lang="fr-FR"/>
              <a:t>Double click sur le fichier navigation.xml et se mettre en mode designer.</a:t>
            </a:r>
            <a:endParaRPr lang="fr-FR" dirty="0"/>
          </a:p>
        </p:txBody>
      </p:sp>
    </p:spTree>
    <p:extLst>
      <p:ext uri="{BB962C8B-B14F-4D97-AF65-F5344CB8AC3E}">
        <p14:creationId xmlns:p14="http://schemas.microsoft.com/office/powerpoint/2010/main" val="390649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C’est-à-dire, dire ou on va quand on clic ici ou là.</a:t>
            </a:r>
            <a:endParaRPr lang="fr-FR" dirty="0"/>
          </a:p>
        </p:txBody>
      </p:sp>
    </p:spTree>
    <p:extLst>
      <p:ext uri="{BB962C8B-B14F-4D97-AF65-F5344CB8AC3E}">
        <p14:creationId xmlns:p14="http://schemas.microsoft.com/office/powerpoint/2010/main" val="345833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Quel comportement lors d’un appuie sur le bouton back…</a:t>
            </a:r>
            <a:endParaRPr lang="fr-FR" dirty="0"/>
          </a:p>
        </p:txBody>
      </p:sp>
    </p:spTree>
    <p:extLst>
      <p:ext uri="{BB962C8B-B14F-4D97-AF65-F5344CB8AC3E}">
        <p14:creationId xmlns:p14="http://schemas.microsoft.com/office/powerpoint/2010/main" val="2171550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58502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M05TP01KT</a:t>
            </a:r>
          </a:p>
          <a:p>
            <a:endParaRPr lang="en-US"/>
          </a:p>
        </p:txBody>
      </p:sp>
    </p:spTree>
    <p:extLst>
      <p:ext uri="{BB962C8B-B14F-4D97-AF65-F5344CB8AC3E}">
        <p14:creationId xmlns:p14="http://schemas.microsoft.com/office/powerpoint/2010/main" val="6832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composant Navigation a un plugin Gradle appelé Safe Args qui génère des objets simples et des classes de générateur pour une navigation de type sécurisé et l'accès à tous les arguments associés. Safe Args est fortement recommandé pour naviguer et transmettre des données, car il garantit la sécurité de type.</a:t>
            </a:r>
          </a:p>
          <a:p>
            <a:endParaRPr lang="fr-FR"/>
          </a:p>
          <a:p>
            <a:endParaRPr lang="fr-FR"/>
          </a:p>
          <a:p>
            <a:endParaRPr lang="fr-FR" dirty="0"/>
          </a:p>
        </p:txBody>
      </p:sp>
    </p:spTree>
    <p:extLst>
      <p:ext uri="{BB962C8B-B14F-4D97-AF65-F5344CB8AC3E}">
        <p14:creationId xmlns:p14="http://schemas.microsoft.com/office/powerpoint/2010/main" val="226912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composant Navigation a un plugin Gradle appelé Safe Args qui génère des objets simples et des classes de générateur pour une navigation de type sécurisé et l'accès à tous les arguments associés. Safe Args est fortement recommandé pour naviguer et transmettre des données, car il garantit la sécurité de type.</a:t>
            </a:r>
          </a:p>
          <a:p>
            <a:endParaRPr lang="fr-FR"/>
          </a:p>
          <a:p>
            <a:endParaRPr lang="fr-FR"/>
          </a:p>
          <a:p>
            <a:endParaRPr lang="fr-FR" dirty="0"/>
          </a:p>
        </p:txBody>
      </p:sp>
    </p:spTree>
    <p:extLst>
      <p:ext uri="{BB962C8B-B14F-4D97-AF65-F5344CB8AC3E}">
        <p14:creationId xmlns:p14="http://schemas.microsoft.com/office/powerpoint/2010/main" val="2599470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 A mettre dans build.gradle du projet et non de l’app</a:t>
            </a:r>
            <a:endParaRPr lang="fr-FR" dirty="0"/>
          </a:p>
        </p:txBody>
      </p:sp>
    </p:spTree>
    <p:extLst>
      <p:ext uri="{BB962C8B-B14F-4D97-AF65-F5344CB8AC3E}">
        <p14:creationId xmlns:p14="http://schemas.microsoft.com/office/powerpoint/2010/main" val="266439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Comprendre ce qu’est Android Jetpack’s Navigation</a:t>
            </a:r>
          </a:p>
          <a:p>
            <a:r>
              <a:rPr lang="fr-FR"/>
              <a:t>Savoir utiliser Android Jetpack’s Navigation</a:t>
            </a:r>
          </a:p>
          <a:p>
            <a:pPr marL="0" indent="0">
              <a:buFont typeface="Arial" panose="020B0604020202020204" pitchFamily="34" charset="0"/>
              <a:buNone/>
            </a:pPr>
            <a:endParaRPr lang="fr-FR" dirty="0">
              <a:solidFill>
                <a:srgbClr val="D9D9D9"/>
              </a:solidFill>
              <a:latin typeface="Segoe UI"/>
              <a:cs typeface="Arial"/>
            </a:endParaRPr>
          </a:p>
        </p:txBody>
      </p:sp>
    </p:spTree>
    <p:extLst>
      <p:ext uri="{BB962C8B-B14F-4D97-AF65-F5344CB8AC3E}">
        <p14:creationId xmlns:p14="http://schemas.microsoft.com/office/powerpoint/2010/main" val="294078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gradle</a:t>
            </a:r>
            <a:endParaRPr lang="fr-FR" dirty="0"/>
          </a:p>
        </p:txBody>
      </p:sp>
    </p:spTree>
    <p:extLst>
      <p:ext uri="{BB962C8B-B14F-4D97-AF65-F5344CB8AC3E}">
        <p14:creationId xmlns:p14="http://schemas.microsoft.com/office/powerpoint/2010/main" val="676629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le</a:t>
            </a:r>
            <a:r>
              <a:rPr lang="fr-FR" baseline="0"/>
              <a:t> navigation graph</a:t>
            </a:r>
          </a:p>
          <a:p>
            <a:r>
              <a:rPr lang="fr-FR" baseline="0"/>
              <a:t>Pensez à rebuilder le projet une fois la configuration terminée</a:t>
            </a:r>
            <a:endParaRPr lang="fr-FR" dirty="0"/>
          </a:p>
        </p:txBody>
      </p:sp>
    </p:spTree>
    <p:extLst>
      <p:ext uri="{BB962C8B-B14F-4D97-AF65-F5344CB8AC3E}">
        <p14:creationId xmlns:p14="http://schemas.microsoft.com/office/powerpoint/2010/main" val="1959401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200" b="0" i="0" u="none" strike="noStrike" cap="none" normalizeH="0" baseline="0">
                <a:ln>
                  <a:noFill/>
                </a:ln>
                <a:solidFill>
                  <a:srgbClr val="000000"/>
                </a:solidFill>
                <a:effectLst/>
                <a:latin typeface="Courier New" panose="02070309020205020404" pitchFamily="49" charset="0"/>
              </a:rPr>
              <a:t>« 666 the number of the beast » ACDC</a:t>
            </a:r>
          </a:p>
          <a:p>
            <a:endParaRPr kumimoji="0" lang="fr-FR" altLang="fr-FR" sz="1200" b="0" i="0" u="none" strike="noStrike" cap="none" normalizeH="0" baseline="0">
              <a:ln>
                <a:noFill/>
              </a:ln>
              <a:solidFill>
                <a:srgbClr val="000000"/>
              </a:solidFill>
              <a:effectLst/>
              <a:latin typeface="Courier New" panose="02070309020205020404" pitchFamily="49" charset="0"/>
            </a:endParaRPr>
          </a:p>
          <a:p>
            <a:r>
              <a:rPr kumimoji="0" lang="fr-FR" altLang="fr-FR" sz="1200" b="0" i="0" u="none" strike="noStrike" cap="none" normalizeH="0" baseline="0">
                <a:ln>
                  <a:noFill/>
                </a:ln>
                <a:solidFill>
                  <a:srgbClr val="000000"/>
                </a:solidFill>
                <a:effectLst/>
                <a:latin typeface="Courier New" panose="02070309020205020404" pitchFamily="49" charset="0"/>
              </a:rPr>
              <a:t>action.</a:t>
            </a:r>
            <a:r>
              <a:rPr kumimoji="0" lang="fr-FR" altLang="fr-FR" sz="1200" b="0" i="1" u="none" strike="noStrike" cap="none" normalizeH="0" baseline="0">
                <a:ln>
                  <a:noFill/>
                </a:ln>
                <a:solidFill>
                  <a:srgbClr val="660E7A"/>
                </a:solidFill>
                <a:effectLst/>
                <a:latin typeface="Courier New" panose="02070309020205020404" pitchFamily="49" charset="0"/>
              </a:rPr>
              <a:t>code </a:t>
            </a: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0" i="0" u="none" strike="noStrike" cap="none" normalizeH="0" baseline="0">
                <a:ln>
                  <a:noFill/>
                </a:ln>
                <a:solidFill>
                  <a:srgbClr val="0000FF"/>
                </a:solidFill>
                <a:effectLst/>
                <a:latin typeface="Courier New" panose="02070309020205020404" pitchFamily="49" charset="0"/>
              </a:rPr>
              <a:t>666</a:t>
            </a:r>
            <a:r>
              <a:rPr kumimoji="0" lang="fr-FR" altLang="fr-FR" sz="1200" b="0" i="0" u="none" strike="noStrike" cap="none" normalizeH="0" baseline="0">
                <a:ln>
                  <a:noFill/>
                </a:ln>
                <a:solidFill>
                  <a:srgbClr val="000000"/>
                </a:solidFill>
                <a:effectLst/>
                <a:latin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0" i="0" u="none" strike="noStrike" cap="none" normalizeH="0" baseline="0">
                <a:ln>
                  <a:noFill/>
                </a:ln>
                <a:solidFill>
                  <a:srgbClr val="000000"/>
                </a:solidFill>
                <a:effectLst/>
                <a:latin typeface="Courier New" panose="02070309020205020404" pitchFamily="49" charset="0"/>
              </a:rPr>
              <a:t>action.</a:t>
            </a:r>
            <a:r>
              <a:rPr kumimoji="0" lang="fr-FR" altLang="fr-FR" sz="1200" b="0" i="1" u="none" strike="noStrike" cap="none" normalizeH="0" baseline="0">
                <a:ln>
                  <a:noFill/>
                </a:ln>
                <a:solidFill>
                  <a:srgbClr val="660E7A"/>
                </a:solidFill>
                <a:effectLst/>
                <a:latin typeface="Courier New" panose="02070309020205020404" pitchFamily="49" charset="0"/>
              </a:rPr>
              <a:t>nom </a:t>
            </a:r>
            <a:r>
              <a:rPr kumimoji="0" lang="fr-FR" altLang="fr-FR" sz="1200" b="0" i="0" u="none" strike="noStrike" cap="none" normalizeH="0" baseline="0">
                <a:ln>
                  <a:noFill/>
                </a:ln>
                <a:solidFill>
                  <a:srgbClr val="000000"/>
                </a:solidFill>
                <a:effectLst/>
                <a:latin typeface="Courier New" panose="02070309020205020404" pitchFamily="49" charset="0"/>
              </a:rPr>
              <a:t>= </a:t>
            </a:r>
            <a:r>
              <a:rPr kumimoji="0" lang="fr-FR" altLang="fr-FR" sz="1200" b="1" i="0" u="none" strike="noStrike" cap="none" normalizeH="0" baseline="0">
                <a:ln>
                  <a:noFill/>
                </a:ln>
                <a:solidFill>
                  <a:srgbClr val="008000"/>
                </a:solidFill>
                <a:effectLst/>
                <a:latin typeface="Courier New" panose="02070309020205020404" pitchFamily="49" charset="0"/>
              </a:rPr>
              <a:t>"Beast"</a:t>
            </a:r>
            <a:endParaRPr lang="fr-FR" dirty="0"/>
          </a:p>
        </p:txBody>
      </p:sp>
    </p:spTree>
    <p:extLst>
      <p:ext uri="{BB962C8B-B14F-4D97-AF65-F5344CB8AC3E}">
        <p14:creationId xmlns:p14="http://schemas.microsoft.com/office/powerpoint/2010/main" val="1777636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200" b="1" i="0" u="none" strike="noStrike" cap="none" normalizeH="0" baseline="0">
                <a:ln>
                  <a:noFill/>
                </a:ln>
                <a:solidFill>
                  <a:srgbClr val="000080"/>
                </a:solidFill>
                <a:effectLst/>
                <a:latin typeface="Courier New" panose="02070309020205020404" pitchFamily="49" charset="0"/>
              </a:rPr>
              <a:t>val </a:t>
            </a:r>
            <a:r>
              <a:rPr kumimoji="0" lang="fr-FR" altLang="fr-FR" sz="1200" b="0" i="0" u="none" strike="noStrike" cap="none" normalizeH="0" baseline="0">
                <a:ln>
                  <a:noFill/>
                </a:ln>
                <a:solidFill>
                  <a:srgbClr val="000000"/>
                </a:solidFill>
                <a:effectLst/>
                <a:latin typeface="Courier New" panose="02070309020205020404" pitchFamily="49" charset="0"/>
              </a:rPr>
              <a:t>leCode = args?.</a:t>
            </a:r>
            <a:r>
              <a:rPr kumimoji="0" lang="fr-FR" altLang="fr-FR" sz="1200" b="0" i="1" u="none" strike="noStrike" cap="none" normalizeH="0" baseline="0">
                <a:ln>
                  <a:noFill/>
                </a:ln>
                <a:solidFill>
                  <a:srgbClr val="660E7A"/>
                </a:solidFill>
                <a:effectLst/>
                <a:latin typeface="Courier New" panose="02070309020205020404" pitchFamily="49" charset="0"/>
              </a:rPr>
              <a:t>code</a:t>
            </a:r>
            <a:r>
              <a:rPr kumimoji="0" lang="fr-FR" altLang="fr-FR" sz="1200" b="0" i="0" u="none" strike="noStrike" cap="none" normalizeH="0" baseline="0">
                <a:ln>
                  <a:noFill/>
                </a:ln>
                <a:solidFill>
                  <a:srgbClr val="000000"/>
                </a:solidFill>
                <a:effectLst/>
                <a:latin typeface="Courier New" panose="02070309020205020404" pitchFamily="49" charset="0"/>
              </a:rPr>
              <a:t>;</a:t>
            </a:r>
            <a:br>
              <a:rPr kumimoji="0" lang="fr-FR" altLang="fr-FR" sz="1200" b="0" i="0" u="none" strike="noStrike" cap="none" normalizeH="0" baseline="0">
                <a:ln>
                  <a:noFill/>
                </a:ln>
                <a:solidFill>
                  <a:srgbClr val="000000"/>
                </a:solidFill>
                <a:effectLst/>
                <a:latin typeface="Courier New" panose="02070309020205020404" pitchFamily="49" charset="0"/>
              </a:rPr>
            </a:br>
            <a:r>
              <a:rPr kumimoji="0" lang="fr-FR" altLang="fr-FR" sz="1200" b="1" i="0" u="none" strike="noStrike" cap="none" normalizeH="0" baseline="0">
                <a:ln>
                  <a:noFill/>
                </a:ln>
                <a:solidFill>
                  <a:srgbClr val="000080"/>
                </a:solidFill>
                <a:effectLst/>
                <a:latin typeface="Courier New" panose="02070309020205020404" pitchFamily="49" charset="0"/>
              </a:rPr>
              <a:t>val </a:t>
            </a:r>
            <a:r>
              <a:rPr kumimoji="0" lang="fr-FR" altLang="fr-FR" sz="1200" b="0" i="0" u="none" strike="noStrike" cap="none" normalizeH="0" baseline="0">
                <a:ln>
                  <a:noFill/>
                </a:ln>
                <a:solidFill>
                  <a:srgbClr val="000000"/>
                </a:solidFill>
                <a:effectLst/>
                <a:latin typeface="Courier New" panose="02070309020205020404" pitchFamily="49" charset="0"/>
              </a:rPr>
              <a:t>leNom = args?.</a:t>
            </a:r>
            <a:r>
              <a:rPr kumimoji="0" lang="fr-FR" altLang="fr-FR" sz="1200" b="0" i="1" u="none" strike="noStrike" cap="none" normalizeH="0" baseline="0">
                <a:ln>
                  <a:noFill/>
                </a:ln>
                <a:solidFill>
                  <a:srgbClr val="660E7A"/>
                </a:solidFill>
                <a:effectLst/>
                <a:latin typeface="Courier New" panose="02070309020205020404" pitchFamily="49" charset="0"/>
              </a:rPr>
              <a:t>nom</a:t>
            </a:r>
            <a:r>
              <a:rPr kumimoji="0" lang="fr-FR" altLang="fr-FR" sz="1200" b="0" i="0" u="none" strike="noStrike" cap="none" normalizeH="0" baseline="0">
                <a:ln>
                  <a:noFill/>
                </a:ln>
                <a:solidFill>
                  <a:srgbClr val="000000"/>
                </a:solidFill>
                <a:effectLst/>
                <a:latin typeface="Courier New" panose="02070309020205020404" pitchFamily="49" charset="0"/>
              </a:rPr>
              <a:t>;</a:t>
            </a:r>
            <a:endParaRPr lang="fr-FR" dirty="0"/>
          </a:p>
        </p:txBody>
      </p:sp>
    </p:spTree>
    <p:extLst>
      <p:ext uri="{BB962C8B-B14F-4D97-AF65-F5344CB8AC3E}">
        <p14:creationId xmlns:p14="http://schemas.microsoft.com/office/powerpoint/2010/main" val="2171505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212529"/>
                </a:solidFill>
                <a:effectLst/>
              </a:rPr>
              <a:t>Dans Android, nous ne pouvons pas simplement transmettre des objets à des activités ou des fragments. Pour se faire, les objets doivent implémenter Serializable ou Parcelable. </a:t>
            </a:r>
            <a:r>
              <a:rPr lang="fr-FR"/>
              <a:t>Parcelable e</a:t>
            </a:r>
            <a:r>
              <a:rPr lang="fr-FR" b="0" i="0">
                <a:solidFill>
                  <a:srgbClr val="212529"/>
                </a:solidFill>
                <a:effectLst/>
              </a:rPr>
              <a:t>st beaucoup plus rapide que </a:t>
            </a:r>
            <a:r>
              <a:rPr lang="fr-FR"/>
              <a:t>Serializable.</a:t>
            </a:r>
            <a:endParaRPr lang="fr-FR" b="0" i="0" dirty="0">
              <a:solidFill>
                <a:srgbClr val="212529"/>
              </a:solidFill>
              <a:effectLst/>
            </a:endParaRPr>
          </a:p>
        </p:txBody>
      </p:sp>
    </p:spTree>
    <p:extLst>
      <p:ext uri="{BB962C8B-B14F-4D97-AF65-F5344CB8AC3E}">
        <p14:creationId xmlns:p14="http://schemas.microsoft.com/office/powerpoint/2010/main" val="3277762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38301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M05TP02KT</a:t>
            </a:r>
          </a:p>
          <a:p>
            <a:endParaRPr lang="en-US"/>
          </a:p>
        </p:txBody>
      </p:sp>
    </p:spTree>
    <p:extLst>
      <p:ext uri="{BB962C8B-B14F-4D97-AF65-F5344CB8AC3E}">
        <p14:creationId xmlns:p14="http://schemas.microsoft.com/office/powerpoint/2010/main" val="1831197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202124"/>
                </a:solidFill>
                <a:effectLst/>
              </a:rPr>
              <a:t>Le navigation drawer est un bandeau qui affiche le menu de navigation principal de votre application. Le bandeau apparaît lorsque l'utilisateur touche l'icône du bandeau dans la barre d’action du haut ou lorsque l'utilisateur glisse un doigt depuis le bord gauche de l'écran vers la droite.</a:t>
            </a:r>
            <a:endParaRPr lang="fr-FR" b="0" i="0" dirty="0">
              <a:solidFill>
                <a:srgbClr val="202124"/>
              </a:solidFill>
              <a:effectLst/>
            </a:endParaRPr>
          </a:p>
        </p:txBody>
      </p:sp>
    </p:spTree>
    <p:extLst>
      <p:ext uri="{BB962C8B-B14F-4D97-AF65-F5344CB8AC3E}">
        <p14:creationId xmlns:p14="http://schemas.microsoft.com/office/powerpoint/2010/main" val="3854158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Gestion des permissions</a:t>
            </a:r>
          </a:p>
          <a:p>
            <a:endParaRPr lang="fr-FR"/>
          </a:p>
          <a:p>
            <a:r>
              <a:rPr lang="fr-FR"/>
              <a:t>Module 3 Séquence 20</a:t>
            </a:r>
          </a:p>
          <a:p>
            <a:endParaRPr lang="en-US"/>
          </a:p>
        </p:txBody>
      </p:sp>
    </p:spTree>
    <p:extLst>
      <p:ext uri="{BB962C8B-B14F-4D97-AF65-F5344CB8AC3E}">
        <p14:creationId xmlns:p14="http://schemas.microsoft.com/office/powerpoint/2010/main" val="1615418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animations peuvent ajouter des repères visuels qui informent les utilisateurs de ce qui se passe dans votre application. Ils sont particulièrement utiles lorsque l'interface utilisateur change d'état, par exemple lorsqu'un nouveau contenu se charge ou que de nouvelles actions deviennent disponibles. Les animations ajoutent également un aspect soigné à votre application, ce qui lui confère une apparence et une sensation de meilleure qualité.</a:t>
            </a:r>
            <a:endParaRPr lang="fr-FR" dirty="0"/>
          </a:p>
        </p:txBody>
      </p:sp>
    </p:spTree>
    <p:extLst>
      <p:ext uri="{BB962C8B-B14F-4D97-AF65-F5344CB8AC3E}">
        <p14:creationId xmlns:p14="http://schemas.microsoft.com/office/powerpoint/2010/main" val="53381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Lors de la </a:t>
            </a:r>
            <a:r>
              <a:rPr lang="fr-FR" sz="1200" b="1" i="0" kern="1200">
                <a:solidFill>
                  <a:schemeClr val="tx1"/>
                </a:solidFill>
                <a:effectLst/>
                <a:ea typeface="+mn-ea"/>
                <a:cs typeface="+mn-cs"/>
              </a:rPr>
              <a:t>Google I/O 2019</a:t>
            </a:r>
            <a:r>
              <a:rPr lang="fr-FR" sz="1200" b="0" i="0" kern="1200">
                <a:solidFill>
                  <a:schemeClr val="tx1"/>
                </a:solidFill>
                <a:effectLst/>
                <a:ea typeface="+mn-ea"/>
                <a:cs typeface="+mn-cs"/>
              </a:rPr>
              <a:t>, Google a annoncé l’arrivée du </a:t>
            </a:r>
            <a:r>
              <a:rPr lang="fr-FR" sz="1200" b="1" i="0" kern="1200">
                <a:solidFill>
                  <a:schemeClr val="tx1"/>
                </a:solidFill>
                <a:effectLst/>
                <a:ea typeface="+mn-ea"/>
                <a:cs typeface="+mn-cs"/>
              </a:rPr>
              <a:t>Navigation Architecture Component</a:t>
            </a:r>
            <a:r>
              <a:rPr lang="fr-FR" sz="1200" b="0" i="0" kern="1200">
                <a:solidFill>
                  <a:schemeClr val="tx1"/>
                </a:solidFill>
                <a:effectLst/>
                <a:ea typeface="+mn-ea"/>
                <a:cs typeface="+mn-cs"/>
              </a:rPr>
              <a:t> au sein de la </a:t>
            </a:r>
            <a:r>
              <a:rPr lang="fr-FR" sz="1200" b="1" i="0" kern="1200">
                <a:solidFill>
                  <a:schemeClr val="tx1"/>
                </a:solidFill>
                <a:effectLst/>
                <a:ea typeface="+mn-ea"/>
                <a:cs typeface="+mn-cs"/>
              </a:rPr>
              <a:t>collection d’outils Android Jetpack.</a:t>
            </a:r>
          </a:p>
          <a:p>
            <a:endParaRPr lang="fr-FR" sz="1200" b="1" i="0" kern="1200">
              <a:solidFill>
                <a:schemeClr val="tx1"/>
              </a:solidFill>
              <a:effectLst/>
              <a:ea typeface="+mn-ea"/>
              <a:cs typeface="+mn-cs"/>
            </a:endParaRPr>
          </a:p>
          <a:p>
            <a:pPr fontAlgn="base"/>
            <a:r>
              <a:rPr lang="fr-FR" sz="1200" b="0" i="0" kern="1200">
                <a:solidFill>
                  <a:schemeClr val="tx1"/>
                </a:solidFill>
                <a:effectLst/>
                <a:ea typeface="+mn-ea"/>
                <a:cs typeface="+mn-cs"/>
              </a:rPr>
              <a:t>Cette librairie met à disposition du code et des outils pour simplifier l’implémentation de la navigation dans une application Android.</a:t>
            </a:r>
          </a:p>
          <a:p>
            <a:pPr fontAlgn="base"/>
            <a:r>
              <a:rPr lang="fr-FR" sz="1200" b="0" i="0" kern="1200">
                <a:solidFill>
                  <a:schemeClr val="tx1"/>
                </a:solidFill>
                <a:effectLst/>
                <a:ea typeface="+mn-ea"/>
                <a:cs typeface="+mn-cs"/>
              </a:rPr>
              <a:t>C’est la réponse de </a:t>
            </a:r>
            <a:r>
              <a:rPr lang="fr-FR" sz="1200" b="1" i="0" kern="1200">
                <a:solidFill>
                  <a:schemeClr val="tx1"/>
                </a:solidFill>
                <a:effectLst/>
                <a:ea typeface="+mn-ea"/>
                <a:cs typeface="+mn-cs"/>
              </a:rPr>
              <a:t>Google</a:t>
            </a:r>
            <a:r>
              <a:rPr lang="fr-FR" sz="1200" b="0" i="0" kern="1200">
                <a:solidFill>
                  <a:schemeClr val="tx1"/>
                </a:solidFill>
                <a:effectLst/>
                <a:ea typeface="+mn-ea"/>
                <a:cs typeface="+mn-cs"/>
              </a:rPr>
              <a:t> aux problèmes rencontrés par les </a:t>
            </a:r>
            <a:r>
              <a:rPr lang="fr-FR" sz="1200" b="1" i="0" kern="1200">
                <a:solidFill>
                  <a:schemeClr val="tx1"/>
                </a:solidFill>
                <a:effectLst/>
                <a:ea typeface="+mn-ea"/>
                <a:cs typeface="+mn-cs"/>
              </a:rPr>
              <a:t>développeurs</a:t>
            </a:r>
            <a:r>
              <a:rPr lang="fr-FR" sz="1200" b="0" i="0" kern="1200">
                <a:solidFill>
                  <a:schemeClr val="tx1"/>
                </a:solidFill>
                <a:effectLst/>
                <a:ea typeface="+mn-ea"/>
                <a:cs typeface="+mn-cs"/>
              </a:rPr>
              <a:t> dans la mise en place de la navigation entre les écrans d’une application Android.</a:t>
            </a:r>
          </a:p>
          <a:p>
            <a:endParaRPr lang="fr-FR" sz="1200" b="1" i="0" kern="1200">
              <a:solidFill>
                <a:schemeClr val="tx1"/>
              </a:solidFill>
              <a:effectLst/>
              <a:ea typeface="+mn-ea"/>
              <a:cs typeface="+mn-cs"/>
            </a:endParaRPr>
          </a:p>
          <a:p>
            <a:endParaRPr lang="fr-FR" sz="1200" b="1" i="0" kern="1200">
              <a:solidFill>
                <a:schemeClr val="tx1"/>
              </a:solidFill>
              <a:effectLst/>
              <a:ea typeface="+mn-ea"/>
              <a:cs typeface="+mn-cs"/>
            </a:endParaRPr>
          </a:p>
          <a:p>
            <a:endParaRPr lang="fr-FR" dirty="0"/>
          </a:p>
        </p:txBody>
      </p:sp>
    </p:spTree>
    <p:extLst>
      <p:ext uri="{BB962C8B-B14F-4D97-AF65-F5344CB8AC3E}">
        <p14:creationId xmlns:p14="http://schemas.microsoft.com/office/powerpoint/2010/main" val="2516960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Voici un exemple d’animation.</a:t>
            </a:r>
            <a:endParaRPr lang="fr-FR" dirty="0"/>
          </a:p>
        </p:txBody>
      </p:sp>
    </p:spTree>
    <p:extLst>
      <p:ext uri="{BB962C8B-B14F-4D97-AF65-F5344CB8AC3E}">
        <p14:creationId xmlns:p14="http://schemas.microsoft.com/office/powerpoint/2010/main" val="2640794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Voici comment on intègre l’animation entre deux fragments</a:t>
            </a:r>
            <a:endParaRPr lang="fr-FR" dirty="0"/>
          </a:p>
        </p:txBody>
      </p:sp>
    </p:spTree>
    <p:extLst>
      <p:ext uri="{BB962C8B-B14F-4D97-AF65-F5344CB8AC3E}">
        <p14:creationId xmlns:p14="http://schemas.microsoft.com/office/powerpoint/2010/main" val="1487915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82396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Si vous voulez aller plus loin… </a:t>
            </a:r>
            <a:endParaRPr lang="fr-FR" dirty="0"/>
          </a:p>
        </p:txBody>
      </p:sp>
    </p:spTree>
    <p:extLst>
      <p:ext uri="{BB962C8B-B14F-4D97-AF65-F5344CB8AC3E}">
        <p14:creationId xmlns:p14="http://schemas.microsoft.com/office/powerpoint/2010/main" val="1317013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naviguer</a:t>
            </a:r>
            <a:endParaRPr lang="en-US"/>
          </a:p>
        </p:txBody>
      </p:sp>
    </p:spTree>
    <p:extLst>
      <p:ext uri="{BB962C8B-B14F-4D97-AF65-F5344CB8AC3E}">
        <p14:creationId xmlns:p14="http://schemas.microsoft.com/office/powerpoint/2010/main" val="348306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La navigation dans une application Android AVANT l’arrivée d’Android 3.0 : c’était le passage d’un objet </a:t>
            </a:r>
            <a:r>
              <a:rPr lang="fr-FR" sz="1200" b="0" i="1" kern="1200">
                <a:solidFill>
                  <a:schemeClr val="tx1"/>
                </a:solidFill>
                <a:effectLst/>
                <a:ea typeface="+mn-ea"/>
                <a:cs typeface="+mn-cs"/>
              </a:rPr>
              <a:t>Activity</a:t>
            </a:r>
            <a:r>
              <a:rPr lang="fr-FR" sz="1200" b="0" i="0" kern="1200">
                <a:solidFill>
                  <a:schemeClr val="tx1"/>
                </a:solidFill>
                <a:effectLst/>
                <a:ea typeface="+mn-ea"/>
                <a:cs typeface="+mn-cs"/>
              </a:rPr>
              <a:t> à un autre.</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Le passage d’informations entre deux entités pouvait s’effectuer par l’ajout de paramètres dans le bundle de l’objet </a:t>
            </a:r>
            <a:r>
              <a:rPr lang="fr-FR" sz="1200" b="0" i="1" kern="1200">
                <a:solidFill>
                  <a:schemeClr val="tx1"/>
                </a:solidFill>
                <a:effectLst/>
                <a:ea typeface="+mn-ea"/>
                <a:cs typeface="+mn-cs"/>
              </a:rPr>
              <a:t>Intent</a:t>
            </a:r>
            <a:r>
              <a:rPr lang="fr-FR" sz="1200" b="0" i="0" kern="1200">
                <a:solidFill>
                  <a:schemeClr val="tx1"/>
                </a:solidFill>
                <a:effectLst/>
                <a:ea typeface="+mn-ea"/>
                <a:cs typeface="+mn-cs"/>
              </a:rPr>
              <a:t> et à un écran de l’application correspondait une classe </a:t>
            </a:r>
            <a:r>
              <a:rPr lang="fr-FR" sz="1200" b="0" i="1" kern="1200">
                <a:solidFill>
                  <a:schemeClr val="tx1"/>
                </a:solidFill>
                <a:effectLst/>
                <a:ea typeface="+mn-ea"/>
                <a:cs typeface="+mn-cs"/>
              </a:rPr>
              <a:t>Activity</a:t>
            </a:r>
            <a:r>
              <a:rPr lang="fr-FR" sz="1200" b="0" i="0" kern="1200">
                <a:solidFill>
                  <a:schemeClr val="tx1"/>
                </a:solidFill>
                <a:effectLst/>
                <a:ea typeface="+mn-ea"/>
                <a:cs typeface="+mn-cs"/>
              </a:rPr>
              <a:t> : La navigation était plutôt simple à gérer !</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Avec l’apparition des tablettes et leurs écrans plus larges, de nouveaux besoins sont apparus. A partir d’Android 3.0 (API 11), la notion de fragments apporte davantage de possibilités de navigation au sein d’une application. Une activité pouvant être composée de plusieurs fragments : composants encapsulés et réutilisables qui possèdent leur propre cycle de vie et leur propre interface graphique.</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De nouvelles possibilités, mais plus de complexité dans la gestion de la navigation :</a:t>
            </a:r>
            <a:br>
              <a:rPr lang="fr-FR"/>
            </a:br>
            <a:r>
              <a:rPr lang="fr-FR" sz="1200" b="0" i="0" kern="1200">
                <a:solidFill>
                  <a:schemeClr val="tx1"/>
                </a:solidFill>
                <a:effectLst/>
                <a:ea typeface="+mn-ea"/>
                <a:cs typeface="+mn-cs"/>
              </a:rPr>
              <a:t>passage d’informations entre les différents éléments (</a:t>
            </a:r>
            <a:r>
              <a:rPr lang="fr-FR" sz="1200" b="0" i="1" kern="1200">
                <a:solidFill>
                  <a:schemeClr val="tx1"/>
                </a:solidFill>
                <a:effectLst/>
                <a:ea typeface="+mn-ea"/>
                <a:cs typeface="+mn-cs"/>
              </a:rPr>
              <a:t>Activity</a:t>
            </a:r>
            <a:r>
              <a:rPr lang="fr-FR" sz="1200" b="0" i="0" kern="1200">
                <a:solidFill>
                  <a:schemeClr val="tx1"/>
                </a:solidFill>
                <a:effectLst/>
                <a:ea typeface="+mn-ea"/>
                <a:cs typeface="+mn-cs"/>
              </a:rPr>
              <a:t> et </a:t>
            </a:r>
            <a:r>
              <a:rPr lang="fr-FR" sz="1200" b="0" i="1" kern="1200">
                <a:solidFill>
                  <a:schemeClr val="tx1"/>
                </a:solidFill>
                <a:effectLst/>
                <a:ea typeface="+mn-ea"/>
                <a:cs typeface="+mn-cs"/>
              </a:rPr>
              <a:t>Fragment</a:t>
            </a:r>
            <a:r>
              <a:rPr lang="fr-FR" sz="1200" b="0" i="0" kern="1200">
                <a:solidFill>
                  <a:schemeClr val="tx1"/>
                </a:solidFill>
                <a:effectLst/>
                <a:ea typeface="+mn-ea"/>
                <a:cs typeface="+mn-cs"/>
              </a:rPr>
              <a:t>), gestion des transactions d’un fragment à l’autre, gestion de la pile des appels et du bouton retour etc…</a:t>
            </a:r>
            <a:endParaRPr lang="fr-FR" dirty="0"/>
          </a:p>
        </p:txBody>
      </p:sp>
    </p:spTree>
    <p:extLst>
      <p:ext uri="{BB962C8B-B14F-4D97-AF65-F5344CB8AC3E}">
        <p14:creationId xmlns:p14="http://schemas.microsoft.com/office/powerpoint/2010/main" val="102122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Avec l’apparition des tablettes et leurs écrans plus larges, de nouveaux besoins sont apparus. A partir d’Android 3.0 (API 11), la notion de fragments apporte davantage de possibilités de navigation au sein d’une application. Une activité pouvant être composée de plusieurs fragments : composants encapsulés et réutilisables qui possèdent leur propre cycle de vie et leur propre interface graphique.</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Aujourd’hui l’approche utilisant une seule activité par</a:t>
            </a:r>
            <a:r>
              <a:rPr lang="fr-FR" sz="1200" b="0" i="0" kern="1200" baseline="0">
                <a:solidFill>
                  <a:schemeClr val="tx1"/>
                </a:solidFill>
                <a:effectLst/>
                <a:ea typeface="+mn-ea"/>
                <a:cs typeface="+mn-cs"/>
              </a:rPr>
              <a:t> application avec une alternance des fragment au sein de l’activité est préconisé et a privilégier.</a:t>
            </a:r>
            <a:endParaRPr lang="fr-FR" sz="1200" b="0" i="0" kern="1200">
              <a:solidFill>
                <a:schemeClr val="tx1"/>
              </a:solidFill>
              <a:effectLst/>
              <a:ea typeface="+mn-ea"/>
              <a:cs typeface="+mn-cs"/>
            </a:endParaRP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De nouvelles possibilités, mais plus de complexité dans la gestion de la navigation :</a:t>
            </a:r>
            <a:br>
              <a:rPr lang="fr-FR"/>
            </a:br>
            <a:r>
              <a:rPr lang="fr-FR" sz="1200" b="0" i="0" kern="1200">
                <a:solidFill>
                  <a:schemeClr val="tx1"/>
                </a:solidFill>
                <a:effectLst/>
                <a:ea typeface="+mn-ea"/>
                <a:cs typeface="+mn-cs"/>
              </a:rPr>
              <a:t>passage d’informations entre les différents éléments (</a:t>
            </a:r>
            <a:r>
              <a:rPr lang="fr-FR" sz="1200" b="0" i="1" kern="1200">
                <a:solidFill>
                  <a:schemeClr val="tx1"/>
                </a:solidFill>
                <a:effectLst/>
                <a:ea typeface="+mn-ea"/>
                <a:cs typeface="+mn-cs"/>
              </a:rPr>
              <a:t>Activity</a:t>
            </a:r>
            <a:r>
              <a:rPr lang="fr-FR" sz="1200" b="0" i="0" kern="1200">
                <a:solidFill>
                  <a:schemeClr val="tx1"/>
                </a:solidFill>
                <a:effectLst/>
                <a:ea typeface="+mn-ea"/>
                <a:cs typeface="+mn-cs"/>
              </a:rPr>
              <a:t> et </a:t>
            </a:r>
            <a:r>
              <a:rPr lang="fr-FR" sz="1200" b="0" i="1" kern="1200">
                <a:solidFill>
                  <a:schemeClr val="tx1"/>
                </a:solidFill>
                <a:effectLst/>
                <a:ea typeface="+mn-ea"/>
                <a:cs typeface="+mn-cs"/>
              </a:rPr>
              <a:t>Fragment</a:t>
            </a:r>
            <a:r>
              <a:rPr lang="fr-FR" sz="1200" b="0" i="0" kern="1200">
                <a:solidFill>
                  <a:schemeClr val="tx1"/>
                </a:solidFill>
                <a:effectLst/>
                <a:ea typeface="+mn-ea"/>
                <a:cs typeface="+mn-cs"/>
              </a:rPr>
              <a:t>), gestion des transactions d’un fragment à l’autre, gestion de la pile des appels et du bouton retour etc…</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Ces complexités</a:t>
            </a:r>
            <a:r>
              <a:rPr lang="fr-FR" sz="1200" b="0" i="0" kern="1200" baseline="0">
                <a:solidFill>
                  <a:schemeClr val="tx1"/>
                </a:solidFill>
                <a:effectLst/>
                <a:ea typeface="+mn-ea"/>
                <a:cs typeface="+mn-cs"/>
              </a:rPr>
              <a:t> n’en deviennent plus grâce à Android Jetpack’s Navigation</a:t>
            </a:r>
            <a:endParaRPr lang="fr-FR" dirty="0"/>
          </a:p>
        </p:txBody>
      </p:sp>
    </p:spTree>
    <p:extLst>
      <p:ext uri="{BB962C8B-B14F-4D97-AF65-F5344CB8AC3E}">
        <p14:creationId xmlns:p14="http://schemas.microsoft.com/office/powerpoint/2010/main" val="395235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fontAlgn="base"/>
            <a:r>
              <a:rPr lang="fr-FR" sz="1200" b="0" i="0" kern="1200">
                <a:solidFill>
                  <a:schemeClr val="tx1"/>
                </a:solidFill>
                <a:effectLst/>
                <a:ea typeface="+mn-ea"/>
                <a:cs typeface="+mn-cs"/>
              </a:rPr>
              <a:t>Avec </a:t>
            </a:r>
            <a:r>
              <a:rPr lang="fr-FR"/>
              <a:t>Android Jetpack’s Navigation et sa </a:t>
            </a:r>
            <a:r>
              <a:rPr lang="fr-FR" sz="1200" b="0" i="0" kern="1200">
                <a:solidFill>
                  <a:schemeClr val="tx1"/>
                </a:solidFill>
                <a:effectLst/>
                <a:ea typeface="+mn-ea"/>
                <a:cs typeface="+mn-cs"/>
              </a:rPr>
              <a:t>collection d’outil, Google propose une prise en charge rapide et plus aisée de la navigation, le Navigation Architecture Component se compose de 3 parties :</a:t>
            </a:r>
          </a:p>
          <a:p>
            <a:pPr fontAlgn="base"/>
            <a:endParaRPr lang="fr-FR" sz="1200" b="0" i="0" kern="1200">
              <a:solidFill>
                <a:schemeClr val="tx1"/>
              </a:solidFill>
              <a:effectLst/>
              <a:ea typeface="+mn-ea"/>
              <a:cs typeface="+mn-cs"/>
            </a:endParaRPr>
          </a:p>
          <a:p>
            <a:pPr fontAlgn="base"/>
            <a:r>
              <a:rPr lang="fr-FR" sz="1200" b="0" i="0" kern="1200">
                <a:solidFill>
                  <a:schemeClr val="tx1"/>
                </a:solidFill>
                <a:effectLst/>
                <a:ea typeface="+mn-ea"/>
                <a:cs typeface="+mn-cs"/>
              </a:rPr>
              <a:t>Le </a:t>
            </a:r>
            <a:r>
              <a:rPr lang="fr-FR" sz="1200" b="1" i="0" kern="1200">
                <a:solidFill>
                  <a:schemeClr val="tx1"/>
                </a:solidFill>
                <a:effectLst/>
                <a:ea typeface="+mn-ea"/>
                <a:cs typeface="+mn-cs"/>
              </a:rPr>
              <a:t>Navigation graph </a:t>
            </a:r>
            <a:r>
              <a:rPr lang="fr-FR" sz="1200" b="0" i="0" kern="1200">
                <a:solidFill>
                  <a:schemeClr val="tx1"/>
                </a:solidFill>
                <a:effectLst/>
                <a:ea typeface="+mn-ea"/>
                <a:cs typeface="+mn-cs"/>
              </a:rPr>
              <a:t>: un fichier resource XML de type Navigation qui contient les éléments du graphe de navigation de l’application.</a:t>
            </a:r>
          </a:p>
          <a:p>
            <a:pPr fontAlgn="base"/>
            <a:endParaRPr lang="fr-FR" sz="1200" b="0" i="0" kern="1200">
              <a:solidFill>
                <a:schemeClr val="tx1"/>
              </a:solidFill>
              <a:effectLst/>
              <a:ea typeface="+mn-ea"/>
              <a:cs typeface="+mn-cs"/>
            </a:endParaRPr>
          </a:p>
          <a:p>
            <a:pPr fontAlgn="base"/>
            <a:r>
              <a:rPr lang="fr-FR" sz="1200" b="0" i="0" kern="1200">
                <a:solidFill>
                  <a:schemeClr val="tx1"/>
                </a:solidFill>
                <a:effectLst/>
                <a:ea typeface="+mn-ea"/>
                <a:cs typeface="+mn-cs"/>
              </a:rPr>
              <a:t>Le </a:t>
            </a:r>
            <a:r>
              <a:rPr lang="fr-FR" sz="1200" b="1" i="0" kern="1200">
                <a:solidFill>
                  <a:schemeClr val="tx1"/>
                </a:solidFill>
                <a:effectLst/>
                <a:ea typeface="+mn-ea"/>
                <a:cs typeface="+mn-cs"/>
              </a:rPr>
              <a:t>Composant NavHost</a:t>
            </a:r>
            <a:r>
              <a:rPr lang="fr-FR" sz="1200" b="0" i="0" kern="1200">
                <a:solidFill>
                  <a:schemeClr val="tx1"/>
                </a:solidFill>
                <a:effectLst/>
                <a:ea typeface="+mn-ea"/>
                <a:cs typeface="+mn-cs"/>
              </a:rPr>
              <a:t> : </a:t>
            </a:r>
            <a:r>
              <a:rPr lang="fr-FR" sz="1200" b="1" i="0" u="sng" kern="1200">
                <a:solidFill>
                  <a:srgbClr val="FF0000"/>
                </a:solidFill>
                <a:effectLst/>
                <a:ea typeface="+mn-ea"/>
                <a:cs typeface="+mn-cs"/>
              </a:rPr>
              <a:t>un conteneur </a:t>
            </a:r>
            <a:r>
              <a:rPr lang="fr-FR" sz="1200" b="0" i="0" kern="1200">
                <a:solidFill>
                  <a:schemeClr val="tx1"/>
                </a:solidFill>
                <a:effectLst/>
                <a:ea typeface="+mn-ea"/>
                <a:cs typeface="+mn-cs"/>
              </a:rPr>
              <a:t>qui délègue la navigation du graphe à son NavController. Par défaut, ce fragment hérite de la classe NavHostFragment et servira de conteneur où les fragments seront placés.</a:t>
            </a:r>
          </a:p>
          <a:p>
            <a:pPr fontAlgn="base"/>
            <a:endParaRPr lang="fr-FR" sz="1200" b="0" i="0" kern="1200">
              <a:solidFill>
                <a:schemeClr val="tx1"/>
              </a:solidFill>
              <a:effectLst/>
              <a:ea typeface="+mn-ea"/>
              <a:cs typeface="+mn-cs"/>
            </a:endParaRPr>
          </a:p>
          <a:p>
            <a:pPr fontAlgn="base"/>
            <a:r>
              <a:rPr lang="fr-FR" sz="1200" b="0" i="0" kern="1200">
                <a:solidFill>
                  <a:schemeClr val="tx1"/>
                </a:solidFill>
                <a:effectLst/>
                <a:ea typeface="+mn-ea"/>
                <a:cs typeface="+mn-cs"/>
              </a:rPr>
              <a:t>Le </a:t>
            </a:r>
            <a:r>
              <a:rPr lang="fr-FR" sz="1200" b="1" i="0" kern="1200">
                <a:solidFill>
                  <a:schemeClr val="tx1"/>
                </a:solidFill>
                <a:effectLst/>
                <a:ea typeface="+mn-ea"/>
                <a:cs typeface="+mn-cs"/>
              </a:rPr>
              <a:t>composant NavController</a:t>
            </a:r>
            <a:r>
              <a:rPr lang="fr-FR" sz="1200" b="0" i="0" kern="1200">
                <a:solidFill>
                  <a:schemeClr val="tx1"/>
                </a:solidFill>
                <a:effectLst/>
                <a:ea typeface="+mn-ea"/>
                <a:cs typeface="+mn-cs"/>
              </a:rPr>
              <a:t> : un </a:t>
            </a:r>
            <a:r>
              <a:rPr lang="fr-FR" sz="1200" b="1" i="0" u="sng" kern="1200">
                <a:solidFill>
                  <a:schemeClr val="tx1"/>
                </a:solidFill>
                <a:effectLst/>
                <a:ea typeface="+mn-ea"/>
                <a:cs typeface="+mn-cs"/>
              </a:rPr>
              <a:t>objet qui gère et orchestre la navigation</a:t>
            </a:r>
            <a:r>
              <a:rPr lang="fr-FR" sz="1200" b="0" i="0" kern="1200">
                <a:solidFill>
                  <a:schemeClr val="tx1"/>
                </a:solidFill>
                <a:effectLst/>
                <a:ea typeface="+mn-ea"/>
                <a:cs typeface="+mn-cs"/>
              </a:rPr>
              <a:t>. Chaque NavHost détient un NavController, dont le rôle est de gérer la navigation dans le le NavHost.</a:t>
            </a:r>
          </a:p>
          <a:p>
            <a:pPr fontAlgn="base"/>
            <a:endParaRPr lang="fr-FR" sz="1200" b="0" i="0" kern="1200">
              <a:solidFill>
                <a:schemeClr val="tx1"/>
              </a:solidFill>
              <a:effectLst/>
              <a:ea typeface="+mn-ea"/>
              <a:cs typeface="+mn-cs"/>
            </a:endParaRPr>
          </a:p>
          <a:p>
            <a:pPr fontAlgn="base"/>
            <a:r>
              <a:rPr lang="fr-FR" sz="1200" b="0" i="0" kern="1200">
                <a:solidFill>
                  <a:schemeClr val="tx1"/>
                </a:solidFill>
                <a:effectLst/>
                <a:ea typeface="+mn-ea"/>
                <a:cs typeface="+mn-cs"/>
              </a:rPr>
              <a:t>Avec une version </a:t>
            </a:r>
            <a:r>
              <a:rPr lang="fr-FR" sz="1200" b="1" i="0" kern="1200">
                <a:solidFill>
                  <a:schemeClr val="tx1"/>
                </a:solidFill>
                <a:effectLst/>
                <a:ea typeface="+mn-ea"/>
                <a:cs typeface="+mn-cs"/>
              </a:rPr>
              <a:t>d’Android Studio </a:t>
            </a:r>
            <a:r>
              <a:rPr lang="fr-FR" sz="1200" b="0" i="0" kern="1200">
                <a:solidFill>
                  <a:schemeClr val="tx1"/>
                </a:solidFill>
                <a:effectLst/>
                <a:ea typeface="+mn-ea"/>
                <a:cs typeface="+mn-cs"/>
              </a:rPr>
              <a:t>supérieure ou égale à 3.3, le graphe de navigation peut facilement être édité avec l’outil qui lui est associé : le Navigation Editor. Ce dernier, permet de  créer simplement des </a:t>
            </a:r>
            <a:r>
              <a:rPr lang="fr-FR" sz="1200" b="0" i="1" kern="1200">
                <a:solidFill>
                  <a:schemeClr val="tx1"/>
                </a:solidFill>
                <a:effectLst/>
                <a:ea typeface="+mn-ea"/>
                <a:cs typeface="+mn-cs"/>
              </a:rPr>
              <a:t>destinations</a:t>
            </a:r>
            <a:r>
              <a:rPr lang="fr-FR" sz="1200" b="0" i="0" kern="1200">
                <a:solidFill>
                  <a:schemeClr val="tx1"/>
                </a:solidFill>
                <a:effectLst/>
                <a:ea typeface="+mn-ea"/>
                <a:cs typeface="+mn-cs"/>
              </a:rPr>
              <a:t> reliées par des </a:t>
            </a:r>
            <a:r>
              <a:rPr lang="fr-FR" sz="1200" b="0" i="1" kern="1200">
                <a:solidFill>
                  <a:schemeClr val="tx1"/>
                </a:solidFill>
                <a:effectLst/>
                <a:ea typeface="+mn-ea"/>
                <a:cs typeface="+mn-cs"/>
              </a:rPr>
              <a:t>actions</a:t>
            </a:r>
            <a:r>
              <a:rPr lang="fr-FR" sz="1200" b="0" i="0" kern="1200">
                <a:solidFill>
                  <a:schemeClr val="tx1"/>
                </a:solidFill>
                <a:effectLst/>
                <a:ea typeface="+mn-ea"/>
                <a:cs typeface="+mn-cs"/>
              </a:rPr>
              <a:t> et même paramétrer les données qui seront transmises et les animations jouées lors des transitions.</a:t>
            </a:r>
          </a:p>
          <a:p>
            <a:pPr fontAlgn="base"/>
            <a:br>
              <a:rPr lang="fr-FR" sz="1200" b="0" i="0" kern="1200">
                <a:solidFill>
                  <a:schemeClr val="tx1"/>
                </a:solidFill>
                <a:effectLst/>
                <a:ea typeface="+mn-ea"/>
                <a:cs typeface="+mn-cs"/>
              </a:rPr>
            </a:br>
            <a:r>
              <a:rPr lang="fr-FR" sz="1200" b="0" i="0" kern="1200">
                <a:solidFill>
                  <a:schemeClr val="tx1"/>
                </a:solidFill>
                <a:effectLst/>
                <a:ea typeface="+mn-ea"/>
                <a:cs typeface="+mn-cs"/>
              </a:rPr>
              <a:t>Cet éditeur est également en lien avec les assistants qui permettront de créer le code rapidement de l’application.</a:t>
            </a:r>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361022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fontAlgn="base"/>
            <a:r>
              <a:rPr lang="fr-FR" sz="1200" b="0" i="0" kern="1200">
                <a:solidFill>
                  <a:schemeClr val="tx1"/>
                </a:solidFill>
                <a:effectLst/>
                <a:ea typeface="+mn-ea"/>
                <a:cs typeface="+mn-cs"/>
              </a:rPr>
              <a:t>Attention !!</a:t>
            </a:r>
          </a:p>
          <a:p>
            <a:pPr fontAlgn="base"/>
            <a:r>
              <a:rPr lang="fr-FR" sz="1200" b="0" i="0" kern="1200">
                <a:solidFill>
                  <a:schemeClr val="tx1"/>
                </a:solidFill>
                <a:effectLst/>
                <a:ea typeface="+mn-ea"/>
                <a:cs typeface="+mn-cs"/>
              </a:rPr>
              <a:t>Ne pas oublier de configurer le databinding dans gradle.</a:t>
            </a:r>
          </a:p>
          <a:p>
            <a:pPr fontAlgn="base"/>
            <a:endParaRPr lang="fr-FR" sz="1200" b="0" i="0" kern="1200">
              <a:solidFill>
                <a:schemeClr val="tx1"/>
              </a:solidFill>
              <a:effectLs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fr-FR"/>
              <a:t>Le navigation Graph (graphique de navigation) est une ressource XML qui contient toutes les informations relatives à la navigation dans l’application. Cela inclut toutes les zones de contenu individuelles au sein de votre application, appelées destinations, ainsi que les chemins possibles qu'un utilisateur peut emprunter via votre application.</a:t>
            </a:r>
          </a:p>
          <a:p>
            <a:pPr fontAlgn="base"/>
            <a:endParaRPr lang="fr-FR" sz="1200" b="0" i="0" kern="1200">
              <a:solidFill>
                <a:schemeClr val="tx1"/>
              </a:solidFill>
              <a:effectLst/>
              <a:ea typeface="+mn-ea"/>
              <a:cs typeface="+mn-cs"/>
            </a:endParaRPr>
          </a:p>
          <a:p>
            <a:pPr fontAlgn="base"/>
            <a:endParaRPr lang="fr-FR" sz="1200" b="0" i="0" kern="1200">
              <a:solidFill>
                <a:schemeClr val="tx1"/>
              </a:solidFill>
              <a:effectLst/>
              <a:ea typeface="+mn-ea"/>
              <a:cs typeface="+mn-cs"/>
            </a:endParaRPr>
          </a:p>
          <a:p>
            <a:pPr fontAlgn="base"/>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4041405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build.gradle</a:t>
            </a:r>
            <a:r>
              <a:rPr lang="fr-FR" baseline="0"/>
              <a:t> (:app)</a:t>
            </a:r>
          </a:p>
          <a:p>
            <a:endParaRPr lang="fr-FR" baseline="0"/>
          </a:p>
          <a:p>
            <a:r>
              <a:rPr lang="fr-FR" baseline="0"/>
              <a:t>Permet d’activer le databinding.</a:t>
            </a:r>
            <a:endParaRPr lang="fr-FR" dirty="0"/>
          </a:p>
        </p:txBody>
      </p:sp>
    </p:spTree>
    <p:extLst>
      <p:ext uri="{BB962C8B-B14F-4D97-AF65-F5344CB8AC3E}">
        <p14:creationId xmlns:p14="http://schemas.microsoft.com/office/powerpoint/2010/main" val="1493887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On vide totalement le contenu de la classe fragment mise à part la fonctionne onCreateView()</a:t>
            </a:r>
          </a:p>
          <a:p>
            <a:endParaRPr lang="fr-FR" baseline="0"/>
          </a:p>
          <a:p>
            <a:r>
              <a:rPr lang="fr-FR" baseline="0"/>
              <a:t>Permet d’activer le databinding.</a:t>
            </a:r>
            <a:endParaRPr lang="fr-FR" dirty="0"/>
          </a:p>
        </p:txBody>
      </p:sp>
    </p:spTree>
    <p:extLst>
      <p:ext uri="{BB962C8B-B14F-4D97-AF65-F5344CB8AC3E}">
        <p14:creationId xmlns:p14="http://schemas.microsoft.com/office/powerpoint/2010/main" val="467091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1.png"/><Relationship Id="rId5" Type="http://schemas.openxmlformats.org/officeDocument/2006/relationships/tags" Target="../tags/tag109.xml"/><Relationship Id="rId10" Type="http://schemas.openxmlformats.org/officeDocument/2006/relationships/notesSlide" Target="../notesSlides/notesSlide10.xml"/><Relationship Id="rId4" Type="http://schemas.openxmlformats.org/officeDocument/2006/relationships/tags" Target="../tags/tag108.xml"/><Relationship Id="rId9"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notesSlide" Target="../notesSlides/notesSlide11.xml"/><Relationship Id="rId5" Type="http://schemas.openxmlformats.org/officeDocument/2006/relationships/tags" Target="../tags/tag117.xml"/><Relationship Id="rId10" Type="http://schemas.openxmlformats.org/officeDocument/2006/relationships/slideLayout" Target="../slideLayouts/slideLayout9.xml"/><Relationship Id="rId4" Type="http://schemas.openxmlformats.org/officeDocument/2006/relationships/tags" Target="../tags/tag116.xml"/><Relationship Id="rId9" Type="http://schemas.openxmlformats.org/officeDocument/2006/relationships/tags" Target="../tags/tag121.xml"/></Relationships>
</file>

<file path=ppt/slides/_rels/slide12.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12.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microsoft.com/office/2018/10/relationships/comments" Target="../comments/modernComment_26E_8596E62B.xml"/><Relationship Id="rId5" Type="http://schemas.openxmlformats.org/officeDocument/2006/relationships/tags" Target="../tags/tag126.xml"/><Relationship Id="rId10" Type="http://schemas.openxmlformats.org/officeDocument/2006/relationships/notesSlide" Target="../notesSlides/notesSlide12.xml"/><Relationship Id="rId4" Type="http://schemas.openxmlformats.org/officeDocument/2006/relationships/tags" Target="../tags/tag125.xml"/><Relationship Id="rId9"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13.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microsoft.com/office/2018/10/relationships/comments" Target="../comments/modernComment_271_B92F3587.xml"/><Relationship Id="rId5" Type="http://schemas.openxmlformats.org/officeDocument/2006/relationships/tags" Target="../tags/tag141.xml"/><Relationship Id="rId10" Type="http://schemas.openxmlformats.org/officeDocument/2006/relationships/notesSlide" Target="../notesSlides/notesSlide14.xml"/><Relationship Id="rId4" Type="http://schemas.openxmlformats.org/officeDocument/2006/relationships/tags" Target="../tags/tag140.xml"/><Relationship Id="rId9"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5.xml"/><Relationship Id="rId5" Type="http://schemas.openxmlformats.org/officeDocument/2006/relationships/slideLayout" Target="../slideLayouts/slideLayout15.xml"/><Relationship Id="rId4" Type="http://schemas.openxmlformats.org/officeDocument/2006/relationships/tags" Target="../tags/tag148.xml"/></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151.xml"/><Relationship Id="rId7" Type="http://schemas.openxmlformats.org/officeDocument/2006/relationships/image" Target="../media/image1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notesSlide" Target="../notesSlides/notesSlide16.xml"/><Relationship Id="rId5" Type="http://schemas.openxmlformats.org/officeDocument/2006/relationships/slideLayout" Target="../slideLayouts/slideLayout20.xml"/><Relationship Id="rId4" Type="http://schemas.openxmlformats.org/officeDocument/2006/relationships/tags" Target="../tags/tag152.xml"/></Relationships>
</file>

<file path=ppt/slides/_rels/slide17.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notesSlide" Target="../notesSlides/notesSlide17.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9.xml"/><Relationship Id="rId5" Type="http://schemas.openxmlformats.org/officeDocument/2006/relationships/tags" Target="../tags/tag157.xml"/><Relationship Id="rId4" Type="http://schemas.openxmlformats.org/officeDocument/2006/relationships/tags" Target="../tags/tag156.xml"/></Relationships>
</file>

<file path=ppt/slides/_rels/slide1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notesSlide" Target="../notesSlides/notesSlide18.xml"/><Relationship Id="rId5" Type="http://schemas.openxmlformats.org/officeDocument/2006/relationships/slideLayout" Target="../slideLayouts/slideLayout9.xml"/><Relationship Id="rId4" Type="http://schemas.openxmlformats.org/officeDocument/2006/relationships/tags" Target="../tags/tag16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64.xml"/><Relationship Id="rId7" Type="http://schemas.openxmlformats.org/officeDocument/2006/relationships/slideLayout" Target="../slideLayouts/slideLayout9.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70.xml"/><Relationship Id="rId7" Type="http://schemas.openxmlformats.org/officeDocument/2006/relationships/slideLayout" Target="../slideLayouts/slideLayout9.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10" Type="http://schemas.openxmlformats.org/officeDocument/2006/relationships/image" Target="../media/image16.png"/><Relationship Id="rId4" Type="http://schemas.openxmlformats.org/officeDocument/2006/relationships/tags" Target="../tags/tag177.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90.xml"/><Relationship Id="rId7" Type="http://schemas.openxmlformats.org/officeDocument/2006/relationships/slideLayout" Target="../slideLayouts/slideLayout9.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s>
</file>

<file path=ppt/slides/_rels/slide24.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24.xml"/><Relationship Id="rId5" Type="http://schemas.openxmlformats.org/officeDocument/2006/relationships/slideLayout" Target="../slideLayouts/slideLayout9.xml"/><Relationship Id="rId4" Type="http://schemas.openxmlformats.org/officeDocument/2006/relationships/tags" Target="../tags/tag197.xml"/></Relationships>
</file>

<file path=ppt/slides/_rels/slide25.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25.xml"/><Relationship Id="rId5" Type="http://schemas.openxmlformats.org/officeDocument/2006/relationships/slideLayout" Target="../slideLayouts/slideLayout15.xml"/><Relationship Id="rId4" Type="http://schemas.openxmlformats.org/officeDocument/2006/relationships/tags" Target="../tags/tag201.xml"/></Relationships>
</file>

<file path=ppt/slides/_rels/slide2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204.xml"/><Relationship Id="rId7" Type="http://schemas.openxmlformats.org/officeDocument/2006/relationships/image" Target="../media/image14.pn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notesSlide" Target="../notesSlides/notesSlide26.xml"/><Relationship Id="rId5" Type="http://schemas.openxmlformats.org/officeDocument/2006/relationships/slideLayout" Target="../slideLayouts/slideLayout20.xml"/><Relationship Id="rId4" Type="http://schemas.openxmlformats.org/officeDocument/2006/relationships/tags" Target="../tags/tag205.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08.xml"/><Relationship Id="rId7" Type="http://schemas.openxmlformats.org/officeDocument/2006/relationships/notesSlide" Target="../notesSlides/notesSlide27.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9.xml"/><Relationship Id="rId5" Type="http://schemas.openxmlformats.org/officeDocument/2006/relationships/tags" Target="../tags/tag210.xml"/><Relationship Id="rId4" Type="http://schemas.openxmlformats.org/officeDocument/2006/relationships/tags" Target="../tags/tag209.xml"/></Relationships>
</file>

<file path=ppt/slides/_rels/slide28.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notesSlide" Target="../notesSlides/notesSlide28.xml"/><Relationship Id="rId5" Type="http://schemas.openxmlformats.org/officeDocument/2006/relationships/slideLayout" Target="../slideLayouts/slideLayout15.xml"/><Relationship Id="rId4" Type="http://schemas.openxmlformats.org/officeDocument/2006/relationships/tags" Target="../tags/tag214.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217.xml"/><Relationship Id="rId7" Type="http://schemas.openxmlformats.org/officeDocument/2006/relationships/slideLayout" Target="../slideLayouts/slideLayout9.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s/_rels/slide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53.xml"/></Relationships>
</file>

<file path=ppt/slides/_rels/slide30.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notesSlide" Target="../notesSlides/notesSlide30.xml"/><Relationship Id="rId4" Type="http://schemas.openxmlformats.org/officeDocument/2006/relationships/tags" Target="../tags/tag224.xml"/><Relationship Id="rId9"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tags" Target="../tags/tag236.xml"/><Relationship Id="rId3" Type="http://schemas.openxmlformats.org/officeDocument/2006/relationships/tags" Target="../tags/tag231.xml"/><Relationship Id="rId7" Type="http://schemas.openxmlformats.org/officeDocument/2006/relationships/tags" Target="../tags/tag235.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image" Target="../media/image18.png"/><Relationship Id="rId5" Type="http://schemas.openxmlformats.org/officeDocument/2006/relationships/tags" Target="../tags/tag233.xml"/><Relationship Id="rId10" Type="http://schemas.openxmlformats.org/officeDocument/2006/relationships/notesSlide" Target="../notesSlides/notesSlide31.xml"/><Relationship Id="rId4" Type="http://schemas.openxmlformats.org/officeDocument/2006/relationships/tags" Target="../tags/tag232.xml"/><Relationship Id="rId9"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notesSlide" Target="../notesSlides/notesSlide32.xml"/><Relationship Id="rId5" Type="http://schemas.openxmlformats.org/officeDocument/2006/relationships/slideLayout" Target="../slideLayouts/slideLayout15.xml"/><Relationship Id="rId4" Type="http://schemas.openxmlformats.org/officeDocument/2006/relationships/tags" Target="../tags/tag240.xml"/></Relationships>
</file>

<file path=ppt/slides/_rels/slide33.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notesSlide" Target="../notesSlides/notesSlide33.xml"/><Relationship Id="rId5" Type="http://schemas.openxmlformats.org/officeDocument/2006/relationships/slideLayout" Target="../slideLayouts/slideLayout9.xml"/><Relationship Id="rId4" Type="http://schemas.openxmlformats.org/officeDocument/2006/relationships/tags" Target="../tags/tag244.xml"/></Relationships>
</file>

<file path=ppt/slides/_rels/slide34.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image" Target="../media/image19.jpg"/><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notesSlide" Target="../notesSlides/notesSlide34.xml"/><Relationship Id="rId5" Type="http://schemas.openxmlformats.org/officeDocument/2006/relationships/slideLayout" Target="../slideLayouts/slideLayout19.xml"/><Relationship Id="rId4" Type="http://schemas.openxmlformats.org/officeDocument/2006/relationships/tags" Target="../tags/tag248.xml"/></Relationships>
</file>

<file path=ppt/slides/_rels/slide4.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9.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notesSlide" Target="../notesSlides/notesSlide4.xml"/><Relationship Id="rId5" Type="http://schemas.openxmlformats.org/officeDocument/2006/relationships/tags" Target="../tags/tag58.xml"/><Relationship Id="rId10" Type="http://schemas.openxmlformats.org/officeDocument/2006/relationships/slideLayout" Target="../slideLayouts/slideLayout9.xml"/><Relationship Id="rId4" Type="http://schemas.openxmlformats.org/officeDocument/2006/relationships/tags" Target="../tags/tag57.xml"/><Relationship Id="rId9" Type="http://schemas.openxmlformats.org/officeDocument/2006/relationships/tags" Target="../tags/tag62.xml"/></Relationships>
</file>

<file path=ppt/slides/_rels/slide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notesSlide" Target="../notesSlides/notesSlide5.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slideLayout" Target="../slideLayouts/slideLayout9.xml"/><Relationship Id="rId2" Type="http://schemas.openxmlformats.org/officeDocument/2006/relationships/tags" Target="../tags/tag64.xml"/><Relationship Id="rId16" Type="http://schemas.openxmlformats.org/officeDocument/2006/relationships/tags" Target="../tags/tag78.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ags" Target="../tags/tag86.xml"/></Relationships>
</file>

<file path=ppt/slides/_rels/slide8.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notesSlide" Target="../notesSlides/notesSlide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9.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9.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media/image10.png"/><Relationship Id="rId5" Type="http://schemas.openxmlformats.org/officeDocument/2006/relationships/tags" Target="../tags/tag101.xml"/><Relationship Id="rId10" Type="http://schemas.openxmlformats.org/officeDocument/2006/relationships/notesSlide" Target="../notesSlides/notesSlide9.xml"/><Relationship Id="rId4" Type="http://schemas.openxmlformats.org/officeDocument/2006/relationships/tags" Target="../tags/tag100.xml"/><Relationship Id="rId9"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a:t>Module 05 – Navigation interne</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Étape 2/5 - Ajouter le Navigation Graph</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10" name="Rectangle 9">
            <a:extLst>
              <a:ext uri="{FF2B5EF4-FFF2-40B4-BE49-F238E27FC236}">
                <a16:creationId xmlns:a16="http://schemas.microsoft.com/office/drawing/2014/main" id="{877285E1-0386-4BDA-831F-00957735F6BC}"/>
              </a:ext>
            </a:extLst>
          </p:cNvPr>
          <p:cNvSpPr/>
          <p:nvPr>
            <p:custDataLst>
              <p:tags r:id="rId5"/>
            </p:custDataLst>
          </p:nvPr>
        </p:nvSpPr>
        <p:spPr>
          <a:xfrm>
            <a:off x="2087106" y="2194560"/>
            <a:ext cx="8423782" cy="452069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1" name="Connecteur droit 10">
            <a:extLst>
              <a:ext uri="{FF2B5EF4-FFF2-40B4-BE49-F238E27FC236}">
                <a16:creationId xmlns:a16="http://schemas.microsoft.com/office/drawing/2014/main" id="{E0D28A6B-CE7B-45ED-8FA1-5426191DF7B6}"/>
              </a:ext>
            </a:extLst>
          </p:cNvPr>
          <p:cNvCxnSpPr>
            <a:cxnSpLocks/>
          </p:cNvCxnSpPr>
          <p:nvPr>
            <p:custDataLst>
              <p:tags r:id="rId6"/>
            </p:custDataLst>
          </p:nvPr>
        </p:nvCxnSpPr>
        <p:spPr>
          <a:xfrm>
            <a:off x="2087105" y="2920140"/>
            <a:ext cx="8423782" cy="0"/>
          </a:xfrm>
          <a:prstGeom prst="line">
            <a:avLst/>
          </a:prstGeom>
        </p:spPr>
        <p:style>
          <a:lnRef idx="1">
            <a:schemeClr val="accent3"/>
          </a:lnRef>
          <a:fillRef idx="0">
            <a:schemeClr val="accent3"/>
          </a:fillRef>
          <a:effectRef idx="0">
            <a:schemeClr val="accent3"/>
          </a:effectRef>
          <a:fontRef idx="minor">
            <a:schemeClr val="tx1"/>
          </a:fontRef>
        </p:style>
      </p:cxnSp>
      <p:sp>
        <p:nvSpPr>
          <p:cNvPr id="12" name="ZoneTexte 11">
            <a:extLst>
              <a:ext uri="{FF2B5EF4-FFF2-40B4-BE49-F238E27FC236}">
                <a16:creationId xmlns:a16="http://schemas.microsoft.com/office/drawing/2014/main" id="{18E536C5-520F-4DE7-84AE-B11C34100F84}"/>
              </a:ext>
            </a:extLst>
          </p:cNvPr>
          <p:cNvSpPr txBox="1"/>
          <p:nvPr>
            <p:custDataLst>
              <p:tags r:id="rId7"/>
            </p:custDataLst>
          </p:nvPr>
        </p:nvSpPr>
        <p:spPr>
          <a:xfrm>
            <a:off x="2273085" y="2132691"/>
            <a:ext cx="1332855"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KOTLIN</a:t>
            </a:r>
          </a:p>
        </p:txBody>
      </p:sp>
      <p:pic>
        <p:nvPicPr>
          <p:cNvPr id="19" name="Image 18">
            <a:extLst>
              <a:ext uri="{FF2B5EF4-FFF2-40B4-BE49-F238E27FC236}">
                <a16:creationId xmlns:a16="http://schemas.microsoft.com/office/drawing/2014/main" id="{54728A70-DAF5-408B-A62F-5A6C166ED1F3}"/>
              </a:ext>
            </a:extLst>
          </p:cNvPr>
          <p:cNvPicPr>
            <a:picLocks noChangeAspect="1"/>
          </p:cNvPicPr>
          <p:nvPr>
            <p:custDataLst>
              <p:tags r:id="rId8"/>
            </p:custDataLst>
          </p:nvPr>
        </p:nvPicPr>
        <p:blipFill>
          <a:blip r:embed="rId11"/>
          <a:stretch>
            <a:fillRect/>
          </a:stretch>
        </p:blipFill>
        <p:spPr>
          <a:xfrm>
            <a:off x="3766758" y="3093879"/>
            <a:ext cx="5962112" cy="3621378"/>
          </a:xfrm>
          <a:prstGeom prst="rect">
            <a:avLst/>
          </a:prstGeom>
        </p:spPr>
      </p:pic>
    </p:spTree>
    <p:custDataLst>
      <p:tags r:id="rId1"/>
    </p:custDataLst>
    <p:extLst>
      <p:ext uri="{BB962C8B-B14F-4D97-AF65-F5344CB8AC3E}">
        <p14:creationId xmlns:p14="http://schemas.microsoft.com/office/powerpoint/2010/main" val="3845479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Étape 3/5 - Définir l’activité principale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11" name="Rectangle 10">
            <a:extLst>
              <a:ext uri="{FF2B5EF4-FFF2-40B4-BE49-F238E27FC236}">
                <a16:creationId xmlns:a16="http://schemas.microsoft.com/office/drawing/2014/main" id="{AFA77B6E-E7F7-462B-9A06-1CBC37C43F2C}"/>
              </a:ext>
            </a:extLst>
          </p:cNvPr>
          <p:cNvSpPr/>
          <p:nvPr>
            <p:custDataLst>
              <p:tags r:id="rId5"/>
            </p:custDataLst>
          </p:nvPr>
        </p:nvSpPr>
        <p:spPr>
          <a:xfrm>
            <a:off x="1710965" y="2359323"/>
            <a:ext cx="10147762" cy="412631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2" name="Connecteur droit 11">
            <a:extLst>
              <a:ext uri="{FF2B5EF4-FFF2-40B4-BE49-F238E27FC236}">
                <a16:creationId xmlns:a16="http://schemas.microsoft.com/office/drawing/2014/main" id="{FB8319A9-54D7-44DC-9197-434C7C1D3DB4}"/>
              </a:ext>
            </a:extLst>
          </p:cNvPr>
          <p:cNvCxnSpPr>
            <a:cxnSpLocks/>
          </p:cNvCxnSpPr>
          <p:nvPr>
            <p:custDataLst>
              <p:tags r:id="rId6"/>
            </p:custDataLst>
          </p:nvPr>
        </p:nvCxnSpPr>
        <p:spPr>
          <a:xfrm>
            <a:off x="1710965" y="3162468"/>
            <a:ext cx="10147762" cy="0"/>
          </a:xfrm>
          <a:prstGeom prst="line">
            <a:avLst/>
          </a:prstGeom>
        </p:spPr>
        <p:style>
          <a:lnRef idx="1">
            <a:schemeClr val="accent3"/>
          </a:lnRef>
          <a:fillRef idx="0">
            <a:schemeClr val="accent3"/>
          </a:fillRef>
          <a:effectRef idx="0">
            <a:schemeClr val="accent3"/>
          </a:effectRef>
          <a:fontRef idx="minor">
            <a:schemeClr val="tx1"/>
          </a:fontRef>
        </p:style>
      </p:cxnSp>
      <p:sp>
        <p:nvSpPr>
          <p:cNvPr id="13" name="ZoneTexte 12">
            <a:extLst>
              <a:ext uri="{FF2B5EF4-FFF2-40B4-BE49-F238E27FC236}">
                <a16:creationId xmlns:a16="http://schemas.microsoft.com/office/drawing/2014/main" id="{4AF3EF25-D1DD-4A04-AA11-5373C0EDC760}"/>
              </a:ext>
            </a:extLst>
          </p:cNvPr>
          <p:cNvSpPr txBox="1"/>
          <p:nvPr>
            <p:custDataLst>
              <p:tags r:id="rId7"/>
            </p:custDataLst>
          </p:nvPr>
        </p:nvSpPr>
        <p:spPr>
          <a:xfrm>
            <a:off x="2069087" y="2377787"/>
            <a:ext cx="1332855"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KOTLIN</a:t>
            </a:r>
          </a:p>
        </p:txBody>
      </p:sp>
      <p:sp>
        <p:nvSpPr>
          <p:cNvPr id="21" name="Rectangle 1">
            <a:extLst>
              <a:ext uri="{FF2B5EF4-FFF2-40B4-BE49-F238E27FC236}">
                <a16:creationId xmlns:a16="http://schemas.microsoft.com/office/drawing/2014/main" id="{5DD97300-0F27-45D9-A9E1-A72587D5EADF}"/>
              </a:ext>
            </a:extLst>
          </p:cNvPr>
          <p:cNvSpPr>
            <a:spLocks noChangeArrowheads="1"/>
          </p:cNvSpPr>
          <p:nvPr>
            <p:custDataLst>
              <p:tags r:id="rId8"/>
            </p:custDataLst>
          </p:nvPr>
        </p:nvSpPr>
        <p:spPr bwMode="auto">
          <a:xfrm>
            <a:off x="1806020" y="3223025"/>
            <a:ext cx="6674973"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1" u="none" strike="noStrike" cap="none" normalizeH="0" baseline="0" dirty="0">
                <a:ln>
                  <a:noFill/>
                </a:ln>
                <a:solidFill>
                  <a:srgbClr val="000000"/>
                </a:solidFill>
                <a:effectLst/>
                <a:latin typeface="Courier New" panose="02070309020205020404" pitchFamily="49" charset="0"/>
              </a:rPr>
              <a:t>&lt;?</a:t>
            </a:r>
            <a:r>
              <a:rPr kumimoji="0" lang="fr-FR" altLang="fr-FR" sz="1000" b="1" i="0" u="none" strike="noStrike" cap="none" normalizeH="0" baseline="0" dirty="0" err="1">
                <a:ln>
                  <a:noFill/>
                </a:ln>
                <a:solidFill>
                  <a:srgbClr val="0000FF"/>
                </a:solidFill>
                <a:effectLst/>
                <a:latin typeface="Courier New" panose="02070309020205020404" pitchFamily="49" charset="0"/>
              </a:rPr>
              <a:t>xml</a:t>
            </a:r>
            <a:r>
              <a:rPr kumimoji="0" lang="fr-FR" altLang="fr-FR" sz="1000" b="1" i="0" u="none" strike="noStrike" cap="none" normalizeH="0" baseline="0" dirty="0">
                <a:ln>
                  <a:noFill/>
                </a:ln>
                <a:solidFill>
                  <a:srgbClr val="0000FF"/>
                </a:solidFill>
                <a:effectLst/>
                <a:latin typeface="Courier New" panose="02070309020205020404" pitchFamily="49" charset="0"/>
              </a:rPr>
              <a:t> version</a:t>
            </a:r>
            <a:r>
              <a:rPr kumimoji="0" lang="fr-FR" altLang="fr-FR" sz="1000" b="1" i="0" u="none" strike="noStrike" cap="none" normalizeH="0" baseline="0" dirty="0">
                <a:ln>
                  <a:noFill/>
                </a:ln>
                <a:solidFill>
                  <a:srgbClr val="008000"/>
                </a:solidFill>
                <a:effectLst/>
                <a:latin typeface="Courier New" panose="02070309020205020404" pitchFamily="49" charset="0"/>
              </a:rPr>
              <a:t>="1.0" </a:t>
            </a:r>
            <a:r>
              <a:rPr kumimoji="0" lang="fr-FR" altLang="fr-FR" sz="1000" b="1" i="0" u="none" strike="noStrike" cap="none" normalizeH="0" baseline="0" dirty="0" err="1">
                <a:ln>
                  <a:noFill/>
                </a:ln>
                <a:solidFill>
                  <a:srgbClr val="0000FF"/>
                </a:solidFill>
                <a:effectLst/>
                <a:latin typeface="Courier New" panose="02070309020205020404" pitchFamily="49" charset="0"/>
              </a:rPr>
              <a:t>encoding</a:t>
            </a:r>
            <a:r>
              <a:rPr kumimoji="0" lang="fr-FR" altLang="fr-FR" sz="1000" b="1" i="0" u="none" strike="noStrike" cap="none" normalizeH="0" baseline="0" dirty="0">
                <a:ln>
                  <a:noFill/>
                </a:ln>
                <a:solidFill>
                  <a:srgbClr val="008000"/>
                </a:solidFill>
                <a:effectLst/>
                <a:latin typeface="Courier New" panose="02070309020205020404" pitchFamily="49" charset="0"/>
              </a:rPr>
              <a:t>="utf-8"</a:t>
            </a:r>
            <a:r>
              <a:rPr kumimoji="0" lang="fr-FR" altLang="fr-FR" sz="1000" b="0" i="1" u="none" strike="noStrike" cap="none" normalizeH="0" baseline="0" dirty="0">
                <a:ln>
                  <a:noFill/>
                </a:ln>
                <a:solidFill>
                  <a:srgbClr val="000000"/>
                </a:solidFill>
                <a:effectLst/>
                <a:latin typeface="Courier New" panose="02070309020205020404" pitchFamily="49" charset="0"/>
              </a:rPr>
              <a:t>?&gt;</a:t>
            </a:r>
            <a:br>
              <a:rPr kumimoji="0" lang="fr-FR" altLang="fr-FR" sz="1000" b="0" i="1" u="none" strike="noStrike" cap="none" normalizeH="0" baseline="0" dirty="0">
                <a:ln>
                  <a:noFill/>
                </a:ln>
                <a:solidFill>
                  <a:srgbClr val="000000"/>
                </a:solidFill>
                <a:effectLst/>
                <a:latin typeface="Courier New" panose="02070309020205020404" pitchFamily="49" charset="0"/>
              </a:rPr>
            </a:br>
            <a:br>
              <a:rPr kumimoji="0" lang="fr-FR" altLang="fr-FR" sz="1000" b="0" i="1"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&lt;</a:t>
            </a:r>
            <a:r>
              <a:rPr kumimoji="0" lang="fr-FR" altLang="fr-FR" sz="1000" b="1" i="0" u="none" strike="noStrike" cap="none" normalizeH="0" baseline="0" dirty="0" err="1">
                <a:ln>
                  <a:noFill/>
                </a:ln>
                <a:solidFill>
                  <a:srgbClr val="000080"/>
                </a:solidFill>
                <a:effectLst/>
                <a:latin typeface="Courier New" panose="02070309020205020404" pitchFamily="49" charset="0"/>
              </a:rPr>
              <a:t>layout</a:t>
            </a:r>
            <a:r>
              <a:rPr kumimoji="0" lang="fr-FR" altLang="fr-FR" sz="1000" b="1" i="0" u="none" strike="noStrike" cap="none" normalizeH="0" baseline="0" dirty="0">
                <a:ln>
                  <a:noFill/>
                </a:ln>
                <a:solidFill>
                  <a:srgbClr val="000080"/>
                </a:solidFill>
                <a:effectLst/>
                <a:latin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rPr>
              <a:t>xmlns:</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a:ln>
                  <a:noFill/>
                </a:ln>
                <a:solidFill>
                  <a:srgbClr val="008000"/>
                </a:solidFill>
                <a:effectLst/>
                <a:latin typeface="Courier New" panose="02070309020205020404" pitchFamily="49" charset="0"/>
              </a:rPr>
              <a:t>="http://schemas.android.com/</a:t>
            </a:r>
            <a:r>
              <a:rPr kumimoji="0" lang="fr-FR" altLang="fr-FR" sz="1000" b="1" i="0" u="none" strike="noStrike" cap="none" normalizeH="0" baseline="0" dirty="0" err="1">
                <a:ln>
                  <a:noFill/>
                </a:ln>
                <a:solidFill>
                  <a:srgbClr val="008000"/>
                </a:solidFill>
                <a:effectLst/>
                <a:latin typeface="Courier New" panose="02070309020205020404" pitchFamily="49" charset="0"/>
              </a:rPr>
              <a:t>apk</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res</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android</a:t>
            </a:r>
            <a:r>
              <a:rPr kumimoji="0" lang="fr-FR" altLang="fr-FR" sz="1000" b="1" i="0" u="none" strike="noStrike" cap="none" normalizeH="0" baseline="0" dirty="0">
                <a:ln>
                  <a:noFill/>
                </a:ln>
                <a:solidFill>
                  <a:srgbClr val="008000"/>
                </a:solidFill>
                <a:effectLst/>
                <a:latin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baseline="0" dirty="0" err="1">
                <a:ln>
                  <a:noFill/>
                </a:ln>
                <a:solidFill>
                  <a:srgbClr val="0000FF"/>
                </a:solidFill>
                <a:effectLst/>
                <a:latin typeface="Courier New" panose="02070309020205020404" pitchFamily="49" charset="0"/>
              </a:rPr>
              <a:t>xmlns:</a:t>
            </a:r>
            <a:r>
              <a:rPr kumimoji="0" lang="fr-FR" altLang="fr-FR" sz="1000" b="1" i="0" u="none" strike="noStrike" cap="none" normalizeH="0" baseline="0" dirty="0" err="1">
                <a:ln>
                  <a:noFill/>
                </a:ln>
                <a:solidFill>
                  <a:srgbClr val="660E7A"/>
                </a:solidFill>
                <a:effectLst/>
                <a:latin typeface="Courier New" panose="02070309020205020404" pitchFamily="49" charset="0"/>
              </a:rPr>
              <a:t>app</a:t>
            </a:r>
            <a:r>
              <a:rPr kumimoji="0" lang="fr-FR" altLang="fr-FR" sz="1000" b="1" i="0" u="none" strike="noStrike" cap="none" normalizeH="0" baseline="0" dirty="0">
                <a:ln>
                  <a:noFill/>
                </a:ln>
                <a:solidFill>
                  <a:srgbClr val="008000"/>
                </a:solidFill>
                <a:effectLst/>
                <a:latin typeface="Courier New" panose="02070309020205020404" pitchFamily="49" charset="0"/>
              </a:rPr>
              <a:t>="http://schemas.android.com/</a:t>
            </a:r>
            <a:r>
              <a:rPr kumimoji="0" lang="fr-FR" altLang="fr-FR" sz="1000" b="1" i="0" u="none" strike="noStrike" cap="none" normalizeH="0" baseline="0" dirty="0" err="1">
                <a:ln>
                  <a:noFill/>
                </a:ln>
                <a:solidFill>
                  <a:srgbClr val="008000"/>
                </a:solidFill>
                <a:effectLst/>
                <a:latin typeface="Courier New" panose="02070309020205020404" pitchFamily="49" charset="0"/>
              </a:rPr>
              <a:t>apk</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res</a:t>
            </a:r>
            <a:r>
              <a:rPr kumimoji="0" lang="fr-FR" altLang="fr-FR" sz="1000" b="1" i="0" u="none" strike="noStrike" cap="none" normalizeH="0" baseline="0" dirty="0">
                <a:ln>
                  <a:noFill/>
                </a:ln>
                <a:solidFill>
                  <a:srgbClr val="008000"/>
                </a:solidFill>
                <a:effectLst/>
                <a:latin typeface="Courier New" panose="02070309020205020404" pitchFamily="49" charset="0"/>
              </a:rPr>
              <a:t>-auto"</a:t>
            </a:r>
            <a:r>
              <a:rPr kumimoji="0" lang="fr-FR" altLang="fr-FR" sz="1000" b="0" i="0" u="none" strike="noStrike" cap="none" normalizeH="0" baseline="0" dirty="0">
                <a:ln>
                  <a:noFill/>
                </a:ln>
                <a:solidFill>
                  <a:srgbClr val="000000"/>
                </a:solidFill>
                <a:effectLst/>
                <a:latin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rPr>
              <a:t>LinearLayout</a:t>
            </a:r>
            <a:br>
              <a:rPr kumimoji="0" lang="fr-FR" altLang="fr-FR" sz="1000" b="1" i="0" u="none" strike="noStrike" cap="none" normalizeH="0" baseline="0" dirty="0">
                <a:ln>
                  <a:noFill/>
                </a:ln>
                <a:solidFill>
                  <a:srgbClr val="000080"/>
                </a:solidFill>
                <a:effectLst/>
                <a:latin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:layout_width</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:layout_height</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:orientation</a:t>
            </a:r>
            <a:r>
              <a:rPr kumimoji="0" lang="fr-FR" altLang="fr-FR" sz="1000" b="1" i="0" u="none" strike="noStrike" cap="none" normalizeH="0" baseline="0" dirty="0">
                <a:ln>
                  <a:noFill/>
                </a:ln>
                <a:solidFill>
                  <a:srgbClr val="008000"/>
                </a:solidFill>
                <a:effectLst/>
                <a:latin typeface="Courier New" panose="02070309020205020404" pitchFamily="49" charset="0"/>
              </a:rPr>
              <a:t>="vertical"</a:t>
            </a:r>
            <a:r>
              <a:rPr kumimoji="0" lang="fr-FR" altLang="fr-FR" sz="1000" b="0" i="0" u="none" strike="noStrike" cap="none" normalizeH="0" baseline="0" dirty="0">
                <a:ln>
                  <a:noFill/>
                </a:ln>
                <a:solidFill>
                  <a:srgbClr val="000000"/>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&lt;</a:t>
            </a:r>
            <a:r>
              <a:rPr kumimoji="0" lang="fr-FR" altLang="fr-FR" sz="1000" b="1" i="0" u="none" strike="noStrike" cap="none" normalizeH="0" baseline="0" dirty="0">
                <a:ln>
                  <a:noFill/>
                </a:ln>
                <a:solidFill>
                  <a:srgbClr val="000080"/>
                </a:solidFill>
                <a:effectLst/>
                <a:latin typeface="Courier New" panose="02070309020205020404" pitchFamily="49" charset="0"/>
              </a:rPr>
              <a:t>fragment</a:t>
            </a:r>
            <a:br>
              <a:rPr kumimoji="0" lang="fr-FR" altLang="fr-FR" sz="1000" b="1" i="0" u="none" strike="noStrike" cap="none" normalizeH="0" baseline="0" dirty="0">
                <a:ln>
                  <a:noFill/>
                </a:ln>
                <a:solidFill>
                  <a:srgbClr val="000080"/>
                </a:solidFill>
                <a:effectLst/>
                <a:latin typeface="Courier New" panose="02070309020205020404" pitchFamily="49" charset="0"/>
              </a:rPr>
            </a:br>
            <a:r>
              <a:rPr kumimoji="0" lang="fr-FR" altLang="fr-FR" sz="1000" b="1" i="0" u="none" strike="noStrike" cap="none" normalizeH="0" baseline="0" dirty="0">
                <a:ln>
                  <a:noFill/>
                </a:ln>
                <a:solidFill>
                  <a:srgbClr val="00008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:id</a:t>
            </a:r>
            <a:r>
              <a:rPr kumimoji="0" lang="fr-FR" altLang="fr-FR" sz="1000" b="1" i="0" u="none" strike="noStrike" cap="none" normalizeH="0" baseline="0" dirty="0">
                <a:ln>
                  <a:noFill/>
                </a:ln>
                <a:solidFill>
                  <a:srgbClr val="008000"/>
                </a:solidFill>
                <a:effectLst/>
                <a:latin typeface="Courier New" panose="02070309020205020404" pitchFamily="49" charset="0"/>
              </a:rPr>
              <a:t>="@+id/</a:t>
            </a:r>
            <a:r>
              <a:rPr kumimoji="0" lang="fr-FR" altLang="fr-FR" sz="1000" b="1" i="0" u="none" strike="noStrike" cap="none" normalizeH="0" baseline="0" dirty="0" err="1">
                <a:ln>
                  <a:noFill/>
                </a:ln>
                <a:solidFill>
                  <a:srgbClr val="008000"/>
                </a:solidFill>
                <a:effectLst/>
                <a:latin typeface="Courier New" panose="02070309020205020404" pitchFamily="49" charset="0"/>
              </a:rPr>
              <a:t>notreNavHostFragment</a:t>
            </a:r>
            <a:r>
              <a:rPr kumimoji="0" lang="fr-FR" altLang="fr-FR" sz="1000" b="1" i="0" u="none" strike="noStrike" cap="none" normalizeH="0" baseline="0" dirty="0">
                <a:ln>
                  <a:noFill/>
                </a:ln>
                <a:solidFill>
                  <a:srgbClr val="008000"/>
                </a:solidFill>
                <a:effectLst/>
                <a:latin typeface="Courier New" panose="02070309020205020404" pitchFamily="49" charset="0"/>
              </a:rPr>
              <a:t>"</a:t>
            </a:r>
            <a:br>
              <a:rPr kumimoji="0" lang="fr-FR" altLang="fr-FR" sz="14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:layout_width</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rPr>
              <a:t>android</a:t>
            </a:r>
            <a:r>
              <a:rPr kumimoji="0" lang="fr-FR" altLang="fr-FR" sz="1000" b="1" i="0" u="none" strike="noStrike" cap="none" normalizeH="0" baseline="0" dirty="0" err="1">
                <a:ln>
                  <a:noFill/>
                </a:ln>
                <a:solidFill>
                  <a:srgbClr val="0000FF"/>
                </a:solidFill>
                <a:effectLst/>
                <a:latin typeface="Courier New" panose="02070309020205020404" pitchFamily="49" charset="0"/>
              </a:rPr>
              <a:t>:layout_height</a:t>
            </a:r>
            <a:r>
              <a:rPr kumimoji="0" lang="fr-FR" altLang="fr-FR" sz="1000" b="1" i="0" u="none" strike="noStrike" cap="none" normalizeH="0" baseline="0" dirty="0">
                <a:ln>
                  <a:noFill/>
                </a:ln>
                <a:solidFill>
                  <a:srgbClr val="008000"/>
                </a:solidFill>
                <a:effectLst/>
                <a:latin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rPr>
              <a:t>match_parent</a:t>
            </a:r>
            <a:r>
              <a:rPr kumimoji="0" lang="fr-FR" altLang="fr-FR" sz="1000" b="1" i="0" u="none" strike="noStrike" cap="none" normalizeH="0" baseline="0" dirty="0">
                <a:ln>
                  <a:noFill/>
                </a:ln>
                <a:solidFill>
                  <a:srgbClr val="008000"/>
                </a:solidFill>
                <a:effectLst/>
                <a:latin typeface="Courier New" panose="02070309020205020404" pitchFamily="49" charset="0"/>
              </a:rPr>
              <a:t>« </a:t>
            </a:r>
          </a:p>
          <a:p>
            <a:pPr lvl="0" eaLnBrk="0" fontAlgn="base" hangingPunct="0">
              <a:spcBef>
                <a:spcPct val="0"/>
              </a:spcBef>
              <a:spcAft>
                <a:spcPct val="0"/>
              </a:spcAft>
            </a:pPr>
            <a:r>
              <a:rPr lang="fr-FR" altLang="fr-FR" sz="1000" b="1" dirty="0">
                <a:solidFill>
                  <a:srgbClr val="660E7A"/>
                </a:solidFill>
                <a:latin typeface="Courier New" panose="02070309020205020404" pitchFamily="49" charset="0"/>
              </a:rPr>
              <a:t>	   </a:t>
            </a:r>
            <a:r>
              <a:rPr lang="fr-FR" altLang="fr-FR" sz="1000" b="1" u="sng" dirty="0" err="1">
                <a:solidFill>
                  <a:srgbClr val="660E7A"/>
                </a:solidFill>
                <a:latin typeface="Courier New" panose="02070309020205020404" pitchFamily="49" charset="0"/>
              </a:rPr>
              <a:t>android</a:t>
            </a:r>
            <a:r>
              <a:rPr lang="fr-FR" altLang="fr-FR" sz="1000" b="1" u="sng" dirty="0" err="1">
                <a:solidFill>
                  <a:srgbClr val="0000FF"/>
                </a:solidFill>
                <a:latin typeface="Courier New" panose="02070309020205020404" pitchFamily="49" charset="0"/>
              </a:rPr>
              <a:t>:name</a:t>
            </a:r>
            <a:r>
              <a:rPr lang="fr-FR" altLang="fr-FR" sz="1000" b="1" u="sng" dirty="0">
                <a:solidFill>
                  <a:srgbClr val="008000"/>
                </a:solidFill>
                <a:latin typeface="Courier New" panose="02070309020205020404" pitchFamily="49" charset="0"/>
              </a:rPr>
              <a:t>="</a:t>
            </a:r>
            <a:r>
              <a:rPr lang="fr-FR" altLang="fr-FR" sz="1000" b="1" u="sng" dirty="0" err="1">
                <a:solidFill>
                  <a:srgbClr val="008000"/>
                </a:solidFill>
                <a:latin typeface="Courier New" panose="02070309020205020404" pitchFamily="49" charset="0"/>
              </a:rPr>
              <a:t>androidx.navigation.fragment.NavHostFragment</a:t>
            </a:r>
            <a:r>
              <a:rPr lang="fr-FR" altLang="fr-FR" sz="1000" b="1" u="sng" dirty="0">
                <a:solidFill>
                  <a:srgbClr val="008000"/>
                </a:solidFill>
                <a:latin typeface="Courier New" panose="02070309020205020404" pitchFamily="49" charset="0"/>
              </a:rPr>
              <a:t>"</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1" i="0" u="none" strike="noStrike" cap="none" normalizeH="0" dirty="0">
                <a:ln>
                  <a:noFill/>
                </a:ln>
                <a:solidFill>
                  <a:srgbClr val="008000"/>
                </a:solidFill>
                <a:effectLst/>
                <a:latin typeface="Courier New" panose="02070309020205020404" pitchFamily="49" charset="0"/>
              </a:rPr>
              <a:t>     </a:t>
            </a:r>
            <a:r>
              <a:rPr kumimoji="0" lang="fr-FR" altLang="fr-FR" sz="1000" b="1" i="0" u="sng" strike="noStrike" cap="none" normalizeH="0" baseline="0" dirty="0" err="1">
                <a:ln>
                  <a:noFill/>
                </a:ln>
                <a:solidFill>
                  <a:srgbClr val="660E7A"/>
                </a:solidFill>
                <a:effectLst/>
                <a:latin typeface="Courier New" panose="02070309020205020404" pitchFamily="49" charset="0"/>
              </a:rPr>
              <a:t>app</a:t>
            </a:r>
            <a:r>
              <a:rPr kumimoji="0" lang="fr-FR" altLang="fr-FR" sz="1000" b="1" i="0" u="sng" strike="noStrike" cap="none" normalizeH="0" baseline="0" dirty="0" err="1">
                <a:ln>
                  <a:noFill/>
                </a:ln>
                <a:solidFill>
                  <a:srgbClr val="0000FF"/>
                </a:solidFill>
                <a:effectLst/>
                <a:latin typeface="Courier New" panose="02070309020205020404" pitchFamily="49" charset="0"/>
              </a:rPr>
              <a:t>:defaultNavHost</a:t>
            </a:r>
            <a:r>
              <a:rPr kumimoji="0" lang="fr-FR" altLang="fr-FR" sz="1000" b="1" i="0" u="sng" strike="noStrike" cap="none" normalizeH="0" baseline="0" dirty="0">
                <a:ln>
                  <a:noFill/>
                </a:ln>
                <a:solidFill>
                  <a:srgbClr val="008000"/>
                </a:solidFill>
                <a:effectLst/>
                <a:latin typeface="Courier New" panose="02070309020205020404" pitchFamily="49" charset="0"/>
              </a:rPr>
              <a:t>="</a:t>
            </a:r>
            <a:r>
              <a:rPr kumimoji="0" lang="fr-FR" altLang="fr-FR" sz="1000" b="1" i="0" u="sng" strike="noStrike" cap="none" normalizeH="0" baseline="0" dirty="0" err="1">
                <a:ln>
                  <a:noFill/>
                </a:ln>
                <a:solidFill>
                  <a:srgbClr val="008000"/>
                </a:solidFill>
                <a:effectLst/>
                <a:latin typeface="Courier New" panose="02070309020205020404" pitchFamily="49" charset="0"/>
              </a:rPr>
              <a:t>true</a:t>
            </a:r>
            <a:r>
              <a:rPr kumimoji="0" lang="fr-FR" altLang="fr-FR" sz="1000" b="1" i="0" u="sng" strike="noStrike" cap="none" normalizeH="0" baseline="0" dirty="0">
                <a:ln>
                  <a:noFill/>
                </a:ln>
                <a:solidFill>
                  <a:srgbClr val="008000"/>
                </a:solidFill>
                <a:effectLst/>
                <a:latin typeface="Courier New" panose="02070309020205020404" pitchFamily="49" charset="0"/>
              </a:rPr>
              <a:t>"</a:t>
            </a:r>
            <a:br>
              <a:rPr kumimoji="0" lang="fr-FR" altLang="fr-FR" sz="1000" b="1" i="0" u="sng" strike="noStrike" cap="none" normalizeH="0" baseline="0" dirty="0">
                <a:ln>
                  <a:noFill/>
                </a:ln>
                <a:solidFill>
                  <a:srgbClr val="008000"/>
                </a:solidFill>
                <a:effectLst/>
                <a:latin typeface="Courier New" panose="02070309020205020404" pitchFamily="49" charset="0"/>
              </a:rPr>
            </a:br>
            <a:r>
              <a:rPr kumimoji="0" lang="fr-FR" altLang="fr-FR" sz="1000" b="1" i="0" strike="noStrike" cap="none" normalizeH="0" baseline="0" dirty="0">
                <a:ln>
                  <a:noFill/>
                </a:ln>
                <a:solidFill>
                  <a:srgbClr val="008000"/>
                </a:solidFill>
                <a:effectLst/>
                <a:latin typeface="Courier New" panose="02070309020205020404" pitchFamily="49" charset="0"/>
              </a:rPr>
              <a:t>                </a:t>
            </a:r>
            <a:r>
              <a:rPr kumimoji="0" lang="fr-FR" altLang="fr-FR" sz="1000" b="1" i="0" u="sng" strike="noStrike" cap="none" normalizeH="0" baseline="0" dirty="0" err="1">
                <a:ln>
                  <a:noFill/>
                </a:ln>
                <a:solidFill>
                  <a:srgbClr val="660E7A"/>
                </a:solidFill>
                <a:effectLst/>
                <a:latin typeface="Courier New" panose="02070309020205020404" pitchFamily="49" charset="0"/>
              </a:rPr>
              <a:t>app</a:t>
            </a:r>
            <a:r>
              <a:rPr kumimoji="0" lang="fr-FR" altLang="fr-FR" sz="1000" b="1" i="0" u="sng" strike="noStrike" cap="none" normalizeH="0" baseline="0" dirty="0" err="1">
                <a:ln>
                  <a:noFill/>
                </a:ln>
                <a:solidFill>
                  <a:srgbClr val="0000FF"/>
                </a:solidFill>
                <a:effectLst/>
                <a:latin typeface="Courier New" panose="02070309020205020404" pitchFamily="49" charset="0"/>
              </a:rPr>
              <a:t>:navGraph</a:t>
            </a:r>
            <a:r>
              <a:rPr kumimoji="0" lang="fr-FR" altLang="fr-FR" sz="1000" b="1" i="0" u="sng" strike="noStrike" cap="none" normalizeH="0" baseline="0" dirty="0">
                <a:ln>
                  <a:noFill/>
                </a:ln>
                <a:solidFill>
                  <a:srgbClr val="008000"/>
                </a:solidFill>
                <a:effectLst/>
                <a:latin typeface="Courier New" panose="02070309020205020404" pitchFamily="49" charset="0"/>
              </a:rPr>
              <a:t>="@navigation/navigation"</a:t>
            </a:r>
            <a:br>
              <a:rPr kumimoji="0" lang="fr-FR" altLang="fr-FR" sz="1000" b="1" i="0" u="none" strike="noStrike" cap="none" normalizeH="0" baseline="0" dirty="0">
                <a:ln>
                  <a:noFill/>
                </a:ln>
                <a:solidFill>
                  <a:srgbClr val="008000"/>
                </a:solidFill>
                <a:effectLst/>
                <a:latin typeface="Courier New" panose="02070309020205020404" pitchFamily="49" charset="0"/>
              </a:rPr>
            </a:br>
            <a:r>
              <a:rPr kumimoji="0" lang="fr-FR" altLang="fr-FR" sz="1000" b="1" i="0" u="none" strike="noStrike" cap="none" normalizeH="0" baseline="0" dirty="0">
                <a:ln>
                  <a:noFill/>
                </a:ln>
                <a:solidFill>
                  <a:srgbClr val="008000"/>
                </a:solidFill>
                <a:effectLst/>
                <a:latin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&lt;/</a:t>
            </a:r>
            <a:r>
              <a:rPr kumimoji="0" lang="fr-FR" altLang="fr-FR" sz="1000" b="1" i="0" u="none" strike="noStrike" cap="none" normalizeH="0" baseline="0" dirty="0" err="1">
                <a:ln>
                  <a:noFill/>
                </a:ln>
                <a:solidFill>
                  <a:srgbClr val="000080"/>
                </a:solidFill>
                <a:effectLst/>
                <a:latin typeface="Courier New" panose="02070309020205020404" pitchFamily="49" charset="0"/>
              </a:rPr>
              <a:t>LinearLayout</a:t>
            </a:r>
            <a:r>
              <a:rPr kumimoji="0" lang="fr-FR" altLang="fr-FR" sz="1000" b="0" i="0" u="none" strike="noStrike" cap="none" normalizeH="0" baseline="0" dirty="0">
                <a:ln>
                  <a:noFill/>
                </a:ln>
                <a:solidFill>
                  <a:srgbClr val="000000"/>
                </a:solidFill>
                <a:effectLst/>
                <a:latin typeface="Courier New" panose="02070309020205020404" pitchFamily="49" charset="0"/>
              </a:rPr>
              <a:t>&gt;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&lt;/</a:t>
            </a:r>
            <a:r>
              <a:rPr kumimoji="0" lang="fr-FR" altLang="fr-FR" sz="1000" b="1" i="0" u="none" strike="noStrike" cap="none" normalizeH="0" baseline="0" err="1">
                <a:ln>
                  <a:noFill/>
                </a:ln>
                <a:solidFill>
                  <a:srgbClr val="000080"/>
                </a:solidFill>
                <a:effectLst/>
                <a:latin typeface="Courier New" panose="02070309020205020404" pitchFamily="49" charset="0"/>
              </a:rPr>
              <a:t>layout</a:t>
            </a:r>
            <a:r>
              <a:rPr kumimoji="0" lang="fr-FR" altLang="fr-FR" sz="1000" b="0" i="0" u="none" strike="noStrike" cap="none" normalizeH="0" baseline="0">
                <a:ln>
                  <a:noFill/>
                </a:ln>
                <a:solidFill>
                  <a:srgbClr val="000000"/>
                </a:solidFill>
                <a:effectLst/>
                <a:latin typeface="Courier New" panose="02070309020205020404" pitchFamily="49" charset="0"/>
              </a:rPr>
              <a:t>&gt;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2" name="Rectangle 1">
            <a:extLst>
              <a:ext uri="{FF2B5EF4-FFF2-40B4-BE49-F238E27FC236}">
                <a16:creationId xmlns:a16="http://schemas.microsoft.com/office/drawing/2014/main" id="{E0416299-E841-4054-8AC6-0E3428849F9D}"/>
              </a:ext>
            </a:extLst>
          </p:cNvPr>
          <p:cNvSpPr>
            <a:spLocks noChangeArrowheads="1"/>
          </p:cNvSpPr>
          <p:nvPr>
            <p:custDataLst>
              <p:tags r:id="rId9"/>
            </p:custDataLst>
          </p:nvPr>
        </p:nvSpPr>
        <p:spPr bwMode="auto">
          <a:xfrm>
            <a:off x="7140020" y="3223025"/>
            <a:ext cx="470713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urier New" panose="02070309020205020404" pitchFamily="49" charset="0"/>
              </a:rPr>
              <a:t>class </a:t>
            </a:r>
            <a:r>
              <a:rPr kumimoji="0" lang="fr-FR" altLang="fr-FR" sz="1000" b="0" i="0" u="none" strike="noStrike" cap="none" normalizeH="0" baseline="0" dirty="0" err="1">
                <a:ln>
                  <a:noFill/>
                </a:ln>
                <a:solidFill>
                  <a:srgbClr val="000000"/>
                </a:solidFill>
                <a:effectLst/>
                <a:latin typeface="Courier New" panose="02070309020205020404" pitchFamily="49" charset="0"/>
              </a:rPr>
              <a:t>MainActivity</a:t>
            </a:r>
            <a:r>
              <a:rPr kumimoji="0" lang="fr-FR" altLang="fr-FR" sz="1000" b="0" i="0" u="none" strike="noStrike" cap="none" normalizeH="0" baseline="0" dirty="0">
                <a:ln>
                  <a:noFill/>
                </a:ln>
                <a:solidFill>
                  <a:srgbClr val="000000"/>
                </a:solidFill>
                <a:effectLst/>
                <a:latin typeface="Courier New" panose="02070309020205020404" pitchFamily="49" charset="0"/>
              </a:rPr>
              <a:t> : </a:t>
            </a:r>
            <a:r>
              <a:rPr kumimoji="0" lang="fr-FR" altLang="fr-FR" sz="1000" b="0" i="0" u="none" strike="noStrike" cap="none" normalizeH="0" baseline="0" dirty="0" err="1">
                <a:ln>
                  <a:noFill/>
                </a:ln>
                <a:solidFill>
                  <a:srgbClr val="000000"/>
                </a:solidFill>
                <a:effectLst/>
                <a:latin typeface="Courier New" panose="02070309020205020404" pitchFamily="49" charset="0"/>
              </a:rPr>
              <a:t>AppCompatActivity</a:t>
            </a:r>
            <a:r>
              <a:rPr kumimoji="0" lang="fr-FR" altLang="fr-FR"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rPr>
              <a:t>onCreate</a:t>
            </a:r>
            <a:r>
              <a:rPr kumimoji="0" lang="fr-FR" altLang="fr-FR" sz="1000" b="0" i="0" u="none" strike="noStrike" cap="none" normalizeH="0" baseline="0" dirty="0">
                <a:ln>
                  <a:noFill/>
                </a:ln>
                <a:solidFill>
                  <a:srgbClr val="000000"/>
                </a:solidFill>
                <a:effectLst/>
                <a:latin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rPr>
              <a:t>savedInstanceState</a:t>
            </a:r>
            <a:r>
              <a:rPr kumimoji="0" lang="fr-FR" altLang="fr-FR" sz="1000" b="0" i="0" u="none" strike="noStrike" cap="none" normalizeH="0" baseline="0" dirty="0">
                <a:ln>
                  <a:noFill/>
                </a:ln>
                <a:solidFill>
                  <a:srgbClr val="000000"/>
                </a:solidFill>
                <a:effectLst/>
                <a:latin typeface="Courier New" panose="02070309020205020404" pitchFamily="49" charset="0"/>
              </a:rPr>
              <a:t>: Bundle?)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rPr>
              <a:t>super</a:t>
            </a:r>
            <a:r>
              <a:rPr kumimoji="0" lang="fr-FR" altLang="fr-FR" sz="1000" b="0" i="0" u="none" strike="noStrike" cap="none" normalizeH="0" baseline="0" dirty="0" err="1">
                <a:ln>
                  <a:noFill/>
                </a:ln>
                <a:solidFill>
                  <a:srgbClr val="000000"/>
                </a:solidFill>
                <a:effectLst/>
                <a:latin typeface="Courier New" panose="02070309020205020404" pitchFamily="49" charset="0"/>
              </a:rPr>
              <a:t>.onCreate</a:t>
            </a:r>
            <a:r>
              <a:rPr kumimoji="0" lang="fr-FR" altLang="fr-FR" sz="1000" b="0" i="0" u="none" strike="noStrike" cap="none" normalizeH="0" baseline="0" dirty="0">
                <a:ln>
                  <a:noFill/>
                </a:ln>
                <a:solidFill>
                  <a:srgbClr val="000000"/>
                </a:solidFill>
                <a:effectLst/>
                <a:latin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rPr>
              <a:t>savedInstanceState</a:t>
            </a:r>
            <a:r>
              <a:rPr kumimoji="0" lang="fr-FR" altLang="fr-FR" sz="1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rPr>
              <a:t>DataBindingUtil.setContentView</a:t>
            </a:r>
            <a:r>
              <a:rPr kumimoji="0" lang="fr-FR" altLang="fr-FR" sz="1000" b="0" i="0" u="none" strike="noStrike" cap="none" normalizeH="0" baseline="0" dirty="0">
                <a:ln>
                  <a:noFill/>
                </a:ln>
                <a:solidFill>
                  <a:srgbClr val="000000"/>
                </a:solidFill>
                <a:effectLst/>
                <a:latin typeface="Courier New" panose="02070309020205020404" pitchFamily="49" charset="0"/>
              </a:rPr>
              <a:t>&lt;</a:t>
            </a:r>
            <a:r>
              <a:rPr kumimoji="0" lang="fr-FR" altLang="fr-FR" sz="1000" b="0" i="0" u="none" strike="noStrike" cap="none" normalizeH="0" baseline="0" dirty="0" err="1">
                <a:ln>
                  <a:noFill/>
                </a:ln>
                <a:solidFill>
                  <a:srgbClr val="000000"/>
                </a:solidFill>
                <a:effectLst/>
                <a:latin typeface="Courier New" panose="02070309020205020404" pitchFamily="49" charset="0"/>
              </a:rPr>
              <a:t>ActivityMainBinding</a:t>
            </a:r>
            <a:r>
              <a:rPr kumimoji="0" lang="fr-FR" altLang="fr-FR" sz="1000" b="0" i="0" u="none" strike="noStrike" cap="none" normalizeH="0" baseline="0" dirty="0">
                <a:ln>
                  <a:noFill/>
                </a:ln>
                <a:solidFill>
                  <a:srgbClr val="000000"/>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000" dirty="0">
                <a:solidFill>
                  <a:srgbClr val="000000"/>
                </a:solidFill>
                <a:latin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rPr>
              <a:t>(</a:t>
            </a:r>
            <a:r>
              <a:rPr kumimoji="0" lang="fr-FR" altLang="fr-FR" sz="1000" b="1" i="0" u="none" strike="noStrike" cap="none" normalizeH="0" baseline="0" dirty="0" err="1">
                <a:ln>
                  <a:noFill/>
                </a:ln>
                <a:solidFill>
                  <a:srgbClr val="000080"/>
                </a:solidFill>
                <a:effectLst/>
                <a:latin typeface="Courier New" panose="02070309020205020404" pitchFamily="49" charset="0"/>
              </a:rPr>
              <a:t>this</a:t>
            </a: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rPr>
              <a:t>R.layout.</a:t>
            </a:r>
            <a:r>
              <a:rPr kumimoji="0" lang="fr-FR" altLang="fr-FR" sz="1000" b="0" i="1" u="none" strike="noStrike" cap="none" normalizeH="0" baseline="0" dirty="0" err="1">
                <a:ln>
                  <a:noFill/>
                </a:ln>
                <a:solidFill>
                  <a:srgbClr val="660E7A"/>
                </a:solidFill>
                <a:effectLst/>
                <a:latin typeface="Courier New" panose="02070309020205020404" pitchFamily="49" charset="0"/>
              </a:rPr>
              <a:t>activity_main</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74334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Étape 5/5 - Orchestrer Navigation Graph</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14" name="Rectangle 13">
            <a:extLst>
              <a:ext uri="{FF2B5EF4-FFF2-40B4-BE49-F238E27FC236}">
                <a16:creationId xmlns:a16="http://schemas.microsoft.com/office/drawing/2014/main" id="{AB2774BE-582F-4F1F-AB15-DECABBDAF80D}"/>
              </a:ext>
            </a:extLst>
          </p:cNvPr>
          <p:cNvSpPr/>
          <p:nvPr>
            <p:custDataLst>
              <p:tags r:id="rId5"/>
            </p:custDataLst>
          </p:nvPr>
        </p:nvSpPr>
        <p:spPr>
          <a:xfrm>
            <a:off x="3839178" y="2226365"/>
            <a:ext cx="4948120" cy="463163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5D5B7C26-3832-4BB3-948F-8B9B7AF8D0E6}"/>
              </a:ext>
            </a:extLst>
          </p:cNvPr>
          <p:cNvCxnSpPr/>
          <p:nvPr>
            <p:custDataLst>
              <p:tags r:id="rId6"/>
            </p:custDataLst>
          </p:nvPr>
        </p:nvCxnSpPr>
        <p:spPr>
          <a:xfrm>
            <a:off x="3839178" y="2917372"/>
            <a:ext cx="4948120" cy="1126"/>
          </a:xfrm>
          <a:prstGeom prst="line">
            <a:avLst/>
          </a:prstGeom>
        </p:spPr>
        <p:style>
          <a:lnRef idx="1">
            <a:schemeClr val="accent3"/>
          </a:lnRef>
          <a:fillRef idx="0">
            <a:schemeClr val="accent3"/>
          </a:fillRef>
          <a:effectRef idx="0">
            <a:schemeClr val="accent3"/>
          </a:effectRef>
          <a:fontRef idx="minor">
            <a:schemeClr val="tx1"/>
          </a:fontRef>
        </p:style>
      </p:cxnSp>
      <p:sp>
        <p:nvSpPr>
          <p:cNvPr id="16" name="ZoneTexte 15">
            <a:extLst>
              <a:ext uri="{FF2B5EF4-FFF2-40B4-BE49-F238E27FC236}">
                <a16:creationId xmlns:a16="http://schemas.microsoft.com/office/drawing/2014/main" id="{6858D187-B3F7-4F66-B24C-F88D3A66BF38}"/>
              </a:ext>
            </a:extLst>
          </p:cNvPr>
          <p:cNvSpPr txBox="1"/>
          <p:nvPr>
            <p:custDataLst>
              <p:tags r:id="rId7"/>
            </p:custDataLst>
          </p:nvPr>
        </p:nvSpPr>
        <p:spPr>
          <a:xfrm>
            <a:off x="4197301" y="2132691"/>
            <a:ext cx="1251392"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pic>
        <p:nvPicPr>
          <p:cNvPr id="18" name="Image 17">
            <a:extLst>
              <a:ext uri="{FF2B5EF4-FFF2-40B4-BE49-F238E27FC236}">
                <a16:creationId xmlns:a16="http://schemas.microsoft.com/office/drawing/2014/main" id="{9D314407-931E-443A-95BA-38F7F018CCAD}"/>
              </a:ext>
            </a:extLst>
          </p:cNvPr>
          <p:cNvPicPr>
            <a:picLocks noChangeAspect="1"/>
          </p:cNvPicPr>
          <p:nvPr>
            <p:custDataLst>
              <p:tags r:id="rId8"/>
            </p:custDataLst>
          </p:nvPr>
        </p:nvPicPr>
        <p:blipFill>
          <a:blip r:embed="rId12"/>
          <a:stretch>
            <a:fillRect/>
          </a:stretch>
        </p:blipFill>
        <p:spPr>
          <a:xfrm>
            <a:off x="4197301" y="3019039"/>
            <a:ext cx="3881930" cy="3803349"/>
          </a:xfrm>
          <a:prstGeom prst="rect">
            <a:avLst/>
          </a:prstGeom>
        </p:spPr>
      </p:pic>
    </p:spTree>
    <p:custDataLst>
      <p:tags r:id="rId1"/>
    </p:custDataLst>
    <p:extLst>
      <p:ext uri="{BB962C8B-B14F-4D97-AF65-F5344CB8AC3E}">
        <p14:creationId xmlns:p14="http://schemas.microsoft.com/office/powerpoint/2010/main" val="224125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11"/>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9A6510B0-9B20-4783-A670-930EEF96E42F}"/>
              </a:ext>
            </a:extLst>
          </p:cNvPr>
          <p:cNvGrpSpPr/>
          <p:nvPr>
            <p:custDataLst>
              <p:tags r:id="rId2"/>
            </p:custDataLst>
          </p:nvPr>
        </p:nvGrpSpPr>
        <p:grpSpPr>
          <a:xfrm>
            <a:off x="2191732" y="2274484"/>
            <a:ext cx="9539518" cy="3933860"/>
            <a:chOff x="2191732" y="2274484"/>
            <a:chExt cx="9539518" cy="3933860"/>
          </a:xfrm>
        </p:grpSpPr>
        <p:sp>
          <p:nvSpPr>
            <p:cNvPr id="13" name="Rectangle 12">
              <a:extLst>
                <a:ext uri="{FF2B5EF4-FFF2-40B4-BE49-F238E27FC236}">
                  <a16:creationId xmlns:a16="http://schemas.microsoft.com/office/drawing/2014/main" id="{EAC255B8-2856-4D65-BC62-A023369B0310}"/>
                </a:ext>
              </a:extLst>
            </p:cNvPr>
            <p:cNvSpPr/>
            <p:nvPr/>
          </p:nvSpPr>
          <p:spPr>
            <a:xfrm>
              <a:off x="2191732" y="2274484"/>
              <a:ext cx="9539518"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26ADD196-AD31-4FAA-9829-AF64C43C0C02}"/>
                </a:ext>
              </a:extLst>
            </p:cNvPr>
            <p:cNvCxnSpPr>
              <a:cxnSpLocks/>
            </p:cNvCxnSpPr>
            <p:nvPr/>
          </p:nvCxnSpPr>
          <p:spPr>
            <a:xfrm>
              <a:off x="2191732" y="3077628"/>
              <a:ext cx="9539518"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20" name="ZoneTexte 19">
            <a:extLst>
              <a:ext uri="{FF2B5EF4-FFF2-40B4-BE49-F238E27FC236}">
                <a16:creationId xmlns:a16="http://schemas.microsoft.com/office/drawing/2014/main" id="{BBB70820-849A-4B82-BF90-C02F8E8959DA}"/>
              </a:ext>
            </a:extLst>
          </p:cNvPr>
          <p:cNvSpPr txBox="1"/>
          <p:nvPr>
            <p:custDataLst>
              <p:tags r:id="rId3"/>
            </p:custDataLst>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rgbClr val="0090CD"/>
                </a:solidFill>
                <a:latin typeface="Segoe UI" panose="020B0502040204020203" pitchFamily="34" charset="0"/>
              </a:rPr>
              <a:t>KOTLIN</a:t>
            </a: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4"/>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5"/>
            </p:custDataLst>
          </p:nvPr>
        </p:nvSpPr>
        <p:spPr/>
        <p:txBody>
          <a:bodyPr/>
          <a:lstStyle/>
          <a:p>
            <a:pPr marL="0" indent="0">
              <a:buNone/>
            </a:pPr>
            <a:r>
              <a:rPr lang="fr-FR" b="1" dirty="0">
                <a:solidFill>
                  <a:schemeClr val="tx1"/>
                </a:solidFill>
              </a:rPr>
              <a:t>Étape 5/5 - Orchestrer la navigation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6"/>
            </p:custDataLst>
          </p:nvPr>
        </p:nvSpPr>
        <p:spPr/>
        <p:txBody>
          <a:bodyPr/>
          <a:lstStyle/>
          <a:p>
            <a:r>
              <a:rPr lang="fr-FR" dirty="0"/>
              <a:t>Android </a:t>
            </a:r>
            <a:r>
              <a:rPr lang="fr-FR" dirty="0" err="1"/>
              <a:t>Jetpack’s</a:t>
            </a:r>
            <a:r>
              <a:rPr lang="fr-FR" dirty="0"/>
              <a:t> Navigation</a:t>
            </a:r>
          </a:p>
        </p:txBody>
      </p:sp>
      <p:sp>
        <p:nvSpPr>
          <p:cNvPr id="19" name="Rectangle 1">
            <a:extLst>
              <a:ext uri="{FF2B5EF4-FFF2-40B4-BE49-F238E27FC236}">
                <a16:creationId xmlns:a16="http://schemas.microsoft.com/office/drawing/2014/main" id="{C80A0F3D-D1AC-4A77-8B80-2FABA038D4B8}"/>
              </a:ext>
            </a:extLst>
          </p:cNvPr>
          <p:cNvSpPr>
            <a:spLocks noChangeArrowheads="1"/>
          </p:cNvSpPr>
          <p:nvPr>
            <p:custDataLst>
              <p:tags r:id="rId7"/>
            </p:custDataLst>
          </p:nvPr>
        </p:nvSpPr>
        <p:spPr bwMode="auto">
          <a:xfrm>
            <a:off x="2295332" y="3265547"/>
            <a:ext cx="9332320"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urier New" panose="02070309020205020404" pitchFamily="49" charset="0"/>
              </a:rPr>
              <a:t>class </a:t>
            </a:r>
            <a:r>
              <a:rPr kumimoji="0" lang="fr-FR" altLang="fr-FR" sz="1000" b="0" i="0" u="none" strike="noStrike" cap="none" normalizeH="0" baseline="0" dirty="0" err="1">
                <a:ln>
                  <a:noFill/>
                </a:ln>
                <a:solidFill>
                  <a:srgbClr val="000000"/>
                </a:solidFill>
                <a:effectLst/>
                <a:latin typeface="Courier New" panose="02070309020205020404" pitchFamily="49" charset="0"/>
              </a:rPr>
              <a:t>BienvenueFragment</a:t>
            </a:r>
            <a:r>
              <a:rPr kumimoji="0" lang="fr-FR" altLang="fr-FR" sz="1000" b="0" i="0" u="none" strike="noStrike" cap="none" normalizeH="0" baseline="0" dirty="0">
                <a:ln>
                  <a:noFill/>
                </a:ln>
                <a:solidFill>
                  <a:srgbClr val="000000"/>
                </a:solidFill>
                <a:effectLst/>
                <a:latin typeface="Courier New" panose="02070309020205020404" pitchFamily="49" charset="0"/>
              </a:rPr>
              <a:t> : Fragment()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rPr>
              <a:t>onCreateView</a:t>
            </a:r>
            <a:r>
              <a:rPr kumimoji="0" lang="fr-FR" altLang="fr-FR" sz="1000" b="0" i="0" u="none" strike="noStrike" cap="none" normalizeH="0" baseline="0" dirty="0">
                <a:ln>
                  <a:noFill/>
                </a:ln>
                <a:solidFill>
                  <a:srgbClr val="000000"/>
                </a:solidFill>
                <a:effectLst/>
                <a:latin typeface="Courier New" panose="02070309020205020404" pitchFamily="49" charset="0"/>
              </a:rPr>
              <a:t>(inflater: LayoutInflater, container: ViewGroup?, savedInstanceState: Bundle?  ): View?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val </a:t>
            </a:r>
            <a:r>
              <a:rPr kumimoji="0" lang="fr-FR" altLang="fr-FR" sz="1000" b="0" i="0" u="none" strike="noStrike" cap="none" normalizeH="0" baseline="0" dirty="0">
                <a:ln>
                  <a:noFill/>
                </a:ln>
                <a:solidFill>
                  <a:srgbClr val="000000"/>
                </a:solidFill>
                <a:effectLst/>
                <a:latin typeface="Courier New" panose="02070309020205020404" pitchFamily="49" charset="0"/>
              </a:rPr>
              <a:t>binding = </a:t>
            </a:r>
            <a:r>
              <a:rPr kumimoji="0" lang="fr-FR" altLang="fr-FR" sz="1000" b="0" i="0" u="none" strike="noStrike" cap="none" normalizeH="0" baseline="0" dirty="0" err="1">
                <a:ln>
                  <a:noFill/>
                </a:ln>
                <a:solidFill>
                  <a:srgbClr val="000000"/>
                </a:solidFill>
                <a:effectLst/>
                <a:latin typeface="Courier New" panose="02070309020205020404" pitchFamily="49" charset="0"/>
              </a:rPr>
              <a:t>DataBindingUtil.inflate</a:t>
            </a:r>
            <a:r>
              <a:rPr kumimoji="0" lang="fr-FR" altLang="fr-FR" sz="1000" b="0" i="0" u="none" strike="noStrike" cap="none" normalizeH="0" baseline="0" dirty="0">
                <a:ln>
                  <a:noFill/>
                </a:ln>
                <a:solidFill>
                  <a:srgbClr val="000000"/>
                </a:solidFill>
                <a:effectLst/>
                <a:latin typeface="Courier New" panose="02070309020205020404" pitchFamily="49" charset="0"/>
              </a:rPr>
              <a:t>&lt;</a:t>
            </a:r>
            <a:r>
              <a:rPr kumimoji="0" lang="fr-FR" altLang="fr-FR" sz="1000" b="0" i="0" u="none" strike="noStrike" cap="none" normalizeH="0" baseline="0" dirty="0" err="1">
                <a:ln>
                  <a:noFill/>
                </a:ln>
                <a:solidFill>
                  <a:srgbClr val="000000"/>
                </a:solidFill>
                <a:effectLst/>
                <a:latin typeface="Courier New" panose="02070309020205020404" pitchFamily="49" charset="0"/>
              </a:rPr>
              <a:t>FragmentBienvenueBinding</a:t>
            </a:r>
            <a:r>
              <a:rPr kumimoji="0" lang="fr-FR" altLang="fr-FR" sz="1000" b="0" i="0" u="none" strike="noStrike" cap="none" normalizeH="0" baseline="0" dirty="0">
                <a:ln>
                  <a:noFill/>
                </a:ln>
                <a:solidFill>
                  <a:srgbClr val="000000"/>
                </a:solidFill>
                <a:effectLst/>
                <a:latin typeface="Courier New" panose="02070309020205020404" pitchFamily="49" charset="0"/>
              </a:rPr>
              <a:t>&gt;(inflater, </a:t>
            </a:r>
            <a:r>
              <a:rPr kumimoji="0" lang="fr-FR" altLang="fr-FR" sz="1000" b="0" i="0" u="none" strike="noStrike" cap="none" normalizeH="0" baseline="0" dirty="0" err="1">
                <a:ln>
                  <a:noFill/>
                </a:ln>
                <a:solidFill>
                  <a:srgbClr val="000000"/>
                </a:solidFill>
                <a:effectLst/>
                <a:latin typeface="Courier New" panose="02070309020205020404" pitchFamily="49" charset="0"/>
              </a:rPr>
              <a:t>R.layout.</a:t>
            </a:r>
            <a:r>
              <a:rPr kumimoji="0" lang="fr-FR" altLang="fr-FR" sz="1000" b="0" i="1" u="none" strike="noStrike" cap="none" normalizeH="0" baseline="0" dirty="0" err="1">
                <a:ln>
                  <a:noFill/>
                </a:ln>
                <a:solidFill>
                  <a:srgbClr val="660E7A"/>
                </a:solidFill>
                <a:effectLst/>
                <a:latin typeface="Courier New" panose="02070309020205020404" pitchFamily="49" charset="0"/>
              </a:rPr>
              <a:t>fragment_bienvenue</a:t>
            </a:r>
            <a:r>
              <a:rPr kumimoji="0" lang="fr-FR" altLang="fr-FR" sz="1000" b="0" i="0" u="none" strike="noStrike" cap="none" normalizeH="0" baseline="0" dirty="0">
                <a:ln>
                  <a:noFill/>
                </a:ln>
                <a:solidFill>
                  <a:srgbClr val="000000"/>
                </a:solidFill>
                <a:effectLst/>
                <a:latin typeface="Courier New" panose="02070309020205020404" pitchFamily="49" charset="0"/>
              </a:rPr>
              <a:t>, container, </a:t>
            </a:r>
            <a:r>
              <a:rPr kumimoji="0" lang="fr-FR" altLang="fr-FR" sz="1000" b="1" i="0" u="none" strike="noStrike" cap="none" normalizeH="0" baseline="0" dirty="0">
                <a:ln>
                  <a:noFill/>
                </a:ln>
                <a:solidFill>
                  <a:srgbClr val="000080"/>
                </a:solidFill>
                <a:effectLst/>
                <a:latin typeface="Courier New" panose="02070309020205020404" pitchFamily="49" charset="0"/>
              </a:rPr>
              <a:t>false</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rPr>
              <a:t>binding.</a:t>
            </a:r>
            <a:r>
              <a:rPr kumimoji="0" lang="fr-FR" altLang="fr-FR" sz="1000" b="1" i="0" u="none" strike="noStrike" cap="none" normalizeH="0" baseline="0" dirty="0" err="1">
                <a:ln>
                  <a:noFill/>
                </a:ln>
                <a:solidFill>
                  <a:srgbClr val="660E7A"/>
                </a:solidFill>
                <a:effectLst/>
                <a:latin typeface="Courier New" panose="02070309020205020404" pitchFamily="49" charset="0"/>
              </a:rPr>
              <a:t>btnGo</a:t>
            </a:r>
            <a:r>
              <a:rPr kumimoji="0" lang="fr-FR" altLang="fr-FR" sz="1000" b="0" i="0" u="none" strike="noStrike" cap="none" normalizeH="0" baseline="0" dirty="0" err="1">
                <a:ln>
                  <a:noFill/>
                </a:ln>
                <a:solidFill>
                  <a:srgbClr val="000000"/>
                </a:solidFill>
                <a:effectLst/>
                <a:latin typeface="Courier New" panose="02070309020205020404" pitchFamily="49" charset="0"/>
              </a:rPr>
              <a:t>.setOnClickListener</a:t>
            </a:r>
            <a:r>
              <a:rPr kumimoji="0" lang="fr-FR" altLang="fr-FR" sz="1000" b="0" i="0" u="none" strike="noStrike" cap="none" normalizeH="0" baseline="0" dirty="0">
                <a:ln>
                  <a:noFill/>
                </a:ln>
                <a:solidFill>
                  <a:srgbClr val="000000"/>
                </a:solidFill>
                <a:effectLst/>
                <a:latin typeface="Courier New" panose="02070309020205020404" pitchFamily="49" charset="0"/>
              </a:rPr>
              <a:t> ( </a:t>
            </a:r>
            <a:r>
              <a:rPr kumimoji="0" lang="fr-FR" altLang="fr-FR" sz="1000" b="0" i="0" u="none" strike="noStrike" cap="none" normalizeH="0" baseline="0" dirty="0" err="1">
                <a:ln>
                  <a:noFill/>
                </a:ln>
                <a:solidFill>
                  <a:srgbClr val="000000"/>
                </a:solidFill>
                <a:effectLst/>
                <a:latin typeface="Courier New" panose="02070309020205020404" pitchFamily="49" charset="0"/>
              </a:rPr>
              <a:t>Navigation.createNavigateOnClickListener</a:t>
            </a:r>
            <a:r>
              <a:rPr kumimoji="0" lang="fr-FR" altLang="fr-FR" sz="1000" b="0" i="0" u="none" strike="noStrike" cap="none" normalizeH="0" baseline="0" dirty="0">
                <a:ln>
                  <a:noFill/>
                </a:ln>
                <a:solidFill>
                  <a:srgbClr val="000000"/>
                </a:solidFill>
                <a:effectLst/>
                <a:latin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rPr>
              <a:t>R.id.</a:t>
            </a:r>
            <a:r>
              <a:rPr kumimoji="0" lang="fr-FR" altLang="fr-FR" sz="1000" b="0" i="1" u="none" strike="noStrike" cap="none" normalizeH="0" baseline="0" dirty="0" err="1">
                <a:ln>
                  <a:noFill/>
                </a:ln>
                <a:solidFill>
                  <a:srgbClr val="660E7A"/>
                </a:solidFill>
                <a:effectLst/>
                <a:latin typeface="Courier New" panose="02070309020205020404" pitchFamily="49" charset="0"/>
              </a:rPr>
              <a:t>action_bienvenueFragment_to_quiFragment</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return </a:t>
            </a:r>
            <a:r>
              <a:rPr kumimoji="0" lang="fr-FR" altLang="fr-FR" sz="1000" b="0" i="0" u="none" strike="noStrike" cap="none" normalizeH="0" baseline="0" dirty="0" err="1">
                <a:ln>
                  <a:noFill/>
                </a:ln>
                <a:solidFill>
                  <a:srgbClr val="000000"/>
                </a:solidFill>
                <a:effectLst/>
                <a:latin typeface="Courier New" panose="02070309020205020404" pitchFamily="49" charset="0"/>
              </a:rPr>
              <a:t>binding.</a:t>
            </a:r>
            <a:r>
              <a:rPr kumimoji="0" lang="fr-FR" altLang="fr-FR" sz="1000" b="0" i="1" u="none" strike="noStrike" cap="none" normalizeH="0" baseline="0" dirty="0" err="1">
                <a:ln>
                  <a:noFill/>
                </a:ln>
                <a:solidFill>
                  <a:srgbClr val="660E7A"/>
                </a:solidFill>
                <a:effectLst/>
                <a:latin typeface="Courier New" panose="02070309020205020404" pitchFamily="49" charset="0"/>
              </a:rPr>
              <a:t>root</a:t>
            </a:r>
            <a:br>
              <a:rPr kumimoji="0" lang="fr-FR" altLang="fr-FR" sz="1000" b="0" i="1" u="none" strike="noStrike" cap="none" normalizeH="0" baseline="0" dirty="0">
                <a:ln>
                  <a:noFill/>
                </a:ln>
                <a:solidFill>
                  <a:srgbClr val="660E7A"/>
                </a:solidFill>
                <a:effectLst/>
                <a:latin typeface="Courier New" panose="02070309020205020404" pitchFamily="49" charset="0"/>
              </a:rPr>
            </a:br>
            <a:r>
              <a:rPr kumimoji="0" lang="fr-FR" altLang="fr-FR" sz="1000" b="0" i="1" u="none" strike="noStrike" cap="none" normalizeH="0" baseline="0" dirty="0">
                <a:ln>
                  <a:noFill/>
                </a:ln>
                <a:solidFill>
                  <a:srgbClr val="660E7A"/>
                </a:solidFill>
                <a:effectLst/>
                <a:latin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759482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Étape 6/5 - Possibilité de configurer le back</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grpSp>
        <p:nvGrpSpPr>
          <p:cNvPr id="15" name="Groupe 14">
            <a:extLst>
              <a:ext uri="{FF2B5EF4-FFF2-40B4-BE49-F238E27FC236}">
                <a16:creationId xmlns:a16="http://schemas.microsoft.com/office/drawing/2014/main" id="{918BC555-9BE4-4F64-963F-E6ABD489815D}"/>
              </a:ext>
            </a:extLst>
          </p:cNvPr>
          <p:cNvGrpSpPr/>
          <p:nvPr>
            <p:custDataLst>
              <p:tags r:id="rId5"/>
            </p:custDataLst>
          </p:nvPr>
        </p:nvGrpSpPr>
        <p:grpSpPr>
          <a:xfrm>
            <a:off x="2191732" y="2274484"/>
            <a:ext cx="8847056" cy="4454120"/>
            <a:chOff x="2191732" y="2274484"/>
            <a:chExt cx="8847056" cy="4454120"/>
          </a:xfrm>
        </p:grpSpPr>
        <p:sp>
          <p:nvSpPr>
            <p:cNvPr id="16" name="Rectangle 15">
              <a:extLst>
                <a:ext uri="{FF2B5EF4-FFF2-40B4-BE49-F238E27FC236}">
                  <a16:creationId xmlns:a16="http://schemas.microsoft.com/office/drawing/2014/main" id="{6EF33985-DC78-492A-892A-A6965B9E8416}"/>
                </a:ext>
              </a:extLst>
            </p:cNvPr>
            <p:cNvSpPr/>
            <p:nvPr/>
          </p:nvSpPr>
          <p:spPr>
            <a:xfrm>
              <a:off x="2191732" y="2274484"/>
              <a:ext cx="8847056" cy="44541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31D97450-36E6-42DA-AA65-513286D8611F}"/>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8" name="ZoneTexte 17">
            <a:extLst>
              <a:ext uri="{FF2B5EF4-FFF2-40B4-BE49-F238E27FC236}">
                <a16:creationId xmlns:a16="http://schemas.microsoft.com/office/drawing/2014/main" id="{B8A05E8A-AF6E-42C7-A7B0-5DAAA2CEDA3F}"/>
              </a:ext>
            </a:extLst>
          </p:cNvPr>
          <p:cNvSpPr txBox="1"/>
          <p:nvPr>
            <p:custDataLst>
              <p:tags r:id="rId6"/>
            </p:custDataLst>
          </p:nvPr>
        </p:nvSpPr>
        <p:spPr>
          <a:xfrm>
            <a:off x="2549854" y="2292947"/>
            <a:ext cx="1249147" cy="632444"/>
          </a:xfrm>
          <a:prstGeom prst="rect">
            <a:avLst/>
          </a:prstGeom>
        </p:spPr>
        <p:txBody>
          <a:bodyPr vert="horz" wrap="square" lIns="91440" tIns="45720" rIns="91440" bIns="45720" rtlCol="0" anchor="b">
            <a:normAutofit fontScale="92500"/>
          </a:bodyPr>
          <a:lstStyle/>
          <a:p>
            <a:r>
              <a:rPr lang="fr-FR" sz="2400" b="1" dirty="0">
                <a:solidFill>
                  <a:schemeClr val="bg1">
                    <a:lumMod val="50000"/>
                  </a:schemeClr>
                </a:solidFill>
                <a:latin typeface="Segoe UI" panose="020B0502040204020203" pitchFamily="34" charset="0"/>
              </a:rPr>
              <a:t>KOTLIN</a:t>
            </a:r>
          </a:p>
        </p:txBody>
      </p:sp>
      <p:sp>
        <p:nvSpPr>
          <p:cNvPr id="19" name="ZoneTexte 18">
            <a:extLst>
              <a:ext uri="{FF2B5EF4-FFF2-40B4-BE49-F238E27FC236}">
                <a16:creationId xmlns:a16="http://schemas.microsoft.com/office/drawing/2014/main" id="{57992A4B-0F2A-42B9-A13A-FD3F402AE4FD}"/>
              </a:ext>
            </a:extLst>
          </p:cNvPr>
          <p:cNvSpPr txBox="1"/>
          <p:nvPr>
            <p:custDataLst>
              <p:tags r:id="rId7"/>
            </p:custDataLst>
          </p:nvPr>
        </p:nvSpPr>
        <p:spPr>
          <a:xfrm>
            <a:off x="3882710" y="2292947"/>
            <a:ext cx="1146874" cy="632444"/>
          </a:xfrm>
          <a:prstGeom prst="rect">
            <a:avLst/>
          </a:prstGeom>
          <a:ln>
            <a:noFill/>
          </a:ln>
          <a:effectLst>
            <a:outerShdw blurRad="152400" dist="317500" dir="5400000" sx="90000" sy="-19000" rotWithShape="0">
              <a:prstClr val="black">
                <a:alpha val="15000"/>
              </a:prstClr>
            </a:outerShdw>
          </a:effectLst>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JAVA</a:t>
            </a:r>
          </a:p>
        </p:txBody>
      </p:sp>
      <p:pic>
        <p:nvPicPr>
          <p:cNvPr id="14" name="Image 13">
            <a:extLst>
              <a:ext uri="{FF2B5EF4-FFF2-40B4-BE49-F238E27FC236}">
                <a16:creationId xmlns:a16="http://schemas.microsoft.com/office/drawing/2014/main" id="{BE7E172A-7BA2-44B7-A3BC-ABE16CE1899F}"/>
              </a:ext>
            </a:extLst>
          </p:cNvPr>
          <p:cNvPicPr>
            <a:picLocks noChangeAspect="1"/>
          </p:cNvPicPr>
          <p:nvPr>
            <p:custDataLst>
              <p:tags r:id="rId8"/>
            </p:custDataLst>
          </p:nvPr>
        </p:nvPicPr>
        <p:blipFill>
          <a:blip r:embed="rId12"/>
          <a:stretch>
            <a:fillRect/>
          </a:stretch>
        </p:blipFill>
        <p:spPr>
          <a:xfrm>
            <a:off x="3335253" y="3127647"/>
            <a:ext cx="6095066" cy="3553822"/>
          </a:xfrm>
          <a:prstGeom prst="rect">
            <a:avLst/>
          </a:prstGeom>
        </p:spPr>
      </p:pic>
    </p:spTree>
    <p:custDataLst>
      <p:tags r:id="rId1"/>
    </p:custDataLst>
    <p:extLst>
      <p:ext uri="{BB962C8B-B14F-4D97-AF65-F5344CB8AC3E}">
        <p14:creationId xmlns:p14="http://schemas.microsoft.com/office/powerpoint/2010/main" val="310687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11"/>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Android Jetpack’s Navigation</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50485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Navigation interne</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Colore-moi un écran </a:t>
            </a:r>
          </a:p>
        </p:txBody>
      </p:sp>
      <p:pic>
        <p:nvPicPr>
          <p:cNvPr id="3" name="Espace réservé du contenu 2" descr="Contour de visage souriant contour">
            <a:extLst>
              <a:ext uri="{FF2B5EF4-FFF2-40B4-BE49-F238E27FC236}">
                <a16:creationId xmlns:a16="http://schemas.microsoft.com/office/drawing/2014/main" id="{65D93F72-7545-40C2-8061-A7955ED4B000}"/>
              </a:ext>
            </a:extLst>
          </p:cNvPr>
          <p:cNvPicPr>
            <a:picLocks noGrp="1" noChangeAspect="1"/>
          </p:cNvPicPr>
          <p:nvPr>
            <p:ph sz="quarter" idx="15"/>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81863" y="3259267"/>
            <a:ext cx="914400" cy="914400"/>
          </a:xfrm>
        </p:spPr>
      </p:pic>
    </p:spTree>
    <p:custDataLst>
      <p:tags r:id="rId1"/>
    </p:custDataLst>
    <p:extLst>
      <p:ext uri="{BB962C8B-B14F-4D97-AF65-F5344CB8AC3E}">
        <p14:creationId xmlns:p14="http://schemas.microsoft.com/office/powerpoint/2010/main" val="733804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Passage d’informations entre fragments</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13" name="ZoneTexte 12">
            <a:extLst>
              <a:ext uri="{FF2B5EF4-FFF2-40B4-BE49-F238E27FC236}">
                <a16:creationId xmlns:a16="http://schemas.microsoft.com/office/drawing/2014/main" id="{0378FA0F-CA95-4856-8F4F-DC611457CF68}"/>
              </a:ext>
            </a:extLst>
          </p:cNvPr>
          <p:cNvSpPr txBox="1"/>
          <p:nvPr>
            <p:custDataLst>
              <p:tags r:id="rId5"/>
            </p:custDataLst>
          </p:nvPr>
        </p:nvSpPr>
        <p:spPr>
          <a:xfrm>
            <a:off x="4176712" y="2514600"/>
            <a:ext cx="3838575" cy="1828800"/>
          </a:xfrm>
          <a:prstGeom prst="rect">
            <a:avLst/>
          </a:prstGeom>
        </p:spPr>
        <p:txBody>
          <a:bodyPr vert="horz" wrap="none" lIns="91440" tIns="45720" rIns="91440" bIns="45720" rtlCol="0" anchor="b">
            <a:normAutofit/>
          </a:bodyPr>
          <a:lstStyle/>
          <a:p>
            <a:r>
              <a:rPr lang="fr-FR" sz="6000" dirty="0" err="1">
                <a:solidFill>
                  <a:schemeClr val="accent2"/>
                </a:solidFill>
                <a:latin typeface="Bahnschrift Condensed" panose="020B0502040204020203" pitchFamily="34" charset="0"/>
              </a:rPr>
              <a:t>Safe</a:t>
            </a:r>
            <a:r>
              <a:rPr lang="fr-FR" sz="6000" dirty="0">
                <a:solidFill>
                  <a:schemeClr val="accent2"/>
                </a:solidFill>
                <a:latin typeface="Bahnschrift Condensed" panose="020B0502040204020203" pitchFamily="34" charset="0"/>
              </a:rPr>
              <a:t> </a:t>
            </a:r>
            <a:r>
              <a:rPr lang="fr-FR" sz="6000" dirty="0" err="1">
                <a:solidFill>
                  <a:schemeClr val="accent2"/>
                </a:solidFill>
                <a:latin typeface="Bahnschrift Condensed" panose="020B0502040204020203" pitchFamily="34" charset="0"/>
              </a:rPr>
              <a:t>Args</a:t>
            </a:r>
            <a:endParaRPr lang="fr-FR" sz="6000" dirty="0">
              <a:solidFill>
                <a:schemeClr val="accent2"/>
              </a:solidFill>
              <a:latin typeface="Bahnschrift Condensed" panose="020B0502040204020203" pitchFamily="34" charset="0"/>
            </a:endParaRPr>
          </a:p>
        </p:txBody>
      </p:sp>
    </p:spTree>
    <p:custDataLst>
      <p:tags r:id="rId1"/>
    </p:custDataLst>
    <p:extLst>
      <p:ext uri="{BB962C8B-B14F-4D97-AF65-F5344CB8AC3E}">
        <p14:creationId xmlns:p14="http://schemas.microsoft.com/office/powerpoint/2010/main" val="2250013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Passage d’informations entre fragments – Mise en place</a:t>
            </a:r>
          </a:p>
          <a:p>
            <a:pPr marL="0" indent="0">
              <a:buNone/>
            </a:pPr>
            <a:endParaRPr lang="fr-FR" b="1" dirty="0"/>
          </a:p>
          <a:p>
            <a:pPr marL="457200" indent="-457200">
              <a:buFont typeface="+mj-lt"/>
              <a:buAutoNum type="arabicPeriod"/>
            </a:pPr>
            <a:r>
              <a:rPr lang="fr-FR" sz="2400" dirty="0"/>
              <a:t>Définir les dépendances et le plugin</a:t>
            </a:r>
          </a:p>
          <a:p>
            <a:pPr marL="457200" indent="-457200">
              <a:buFont typeface="+mj-lt"/>
              <a:buAutoNum type="arabicPeriod"/>
            </a:pPr>
            <a:r>
              <a:rPr lang="fr-FR" sz="2400" dirty="0"/>
              <a:t>Définir les besoins d’informations dans le Navigation Graph</a:t>
            </a:r>
          </a:p>
          <a:p>
            <a:pPr marL="457200" indent="-457200">
              <a:buFont typeface="+mj-lt"/>
              <a:buAutoNum type="arabicPeriod"/>
            </a:pPr>
            <a:r>
              <a:rPr lang="fr-FR" sz="2400" dirty="0"/>
              <a:t>Fournir les paramètres</a:t>
            </a:r>
          </a:p>
          <a:p>
            <a:pPr marL="457200" indent="-457200">
              <a:buFont typeface="+mj-lt"/>
              <a:buAutoNum type="arabicPeriod"/>
            </a:pPr>
            <a:r>
              <a:rPr lang="fr-FR" sz="2400" dirty="0"/>
              <a:t>Récupérer les paramètres</a:t>
            </a: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Tree>
    <p:custDataLst>
      <p:tags r:id="rId1"/>
    </p:custDataLst>
    <p:extLst>
      <p:ext uri="{BB962C8B-B14F-4D97-AF65-F5344CB8AC3E}">
        <p14:creationId xmlns:p14="http://schemas.microsoft.com/office/powerpoint/2010/main" val="337454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Étape 1/4 - Définir les dépendances</a:t>
            </a:r>
          </a:p>
          <a:p>
            <a:pPr marL="0" indent="0">
              <a:buNone/>
            </a:pPr>
            <a:endParaRPr lang="fr-FR" b="1" dirty="0"/>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grpSp>
        <p:nvGrpSpPr>
          <p:cNvPr id="2" name="Groupe 1">
            <a:extLst>
              <a:ext uri="{FF2B5EF4-FFF2-40B4-BE49-F238E27FC236}">
                <a16:creationId xmlns:a16="http://schemas.microsoft.com/office/drawing/2014/main" id="{CCDABDC2-A7A5-4777-B744-3AFD5FAE5161}"/>
              </a:ext>
            </a:extLst>
          </p:cNvPr>
          <p:cNvGrpSpPr/>
          <p:nvPr>
            <p:custDataLst>
              <p:tags r:id="rId5"/>
            </p:custDataLst>
          </p:nvPr>
        </p:nvGrpSpPr>
        <p:grpSpPr>
          <a:xfrm>
            <a:off x="2191732" y="2274484"/>
            <a:ext cx="8847056" cy="3933860"/>
            <a:chOff x="2191732" y="2274484"/>
            <a:chExt cx="8847056" cy="3933860"/>
          </a:xfrm>
        </p:grpSpPr>
        <p:grpSp>
          <p:nvGrpSpPr>
            <p:cNvPr id="12" name="Groupe 11">
              <a:extLst>
                <a:ext uri="{FF2B5EF4-FFF2-40B4-BE49-F238E27FC236}">
                  <a16:creationId xmlns:a16="http://schemas.microsoft.com/office/drawing/2014/main" id="{7A4E86AB-ED37-4D84-8717-09AA1F1EC29D}"/>
                </a:ext>
              </a:extLst>
            </p:cNvPr>
            <p:cNvGrpSpPr/>
            <p:nvPr/>
          </p:nvGrpSpPr>
          <p:grpSpPr>
            <a:xfrm>
              <a:off x="2191732" y="2274484"/>
              <a:ext cx="8847056" cy="3933860"/>
              <a:chOff x="2191732" y="2274484"/>
              <a:chExt cx="8847056" cy="3933860"/>
            </a:xfrm>
          </p:grpSpPr>
          <p:sp>
            <p:nvSpPr>
              <p:cNvPr id="13" name="Rectangle 12">
                <a:extLst>
                  <a:ext uri="{FF2B5EF4-FFF2-40B4-BE49-F238E27FC236}">
                    <a16:creationId xmlns:a16="http://schemas.microsoft.com/office/drawing/2014/main" id="{BD306FC6-93CB-4C6A-B45A-720DDC1F1A39}"/>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61F45B79-25B0-4D72-92A1-3C5CA43633F8}"/>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5" name="ZoneTexte 14">
              <a:extLst>
                <a:ext uri="{FF2B5EF4-FFF2-40B4-BE49-F238E27FC236}">
                  <a16:creationId xmlns:a16="http://schemas.microsoft.com/office/drawing/2014/main" id="{EA65A68C-8409-462B-998F-78C4704F3419}"/>
                </a:ext>
              </a:extLst>
            </p:cNvPr>
            <p:cNvSpPr txBox="1"/>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11" name="Rectangle 1">
            <a:extLst>
              <a:ext uri="{FF2B5EF4-FFF2-40B4-BE49-F238E27FC236}">
                <a16:creationId xmlns:a16="http://schemas.microsoft.com/office/drawing/2014/main" id="{0050F640-3B34-4792-A0D0-94813983346B}"/>
              </a:ext>
            </a:extLst>
          </p:cNvPr>
          <p:cNvSpPr>
            <a:spLocks noChangeArrowheads="1"/>
          </p:cNvSpPr>
          <p:nvPr>
            <p:custDataLst>
              <p:tags r:id="rId6"/>
            </p:custDataLst>
          </p:nvPr>
        </p:nvSpPr>
        <p:spPr bwMode="auto">
          <a:xfrm>
            <a:off x="2403835" y="3444077"/>
            <a:ext cx="805567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err="1">
                <a:ln>
                  <a:noFill/>
                </a:ln>
                <a:solidFill>
                  <a:srgbClr val="000000"/>
                </a:solidFill>
                <a:effectLst/>
                <a:latin typeface="Courier New" panose="02070309020205020404" pitchFamily="49" charset="0"/>
              </a:rPr>
              <a:t>dependencies</a:t>
            </a:r>
            <a:r>
              <a:rPr kumimoji="0" lang="fr-FR" altLang="fr-FR" sz="1500" b="0" i="0" u="none" strike="noStrike" cap="none" normalizeH="0" baseline="0" dirty="0">
                <a:ln>
                  <a:noFill/>
                </a:ln>
                <a:solidFill>
                  <a:srgbClr val="000000"/>
                </a:solidFill>
                <a:effectLst/>
                <a:latin typeface="Courier New" panose="02070309020205020404" pitchFamily="49" charset="0"/>
              </a:rPr>
              <a:t> </a:t>
            </a:r>
            <a:r>
              <a:rPr kumimoji="0" lang="fr-FR" altLang="fr-FR" sz="1500" b="1" i="0" u="none" strike="noStrike" cap="none" normalizeH="0" baseline="0" dirty="0">
                <a:ln>
                  <a:noFill/>
                </a:ln>
                <a:solidFill>
                  <a:srgbClr val="000000"/>
                </a:solidFill>
                <a:effectLst/>
                <a:latin typeface="Courier New" panose="02070309020205020404" pitchFamily="49" charset="0"/>
              </a:rPr>
              <a:t>{</a:t>
            </a:r>
            <a:br>
              <a:rPr kumimoji="0" lang="fr-FR" altLang="fr-FR" sz="1500" b="1" i="0" u="none" strike="noStrike" cap="none" normalizeH="0" baseline="0" dirty="0">
                <a:ln>
                  <a:noFill/>
                </a:ln>
                <a:solidFill>
                  <a:srgbClr val="000000"/>
                </a:solidFill>
                <a:effectLst/>
                <a:latin typeface="Courier New" panose="02070309020205020404" pitchFamily="49" charset="0"/>
              </a:rPr>
            </a:br>
            <a:r>
              <a:rPr kumimoji="0" lang="fr-FR" altLang="fr-FR" sz="1500" b="1"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500" b="1" dirty="0">
                <a:solidFill>
                  <a:srgbClr val="000000"/>
                </a:solidFill>
                <a:latin typeface="Courier New" panose="02070309020205020404" pitchFamily="49" charset="0"/>
              </a:rPr>
              <a:t>    </a:t>
            </a:r>
            <a:r>
              <a:rPr kumimoji="0" lang="fr-FR" altLang="fr-FR" sz="1500" b="0" i="0" u="none" strike="noStrike" cap="none" normalizeH="0" baseline="0" dirty="0" err="1">
                <a:ln>
                  <a:noFill/>
                </a:ln>
                <a:solidFill>
                  <a:srgbClr val="000000"/>
                </a:solidFill>
                <a:effectLst/>
                <a:latin typeface="Courier New" panose="02070309020205020404" pitchFamily="49" charset="0"/>
              </a:rPr>
              <a:t>classpath</a:t>
            </a:r>
            <a:r>
              <a:rPr kumimoji="0" lang="fr-FR" altLang="fr-FR" sz="1500" b="0" i="0" u="none" strike="noStrike" cap="none" normalizeH="0" baseline="0" dirty="0">
                <a:ln>
                  <a:noFill/>
                </a:ln>
                <a:solidFill>
                  <a:srgbClr val="000000"/>
                </a:solidFill>
                <a:effectLst/>
                <a:latin typeface="Courier New" panose="02070309020205020404" pitchFamily="49" charset="0"/>
              </a:rPr>
              <a:t> </a:t>
            </a:r>
            <a:r>
              <a:rPr kumimoji="0" lang="fr-FR" altLang="fr-FR" sz="1500" b="1" i="0" u="none" strike="noStrike" cap="none" normalizeH="0" baseline="0" dirty="0">
                <a:ln>
                  <a:noFill/>
                </a:ln>
                <a:solidFill>
                  <a:srgbClr val="008000"/>
                </a:solidFill>
                <a:effectLst/>
                <a:latin typeface="Courier New" panose="02070309020205020404" pitchFamily="49" charset="0"/>
              </a:rPr>
              <a:t>"androidx.navigation:navigation-safe-args-gradle-plugin:2.1.0"</a:t>
            </a:r>
            <a:br>
              <a:rPr kumimoji="0" lang="fr-FR" altLang="fr-FR" sz="1500" b="1" i="0" u="none" strike="noStrike" cap="none" normalizeH="0" baseline="0" dirty="0">
                <a:ln>
                  <a:noFill/>
                </a:ln>
                <a:solidFill>
                  <a:srgbClr val="008000"/>
                </a:solidFill>
                <a:effectLst/>
                <a:latin typeface="Courier New" panose="02070309020205020404" pitchFamily="49" charset="0"/>
              </a:rPr>
            </a:br>
            <a:r>
              <a:rPr kumimoji="0" lang="fr-FR" altLang="fr-FR" sz="1500" b="1" i="0" u="none" strike="noStrike" cap="none" normalizeH="0" baseline="0" dirty="0">
                <a:ln>
                  <a:noFill/>
                </a:ln>
                <a:solidFill>
                  <a:srgbClr val="008000"/>
                </a:solidFill>
                <a:effectLst/>
                <a:latin typeface="Courier New" panose="02070309020205020404" pitchFamily="49" charset="0"/>
              </a:rPr>
              <a:t>    </a:t>
            </a:r>
            <a:r>
              <a:rPr kumimoji="0" lang="fr-FR" altLang="fr-FR" sz="1500" b="1" i="0" u="none" strike="noStrike" cap="none" normalizeH="0" baseline="0" dirty="0">
                <a:ln>
                  <a:noFill/>
                </a:ln>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1" i="0" u="none" strike="noStrike" cap="none" normalizeH="0" baseline="0" dirty="0">
                <a:ln>
                  <a:noFill/>
                </a:ln>
                <a:solidFill>
                  <a:srgbClr val="000000"/>
                </a:solidFill>
                <a:effectLst/>
                <a:latin typeface="Courier New" panose="02070309020205020404" pitchFamily="49" charset="0"/>
              </a:rPr>
              <a:t>}</a:t>
            </a:r>
            <a:endParaRPr kumimoji="0" lang="fr-FR" altLang="fr-FR" sz="15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06581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dirty="0"/>
              <a:t>Navigation interne</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Comprendre ce qu’est Android </a:t>
            </a:r>
            <a:r>
              <a:rPr lang="fr-FR" dirty="0" err="1"/>
              <a:t>Jetpack’s</a:t>
            </a:r>
            <a:r>
              <a:rPr lang="fr-FR" dirty="0"/>
              <a:t> Navigation</a:t>
            </a:r>
          </a:p>
          <a:p>
            <a:r>
              <a:rPr lang="fr-FR" dirty="0"/>
              <a:t>Savoir utiliser Android </a:t>
            </a:r>
            <a:r>
              <a:rPr lang="fr-FR" dirty="0" err="1"/>
              <a:t>Jetpack’s</a:t>
            </a:r>
            <a:r>
              <a:rPr lang="fr-FR" dirty="0"/>
              <a:t> Navigation</a:t>
            </a:r>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Étape 1/4 - Définir le plugin</a:t>
            </a:r>
          </a:p>
          <a:p>
            <a:pPr marL="0" indent="0">
              <a:buNone/>
            </a:pPr>
            <a:endParaRPr lang="fr-FR" b="1" dirty="0"/>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grpSp>
        <p:nvGrpSpPr>
          <p:cNvPr id="2" name="Groupe 1">
            <a:extLst>
              <a:ext uri="{FF2B5EF4-FFF2-40B4-BE49-F238E27FC236}">
                <a16:creationId xmlns:a16="http://schemas.microsoft.com/office/drawing/2014/main" id="{E27CDDCA-2E34-47AC-89B7-7365A7F9E372}"/>
              </a:ext>
            </a:extLst>
          </p:cNvPr>
          <p:cNvGrpSpPr/>
          <p:nvPr>
            <p:custDataLst>
              <p:tags r:id="rId5"/>
            </p:custDataLst>
          </p:nvPr>
        </p:nvGrpSpPr>
        <p:grpSpPr>
          <a:xfrm>
            <a:off x="2191732" y="2274484"/>
            <a:ext cx="8847056" cy="3933860"/>
            <a:chOff x="2191732" y="2274484"/>
            <a:chExt cx="8847056" cy="3933860"/>
          </a:xfrm>
        </p:grpSpPr>
        <p:grpSp>
          <p:nvGrpSpPr>
            <p:cNvPr id="10" name="Groupe 9">
              <a:extLst>
                <a:ext uri="{FF2B5EF4-FFF2-40B4-BE49-F238E27FC236}">
                  <a16:creationId xmlns:a16="http://schemas.microsoft.com/office/drawing/2014/main" id="{3C15644A-3208-4452-A79C-D34887BBC29D}"/>
                </a:ext>
              </a:extLst>
            </p:cNvPr>
            <p:cNvGrpSpPr/>
            <p:nvPr/>
          </p:nvGrpSpPr>
          <p:grpSpPr>
            <a:xfrm>
              <a:off x="2191732" y="2274484"/>
              <a:ext cx="8847056" cy="3933860"/>
              <a:chOff x="2191732" y="2274484"/>
              <a:chExt cx="8847056" cy="3933860"/>
            </a:xfrm>
          </p:grpSpPr>
          <p:sp>
            <p:nvSpPr>
              <p:cNvPr id="11" name="Rectangle 10">
                <a:extLst>
                  <a:ext uri="{FF2B5EF4-FFF2-40B4-BE49-F238E27FC236}">
                    <a16:creationId xmlns:a16="http://schemas.microsoft.com/office/drawing/2014/main" id="{89087725-B868-41A1-9AA3-D9489B549256}"/>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F721B861-7016-47FC-9B6B-C5A7F04AE5B8}"/>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8" name="ZoneTexte 17">
              <a:extLst>
                <a:ext uri="{FF2B5EF4-FFF2-40B4-BE49-F238E27FC236}">
                  <a16:creationId xmlns:a16="http://schemas.microsoft.com/office/drawing/2014/main" id="{9F969960-81CE-46D1-8EF4-F7661D6FC1BF}"/>
                </a:ext>
              </a:extLst>
            </p:cNvPr>
            <p:cNvSpPr txBox="1"/>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16" name="Rectangle 1">
            <a:extLst>
              <a:ext uri="{FF2B5EF4-FFF2-40B4-BE49-F238E27FC236}">
                <a16:creationId xmlns:a16="http://schemas.microsoft.com/office/drawing/2014/main" id="{7C162DF7-99EF-45C7-AE40-EF3C76605F7C}"/>
              </a:ext>
            </a:extLst>
          </p:cNvPr>
          <p:cNvSpPr>
            <a:spLocks noChangeArrowheads="1"/>
          </p:cNvSpPr>
          <p:nvPr>
            <p:custDataLst>
              <p:tags r:id="rId6"/>
            </p:custDataLst>
          </p:nvPr>
        </p:nvSpPr>
        <p:spPr bwMode="auto">
          <a:xfrm>
            <a:off x="2394408" y="3366831"/>
            <a:ext cx="715469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000000"/>
                </a:solidFill>
                <a:effectLst/>
                <a:latin typeface="Courier New" panose="02070309020205020404" pitchFamily="49" charset="0"/>
              </a:rPr>
              <a:t>apply</a:t>
            </a:r>
            <a:r>
              <a:rPr kumimoji="0" lang="fr-FR" altLang="fr-FR" sz="2000" b="0" i="0" u="none" strike="noStrike" cap="none" normalizeH="0" baseline="0" dirty="0">
                <a:ln>
                  <a:noFill/>
                </a:ln>
                <a:solidFill>
                  <a:srgbClr val="000000"/>
                </a:solidFill>
                <a:effectLst/>
                <a:latin typeface="Courier New" panose="02070309020205020404" pitchFamily="49" charset="0"/>
              </a:rPr>
              <a:t> </a:t>
            </a:r>
            <a:r>
              <a:rPr kumimoji="0" lang="fr-FR" altLang="fr-FR" sz="2000" b="1" i="0" u="none" strike="noStrike" cap="none" normalizeH="0" baseline="0" dirty="0">
                <a:ln>
                  <a:noFill/>
                </a:ln>
                <a:solidFill>
                  <a:srgbClr val="008000"/>
                </a:solidFill>
                <a:effectLst/>
                <a:latin typeface="Courier New" panose="02070309020205020404" pitchFamily="49" charset="0"/>
              </a:rPr>
              <a:t>plugin</a:t>
            </a:r>
            <a:r>
              <a:rPr kumimoji="0" lang="fr-FR" altLang="fr-FR" sz="2000" b="0" i="0" u="none" strike="noStrike" cap="none" normalizeH="0" baseline="0" dirty="0">
                <a:ln>
                  <a:noFill/>
                </a:ln>
                <a:solidFill>
                  <a:srgbClr val="000000"/>
                </a:solidFill>
                <a:effectLst/>
                <a:latin typeface="Courier New" panose="02070309020205020404" pitchFamily="49" charset="0"/>
              </a:rPr>
              <a:t>: </a:t>
            </a:r>
            <a:r>
              <a:rPr kumimoji="0" lang="fr-FR" altLang="fr-FR" sz="2000" b="1" i="0" u="none" strike="noStrike" cap="none" normalizeH="0" baseline="0" dirty="0">
                <a:ln>
                  <a:noFill/>
                </a:ln>
                <a:solidFill>
                  <a:srgbClr val="008000"/>
                </a:solidFill>
                <a:effectLst/>
                <a:latin typeface="Courier New" panose="02070309020205020404" pitchFamily="49" charset="0"/>
              </a:rPr>
              <a:t>'</a:t>
            </a:r>
            <a:r>
              <a:rPr kumimoji="0" lang="fr-FR" altLang="fr-FR" sz="2000" b="1" i="0" u="none" strike="noStrike" cap="none" normalizeH="0" baseline="0" dirty="0" err="1">
                <a:ln>
                  <a:noFill/>
                </a:ln>
                <a:solidFill>
                  <a:srgbClr val="008000"/>
                </a:solidFill>
                <a:effectLst/>
                <a:latin typeface="Courier New" panose="02070309020205020404" pitchFamily="49" charset="0"/>
              </a:rPr>
              <a:t>androidx.navigation.safeargs</a:t>
            </a:r>
            <a:r>
              <a:rPr kumimoji="0" lang="fr-FR" altLang="fr-FR" sz="2000" b="1" i="0" u="none" strike="noStrike" cap="none" normalizeH="0" baseline="0" dirty="0">
                <a:ln>
                  <a:noFill/>
                </a:ln>
                <a:solidFill>
                  <a:srgbClr val="008000"/>
                </a:solidFill>
                <a:effectLst/>
                <a:latin typeface="Courier New" panose="02070309020205020404" pitchFamily="49" charset="0"/>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0556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2"/>
            </p:custDataLst>
          </p:nvPr>
        </p:nvSpPr>
        <p:spPr/>
        <p:txBody>
          <a:bodyPr/>
          <a:lstStyle/>
          <a:p>
            <a:pPr marL="0" indent="0">
              <a:buNone/>
            </a:pPr>
            <a:r>
              <a:rPr lang="fr-FR" b="1" dirty="0"/>
              <a:t>Étape 2/4 - Définir les paramètres</a:t>
            </a:r>
          </a:p>
          <a:p>
            <a:pPr marL="0" indent="0">
              <a:buNone/>
            </a:pPr>
            <a:endParaRPr lang="fr-FR" b="1" dirty="0"/>
          </a:p>
          <a:p>
            <a:pPr marL="0" indent="0">
              <a:buNone/>
            </a:pPr>
            <a:endParaRPr lang="fr-FR" b="1" dirty="0"/>
          </a:p>
        </p:txBody>
      </p:sp>
      <p:grpSp>
        <p:nvGrpSpPr>
          <p:cNvPr id="12" name="Groupe 11">
            <a:extLst>
              <a:ext uri="{FF2B5EF4-FFF2-40B4-BE49-F238E27FC236}">
                <a16:creationId xmlns:a16="http://schemas.microsoft.com/office/drawing/2014/main" id="{B6ADAE8F-14AD-484D-81B1-171B6C123362}"/>
              </a:ext>
            </a:extLst>
          </p:cNvPr>
          <p:cNvGrpSpPr/>
          <p:nvPr>
            <p:custDataLst>
              <p:tags r:id="rId3"/>
            </p:custDataLst>
          </p:nvPr>
        </p:nvGrpSpPr>
        <p:grpSpPr>
          <a:xfrm>
            <a:off x="2191732" y="2274484"/>
            <a:ext cx="8847056" cy="3933860"/>
            <a:chOff x="2191732" y="2274484"/>
            <a:chExt cx="8847056" cy="3933860"/>
          </a:xfrm>
        </p:grpSpPr>
        <p:sp>
          <p:nvSpPr>
            <p:cNvPr id="13" name="Rectangle 12">
              <a:extLst>
                <a:ext uri="{FF2B5EF4-FFF2-40B4-BE49-F238E27FC236}">
                  <a16:creationId xmlns:a16="http://schemas.microsoft.com/office/drawing/2014/main" id="{C0FD2B1A-8EF9-4145-B5B5-19E0D62BB78A}"/>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15DDD403-7500-4FE6-8F20-9367B3C8253B}"/>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5" name="ZoneTexte 14">
            <a:extLst>
              <a:ext uri="{FF2B5EF4-FFF2-40B4-BE49-F238E27FC236}">
                <a16:creationId xmlns:a16="http://schemas.microsoft.com/office/drawing/2014/main" id="{261E5E7A-CEAC-47D7-A846-87F89C2FBE37}"/>
              </a:ext>
            </a:extLst>
          </p:cNvPr>
          <p:cNvSpPr txBox="1"/>
          <p:nvPr>
            <p:custDataLst>
              <p:tags r:id="rId4"/>
            </p:custDataLst>
          </p:nvPr>
        </p:nvSpPr>
        <p:spPr>
          <a:xfrm>
            <a:off x="2549854" y="2292947"/>
            <a:ext cx="1274723"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5"/>
            </p:custDataLst>
          </p:nvPr>
        </p:nvSpPr>
        <p:spPr/>
        <p:txBody>
          <a:bodyPr/>
          <a:lstStyle/>
          <a:p>
            <a:r>
              <a:rPr lang="fr-FR"/>
              <a:t>Navigation interne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6"/>
            </p:custDataLst>
          </p:nvPr>
        </p:nvSpPr>
        <p:spPr/>
        <p:txBody>
          <a:bodyPr/>
          <a:lstStyle/>
          <a:p>
            <a:r>
              <a:rPr lang="fr-FR"/>
              <a:t>Android Jetpack’s Navigation</a:t>
            </a:r>
          </a:p>
        </p:txBody>
      </p:sp>
      <p:pic>
        <p:nvPicPr>
          <p:cNvPr id="19" name="Image 18">
            <a:extLst>
              <a:ext uri="{FF2B5EF4-FFF2-40B4-BE49-F238E27FC236}">
                <a16:creationId xmlns:a16="http://schemas.microsoft.com/office/drawing/2014/main" id="{A82E80A4-D11F-4327-906F-8FB7E6B69AE5}"/>
              </a:ext>
            </a:extLst>
          </p:cNvPr>
          <p:cNvPicPr>
            <a:picLocks noChangeAspect="1"/>
          </p:cNvPicPr>
          <p:nvPr>
            <p:custDataLst>
              <p:tags r:id="rId7"/>
            </p:custDataLst>
          </p:nvPr>
        </p:nvPicPr>
        <p:blipFill>
          <a:blip r:embed="rId10"/>
          <a:stretch>
            <a:fillRect/>
          </a:stretch>
        </p:blipFill>
        <p:spPr>
          <a:xfrm>
            <a:off x="4029089" y="3364813"/>
            <a:ext cx="4978969" cy="2624527"/>
          </a:xfrm>
          <a:prstGeom prst="rect">
            <a:avLst/>
          </a:prstGeom>
        </p:spPr>
      </p:pic>
    </p:spTree>
    <p:custDataLst>
      <p:tags r:id="rId1"/>
    </p:custDataLst>
    <p:extLst>
      <p:ext uri="{BB962C8B-B14F-4D97-AF65-F5344CB8AC3E}">
        <p14:creationId xmlns:p14="http://schemas.microsoft.com/office/powerpoint/2010/main" val="10657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Étape 3/4 - Fournir les paramètres</a:t>
            </a:r>
          </a:p>
          <a:p>
            <a:pPr marL="0" indent="0">
              <a:buNone/>
            </a:pPr>
            <a:endParaRPr lang="fr-FR" b="1" dirty="0"/>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grpSp>
        <p:nvGrpSpPr>
          <p:cNvPr id="12" name="Groupe 11">
            <a:extLst>
              <a:ext uri="{FF2B5EF4-FFF2-40B4-BE49-F238E27FC236}">
                <a16:creationId xmlns:a16="http://schemas.microsoft.com/office/drawing/2014/main" id="{59BCD28F-8FC7-4EA2-BFD8-B23DF8AC7C46}"/>
              </a:ext>
            </a:extLst>
          </p:cNvPr>
          <p:cNvGrpSpPr/>
          <p:nvPr>
            <p:custDataLst>
              <p:tags r:id="rId5"/>
            </p:custDataLst>
          </p:nvPr>
        </p:nvGrpSpPr>
        <p:grpSpPr>
          <a:xfrm>
            <a:off x="2191732" y="2274484"/>
            <a:ext cx="8847056" cy="3933860"/>
            <a:chOff x="2191732" y="2274484"/>
            <a:chExt cx="8847056" cy="3933860"/>
          </a:xfrm>
        </p:grpSpPr>
        <p:sp>
          <p:nvSpPr>
            <p:cNvPr id="13" name="Rectangle 12">
              <a:extLst>
                <a:ext uri="{FF2B5EF4-FFF2-40B4-BE49-F238E27FC236}">
                  <a16:creationId xmlns:a16="http://schemas.microsoft.com/office/drawing/2014/main" id="{111F2EB7-DB47-4F9B-81F8-E08C1DACFF25}"/>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D669B913-B630-41C7-9A42-0C4B3B01C320}"/>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5" name="ZoneTexte 14">
            <a:extLst>
              <a:ext uri="{FF2B5EF4-FFF2-40B4-BE49-F238E27FC236}">
                <a16:creationId xmlns:a16="http://schemas.microsoft.com/office/drawing/2014/main" id="{17A2372C-C482-4F06-A221-52AB46D081FA}"/>
              </a:ext>
            </a:extLst>
          </p:cNvPr>
          <p:cNvSpPr txBox="1"/>
          <p:nvPr>
            <p:custDataLst>
              <p:tags r:id="rId6"/>
            </p:custDataLst>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
        <p:nvSpPr>
          <p:cNvPr id="19" name="Rectangle 1">
            <a:extLst>
              <a:ext uri="{FF2B5EF4-FFF2-40B4-BE49-F238E27FC236}">
                <a16:creationId xmlns:a16="http://schemas.microsoft.com/office/drawing/2014/main" id="{395F777E-9B14-4A41-A3CD-BD836ECFC305}"/>
              </a:ext>
            </a:extLst>
          </p:cNvPr>
          <p:cNvSpPr>
            <a:spLocks noChangeArrowheads="1"/>
          </p:cNvSpPr>
          <p:nvPr>
            <p:custDataLst>
              <p:tags r:id="rId7"/>
            </p:custDataLst>
          </p:nvPr>
        </p:nvSpPr>
        <p:spPr bwMode="auto">
          <a:xfrm>
            <a:off x="2366129" y="3259023"/>
            <a:ext cx="8606672" cy="23544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1" i="0" u="none" strike="noStrike" cap="none" normalizeH="0" baseline="0" dirty="0">
                <a:ln>
                  <a:noFill/>
                </a:ln>
                <a:solidFill>
                  <a:srgbClr val="000080"/>
                </a:solidFill>
                <a:effectLst/>
                <a:latin typeface="Courier New" panose="02070309020205020404" pitchFamily="49" charset="0"/>
              </a:rPr>
              <a:t>class </a:t>
            </a:r>
            <a:r>
              <a:rPr kumimoji="0" lang="fr-FR" altLang="fr-FR" sz="1050" b="0" i="0" u="none" strike="noStrike" cap="none" normalizeH="0" baseline="0" dirty="0" err="1">
                <a:ln>
                  <a:noFill/>
                </a:ln>
                <a:solidFill>
                  <a:srgbClr val="000000"/>
                </a:solidFill>
                <a:effectLst/>
                <a:latin typeface="Courier New" panose="02070309020205020404" pitchFamily="49" charset="0"/>
              </a:rPr>
              <a:t>BienvenueFragment</a:t>
            </a:r>
            <a:r>
              <a:rPr kumimoji="0" lang="fr-FR" altLang="fr-FR" sz="1050" b="0" i="0" u="none" strike="noStrike" cap="none" normalizeH="0" baseline="0" dirty="0">
                <a:ln>
                  <a:noFill/>
                </a:ln>
                <a:solidFill>
                  <a:srgbClr val="000000"/>
                </a:solidFill>
                <a:effectLst/>
                <a:latin typeface="Courier New" panose="02070309020205020404" pitchFamily="49" charset="0"/>
              </a:rPr>
              <a:t> : Fragment() {</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err="1">
                <a:ln>
                  <a:noFill/>
                </a:ln>
                <a:solidFill>
                  <a:srgbClr val="000080"/>
                </a:solidFill>
                <a:effectLst/>
                <a:latin typeface="Courier New" panose="02070309020205020404" pitchFamily="49" charset="0"/>
              </a:rPr>
              <a:t>override</a:t>
            </a:r>
            <a:r>
              <a:rPr kumimoji="0" lang="fr-FR" altLang="fr-FR" sz="1050" b="1" i="0" u="none" strike="noStrike" cap="none" normalizeH="0" baseline="0" dirty="0">
                <a:ln>
                  <a:noFill/>
                </a:ln>
                <a:solidFill>
                  <a:srgbClr val="000080"/>
                </a:solidFill>
                <a:effectLst/>
                <a:latin typeface="Courier New" panose="02070309020205020404" pitchFamily="49" charset="0"/>
              </a:rPr>
              <a:t> fun </a:t>
            </a:r>
            <a:r>
              <a:rPr kumimoji="0" lang="fr-FR" altLang="fr-FR" sz="1050" b="0" i="0" u="none" strike="noStrike" cap="none" normalizeH="0" baseline="0" dirty="0" err="1">
                <a:ln>
                  <a:noFill/>
                </a:ln>
                <a:solidFill>
                  <a:srgbClr val="000000"/>
                </a:solidFill>
                <a:effectLst/>
                <a:latin typeface="Courier New" panose="02070309020205020404" pitchFamily="49" charset="0"/>
              </a:rPr>
              <a:t>onCreateView</a:t>
            </a:r>
            <a:r>
              <a:rPr kumimoji="0" lang="fr-FR" altLang="fr-FR" sz="1050" b="0" i="0" u="none" strike="noStrike" cap="none" normalizeH="0" baseline="0" dirty="0">
                <a:ln>
                  <a:noFill/>
                </a:ln>
                <a:solidFill>
                  <a:srgbClr val="000000"/>
                </a:solidFill>
                <a:effectLst/>
                <a:latin typeface="Courier New" panose="02070309020205020404" pitchFamily="49" charset="0"/>
              </a:rPr>
              <a:t>(inflater: LayoutInflater, container: ViewGroup?, savedInstanceState: Bundle?  ): View? {</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0080"/>
                </a:solidFill>
                <a:effectLst/>
                <a:latin typeface="Courier New" panose="02070309020205020404" pitchFamily="49" charset="0"/>
              </a:rPr>
              <a:t>val </a:t>
            </a:r>
            <a:r>
              <a:rPr kumimoji="0" lang="fr-FR" altLang="fr-FR" sz="1050" b="0" i="0" u="none" strike="noStrike" cap="none" normalizeH="0" baseline="0" dirty="0">
                <a:ln>
                  <a:noFill/>
                </a:ln>
                <a:solidFill>
                  <a:srgbClr val="000000"/>
                </a:solidFill>
                <a:effectLst/>
                <a:latin typeface="Courier New" panose="02070309020205020404" pitchFamily="49" charset="0"/>
              </a:rPr>
              <a:t>binding = </a:t>
            </a:r>
            <a:r>
              <a:rPr kumimoji="0" lang="fr-FR" altLang="fr-FR" sz="1050" b="0" i="0" u="none" strike="noStrike" cap="none" normalizeH="0" baseline="0" dirty="0" err="1">
                <a:ln>
                  <a:noFill/>
                </a:ln>
                <a:solidFill>
                  <a:srgbClr val="000000"/>
                </a:solidFill>
                <a:effectLst/>
                <a:latin typeface="Courier New" panose="02070309020205020404" pitchFamily="49" charset="0"/>
              </a:rPr>
              <a:t>DataBindingUtil.inflate</a:t>
            </a:r>
            <a:r>
              <a:rPr kumimoji="0" lang="fr-FR" altLang="fr-FR" sz="1050" b="0" i="0" u="none" strike="noStrike" cap="none" normalizeH="0" baseline="0" dirty="0">
                <a:ln>
                  <a:noFill/>
                </a:ln>
                <a:solidFill>
                  <a:srgbClr val="000000"/>
                </a:solidFill>
                <a:effectLst/>
                <a:latin typeface="Courier New" panose="02070309020205020404" pitchFamily="49" charset="0"/>
              </a:rPr>
              <a:t>&lt;</a:t>
            </a:r>
            <a:r>
              <a:rPr kumimoji="0" lang="fr-FR" altLang="fr-FR" sz="1050" b="0" i="0" u="none" strike="noStrike" cap="none" normalizeH="0" baseline="0" dirty="0" err="1">
                <a:ln>
                  <a:noFill/>
                </a:ln>
                <a:solidFill>
                  <a:srgbClr val="000000"/>
                </a:solidFill>
                <a:effectLst/>
                <a:latin typeface="Courier New" panose="02070309020205020404" pitchFamily="49" charset="0"/>
              </a:rPr>
              <a:t>FragmentBienvenueBinding</a:t>
            </a:r>
            <a:r>
              <a:rPr kumimoji="0" lang="fr-FR" altLang="fr-FR" sz="1050" b="0" i="0" u="none" strike="noStrike" cap="none" normalizeH="0" baseline="0" dirty="0">
                <a:ln>
                  <a:noFill/>
                </a:ln>
                <a:solidFill>
                  <a:srgbClr val="000000"/>
                </a:solidFill>
                <a:effectLst/>
                <a:latin typeface="Courier New" panose="02070309020205020404" pitchFamily="49" charset="0"/>
              </a:rPr>
              <a:t>&gt;(inflater, </a:t>
            </a:r>
            <a:r>
              <a:rPr kumimoji="0" lang="fr-FR" altLang="fr-FR" sz="1050" b="0" i="0" u="none" strike="noStrike" cap="none" normalizeH="0" baseline="0" dirty="0" err="1">
                <a:ln>
                  <a:noFill/>
                </a:ln>
                <a:solidFill>
                  <a:srgbClr val="000000"/>
                </a:solidFill>
                <a:effectLst/>
                <a:latin typeface="Courier New" panose="02070309020205020404" pitchFamily="49" charset="0"/>
              </a:rPr>
              <a:t>R.layout.</a:t>
            </a:r>
            <a:r>
              <a:rPr kumimoji="0" lang="fr-FR" altLang="fr-FR" sz="1050" b="0" i="1" u="none" strike="noStrike" cap="none" normalizeH="0" baseline="0" dirty="0" err="1">
                <a:ln>
                  <a:noFill/>
                </a:ln>
                <a:solidFill>
                  <a:srgbClr val="660E7A"/>
                </a:solidFill>
                <a:effectLst/>
                <a:latin typeface="Courier New" panose="02070309020205020404" pitchFamily="49" charset="0"/>
              </a:rPr>
              <a:t>fragment_bienvenue</a:t>
            </a:r>
            <a:r>
              <a:rPr kumimoji="0" lang="fr-FR" altLang="fr-FR" sz="1050" b="0" i="0" u="none" strike="noStrike" cap="none" normalizeH="0" baseline="0" dirty="0">
                <a:ln>
                  <a:noFill/>
                </a:ln>
                <a:solidFill>
                  <a:srgbClr val="000000"/>
                </a:solidFill>
                <a:effectLst/>
                <a:latin typeface="Courier New" panose="02070309020205020404" pitchFamily="49" charset="0"/>
              </a:rPr>
              <a:t>, container, </a:t>
            </a:r>
            <a:r>
              <a:rPr kumimoji="0" lang="fr-FR" altLang="fr-FR" sz="1050" b="1" i="0" u="none" strike="noStrike" cap="none" normalizeH="0" baseline="0" dirty="0">
                <a:ln>
                  <a:noFill/>
                </a:ln>
                <a:solidFill>
                  <a:srgbClr val="000080"/>
                </a:solidFill>
                <a:effectLst/>
                <a:latin typeface="Courier New" panose="02070309020205020404" pitchFamily="49" charset="0"/>
              </a:rPr>
              <a:t>false</a:t>
            </a:r>
            <a:r>
              <a:rPr kumimoji="0" lang="fr-FR" altLang="fr-FR" sz="1050" b="0" i="0" u="none" strike="noStrike" cap="none" normalizeH="0" baseline="0" dirty="0">
                <a:ln>
                  <a:noFill/>
                </a:ln>
                <a:solidFill>
                  <a:srgbClr val="000000"/>
                </a:solidFill>
                <a:effectLst/>
                <a:latin typeface="Courier New" panose="02070309020205020404" pitchFamily="49" charset="0"/>
              </a:rPr>
              <a:t>)</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0" i="0" u="none" strike="noStrike" cap="none" normalizeH="0" baseline="0" dirty="0" err="1">
                <a:ln>
                  <a:noFill/>
                </a:ln>
                <a:solidFill>
                  <a:srgbClr val="000000"/>
                </a:solidFill>
                <a:effectLst/>
                <a:latin typeface="Courier New" panose="02070309020205020404" pitchFamily="49" charset="0"/>
              </a:rPr>
              <a:t>binding.</a:t>
            </a:r>
            <a:r>
              <a:rPr kumimoji="0" lang="fr-FR" altLang="fr-FR" sz="1050" b="1" i="0" u="none" strike="noStrike" cap="none" normalizeH="0" baseline="0" dirty="0" err="1">
                <a:ln>
                  <a:noFill/>
                </a:ln>
                <a:solidFill>
                  <a:srgbClr val="660E7A"/>
                </a:solidFill>
                <a:effectLst/>
                <a:latin typeface="Courier New" panose="02070309020205020404" pitchFamily="49" charset="0"/>
              </a:rPr>
              <a:t>btnGo</a:t>
            </a:r>
            <a:r>
              <a:rPr kumimoji="0" lang="fr-FR" altLang="fr-FR" sz="1050" b="0" i="0" u="none" strike="noStrike" cap="none" normalizeH="0" baseline="0" dirty="0" err="1">
                <a:ln>
                  <a:noFill/>
                </a:ln>
                <a:solidFill>
                  <a:srgbClr val="000000"/>
                </a:solidFill>
                <a:effectLst/>
                <a:latin typeface="Courier New" panose="02070309020205020404" pitchFamily="49" charset="0"/>
              </a:rPr>
              <a:t>.setOnClickListener</a:t>
            </a: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0000"/>
                </a:solidFill>
                <a:effectLst/>
                <a:latin typeface="Courier New" panose="02070309020205020404" pitchFamily="49" charset="0"/>
              </a:rPr>
              <a:t>{</a:t>
            </a:r>
            <a:br>
              <a:rPr kumimoji="0" lang="fr-FR" altLang="fr-FR" sz="1050" b="1" i="0" u="none" strike="noStrike" cap="none" normalizeH="0" baseline="0" dirty="0">
                <a:ln>
                  <a:noFill/>
                </a:ln>
                <a:solidFill>
                  <a:srgbClr val="000000"/>
                </a:solidFill>
                <a:effectLst/>
                <a:latin typeface="Courier New" panose="02070309020205020404" pitchFamily="49" charset="0"/>
              </a:rPr>
            </a:br>
            <a:r>
              <a:rPr kumimoji="0" lang="fr-FR" altLang="fr-FR" sz="1050" b="1"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0080"/>
                </a:solidFill>
                <a:effectLst/>
                <a:latin typeface="Courier New" panose="02070309020205020404" pitchFamily="49" charset="0"/>
              </a:rPr>
              <a:t>val </a:t>
            </a:r>
            <a:r>
              <a:rPr kumimoji="0" lang="fr-FR" altLang="fr-FR" sz="1050" b="0" i="0" u="none" strike="noStrike" cap="none" normalizeH="0" baseline="0" dirty="0">
                <a:ln>
                  <a:noFill/>
                </a:ln>
                <a:solidFill>
                  <a:srgbClr val="000000"/>
                </a:solidFill>
                <a:effectLst/>
                <a:latin typeface="Courier New" panose="02070309020205020404" pitchFamily="49" charset="0"/>
              </a:rPr>
              <a:t>action = BienvenueFragmentDirections.actionBienvenueFragmentToQuiFragment();</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0" i="0" u="none" strike="noStrike" cap="none" normalizeH="0" baseline="0" dirty="0" err="1">
                <a:ln>
                  <a:noFill/>
                </a:ln>
                <a:solidFill>
                  <a:srgbClr val="000000"/>
                </a:solidFill>
                <a:effectLst/>
                <a:latin typeface="Courier New" panose="02070309020205020404" pitchFamily="49" charset="0"/>
              </a:rPr>
              <a:t>action.</a:t>
            </a:r>
            <a:r>
              <a:rPr kumimoji="0" lang="fr-FR" altLang="fr-FR" sz="1050" b="0" i="1" u="none" strike="noStrike" cap="none" normalizeH="0" baseline="0" dirty="0" err="1">
                <a:ln>
                  <a:noFill/>
                </a:ln>
                <a:solidFill>
                  <a:srgbClr val="660E7A"/>
                </a:solidFill>
                <a:effectLst/>
                <a:latin typeface="Courier New" panose="02070309020205020404" pitchFamily="49" charset="0"/>
              </a:rPr>
              <a:t>code</a:t>
            </a:r>
            <a:r>
              <a:rPr kumimoji="0" lang="fr-FR" altLang="fr-FR" sz="1050" b="0" i="1" u="none" strike="noStrike" cap="none" normalizeH="0" baseline="0" dirty="0">
                <a:ln>
                  <a:noFill/>
                </a:ln>
                <a:solidFill>
                  <a:srgbClr val="660E7A"/>
                </a:solidFill>
                <a:effectLst/>
                <a:latin typeface="Courier New" panose="02070309020205020404" pitchFamily="49" charset="0"/>
              </a:rPr>
              <a:t> </a:t>
            </a: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0" i="0" u="none" strike="noStrike" cap="none" normalizeH="0" baseline="0" dirty="0">
                <a:ln>
                  <a:noFill/>
                </a:ln>
                <a:solidFill>
                  <a:srgbClr val="0000FF"/>
                </a:solidFill>
                <a:effectLst/>
                <a:latin typeface="Courier New" panose="02070309020205020404" pitchFamily="49" charset="0"/>
              </a:rPr>
              <a:t>666</a:t>
            </a:r>
            <a:r>
              <a:rPr kumimoji="0" lang="fr-FR" altLang="fr-FR" sz="1050" b="0" i="0" u="none" strike="noStrike" cap="none" normalizeH="0" baseline="0" dirty="0">
                <a:ln>
                  <a:noFill/>
                </a:ln>
                <a:solidFill>
                  <a:srgbClr val="000000"/>
                </a:solidFill>
                <a:effectLst/>
                <a:latin typeface="Courier New" panose="02070309020205020404" pitchFamily="49" charset="0"/>
              </a:rPr>
              <a:t>;</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0" i="0" u="none" strike="noStrike" cap="none" normalizeH="0" baseline="0" dirty="0" err="1">
                <a:ln>
                  <a:noFill/>
                </a:ln>
                <a:solidFill>
                  <a:srgbClr val="000000"/>
                </a:solidFill>
                <a:effectLst/>
                <a:latin typeface="Courier New" panose="02070309020205020404" pitchFamily="49" charset="0"/>
              </a:rPr>
              <a:t>action.</a:t>
            </a:r>
            <a:r>
              <a:rPr kumimoji="0" lang="fr-FR" altLang="fr-FR" sz="1050" b="0" i="1" u="none" strike="noStrike" cap="none" normalizeH="0" baseline="0" dirty="0" err="1">
                <a:ln>
                  <a:noFill/>
                </a:ln>
                <a:solidFill>
                  <a:srgbClr val="660E7A"/>
                </a:solidFill>
                <a:effectLst/>
                <a:latin typeface="Courier New" panose="02070309020205020404" pitchFamily="49" charset="0"/>
              </a:rPr>
              <a:t>nom</a:t>
            </a:r>
            <a:r>
              <a:rPr kumimoji="0" lang="fr-FR" altLang="fr-FR" sz="1050" b="0" i="1" u="none" strike="noStrike" cap="none" normalizeH="0" baseline="0" dirty="0">
                <a:ln>
                  <a:noFill/>
                </a:ln>
                <a:solidFill>
                  <a:srgbClr val="660E7A"/>
                </a:solidFill>
                <a:effectLst/>
                <a:latin typeface="Courier New" panose="02070309020205020404" pitchFamily="49" charset="0"/>
              </a:rPr>
              <a:t> </a:t>
            </a: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8000"/>
                </a:solidFill>
                <a:effectLst/>
                <a:latin typeface="Courier New" panose="02070309020205020404" pitchFamily="49" charset="0"/>
              </a:rPr>
              <a:t>"</a:t>
            </a:r>
            <a:r>
              <a:rPr kumimoji="0" lang="fr-FR" altLang="fr-FR" sz="1050" b="1" i="0" u="none" strike="noStrike" cap="none" normalizeH="0" baseline="0" dirty="0" err="1">
                <a:ln>
                  <a:noFill/>
                </a:ln>
                <a:solidFill>
                  <a:srgbClr val="008000"/>
                </a:solidFill>
                <a:effectLst/>
                <a:latin typeface="Courier New" panose="02070309020205020404" pitchFamily="49" charset="0"/>
              </a:rPr>
              <a:t>Beast</a:t>
            </a:r>
            <a:r>
              <a:rPr kumimoji="0" lang="fr-FR" altLang="fr-FR" sz="1050" b="1" i="0" u="none" strike="noStrike" cap="none" normalizeH="0" baseline="0" dirty="0">
                <a:ln>
                  <a:noFill/>
                </a:ln>
                <a:solidFill>
                  <a:srgbClr val="008000"/>
                </a:solidFill>
                <a:effectLst/>
                <a:latin typeface="Courier New" panose="02070309020205020404" pitchFamily="49" charset="0"/>
              </a:rPr>
              <a:t>"</a:t>
            </a:r>
            <a:br>
              <a:rPr kumimoji="0" lang="fr-FR" altLang="fr-FR" sz="1050" b="1" i="0" u="none" strike="noStrike" cap="none" normalizeH="0" baseline="0" dirty="0">
                <a:ln>
                  <a:noFill/>
                </a:ln>
                <a:solidFill>
                  <a:srgbClr val="008000"/>
                </a:solidFill>
                <a:effectLst/>
                <a:latin typeface="Courier New" panose="02070309020205020404" pitchFamily="49" charset="0"/>
              </a:rPr>
            </a:br>
            <a:r>
              <a:rPr kumimoji="0" lang="fr-FR" altLang="fr-FR" sz="1050" b="1" i="0" u="none" strike="noStrike" cap="none" normalizeH="0" baseline="0" dirty="0">
                <a:ln>
                  <a:noFill/>
                </a:ln>
                <a:solidFill>
                  <a:srgbClr val="008000"/>
                </a:solidFill>
                <a:effectLst/>
                <a:latin typeface="Courier New" panose="02070309020205020404" pitchFamily="49" charset="0"/>
              </a:rPr>
              <a:t>            </a:t>
            </a:r>
            <a:r>
              <a:rPr kumimoji="0" lang="fr-FR" altLang="fr-FR" sz="1050" b="0" i="0" u="none" strike="noStrike" cap="none" normalizeH="0" baseline="0" dirty="0" err="1">
                <a:ln>
                  <a:noFill/>
                </a:ln>
                <a:solidFill>
                  <a:srgbClr val="000000"/>
                </a:solidFill>
                <a:effectLst/>
                <a:latin typeface="Courier New" panose="02070309020205020404" pitchFamily="49" charset="0"/>
              </a:rPr>
              <a:t>Navigation.findNavController</a:t>
            </a:r>
            <a:r>
              <a:rPr kumimoji="0" lang="fr-FR" altLang="fr-FR" sz="1050" b="0" i="0" u="none" strike="noStrike" cap="none" normalizeH="0" baseline="0" dirty="0">
                <a:ln>
                  <a:noFill/>
                </a:ln>
                <a:solidFill>
                  <a:srgbClr val="000000"/>
                </a:solidFill>
                <a:effectLst/>
                <a:latin typeface="Courier New" panose="02070309020205020404" pitchFamily="49" charset="0"/>
              </a:rPr>
              <a:t>(</a:t>
            </a:r>
            <a:r>
              <a:rPr kumimoji="0" lang="fr-FR" altLang="fr-FR" sz="1050" b="1" i="0" u="none" strike="noStrike" cap="none" normalizeH="0" baseline="0" dirty="0" err="1">
                <a:ln>
                  <a:noFill/>
                </a:ln>
                <a:solidFill>
                  <a:srgbClr val="000000"/>
                </a:solidFill>
                <a:effectLst/>
                <a:latin typeface="Courier New" panose="02070309020205020404" pitchFamily="49" charset="0"/>
              </a:rPr>
              <a:t>it</a:t>
            </a:r>
            <a:r>
              <a:rPr kumimoji="0" lang="fr-FR" altLang="fr-FR" sz="1050" b="0" i="0" u="none" strike="noStrike" cap="none" normalizeH="0" baseline="0" dirty="0">
                <a:ln>
                  <a:noFill/>
                </a:ln>
                <a:solidFill>
                  <a:srgbClr val="000000"/>
                </a:solidFill>
                <a:effectLst/>
                <a:latin typeface="Courier New" panose="02070309020205020404" pitchFamily="49" charset="0"/>
              </a:rPr>
              <a:t>).</a:t>
            </a:r>
            <a:r>
              <a:rPr kumimoji="0" lang="fr-FR" altLang="fr-FR" sz="1050" b="0" i="0" u="none" strike="noStrike" cap="none" normalizeH="0" baseline="0" dirty="0" err="1">
                <a:ln>
                  <a:noFill/>
                </a:ln>
                <a:solidFill>
                  <a:srgbClr val="000000"/>
                </a:solidFill>
                <a:effectLst/>
                <a:latin typeface="Courier New" panose="02070309020205020404" pitchFamily="49" charset="0"/>
              </a:rPr>
              <a:t>navigate</a:t>
            </a:r>
            <a:r>
              <a:rPr kumimoji="0" lang="fr-FR" altLang="fr-FR" sz="1050" b="0" i="0" u="none" strike="noStrike" cap="none" normalizeH="0" baseline="0" dirty="0">
                <a:ln>
                  <a:noFill/>
                </a:ln>
                <a:solidFill>
                  <a:srgbClr val="000000"/>
                </a:solidFill>
                <a:effectLst/>
                <a:latin typeface="Courier New" panose="02070309020205020404" pitchFamily="49" charset="0"/>
              </a:rPr>
              <a:t>(action)</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0000"/>
                </a:solidFill>
                <a:effectLst/>
                <a:latin typeface="Courier New" panose="02070309020205020404" pitchFamily="49" charset="0"/>
              </a:rPr>
              <a:t>}</a:t>
            </a:r>
            <a:br>
              <a:rPr kumimoji="0" lang="fr-FR" altLang="fr-FR" sz="1050" b="1" i="0" u="none" strike="noStrike" cap="none" normalizeH="0" baseline="0" dirty="0">
                <a:ln>
                  <a:noFill/>
                </a:ln>
                <a:solidFill>
                  <a:srgbClr val="000000"/>
                </a:solidFill>
                <a:effectLst/>
                <a:latin typeface="Courier New" panose="02070309020205020404" pitchFamily="49" charset="0"/>
              </a:rPr>
            </a:br>
            <a:r>
              <a:rPr kumimoji="0" lang="fr-FR" altLang="fr-FR" sz="1050" b="1" i="0" u="none" strike="noStrike" cap="none" normalizeH="0" baseline="0" dirty="0">
                <a:ln>
                  <a:noFill/>
                </a:ln>
                <a:solidFill>
                  <a:srgbClr val="000000"/>
                </a:solidFill>
                <a:effectLst/>
                <a:latin typeface="Courier New" panose="02070309020205020404" pitchFamily="49" charset="0"/>
              </a:rPr>
              <a:t>        </a:t>
            </a:r>
            <a:r>
              <a:rPr kumimoji="0" lang="fr-FR" altLang="fr-FR" sz="1050" b="1" i="0" u="none" strike="noStrike" cap="none" normalizeH="0" baseline="0" dirty="0">
                <a:ln>
                  <a:noFill/>
                </a:ln>
                <a:solidFill>
                  <a:srgbClr val="000080"/>
                </a:solidFill>
                <a:effectLst/>
                <a:latin typeface="Courier New" panose="02070309020205020404" pitchFamily="49" charset="0"/>
              </a:rPr>
              <a:t>return </a:t>
            </a:r>
            <a:r>
              <a:rPr kumimoji="0" lang="fr-FR" altLang="fr-FR" sz="1050" b="0" i="0" u="none" strike="noStrike" cap="none" normalizeH="0" baseline="0" dirty="0" err="1">
                <a:ln>
                  <a:noFill/>
                </a:ln>
                <a:solidFill>
                  <a:srgbClr val="000000"/>
                </a:solidFill>
                <a:effectLst/>
                <a:latin typeface="Courier New" panose="02070309020205020404" pitchFamily="49" charset="0"/>
              </a:rPr>
              <a:t>binding.</a:t>
            </a:r>
            <a:r>
              <a:rPr kumimoji="0" lang="fr-FR" altLang="fr-FR" sz="1050" b="0" i="1" u="none" strike="noStrike" cap="none" normalizeH="0" baseline="0" dirty="0" err="1">
                <a:ln>
                  <a:noFill/>
                </a:ln>
                <a:solidFill>
                  <a:srgbClr val="660E7A"/>
                </a:solidFill>
                <a:effectLst/>
                <a:latin typeface="Courier New" panose="02070309020205020404" pitchFamily="49" charset="0"/>
              </a:rPr>
              <a:t>root</a:t>
            </a:r>
            <a:br>
              <a:rPr kumimoji="0" lang="fr-FR" altLang="fr-FR" sz="1050" b="0" i="1" u="none" strike="noStrike" cap="none" normalizeH="0" baseline="0" dirty="0">
                <a:ln>
                  <a:noFill/>
                </a:ln>
                <a:solidFill>
                  <a:srgbClr val="660E7A"/>
                </a:solidFill>
                <a:effectLst/>
                <a:latin typeface="Courier New" panose="02070309020205020404" pitchFamily="49" charset="0"/>
              </a:rPr>
            </a:br>
            <a:r>
              <a:rPr kumimoji="0" lang="fr-FR" altLang="fr-FR" sz="1050" b="0" i="1" u="none" strike="noStrike" cap="none" normalizeH="0" baseline="0" dirty="0">
                <a:ln>
                  <a:noFill/>
                </a:ln>
                <a:solidFill>
                  <a:srgbClr val="660E7A"/>
                </a:solidFill>
                <a:effectLst/>
                <a:latin typeface="Courier New" panose="02070309020205020404" pitchFamily="49" charset="0"/>
              </a:rPr>
              <a:t>    </a:t>
            </a:r>
            <a:r>
              <a:rPr kumimoji="0" lang="fr-FR" altLang="fr-FR" sz="1050" b="0" i="0" u="none" strike="noStrike" cap="none" normalizeH="0" baseline="0" dirty="0">
                <a:ln>
                  <a:noFill/>
                </a:ln>
                <a:solidFill>
                  <a:srgbClr val="000000"/>
                </a:solidFill>
                <a:effectLst/>
                <a:latin typeface="Courier New" panose="02070309020205020404" pitchFamily="49" charset="0"/>
              </a:rPr>
              <a:t>}</a:t>
            </a:r>
            <a:br>
              <a:rPr kumimoji="0" lang="fr-FR" altLang="fr-FR" sz="1050" b="0" i="0" u="none" strike="noStrike" cap="none" normalizeH="0" baseline="0" dirty="0">
                <a:ln>
                  <a:noFill/>
                </a:ln>
                <a:solidFill>
                  <a:srgbClr val="000000"/>
                </a:solidFill>
                <a:effectLst/>
                <a:latin typeface="Courier New" panose="02070309020205020404" pitchFamily="49" charset="0"/>
              </a:rPr>
            </a:br>
            <a:r>
              <a:rPr kumimoji="0" lang="fr-FR" altLang="fr-FR" sz="1050" b="0" i="0" u="none" strike="noStrike" cap="none" normalizeH="0" baseline="0" dirty="0">
                <a:ln>
                  <a:noFill/>
                </a:ln>
                <a:solidFill>
                  <a:srgbClr val="000000"/>
                </a:solidFill>
                <a:effectLst/>
                <a:latin typeface="Courier New" panose="02070309020205020404" pitchFamily="49" charset="0"/>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94909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2"/>
            </p:custDataLst>
          </p:nvPr>
        </p:nvSpPr>
        <p:spPr/>
        <p:txBody>
          <a:bodyPr/>
          <a:lstStyle/>
          <a:p>
            <a:pPr marL="0" indent="0">
              <a:buNone/>
            </a:pPr>
            <a:r>
              <a:rPr lang="fr-FR" b="1" dirty="0"/>
              <a:t>Étape 4/4 - Récupérer les paramètres</a:t>
            </a:r>
          </a:p>
          <a:p>
            <a:pPr marL="0" indent="0">
              <a:buNone/>
            </a:pPr>
            <a:endParaRPr lang="fr-FR" b="1" dirty="0"/>
          </a:p>
          <a:p>
            <a:pPr marL="0" indent="0">
              <a:buNone/>
            </a:pPr>
            <a:endParaRPr lang="fr-FR" b="1" dirty="0"/>
          </a:p>
        </p:txBody>
      </p:sp>
      <p:grpSp>
        <p:nvGrpSpPr>
          <p:cNvPr id="2" name="Groupe 1">
            <a:extLst>
              <a:ext uri="{FF2B5EF4-FFF2-40B4-BE49-F238E27FC236}">
                <a16:creationId xmlns:a16="http://schemas.microsoft.com/office/drawing/2014/main" id="{20016B86-330F-446F-B782-FF6168672452}"/>
              </a:ext>
            </a:extLst>
          </p:cNvPr>
          <p:cNvGrpSpPr/>
          <p:nvPr>
            <p:custDataLst>
              <p:tags r:id="rId3"/>
            </p:custDataLst>
          </p:nvPr>
        </p:nvGrpSpPr>
        <p:grpSpPr>
          <a:xfrm>
            <a:off x="2191732" y="2274484"/>
            <a:ext cx="8847056" cy="3933860"/>
            <a:chOff x="2191732" y="2274484"/>
            <a:chExt cx="8847056" cy="3933860"/>
          </a:xfrm>
        </p:grpSpPr>
        <p:grpSp>
          <p:nvGrpSpPr>
            <p:cNvPr id="12" name="Groupe 11">
              <a:extLst>
                <a:ext uri="{FF2B5EF4-FFF2-40B4-BE49-F238E27FC236}">
                  <a16:creationId xmlns:a16="http://schemas.microsoft.com/office/drawing/2014/main" id="{4B4C8AD5-5D81-4D23-98DE-F08134F52D44}"/>
                </a:ext>
              </a:extLst>
            </p:cNvPr>
            <p:cNvGrpSpPr/>
            <p:nvPr/>
          </p:nvGrpSpPr>
          <p:grpSpPr>
            <a:xfrm>
              <a:off x="2191732" y="2274484"/>
              <a:ext cx="8847056" cy="3933860"/>
              <a:chOff x="2191732" y="2274484"/>
              <a:chExt cx="8847056" cy="3933860"/>
            </a:xfrm>
          </p:grpSpPr>
          <p:sp>
            <p:nvSpPr>
              <p:cNvPr id="14" name="Rectangle 13">
                <a:extLst>
                  <a:ext uri="{FF2B5EF4-FFF2-40B4-BE49-F238E27FC236}">
                    <a16:creationId xmlns:a16="http://schemas.microsoft.com/office/drawing/2014/main" id="{A553DB1D-EF91-4DD2-BF83-AAA65CC3FE00}"/>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C0CD70C3-B6E7-4AFC-A4EC-D259007B654C}"/>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6" name="ZoneTexte 15">
              <a:extLst>
                <a:ext uri="{FF2B5EF4-FFF2-40B4-BE49-F238E27FC236}">
                  <a16:creationId xmlns:a16="http://schemas.microsoft.com/office/drawing/2014/main" id="{610C36BB-414B-482A-BBDF-4B5146A74CF3}"/>
                </a:ext>
              </a:extLst>
            </p:cNvPr>
            <p:cNvSpPr txBox="1"/>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gr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4"/>
            </p:custDataLst>
          </p:nvPr>
        </p:nvSpPr>
        <p:spPr/>
        <p:txBody>
          <a:bodyPr/>
          <a:lstStyle/>
          <a:p>
            <a:r>
              <a:rPr lang="fr-FR"/>
              <a:t>Navigation interne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5"/>
            </p:custDataLst>
          </p:nvPr>
        </p:nvSpPr>
        <p:spPr/>
        <p:txBody>
          <a:bodyPr/>
          <a:lstStyle/>
          <a:p>
            <a:r>
              <a:rPr lang="fr-FR"/>
              <a:t>Android Jetpack’s Navigation</a:t>
            </a:r>
          </a:p>
        </p:txBody>
      </p:sp>
      <p:sp>
        <p:nvSpPr>
          <p:cNvPr id="13" name="Rectangle 1">
            <a:extLst>
              <a:ext uri="{FF2B5EF4-FFF2-40B4-BE49-F238E27FC236}">
                <a16:creationId xmlns:a16="http://schemas.microsoft.com/office/drawing/2014/main" id="{22E37687-F294-44D5-B6FA-0783662CDB0C}"/>
              </a:ext>
            </a:extLst>
          </p:cNvPr>
          <p:cNvSpPr>
            <a:spLocks noChangeArrowheads="1"/>
          </p:cNvSpPr>
          <p:nvPr>
            <p:custDataLst>
              <p:tags r:id="rId6"/>
            </p:custDataLst>
          </p:nvPr>
        </p:nvSpPr>
        <p:spPr bwMode="auto">
          <a:xfrm>
            <a:off x="2249038" y="3429000"/>
            <a:ext cx="8742617"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urier New" panose="02070309020205020404" pitchFamily="49" charset="0"/>
              </a:rPr>
              <a:t>class </a:t>
            </a:r>
            <a:r>
              <a:rPr kumimoji="0" lang="fr-FR" altLang="fr-FR" sz="1000" b="0" i="0" u="none" strike="noStrike" cap="none" normalizeH="0" baseline="0" dirty="0" err="1">
                <a:ln>
                  <a:noFill/>
                </a:ln>
                <a:solidFill>
                  <a:srgbClr val="000000"/>
                </a:solidFill>
                <a:effectLst/>
                <a:latin typeface="Courier New" panose="02070309020205020404" pitchFamily="49" charset="0"/>
              </a:rPr>
              <a:t>QuiFragment</a:t>
            </a:r>
            <a:r>
              <a:rPr kumimoji="0" lang="fr-FR" altLang="fr-FR" sz="1000" b="0" i="0" u="none" strike="noStrike" cap="none" normalizeH="0" baseline="0" dirty="0">
                <a:ln>
                  <a:noFill/>
                </a:ln>
                <a:solidFill>
                  <a:srgbClr val="000000"/>
                </a:solidFill>
                <a:effectLst/>
                <a:latin typeface="Courier New" panose="02070309020205020404" pitchFamily="49" charset="0"/>
              </a:rPr>
              <a:t> : Fragment() {</a:t>
            </a:r>
            <a:br>
              <a:rPr kumimoji="0" lang="fr-FR" altLang="fr-FR" sz="1000" b="0" i="0" u="none" strike="noStrike" cap="none" normalizeH="0" baseline="0" dirty="0">
                <a:ln>
                  <a:noFill/>
                </a:ln>
                <a:solidFill>
                  <a:srgbClr val="000000"/>
                </a:solidFill>
                <a:effectLst/>
                <a:latin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rPr>
              <a:t>onCreateView</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inflater: LayoutInflater, container: ViewGroup?, savedInstanceState: Bundle?): View? {</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val </a:t>
            </a:r>
            <a:r>
              <a:rPr kumimoji="0" lang="fr-FR" altLang="fr-FR" sz="1000" b="0" i="0" u="none" strike="noStrike" cap="none" normalizeH="0" baseline="0" dirty="0">
                <a:ln>
                  <a:noFill/>
                </a:ln>
                <a:solidFill>
                  <a:srgbClr val="000000"/>
                </a:solidFill>
                <a:effectLst/>
                <a:latin typeface="Courier New" panose="02070309020205020404" pitchFamily="49" charset="0"/>
              </a:rPr>
              <a:t>binding = </a:t>
            </a:r>
            <a:r>
              <a:rPr kumimoji="0" lang="fr-FR" altLang="fr-FR" sz="1000" b="0" i="0" u="none" strike="noStrike" cap="none" normalizeH="0" baseline="0" dirty="0" err="1">
                <a:ln>
                  <a:noFill/>
                </a:ln>
                <a:solidFill>
                  <a:srgbClr val="000000"/>
                </a:solidFill>
                <a:effectLst/>
                <a:latin typeface="Courier New" panose="02070309020205020404" pitchFamily="49" charset="0"/>
              </a:rPr>
              <a:t>DataBindingUtil.inflate</a:t>
            </a:r>
            <a:r>
              <a:rPr kumimoji="0" lang="fr-FR" altLang="fr-FR" sz="1000" b="0" i="0" u="none" strike="noStrike" cap="none" normalizeH="0" baseline="0" dirty="0">
                <a:ln>
                  <a:noFill/>
                </a:ln>
                <a:solidFill>
                  <a:srgbClr val="000000"/>
                </a:solidFill>
                <a:effectLst/>
                <a:latin typeface="Courier New" panose="02070309020205020404" pitchFamily="49" charset="0"/>
              </a:rPr>
              <a:t>&lt;</a:t>
            </a:r>
            <a:r>
              <a:rPr kumimoji="0" lang="fr-FR" altLang="fr-FR" sz="1000" b="0" i="0" u="none" strike="noStrike" cap="none" normalizeH="0" baseline="0" dirty="0" err="1">
                <a:ln>
                  <a:noFill/>
                </a:ln>
                <a:solidFill>
                  <a:srgbClr val="000000"/>
                </a:solidFill>
                <a:effectLst/>
                <a:latin typeface="Courier New" panose="02070309020205020404" pitchFamily="49" charset="0"/>
              </a:rPr>
              <a:t>FragmentQuiBinding</a:t>
            </a:r>
            <a:r>
              <a:rPr kumimoji="0" lang="fr-FR" altLang="fr-FR" sz="1000" b="0" i="0" u="none" strike="noStrike" cap="none" normalizeH="0" baseline="0" dirty="0">
                <a:ln>
                  <a:noFill/>
                </a:ln>
                <a:solidFill>
                  <a:srgbClr val="000000"/>
                </a:solidFill>
                <a:effectLst/>
                <a:latin typeface="Courier New" panose="02070309020205020404" pitchFamily="49" charset="0"/>
              </a:rPr>
              <a:t>&gt;(inflater, </a:t>
            </a:r>
            <a:r>
              <a:rPr kumimoji="0" lang="fr-FR" altLang="fr-FR" sz="1000" b="0" i="0" u="none" strike="noStrike" cap="none" normalizeH="0" baseline="0" dirty="0" err="1">
                <a:ln>
                  <a:noFill/>
                </a:ln>
                <a:solidFill>
                  <a:srgbClr val="000000"/>
                </a:solidFill>
                <a:effectLst/>
                <a:latin typeface="Courier New" panose="02070309020205020404" pitchFamily="49" charset="0"/>
              </a:rPr>
              <a:t>R.layout.</a:t>
            </a:r>
            <a:r>
              <a:rPr kumimoji="0" lang="fr-FR" altLang="fr-FR" sz="1000" b="0" i="1" u="none" strike="noStrike" cap="none" normalizeH="0" baseline="0" dirty="0" err="1">
                <a:ln>
                  <a:noFill/>
                </a:ln>
                <a:solidFill>
                  <a:srgbClr val="660E7A"/>
                </a:solidFill>
                <a:effectLst/>
                <a:latin typeface="Courier New" panose="02070309020205020404" pitchFamily="49" charset="0"/>
              </a:rPr>
              <a:t>fragment_qui</a:t>
            </a:r>
            <a:r>
              <a:rPr kumimoji="0" lang="fr-FR" altLang="fr-FR" sz="1000" b="0" i="0" u="none" strike="noStrike" cap="none" normalizeH="0" baseline="0" dirty="0">
                <a:ln>
                  <a:noFill/>
                </a:ln>
                <a:solidFill>
                  <a:srgbClr val="000000"/>
                </a:solidFill>
                <a:effectLst/>
                <a:latin typeface="Courier New" panose="02070309020205020404" pitchFamily="49" charset="0"/>
              </a:rPr>
              <a:t>, container, </a:t>
            </a:r>
            <a:r>
              <a:rPr kumimoji="0" lang="fr-FR" altLang="fr-FR" sz="1000" b="1" i="0" u="none" strike="noStrike" cap="none" normalizeH="0" baseline="0" dirty="0">
                <a:ln>
                  <a:noFill/>
                </a:ln>
                <a:solidFill>
                  <a:srgbClr val="000080"/>
                </a:solidFill>
                <a:effectLst/>
                <a:latin typeface="Courier New" panose="02070309020205020404" pitchFamily="49" charset="0"/>
              </a:rPr>
              <a:t>false</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val </a:t>
            </a:r>
            <a:r>
              <a:rPr kumimoji="0" lang="fr-FR" altLang="fr-FR" sz="1000" b="0" i="0" u="none" strike="noStrike" cap="none" normalizeH="0" baseline="0" dirty="0">
                <a:ln>
                  <a:noFill/>
                </a:ln>
                <a:solidFill>
                  <a:srgbClr val="000000"/>
                </a:solidFill>
                <a:effectLst/>
                <a:latin typeface="Courier New" panose="02070309020205020404" pitchFamily="49" charset="0"/>
              </a:rPr>
              <a:t>args = </a:t>
            </a:r>
            <a:r>
              <a:rPr kumimoji="0" lang="fr-FR" altLang="fr-FR" sz="1000" b="0" i="1" u="none" strike="noStrike" cap="none" normalizeH="0" baseline="0" dirty="0" err="1">
                <a:ln>
                  <a:noFill/>
                </a:ln>
                <a:solidFill>
                  <a:srgbClr val="660E7A"/>
                </a:solidFill>
                <a:effectLst/>
                <a:latin typeface="Courier New" panose="02070309020205020404" pitchFamily="49" charset="0"/>
              </a:rPr>
              <a:t>arguments</a:t>
            </a:r>
            <a:r>
              <a:rPr kumimoji="0" lang="fr-FR" altLang="fr-FR" sz="1000" b="0" i="0" u="none" strike="noStrike" cap="none" normalizeH="0" baseline="0" dirty="0" err="1">
                <a:ln>
                  <a:noFill/>
                </a:ln>
                <a:solidFill>
                  <a:srgbClr val="000000"/>
                </a:solidFill>
                <a:effectLst/>
                <a:latin typeface="Courier New" panose="02070309020205020404" pitchFamily="49" charset="0"/>
              </a:rPr>
              <a:t>?.</a:t>
            </a:r>
            <a:r>
              <a:rPr kumimoji="0" lang="fr-FR" altLang="fr-FR" sz="1000" b="0" i="1" u="none" strike="noStrike" cap="none" normalizeH="0" baseline="0" dirty="0" err="1">
                <a:ln>
                  <a:noFill/>
                </a:ln>
                <a:solidFill>
                  <a:srgbClr val="000000"/>
                </a:solidFill>
                <a:effectLst/>
                <a:latin typeface="Courier New" panose="02070309020205020404" pitchFamily="49" charset="0"/>
              </a:rPr>
              <a:t>let</a:t>
            </a:r>
            <a:r>
              <a:rPr kumimoji="0" lang="fr-FR" altLang="fr-FR" sz="1000" b="0" i="1"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00"/>
                </a:solidFill>
                <a:effectLst/>
                <a:latin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rPr>
              <a:t>QuiFragmentArgs.fromBundle</a:t>
            </a:r>
            <a:r>
              <a:rPr kumimoji="0" lang="fr-FR" altLang="fr-FR" sz="1000" b="0" i="0" u="none" strike="noStrike" cap="none" normalizeH="0" baseline="0" dirty="0">
                <a:ln>
                  <a:noFill/>
                </a:ln>
                <a:solidFill>
                  <a:srgbClr val="000000"/>
                </a:solidFill>
                <a:effectLst/>
                <a:latin typeface="Courier New" panose="02070309020205020404" pitchFamily="49" charset="0"/>
              </a:rPr>
              <a:t>(</a:t>
            </a:r>
            <a:r>
              <a:rPr kumimoji="0" lang="fr-FR" altLang="fr-FR" sz="1000" b="1" i="0" u="none" strike="noStrike" cap="none" normalizeH="0" baseline="0" dirty="0" err="1">
                <a:ln>
                  <a:noFill/>
                </a:ln>
                <a:solidFill>
                  <a:srgbClr val="000000"/>
                </a:solidFill>
                <a:effectLst/>
                <a:latin typeface="Courier New" panose="02070309020205020404" pitchFamily="49" charset="0"/>
              </a:rPr>
              <a:t>it</a:t>
            </a: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00"/>
                </a:solidFill>
                <a:effectLst/>
                <a:latin typeface="Courier New" panose="02070309020205020404" pitchFamily="49" charset="0"/>
              </a:rPr>
              <a:t>}</a:t>
            </a:r>
            <a:br>
              <a:rPr kumimoji="0" lang="fr-FR" altLang="fr-FR" sz="1000" b="1" i="0" u="none" strike="noStrike" cap="none" normalizeH="0" baseline="0" dirty="0">
                <a:ln>
                  <a:noFill/>
                </a:ln>
                <a:solidFill>
                  <a:srgbClr val="000000"/>
                </a:solidFill>
                <a:effectLst/>
                <a:latin typeface="Courier New" panose="02070309020205020404" pitchFamily="49" charset="0"/>
              </a:rPr>
            </a:br>
            <a:r>
              <a:rPr kumimoji="0" lang="fr-FR" altLang="fr-FR" sz="1000" b="1"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val </a:t>
            </a:r>
            <a:r>
              <a:rPr kumimoji="0" lang="fr-FR" altLang="fr-FR" sz="1000" b="0" i="0" u="none" strike="noStrike" cap="none" normalizeH="0" baseline="0" dirty="0" err="1">
                <a:ln>
                  <a:noFill/>
                </a:ln>
                <a:solidFill>
                  <a:srgbClr val="000000"/>
                </a:solidFill>
                <a:effectLst/>
                <a:latin typeface="Courier New" panose="02070309020205020404" pitchFamily="49" charset="0"/>
              </a:rPr>
              <a:t>leCode</a:t>
            </a:r>
            <a:r>
              <a:rPr kumimoji="0" lang="fr-FR" altLang="fr-FR" sz="1000" b="0" i="0" u="none" strike="noStrike" cap="none" normalizeH="0" baseline="0" dirty="0">
                <a:ln>
                  <a:noFill/>
                </a:ln>
                <a:solidFill>
                  <a:srgbClr val="000000"/>
                </a:solidFill>
                <a:effectLst/>
                <a:latin typeface="Courier New" panose="02070309020205020404" pitchFamily="49" charset="0"/>
              </a:rPr>
              <a:t> = </a:t>
            </a:r>
            <a:r>
              <a:rPr kumimoji="0" lang="fr-FR" altLang="fr-FR" sz="1000" b="0" i="0" u="none" strike="noStrike" cap="none" normalizeH="0" baseline="0" dirty="0" err="1">
                <a:ln>
                  <a:noFill/>
                </a:ln>
                <a:solidFill>
                  <a:srgbClr val="000000"/>
                </a:solidFill>
                <a:effectLst/>
                <a:latin typeface="Courier New" panose="02070309020205020404" pitchFamily="49" charset="0"/>
              </a:rPr>
              <a:t>args?.</a:t>
            </a:r>
            <a:r>
              <a:rPr kumimoji="0" lang="fr-FR" altLang="fr-FR" sz="1000" b="0" i="1" u="none" strike="noStrike" cap="none" normalizeH="0" baseline="0" dirty="0" err="1">
                <a:ln>
                  <a:noFill/>
                </a:ln>
                <a:solidFill>
                  <a:srgbClr val="660E7A"/>
                </a:solidFill>
                <a:effectLst/>
                <a:latin typeface="Courier New" panose="02070309020205020404" pitchFamily="49" charset="0"/>
              </a:rPr>
              <a:t>code</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val </a:t>
            </a:r>
            <a:r>
              <a:rPr kumimoji="0" lang="fr-FR" altLang="fr-FR" sz="1000" b="0" i="0" u="none" strike="noStrike" cap="none" normalizeH="0" baseline="0" dirty="0" err="1">
                <a:ln>
                  <a:noFill/>
                </a:ln>
                <a:solidFill>
                  <a:srgbClr val="000000"/>
                </a:solidFill>
                <a:effectLst/>
                <a:latin typeface="Courier New" panose="02070309020205020404" pitchFamily="49" charset="0"/>
              </a:rPr>
              <a:t>leNom</a:t>
            </a:r>
            <a:r>
              <a:rPr kumimoji="0" lang="fr-FR" altLang="fr-FR" sz="1000" b="0" i="0" u="none" strike="noStrike" cap="none" normalizeH="0" baseline="0" dirty="0">
                <a:ln>
                  <a:noFill/>
                </a:ln>
                <a:solidFill>
                  <a:srgbClr val="000000"/>
                </a:solidFill>
                <a:effectLst/>
                <a:latin typeface="Courier New" panose="02070309020205020404" pitchFamily="49" charset="0"/>
              </a:rPr>
              <a:t> = </a:t>
            </a:r>
            <a:r>
              <a:rPr kumimoji="0" lang="fr-FR" altLang="fr-FR" sz="1000" b="0" i="0" u="none" strike="noStrike" cap="none" normalizeH="0" baseline="0" dirty="0" err="1">
                <a:ln>
                  <a:noFill/>
                </a:ln>
                <a:solidFill>
                  <a:srgbClr val="000000"/>
                </a:solidFill>
                <a:effectLst/>
                <a:latin typeface="Courier New" panose="02070309020205020404" pitchFamily="49" charset="0"/>
              </a:rPr>
              <a:t>args?.</a:t>
            </a:r>
            <a:r>
              <a:rPr kumimoji="0" lang="fr-FR" altLang="fr-FR" sz="1000" b="0" i="1" u="none" strike="noStrike" cap="none" normalizeH="0" baseline="0" dirty="0" err="1">
                <a:ln>
                  <a:noFill/>
                </a:ln>
                <a:solidFill>
                  <a:srgbClr val="660E7A"/>
                </a:solidFill>
                <a:effectLst/>
                <a:latin typeface="Courier New" panose="02070309020205020404" pitchFamily="49" charset="0"/>
              </a:rPr>
              <a:t>nom</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rPr>
              <a:t>return </a:t>
            </a:r>
            <a:r>
              <a:rPr kumimoji="0" lang="fr-FR" altLang="fr-FR" sz="1000" b="0" i="0" u="none" strike="noStrike" cap="none" normalizeH="0" baseline="0" dirty="0" err="1">
                <a:ln>
                  <a:noFill/>
                </a:ln>
                <a:solidFill>
                  <a:srgbClr val="000000"/>
                </a:solidFill>
                <a:effectLst/>
                <a:latin typeface="Courier New" panose="02070309020205020404" pitchFamily="49" charset="0"/>
              </a:rPr>
              <a:t>binding.</a:t>
            </a:r>
            <a:r>
              <a:rPr kumimoji="0" lang="fr-FR" altLang="fr-FR" sz="1000" b="0" i="1" u="none" strike="noStrike" cap="none" normalizeH="0" baseline="0" dirty="0" err="1">
                <a:ln>
                  <a:noFill/>
                </a:ln>
                <a:solidFill>
                  <a:srgbClr val="660E7A"/>
                </a:solidFill>
                <a:effectLst/>
                <a:latin typeface="Courier New" panose="02070309020205020404" pitchFamily="49" charset="0"/>
              </a:rPr>
              <a:t>root</a:t>
            </a:r>
            <a:br>
              <a:rPr kumimoji="0" lang="fr-FR" altLang="fr-FR" sz="1000" b="0" i="1" u="none" strike="noStrike" cap="none" normalizeH="0" baseline="0" dirty="0">
                <a:ln>
                  <a:noFill/>
                </a:ln>
                <a:solidFill>
                  <a:srgbClr val="660E7A"/>
                </a:solidFill>
                <a:effectLst/>
                <a:latin typeface="Courier New" panose="02070309020205020404" pitchFamily="49" charset="0"/>
              </a:rPr>
            </a:br>
            <a:r>
              <a:rPr kumimoji="0" lang="fr-FR" altLang="fr-FR" sz="1000" b="0" i="1" u="none" strike="noStrike" cap="none" normalizeH="0" baseline="0" dirty="0">
                <a:ln>
                  <a:noFill/>
                </a:ln>
                <a:solidFill>
                  <a:srgbClr val="660E7A"/>
                </a:solidFill>
                <a:effectLst/>
                <a:latin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514802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a:xfrm>
            <a:off x="2083443" y="1765298"/>
            <a:ext cx="8937065" cy="3933860"/>
          </a:xfrm>
        </p:spPr>
        <p:txBody>
          <a:bodyPr/>
          <a:lstStyle/>
          <a:p>
            <a:pPr marL="0" indent="0">
              <a:buNone/>
            </a:pPr>
            <a:r>
              <a:rPr lang="fr-FR" b="1" dirty="0"/>
              <a:t>Info complémentaire : </a:t>
            </a:r>
            <a:r>
              <a:rPr lang="fr-FR" b="1" dirty="0" err="1"/>
              <a:t>Parcelable</a:t>
            </a:r>
            <a:endParaRPr lang="fr-FR" b="1" dirty="0"/>
          </a:p>
          <a:p>
            <a:pPr marL="0" indent="0">
              <a:buNone/>
            </a:pPr>
            <a:r>
              <a:rPr lang="fr-FR" sz="2400" dirty="0"/>
              <a:t>Pour avoir des paramètres d’un type « complexe », faites hériter la classe de ce type de la classe </a:t>
            </a:r>
            <a:r>
              <a:rPr lang="fr-FR" sz="2400" b="1" dirty="0">
                <a:solidFill>
                  <a:srgbClr val="C00000"/>
                </a:solidFill>
              </a:rPr>
              <a:t>Parcelable</a:t>
            </a:r>
            <a:r>
              <a:rPr lang="fr-FR" sz="2400" dirty="0"/>
              <a:t> et implémentez automatiquement ce qu’il y a à implémenter grâce au raccourci </a:t>
            </a:r>
            <a:r>
              <a:rPr lang="fr-FR" sz="2400" dirty="0" err="1"/>
              <a:t>Alt+Entrée</a:t>
            </a:r>
            <a:r>
              <a:rPr lang="fr-FR" sz="2400" dirty="0"/>
              <a:t> ou utilisez l’annotation </a:t>
            </a:r>
            <a:r>
              <a:rPr lang="en-US" b="1" i="0" dirty="0">
                <a:solidFill>
                  <a:srgbClr val="C00000"/>
                </a:solidFill>
                <a:effectLst/>
                <a:latin typeface="arial" panose="020B0604020202020204" pitchFamily="34" charset="0"/>
              </a:rPr>
              <a:t>@Parcelize</a:t>
            </a:r>
            <a:endParaRPr lang="fr-FR" sz="2400" b="1" dirty="0">
              <a:solidFill>
                <a:srgbClr val="C00000"/>
              </a:solidFill>
            </a:endParaRPr>
          </a:p>
          <a:p>
            <a:pPr marL="0" indent="0">
              <a:buNone/>
            </a:pPr>
            <a:endParaRPr lang="fr-FR" b="1" dirty="0"/>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dirty="0"/>
              <a:t>Android </a:t>
            </a:r>
            <a:r>
              <a:rPr lang="fr-FR" dirty="0" err="1"/>
              <a:t>Jetpack’s</a:t>
            </a:r>
            <a:r>
              <a:rPr lang="fr-FR" dirty="0"/>
              <a:t> Navigation</a:t>
            </a:r>
          </a:p>
        </p:txBody>
      </p:sp>
    </p:spTree>
    <p:custDataLst>
      <p:tags r:id="rId1"/>
    </p:custDataLst>
    <p:extLst>
      <p:ext uri="{BB962C8B-B14F-4D97-AF65-F5344CB8AC3E}">
        <p14:creationId xmlns:p14="http://schemas.microsoft.com/office/powerpoint/2010/main" val="2281093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Android Jetpack’s Navigation</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85719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Navigation interne</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a:t>Raconte-moi une histoire maintenant </a:t>
            </a:r>
          </a:p>
        </p:txBody>
      </p:sp>
      <p:pic>
        <p:nvPicPr>
          <p:cNvPr id="3" name="Espace réservé du contenu 2" descr="Contour de visage souriant contour">
            <a:extLst>
              <a:ext uri="{FF2B5EF4-FFF2-40B4-BE49-F238E27FC236}">
                <a16:creationId xmlns:a16="http://schemas.microsoft.com/office/drawing/2014/main" id="{65D93F72-7545-40C2-8061-A7955ED4B000}"/>
              </a:ext>
            </a:extLst>
          </p:cNvPr>
          <p:cNvPicPr>
            <a:picLocks noGrp="1" noChangeAspect="1"/>
          </p:cNvPicPr>
          <p:nvPr>
            <p:ph sz="quarter" idx="15"/>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81863" y="3259267"/>
            <a:ext cx="914400" cy="914400"/>
          </a:xfrm>
        </p:spPr>
      </p:pic>
    </p:spTree>
    <p:custDataLst>
      <p:tags r:id="rId1"/>
    </p:custDataLst>
    <p:extLst>
      <p:ext uri="{BB962C8B-B14F-4D97-AF65-F5344CB8AC3E}">
        <p14:creationId xmlns:p14="http://schemas.microsoft.com/office/powerpoint/2010/main" val="55505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Navigation Drawer</a:t>
            </a:r>
          </a:p>
        </p:txBody>
      </p:sp>
      <p:pic>
        <p:nvPicPr>
          <p:cNvPr id="19" name="Picture 2" descr="Comment coder un &quot;Navigation Drawer&quot; pour une application Android">
            <a:extLst>
              <a:ext uri="{FF2B5EF4-FFF2-40B4-BE49-F238E27FC236}">
                <a16:creationId xmlns:a16="http://schemas.microsoft.com/office/drawing/2014/main" id="{E4C57117-7AE8-4E4D-9D37-88A7D4B939BD}"/>
              </a:ext>
            </a:extLst>
          </p:cNvPr>
          <p:cNvPicPr>
            <a:picLocks noChangeAspect="1" noChangeArrowheads="1"/>
          </p:cNvPicPr>
          <p:nvPr>
            <p:custDataLst>
              <p:tags r:id="rId5"/>
            </p:custDataLst>
          </p:nvPr>
        </p:nvPicPr>
        <p:blipFill rotWithShape="1">
          <a:blip r:embed="rId8">
            <a:extLst>
              <a:ext uri="{28A0092B-C50C-407E-A947-70E740481C1C}">
                <a14:useLocalDpi xmlns:a14="http://schemas.microsoft.com/office/drawing/2010/main" val="0"/>
              </a:ext>
            </a:extLst>
          </a:blip>
          <a:srcRect l="30168" r="30028"/>
          <a:stretch/>
        </p:blipFill>
        <p:spPr bwMode="auto">
          <a:xfrm>
            <a:off x="4968662" y="2203664"/>
            <a:ext cx="2254676" cy="39753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0274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dirty="0"/>
              <a:t>Navigation </a:t>
            </a:r>
            <a:r>
              <a:rPr lang="fr-FR" sz="4800" dirty="0" err="1"/>
              <a:t>Drawer</a:t>
            </a:r>
            <a:endParaRPr lang="fr-FR" sz="4800" dirty="0"/>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6964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Animation</a:t>
            </a:r>
          </a:p>
        </p:txBody>
      </p:sp>
      <p:sp>
        <p:nvSpPr>
          <p:cNvPr id="20" name="ZoneTexte 19">
            <a:extLst>
              <a:ext uri="{FF2B5EF4-FFF2-40B4-BE49-F238E27FC236}">
                <a16:creationId xmlns:a16="http://schemas.microsoft.com/office/drawing/2014/main" id="{A50222DB-916A-4232-8C81-09EF9AC0B850}"/>
              </a:ext>
            </a:extLst>
          </p:cNvPr>
          <p:cNvSpPr txBox="1"/>
          <p:nvPr>
            <p:custDataLst>
              <p:tags r:id="rId5"/>
            </p:custDataLst>
          </p:nvPr>
        </p:nvSpPr>
        <p:spPr>
          <a:xfrm>
            <a:off x="2229446" y="2529821"/>
            <a:ext cx="4714875" cy="1557081"/>
          </a:xfrm>
          <a:prstGeom prst="rect">
            <a:avLst/>
          </a:prstGeom>
        </p:spPr>
        <p:txBody>
          <a:bodyPr vert="horz" wrap="none" lIns="91440" tIns="45720" rIns="91440" bIns="45720" rtlCol="0" anchor="b">
            <a:normAutofit/>
          </a:bodyPr>
          <a:lstStyle/>
          <a:p>
            <a:r>
              <a:rPr lang="fr-FR" sz="2400" dirty="0">
                <a:solidFill>
                  <a:srgbClr val="00899C"/>
                </a:solidFill>
                <a:latin typeface="Segoe UI" panose="020B0502040204020203" pitchFamily="34" charset="0"/>
                <a:cs typeface="Segoe UI" panose="020B0502040204020203" pitchFamily="34" charset="0"/>
              </a:rPr>
              <a:t>Aspect raffiné</a:t>
            </a:r>
          </a:p>
          <a:p>
            <a:endParaRPr lang="fr-FR" sz="2400" dirty="0">
              <a:solidFill>
                <a:srgbClr val="00899C"/>
              </a:solidFill>
              <a:latin typeface="Segoe UI" panose="020B0502040204020203" pitchFamily="34" charset="0"/>
              <a:cs typeface="Segoe UI" panose="020B0502040204020203" pitchFamily="34" charset="0"/>
            </a:endParaRPr>
          </a:p>
          <a:p>
            <a:r>
              <a:rPr lang="fr-FR" sz="2400" dirty="0">
                <a:solidFill>
                  <a:srgbClr val="00899C"/>
                </a:solidFill>
                <a:latin typeface="Segoe UI" panose="020B0502040204020203" pitchFamily="34" charset="0"/>
                <a:cs typeface="Segoe UI" panose="020B0502040204020203" pitchFamily="34" charset="0"/>
              </a:rPr>
              <a:t>Sensation de meilleure qualité</a:t>
            </a:r>
          </a:p>
          <a:p>
            <a:endParaRPr lang="fr-FR" sz="2400" dirty="0">
              <a:solidFill>
                <a:srgbClr val="00899C"/>
              </a:solidFill>
              <a:latin typeface="Segoe UI" panose="020B0502040204020203" pitchFamily="34" charset="0"/>
              <a:cs typeface="Segoe UI" panose="020B0502040204020203" pitchFamily="34" charset="0"/>
            </a:endParaRPr>
          </a:p>
        </p:txBody>
      </p:sp>
      <p:sp>
        <p:nvSpPr>
          <p:cNvPr id="21" name="ZoneTexte 20">
            <a:extLst>
              <a:ext uri="{FF2B5EF4-FFF2-40B4-BE49-F238E27FC236}">
                <a16:creationId xmlns:a16="http://schemas.microsoft.com/office/drawing/2014/main" id="{577E6A96-6893-49DF-87C3-4A1C94803E63}"/>
              </a:ext>
            </a:extLst>
          </p:cNvPr>
          <p:cNvSpPr txBox="1"/>
          <p:nvPr>
            <p:custDataLst>
              <p:tags r:id="rId6"/>
            </p:custDataLst>
          </p:nvPr>
        </p:nvSpPr>
        <p:spPr>
          <a:xfrm>
            <a:off x="6496646" y="4345221"/>
            <a:ext cx="4714875" cy="1557081"/>
          </a:xfrm>
          <a:prstGeom prst="rect">
            <a:avLst/>
          </a:prstGeom>
        </p:spPr>
        <p:txBody>
          <a:bodyPr vert="horz" wrap="none" lIns="91440" tIns="45720" rIns="91440" bIns="45720" rtlCol="0" anchor="b">
            <a:normAutofit/>
          </a:bodyPr>
          <a:lstStyle/>
          <a:p>
            <a:r>
              <a:rPr lang="fr-FR" sz="2400" dirty="0">
                <a:solidFill>
                  <a:srgbClr val="00899C"/>
                </a:solidFill>
                <a:latin typeface="Segoe UI" panose="020B0502040204020203" pitchFamily="34" charset="0"/>
                <a:cs typeface="Segoe UI" panose="020B0502040204020203" pitchFamily="34" charset="0"/>
              </a:rPr>
              <a:t>Animation d’images</a:t>
            </a:r>
          </a:p>
          <a:p>
            <a:endParaRPr lang="fr-FR" sz="2400" dirty="0">
              <a:solidFill>
                <a:srgbClr val="00899C"/>
              </a:solidFill>
              <a:latin typeface="Segoe UI" panose="020B0502040204020203" pitchFamily="34" charset="0"/>
              <a:cs typeface="Segoe UI" panose="020B0502040204020203" pitchFamily="34" charset="0"/>
            </a:endParaRPr>
          </a:p>
          <a:p>
            <a:r>
              <a:rPr lang="fr-FR" sz="2400" dirty="0">
                <a:solidFill>
                  <a:srgbClr val="00899C"/>
                </a:solidFill>
                <a:latin typeface="Segoe UI" panose="020B0502040204020203" pitchFamily="34" charset="0"/>
                <a:cs typeface="Segoe UI" panose="020B0502040204020203" pitchFamily="34" charset="0"/>
              </a:rPr>
              <a:t>Animation entre deux écrans</a:t>
            </a:r>
          </a:p>
          <a:p>
            <a:endParaRPr lang="fr-FR" sz="2400" dirty="0">
              <a:solidFill>
                <a:srgbClr val="00899C"/>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43237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a:p>
            <a:pPr marL="0" indent="0">
              <a:buNone/>
            </a:pPr>
            <a:endParaRPr lang="fr-FR" b="1"/>
          </a:p>
          <a:p>
            <a:pPr marL="0" indent="0">
              <a:buNone/>
            </a:pPr>
            <a:r>
              <a:rPr lang="fr-FR" sz="2400">
                <a:solidFill>
                  <a:schemeClr val="tx1"/>
                </a:solidFill>
              </a:rPr>
              <a:t>Met à disposition du code et des outils pour simplifier la navigation</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571CB673-E791-44B7-A059-39424014658A}"/>
              </a:ext>
            </a:extLst>
          </p:cNvPr>
          <p:cNvGrpSpPr/>
          <p:nvPr>
            <p:custDataLst>
              <p:tags r:id="rId2"/>
            </p:custDataLst>
          </p:nvPr>
        </p:nvGrpSpPr>
        <p:grpSpPr>
          <a:xfrm>
            <a:off x="2191732" y="2274484"/>
            <a:ext cx="8847056" cy="3933860"/>
            <a:chOff x="2191732" y="2274484"/>
            <a:chExt cx="8847056" cy="3933860"/>
          </a:xfrm>
        </p:grpSpPr>
        <p:sp>
          <p:nvSpPr>
            <p:cNvPr id="13" name="Rectangle 12">
              <a:extLst>
                <a:ext uri="{FF2B5EF4-FFF2-40B4-BE49-F238E27FC236}">
                  <a16:creationId xmlns:a16="http://schemas.microsoft.com/office/drawing/2014/main" id="{C9329BAE-0E01-4034-8011-E342EA26FFDD}"/>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4" name="Connecteur droit 13">
              <a:extLst>
                <a:ext uri="{FF2B5EF4-FFF2-40B4-BE49-F238E27FC236}">
                  <a16:creationId xmlns:a16="http://schemas.microsoft.com/office/drawing/2014/main" id="{F45394D9-E237-4013-BCA4-BEE346210CE1}"/>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5" name="ZoneTexte 14">
            <a:extLst>
              <a:ext uri="{FF2B5EF4-FFF2-40B4-BE49-F238E27FC236}">
                <a16:creationId xmlns:a16="http://schemas.microsoft.com/office/drawing/2014/main" id="{56B89344-20BB-487E-8691-480F15CB8241}"/>
              </a:ext>
            </a:extLst>
          </p:cNvPr>
          <p:cNvSpPr txBox="1"/>
          <p:nvPr>
            <p:custDataLst>
              <p:tags r:id="rId3"/>
            </p:custDataLst>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
        <p:nvSpPr>
          <p:cNvPr id="16" name="ZoneTexte 15">
            <a:extLst>
              <a:ext uri="{FF2B5EF4-FFF2-40B4-BE49-F238E27FC236}">
                <a16:creationId xmlns:a16="http://schemas.microsoft.com/office/drawing/2014/main" id="{9415703F-D83B-4161-90EA-BA4AEEA32B5E}"/>
              </a:ext>
            </a:extLst>
          </p:cNvPr>
          <p:cNvSpPr txBox="1"/>
          <p:nvPr>
            <p:custDataLst>
              <p:tags r:id="rId4"/>
            </p:custDataLst>
          </p:nvPr>
        </p:nvSpPr>
        <p:spPr>
          <a:xfrm>
            <a:off x="3882710" y="2292947"/>
            <a:ext cx="1146874" cy="632444"/>
          </a:xfrm>
          <a:prstGeom prst="rect">
            <a:avLst/>
          </a:prstGeom>
          <a:ln>
            <a:noFill/>
          </a:ln>
          <a:effectLst>
            <a:outerShdw blurRad="152400" dist="317500" dir="5400000" sx="90000" sy="-19000" rotWithShape="0">
              <a:prstClr val="black">
                <a:alpha val="15000"/>
              </a:prstClr>
            </a:outerShdw>
          </a:effectLst>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JAVA</a:t>
            </a: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5"/>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6"/>
            </p:custDataLst>
          </p:nvPr>
        </p:nvSpPr>
        <p:spPr>
          <a:xfrm>
            <a:off x="2083443" y="1765298"/>
            <a:ext cx="9435919" cy="453113"/>
          </a:xfrm>
        </p:spPr>
        <p:txBody>
          <a:bodyPr/>
          <a:lstStyle/>
          <a:p>
            <a:pPr marL="0" indent="0">
              <a:buNone/>
            </a:pPr>
            <a:r>
              <a:rPr lang="fr-FR" b="1" dirty="0"/>
              <a:t>Fonctionnement</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7"/>
            </p:custDataLst>
          </p:nvPr>
        </p:nvSpPr>
        <p:spPr/>
        <p:txBody>
          <a:bodyPr/>
          <a:lstStyle/>
          <a:p>
            <a:r>
              <a:rPr lang="fr-FR" dirty="0"/>
              <a:t>Animation</a:t>
            </a:r>
          </a:p>
        </p:txBody>
      </p:sp>
      <p:sp>
        <p:nvSpPr>
          <p:cNvPr id="11" name="Rectangle 1">
            <a:extLst>
              <a:ext uri="{FF2B5EF4-FFF2-40B4-BE49-F238E27FC236}">
                <a16:creationId xmlns:a16="http://schemas.microsoft.com/office/drawing/2014/main" id="{2F2FD59B-00CC-4AAF-BD49-5B1A1EEFC1F6}"/>
              </a:ext>
            </a:extLst>
          </p:cNvPr>
          <p:cNvSpPr>
            <a:spLocks noChangeArrowheads="1"/>
          </p:cNvSpPr>
          <p:nvPr>
            <p:custDataLst>
              <p:tags r:id="rId8"/>
            </p:custDataLst>
          </p:nvPr>
        </p:nvSpPr>
        <p:spPr bwMode="auto">
          <a:xfrm>
            <a:off x="2471733" y="3387664"/>
            <a:ext cx="6000750" cy="18697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1" u="none" strike="noStrike" cap="none" normalizeH="0" baseline="0">
                <a:ln>
                  <a:noFill/>
                </a:ln>
                <a:solidFill>
                  <a:srgbClr val="000000"/>
                </a:solidFill>
                <a:effectLst/>
                <a:latin typeface="Courier New" panose="02070309020205020404" pitchFamily="49" charset="0"/>
              </a:rPr>
              <a:t>&lt;?</a:t>
            </a:r>
            <a:r>
              <a:rPr kumimoji="0" lang="fr-FR" altLang="fr-FR" sz="1050" b="1" i="0" u="none" strike="noStrike" cap="none" normalizeH="0" baseline="0">
                <a:ln>
                  <a:noFill/>
                </a:ln>
                <a:solidFill>
                  <a:srgbClr val="0000FF"/>
                </a:solidFill>
                <a:effectLst/>
                <a:latin typeface="Courier New" panose="02070309020205020404" pitchFamily="49" charset="0"/>
              </a:rPr>
              <a:t>xml version</a:t>
            </a:r>
            <a:r>
              <a:rPr kumimoji="0" lang="fr-FR" altLang="fr-FR" sz="1050" b="1" i="0" u="none" strike="noStrike" cap="none" normalizeH="0" baseline="0">
                <a:ln>
                  <a:noFill/>
                </a:ln>
                <a:solidFill>
                  <a:srgbClr val="008000"/>
                </a:solidFill>
                <a:effectLst/>
                <a:latin typeface="Courier New" panose="02070309020205020404" pitchFamily="49" charset="0"/>
              </a:rPr>
              <a:t>="1.0" </a:t>
            </a:r>
            <a:r>
              <a:rPr kumimoji="0" lang="fr-FR" altLang="fr-FR" sz="1050" b="1" i="0" u="none" strike="noStrike" cap="none" normalizeH="0" baseline="0">
                <a:ln>
                  <a:noFill/>
                </a:ln>
                <a:solidFill>
                  <a:srgbClr val="0000FF"/>
                </a:solidFill>
                <a:effectLst/>
                <a:latin typeface="Courier New" panose="02070309020205020404" pitchFamily="49" charset="0"/>
              </a:rPr>
              <a:t>encoding</a:t>
            </a:r>
            <a:r>
              <a:rPr kumimoji="0" lang="fr-FR" altLang="fr-FR" sz="1050" b="1" i="0" u="none" strike="noStrike" cap="none" normalizeH="0" baseline="0">
                <a:ln>
                  <a:noFill/>
                </a:ln>
                <a:solidFill>
                  <a:srgbClr val="008000"/>
                </a:solidFill>
                <a:effectLst/>
                <a:latin typeface="Courier New" panose="02070309020205020404" pitchFamily="49" charset="0"/>
              </a:rPr>
              <a:t>="utf-8"</a:t>
            </a:r>
            <a:r>
              <a:rPr kumimoji="0" lang="fr-FR" altLang="fr-FR" sz="1050" b="0" i="1" u="none" strike="noStrike" cap="none" normalizeH="0" baseline="0">
                <a:ln>
                  <a:noFill/>
                </a:ln>
                <a:solidFill>
                  <a:srgbClr val="000000"/>
                </a:solidFill>
                <a:effectLst/>
                <a:latin typeface="Courier New" panose="02070309020205020404" pitchFamily="49" charset="0"/>
              </a:rPr>
              <a:t>?&gt;</a:t>
            </a:r>
            <a:br>
              <a:rPr kumimoji="0" lang="fr-FR" altLang="fr-FR" sz="1050" b="0" i="1" u="none" strike="noStrike" cap="none" normalizeH="0" baseline="0">
                <a:ln>
                  <a:noFill/>
                </a:ln>
                <a:solidFill>
                  <a:srgbClr val="000000"/>
                </a:solidFill>
                <a:effectLst/>
                <a:latin typeface="Courier New" panose="02070309020205020404" pitchFamily="49" charset="0"/>
              </a:rPr>
            </a:br>
            <a:br>
              <a:rPr kumimoji="0" lang="fr-FR" altLang="fr-FR" sz="1050" b="0" i="1" u="none" strike="noStrike" cap="none" normalizeH="0" baseline="0">
                <a:ln>
                  <a:noFill/>
                </a:ln>
                <a:solidFill>
                  <a:srgbClr val="000000"/>
                </a:solidFill>
                <a:effectLst/>
                <a:latin typeface="Courier New" panose="02070309020205020404" pitchFamily="49" charset="0"/>
              </a:rPr>
            </a:br>
            <a:r>
              <a:rPr kumimoji="0" lang="fr-FR" altLang="fr-FR" sz="1050" b="0" i="0" u="none" strike="noStrike" cap="none" normalizeH="0" baseline="0">
                <a:ln>
                  <a:noFill/>
                </a:ln>
                <a:solidFill>
                  <a:srgbClr val="000000"/>
                </a:solidFill>
                <a:effectLst/>
                <a:latin typeface="Courier New" panose="02070309020205020404" pitchFamily="49" charset="0"/>
              </a:rPr>
              <a:t>&lt;</a:t>
            </a:r>
            <a:r>
              <a:rPr kumimoji="0" lang="fr-FR" altLang="fr-FR" sz="1050" b="1" i="0" u="none" strike="noStrike" cap="none" normalizeH="0" baseline="0">
                <a:ln>
                  <a:noFill/>
                </a:ln>
                <a:solidFill>
                  <a:srgbClr val="000080"/>
                </a:solidFill>
                <a:effectLst/>
                <a:latin typeface="Courier New" panose="02070309020205020404" pitchFamily="49" charset="0"/>
              </a:rPr>
              <a:t>scale </a:t>
            </a:r>
            <a:r>
              <a:rPr kumimoji="0" lang="fr-FR" altLang="fr-FR" sz="1050" b="1" i="0" u="none" strike="noStrike" cap="none" normalizeH="0" baseline="0">
                <a:ln>
                  <a:noFill/>
                </a:ln>
                <a:solidFill>
                  <a:srgbClr val="0000FF"/>
                </a:solidFill>
                <a:effectLst/>
                <a:latin typeface="Courier New" panose="02070309020205020404" pitchFamily="49" charset="0"/>
              </a:rPr>
              <a:t>xmlns:</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8000"/>
                </a:solidFill>
                <a:effectLst/>
                <a:latin typeface="Courier New" panose="02070309020205020404" pitchFamily="49" charset="0"/>
              </a:rPr>
              <a:t>="http://schemas.android.com/apk/res/android"</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:interpolator</a:t>
            </a:r>
            <a:r>
              <a:rPr kumimoji="0" lang="fr-FR" altLang="fr-FR" sz="1050" b="1" i="0" u="none" strike="noStrike" cap="none" normalizeH="0" baseline="0">
                <a:ln>
                  <a:noFill/>
                </a:ln>
                <a:solidFill>
                  <a:srgbClr val="008000"/>
                </a:solidFill>
                <a:effectLst/>
                <a:latin typeface="Courier New" panose="02070309020205020404" pitchFamily="49" charset="0"/>
              </a:rPr>
              <a:t>="@android:anim/accelerate_decelerate_interpolator"</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:duration</a:t>
            </a:r>
            <a:r>
              <a:rPr kumimoji="0" lang="fr-FR" altLang="fr-FR" sz="1050" b="1" i="0" u="none" strike="noStrike" cap="none" normalizeH="0" baseline="0">
                <a:ln>
                  <a:noFill/>
                </a:ln>
                <a:solidFill>
                  <a:srgbClr val="008000"/>
                </a:solidFill>
                <a:effectLst/>
                <a:latin typeface="Courier New" panose="02070309020205020404" pitchFamily="49" charset="0"/>
              </a:rPr>
              <a:t>="300"</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:fillAfter</a:t>
            </a:r>
            <a:r>
              <a:rPr kumimoji="0" lang="fr-FR" altLang="fr-FR" sz="1050" b="1" i="0" u="none" strike="noStrike" cap="none" normalizeH="0" baseline="0">
                <a:ln>
                  <a:noFill/>
                </a:ln>
                <a:solidFill>
                  <a:srgbClr val="008000"/>
                </a:solidFill>
                <a:effectLst/>
                <a:latin typeface="Courier New" panose="02070309020205020404" pitchFamily="49" charset="0"/>
              </a:rPr>
              <a:t>="true"</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:fromXScale</a:t>
            </a:r>
            <a:r>
              <a:rPr kumimoji="0" lang="fr-FR" altLang="fr-FR" sz="1050" b="1" i="0" u="none" strike="noStrike" cap="none" normalizeH="0" baseline="0">
                <a:ln>
                  <a:noFill/>
                </a:ln>
                <a:solidFill>
                  <a:srgbClr val="008000"/>
                </a:solidFill>
                <a:effectLst/>
                <a:latin typeface="Courier New" panose="02070309020205020404" pitchFamily="49" charset="0"/>
              </a:rPr>
              <a:t>="0.0"</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:fromYScale</a:t>
            </a:r>
            <a:r>
              <a:rPr kumimoji="0" lang="fr-FR" altLang="fr-FR" sz="1050" b="1" i="0" u="none" strike="noStrike" cap="none" normalizeH="0" baseline="0">
                <a:ln>
                  <a:noFill/>
                </a:ln>
                <a:solidFill>
                  <a:srgbClr val="008000"/>
                </a:solidFill>
                <a:effectLst/>
                <a:latin typeface="Courier New" panose="02070309020205020404" pitchFamily="49" charset="0"/>
              </a:rPr>
              <a:t>="0.0"</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:toXScale</a:t>
            </a:r>
            <a:r>
              <a:rPr kumimoji="0" lang="fr-FR" altLang="fr-FR" sz="1050" b="1" i="0" u="none" strike="noStrike" cap="none" normalizeH="0" baseline="0">
                <a:ln>
                  <a:noFill/>
                </a:ln>
                <a:solidFill>
                  <a:srgbClr val="008000"/>
                </a:solidFill>
                <a:effectLst/>
                <a:latin typeface="Courier New" panose="02070309020205020404" pitchFamily="49" charset="0"/>
              </a:rPr>
              <a:t>="1.0"</a:t>
            </a:r>
            <a:br>
              <a:rPr kumimoji="0" lang="fr-FR" altLang="fr-FR" sz="1050" b="1" i="0" u="none" strike="noStrike" cap="none" normalizeH="0" baseline="0">
                <a:ln>
                  <a:noFill/>
                </a:ln>
                <a:solidFill>
                  <a:srgbClr val="008000"/>
                </a:solidFill>
                <a:effectLst/>
                <a:latin typeface="Courier New" panose="02070309020205020404" pitchFamily="49" charset="0"/>
              </a:rPr>
            </a:br>
            <a:r>
              <a:rPr kumimoji="0" lang="fr-FR" altLang="fr-FR" sz="1050" b="1" i="0" u="none" strike="noStrike" cap="none" normalizeH="0" baseline="0">
                <a:ln>
                  <a:noFill/>
                </a:ln>
                <a:solidFill>
                  <a:srgbClr val="008000"/>
                </a:solidFill>
                <a:effectLst/>
                <a:latin typeface="Courier New" panose="02070309020205020404" pitchFamily="49" charset="0"/>
              </a:rPr>
              <a:t>    </a:t>
            </a:r>
            <a:r>
              <a:rPr kumimoji="0" lang="fr-FR" altLang="fr-FR" sz="1050" b="1" i="0" u="none" strike="noStrike" cap="none" normalizeH="0" baseline="0">
                <a:ln>
                  <a:noFill/>
                </a:ln>
                <a:solidFill>
                  <a:srgbClr val="660E7A"/>
                </a:solidFill>
                <a:effectLst/>
                <a:latin typeface="Courier New" panose="02070309020205020404" pitchFamily="49" charset="0"/>
              </a:rPr>
              <a:t>android</a:t>
            </a:r>
            <a:r>
              <a:rPr kumimoji="0" lang="fr-FR" altLang="fr-FR" sz="1050" b="1" i="0" u="none" strike="noStrike" cap="none" normalizeH="0" baseline="0">
                <a:ln>
                  <a:noFill/>
                </a:ln>
                <a:solidFill>
                  <a:srgbClr val="0000FF"/>
                </a:solidFill>
                <a:effectLst/>
                <a:latin typeface="Courier New" panose="02070309020205020404" pitchFamily="49" charset="0"/>
              </a:rPr>
              <a:t>:toYScale</a:t>
            </a:r>
            <a:r>
              <a:rPr kumimoji="0" lang="fr-FR" altLang="fr-FR" sz="1050" b="1" i="0" u="none" strike="noStrike" cap="none" normalizeH="0" baseline="0">
                <a:ln>
                  <a:noFill/>
                </a:ln>
                <a:solidFill>
                  <a:srgbClr val="008000"/>
                </a:solidFill>
                <a:effectLst/>
                <a:latin typeface="Courier New" panose="02070309020205020404" pitchFamily="49" charset="0"/>
              </a:rPr>
              <a:t>="1.0" </a:t>
            </a:r>
            <a:r>
              <a:rPr kumimoji="0" lang="fr-FR" altLang="fr-FR" sz="1050" b="0" i="0" u="none" strike="noStrike" cap="none" normalizeH="0" baseline="0">
                <a:ln>
                  <a:noFill/>
                </a:ln>
                <a:solidFill>
                  <a:srgbClr val="000000"/>
                </a:solidFill>
                <a:effectLst/>
                <a:latin typeface="Courier New" panose="02070309020205020404" pitchFamily="49" charset="0"/>
              </a:rPr>
              <a:t>/&gt;</a:t>
            </a:r>
            <a:endParaRPr kumimoji="0" lang="fr-FR" altLang="fr-FR" sz="20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87628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0A8569B6-AE4B-4D6F-9092-6D29CA55EEB8}"/>
              </a:ext>
            </a:extLst>
          </p:cNvPr>
          <p:cNvGrpSpPr/>
          <p:nvPr>
            <p:custDataLst>
              <p:tags r:id="rId2"/>
            </p:custDataLst>
          </p:nvPr>
        </p:nvGrpSpPr>
        <p:grpSpPr>
          <a:xfrm>
            <a:off x="2191732" y="2274484"/>
            <a:ext cx="8847056" cy="3933860"/>
            <a:chOff x="2191732" y="2274484"/>
            <a:chExt cx="8847056" cy="3933860"/>
          </a:xfrm>
        </p:grpSpPr>
        <p:sp>
          <p:nvSpPr>
            <p:cNvPr id="11" name="Rectangle 10">
              <a:extLst>
                <a:ext uri="{FF2B5EF4-FFF2-40B4-BE49-F238E27FC236}">
                  <a16:creationId xmlns:a16="http://schemas.microsoft.com/office/drawing/2014/main" id="{B7078B07-CA3E-4119-8773-D377A99A9E4F}"/>
                </a:ext>
              </a:extLst>
            </p:cNvPr>
            <p:cNvSpPr/>
            <p:nvPr/>
          </p:nvSpPr>
          <p:spPr>
            <a:xfrm>
              <a:off x="2191732" y="2274484"/>
              <a:ext cx="8847056" cy="393386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7" name="Connecteur droit 16">
              <a:extLst>
                <a:ext uri="{FF2B5EF4-FFF2-40B4-BE49-F238E27FC236}">
                  <a16:creationId xmlns:a16="http://schemas.microsoft.com/office/drawing/2014/main" id="{BFAB8F79-10D6-4358-BDE0-73B6FAB097B1}"/>
                </a:ext>
              </a:extLst>
            </p:cNvPr>
            <p:cNvCxnSpPr>
              <a:cxnSpLocks/>
            </p:cNvCxnSpPr>
            <p:nvPr/>
          </p:nvCxnSpPr>
          <p:spPr>
            <a:xfrm>
              <a:off x="2191732" y="3077628"/>
              <a:ext cx="8847056"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8" name="ZoneTexte 17">
            <a:extLst>
              <a:ext uri="{FF2B5EF4-FFF2-40B4-BE49-F238E27FC236}">
                <a16:creationId xmlns:a16="http://schemas.microsoft.com/office/drawing/2014/main" id="{12C732FF-E319-483B-8246-E0CF093ECA07}"/>
              </a:ext>
            </a:extLst>
          </p:cNvPr>
          <p:cNvSpPr txBox="1"/>
          <p:nvPr>
            <p:custDataLst>
              <p:tags r:id="rId3"/>
            </p:custDataLst>
          </p:nvPr>
        </p:nvSpPr>
        <p:spPr>
          <a:xfrm>
            <a:off x="2549854" y="2292947"/>
            <a:ext cx="1332856" cy="632444"/>
          </a:xfrm>
          <a:prstGeom prst="rect">
            <a:avLst/>
          </a:prstGeom>
        </p:spPr>
        <p:txBody>
          <a:bodyPr vert="horz" wrap="square" lIns="91440" tIns="45720" rIns="91440" bIns="45720" rtlCol="0" anchor="b">
            <a:noAutofit/>
          </a:bodyPr>
          <a:lstStyle/>
          <a:p>
            <a:r>
              <a:rPr lang="fr-FR" sz="2400" b="1" dirty="0">
                <a:solidFill>
                  <a:srgbClr val="0090CD"/>
                </a:solidFill>
                <a:latin typeface="Segoe UI" panose="020B0502040204020203" pitchFamily="34" charset="0"/>
              </a:rPr>
              <a:t>KOTLIN</a:t>
            </a:r>
          </a:p>
        </p:txBody>
      </p:sp>
      <p:sp>
        <p:nvSpPr>
          <p:cNvPr id="19" name="ZoneTexte 18">
            <a:extLst>
              <a:ext uri="{FF2B5EF4-FFF2-40B4-BE49-F238E27FC236}">
                <a16:creationId xmlns:a16="http://schemas.microsoft.com/office/drawing/2014/main" id="{7EDC44EC-5DAB-4B44-BB41-6D15AD357C4B}"/>
              </a:ext>
            </a:extLst>
          </p:cNvPr>
          <p:cNvSpPr txBox="1"/>
          <p:nvPr>
            <p:custDataLst>
              <p:tags r:id="rId4"/>
            </p:custDataLst>
          </p:nvPr>
        </p:nvSpPr>
        <p:spPr>
          <a:xfrm>
            <a:off x="3882710" y="2292947"/>
            <a:ext cx="1146874" cy="632444"/>
          </a:xfrm>
          <a:prstGeom prst="rect">
            <a:avLst/>
          </a:prstGeom>
          <a:ln>
            <a:noFill/>
          </a:ln>
          <a:effectLst>
            <a:outerShdw blurRad="152400" dist="317500" dir="5400000" sx="90000" sy="-19000" rotWithShape="0">
              <a:prstClr val="black">
                <a:alpha val="15000"/>
              </a:prstClr>
            </a:outerShdw>
          </a:effectLst>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JAVA</a:t>
            </a: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5"/>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6"/>
            </p:custDataLst>
          </p:nvPr>
        </p:nvSpPr>
        <p:spPr>
          <a:xfrm>
            <a:off x="2083443" y="1765298"/>
            <a:ext cx="9435919" cy="471478"/>
          </a:xfrm>
        </p:spPr>
        <p:txBody>
          <a:bodyPr/>
          <a:lstStyle/>
          <a:p>
            <a:pPr marL="0" indent="0">
              <a:buNone/>
            </a:pPr>
            <a:r>
              <a:rPr lang="fr-FR" b="1" dirty="0"/>
              <a:t>Fonctionnement</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7"/>
            </p:custDataLst>
          </p:nvPr>
        </p:nvSpPr>
        <p:spPr/>
        <p:txBody>
          <a:bodyPr/>
          <a:lstStyle/>
          <a:p>
            <a:r>
              <a:rPr lang="fr-FR"/>
              <a:t>Animation</a:t>
            </a:r>
          </a:p>
        </p:txBody>
      </p:sp>
      <p:pic>
        <p:nvPicPr>
          <p:cNvPr id="16" name="Image 15">
            <a:extLst>
              <a:ext uri="{FF2B5EF4-FFF2-40B4-BE49-F238E27FC236}">
                <a16:creationId xmlns:a16="http://schemas.microsoft.com/office/drawing/2014/main" id="{5566C113-18ED-43AD-AAD4-551B487931F2}"/>
              </a:ext>
            </a:extLst>
          </p:cNvPr>
          <p:cNvPicPr>
            <a:picLocks noChangeAspect="1"/>
          </p:cNvPicPr>
          <p:nvPr>
            <p:custDataLst>
              <p:tags r:id="rId8"/>
            </p:custDataLst>
          </p:nvPr>
        </p:nvPicPr>
        <p:blipFill>
          <a:blip r:embed="rId11"/>
          <a:stretch>
            <a:fillRect/>
          </a:stretch>
        </p:blipFill>
        <p:spPr>
          <a:xfrm>
            <a:off x="4265371" y="3132548"/>
            <a:ext cx="5072062" cy="3038088"/>
          </a:xfrm>
          <a:prstGeom prst="rect">
            <a:avLst/>
          </a:prstGeom>
        </p:spPr>
      </p:pic>
    </p:spTree>
    <p:custDataLst>
      <p:tags r:id="rId1"/>
    </p:custDataLst>
    <p:extLst>
      <p:ext uri="{BB962C8B-B14F-4D97-AF65-F5344CB8AC3E}">
        <p14:creationId xmlns:p14="http://schemas.microsoft.com/office/powerpoint/2010/main" val="1647617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Animation</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86665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342900" indent="-342900">
              <a:buFont typeface="Arial" panose="020B0604020202020204" pitchFamily="34" charset="0"/>
              <a:buChar char="•"/>
            </a:pPr>
            <a:r>
              <a:rPr lang="fr-FR" sz="2400">
                <a:solidFill>
                  <a:srgbClr val="00899C"/>
                </a:solidFill>
              </a:rPr>
              <a:t>Bouton up</a:t>
            </a:r>
          </a:p>
          <a:p>
            <a:pPr marL="342900" indent="-342900">
              <a:buFont typeface="Arial" panose="020B0604020202020204" pitchFamily="34" charset="0"/>
              <a:buChar char="•"/>
            </a:pPr>
            <a:r>
              <a:rPr lang="fr-FR" sz="2400">
                <a:solidFill>
                  <a:srgbClr val="00899C"/>
                </a:solidFill>
              </a:rPr>
              <a:t>Menu (Action bar)</a:t>
            </a:r>
          </a:p>
          <a:p>
            <a:pPr marL="342900" indent="-342900">
              <a:buFont typeface="Arial" panose="020B0604020202020204" pitchFamily="34" charset="0"/>
              <a:buChar char="•"/>
            </a:pPr>
            <a:r>
              <a:rPr lang="fr-FR" sz="2400">
                <a:solidFill>
                  <a:srgbClr val="00899C"/>
                </a:solidFill>
              </a:rPr>
              <a:t>Plus d’animations</a:t>
            </a:r>
            <a:endParaRPr lang="fr-FR" sz="2400" dirty="0">
              <a:solidFill>
                <a:srgbClr val="00899C"/>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Allez plus loin…</a:t>
            </a:r>
          </a:p>
        </p:txBody>
      </p:sp>
    </p:spTree>
    <p:custDataLst>
      <p:tags r:id="rId1"/>
    </p:custDataLst>
    <p:extLst>
      <p:ext uri="{BB962C8B-B14F-4D97-AF65-F5344CB8AC3E}">
        <p14:creationId xmlns:p14="http://schemas.microsoft.com/office/powerpoint/2010/main" val="1878148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Navigation interne</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175643"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rPr>
              <a:t>Conclusion</a:t>
            </a:r>
          </a:p>
          <a:p>
            <a:r>
              <a:rPr lang="fr-FR" sz="2400" dirty="0">
                <a:solidFill>
                  <a:schemeClr val="bg1"/>
                </a:solidFill>
              </a:rPr>
              <a:t>Vous savez comment naviguer entre différents écrans internes à une application</a:t>
            </a: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Résultat de recherche d'images pour &quot;portable flat icone&quot;">
            <a:extLst>
              <a:ext uri="{FF2B5EF4-FFF2-40B4-BE49-F238E27FC236}">
                <a16:creationId xmlns:a16="http://schemas.microsoft.com/office/drawing/2014/main" id="{169DCD8C-D54B-485D-AEA2-607DF74EE7E7}"/>
              </a:ext>
            </a:extLst>
          </p:cNvPr>
          <p:cNvPicPr>
            <a:picLocks noChangeAspect="1" noChangeArrowheads="1"/>
          </p:cNvPicPr>
          <p:nvPr>
            <p:custDataLst>
              <p:tags r:id="rId2"/>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312063" y="3245901"/>
            <a:ext cx="1942549" cy="27478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ésultat de recherche d'images pour &quot;portable flat icone&quot;">
            <a:extLst>
              <a:ext uri="{FF2B5EF4-FFF2-40B4-BE49-F238E27FC236}">
                <a16:creationId xmlns:a16="http://schemas.microsoft.com/office/drawing/2014/main" id="{DD809C03-5C78-4EAC-9838-0BA2FFAB8995}"/>
              </a:ext>
            </a:extLst>
          </p:cNvPr>
          <p:cNvPicPr>
            <a:picLocks noChangeAspect="1" noChangeArrowheads="1"/>
          </p:cNvPicPr>
          <p:nvPr>
            <p:custDataLst>
              <p:tags r:id="rId3"/>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254612" y="3247061"/>
            <a:ext cx="1942549" cy="274780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4"/>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5"/>
            </p:custDataLst>
          </p:nvPr>
        </p:nvSpPr>
        <p:spPr/>
        <p:txBody>
          <a:bodyPr/>
          <a:lstStyle/>
          <a:p>
            <a:pPr marL="0" indent="0">
              <a:buNone/>
            </a:pPr>
            <a:r>
              <a:rPr lang="fr-FR" b="1" dirty="0"/>
              <a:t>Avant</a:t>
            </a:r>
          </a:p>
          <a:p>
            <a:pPr marL="0" indent="0">
              <a:buNone/>
            </a:pPr>
            <a:endParaRPr lang="fr-FR" b="1" dirty="0"/>
          </a:p>
          <a:p>
            <a:pPr marL="0" indent="0">
              <a:buNone/>
            </a:pPr>
            <a:r>
              <a:rPr lang="fr-FR" sz="2400" dirty="0">
                <a:solidFill>
                  <a:schemeClr val="tx1"/>
                </a:solidFill>
              </a:rPr>
              <a:t>Seules les activités étaient utilisées pour passer d’un écran à un autre</a:t>
            </a: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6"/>
            </p:custDataLst>
          </p:nvPr>
        </p:nvSpPr>
        <p:spPr/>
        <p:txBody>
          <a:bodyPr/>
          <a:lstStyle/>
          <a:p>
            <a:r>
              <a:rPr lang="fr-FR"/>
              <a:t>Android Jetpack’s Navigation</a:t>
            </a:r>
          </a:p>
        </p:txBody>
      </p:sp>
      <p:sp>
        <p:nvSpPr>
          <p:cNvPr id="7" name="Pentagone 2">
            <a:extLst>
              <a:ext uri="{FF2B5EF4-FFF2-40B4-BE49-F238E27FC236}">
                <a16:creationId xmlns:a16="http://schemas.microsoft.com/office/drawing/2014/main" id="{A2624CA3-0590-47C6-AABD-FD6835EB5935}"/>
              </a:ext>
            </a:extLst>
          </p:cNvPr>
          <p:cNvSpPr/>
          <p:nvPr>
            <p:custDataLst>
              <p:tags r:id="rId7"/>
            </p:custDataLst>
          </p:nvPr>
        </p:nvSpPr>
        <p:spPr>
          <a:xfrm>
            <a:off x="6020468" y="4472139"/>
            <a:ext cx="507978" cy="147665"/>
          </a:xfrm>
          <a:prstGeom prst="homePlate">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8" name="ZoneTexte 7">
            <a:extLst>
              <a:ext uri="{FF2B5EF4-FFF2-40B4-BE49-F238E27FC236}">
                <a16:creationId xmlns:a16="http://schemas.microsoft.com/office/drawing/2014/main" id="{D5A3969E-A14A-4121-8220-C08ACB4F9451}"/>
              </a:ext>
            </a:extLst>
          </p:cNvPr>
          <p:cNvSpPr txBox="1"/>
          <p:nvPr>
            <p:custDataLst>
              <p:tags r:id="rId8"/>
            </p:custDataLst>
          </p:nvPr>
        </p:nvSpPr>
        <p:spPr>
          <a:xfrm>
            <a:off x="4741421" y="4261899"/>
            <a:ext cx="1058947" cy="392558"/>
          </a:xfrm>
          <a:prstGeom prst="rect">
            <a:avLst/>
          </a:prstGeom>
        </p:spPr>
        <p:txBody>
          <a:bodyPr vert="horz" wrap="none" lIns="91440" tIns="45720" rIns="91440" bIns="45720" rtlCol="0" anchor="b">
            <a:noAutofit/>
          </a:bodyPr>
          <a:lstStyle/>
          <a:p>
            <a:r>
              <a:rPr lang="fr-FR" dirty="0">
                <a:latin typeface="Segoe UI" panose="020B0502040204020203" pitchFamily="34" charset="0"/>
              </a:rPr>
              <a:t>Activity A</a:t>
            </a:r>
          </a:p>
        </p:txBody>
      </p:sp>
      <p:sp>
        <p:nvSpPr>
          <p:cNvPr id="9" name="ZoneTexte 8">
            <a:extLst>
              <a:ext uri="{FF2B5EF4-FFF2-40B4-BE49-F238E27FC236}">
                <a16:creationId xmlns:a16="http://schemas.microsoft.com/office/drawing/2014/main" id="{9F756688-EDF8-4C2F-97B5-1CE5422F4CD3}"/>
              </a:ext>
            </a:extLst>
          </p:cNvPr>
          <p:cNvSpPr txBox="1"/>
          <p:nvPr>
            <p:custDataLst>
              <p:tags r:id="rId9"/>
            </p:custDataLst>
          </p:nvPr>
        </p:nvSpPr>
        <p:spPr>
          <a:xfrm>
            <a:off x="6708790" y="4200249"/>
            <a:ext cx="1184371" cy="419556"/>
          </a:xfrm>
          <a:prstGeom prst="rect">
            <a:avLst/>
          </a:prstGeom>
        </p:spPr>
        <p:txBody>
          <a:bodyPr vert="horz" wrap="none" lIns="91440" tIns="45720" rIns="91440" bIns="45720" rtlCol="0" anchor="b">
            <a:normAutofit/>
          </a:bodyPr>
          <a:lstStyle/>
          <a:p>
            <a:r>
              <a:rPr lang="fr-FR" dirty="0">
                <a:latin typeface="Segoe UI" panose="020B0502040204020203" pitchFamily="34" charset="0"/>
              </a:rPr>
              <a:t>Activity B</a:t>
            </a:r>
          </a:p>
        </p:txBody>
      </p:sp>
    </p:spTree>
    <p:custDataLst>
      <p:tags r:id="rId1"/>
    </p:custDataLst>
    <p:extLst>
      <p:ext uri="{BB962C8B-B14F-4D97-AF65-F5344CB8AC3E}">
        <p14:creationId xmlns:p14="http://schemas.microsoft.com/office/powerpoint/2010/main" val="192157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Aujourd’hui</a:t>
            </a:r>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grpSp>
        <p:nvGrpSpPr>
          <p:cNvPr id="12" name="Groupe 11">
            <a:extLst>
              <a:ext uri="{FF2B5EF4-FFF2-40B4-BE49-F238E27FC236}">
                <a16:creationId xmlns:a16="http://schemas.microsoft.com/office/drawing/2014/main" id="{723719D2-ADBF-43E7-B14A-A89EB93BC6E0}"/>
              </a:ext>
            </a:extLst>
          </p:cNvPr>
          <p:cNvGrpSpPr/>
          <p:nvPr>
            <p:custDataLst>
              <p:tags r:id="rId5"/>
            </p:custDataLst>
          </p:nvPr>
        </p:nvGrpSpPr>
        <p:grpSpPr>
          <a:xfrm>
            <a:off x="2528794" y="2492948"/>
            <a:ext cx="786636" cy="1141956"/>
            <a:chOff x="2548672" y="2492948"/>
            <a:chExt cx="786636" cy="1141956"/>
          </a:xfrm>
        </p:grpSpPr>
        <p:grpSp>
          <p:nvGrpSpPr>
            <p:cNvPr id="13" name="Groupe 12">
              <a:extLst>
                <a:ext uri="{FF2B5EF4-FFF2-40B4-BE49-F238E27FC236}">
                  <a16:creationId xmlns:a16="http://schemas.microsoft.com/office/drawing/2014/main" id="{4C02CCD4-9C7A-4792-BA51-AB6967C9E517}"/>
                </a:ext>
              </a:extLst>
            </p:cNvPr>
            <p:cNvGrpSpPr/>
            <p:nvPr/>
          </p:nvGrpSpPr>
          <p:grpSpPr>
            <a:xfrm>
              <a:off x="2548672" y="2492948"/>
              <a:ext cx="786636" cy="1141956"/>
              <a:chOff x="366700" y="1339332"/>
              <a:chExt cx="786636" cy="1141956"/>
            </a:xfrm>
          </p:grpSpPr>
          <p:sp>
            <p:nvSpPr>
              <p:cNvPr id="15" name="Forme libre : forme 14">
                <a:extLst>
                  <a:ext uri="{FF2B5EF4-FFF2-40B4-BE49-F238E27FC236}">
                    <a16:creationId xmlns:a16="http://schemas.microsoft.com/office/drawing/2014/main" id="{2C202970-B21A-45CE-9545-5EB99B77E940}"/>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16" name="Forme libre : forme 15">
                <a:extLst>
                  <a:ext uri="{FF2B5EF4-FFF2-40B4-BE49-F238E27FC236}">
                    <a16:creationId xmlns:a16="http://schemas.microsoft.com/office/drawing/2014/main" id="{187F2FA7-E785-4D04-8727-A2E90804848C}"/>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17" name="Forme libre : forme 16">
                <a:extLst>
                  <a:ext uri="{FF2B5EF4-FFF2-40B4-BE49-F238E27FC236}">
                    <a16:creationId xmlns:a16="http://schemas.microsoft.com/office/drawing/2014/main" id="{DF7AC646-0841-4EA8-9145-DC2E59B14C5E}"/>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14" name="ZoneTexte 13">
              <a:extLst>
                <a:ext uri="{FF2B5EF4-FFF2-40B4-BE49-F238E27FC236}">
                  <a16:creationId xmlns:a16="http://schemas.microsoft.com/office/drawing/2014/main" id="{691E5CCF-B0C4-4844-9E80-8E9B180E1A2B}"/>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dirty="0">
                  <a:latin typeface="Segoe UI" panose="020B0502040204020203" pitchFamily="34" charset="0"/>
                  <a:cs typeface="Segoe UI" panose="020B0502040204020203" pitchFamily="34" charset="0"/>
                </a:rPr>
                <a:t>Fragment A</a:t>
              </a:r>
            </a:p>
          </p:txBody>
        </p:sp>
      </p:grpSp>
      <p:grpSp>
        <p:nvGrpSpPr>
          <p:cNvPr id="18" name="Groupe 17">
            <a:extLst>
              <a:ext uri="{FF2B5EF4-FFF2-40B4-BE49-F238E27FC236}">
                <a16:creationId xmlns:a16="http://schemas.microsoft.com/office/drawing/2014/main" id="{CB95426E-DC90-4504-898C-E6D61F42CE23}"/>
              </a:ext>
            </a:extLst>
          </p:cNvPr>
          <p:cNvGrpSpPr/>
          <p:nvPr>
            <p:custDataLst>
              <p:tags r:id="rId6"/>
            </p:custDataLst>
          </p:nvPr>
        </p:nvGrpSpPr>
        <p:grpSpPr>
          <a:xfrm>
            <a:off x="3492890" y="2492948"/>
            <a:ext cx="786636" cy="1141956"/>
            <a:chOff x="2548672" y="2492948"/>
            <a:chExt cx="786636" cy="1141956"/>
          </a:xfrm>
        </p:grpSpPr>
        <p:grpSp>
          <p:nvGrpSpPr>
            <p:cNvPr id="19" name="Groupe 18">
              <a:extLst>
                <a:ext uri="{FF2B5EF4-FFF2-40B4-BE49-F238E27FC236}">
                  <a16:creationId xmlns:a16="http://schemas.microsoft.com/office/drawing/2014/main" id="{7F20F2D0-33F7-45E8-817C-6E4033D14506}"/>
                </a:ext>
              </a:extLst>
            </p:cNvPr>
            <p:cNvGrpSpPr/>
            <p:nvPr/>
          </p:nvGrpSpPr>
          <p:grpSpPr>
            <a:xfrm>
              <a:off x="2548672" y="2492948"/>
              <a:ext cx="786636" cy="1141956"/>
              <a:chOff x="366700" y="1339332"/>
              <a:chExt cx="786636" cy="1141956"/>
            </a:xfrm>
          </p:grpSpPr>
          <p:sp>
            <p:nvSpPr>
              <p:cNvPr id="21" name="Forme libre : forme 20">
                <a:extLst>
                  <a:ext uri="{FF2B5EF4-FFF2-40B4-BE49-F238E27FC236}">
                    <a16:creationId xmlns:a16="http://schemas.microsoft.com/office/drawing/2014/main" id="{C7381251-A842-4AEA-81BD-ADE4DB65C23C}"/>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22" name="Forme libre : forme 21">
                <a:extLst>
                  <a:ext uri="{FF2B5EF4-FFF2-40B4-BE49-F238E27FC236}">
                    <a16:creationId xmlns:a16="http://schemas.microsoft.com/office/drawing/2014/main" id="{49056E53-A9AE-46FF-982C-E9485C3B24FE}"/>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23" name="Forme libre : forme 22">
                <a:extLst>
                  <a:ext uri="{FF2B5EF4-FFF2-40B4-BE49-F238E27FC236}">
                    <a16:creationId xmlns:a16="http://schemas.microsoft.com/office/drawing/2014/main" id="{5C9FFB0D-E1C6-46FA-9EF7-0873BBCEECE8}"/>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20" name="ZoneTexte 19">
              <a:extLst>
                <a:ext uri="{FF2B5EF4-FFF2-40B4-BE49-F238E27FC236}">
                  <a16:creationId xmlns:a16="http://schemas.microsoft.com/office/drawing/2014/main" id="{993F2D0B-E03A-47BF-BBB8-CB58FAF0E50A}"/>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dirty="0">
                  <a:latin typeface="Segoe UI" panose="020B0502040204020203" pitchFamily="34" charset="0"/>
                  <a:cs typeface="Segoe UI" panose="020B0502040204020203" pitchFamily="34" charset="0"/>
                </a:rPr>
                <a:t>Fragment B</a:t>
              </a:r>
            </a:p>
          </p:txBody>
        </p:sp>
      </p:grpSp>
      <p:grpSp>
        <p:nvGrpSpPr>
          <p:cNvPr id="24" name="Groupe 23">
            <a:extLst>
              <a:ext uri="{FF2B5EF4-FFF2-40B4-BE49-F238E27FC236}">
                <a16:creationId xmlns:a16="http://schemas.microsoft.com/office/drawing/2014/main" id="{B4BF53DA-196D-4ADF-B9E8-E5C9F44EB3EA}"/>
              </a:ext>
            </a:extLst>
          </p:cNvPr>
          <p:cNvGrpSpPr/>
          <p:nvPr>
            <p:custDataLst>
              <p:tags r:id="rId7"/>
            </p:custDataLst>
          </p:nvPr>
        </p:nvGrpSpPr>
        <p:grpSpPr>
          <a:xfrm>
            <a:off x="5185922" y="2492948"/>
            <a:ext cx="786636" cy="1141956"/>
            <a:chOff x="2548672" y="2492948"/>
            <a:chExt cx="786636" cy="1141956"/>
          </a:xfrm>
        </p:grpSpPr>
        <p:grpSp>
          <p:nvGrpSpPr>
            <p:cNvPr id="25" name="Groupe 24">
              <a:extLst>
                <a:ext uri="{FF2B5EF4-FFF2-40B4-BE49-F238E27FC236}">
                  <a16:creationId xmlns:a16="http://schemas.microsoft.com/office/drawing/2014/main" id="{21FC00EE-6F48-4B61-B871-32985DF3F531}"/>
                </a:ext>
              </a:extLst>
            </p:cNvPr>
            <p:cNvGrpSpPr/>
            <p:nvPr/>
          </p:nvGrpSpPr>
          <p:grpSpPr>
            <a:xfrm>
              <a:off x="2548672" y="2492948"/>
              <a:ext cx="786636" cy="1141956"/>
              <a:chOff x="366700" y="1339332"/>
              <a:chExt cx="786636" cy="1141956"/>
            </a:xfrm>
          </p:grpSpPr>
          <p:sp>
            <p:nvSpPr>
              <p:cNvPr id="27" name="Forme libre : forme 26">
                <a:extLst>
                  <a:ext uri="{FF2B5EF4-FFF2-40B4-BE49-F238E27FC236}">
                    <a16:creationId xmlns:a16="http://schemas.microsoft.com/office/drawing/2014/main" id="{434011C7-ED64-44FD-9B2E-9B46D4D11ED5}"/>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28" name="Forme libre : forme 27">
                <a:extLst>
                  <a:ext uri="{FF2B5EF4-FFF2-40B4-BE49-F238E27FC236}">
                    <a16:creationId xmlns:a16="http://schemas.microsoft.com/office/drawing/2014/main" id="{E71F6163-6D37-4DB3-B444-6505D4EEA5F9}"/>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29" name="Forme libre : forme 28">
                <a:extLst>
                  <a:ext uri="{FF2B5EF4-FFF2-40B4-BE49-F238E27FC236}">
                    <a16:creationId xmlns:a16="http://schemas.microsoft.com/office/drawing/2014/main" id="{E68311B3-C386-49B1-BA2A-D262D55DD06C}"/>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26" name="ZoneTexte 25">
              <a:extLst>
                <a:ext uri="{FF2B5EF4-FFF2-40B4-BE49-F238E27FC236}">
                  <a16:creationId xmlns:a16="http://schemas.microsoft.com/office/drawing/2014/main" id="{CA68269A-7F87-4607-92C2-BF1A38CC34E7}"/>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a:latin typeface="Segoe UI" panose="020B0502040204020203" pitchFamily="34" charset="0"/>
                  <a:cs typeface="Segoe UI" panose="020B0502040204020203" pitchFamily="34" charset="0"/>
                </a:rPr>
                <a:t>Fragment B</a:t>
              </a:r>
              <a:endParaRPr lang="en-US" sz="800" dirty="0">
                <a:latin typeface="Segoe UI" panose="020B0502040204020203" pitchFamily="34" charset="0"/>
                <a:cs typeface="Segoe UI" panose="020B0502040204020203" pitchFamily="34" charset="0"/>
              </a:endParaRPr>
            </a:p>
          </p:txBody>
        </p:sp>
      </p:grpSp>
      <p:grpSp>
        <p:nvGrpSpPr>
          <p:cNvPr id="30" name="Groupe 29">
            <a:extLst>
              <a:ext uri="{FF2B5EF4-FFF2-40B4-BE49-F238E27FC236}">
                <a16:creationId xmlns:a16="http://schemas.microsoft.com/office/drawing/2014/main" id="{2546FFDC-A6B2-4315-A198-4CC6CE0EBD1F}"/>
              </a:ext>
            </a:extLst>
          </p:cNvPr>
          <p:cNvGrpSpPr/>
          <p:nvPr>
            <p:custDataLst>
              <p:tags r:id="rId8"/>
            </p:custDataLst>
          </p:nvPr>
        </p:nvGrpSpPr>
        <p:grpSpPr>
          <a:xfrm>
            <a:off x="6205849" y="2492948"/>
            <a:ext cx="786636" cy="1141956"/>
            <a:chOff x="2548672" y="2492948"/>
            <a:chExt cx="786636" cy="1141956"/>
          </a:xfrm>
        </p:grpSpPr>
        <p:grpSp>
          <p:nvGrpSpPr>
            <p:cNvPr id="31" name="Groupe 30">
              <a:extLst>
                <a:ext uri="{FF2B5EF4-FFF2-40B4-BE49-F238E27FC236}">
                  <a16:creationId xmlns:a16="http://schemas.microsoft.com/office/drawing/2014/main" id="{E49DF423-ECFF-4487-9E75-B19EE1942862}"/>
                </a:ext>
              </a:extLst>
            </p:cNvPr>
            <p:cNvGrpSpPr/>
            <p:nvPr/>
          </p:nvGrpSpPr>
          <p:grpSpPr>
            <a:xfrm>
              <a:off x="2548672" y="2492948"/>
              <a:ext cx="786636" cy="1141956"/>
              <a:chOff x="366700" y="1339332"/>
              <a:chExt cx="786636" cy="1141956"/>
            </a:xfrm>
          </p:grpSpPr>
          <p:sp>
            <p:nvSpPr>
              <p:cNvPr id="33" name="Forme libre : forme 32">
                <a:extLst>
                  <a:ext uri="{FF2B5EF4-FFF2-40B4-BE49-F238E27FC236}">
                    <a16:creationId xmlns:a16="http://schemas.microsoft.com/office/drawing/2014/main" id="{06597391-B1F6-4168-9ABD-116FA77ACAE5}"/>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34" name="Forme libre : forme 33">
                <a:extLst>
                  <a:ext uri="{FF2B5EF4-FFF2-40B4-BE49-F238E27FC236}">
                    <a16:creationId xmlns:a16="http://schemas.microsoft.com/office/drawing/2014/main" id="{34A8CDDB-FAE7-4A37-82AF-F8806DFB42B6}"/>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35" name="Forme libre : forme 34">
                <a:extLst>
                  <a:ext uri="{FF2B5EF4-FFF2-40B4-BE49-F238E27FC236}">
                    <a16:creationId xmlns:a16="http://schemas.microsoft.com/office/drawing/2014/main" id="{341B8771-E16D-4F06-98BA-800F6303CC63}"/>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32" name="ZoneTexte 31">
              <a:extLst>
                <a:ext uri="{FF2B5EF4-FFF2-40B4-BE49-F238E27FC236}">
                  <a16:creationId xmlns:a16="http://schemas.microsoft.com/office/drawing/2014/main" id="{E38908F5-5330-48EA-8615-797C4BAF1497}"/>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a:latin typeface="Segoe UI" panose="020B0502040204020203" pitchFamily="34" charset="0"/>
                  <a:cs typeface="Segoe UI" panose="020B0502040204020203" pitchFamily="34" charset="0"/>
                </a:rPr>
                <a:t>Fragment C</a:t>
              </a:r>
              <a:endParaRPr lang="en-US" sz="800" dirty="0">
                <a:latin typeface="Segoe UI" panose="020B0502040204020203" pitchFamily="34" charset="0"/>
                <a:cs typeface="Segoe UI" panose="020B0502040204020203" pitchFamily="34" charset="0"/>
              </a:endParaRPr>
            </a:p>
          </p:txBody>
        </p:sp>
      </p:grpSp>
      <p:grpSp>
        <p:nvGrpSpPr>
          <p:cNvPr id="36" name="Groupe 35">
            <a:extLst>
              <a:ext uri="{FF2B5EF4-FFF2-40B4-BE49-F238E27FC236}">
                <a16:creationId xmlns:a16="http://schemas.microsoft.com/office/drawing/2014/main" id="{31AE3BD9-CD50-43A3-A8FE-66D971583F64}"/>
              </a:ext>
            </a:extLst>
          </p:cNvPr>
          <p:cNvGrpSpPr/>
          <p:nvPr>
            <p:custDataLst>
              <p:tags r:id="rId9"/>
            </p:custDataLst>
          </p:nvPr>
        </p:nvGrpSpPr>
        <p:grpSpPr>
          <a:xfrm>
            <a:off x="7549391" y="2492948"/>
            <a:ext cx="786636" cy="1141956"/>
            <a:chOff x="2548672" y="2492948"/>
            <a:chExt cx="786636" cy="1141956"/>
          </a:xfrm>
        </p:grpSpPr>
        <p:grpSp>
          <p:nvGrpSpPr>
            <p:cNvPr id="37" name="Groupe 36">
              <a:extLst>
                <a:ext uri="{FF2B5EF4-FFF2-40B4-BE49-F238E27FC236}">
                  <a16:creationId xmlns:a16="http://schemas.microsoft.com/office/drawing/2014/main" id="{D5593DA6-1F61-4290-8E9B-8216363CAA7B}"/>
                </a:ext>
              </a:extLst>
            </p:cNvPr>
            <p:cNvGrpSpPr/>
            <p:nvPr/>
          </p:nvGrpSpPr>
          <p:grpSpPr>
            <a:xfrm>
              <a:off x="2548672" y="2492948"/>
              <a:ext cx="786636" cy="1141956"/>
              <a:chOff x="366700" y="1339332"/>
              <a:chExt cx="786636" cy="1141956"/>
            </a:xfrm>
          </p:grpSpPr>
          <p:sp>
            <p:nvSpPr>
              <p:cNvPr id="39" name="Forme libre : forme 38">
                <a:extLst>
                  <a:ext uri="{FF2B5EF4-FFF2-40B4-BE49-F238E27FC236}">
                    <a16:creationId xmlns:a16="http://schemas.microsoft.com/office/drawing/2014/main" id="{767A34BF-5431-4E7E-AFFA-EB43A82A7160}"/>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40" name="Forme libre : forme 39">
                <a:extLst>
                  <a:ext uri="{FF2B5EF4-FFF2-40B4-BE49-F238E27FC236}">
                    <a16:creationId xmlns:a16="http://schemas.microsoft.com/office/drawing/2014/main" id="{2B0121C1-C1BB-4C1B-9238-3EC367C60475}"/>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41" name="Forme libre : forme 40">
                <a:extLst>
                  <a:ext uri="{FF2B5EF4-FFF2-40B4-BE49-F238E27FC236}">
                    <a16:creationId xmlns:a16="http://schemas.microsoft.com/office/drawing/2014/main" id="{38473460-20CB-43F1-A3B3-D0368B54BDDC}"/>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38" name="ZoneTexte 37">
              <a:extLst>
                <a:ext uri="{FF2B5EF4-FFF2-40B4-BE49-F238E27FC236}">
                  <a16:creationId xmlns:a16="http://schemas.microsoft.com/office/drawing/2014/main" id="{19A4F3E8-1599-41D0-BE8F-71902DB3BFF7}"/>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a:latin typeface="Segoe UI" panose="020B0502040204020203" pitchFamily="34" charset="0"/>
                  <a:cs typeface="Segoe UI" panose="020B0502040204020203" pitchFamily="34" charset="0"/>
                </a:rPr>
                <a:t>Fragment C</a:t>
              </a:r>
              <a:endParaRPr lang="en-US" sz="800" dirty="0">
                <a:latin typeface="Segoe UI" panose="020B0502040204020203" pitchFamily="34" charset="0"/>
                <a:cs typeface="Segoe UI" panose="020B0502040204020203" pitchFamily="34" charset="0"/>
              </a:endParaRPr>
            </a:p>
          </p:txBody>
        </p:sp>
      </p:grpSp>
      <p:grpSp>
        <p:nvGrpSpPr>
          <p:cNvPr id="42" name="Groupe 41">
            <a:extLst>
              <a:ext uri="{FF2B5EF4-FFF2-40B4-BE49-F238E27FC236}">
                <a16:creationId xmlns:a16="http://schemas.microsoft.com/office/drawing/2014/main" id="{47ACD47E-66F7-4753-980A-82CCC725E10B}"/>
              </a:ext>
            </a:extLst>
          </p:cNvPr>
          <p:cNvGrpSpPr/>
          <p:nvPr>
            <p:custDataLst>
              <p:tags r:id="rId10"/>
            </p:custDataLst>
          </p:nvPr>
        </p:nvGrpSpPr>
        <p:grpSpPr>
          <a:xfrm>
            <a:off x="8622749" y="2492948"/>
            <a:ext cx="786636" cy="1141956"/>
            <a:chOff x="2548672" y="2492948"/>
            <a:chExt cx="786636" cy="1141956"/>
          </a:xfrm>
        </p:grpSpPr>
        <p:grpSp>
          <p:nvGrpSpPr>
            <p:cNvPr id="43" name="Groupe 42">
              <a:extLst>
                <a:ext uri="{FF2B5EF4-FFF2-40B4-BE49-F238E27FC236}">
                  <a16:creationId xmlns:a16="http://schemas.microsoft.com/office/drawing/2014/main" id="{50393970-E639-4CDD-ADC9-88F197AF7B78}"/>
                </a:ext>
              </a:extLst>
            </p:cNvPr>
            <p:cNvGrpSpPr/>
            <p:nvPr/>
          </p:nvGrpSpPr>
          <p:grpSpPr>
            <a:xfrm>
              <a:off x="2548672" y="2492948"/>
              <a:ext cx="786636" cy="1141956"/>
              <a:chOff x="366700" y="1339332"/>
              <a:chExt cx="786636" cy="1141956"/>
            </a:xfrm>
          </p:grpSpPr>
          <p:sp>
            <p:nvSpPr>
              <p:cNvPr id="45" name="Forme libre : forme 44">
                <a:extLst>
                  <a:ext uri="{FF2B5EF4-FFF2-40B4-BE49-F238E27FC236}">
                    <a16:creationId xmlns:a16="http://schemas.microsoft.com/office/drawing/2014/main" id="{B2011FE5-29FD-4A64-8982-23D32BFC4205}"/>
                  </a:ext>
                </a:extLst>
              </p:cNvPr>
              <p:cNvSpPr/>
              <p:nvPr/>
            </p:nvSpPr>
            <p:spPr>
              <a:xfrm>
                <a:off x="366700" y="1339332"/>
                <a:ext cx="786636" cy="1141956"/>
              </a:xfrm>
              <a:custGeom>
                <a:avLst/>
                <a:gdLst>
                  <a:gd name="connsiteX0" fmla="*/ 680742 w 786636"/>
                  <a:gd name="connsiteY0" fmla="*/ 0 h 1141956"/>
                  <a:gd name="connsiteX1" fmla="*/ 105895 w 786636"/>
                  <a:gd name="connsiteY1" fmla="*/ 0 h 1141956"/>
                  <a:gd name="connsiteX2" fmla="*/ 0 w 786636"/>
                  <a:gd name="connsiteY2" fmla="*/ 74012 h 1141956"/>
                  <a:gd name="connsiteX3" fmla="*/ 0 w 786636"/>
                  <a:gd name="connsiteY3" fmla="*/ 1067945 h 1141956"/>
                  <a:gd name="connsiteX4" fmla="*/ 105895 w 786636"/>
                  <a:gd name="connsiteY4" fmla="*/ 1141956 h 1141956"/>
                  <a:gd name="connsiteX5" fmla="*/ 680742 w 786636"/>
                  <a:gd name="connsiteY5" fmla="*/ 1141956 h 1141956"/>
                  <a:gd name="connsiteX6" fmla="*/ 786637 w 786636"/>
                  <a:gd name="connsiteY6" fmla="*/ 1067945 h 1141956"/>
                  <a:gd name="connsiteX7" fmla="*/ 786637 w 786636"/>
                  <a:gd name="connsiteY7" fmla="*/ 74012 h 1141956"/>
                  <a:gd name="connsiteX8" fmla="*/ 680742 w 786636"/>
                  <a:gd name="connsiteY8" fmla="*/ 0 h 11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36" h="1141956">
                    <a:moveTo>
                      <a:pt x="680742" y="0"/>
                    </a:moveTo>
                    <a:lnTo>
                      <a:pt x="105895" y="0"/>
                    </a:lnTo>
                    <a:cubicBezTo>
                      <a:pt x="47669" y="0"/>
                      <a:pt x="0" y="33347"/>
                      <a:pt x="0" y="74012"/>
                    </a:cubicBezTo>
                    <a:lnTo>
                      <a:pt x="0" y="1067945"/>
                    </a:lnTo>
                    <a:cubicBezTo>
                      <a:pt x="0" y="1108714"/>
                      <a:pt x="47669" y="1141956"/>
                      <a:pt x="105895" y="1141956"/>
                    </a:cubicBezTo>
                    <a:lnTo>
                      <a:pt x="680742" y="1141956"/>
                    </a:lnTo>
                    <a:cubicBezTo>
                      <a:pt x="738968" y="1141956"/>
                      <a:pt x="786637" y="1108609"/>
                      <a:pt x="786637" y="1067945"/>
                    </a:cubicBezTo>
                    <a:lnTo>
                      <a:pt x="786637" y="74012"/>
                    </a:lnTo>
                    <a:cubicBezTo>
                      <a:pt x="786637" y="33347"/>
                      <a:pt x="738968" y="0"/>
                      <a:pt x="680742" y="0"/>
                    </a:cubicBezTo>
                    <a:close/>
                  </a:path>
                </a:pathLst>
              </a:cu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46" name="Forme libre : forme 45">
                <a:extLst>
                  <a:ext uri="{FF2B5EF4-FFF2-40B4-BE49-F238E27FC236}">
                    <a16:creationId xmlns:a16="http://schemas.microsoft.com/office/drawing/2014/main" id="{6735A3CF-3C28-4947-97CD-61E3A32D43B2}"/>
                  </a:ext>
                </a:extLst>
              </p:cNvPr>
              <p:cNvSpPr/>
              <p:nvPr/>
            </p:nvSpPr>
            <p:spPr>
              <a:xfrm>
                <a:off x="686372" y="2414805"/>
                <a:ext cx="147291" cy="22370"/>
              </a:xfrm>
              <a:custGeom>
                <a:avLst/>
                <a:gdLst>
                  <a:gd name="connsiteX0" fmla="*/ 136002 w 147291"/>
                  <a:gd name="connsiteY0" fmla="*/ 22371 h 22370"/>
                  <a:gd name="connsiteX1" fmla="*/ 11290 w 147291"/>
                  <a:gd name="connsiteY1" fmla="*/ 22371 h 22370"/>
                  <a:gd name="connsiteX2" fmla="*/ 0 w 147291"/>
                  <a:gd name="connsiteY2" fmla="*/ 11185 h 22370"/>
                  <a:gd name="connsiteX3" fmla="*/ 11290 w 147291"/>
                  <a:gd name="connsiteY3" fmla="*/ 0 h 22370"/>
                  <a:gd name="connsiteX4" fmla="*/ 136002 w 147291"/>
                  <a:gd name="connsiteY4" fmla="*/ 0 h 22370"/>
                  <a:gd name="connsiteX5" fmla="*/ 147292 w 147291"/>
                  <a:gd name="connsiteY5" fmla="*/ 11185 h 22370"/>
                  <a:gd name="connsiteX6" fmla="*/ 136002 w 147291"/>
                  <a:gd name="connsiteY6" fmla="*/ 22371 h 2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91" h="22370">
                    <a:moveTo>
                      <a:pt x="136002" y="22371"/>
                    </a:moveTo>
                    <a:lnTo>
                      <a:pt x="11290" y="22371"/>
                    </a:lnTo>
                    <a:cubicBezTo>
                      <a:pt x="5018" y="22371"/>
                      <a:pt x="0" y="17353"/>
                      <a:pt x="0" y="11185"/>
                    </a:cubicBezTo>
                    <a:cubicBezTo>
                      <a:pt x="0" y="5018"/>
                      <a:pt x="5122" y="0"/>
                      <a:pt x="11290" y="0"/>
                    </a:cubicBezTo>
                    <a:lnTo>
                      <a:pt x="136002" y="0"/>
                    </a:lnTo>
                    <a:cubicBezTo>
                      <a:pt x="142274" y="0"/>
                      <a:pt x="147292" y="5018"/>
                      <a:pt x="147292" y="11185"/>
                    </a:cubicBezTo>
                    <a:cubicBezTo>
                      <a:pt x="147292" y="17353"/>
                      <a:pt x="142274" y="22371"/>
                      <a:pt x="136002" y="22371"/>
                    </a:cubicBezTo>
                    <a:close/>
                  </a:path>
                </a:pathLst>
              </a:custGeom>
              <a:solidFill>
                <a:srgbClr val="0090CD"/>
              </a:solidFill>
              <a:ln w="20899" cap="flat">
                <a:solidFill>
                  <a:srgbClr val="0090CD"/>
                </a:solidFill>
                <a:prstDash val="solid"/>
                <a:miter/>
              </a:ln>
            </p:spPr>
            <p:txBody>
              <a:bodyPr rtlCol="0" anchor="ctr"/>
              <a:lstStyle/>
              <a:p>
                <a:endParaRPr lang="fr-FR">
                  <a:latin typeface="Segoe UI" panose="020B0502040204020203" pitchFamily="34" charset="0"/>
                </a:endParaRPr>
              </a:p>
            </p:txBody>
          </p:sp>
          <p:sp>
            <p:nvSpPr>
              <p:cNvPr id="47" name="Forme libre : forme 46">
                <a:extLst>
                  <a:ext uri="{FF2B5EF4-FFF2-40B4-BE49-F238E27FC236}">
                    <a16:creationId xmlns:a16="http://schemas.microsoft.com/office/drawing/2014/main" id="{CF0F52A9-ED4D-458A-AE74-00D657DD25EF}"/>
                  </a:ext>
                </a:extLst>
              </p:cNvPr>
              <p:cNvSpPr/>
              <p:nvPr/>
            </p:nvSpPr>
            <p:spPr>
              <a:xfrm>
                <a:off x="412591" y="1375606"/>
                <a:ext cx="694853" cy="996859"/>
              </a:xfrm>
              <a:custGeom>
                <a:avLst/>
                <a:gdLst>
                  <a:gd name="connsiteX0" fmla="*/ 694854 w 694853"/>
                  <a:gd name="connsiteY0" fmla="*/ 932465 h 996859"/>
                  <a:gd name="connsiteX1" fmla="*/ 600980 w 694853"/>
                  <a:gd name="connsiteY1" fmla="*/ 996860 h 996859"/>
                  <a:gd name="connsiteX2" fmla="*/ 93874 w 694853"/>
                  <a:gd name="connsiteY2" fmla="*/ 996860 h 996859"/>
                  <a:gd name="connsiteX3" fmla="*/ 0 w 694853"/>
                  <a:gd name="connsiteY3" fmla="*/ 932465 h 996859"/>
                  <a:gd name="connsiteX4" fmla="*/ 0 w 694853"/>
                  <a:gd name="connsiteY4" fmla="*/ 64395 h 996859"/>
                  <a:gd name="connsiteX5" fmla="*/ 93874 w 694853"/>
                  <a:gd name="connsiteY5" fmla="*/ 0 h 996859"/>
                  <a:gd name="connsiteX6" fmla="*/ 600980 w 694853"/>
                  <a:gd name="connsiteY6" fmla="*/ 0 h 996859"/>
                  <a:gd name="connsiteX7" fmla="*/ 694854 w 694853"/>
                  <a:gd name="connsiteY7" fmla="*/ 64395 h 996859"/>
                  <a:gd name="connsiteX8" fmla="*/ 694854 w 694853"/>
                  <a:gd name="connsiteY8" fmla="*/ 932465 h 9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853" h="996859">
                    <a:moveTo>
                      <a:pt x="694854" y="932465"/>
                    </a:moveTo>
                    <a:cubicBezTo>
                      <a:pt x="694854" y="967903"/>
                      <a:pt x="652621" y="996860"/>
                      <a:pt x="600980" y="996860"/>
                    </a:cubicBezTo>
                    <a:lnTo>
                      <a:pt x="93874" y="996860"/>
                    </a:lnTo>
                    <a:cubicBezTo>
                      <a:pt x="42233" y="996860"/>
                      <a:pt x="0" y="967903"/>
                      <a:pt x="0" y="932465"/>
                    </a:cubicBezTo>
                    <a:lnTo>
                      <a:pt x="0" y="64395"/>
                    </a:lnTo>
                    <a:cubicBezTo>
                      <a:pt x="0" y="28957"/>
                      <a:pt x="42233" y="0"/>
                      <a:pt x="93874" y="0"/>
                    </a:cubicBezTo>
                    <a:lnTo>
                      <a:pt x="600980" y="0"/>
                    </a:lnTo>
                    <a:cubicBezTo>
                      <a:pt x="652621" y="0"/>
                      <a:pt x="694854" y="28957"/>
                      <a:pt x="694854" y="64395"/>
                    </a:cubicBezTo>
                    <a:lnTo>
                      <a:pt x="694854" y="932465"/>
                    </a:lnTo>
                    <a:close/>
                  </a:path>
                </a:pathLst>
              </a:cu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grpSp>
        <p:sp>
          <p:nvSpPr>
            <p:cNvPr id="44" name="ZoneTexte 43">
              <a:extLst>
                <a:ext uri="{FF2B5EF4-FFF2-40B4-BE49-F238E27FC236}">
                  <a16:creationId xmlns:a16="http://schemas.microsoft.com/office/drawing/2014/main" id="{6383BC20-5572-4977-ADBA-D71339B40FA9}"/>
                </a:ext>
              </a:extLst>
            </p:cNvPr>
            <p:cNvSpPr txBox="1"/>
            <p:nvPr/>
          </p:nvSpPr>
          <p:spPr>
            <a:xfrm>
              <a:off x="2624381" y="3029797"/>
              <a:ext cx="634412" cy="131489"/>
            </a:xfrm>
            <a:prstGeom prst="rect">
              <a:avLst/>
            </a:prstGeom>
          </p:spPr>
          <p:txBody>
            <a:bodyPr vert="horz" wrap="square" lIns="0" tIns="45720" rIns="0" bIns="45720" rtlCol="0" anchor="b">
              <a:noAutofit/>
            </a:bodyPr>
            <a:lstStyle/>
            <a:p>
              <a:pPr algn="ctr"/>
              <a:r>
                <a:rPr lang="en-US" sz="800">
                  <a:latin typeface="Segoe UI" panose="020B0502040204020203" pitchFamily="34" charset="0"/>
                  <a:cs typeface="Segoe UI" panose="020B0502040204020203" pitchFamily="34" charset="0"/>
                </a:rPr>
                <a:t>Fragment D</a:t>
              </a:r>
              <a:endParaRPr lang="en-US" sz="800" dirty="0">
                <a:latin typeface="Segoe UI" panose="020B0502040204020203" pitchFamily="34" charset="0"/>
                <a:cs typeface="Segoe UI" panose="020B0502040204020203" pitchFamily="34" charset="0"/>
              </a:endParaRPr>
            </a:p>
          </p:txBody>
        </p:sp>
      </p:grpSp>
      <p:grpSp>
        <p:nvGrpSpPr>
          <p:cNvPr id="48" name="Groupe 47">
            <a:extLst>
              <a:ext uri="{FF2B5EF4-FFF2-40B4-BE49-F238E27FC236}">
                <a16:creationId xmlns:a16="http://schemas.microsoft.com/office/drawing/2014/main" id="{CDC3CD09-3A1B-4DD7-8B6F-152B70525DED}"/>
              </a:ext>
            </a:extLst>
          </p:cNvPr>
          <p:cNvGrpSpPr/>
          <p:nvPr>
            <p:custDataLst>
              <p:tags r:id="rId11"/>
            </p:custDataLst>
          </p:nvPr>
        </p:nvGrpSpPr>
        <p:grpSpPr>
          <a:xfrm>
            <a:off x="2574685" y="4554641"/>
            <a:ext cx="2235854" cy="1360174"/>
            <a:chOff x="2574685" y="4554641"/>
            <a:chExt cx="2235854" cy="1360174"/>
          </a:xfrm>
        </p:grpSpPr>
        <p:sp>
          <p:nvSpPr>
            <p:cNvPr id="49" name="Rectangle : coins arrondis 48">
              <a:extLst>
                <a:ext uri="{FF2B5EF4-FFF2-40B4-BE49-F238E27FC236}">
                  <a16:creationId xmlns:a16="http://schemas.microsoft.com/office/drawing/2014/main" id="{65BA53E0-EC73-4C9D-B3D3-5D150F51C71B}"/>
                </a:ext>
              </a:extLst>
            </p:cNvPr>
            <p:cNvSpPr/>
            <p:nvPr/>
          </p:nvSpPr>
          <p:spPr>
            <a:xfrm>
              <a:off x="2574685" y="4554641"/>
              <a:ext cx="2235854" cy="1360174"/>
            </a:xfrm>
            <a:prstGeom prst="roundRect">
              <a:avLst/>
            </a:pr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50" name="Rectangle : coins arrondis 49">
              <a:extLst>
                <a:ext uri="{FF2B5EF4-FFF2-40B4-BE49-F238E27FC236}">
                  <a16:creationId xmlns:a16="http://schemas.microsoft.com/office/drawing/2014/main" id="{59728C83-DA97-4F08-A336-B13003F424A6}"/>
                </a:ext>
              </a:extLst>
            </p:cNvPr>
            <p:cNvSpPr/>
            <p:nvPr/>
          </p:nvSpPr>
          <p:spPr>
            <a:xfrm>
              <a:off x="2848466" y="4651764"/>
              <a:ext cx="1852742" cy="1169490"/>
            </a:xfrm>
            <a:prstGeom prst="roundRect">
              <a:avLst>
                <a:gd name="adj" fmla="val 176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Rectangle : coins arrondis 50">
              <a:extLst>
                <a:ext uri="{FF2B5EF4-FFF2-40B4-BE49-F238E27FC236}">
                  <a16:creationId xmlns:a16="http://schemas.microsoft.com/office/drawing/2014/main" id="{3BF167F6-0557-40FE-97A4-7D4CAADC7738}"/>
                </a:ext>
              </a:extLst>
            </p:cNvPr>
            <p:cNvSpPr/>
            <p:nvPr/>
          </p:nvSpPr>
          <p:spPr>
            <a:xfrm>
              <a:off x="2693503" y="4656195"/>
              <a:ext cx="566230" cy="1178074"/>
            </a:xfrm>
            <a:prstGeom prst="roundRect">
              <a:avLst>
                <a:gd name="adj" fmla="val 3124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Rectangle 51">
              <a:extLst>
                <a:ext uri="{FF2B5EF4-FFF2-40B4-BE49-F238E27FC236}">
                  <a16:creationId xmlns:a16="http://schemas.microsoft.com/office/drawing/2014/main" id="{67CD6E73-38C3-47EE-B1CD-3C5A56E90B44}"/>
                </a:ext>
              </a:extLst>
            </p:cNvPr>
            <p:cNvSpPr/>
            <p:nvPr/>
          </p:nvSpPr>
          <p:spPr>
            <a:xfrm>
              <a:off x="3130960" y="4656194"/>
              <a:ext cx="138578" cy="11650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3" name="Rectangle : coins arrondis 52">
              <a:extLst>
                <a:ext uri="{FF2B5EF4-FFF2-40B4-BE49-F238E27FC236}">
                  <a16:creationId xmlns:a16="http://schemas.microsoft.com/office/drawing/2014/main" id="{A2D6374F-15FA-4927-AE82-63F20ADBD66E}"/>
                </a:ext>
              </a:extLst>
            </p:cNvPr>
            <p:cNvSpPr/>
            <p:nvPr/>
          </p:nvSpPr>
          <p:spPr>
            <a:xfrm>
              <a:off x="2693503" y="4646256"/>
              <a:ext cx="2007705" cy="1188014"/>
            </a:xfrm>
            <a:prstGeom prst="roundRect">
              <a:avLst/>
            </a:pr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sp>
          <p:nvSpPr>
            <p:cNvPr id="54" name="ZoneTexte 53">
              <a:extLst>
                <a:ext uri="{FF2B5EF4-FFF2-40B4-BE49-F238E27FC236}">
                  <a16:creationId xmlns:a16="http://schemas.microsoft.com/office/drawing/2014/main" id="{0EAA477D-1CCA-456F-ADB3-F6F5712D0A47}"/>
                </a:ext>
              </a:extLst>
            </p:cNvPr>
            <p:cNvSpPr txBox="1"/>
            <p:nvPr/>
          </p:nvSpPr>
          <p:spPr>
            <a:xfrm>
              <a:off x="3655187" y="5034726"/>
              <a:ext cx="634412" cy="131489"/>
            </a:xfrm>
            <a:prstGeom prst="rect">
              <a:avLst/>
            </a:prstGeom>
          </p:spPr>
          <p:txBody>
            <a:bodyPr vert="horz" wrap="square" lIns="0" tIns="45720" rIns="0" bIns="45720" rtlCol="0" anchor="b">
              <a:noAutofit/>
            </a:bodyPr>
            <a:lstStyle/>
            <a:p>
              <a:pPr algn="ctr"/>
              <a:r>
                <a:rPr lang="en-US" sz="800" dirty="0">
                  <a:solidFill>
                    <a:schemeClr val="bg1"/>
                  </a:solidFill>
                  <a:latin typeface="Segoe UI" panose="020B0502040204020203" pitchFamily="34" charset="0"/>
                  <a:cs typeface="Segoe UI" panose="020B0502040204020203" pitchFamily="34" charset="0"/>
                </a:rPr>
                <a:t>Fragment B</a:t>
              </a:r>
            </a:p>
          </p:txBody>
        </p:sp>
        <p:sp>
          <p:nvSpPr>
            <p:cNvPr id="55" name="ZoneTexte 54">
              <a:extLst>
                <a:ext uri="{FF2B5EF4-FFF2-40B4-BE49-F238E27FC236}">
                  <a16:creationId xmlns:a16="http://schemas.microsoft.com/office/drawing/2014/main" id="{D252FB76-329C-49AD-A6CF-7636066B19F4}"/>
                </a:ext>
              </a:extLst>
            </p:cNvPr>
            <p:cNvSpPr txBox="1"/>
            <p:nvPr/>
          </p:nvSpPr>
          <p:spPr>
            <a:xfrm>
              <a:off x="2673625" y="5034726"/>
              <a:ext cx="634412" cy="131489"/>
            </a:xfrm>
            <a:prstGeom prst="rect">
              <a:avLst/>
            </a:prstGeom>
          </p:spPr>
          <p:txBody>
            <a:bodyPr vert="horz" wrap="square" lIns="0" tIns="45720" rIns="0" bIns="45720" rtlCol="0" anchor="b">
              <a:noAutofit/>
            </a:bodyPr>
            <a:lstStyle/>
            <a:p>
              <a:pPr algn="ctr"/>
              <a:r>
                <a:rPr lang="en-US" sz="800" dirty="0">
                  <a:solidFill>
                    <a:schemeClr val="bg1"/>
                  </a:solidFill>
                  <a:latin typeface="Segoe UI" panose="020B0502040204020203" pitchFamily="34" charset="0"/>
                  <a:cs typeface="Segoe UI" panose="020B0502040204020203" pitchFamily="34" charset="0"/>
                </a:rPr>
                <a:t>Fragment A</a:t>
              </a:r>
            </a:p>
          </p:txBody>
        </p:sp>
      </p:grpSp>
      <p:grpSp>
        <p:nvGrpSpPr>
          <p:cNvPr id="56" name="Groupe 55">
            <a:extLst>
              <a:ext uri="{FF2B5EF4-FFF2-40B4-BE49-F238E27FC236}">
                <a16:creationId xmlns:a16="http://schemas.microsoft.com/office/drawing/2014/main" id="{E9C1B215-2F5F-480B-857A-12A54A6E4C96}"/>
              </a:ext>
            </a:extLst>
          </p:cNvPr>
          <p:cNvGrpSpPr/>
          <p:nvPr>
            <p:custDataLst>
              <p:tags r:id="rId12"/>
            </p:custDataLst>
          </p:nvPr>
        </p:nvGrpSpPr>
        <p:grpSpPr>
          <a:xfrm>
            <a:off x="4999438" y="4520458"/>
            <a:ext cx="2235854" cy="1360174"/>
            <a:chOff x="2574685" y="4554641"/>
            <a:chExt cx="2235854" cy="1360174"/>
          </a:xfrm>
        </p:grpSpPr>
        <p:sp>
          <p:nvSpPr>
            <p:cNvPr id="57" name="Rectangle : coins arrondis 56">
              <a:extLst>
                <a:ext uri="{FF2B5EF4-FFF2-40B4-BE49-F238E27FC236}">
                  <a16:creationId xmlns:a16="http://schemas.microsoft.com/office/drawing/2014/main" id="{4995E407-4894-41CA-AB2D-C80893F99016}"/>
                </a:ext>
              </a:extLst>
            </p:cNvPr>
            <p:cNvSpPr/>
            <p:nvPr/>
          </p:nvSpPr>
          <p:spPr>
            <a:xfrm>
              <a:off x="2574685" y="4554641"/>
              <a:ext cx="2235854" cy="1360174"/>
            </a:xfrm>
            <a:prstGeom prst="roundRect">
              <a:avLst/>
            </a:pr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58" name="Rectangle : coins arrondis 57">
              <a:extLst>
                <a:ext uri="{FF2B5EF4-FFF2-40B4-BE49-F238E27FC236}">
                  <a16:creationId xmlns:a16="http://schemas.microsoft.com/office/drawing/2014/main" id="{044787EC-7033-400B-846F-26D47CD5272F}"/>
                </a:ext>
              </a:extLst>
            </p:cNvPr>
            <p:cNvSpPr/>
            <p:nvPr/>
          </p:nvSpPr>
          <p:spPr>
            <a:xfrm>
              <a:off x="2848466" y="4651764"/>
              <a:ext cx="1852742" cy="1169490"/>
            </a:xfrm>
            <a:prstGeom prst="roundRect">
              <a:avLst>
                <a:gd name="adj" fmla="val 176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9" name="Rectangle : coins arrondis 58">
              <a:extLst>
                <a:ext uri="{FF2B5EF4-FFF2-40B4-BE49-F238E27FC236}">
                  <a16:creationId xmlns:a16="http://schemas.microsoft.com/office/drawing/2014/main" id="{8C75F5F0-F9FF-4FD7-A6DD-352FF70CCCE9}"/>
                </a:ext>
              </a:extLst>
            </p:cNvPr>
            <p:cNvSpPr/>
            <p:nvPr/>
          </p:nvSpPr>
          <p:spPr>
            <a:xfrm>
              <a:off x="2693503" y="4656195"/>
              <a:ext cx="566230" cy="1178074"/>
            </a:xfrm>
            <a:prstGeom prst="roundRect">
              <a:avLst>
                <a:gd name="adj" fmla="val 3124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0" name="Rectangle 59">
              <a:extLst>
                <a:ext uri="{FF2B5EF4-FFF2-40B4-BE49-F238E27FC236}">
                  <a16:creationId xmlns:a16="http://schemas.microsoft.com/office/drawing/2014/main" id="{B0A00BD3-5B7B-4146-A137-E321B3C4CDA3}"/>
                </a:ext>
              </a:extLst>
            </p:cNvPr>
            <p:cNvSpPr/>
            <p:nvPr/>
          </p:nvSpPr>
          <p:spPr>
            <a:xfrm>
              <a:off x="3130960" y="4656194"/>
              <a:ext cx="138578" cy="11650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1" name="Rectangle : coins arrondis 60">
              <a:extLst>
                <a:ext uri="{FF2B5EF4-FFF2-40B4-BE49-F238E27FC236}">
                  <a16:creationId xmlns:a16="http://schemas.microsoft.com/office/drawing/2014/main" id="{72F8475D-80C8-42C3-9B0C-F010726BD525}"/>
                </a:ext>
              </a:extLst>
            </p:cNvPr>
            <p:cNvSpPr/>
            <p:nvPr/>
          </p:nvSpPr>
          <p:spPr>
            <a:xfrm>
              <a:off x="2693503" y="4646256"/>
              <a:ext cx="2007705" cy="1188014"/>
            </a:xfrm>
            <a:prstGeom prst="roundRect">
              <a:avLst/>
            </a:pr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sp>
          <p:nvSpPr>
            <p:cNvPr id="62" name="ZoneTexte 61">
              <a:extLst>
                <a:ext uri="{FF2B5EF4-FFF2-40B4-BE49-F238E27FC236}">
                  <a16:creationId xmlns:a16="http://schemas.microsoft.com/office/drawing/2014/main" id="{926FD9D5-A3B4-4A43-8171-9FA144F01083}"/>
                </a:ext>
              </a:extLst>
            </p:cNvPr>
            <p:cNvSpPr txBox="1"/>
            <p:nvPr/>
          </p:nvSpPr>
          <p:spPr>
            <a:xfrm>
              <a:off x="3655187" y="5034726"/>
              <a:ext cx="634412" cy="131489"/>
            </a:xfrm>
            <a:prstGeom prst="rect">
              <a:avLst/>
            </a:prstGeom>
          </p:spPr>
          <p:txBody>
            <a:bodyPr vert="horz" wrap="square" lIns="0" tIns="45720" rIns="0" bIns="45720" rtlCol="0" anchor="b">
              <a:noAutofit/>
            </a:bodyPr>
            <a:lstStyle/>
            <a:p>
              <a:pPr algn="ctr"/>
              <a:r>
                <a:rPr lang="en-US" sz="800" dirty="0">
                  <a:solidFill>
                    <a:schemeClr val="bg1"/>
                  </a:solidFill>
                  <a:latin typeface="Segoe UI" panose="020B0502040204020203" pitchFamily="34" charset="0"/>
                  <a:cs typeface="Segoe UI" panose="020B0502040204020203" pitchFamily="34" charset="0"/>
                </a:rPr>
                <a:t>Fragment C</a:t>
              </a:r>
            </a:p>
          </p:txBody>
        </p:sp>
        <p:sp>
          <p:nvSpPr>
            <p:cNvPr id="63" name="ZoneTexte 62">
              <a:extLst>
                <a:ext uri="{FF2B5EF4-FFF2-40B4-BE49-F238E27FC236}">
                  <a16:creationId xmlns:a16="http://schemas.microsoft.com/office/drawing/2014/main" id="{69829D6D-0BD9-4AB7-89C5-C7DF087AFF70}"/>
                </a:ext>
              </a:extLst>
            </p:cNvPr>
            <p:cNvSpPr txBox="1"/>
            <p:nvPr/>
          </p:nvSpPr>
          <p:spPr>
            <a:xfrm>
              <a:off x="2673625" y="5034726"/>
              <a:ext cx="634412" cy="131489"/>
            </a:xfrm>
            <a:prstGeom prst="rect">
              <a:avLst/>
            </a:prstGeom>
          </p:spPr>
          <p:txBody>
            <a:bodyPr vert="horz" wrap="square" lIns="0" tIns="45720" rIns="0" bIns="45720" rtlCol="0" anchor="b">
              <a:noAutofit/>
            </a:bodyPr>
            <a:lstStyle/>
            <a:p>
              <a:pPr algn="ctr"/>
              <a:r>
                <a:rPr lang="en-US" sz="800" dirty="0">
                  <a:solidFill>
                    <a:schemeClr val="bg1"/>
                  </a:solidFill>
                  <a:latin typeface="Segoe UI" panose="020B0502040204020203" pitchFamily="34" charset="0"/>
                  <a:cs typeface="Segoe UI" panose="020B0502040204020203" pitchFamily="34" charset="0"/>
                </a:rPr>
                <a:t>Fragment B</a:t>
              </a:r>
            </a:p>
          </p:txBody>
        </p:sp>
      </p:grpSp>
      <p:grpSp>
        <p:nvGrpSpPr>
          <p:cNvPr id="64" name="Groupe 63">
            <a:extLst>
              <a:ext uri="{FF2B5EF4-FFF2-40B4-BE49-F238E27FC236}">
                <a16:creationId xmlns:a16="http://schemas.microsoft.com/office/drawing/2014/main" id="{7F9F3D66-A83F-4F35-9D5D-DA2497070CDB}"/>
              </a:ext>
            </a:extLst>
          </p:cNvPr>
          <p:cNvGrpSpPr/>
          <p:nvPr>
            <p:custDataLst>
              <p:tags r:id="rId13"/>
            </p:custDataLst>
          </p:nvPr>
        </p:nvGrpSpPr>
        <p:grpSpPr>
          <a:xfrm>
            <a:off x="7381461" y="4520458"/>
            <a:ext cx="2235854" cy="1360174"/>
            <a:chOff x="2574685" y="4554641"/>
            <a:chExt cx="2235854" cy="1360174"/>
          </a:xfrm>
        </p:grpSpPr>
        <p:sp>
          <p:nvSpPr>
            <p:cNvPr id="65" name="Rectangle : coins arrondis 64">
              <a:extLst>
                <a:ext uri="{FF2B5EF4-FFF2-40B4-BE49-F238E27FC236}">
                  <a16:creationId xmlns:a16="http://schemas.microsoft.com/office/drawing/2014/main" id="{2393925E-E27D-49A6-989A-7E5CD1005252}"/>
                </a:ext>
              </a:extLst>
            </p:cNvPr>
            <p:cNvSpPr/>
            <p:nvPr/>
          </p:nvSpPr>
          <p:spPr>
            <a:xfrm>
              <a:off x="2574685" y="4554641"/>
              <a:ext cx="2235854" cy="1360174"/>
            </a:xfrm>
            <a:prstGeom prst="roundRect">
              <a:avLst/>
            </a:prstGeom>
            <a:solidFill>
              <a:schemeClr val="bg1"/>
            </a:solidFill>
            <a:ln w="25400" cap="flat">
              <a:solidFill>
                <a:srgbClr val="222933"/>
              </a:solidFill>
              <a:prstDash val="solid"/>
              <a:miter/>
            </a:ln>
          </p:spPr>
          <p:txBody>
            <a:bodyPr rtlCol="0" anchor="ctr"/>
            <a:lstStyle/>
            <a:p>
              <a:endParaRPr lang="fr-FR">
                <a:latin typeface="Segoe UI" panose="020B0502040204020203" pitchFamily="34" charset="0"/>
              </a:endParaRPr>
            </a:p>
          </p:txBody>
        </p:sp>
        <p:sp>
          <p:nvSpPr>
            <p:cNvPr id="66" name="Rectangle : coins arrondis 65">
              <a:extLst>
                <a:ext uri="{FF2B5EF4-FFF2-40B4-BE49-F238E27FC236}">
                  <a16:creationId xmlns:a16="http://schemas.microsoft.com/office/drawing/2014/main" id="{8AC4FBD8-0A2A-4156-9ADB-BF77D72FD68C}"/>
                </a:ext>
              </a:extLst>
            </p:cNvPr>
            <p:cNvSpPr/>
            <p:nvPr/>
          </p:nvSpPr>
          <p:spPr>
            <a:xfrm>
              <a:off x="2848466" y="4651764"/>
              <a:ext cx="1852742" cy="1169490"/>
            </a:xfrm>
            <a:prstGeom prst="roundRect">
              <a:avLst>
                <a:gd name="adj" fmla="val 176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7" name="Rectangle : coins arrondis 66">
              <a:extLst>
                <a:ext uri="{FF2B5EF4-FFF2-40B4-BE49-F238E27FC236}">
                  <a16:creationId xmlns:a16="http://schemas.microsoft.com/office/drawing/2014/main" id="{1A3B2094-DDC9-4D73-B7A6-7414B1D40F35}"/>
                </a:ext>
              </a:extLst>
            </p:cNvPr>
            <p:cNvSpPr/>
            <p:nvPr/>
          </p:nvSpPr>
          <p:spPr>
            <a:xfrm>
              <a:off x="2693503" y="4656195"/>
              <a:ext cx="566230" cy="1178074"/>
            </a:xfrm>
            <a:prstGeom prst="roundRect">
              <a:avLst>
                <a:gd name="adj" fmla="val 3124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8" name="Rectangle 67">
              <a:extLst>
                <a:ext uri="{FF2B5EF4-FFF2-40B4-BE49-F238E27FC236}">
                  <a16:creationId xmlns:a16="http://schemas.microsoft.com/office/drawing/2014/main" id="{1B2FF9B9-BAEC-4612-9A7C-373265BD493C}"/>
                </a:ext>
              </a:extLst>
            </p:cNvPr>
            <p:cNvSpPr/>
            <p:nvPr/>
          </p:nvSpPr>
          <p:spPr>
            <a:xfrm>
              <a:off x="3130960" y="4656194"/>
              <a:ext cx="138578" cy="11650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9" name="Rectangle : coins arrondis 68">
              <a:extLst>
                <a:ext uri="{FF2B5EF4-FFF2-40B4-BE49-F238E27FC236}">
                  <a16:creationId xmlns:a16="http://schemas.microsoft.com/office/drawing/2014/main" id="{87EBDA09-C5EB-4D5F-8D80-183656E9F138}"/>
                </a:ext>
              </a:extLst>
            </p:cNvPr>
            <p:cNvSpPr/>
            <p:nvPr/>
          </p:nvSpPr>
          <p:spPr>
            <a:xfrm>
              <a:off x="2693503" y="4646256"/>
              <a:ext cx="2007705" cy="1188014"/>
            </a:xfrm>
            <a:prstGeom prst="roundRect">
              <a:avLst/>
            </a:prstGeom>
            <a:noFill/>
            <a:ln w="25400" cap="flat">
              <a:solidFill>
                <a:srgbClr val="0090CD"/>
              </a:solidFill>
              <a:prstDash val="solid"/>
              <a:miter/>
            </a:ln>
          </p:spPr>
          <p:txBody>
            <a:bodyPr rtlCol="0" anchor="ctr"/>
            <a:lstStyle/>
            <a:p>
              <a:endParaRPr lang="fr-FR">
                <a:latin typeface="Segoe UI" panose="020B0502040204020203" pitchFamily="34" charset="0"/>
              </a:endParaRPr>
            </a:p>
          </p:txBody>
        </p:sp>
        <p:sp>
          <p:nvSpPr>
            <p:cNvPr id="70" name="ZoneTexte 69">
              <a:extLst>
                <a:ext uri="{FF2B5EF4-FFF2-40B4-BE49-F238E27FC236}">
                  <a16:creationId xmlns:a16="http://schemas.microsoft.com/office/drawing/2014/main" id="{FF7123DC-9545-4C61-B17D-3EC2DACD6756}"/>
                </a:ext>
              </a:extLst>
            </p:cNvPr>
            <p:cNvSpPr txBox="1"/>
            <p:nvPr/>
          </p:nvSpPr>
          <p:spPr>
            <a:xfrm>
              <a:off x="3655187" y="5034726"/>
              <a:ext cx="634412" cy="131489"/>
            </a:xfrm>
            <a:prstGeom prst="rect">
              <a:avLst/>
            </a:prstGeom>
          </p:spPr>
          <p:txBody>
            <a:bodyPr vert="horz" wrap="square" lIns="0" tIns="45720" rIns="0" bIns="45720" rtlCol="0" anchor="b">
              <a:noAutofit/>
            </a:bodyPr>
            <a:lstStyle/>
            <a:p>
              <a:pPr algn="ctr"/>
              <a:r>
                <a:rPr lang="en-US" sz="800">
                  <a:solidFill>
                    <a:schemeClr val="bg1"/>
                  </a:solidFill>
                  <a:latin typeface="Segoe UI" panose="020B0502040204020203" pitchFamily="34" charset="0"/>
                  <a:cs typeface="Segoe UI" panose="020B0502040204020203" pitchFamily="34" charset="0"/>
                </a:rPr>
                <a:t>Fragment D</a:t>
              </a:r>
              <a:endParaRPr lang="en-US" sz="800" dirty="0">
                <a:solidFill>
                  <a:schemeClr val="bg1"/>
                </a:solidFill>
                <a:latin typeface="Segoe UI" panose="020B0502040204020203" pitchFamily="34" charset="0"/>
                <a:cs typeface="Segoe UI" panose="020B0502040204020203" pitchFamily="34" charset="0"/>
              </a:endParaRPr>
            </a:p>
          </p:txBody>
        </p:sp>
        <p:sp>
          <p:nvSpPr>
            <p:cNvPr id="71" name="ZoneTexte 70">
              <a:extLst>
                <a:ext uri="{FF2B5EF4-FFF2-40B4-BE49-F238E27FC236}">
                  <a16:creationId xmlns:a16="http://schemas.microsoft.com/office/drawing/2014/main" id="{1AB0AF52-F51F-40AF-AE93-FC8F78F61D70}"/>
                </a:ext>
              </a:extLst>
            </p:cNvPr>
            <p:cNvSpPr txBox="1"/>
            <p:nvPr/>
          </p:nvSpPr>
          <p:spPr>
            <a:xfrm>
              <a:off x="2673625" y="5034726"/>
              <a:ext cx="634412" cy="131489"/>
            </a:xfrm>
            <a:prstGeom prst="rect">
              <a:avLst/>
            </a:prstGeom>
          </p:spPr>
          <p:txBody>
            <a:bodyPr vert="horz" wrap="square" lIns="0" tIns="45720" rIns="0" bIns="45720" rtlCol="0" anchor="b">
              <a:noAutofit/>
            </a:bodyPr>
            <a:lstStyle/>
            <a:p>
              <a:pPr algn="ctr"/>
              <a:r>
                <a:rPr lang="en-US" sz="800">
                  <a:solidFill>
                    <a:schemeClr val="bg1"/>
                  </a:solidFill>
                  <a:latin typeface="Segoe UI" panose="020B0502040204020203" pitchFamily="34" charset="0"/>
                  <a:cs typeface="Segoe UI" panose="020B0502040204020203" pitchFamily="34" charset="0"/>
                </a:rPr>
                <a:t>Fragment C</a:t>
              </a:r>
              <a:endParaRPr lang="en-US" sz="800" dirty="0">
                <a:solidFill>
                  <a:schemeClr val="bg1"/>
                </a:solidFill>
                <a:latin typeface="Segoe UI" panose="020B0502040204020203" pitchFamily="34" charset="0"/>
                <a:cs typeface="Segoe UI" panose="020B0502040204020203" pitchFamily="34" charset="0"/>
              </a:endParaRPr>
            </a:p>
          </p:txBody>
        </p:sp>
      </p:grpSp>
      <p:cxnSp>
        <p:nvCxnSpPr>
          <p:cNvPr id="72" name="Connecteur droit avec flèche 71">
            <a:extLst>
              <a:ext uri="{FF2B5EF4-FFF2-40B4-BE49-F238E27FC236}">
                <a16:creationId xmlns:a16="http://schemas.microsoft.com/office/drawing/2014/main" id="{DDDBD139-DEC7-49B1-9117-663E95E2A17F}"/>
              </a:ext>
            </a:extLst>
          </p:cNvPr>
          <p:cNvCxnSpPr>
            <a:cxnSpLocks/>
          </p:cNvCxnSpPr>
          <p:nvPr>
            <p:custDataLst>
              <p:tags r:id="rId14"/>
            </p:custDataLst>
          </p:nvPr>
        </p:nvCxnSpPr>
        <p:spPr>
          <a:xfrm>
            <a:off x="3308037" y="3063926"/>
            <a:ext cx="1848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F1AE1F4C-4913-43C8-8B76-648441F6757A}"/>
              </a:ext>
            </a:extLst>
          </p:cNvPr>
          <p:cNvCxnSpPr>
            <a:cxnSpLocks/>
          </p:cNvCxnSpPr>
          <p:nvPr>
            <p:custDataLst>
              <p:tags r:id="rId15"/>
            </p:custDataLst>
          </p:nvPr>
        </p:nvCxnSpPr>
        <p:spPr>
          <a:xfrm>
            <a:off x="5987513" y="3063926"/>
            <a:ext cx="2120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1E0C8E9F-9EEA-47E5-B893-AC66EAC0C53E}"/>
              </a:ext>
            </a:extLst>
          </p:cNvPr>
          <p:cNvCxnSpPr>
            <a:cxnSpLocks/>
          </p:cNvCxnSpPr>
          <p:nvPr>
            <p:custDataLst>
              <p:tags r:id="rId16"/>
            </p:custDataLst>
          </p:nvPr>
        </p:nvCxnSpPr>
        <p:spPr>
          <a:xfrm>
            <a:off x="8336027" y="3051366"/>
            <a:ext cx="2867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31641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Sa composition</a:t>
            </a:r>
          </a:p>
          <a:p>
            <a:pPr marL="0" indent="0">
              <a:buNone/>
            </a:pPr>
            <a:endParaRPr lang="fr-FR" b="1" dirty="0">
              <a:solidFill>
                <a:schemeClr val="tx1"/>
              </a:solidFill>
            </a:endParaRPr>
          </a:p>
          <a:p>
            <a:pPr marL="342900" indent="-342900">
              <a:buFont typeface="Arial" panose="020B0604020202020204" pitchFamily="34" charset="0"/>
              <a:buChar char="•"/>
            </a:pPr>
            <a:r>
              <a:rPr lang="fr-FR" sz="2400" dirty="0">
                <a:solidFill>
                  <a:schemeClr val="tx1"/>
                </a:solidFill>
              </a:rPr>
              <a:t>Navigation Graph : fichier XML avec son éditeur</a:t>
            </a:r>
          </a:p>
          <a:p>
            <a:pPr marL="342900" indent="-342900">
              <a:buFont typeface="Arial" panose="020B0604020202020204" pitchFamily="34" charset="0"/>
              <a:buChar char="•"/>
            </a:pPr>
            <a:endParaRPr lang="fr-FR" sz="2400" dirty="0">
              <a:solidFill>
                <a:schemeClr val="tx1"/>
              </a:solidFill>
            </a:endParaRPr>
          </a:p>
          <a:p>
            <a:pPr marL="342900" indent="-342900">
              <a:buFont typeface="Arial" panose="020B0604020202020204" pitchFamily="34" charset="0"/>
              <a:buChar char="•"/>
            </a:pPr>
            <a:r>
              <a:rPr lang="fr-FR" sz="2400" dirty="0">
                <a:solidFill>
                  <a:schemeClr val="tx1"/>
                </a:solidFill>
              </a:rPr>
              <a:t>Composant </a:t>
            </a:r>
            <a:r>
              <a:rPr lang="fr-FR" sz="2400" dirty="0" err="1">
                <a:solidFill>
                  <a:schemeClr val="tx1"/>
                </a:solidFill>
              </a:rPr>
              <a:t>NavHost</a:t>
            </a:r>
            <a:r>
              <a:rPr lang="fr-FR" sz="2400" dirty="0">
                <a:solidFill>
                  <a:schemeClr val="tx1"/>
                </a:solidFill>
              </a:rPr>
              <a:t> est un conteneur</a:t>
            </a:r>
          </a:p>
          <a:p>
            <a:pPr marL="342900" indent="-342900">
              <a:buFont typeface="Arial" panose="020B0604020202020204" pitchFamily="34" charset="0"/>
              <a:buChar char="•"/>
            </a:pPr>
            <a:endParaRPr lang="fr-FR" sz="2400" dirty="0">
              <a:solidFill>
                <a:schemeClr val="tx1"/>
              </a:solidFill>
            </a:endParaRPr>
          </a:p>
          <a:p>
            <a:pPr marL="342900" indent="-342900">
              <a:buFont typeface="Arial" panose="020B0604020202020204" pitchFamily="34" charset="0"/>
              <a:buChar char="•"/>
            </a:pPr>
            <a:r>
              <a:rPr lang="fr-FR" sz="2400" dirty="0">
                <a:solidFill>
                  <a:schemeClr val="tx1"/>
                </a:solidFill>
              </a:rPr>
              <a:t>Composant </a:t>
            </a:r>
            <a:r>
              <a:rPr lang="fr-FR" sz="2400" dirty="0" err="1">
                <a:solidFill>
                  <a:schemeClr val="tx1"/>
                </a:solidFill>
              </a:rPr>
              <a:t>NavController</a:t>
            </a:r>
            <a:r>
              <a:rPr lang="fr-FR" sz="2400" dirty="0">
                <a:solidFill>
                  <a:schemeClr val="tx1"/>
                </a:solidFill>
              </a:rPr>
              <a:t> est le chef d’orchestre</a:t>
            </a:r>
          </a:p>
          <a:p>
            <a:pPr marL="0" indent="0">
              <a:buNone/>
            </a:pPr>
            <a:endParaRPr lang="fr-FR" b="1" dirty="0">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Tree>
    <p:custDataLst>
      <p:tags r:id="rId1"/>
    </p:custDataLst>
    <p:extLst>
      <p:ext uri="{BB962C8B-B14F-4D97-AF65-F5344CB8AC3E}">
        <p14:creationId xmlns:p14="http://schemas.microsoft.com/office/powerpoint/2010/main" val="1555411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Les étapes</a:t>
            </a:r>
          </a:p>
          <a:p>
            <a:pPr marL="0" indent="0">
              <a:buNone/>
            </a:pPr>
            <a:r>
              <a:rPr lang="fr-FR" sz="2400" dirty="0">
                <a:solidFill>
                  <a:srgbClr val="00899C"/>
                </a:solidFill>
              </a:rPr>
              <a:t>Nous allons mettre en place le socle permettant de gérer toute la navigation sur votre application</a:t>
            </a:r>
          </a:p>
          <a:p>
            <a:pPr marL="0" indent="0">
              <a:buNone/>
            </a:pPr>
            <a:endParaRPr lang="fr-FR" b="1" dirty="0">
              <a:solidFill>
                <a:schemeClr val="tx1"/>
              </a:solidFill>
            </a:endParaRPr>
          </a:p>
          <a:p>
            <a:pPr marL="457200" indent="-457200">
              <a:buFont typeface="+mj-lt"/>
              <a:buAutoNum type="arabicPeriod"/>
            </a:pPr>
            <a:r>
              <a:rPr lang="fr-FR" sz="2400" dirty="0"/>
              <a:t>Avoir des ressources pour naviguer</a:t>
            </a:r>
          </a:p>
          <a:p>
            <a:pPr marL="457200" indent="-457200">
              <a:buFont typeface="+mj-lt"/>
              <a:buAutoNum type="arabicPeriod"/>
            </a:pPr>
            <a:r>
              <a:rPr lang="fr-FR" sz="2400" dirty="0"/>
              <a:t>Ajouter un </a:t>
            </a:r>
            <a:r>
              <a:rPr lang="fr-FR" sz="2400" dirty="0">
                <a:solidFill>
                  <a:srgbClr val="00899C"/>
                </a:solidFill>
              </a:rPr>
              <a:t>Navigation Graph</a:t>
            </a:r>
            <a:r>
              <a:rPr lang="fr-FR" sz="2400" dirty="0"/>
              <a:t> à votre projet</a:t>
            </a:r>
          </a:p>
          <a:p>
            <a:pPr marL="457200" indent="-457200">
              <a:buFont typeface="+mj-lt"/>
              <a:buAutoNum type="arabicPeriod"/>
            </a:pPr>
            <a:r>
              <a:rPr lang="fr-FR" sz="2400" dirty="0"/>
              <a:t>Définir le conteneur </a:t>
            </a:r>
            <a:r>
              <a:rPr lang="fr-FR" sz="2400" dirty="0" err="1">
                <a:solidFill>
                  <a:srgbClr val="00899C"/>
                </a:solidFill>
              </a:rPr>
              <a:t>NavHost</a:t>
            </a:r>
            <a:r>
              <a:rPr lang="fr-FR" sz="2400" dirty="0">
                <a:solidFill>
                  <a:srgbClr val="00899C"/>
                </a:solidFill>
              </a:rPr>
              <a:t> </a:t>
            </a:r>
            <a:r>
              <a:rPr lang="fr-FR" sz="2400" dirty="0"/>
              <a:t>de l’activité principale</a:t>
            </a:r>
          </a:p>
          <a:p>
            <a:pPr marL="457200" indent="-457200">
              <a:buFont typeface="+mj-lt"/>
              <a:buAutoNum type="arabicPeriod"/>
            </a:pPr>
            <a:r>
              <a:rPr lang="fr-FR" sz="2400" dirty="0"/>
              <a:t>Configurer le </a:t>
            </a:r>
            <a:r>
              <a:rPr lang="fr-FR" sz="2400" dirty="0">
                <a:solidFill>
                  <a:srgbClr val="00899C"/>
                </a:solidFill>
              </a:rPr>
              <a:t>Navigation Graph</a:t>
            </a:r>
          </a:p>
          <a:p>
            <a:pPr marL="457200" indent="-457200">
              <a:buFont typeface="+mj-lt"/>
              <a:buAutoNum type="arabicPeriod"/>
            </a:pPr>
            <a:r>
              <a:rPr lang="fr-FR" sz="2400" dirty="0"/>
              <a:t>Orchestrer la navigation avec </a:t>
            </a:r>
            <a:r>
              <a:rPr lang="fr-FR" sz="2400" dirty="0" err="1">
                <a:solidFill>
                  <a:srgbClr val="348899"/>
                </a:solidFill>
              </a:rPr>
              <a:t>NavController</a:t>
            </a:r>
            <a:r>
              <a:rPr lang="fr-FR" sz="2400" dirty="0">
                <a:solidFill>
                  <a:srgbClr val="348899"/>
                </a:solidFill>
              </a:rPr>
              <a:t> </a:t>
            </a:r>
            <a:endParaRPr lang="fr-FR" sz="2400" dirty="0"/>
          </a:p>
          <a:p>
            <a:pPr marL="457200" indent="-457200">
              <a:buFont typeface="+mj-lt"/>
              <a:buAutoNum type="arabicPeriod"/>
            </a:pPr>
            <a:endParaRPr lang="fr-FR" sz="2400" dirty="0"/>
          </a:p>
          <a:p>
            <a:pPr marL="0" indent="0">
              <a:buNone/>
            </a:pPr>
            <a:endParaRPr lang="fr-FR" b="1" dirty="0">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Tree>
    <p:custDataLst>
      <p:tags r:id="rId1"/>
    </p:custDataLst>
    <p:extLst>
      <p:ext uri="{BB962C8B-B14F-4D97-AF65-F5344CB8AC3E}">
        <p14:creationId xmlns:p14="http://schemas.microsoft.com/office/powerpoint/2010/main" val="2132500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Data Binding - Étape 0 : configuration</a:t>
            </a:r>
          </a:p>
          <a:p>
            <a:pPr marL="0" indent="0">
              <a:buNone/>
            </a:pPr>
            <a:endParaRPr lang="fr-FR" sz="2400" dirty="0"/>
          </a:p>
          <a:p>
            <a:pPr marL="0" indent="0">
              <a:buNone/>
            </a:pPr>
            <a:endParaRPr lang="fr-FR" b="1" dirty="0">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7" name="Rectangle 6">
            <a:extLst>
              <a:ext uri="{FF2B5EF4-FFF2-40B4-BE49-F238E27FC236}">
                <a16:creationId xmlns:a16="http://schemas.microsoft.com/office/drawing/2014/main" id="{91F5E8A9-594F-4F68-AA47-D3A8FEF3EDD1}"/>
              </a:ext>
            </a:extLst>
          </p:cNvPr>
          <p:cNvSpPr/>
          <p:nvPr>
            <p:custDataLst>
              <p:tags r:id="rId5"/>
            </p:custDataLst>
          </p:nvPr>
        </p:nvSpPr>
        <p:spPr>
          <a:xfrm>
            <a:off x="2180266" y="2315730"/>
            <a:ext cx="6907173" cy="338342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8" name="Connecteur droit 7">
            <a:extLst>
              <a:ext uri="{FF2B5EF4-FFF2-40B4-BE49-F238E27FC236}">
                <a16:creationId xmlns:a16="http://schemas.microsoft.com/office/drawing/2014/main" id="{10D8571D-216F-45AB-893D-64CA39CB5052}"/>
              </a:ext>
            </a:extLst>
          </p:cNvPr>
          <p:cNvCxnSpPr>
            <a:cxnSpLocks/>
          </p:cNvCxnSpPr>
          <p:nvPr>
            <p:custDataLst>
              <p:tags r:id="rId6"/>
            </p:custDataLst>
          </p:nvPr>
        </p:nvCxnSpPr>
        <p:spPr>
          <a:xfrm>
            <a:off x="2180266" y="3103178"/>
            <a:ext cx="6907173"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ZoneTexte 8">
            <a:extLst>
              <a:ext uri="{FF2B5EF4-FFF2-40B4-BE49-F238E27FC236}">
                <a16:creationId xmlns:a16="http://schemas.microsoft.com/office/drawing/2014/main" id="{329A0BC1-BEFA-49D4-AC03-9F46074B7E7A}"/>
              </a:ext>
            </a:extLst>
          </p:cNvPr>
          <p:cNvSpPr txBox="1"/>
          <p:nvPr>
            <p:custDataLst>
              <p:tags r:id="rId7"/>
            </p:custDataLst>
          </p:nvPr>
        </p:nvSpPr>
        <p:spPr>
          <a:xfrm>
            <a:off x="2366246" y="2315729"/>
            <a:ext cx="1332855"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KOTLIN</a:t>
            </a:r>
          </a:p>
        </p:txBody>
      </p:sp>
      <p:sp>
        <p:nvSpPr>
          <p:cNvPr id="11" name="ZoneTexte 10">
            <a:extLst>
              <a:ext uri="{FF2B5EF4-FFF2-40B4-BE49-F238E27FC236}">
                <a16:creationId xmlns:a16="http://schemas.microsoft.com/office/drawing/2014/main" id="{CA3D8CDD-A769-4ACF-B728-C1D625A61261}"/>
              </a:ext>
            </a:extLst>
          </p:cNvPr>
          <p:cNvSpPr txBox="1"/>
          <p:nvPr>
            <p:custDataLst>
              <p:tags r:id="rId8"/>
            </p:custDataLst>
          </p:nvPr>
        </p:nvSpPr>
        <p:spPr>
          <a:xfrm>
            <a:off x="2366247" y="3366649"/>
            <a:ext cx="4060554" cy="2619214"/>
          </a:xfrm>
          <a:prstGeom prst="rect">
            <a:avLst/>
          </a:prstGeom>
        </p:spPr>
        <p:txBody>
          <a:bodyPr vert="horz" wrap="square" lIns="91440" tIns="45720" rIns="91440" bIns="45720" rtlCol="0" anchor="b">
            <a:normAutofit/>
          </a:bodyPr>
          <a:lstStyle/>
          <a:p>
            <a:endParaRPr lang="fr-FR" sz="2400" dirty="0">
              <a:latin typeface="Segoe UI" panose="020B0502040204020203" pitchFamily="34" charset="0"/>
            </a:endParaRPr>
          </a:p>
        </p:txBody>
      </p:sp>
      <p:sp>
        <p:nvSpPr>
          <p:cNvPr id="12" name="ZoneTexte 11">
            <a:extLst>
              <a:ext uri="{FF2B5EF4-FFF2-40B4-BE49-F238E27FC236}">
                <a16:creationId xmlns:a16="http://schemas.microsoft.com/office/drawing/2014/main" id="{FEB565F2-AB5A-44D4-912A-BB091AC2FD2A}"/>
              </a:ext>
            </a:extLst>
          </p:cNvPr>
          <p:cNvSpPr txBox="1"/>
          <p:nvPr>
            <p:custDataLst>
              <p:tags r:id="rId9"/>
            </p:custDataLst>
          </p:nvPr>
        </p:nvSpPr>
        <p:spPr>
          <a:xfrm>
            <a:off x="2083443" y="3366650"/>
            <a:ext cx="4680487" cy="2836190"/>
          </a:xfrm>
          <a:prstGeom prst="rect">
            <a:avLst/>
          </a:prstGeom>
        </p:spPr>
        <p:txBody>
          <a:bodyPr vert="horz" wrap="square" lIns="91440" tIns="45720" rIns="91440" bIns="45720" rtlCol="0" anchor="b">
            <a:normAutofit/>
          </a:bodyPr>
          <a:lstStyle/>
          <a:p>
            <a:endParaRPr lang="fr-FR" sz="2400" dirty="0">
              <a:latin typeface="Segoe UI" panose="020B0502040204020203" pitchFamily="34" charset="0"/>
            </a:endParaRPr>
          </a:p>
        </p:txBody>
      </p:sp>
      <p:sp>
        <p:nvSpPr>
          <p:cNvPr id="13" name="Rectangle 1">
            <a:extLst>
              <a:ext uri="{FF2B5EF4-FFF2-40B4-BE49-F238E27FC236}">
                <a16:creationId xmlns:a16="http://schemas.microsoft.com/office/drawing/2014/main" id="{A809A032-24F2-47ED-8DA3-8A7EA3FD012B}"/>
              </a:ext>
            </a:extLst>
          </p:cNvPr>
          <p:cNvSpPr>
            <a:spLocks noChangeArrowheads="1"/>
          </p:cNvSpPr>
          <p:nvPr>
            <p:custDataLst>
              <p:tags r:id="rId10"/>
            </p:custDataLst>
          </p:nvPr>
        </p:nvSpPr>
        <p:spPr bwMode="auto">
          <a:xfrm>
            <a:off x="2366247" y="3202406"/>
            <a:ext cx="367309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Courier New" panose="02070309020205020404" pitchFamily="49" charset="0"/>
              </a:rPr>
              <a:t>android</a:t>
            </a:r>
            <a:r>
              <a:rPr kumimoji="0" lang="fr-FR" altLang="fr-FR" sz="1600" b="0" i="0" u="none" strike="noStrike" cap="none" normalizeH="0" baseline="0" dirty="0">
                <a:ln>
                  <a:noFill/>
                </a:ln>
                <a:solidFill>
                  <a:srgbClr val="000000"/>
                </a:solidFill>
                <a:effectLst/>
                <a:latin typeface="Courier New" panose="02070309020205020404" pitchFamily="49" charset="0"/>
              </a:rPr>
              <a:t> </a:t>
            </a:r>
            <a:r>
              <a:rPr kumimoji="0" lang="fr-FR" altLang="fr-FR" sz="1600" b="1" i="0" u="none" strike="noStrike" cap="none" normalizeH="0" baseline="0" dirty="0">
                <a:ln>
                  <a:noFill/>
                </a:ln>
                <a:solidFill>
                  <a:srgbClr val="000000"/>
                </a:solidFill>
                <a:effectLst/>
                <a:latin typeface="Courier New" panose="02070309020205020404" pitchFamily="49" charset="0"/>
              </a:rPr>
              <a:t>{</a:t>
            </a:r>
            <a:br>
              <a:rPr kumimoji="0" lang="fr-FR" altLang="fr-FR" sz="1600" b="1" i="0" u="none" strike="noStrike" cap="none" normalizeH="0" baseline="0" dirty="0">
                <a:ln>
                  <a:noFill/>
                </a:ln>
                <a:solidFill>
                  <a:srgbClr val="000000"/>
                </a:solidFill>
                <a:effectLst/>
                <a:latin typeface="Courier New" panose="02070309020205020404" pitchFamily="49" charset="0"/>
              </a:rPr>
            </a:br>
            <a:r>
              <a:rPr kumimoji="0" lang="fr-FR" altLang="fr-FR" sz="1600" b="1" i="0" u="none" strike="noStrike" cap="none" normalizeH="0" baseline="0" dirty="0">
                <a:ln>
                  <a:noFill/>
                </a:ln>
                <a:solidFill>
                  <a:srgbClr val="000000"/>
                </a:solidFill>
                <a:effectLst/>
                <a:latin typeface="Courier New" panose="02070309020205020404" pitchFamily="49" charset="0"/>
              </a:rPr>
              <a:t>    </a:t>
            </a:r>
            <a:r>
              <a:rPr kumimoji="0" lang="fr-FR" altLang="fr-FR" sz="1600" b="0" i="0" u="none" strike="noStrike" cap="none" normalizeH="0" baseline="0" dirty="0" err="1">
                <a:ln>
                  <a:noFill/>
                </a:ln>
                <a:solidFill>
                  <a:srgbClr val="000000"/>
                </a:solidFill>
                <a:effectLst/>
                <a:latin typeface="Courier New" panose="02070309020205020404" pitchFamily="49" charset="0"/>
              </a:rPr>
              <a:t>compileSdkVersion</a:t>
            </a:r>
            <a:r>
              <a:rPr kumimoji="0" lang="fr-FR" altLang="fr-FR" sz="1600" b="0" i="0" u="none" strike="noStrike" cap="none" normalizeH="0" baseline="0" dirty="0">
                <a:ln>
                  <a:noFill/>
                </a:ln>
                <a:solidFill>
                  <a:srgbClr val="000000"/>
                </a:solidFill>
                <a:effectLst/>
                <a:latin typeface="Courier New" panose="02070309020205020404" pitchFamily="49" charset="0"/>
              </a:rPr>
              <a:t> </a:t>
            </a:r>
            <a:r>
              <a:rPr kumimoji="0" lang="fr-FR" altLang="fr-FR" sz="1600" b="0" i="0" u="none" strike="noStrike" cap="none" normalizeH="0" baseline="0" dirty="0">
                <a:ln>
                  <a:noFill/>
                </a:ln>
                <a:solidFill>
                  <a:srgbClr val="0000FF"/>
                </a:solidFill>
                <a:effectLst/>
                <a:latin typeface="Courier New" panose="02070309020205020404" pitchFamily="49" charset="0"/>
              </a:rPr>
              <a:t>30</a:t>
            </a:r>
            <a:br>
              <a:rPr kumimoji="0" lang="fr-FR" altLang="fr-FR" sz="1600" b="0" i="0" u="none" strike="noStrike" cap="none" normalizeH="0" baseline="0" dirty="0">
                <a:ln>
                  <a:noFill/>
                </a:ln>
                <a:solidFill>
                  <a:srgbClr val="0000FF"/>
                </a:solidFill>
                <a:effectLst/>
                <a:latin typeface="Courier New" panose="02070309020205020404" pitchFamily="49" charset="0"/>
              </a:rPr>
            </a:br>
            <a:r>
              <a:rPr kumimoji="0" lang="fr-FR" altLang="fr-FR" sz="1600" b="0" i="0" u="none" strike="noStrike" cap="none" normalizeH="0" baseline="0" dirty="0">
                <a:ln>
                  <a:noFill/>
                </a:ln>
                <a:solidFill>
                  <a:srgbClr val="0000FF"/>
                </a:solidFill>
                <a:effectLst/>
                <a:latin typeface="Courier New" panose="02070309020205020404" pitchFamily="49" charset="0"/>
              </a:rPr>
              <a:t>    </a:t>
            </a:r>
            <a:r>
              <a:rPr kumimoji="0" lang="fr-FR" altLang="fr-FR" sz="1600" b="0" i="0" u="none" strike="noStrike" cap="none" normalizeH="0" baseline="0" dirty="0" err="1">
                <a:ln>
                  <a:noFill/>
                </a:ln>
                <a:solidFill>
                  <a:srgbClr val="000000"/>
                </a:solidFill>
                <a:effectLst/>
                <a:latin typeface="Courier New" panose="02070309020205020404" pitchFamily="49" charset="0"/>
              </a:rPr>
              <a:t>buildToolsVersion</a:t>
            </a:r>
            <a:r>
              <a:rPr kumimoji="0" lang="fr-FR" altLang="fr-FR" sz="1600" b="0" i="0" u="none" strike="noStrike" cap="none" normalizeH="0" baseline="0" dirty="0">
                <a:ln>
                  <a:noFill/>
                </a:ln>
                <a:solidFill>
                  <a:srgbClr val="000000"/>
                </a:solidFill>
                <a:effectLst/>
                <a:latin typeface="Courier New" panose="02070309020205020404" pitchFamily="49" charset="0"/>
              </a:rPr>
              <a:t> </a:t>
            </a:r>
            <a:r>
              <a:rPr kumimoji="0" lang="fr-FR" altLang="fr-FR" sz="1600" b="1" i="0" u="none" strike="noStrike" cap="none" normalizeH="0" baseline="0" dirty="0">
                <a:ln>
                  <a:noFill/>
                </a:ln>
                <a:solidFill>
                  <a:srgbClr val="008000"/>
                </a:solidFill>
                <a:effectLst/>
                <a:latin typeface="Courier New" panose="02070309020205020404" pitchFamily="49" charset="0"/>
              </a:rPr>
              <a:t>"30.0.2"</a:t>
            </a:r>
            <a:br>
              <a:rPr kumimoji="0" lang="fr-FR" altLang="fr-FR" sz="1600" b="1" i="0" u="none" strike="noStrike" cap="none" normalizeH="0" baseline="0" dirty="0">
                <a:ln>
                  <a:noFill/>
                </a:ln>
                <a:solidFill>
                  <a:srgbClr val="008000"/>
                </a:solidFill>
                <a:effectLst/>
                <a:latin typeface="Courier New" panose="02070309020205020404" pitchFamily="49" charset="0"/>
              </a:rPr>
            </a:br>
            <a:br>
              <a:rPr kumimoji="0" lang="fr-FR" altLang="fr-FR" sz="1600" b="1" i="0" u="none" strike="noStrike" cap="none" normalizeH="0" baseline="0" dirty="0">
                <a:ln>
                  <a:noFill/>
                </a:ln>
                <a:solidFill>
                  <a:srgbClr val="008000"/>
                </a:solidFill>
                <a:effectLst/>
                <a:latin typeface="Courier New" panose="02070309020205020404" pitchFamily="49" charset="0"/>
              </a:rPr>
            </a:br>
            <a:r>
              <a:rPr kumimoji="0" lang="fr-FR" altLang="fr-FR" sz="1600" b="1" i="0" u="none" strike="noStrike" cap="none" normalizeH="0" baseline="0" dirty="0">
                <a:ln>
                  <a:noFill/>
                </a:ln>
                <a:solidFill>
                  <a:srgbClr val="008000"/>
                </a:solidFill>
                <a:effectLst/>
                <a:latin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rPr>
              <a:t>buildFeatures</a:t>
            </a:r>
            <a:r>
              <a:rPr kumimoji="0" lang="fr-FR" altLang="fr-FR" sz="1600" b="1" i="0" u="none" strike="noStrike" cap="none" normalizeH="0" baseline="0" dirty="0">
                <a:ln>
                  <a:noFill/>
                </a:ln>
                <a:solidFill>
                  <a:srgbClr val="000000"/>
                </a:solidFill>
                <a:effectLst/>
                <a:latin typeface="Courier New" panose="02070309020205020404" pitchFamily="49" charset="0"/>
              </a:rPr>
              <a:t> {</a:t>
            </a:r>
            <a:br>
              <a:rPr kumimoji="0" lang="fr-FR" altLang="fr-FR" sz="1600" b="1" i="0" u="none" strike="noStrike" cap="none" normalizeH="0" baseline="0" dirty="0">
                <a:ln>
                  <a:noFill/>
                </a:ln>
                <a:solidFill>
                  <a:srgbClr val="000000"/>
                </a:solidFill>
                <a:effectLst/>
                <a:latin typeface="Courier New" panose="02070309020205020404" pitchFamily="49" charset="0"/>
              </a:rPr>
            </a:br>
            <a:r>
              <a:rPr kumimoji="0" lang="fr-FR" altLang="fr-FR" sz="1600" b="1" i="0" u="none" strike="noStrike" cap="none" normalizeH="0" baseline="0" dirty="0">
                <a:ln>
                  <a:noFill/>
                </a:ln>
                <a:solidFill>
                  <a:srgbClr val="000000"/>
                </a:solidFill>
                <a:effectLst/>
                <a:latin typeface="Courier New" panose="02070309020205020404" pitchFamily="49" charset="0"/>
              </a:rPr>
              <a:t>        </a:t>
            </a:r>
            <a:r>
              <a:rPr kumimoji="0" lang="fr-FR" altLang="fr-FR" sz="1600" b="1" i="0" u="none" strike="noStrike" cap="none" normalizeH="0" baseline="0" dirty="0" err="1">
                <a:ln>
                  <a:noFill/>
                </a:ln>
                <a:solidFill>
                  <a:srgbClr val="000000"/>
                </a:solidFill>
                <a:effectLst/>
                <a:latin typeface="Courier New" panose="02070309020205020404" pitchFamily="49" charset="0"/>
              </a:rPr>
              <a:t>dataBinding</a:t>
            </a:r>
            <a:r>
              <a:rPr kumimoji="0" lang="fr-FR" altLang="fr-FR" sz="1600" b="1" i="0" u="none" strike="noStrike" cap="none" normalizeH="0" baseline="0" dirty="0">
                <a:ln>
                  <a:noFill/>
                </a:ln>
                <a:solidFill>
                  <a:srgbClr val="000000"/>
                </a:solidFill>
                <a:effectLst/>
                <a:latin typeface="Courier New" panose="02070309020205020404" pitchFamily="49" charset="0"/>
              </a:rPr>
              <a:t> </a:t>
            </a:r>
            <a:r>
              <a:rPr kumimoji="0" lang="fr-FR" altLang="fr-FR" sz="1600" b="1" i="0" u="none" strike="noStrike" cap="none" normalizeH="0" baseline="0" dirty="0" err="1">
                <a:ln>
                  <a:noFill/>
                </a:ln>
                <a:solidFill>
                  <a:srgbClr val="000043"/>
                </a:solidFill>
                <a:effectLst/>
                <a:latin typeface="Courier New" panose="02070309020205020404" pitchFamily="49" charset="0"/>
              </a:rPr>
              <a:t>true</a:t>
            </a:r>
            <a:br>
              <a:rPr kumimoji="0" lang="fr-FR" altLang="fr-FR" sz="1600" b="1" i="0" u="none" strike="noStrike" cap="none" normalizeH="0" baseline="0" dirty="0">
                <a:ln>
                  <a:noFill/>
                </a:ln>
                <a:solidFill>
                  <a:srgbClr val="000043"/>
                </a:solidFill>
                <a:effectLst/>
                <a:latin typeface="Courier New" panose="02070309020205020404" pitchFamily="49" charset="0"/>
              </a:rPr>
            </a:br>
            <a:r>
              <a:rPr kumimoji="0" lang="fr-FR" altLang="fr-FR" sz="1600" b="1" i="0" u="none" strike="noStrike" cap="none" normalizeH="0" baseline="0" dirty="0">
                <a:ln>
                  <a:noFill/>
                </a:ln>
                <a:solidFill>
                  <a:srgbClr val="000043"/>
                </a:solidFill>
                <a:effectLst/>
                <a:latin typeface="Courier New" panose="02070309020205020404" pitchFamily="49" charset="0"/>
              </a:rPr>
              <a:t>    </a:t>
            </a:r>
            <a:r>
              <a:rPr kumimoji="0" lang="fr-FR" altLang="fr-FR" sz="1600" b="1" i="0" u="none" strike="noStrike" cap="none" normalizeH="0" baseline="0" dirty="0">
                <a:ln>
                  <a:noFill/>
                </a:ln>
                <a:solidFill>
                  <a:srgbClr val="000000"/>
                </a:solidFill>
                <a:effectLst/>
                <a:latin typeface="Courier New" panose="02070309020205020404" pitchFamily="49" charset="0"/>
              </a:rPr>
              <a:t>}</a:t>
            </a:r>
            <a:endParaRPr kumimoji="0" lang="fr-FR" altLang="fr-FR" sz="1600" b="1"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07871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Étape 1/4 : créer des fragments</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Android Jetpack’s Navigation</a:t>
            </a:r>
          </a:p>
        </p:txBody>
      </p:sp>
      <p:sp>
        <p:nvSpPr>
          <p:cNvPr id="14" name="Rectangle 13">
            <a:extLst>
              <a:ext uri="{FF2B5EF4-FFF2-40B4-BE49-F238E27FC236}">
                <a16:creationId xmlns:a16="http://schemas.microsoft.com/office/drawing/2014/main" id="{C69B7BA4-70B9-473C-BDB4-1FB83FCA2B6C}"/>
              </a:ext>
            </a:extLst>
          </p:cNvPr>
          <p:cNvSpPr/>
          <p:nvPr>
            <p:custDataLst>
              <p:tags r:id="rId5"/>
            </p:custDataLst>
          </p:nvPr>
        </p:nvSpPr>
        <p:spPr>
          <a:xfrm>
            <a:off x="2083443" y="2218414"/>
            <a:ext cx="8861077" cy="463958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5" name="Connecteur droit 14">
            <a:extLst>
              <a:ext uri="{FF2B5EF4-FFF2-40B4-BE49-F238E27FC236}">
                <a16:creationId xmlns:a16="http://schemas.microsoft.com/office/drawing/2014/main" id="{9AECA343-D814-4F30-A77A-A1D49BA65F2D}"/>
              </a:ext>
            </a:extLst>
          </p:cNvPr>
          <p:cNvCxnSpPr>
            <a:cxnSpLocks/>
          </p:cNvCxnSpPr>
          <p:nvPr>
            <p:custDataLst>
              <p:tags r:id="rId6"/>
            </p:custDataLst>
          </p:nvPr>
        </p:nvCxnSpPr>
        <p:spPr>
          <a:xfrm>
            <a:off x="2083443" y="2920140"/>
            <a:ext cx="886107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ZoneTexte 15">
            <a:extLst>
              <a:ext uri="{FF2B5EF4-FFF2-40B4-BE49-F238E27FC236}">
                <a16:creationId xmlns:a16="http://schemas.microsoft.com/office/drawing/2014/main" id="{3D63AFED-C184-403E-B688-7A70B3756711}"/>
              </a:ext>
            </a:extLst>
          </p:cNvPr>
          <p:cNvSpPr txBox="1"/>
          <p:nvPr>
            <p:custDataLst>
              <p:tags r:id="rId7"/>
            </p:custDataLst>
          </p:nvPr>
        </p:nvSpPr>
        <p:spPr>
          <a:xfrm>
            <a:off x="2269423" y="2132691"/>
            <a:ext cx="1332855"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rPr>
              <a:t>KOTLIN</a:t>
            </a:r>
          </a:p>
        </p:txBody>
      </p:sp>
      <p:pic>
        <p:nvPicPr>
          <p:cNvPr id="18" name="Image 17">
            <a:extLst>
              <a:ext uri="{FF2B5EF4-FFF2-40B4-BE49-F238E27FC236}">
                <a16:creationId xmlns:a16="http://schemas.microsoft.com/office/drawing/2014/main" id="{DEC4238D-0D76-40CF-BE68-CBE44C21F667}"/>
              </a:ext>
            </a:extLst>
          </p:cNvPr>
          <p:cNvPicPr>
            <a:picLocks noChangeAspect="1"/>
          </p:cNvPicPr>
          <p:nvPr>
            <p:custDataLst>
              <p:tags r:id="rId8"/>
            </p:custDataLst>
          </p:nvPr>
        </p:nvPicPr>
        <p:blipFill>
          <a:blip r:embed="rId11"/>
          <a:stretch>
            <a:fillRect/>
          </a:stretch>
        </p:blipFill>
        <p:spPr>
          <a:xfrm>
            <a:off x="2986539" y="3013856"/>
            <a:ext cx="7515225" cy="3781425"/>
          </a:xfrm>
          <a:prstGeom prst="rect">
            <a:avLst/>
          </a:prstGeom>
        </p:spPr>
      </p:pic>
    </p:spTree>
    <p:custDataLst>
      <p:tags r:id="rId1"/>
    </p:custDataLst>
    <p:extLst>
      <p:ext uri="{BB962C8B-B14F-4D97-AF65-F5344CB8AC3E}">
        <p14:creationId xmlns:p14="http://schemas.microsoft.com/office/powerpoint/2010/main" val="7302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4"/>
</p:tagLst>
</file>

<file path=ppt/tags/tag102.xml><?xml version="1.0" encoding="utf-8"?>
<p:tagLst xmlns:a="http://schemas.openxmlformats.org/drawingml/2006/main" xmlns:r="http://schemas.openxmlformats.org/officeDocument/2006/relationships" xmlns:p="http://schemas.openxmlformats.org/presentationml/2006/main">
  <p:tag name="NUM" val="5"/>
</p:tagLst>
</file>

<file path=ppt/tags/tag103.xml><?xml version="1.0" encoding="utf-8"?>
<p:tagLst xmlns:a="http://schemas.openxmlformats.org/drawingml/2006/main" xmlns:r="http://schemas.openxmlformats.org/officeDocument/2006/relationships" xmlns:p="http://schemas.openxmlformats.org/presentationml/2006/main">
  <p:tag name="NUM" val="6"/>
</p:tagLst>
</file>

<file path=ppt/tags/tag104.xml><?xml version="1.0" encoding="utf-8"?>
<p:tagLst xmlns:a="http://schemas.openxmlformats.org/drawingml/2006/main" xmlns:r="http://schemas.openxmlformats.org/officeDocument/2006/relationships" xmlns:p="http://schemas.openxmlformats.org/presentationml/2006/main">
  <p:tag name="NUM" val="8"/>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5"/>
</p:tagLst>
</file>

<file path=ppt/tags/tag111.xml><?xml version="1.0" encoding="utf-8"?>
<p:tagLst xmlns:a="http://schemas.openxmlformats.org/drawingml/2006/main" xmlns:r="http://schemas.openxmlformats.org/officeDocument/2006/relationships" xmlns:p="http://schemas.openxmlformats.org/presentationml/2006/main">
  <p:tag name="NUM" val="6"/>
</p:tagLst>
</file>

<file path=ppt/tags/tag112.xml><?xml version="1.0" encoding="utf-8"?>
<p:tagLst xmlns:a="http://schemas.openxmlformats.org/drawingml/2006/main" xmlns:r="http://schemas.openxmlformats.org/officeDocument/2006/relationships" xmlns:p="http://schemas.openxmlformats.org/presentationml/2006/main">
  <p:tag name="NUM" val="8"/>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4"/>
</p:tagLst>
</file>

<file path=ppt/tags/tag118.xml><?xml version="1.0" encoding="utf-8"?>
<p:tagLst xmlns:a="http://schemas.openxmlformats.org/drawingml/2006/main" xmlns:r="http://schemas.openxmlformats.org/officeDocument/2006/relationships" xmlns:p="http://schemas.openxmlformats.org/presentationml/2006/main">
  <p:tag name="NUM" val="5"/>
</p:tagLst>
</file>

<file path=ppt/tags/tag119.xml><?xml version="1.0" encoding="utf-8"?>
<p:tagLst xmlns:a="http://schemas.openxmlformats.org/drawingml/2006/main" xmlns:r="http://schemas.openxmlformats.org/officeDocument/2006/relationships" xmlns:p="http://schemas.openxmlformats.org/presentationml/2006/main">
  <p:tag name="NUM" val="6"/>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NUM" val="8"/>
</p:tagLst>
</file>

<file path=ppt/tags/tag121.xml><?xml version="1.0" encoding="utf-8"?>
<p:tagLst xmlns:a="http://schemas.openxmlformats.org/drawingml/2006/main" xmlns:r="http://schemas.openxmlformats.org/officeDocument/2006/relationships" xmlns:p="http://schemas.openxmlformats.org/presentationml/2006/main">
  <p:tag name="NUM" val="9"/>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4"/>
</p:tagLst>
</file>

<file path=ppt/tags/tag127.xml><?xml version="1.0" encoding="utf-8"?>
<p:tagLst xmlns:a="http://schemas.openxmlformats.org/drawingml/2006/main" xmlns:r="http://schemas.openxmlformats.org/officeDocument/2006/relationships" xmlns:p="http://schemas.openxmlformats.org/presentationml/2006/main">
  <p:tag name="NUM" val="5"/>
</p:tagLst>
</file>

<file path=ppt/tags/tag128.xml><?xml version="1.0" encoding="utf-8"?>
<p:tagLst xmlns:a="http://schemas.openxmlformats.org/drawingml/2006/main" xmlns:r="http://schemas.openxmlformats.org/officeDocument/2006/relationships" xmlns:p="http://schemas.openxmlformats.org/presentationml/2006/main">
  <p:tag name="NUM" val="6"/>
</p:tagLst>
</file>

<file path=ppt/tags/tag129.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4"/>
</p:tagLst>
</file>

<file path=ppt/tags/tag134.xml><?xml version="1.0" encoding="utf-8"?>
<p:tagLst xmlns:a="http://schemas.openxmlformats.org/drawingml/2006/main" xmlns:r="http://schemas.openxmlformats.org/officeDocument/2006/relationships" xmlns:p="http://schemas.openxmlformats.org/presentationml/2006/main">
  <p:tag name="NUM" val="5"/>
</p:tagLst>
</file>

<file path=ppt/tags/tag135.xml><?xml version="1.0" encoding="utf-8"?>
<p:tagLst xmlns:a="http://schemas.openxmlformats.org/drawingml/2006/main" xmlns:r="http://schemas.openxmlformats.org/officeDocument/2006/relationships" xmlns:p="http://schemas.openxmlformats.org/presentationml/2006/main">
  <p:tag name="NUM" val="6"/>
</p:tagLst>
</file>

<file path=ppt/tags/tag136.xml><?xml version="1.0" encoding="utf-8"?>
<p:tagLst xmlns:a="http://schemas.openxmlformats.org/drawingml/2006/main" xmlns:r="http://schemas.openxmlformats.org/officeDocument/2006/relationships" xmlns:p="http://schemas.openxmlformats.org/presentationml/2006/main">
  <p:tag name="NUM" val="7"/>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4"/>
</p:tagLst>
</file>

<file path=ppt/tags/tag142.xml><?xml version="1.0" encoding="utf-8"?>
<p:tagLst xmlns:a="http://schemas.openxmlformats.org/drawingml/2006/main" xmlns:r="http://schemas.openxmlformats.org/officeDocument/2006/relationships" xmlns:p="http://schemas.openxmlformats.org/presentationml/2006/main">
  <p:tag name="NUM" val="5"/>
</p:tagLst>
</file>

<file path=ppt/tags/tag143.xml><?xml version="1.0" encoding="utf-8"?>
<p:tagLst xmlns:a="http://schemas.openxmlformats.org/drawingml/2006/main" xmlns:r="http://schemas.openxmlformats.org/officeDocument/2006/relationships" xmlns:p="http://schemas.openxmlformats.org/presentationml/2006/main">
  <p:tag name="NUM" val="6"/>
</p:tagLst>
</file>

<file path=ppt/tags/tag144.xml><?xml version="1.0" encoding="utf-8"?>
<p:tagLst xmlns:a="http://schemas.openxmlformats.org/drawingml/2006/main" xmlns:r="http://schemas.openxmlformats.org/officeDocument/2006/relationships" xmlns:p="http://schemas.openxmlformats.org/presentationml/2006/main">
  <p:tag name="NUM" val="7"/>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NUM" val="1"/>
</p:tagLst>
</file>

<file path=ppt/tags/tag155.xml><?xml version="1.0" encoding="utf-8"?>
<p:tagLst xmlns:a="http://schemas.openxmlformats.org/drawingml/2006/main" xmlns:r="http://schemas.openxmlformats.org/officeDocument/2006/relationships" xmlns:p="http://schemas.openxmlformats.org/presentationml/2006/main">
  <p:tag name="NUM" val="2"/>
</p:tagLst>
</file>

<file path=ppt/tags/tag156.xml><?xml version="1.0" encoding="utf-8"?>
<p:tagLst xmlns:a="http://schemas.openxmlformats.org/drawingml/2006/main" xmlns:r="http://schemas.openxmlformats.org/officeDocument/2006/relationships" xmlns:p="http://schemas.openxmlformats.org/presentationml/2006/main">
  <p:tag name="NUM" val="3"/>
</p:tagLst>
</file>

<file path=ppt/tags/tag157.xml><?xml version="1.0" encoding="utf-8"?>
<p:tagLst xmlns:a="http://schemas.openxmlformats.org/drawingml/2006/main" xmlns:r="http://schemas.openxmlformats.org/officeDocument/2006/relationships" xmlns:p="http://schemas.openxmlformats.org/presentationml/2006/main">
  <p:tag name="NUM" val="4"/>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NUM" val="2"/>
</p:tagLst>
</file>

<file path=ppt/tags/tag171.xml><?xml version="1.0" encoding="utf-8"?>
<p:tagLst xmlns:a="http://schemas.openxmlformats.org/drawingml/2006/main" xmlns:r="http://schemas.openxmlformats.org/officeDocument/2006/relationships" xmlns:p="http://schemas.openxmlformats.org/presentationml/2006/main">
  <p:tag name="NUM" val="3"/>
</p:tagLst>
</file>

<file path=ppt/tags/tag172.xml><?xml version="1.0" encoding="utf-8"?>
<p:tagLst xmlns:a="http://schemas.openxmlformats.org/drawingml/2006/main" xmlns:r="http://schemas.openxmlformats.org/officeDocument/2006/relationships" xmlns:p="http://schemas.openxmlformats.org/presentationml/2006/main">
  <p:tag name="NUM" val="4"/>
</p:tagLst>
</file>

<file path=ppt/tags/tag173.xml><?xml version="1.0" encoding="utf-8"?>
<p:tagLst xmlns:a="http://schemas.openxmlformats.org/drawingml/2006/main" xmlns:r="http://schemas.openxmlformats.org/officeDocument/2006/relationships" xmlns:p="http://schemas.openxmlformats.org/presentationml/2006/main">
  <p:tag name="NUM" val="5"/>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3"/>
</p:tagLst>
</file>

<file path=ppt/tags/tag178.xml><?xml version="1.0" encoding="utf-8"?>
<p:tagLst xmlns:a="http://schemas.openxmlformats.org/drawingml/2006/main" xmlns:r="http://schemas.openxmlformats.org/officeDocument/2006/relationships" xmlns:p="http://schemas.openxmlformats.org/presentationml/2006/main">
  <p:tag name="NUM" val="5"/>
</p:tagLst>
</file>

<file path=ppt/tags/tag179.xml><?xml version="1.0" encoding="utf-8"?>
<p:tagLst xmlns:a="http://schemas.openxmlformats.org/drawingml/2006/main" xmlns:r="http://schemas.openxmlformats.org/officeDocument/2006/relationships" xmlns:p="http://schemas.openxmlformats.org/presentationml/2006/main">
  <p:tag name="NUM" val="6"/>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NUM" val="7"/>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3"/>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5"/>
</p:tagLst>
</file>

<file path=ppt/tags/tag187.xml><?xml version="1.0" encoding="utf-8"?>
<p:tagLst xmlns:a="http://schemas.openxmlformats.org/drawingml/2006/main" xmlns:r="http://schemas.openxmlformats.org/officeDocument/2006/relationships" xmlns:p="http://schemas.openxmlformats.org/presentationml/2006/main">
  <p:tag name="NUM" val="7"/>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3"/>
</p:tagLst>
</file>

<file path=ppt/tags/tag192.xml><?xml version="1.0" encoding="utf-8"?>
<p:tagLst xmlns:a="http://schemas.openxmlformats.org/drawingml/2006/main" xmlns:r="http://schemas.openxmlformats.org/officeDocument/2006/relationships" xmlns:p="http://schemas.openxmlformats.org/presentationml/2006/main">
  <p:tag name="NUM" val="4"/>
</p:tagLst>
</file>

<file path=ppt/tags/tag193.xml><?xml version="1.0" encoding="utf-8"?>
<p:tagLst xmlns:a="http://schemas.openxmlformats.org/drawingml/2006/main" xmlns:r="http://schemas.openxmlformats.org/officeDocument/2006/relationships" xmlns:p="http://schemas.openxmlformats.org/presentationml/2006/main">
  <p:tag name="NUM" val="5"/>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3"/>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NUM" val="2"/>
</p:tagLst>
</file>

<file path=ppt/tags/tag201.xml><?xml version="1.0" encoding="utf-8"?>
<p:tagLst xmlns:a="http://schemas.openxmlformats.org/drawingml/2006/main" xmlns:r="http://schemas.openxmlformats.org/officeDocument/2006/relationships" xmlns:p="http://schemas.openxmlformats.org/presentationml/2006/main">
  <p:tag name="NUM" val="3"/>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NUM" val="1"/>
</p:tagLst>
</file>

<file path=ppt/tags/tag204.xml><?xml version="1.0" encoding="utf-8"?>
<p:tagLst xmlns:a="http://schemas.openxmlformats.org/drawingml/2006/main" xmlns:r="http://schemas.openxmlformats.org/officeDocument/2006/relationships" xmlns:p="http://schemas.openxmlformats.org/presentationml/2006/main">
  <p:tag name="NUM" val="2"/>
</p:tagLst>
</file>

<file path=ppt/tags/tag205.xml><?xml version="1.0" encoding="utf-8"?>
<p:tagLst xmlns:a="http://schemas.openxmlformats.org/drawingml/2006/main" xmlns:r="http://schemas.openxmlformats.org/officeDocument/2006/relationships" xmlns:p="http://schemas.openxmlformats.org/presentationml/2006/main">
  <p:tag name="NUM" val="3"/>
</p:tagLst>
</file>

<file path=ppt/tags/tag2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0.xml><?xml version="1.0" encoding="utf-8"?>
<p:tagLst xmlns:a="http://schemas.openxmlformats.org/drawingml/2006/main" xmlns:r="http://schemas.openxmlformats.org/officeDocument/2006/relationships" xmlns:p="http://schemas.openxmlformats.org/presentationml/2006/main">
  <p:tag name="NUM" val="4"/>
</p:tagLst>
</file>

<file path=ppt/tags/tag2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3"/>
</p:tagLst>
</file>

<file path=ppt/tags/tag2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6.xml><?xml version="1.0" encoding="utf-8"?>
<p:tagLst xmlns:a="http://schemas.openxmlformats.org/drawingml/2006/main" xmlns:r="http://schemas.openxmlformats.org/officeDocument/2006/relationships" xmlns:p="http://schemas.openxmlformats.org/presentationml/2006/main">
  <p:tag name="NUM" val="1"/>
</p:tagLst>
</file>

<file path=ppt/tags/tag217.xml><?xml version="1.0" encoding="utf-8"?>
<p:tagLst xmlns:a="http://schemas.openxmlformats.org/drawingml/2006/main" xmlns:r="http://schemas.openxmlformats.org/officeDocument/2006/relationships" xmlns:p="http://schemas.openxmlformats.org/presentationml/2006/main">
  <p:tag name="NUM" val="2"/>
</p:tagLst>
</file>

<file path=ppt/tags/tag218.xml><?xml version="1.0" encoding="utf-8"?>
<p:tagLst xmlns:a="http://schemas.openxmlformats.org/drawingml/2006/main" xmlns:r="http://schemas.openxmlformats.org/officeDocument/2006/relationships" xmlns:p="http://schemas.openxmlformats.org/presentationml/2006/main">
  <p:tag name="NUM" val="3"/>
</p:tagLst>
</file>

<file path=ppt/tags/tag219.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0.xml><?xml version="1.0" encoding="utf-8"?>
<p:tagLst xmlns:a="http://schemas.openxmlformats.org/drawingml/2006/main" xmlns:r="http://schemas.openxmlformats.org/officeDocument/2006/relationships" xmlns:p="http://schemas.openxmlformats.org/presentationml/2006/main">
  <p:tag name="NUM" val="5"/>
</p:tagLst>
</file>

<file path=ppt/tags/tag2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2.xml><?xml version="1.0" encoding="utf-8"?>
<p:tagLst xmlns:a="http://schemas.openxmlformats.org/drawingml/2006/main" xmlns:r="http://schemas.openxmlformats.org/officeDocument/2006/relationships" xmlns:p="http://schemas.openxmlformats.org/presentationml/2006/main">
  <p:tag name="NUM" val="1"/>
</p:tagLst>
</file>

<file path=ppt/tags/tag223.xml><?xml version="1.0" encoding="utf-8"?>
<p:tagLst xmlns:a="http://schemas.openxmlformats.org/drawingml/2006/main" xmlns:r="http://schemas.openxmlformats.org/officeDocument/2006/relationships" xmlns:p="http://schemas.openxmlformats.org/presentationml/2006/main">
  <p:tag name="NUM" val="2"/>
</p:tagLst>
</file>

<file path=ppt/tags/tag224.xml><?xml version="1.0" encoding="utf-8"?>
<p:tagLst xmlns:a="http://schemas.openxmlformats.org/drawingml/2006/main" xmlns:r="http://schemas.openxmlformats.org/officeDocument/2006/relationships" xmlns:p="http://schemas.openxmlformats.org/presentationml/2006/main">
  <p:tag name="NUM" val="3"/>
</p:tagLst>
</file>

<file path=ppt/tags/tag225.xml><?xml version="1.0" encoding="utf-8"?>
<p:tagLst xmlns:a="http://schemas.openxmlformats.org/drawingml/2006/main" xmlns:r="http://schemas.openxmlformats.org/officeDocument/2006/relationships" xmlns:p="http://schemas.openxmlformats.org/presentationml/2006/main">
  <p:tag name="NUM" val="4"/>
</p:tagLst>
</file>

<file path=ppt/tags/tag226.xml><?xml version="1.0" encoding="utf-8"?>
<p:tagLst xmlns:a="http://schemas.openxmlformats.org/drawingml/2006/main" xmlns:r="http://schemas.openxmlformats.org/officeDocument/2006/relationships" xmlns:p="http://schemas.openxmlformats.org/presentationml/2006/main">
  <p:tag name="NUM" val="5"/>
</p:tagLst>
</file>

<file path=ppt/tags/tag227.xml><?xml version="1.0" encoding="utf-8"?>
<p:tagLst xmlns:a="http://schemas.openxmlformats.org/drawingml/2006/main" xmlns:r="http://schemas.openxmlformats.org/officeDocument/2006/relationships" xmlns:p="http://schemas.openxmlformats.org/presentationml/2006/main">
  <p:tag name="NUM" val="6"/>
</p:tagLst>
</file>

<file path=ppt/tags/tag228.xml><?xml version="1.0" encoding="utf-8"?>
<p:tagLst xmlns:a="http://schemas.openxmlformats.org/drawingml/2006/main" xmlns:r="http://schemas.openxmlformats.org/officeDocument/2006/relationships" xmlns:p="http://schemas.openxmlformats.org/presentationml/2006/main">
  <p:tag name="NUM" val="7"/>
</p:tagLst>
</file>

<file path=ppt/tags/tag2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0.xml><?xml version="1.0" encoding="utf-8"?>
<p:tagLst xmlns:a="http://schemas.openxmlformats.org/drawingml/2006/main" xmlns:r="http://schemas.openxmlformats.org/officeDocument/2006/relationships" xmlns:p="http://schemas.openxmlformats.org/presentationml/2006/main">
  <p:tag name="NUM" val="1"/>
</p:tagLst>
</file>

<file path=ppt/tags/tag231.xml><?xml version="1.0" encoding="utf-8"?>
<p:tagLst xmlns:a="http://schemas.openxmlformats.org/drawingml/2006/main" xmlns:r="http://schemas.openxmlformats.org/officeDocument/2006/relationships" xmlns:p="http://schemas.openxmlformats.org/presentationml/2006/main">
  <p:tag name="NUM" val="2"/>
</p:tagLst>
</file>

<file path=ppt/tags/tag232.xml><?xml version="1.0" encoding="utf-8"?>
<p:tagLst xmlns:a="http://schemas.openxmlformats.org/drawingml/2006/main" xmlns:r="http://schemas.openxmlformats.org/officeDocument/2006/relationships" xmlns:p="http://schemas.openxmlformats.org/presentationml/2006/main">
  <p:tag name="NUM" val="3"/>
</p:tagLst>
</file>

<file path=ppt/tags/tag233.xml><?xml version="1.0" encoding="utf-8"?>
<p:tagLst xmlns:a="http://schemas.openxmlformats.org/drawingml/2006/main" xmlns:r="http://schemas.openxmlformats.org/officeDocument/2006/relationships" xmlns:p="http://schemas.openxmlformats.org/presentationml/2006/main">
  <p:tag name="NUM" val="4"/>
</p:tagLst>
</file>

<file path=ppt/tags/tag234.xml><?xml version="1.0" encoding="utf-8"?>
<p:tagLst xmlns:a="http://schemas.openxmlformats.org/drawingml/2006/main" xmlns:r="http://schemas.openxmlformats.org/officeDocument/2006/relationships" xmlns:p="http://schemas.openxmlformats.org/presentationml/2006/main">
  <p:tag name="NUM" val="5"/>
</p:tagLst>
</file>

<file path=ppt/tags/tag235.xml><?xml version="1.0" encoding="utf-8"?>
<p:tagLst xmlns:a="http://schemas.openxmlformats.org/drawingml/2006/main" xmlns:r="http://schemas.openxmlformats.org/officeDocument/2006/relationships" xmlns:p="http://schemas.openxmlformats.org/presentationml/2006/main">
  <p:tag name="NUM" val="6"/>
</p:tagLst>
</file>

<file path=ppt/tags/tag236.xml><?xml version="1.0" encoding="utf-8"?>
<p:tagLst xmlns:a="http://schemas.openxmlformats.org/drawingml/2006/main" xmlns:r="http://schemas.openxmlformats.org/officeDocument/2006/relationships" xmlns:p="http://schemas.openxmlformats.org/presentationml/2006/main">
  <p:tag name="NUM" val="7"/>
</p:tagLst>
</file>

<file path=ppt/tags/tag2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0.xml><?xml version="1.0" encoding="utf-8"?>
<p:tagLst xmlns:a="http://schemas.openxmlformats.org/drawingml/2006/main" xmlns:r="http://schemas.openxmlformats.org/officeDocument/2006/relationships" xmlns:p="http://schemas.openxmlformats.org/presentationml/2006/main">
  <p:tag name="NUM" val="3"/>
</p:tagLst>
</file>

<file path=ppt/tags/tag2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6.xml><?xml version="1.0" encoding="utf-8"?>
<p:tagLst xmlns:a="http://schemas.openxmlformats.org/drawingml/2006/main" xmlns:r="http://schemas.openxmlformats.org/officeDocument/2006/relationships" xmlns:p="http://schemas.openxmlformats.org/presentationml/2006/main">
  <p:tag name="NUM" val="1"/>
</p:tagLst>
</file>

<file path=ppt/tags/tag247.xml><?xml version="1.0" encoding="utf-8"?>
<p:tagLst xmlns:a="http://schemas.openxmlformats.org/drawingml/2006/main" xmlns:r="http://schemas.openxmlformats.org/officeDocument/2006/relationships" xmlns:p="http://schemas.openxmlformats.org/presentationml/2006/main">
  <p:tag name="NUM" val="2"/>
</p:tagLst>
</file>

<file path=ppt/tags/tag248.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6"/>
</p:tagLst>
</file>

<file path=ppt/tags/tag61.xml><?xml version="1.0" encoding="utf-8"?>
<p:tagLst xmlns:a="http://schemas.openxmlformats.org/drawingml/2006/main" xmlns:r="http://schemas.openxmlformats.org/officeDocument/2006/relationships" xmlns:p="http://schemas.openxmlformats.org/presentationml/2006/main">
  <p:tag name="NUM" val="7"/>
</p:tagLst>
</file>

<file path=ppt/tags/tag62.xml><?xml version="1.0" encoding="utf-8"?>
<p:tagLst xmlns:a="http://schemas.openxmlformats.org/drawingml/2006/main" xmlns:r="http://schemas.openxmlformats.org/officeDocument/2006/relationships" xmlns:p="http://schemas.openxmlformats.org/presentationml/2006/main">
  <p:tag name="NUM" val="8"/>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7"/>
</p:tagLst>
</file>

<file path=ppt/tags/tag71.xml><?xml version="1.0" encoding="utf-8"?>
<p:tagLst xmlns:a="http://schemas.openxmlformats.org/drawingml/2006/main" xmlns:r="http://schemas.openxmlformats.org/officeDocument/2006/relationships" xmlns:p="http://schemas.openxmlformats.org/presentationml/2006/main">
  <p:tag name="NUM" val="8"/>
</p:tagLst>
</file>

<file path=ppt/tags/tag72.xml><?xml version="1.0" encoding="utf-8"?>
<p:tagLst xmlns:a="http://schemas.openxmlformats.org/drawingml/2006/main" xmlns:r="http://schemas.openxmlformats.org/officeDocument/2006/relationships" xmlns:p="http://schemas.openxmlformats.org/presentationml/2006/main">
  <p:tag name="NUM" val="9"/>
</p:tagLst>
</file>

<file path=ppt/tags/tag73.xml><?xml version="1.0" encoding="utf-8"?>
<p:tagLst xmlns:a="http://schemas.openxmlformats.org/drawingml/2006/main" xmlns:r="http://schemas.openxmlformats.org/officeDocument/2006/relationships" xmlns:p="http://schemas.openxmlformats.org/presentationml/2006/main">
  <p:tag name="NUM" val="10"/>
</p:tagLst>
</file>

<file path=ppt/tags/tag74.xml><?xml version="1.0" encoding="utf-8"?>
<p:tagLst xmlns:a="http://schemas.openxmlformats.org/drawingml/2006/main" xmlns:r="http://schemas.openxmlformats.org/officeDocument/2006/relationships" xmlns:p="http://schemas.openxmlformats.org/presentationml/2006/main">
  <p:tag name="NUM" val="11"/>
</p:tagLst>
</file>

<file path=ppt/tags/tag75.xml><?xml version="1.0" encoding="utf-8"?>
<p:tagLst xmlns:a="http://schemas.openxmlformats.org/drawingml/2006/main" xmlns:r="http://schemas.openxmlformats.org/officeDocument/2006/relationships" xmlns:p="http://schemas.openxmlformats.org/presentationml/2006/main">
  <p:tag name="NUM" val="12"/>
</p:tagLst>
</file>

<file path=ppt/tags/tag76.xml><?xml version="1.0" encoding="utf-8"?>
<p:tagLst xmlns:a="http://schemas.openxmlformats.org/drawingml/2006/main" xmlns:r="http://schemas.openxmlformats.org/officeDocument/2006/relationships" xmlns:p="http://schemas.openxmlformats.org/presentationml/2006/main">
  <p:tag name="NUM" val="13"/>
</p:tagLst>
</file>

<file path=ppt/tags/tag77.xml><?xml version="1.0" encoding="utf-8"?>
<p:tagLst xmlns:a="http://schemas.openxmlformats.org/drawingml/2006/main" xmlns:r="http://schemas.openxmlformats.org/officeDocument/2006/relationships" xmlns:p="http://schemas.openxmlformats.org/presentationml/2006/main">
  <p:tag name="NUM" val="14"/>
</p:tagLst>
</file>

<file path=ppt/tags/tag78.xml><?xml version="1.0" encoding="utf-8"?>
<p:tagLst xmlns:a="http://schemas.openxmlformats.org/drawingml/2006/main" xmlns:r="http://schemas.openxmlformats.org/officeDocument/2006/relationships" xmlns:p="http://schemas.openxmlformats.org/presentationml/2006/main">
  <p:tag name="NUM" val="15"/>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8"/>
</p:tagLst>
</file>

<file path=ppt/tags/tag95.xml><?xml version="1.0" encoding="utf-8"?>
<p:tagLst xmlns:a="http://schemas.openxmlformats.org/drawingml/2006/main" xmlns:r="http://schemas.openxmlformats.org/officeDocument/2006/relationships" xmlns:p="http://schemas.openxmlformats.org/presentationml/2006/main">
  <p:tag name="NUM" val="9"/>
</p:tagLst>
</file>

<file path=ppt/tags/tag96.xml><?xml version="1.0" encoding="utf-8"?>
<p:tagLst xmlns:a="http://schemas.openxmlformats.org/drawingml/2006/main" xmlns:r="http://schemas.openxmlformats.org/officeDocument/2006/relationships" xmlns:p="http://schemas.openxmlformats.org/presentationml/2006/main">
  <p:tag name="NUM" val="10"/>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2112B7-675F-4876-9B67-FE360DED350F}">
  <ds:schemaRefs>
    <ds:schemaRef ds:uri="http://schemas.microsoft.com/sharepoint/v3/contenttype/forms"/>
  </ds:schemaRefs>
</ds:datastoreItem>
</file>

<file path=customXml/itemProps3.xml><?xml version="1.0" encoding="utf-8"?>
<ds:datastoreItem xmlns:ds="http://schemas.openxmlformats.org/officeDocument/2006/customXml" ds:itemID="{E0744E35-8DFE-42FB-9B27-EF60FB2821E4}">
  <ds:schemaRefs>
    <ds:schemaRef ds:uri="http://schemas.microsoft.com/office/2006/documentManagement/types"/>
    <ds:schemaRef ds:uri="http://purl.org/dc/elements/1.1/"/>
    <ds:schemaRef ds:uri="http://schemas.microsoft.com/office/2006/metadata/properties"/>
    <ds:schemaRef ds:uri="c016370a-b7c9-4039-9eaa-9f6016a33bd2"/>
    <ds:schemaRef ds:uri="http://schemas.microsoft.com/office/infopath/2007/PartnerControls"/>
    <ds:schemaRef ds:uri="http://purl.org/dc/terms/"/>
    <ds:schemaRef ds:uri="http://schemas.openxmlformats.org/package/2006/metadata/core-properties"/>
    <ds:schemaRef ds:uri="2b844f85-d02a-4d35-aab0-730ea0553e8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2448</Words>
  <Application>Microsoft Office PowerPoint</Application>
  <PresentationFormat>Grand écran</PresentationFormat>
  <Paragraphs>257</Paragraphs>
  <Slides>34</Slides>
  <Notes>34</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34</vt:i4>
      </vt:variant>
    </vt:vector>
  </HeadingPairs>
  <TitlesOfParts>
    <vt:vector size="42" baseType="lpstr">
      <vt:lpstr>Courier New</vt:lpstr>
      <vt:lpstr>Segoe UI</vt:lpstr>
      <vt:lpstr>Arial</vt:lpstr>
      <vt:lpstr>Bahnschrift Condensed</vt:lpstr>
      <vt:lpstr>Segoe UI Light</vt:lpstr>
      <vt:lpstr>Arial</vt:lpstr>
      <vt:lpstr>Thème Office</vt:lpstr>
      <vt:lpstr>1_Thème Office</vt:lpstr>
      <vt:lpstr>Le développement  d’une application mobile  sous Android</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lpstr>Navigation interne</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Anthony COSSON</cp:lastModifiedBy>
  <cp:revision>1005</cp:revision>
  <dcterms:created xsi:type="dcterms:W3CDTF">2017-05-09T08:51:09Z</dcterms:created>
  <dcterms:modified xsi:type="dcterms:W3CDTF">2022-01-26T09:05:06Z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