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9.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0.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1.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3.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4.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15.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22"/>
  </p:notesMasterIdLst>
  <p:handoutMasterIdLst>
    <p:handoutMasterId r:id="rId23"/>
  </p:handoutMasterIdLst>
  <p:sldIdLst>
    <p:sldId id="256" r:id="rId6"/>
    <p:sldId id="257" r:id="rId7"/>
    <p:sldId id="648" r:id="rId8"/>
    <p:sldId id="650" r:id="rId9"/>
    <p:sldId id="649" r:id="rId10"/>
    <p:sldId id="609" r:id="rId11"/>
    <p:sldId id="651" r:id="rId12"/>
    <p:sldId id="640" r:id="rId13"/>
    <p:sldId id="652" r:id="rId14"/>
    <p:sldId id="653" r:id="rId15"/>
    <p:sldId id="654" r:id="rId16"/>
    <p:sldId id="655" r:id="rId17"/>
    <p:sldId id="656" r:id="rId18"/>
    <p:sldId id="657" r:id="rId19"/>
    <p:sldId id="658" r:id="rId20"/>
    <p:sldId id="269" r:id="rId21"/>
  </p:sldIdLst>
  <p:sldSz cx="12192000" cy="6858000"/>
  <p:notesSz cx="7104063" cy="10234613"/>
  <p:embeddedFontLst>
    <p:embeddedFont>
      <p:font typeface="Segoe UI" panose="020B0502040204020203" pitchFamily="34" charset="0"/>
      <p:regular r:id="rId24"/>
      <p:bold r:id="rId25"/>
      <p:italic r:id="rId26"/>
      <p:boldItalic r:id="rId27"/>
    </p:embeddedFont>
    <p:embeddedFont>
      <p:font typeface="Segoe UI Light" panose="020B0502040204020203" pitchFamily="34" charset="0"/>
      <p:regular r:id="rId28"/>
      <p:italic r:id="rId29"/>
    </p:embeddedFont>
  </p:embeddedFontLst>
  <p:custDataLst>
    <p:tags r:id="rId3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D"/>
    <a:srgbClr val="007386"/>
    <a:srgbClr val="F46914"/>
    <a:srgbClr val="55BDFD"/>
    <a:srgbClr val="07D3A2"/>
    <a:srgbClr val="9D4007"/>
    <a:srgbClr val="018FA5"/>
    <a:srgbClr val="6A0DB7"/>
    <a:srgbClr val="B08600"/>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70388" autoAdjust="0"/>
  </p:normalViewPr>
  <p:slideViewPr>
    <p:cSldViewPr snapToGrid="0">
      <p:cViewPr varScale="1">
        <p:scale>
          <a:sx n="84" d="100"/>
          <a:sy n="84" d="100"/>
        </p:scale>
        <p:origin x="1782" y="78"/>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294"/>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9BC7C656-4CB0-4E0D-8104-1E32A3586827}" authorId="{B7199D02-F446-0807-52A6-5C0D46C48229}" created="2022-01-24T13:29:21.277">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pour Android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26/01/2022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26/01/2022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6974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a:solidFill>
                  <a:schemeClr val="tx1"/>
                </a:solidFill>
                <a:ea typeface="+mn-ea"/>
                <a:cs typeface="+mn-cs"/>
              </a:rPr>
              <a:t>Logcat est un système de journalisation qui fournit un mécanisme pour la collecte et l’affichage de la sortie de débogage du système. Les logs incluent des informations sur le déroulement de l’exécution de l’émulateur, les erreurs et les messages écrits par l’utilisateur dans l’application via la classe Log. Il est possible de filtrer facilement ces informations.</a:t>
            </a:r>
            <a:endParaRPr lang="fr-FR" dirty="0"/>
          </a:p>
        </p:txBody>
      </p:sp>
    </p:spTree>
    <p:extLst>
      <p:ext uri="{BB962C8B-B14F-4D97-AF65-F5344CB8AC3E}">
        <p14:creationId xmlns:p14="http://schemas.microsoft.com/office/powerpoint/2010/main" val="135552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53932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SaveInstanceState : Système permettant d’enregistrer des informations et de les faire d’une instance d’activité a une autre au moment d’un changement de configuration par exemple.</a:t>
            </a:r>
          </a:p>
          <a:p>
            <a:endParaRPr lang="fr-FR"/>
          </a:p>
          <a:p>
            <a:r>
              <a:rPr kumimoji="0" lang="fr-FR" altLang="fr-FR" sz="1200" b="0" i="0" u="none" strike="noStrike" cap="none" normalizeH="0" baseline="0">
                <a:ln>
                  <a:noFill/>
                </a:ln>
                <a:solidFill>
                  <a:srgbClr val="000000"/>
                </a:solidFill>
                <a:effectLst/>
                <a:latin typeface="Courier New" panose="02070309020205020404" pitchFamily="49" charset="0"/>
              </a:rPr>
              <a:t>onSaveInstanceState : on gère l’enregistrement des données a faire persister</a:t>
            </a:r>
          </a:p>
          <a:p>
            <a:r>
              <a:rPr kumimoji="0" lang="fr-FR" altLang="fr-FR" sz="1200" b="0" i="0" u="none" strike="noStrike" cap="none" normalizeH="0" baseline="0">
                <a:ln>
                  <a:noFill/>
                </a:ln>
                <a:solidFill>
                  <a:srgbClr val="000000"/>
                </a:solidFill>
                <a:effectLst/>
                <a:latin typeface="Courier New" panose="02070309020205020404" pitchFamily="49" charset="0"/>
              </a:rPr>
              <a:t>onRestoreInstanceState : on gère le chargement des données à faire persister.</a:t>
            </a:r>
            <a:endParaRPr lang="fr-FR" dirty="0"/>
          </a:p>
        </p:txBody>
      </p:sp>
    </p:spTree>
    <p:extLst>
      <p:ext uri="{BB962C8B-B14F-4D97-AF65-F5344CB8AC3E}">
        <p14:creationId xmlns:p14="http://schemas.microsoft.com/office/powerpoint/2010/main" val="1791614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Voir fiche démonstration M03D02</a:t>
            </a:r>
          </a:p>
          <a:p>
            <a:endParaRPr lang="en-US"/>
          </a:p>
        </p:txBody>
      </p:sp>
    </p:spTree>
    <p:extLst>
      <p:ext uri="{BB962C8B-B14F-4D97-AF65-F5344CB8AC3E}">
        <p14:creationId xmlns:p14="http://schemas.microsoft.com/office/powerpoint/2010/main" val="1156642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faut gérer toutes les données de manière spécifique, refaire le lien entre ihm et data… C’est très fastidueux.</a:t>
            </a:r>
          </a:p>
          <a:p>
            <a:r>
              <a:rPr kumimoji="0" lang="fr-FR" altLang="fr-FR" sz="1200" b="0" i="0" u="none" strike="noStrike" cap="none" normalizeH="0" baseline="0">
                <a:ln>
                  <a:noFill/>
                </a:ln>
                <a:solidFill>
                  <a:srgbClr val="000000"/>
                </a:solidFill>
                <a:effectLst/>
                <a:latin typeface="Courier New" panose="02070309020205020404" pitchFamily="49" charset="0"/>
              </a:rPr>
              <a:t>.</a:t>
            </a:r>
            <a:endParaRPr lang="fr-FR" dirty="0"/>
          </a:p>
        </p:txBody>
      </p:sp>
    </p:spTree>
    <p:extLst>
      <p:ext uri="{BB962C8B-B14F-4D97-AF65-F5344CB8AC3E}">
        <p14:creationId xmlns:p14="http://schemas.microsoft.com/office/powerpoint/2010/main" val="92996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Vous avez compris le cycle de vie des activités</a:t>
            </a:r>
          </a:p>
          <a:p>
            <a:r>
              <a:rPr lang="fr-FR"/>
              <a:t>Vous savez utiliser les logs et vous allez donc les UTILISER</a:t>
            </a:r>
            <a:endParaRPr lang="fr-FR" dirty="0"/>
          </a:p>
        </p:txBody>
      </p:sp>
    </p:spTree>
    <p:extLst>
      <p:ext uri="{BB962C8B-B14F-4D97-AF65-F5344CB8AC3E}">
        <p14:creationId xmlns:p14="http://schemas.microsoft.com/office/powerpoint/2010/main" val="3483064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Comprendre le cycle de vie des activités</a:t>
            </a:r>
          </a:p>
          <a:p>
            <a:endParaRPr lang="fr-FR"/>
          </a:p>
          <a:p>
            <a:r>
              <a:rPr lang="fr-FR"/>
              <a:t>Savoir utiliser les logs</a:t>
            </a:r>
            <a:endParaRPr lang="fr-FR" dirty="0"/>
          </a:p>
        </p:txBody>
      </p:sp>
    </p:spTree>
    <p:extLst>
      <p:ext uri="{BB962C8B-B14F-4D97-AF65-F5344CB8AC3E}">
        <p14:creationId xmlns:p14="http://schemas.microsoft.com/office/powerpoint/2010/main" val="294078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comprendre pourquoi le compteur est retourné à zéro après la rotation nous devons nous pencher sur le cycle de vie des activités.</a:t>
            </a:r>
          </a:p>
        </p:txBody>
      </p:sp>
    </p:spTree>
    <p:extLst>
      <p:ext uri="{BB962C8B-B14F-4D97-AF65-F5344CB8AC3E}">
        <p14:creationId xmlns:p14="http://schemas.microsoft.com/office/powerpoint/2010/main" val="4004600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a:solidFill>
                  <a:schemeClr val="tx1"/>
                </a:solidFill>
                <a:effectLst/>
                <a:ea typeface="+mn-ea"/>
                <a:cs typeface="+mn-cs"/>
              </a:rPr>
              <a:t>Les activités sont empilées/dépilées.</a:t>
            </a:r>
          </a:p>
          <a:p>
            <a:pPr marL="171450" indent="-171450">
              <a:buFont typeface="Arial" panose="020B0604020202020204" pitchFamily="34" charset="0"/>
              <a:buChar char="•"/>
            </a:pPr>
            <a:r>
              <a:rPr lang="fr-FR" sz="1200" kern="1200">
                <a:solidFill>
                  <a:schemeClr val="tx1"/>
                </a:solidFill>
                <a:effectLst/>
                <a:ea typeface="+mn-ea"/>
                <a:cs typeface="+mn-cs"/>
              </a:rPr>
              <a:t>Une activité est empilée lorsqu’elle démarre.</a:t>
            </a:r>
          </a:p>
          <a:p>
            <a:pPr marL="171450" indent="-171450">
              <a:buFont typeface="Arial" panose="020B0604020202020204" pitchFamily="34" charset="0"/>
              <a:buChar char="•"/>
            </a:pPr>
            <a:r>
              <a:rPr lang="fr-FR" sz="1200" kern="1200">
                <a:solidFill>
                  <a:schemeClr val="tx1"/>
                </a:solidFill>
                <a:effectLst/>
                <a:ea typeface="+mn-ea"/>
                <a:cs typeface="+mn-cs"/>
              </a:rPr>
              <a:t>Une activité est dépilée (c’est-à-dire détruite) quand on presse le bouton BACK ou par appel de la méthode finish().</a:t>
            </a:r>
          </a:p>
          <a:p>
            <a:pPr marL="171450" indent="-171450">
              <a:buFont typeface="Arial" panose="020B0604020202020204" pitchFamily="34" charset="0"/>
              <a:buChar char="•"/>
            </a:pPr>
            <a:r>
              <a:rPr lang="fr-FR" sz="1200" kern="1200">
                <a:solidFill>
                  <a:schemeClr val="tx1"/>
                </a:solidFill>
                <a:effectLst/>
                <a:ea typeface="+mn-ea"/>
                <a:cs typeface="+mn-cs"/>
              </a:rPr>
              <a:t>Une pression sur le bouton HOME ne dépile pas l'activité. Elle passe simplement en arrière-plan.</a:t>
            </a:r>
            <a:endParaRPr lang="fr-FR" dirty="0"/>
          </a:p>
        </p:txBody>
      </p:sp>
    </p:spTree>
    <p:extLst>
      <p:ext uri="{BB962C8B-B14F-4D97-AF65-F5344CB8AC3E}">
        <p14:creationId xmlns:p14="http://schemas.microsoft.com/office/powerpoint/2010/main" val="222991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Les activités dans le système sont gérées comme une pile d'activités. </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Lorsqu'une nouvelle activité est lancée, elle est placée en haut de la pile et devient plus active qu'auparavant. </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Une activité n'a que quatre états :</a:t>
            </a:r>
          </a:p>
          <a:p>
            <a:pPr marL="171450" indent="-171450">
              <a:buFont typeface="Arial" panose="020B0604020202020204" pitchFamily="34" charset="0"/>
              <a:buChar char="•"/>
            </a:pPr>
            <a:r>
              <a:rPr lang="fr-FR"/>
              <a:t>Si une activité est au premier plan de l'écran (en haut de la pile), elle est active ou en cours d'exécution. </a:t>
            </a:r>
          </a:p>
          <a:p>
            <a:pPr marL="171450" indent="-171450">
              <a:buFont typeface="Arial" panose="020B0604020202020204" pitchFamily="34" charset="0"/>
              <a:buChar char="•"/>
            </a:pPr>
            <a:r>
              <a:rPr lang="fr-FR"/>
              <a:t>Si une activité a perdu son objectif mais reste visible (c'est-à-dire qu'une nouvelle activité non complète ou transparente a priorité sur votre activité), elle est mise en pause. Une activité en pause est complètement vivante (elle conserve toutes les informations d'état et de membre et reste attachée au gestionnaire de fenêtres), mais peut être détruite par le système dans des situations de mémoire extrêmement faible. </a:t>
            </a:r>
          </a:p>
          <a:p>
            <a:pPr marL="171450" indent="-171450">
              <a:buFont typeface="Arial" panose="020B0604020202020204" pitchFamily="34" charset="0"/>
              <a:buChar char="•"/>
            </a:pPr>
            <a:r>
              <a:rPr lang="fr-FR"/>
              <a:t>Si une activité est complètement masquée par une autre activité, elle est arrêtée. Elle conserve toujours toutes les informations d'état et de membre, mais elle n'est cependant plus visible pour l'utilisateur </a:t>
            </a:r>
            <a:r>
              <a:rPr lang="fr-FR">
                <a:highlight>
                  <a:srgbClr val="FF0000"/>
                </a:highlight>
              </a:rPr>
              <a:t>de sorte que sa fenêtre est masquée</a:t>
            </a:r>
            <a:r>
              <a:rPr lang="fr-FR"/>
              <a:t>, et elle sera souvent détruite par le système lorsque la mémoire est requise ailleurs. </a:t>
            </a:r>
          </a:p>
          <a:p>
            <a:pPr marL="171450" indent="-171450">
              <a:buFont typeface="Arial" panose="020B0604020202020204" pitchFamily="34" charset="0"/>
              <a:buChar char="•"/>
            </a:pPr>
            <a:r>
              <a:rPr lang="fr-FR"/>
              <a:t>Si une activité est mise en pause ou arrêtée, le système peut supprimer l'activité de la mémoire en lui demandant de terminer ou en supprimant simplement son processus. Quand elle est à nouveau affichée à l'utilisateur, elle doit être complètement redémarrée et restaurée à son état précédent.</a:t>
            </a:r>
          </a:p>
          <a:p>
            <a:pPr marL="171450" indent="-171450">
              <a:buFont typeface="Arial" panose="020B0604020202020204" pitchFamily="34" charset="0"/>
              <a:buChar char="•"/>
            </a:pPr>
            <a:endParaRPr lang="fr-FR"/>
          </a:p>
          <a:p>
            <a:r>
              <a:rPr lang="fr-FR" sz="1200" b="0" i="0" kern="1200">
                <a:solidFill>
                  <a:schemeClr val="tx1"/>
                </a:solidFill>
                <a:effectLst/>
                <a:ea typeface="+mn-ea"/>
                <a:cs typeface="+mn-cs"/>
              </a:rPr>
              <a:t>Le diagramme suivant montre les chemins d'état importants d'une activité. Les rectangles blancs représentent les méthodes de rappel que vous pouvez implémenter pour effectuer des opérations lorsque l'activité se déplace entre les états. Les ovales colorés sont les différents états dans lesquels l'activité peut être.</a:t>
            </a:r>
          </a:p>
          <a:p>
            <a:br>
              <a:rPr lang="fr-FR"/>
            </a:br>
            <a:r>
              <a:rPr lang="fr-FR" sz="1200" b="0" i="0" kern="1200">
                <a:solidFill>
                  <a:schemeClr val="tx1"/>
                </a:solidFill>
                <a:effectLst/>
                <a:ea typeface="+mn-ea"/>
                <a:cs typeface="+mn-cs"/>
              </a:rPr>
              <a:t>Il y a trois boucles clés que vous pourriez vouloir suivre dans votre activité : </a:t>
            </a:r>
          </a:p>
          <a:p>
            <a:pPr marL="171450" indent="-171450">
              <a:buFont typeface="Arial" panose="020B0604020202020204" pitchFamily="34" charset="0"/>
              <a:buChar char="•"/>
            </a:pPr>
            <a:r>
              <a:rPr lang="fr-FR" sz="1200" b="0" i="0" kern="1200">
                <a:solidFill>
                  <a:schemeClr val="tx1"/>
                </a:solidFill>
                <a:effectLst/>
                <a:ea typeface="+mn-ea"/>
                <a:cs typeface="+mn-cs"/>
              </a:rPr>
              <a:t>La durée de vie totale d'une activité se produit entre le premier appel à onCreate(Bundle) et un appel final unique à onDestroy(). Une activité effectuera toutes les configurations de l'état « global » dans onCreate() et libérera toutes les ressources restantes dans onDestroy(). Par exemple, si un thread s'exécute en arrière-plan pour télécharger des données à partir du réseau, l’activité peut créer ce thread dans onCreate() puis l’arrêter dans onDestroy(). </a:t>
            </a:r>
          </a:p>
          <a:p>
            <a:pPr marL="171450" indent="-171450">
              <a:buFont typeface="Arial" panose="020B0604020202020204" pitchFamily="34" charset="0"/>
              <a:buChar char="•"/>
            </a:pPr>
            <a:r>
              <a:rPr lang="fr-FR" sz="1200" b="0" i="0" kern="1200">
                <a:solidFill>
                  <a:schemeClr val="tx1"/>
                </a:solidFill>
                <a:effectLst/>
                <a:ea typeface="+mn-ea"/>
                <a:cs typeface="+mn-cs"/>
              </a:rPr>
              <a:t>La durée de vie visible d'une activité se produit entre un appel à onStart() et un appel correspondant à onStop(). Pendant ce temps, l'utilisateur peut voir l'activité à l'écran, bien qu’elle ne soit pas au premier plan et n'interagisse pas avec l'utilisateur. Entre ces deux méthodes, vous pouvez gérer les ressources nécessaires pour montrer l'activité à l'utilisateur. Par exemple, vous pouvez enregistrer un BroadcastReceiver dans onStart() pour surveiller les modifications qui affectent votre interface utilisateur et l'annuler dans onStop() lorsque l'utilisateur ne voit plus ce que vous affichez. Les méthodes onStart() et onStop() peuvent être appelées plusieurs fois, car l'activité devient visible et masquée pour l'utilisateur. </a:t>
            </a:r>
          </a:p>
          <a:p>
            <a:pPr marL="171450" indent="-171450">
              <a:buFont typeface="Arial" panose="020B0604020202020204" pitchFamily="34" charset="0"/>
              <a:buChar char="•"/>
            </a:pPr>
            <a:r>
              <a:rPr lang="fr-FR" sz="1200" b="0" i="0" kern="1200">
                <a:solidFill>
                  <a:schemeClr val="tx1"/>
                </a:solidFill>
                <a:effectLst/>
                <a:ea typeface="+mn-ea"/>
                <a:cs typeface="+mn-cs"/>
              </a:rPr>
              <a:t>La vie de premier plan d'une activité se produit entre un appel à onResume() et un appel correspondant à onPause(). Pendant ce temps, l'activité est en face de toutes les autres activités et interagit avec l'utilisateur. Une activité peut souvent passer entre les états de reprise et de pause (par exemple, lorsque l'appareil se met en veille, lorsqu'un résultat d'activité est délivré, lorsqu'une nouvelle intention est fournie), le code de ces méthodes doit donc être assez léger.</a:t>
            </a:r>
          </a:p>
          <a:p>
            <a:pPr marL="171450" indent="-171450">
              <a:buFont typeface="Arial" panose="020B0604020202020204" pitchFamily="34" charset="0"/>
              <a:buChar char="•"/>
            </a:pPr>
            <a:endParaRPr lang="fr-FR" sz="1200" b="0" i="0" kern="1200">
              <a:solidFill>
                <a:schemeClr val="tx1"/>
              </a:solidFill>
              <a:effectLst/>
              <a:ea typeface="+mn-ea"/>
              <a:cs typeface="+mn-cs"/>
            </a:endParaRPr>
          </a:p>
          <a:p>
            <a:r>
              <a:rPr lang="fr-FR" sz="1200" b="0" i="0" kern="1200">
                <a:solidFill>
                  <a:schemeClr val="tx1"/>
                </a:solidFill>
                <a:effectLst/>
                <a:ea typeface="+mn-ea"/>
                <a:cs typeface="+mn-cs"/>
              </a:rPr>
              <a:t>Le cycle de vie entier d'une activité est défini par les méthodes d'activité suivantes. Tous ces éléments sont des points d'ancrage que vous pouvez remplacer pour effectuer un travail approprié lorsque l'activité change d'état. Toutes les activités implémenteront onCreate(Bundle) pour effectuer leur configuration initiale. Beaucoup vont également mettre en œuvre onPause() pour valider les modifications apportées aux données et se préparer à cesser d'interagir avec l'utilisateur. Vous devriez toujours appeler votre superclasse lors de l'implémentation de ces méthodes.</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Démonstration !</a:t>
            </a:r>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3870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logs sont un outil qu’il est indispensable de connaître.</a:t>
            </a:r>
          </a:p>
          <a:p>
            <a:endParaRPr lang="fr-FR"/>
          </a:p>
          <a:p>
            <a:r>
              <a:rPr lang="fr-FR"/>
              <a:t>Les logs sont très simples à mettre en place dans vos développements.</a:t>
            </a:r>
          </a:p>
          <a:p>
            <a:endParaRPr lang="fr-FR"/>
          </a:p>
          <a:p>
            <a:r>
              <a:rPr lang="fr-FR"/>
              <a:t>Il suffit simplement d’utiliser la classe Log avec la méthode de niveau de log désiré.</a:t>
            </a:r>
          </a:p>
          <a:p>
            <a:r>
              <a:rPr lang="fr-FR"/>
              <a:t> </a:t>
            </a:r>
          </a:p>
          <a:p>
            <a:r>
              <a:rPr lang="fr-FR"/>
              <a:t>Les fonctions de log attendent deux paramètres : le tag permettant de l’identifier et le texte du log en second paramètre.</a:t>
            </a:r>
          </a:p>
          <a:p>
            <a:endParaRPr lang="fr-FR"/>
          </a:p>
          <a:p>
            <a:r>
              <a:rPr lang="fr-FR"/>
              <a:t>Il existe cinq niveaux de log : ERROR, WARNING, DEBUG, INFO et VERBOSE.</a:t>
            </a:r>
          </a:p>
          <a:p>
            <a:endParaRPr lang="fr-FR"/>
          </a:p>
          <a:p>
            <a:r>
              <a:rPr lang="fr-FR"/>
              <a:t>Nous verrons plus tard comment les utiliser.</a:t>
            </a:r>
            <a:endParaRPr lang="fr-FR" dirty="0"/>
          </a:p>
        </p:txBody>
      </p:sp>
    </p:spTree>
    <p:extLst>
      <p:ext uri="{BB962C8B-B14F-4D97-AF65-F5344CB8AC3E}">
        <p14:creationId xmlns:p14="http://schemas.microsoft.com/office/powerpoint/2010/main" val="102122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a:solidFill>
                  <a:schemeClr val="tx1"/>
                </a:solidFill>
                <a:ea typeface="+mn-ea"/>
                <a:cs typeface="+mn-cs"/>
              </a:rPr>
              <a:t>Logcat est un système de journalisation qui fournit un mécanisme pour la collecte et l’affichage de la sortie de débogage du système. Les logs incluent des informations sur le déroulement de l’exécution de l’émulateur, les erreurs et les messages écrits par l’utilisateur dans l’application via la classe Log. Il est possible de filtrer facilement ces informations.</a:t>
            </a:r>
            <a:endParaRPr lang="fr-FR" dirty="0"/>
          </a:p>
        </p:txBody>
      </p:sp>
    </p:spTree>
    <p:extLst>
      <p:ext uri="{BB962C8B-B14F-4D97-AF65-F5344CB8AC3E}">
        <p14:creationId xmlns:p14="http://schemas.microsoft.com/office/powerpoint/2010/main" val="23532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66665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Les activités dans le système sont gérées comme une pile d'activités. </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Lorsqu'une nouvelle activité est lancée, elle est placée en haut de la pile et devient plus active qu'auparavant. </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Une activité n'a que quatre états :</a:t>
            </a:r>
          </a:p>
          <a:p>
            <a:pPr marL="171450" indent="-171450">
              <a:buFont typeface="Arial" panose="020B0604020202020204" pitchFamily="34" charset="0"/>
              <a:buChar char="•"/>
            </a:pPr>
            <a:r>
              <a:rPr lang="fr-FR"/>
              <a:t>Si une activité est au premier plan de l'écran (en haut de la pile), elle est active ou en cours d'exécution. </a:t>
            </a:r>
          </a:p>
          <a:p>
            <a:pPr marL="171450" indent="-171450">
              <a:buFont typeface="Arial" panose="020B0604020202020204" pitchFamily="34" charset="0"/>
              <a:buChar char="•"/>
            </a:pPr>
            <a:r>
              <a:rPr lang="fr-FR"/>
              <a:t>Si une activité a perdu son objectif mais reste visible (c'est-à-dire qu'une nouvelle activité non complète ou transparente a priorité sur votre activité), elle est mise en pause. Une activité en pause est complètement vivante (elle conserve toutes les informations d'état et de membre et reste attachée au gestionnaire de fenêtres), mais peut être détruite par le système dans des situations de mémoire extrêmement faible. </a:t>
            </a:r>
          </a:p>
          <a:p>
            <a:pPr marL="171450" indent="-171450">
              <a:buFont typeface="Arial" panose="020B0604020202020204" pitchFamily="34" charset="0"/>
              <a:buChar char="•"/>
            </a:pPr>
            <a:r>
              <a:rPr lang="fr-FR"/>
              <a:t>Si une activité est complètement masquée par une autre activité, elle est arrêtée. Elle conserve toujours toutes les informations d'état et de membre, mais elle n'est cependant plus visible pour l'utilisateur </a:t>
            </a:r>
            <a:r>
              <a:rPr lang="fr-FR">
                <a:highlight>
                  <a:srgbClr val="FF0000"/>
                </a:highlight>
              </a:rPr>
              <a:t>de sorte que sa fenêtre est masquée</a:t>
            </a:r>
            <a:r>
              <a:rPr lang="fr-FR"/>
              <a:t>, et elle sera souvent détruite par le système lorsque la mémoire est requise ailleurs. </a:t>
            </a:r>
          </a:p>
          <a:p>
            <a:pPr marL="171450" indent="-171450">
              <a:buFont typeface="Arial" panose="020B0604020202020204" pitchFamily="34" charset="0"/>
              <a:buChar char="•"/>
            </a:pPr>
            <a:r>
              <a:rPr lang="fr-FR"/>
              <a:t>Si une activité est mise en pause ou arrêtée, le système peut supprimer l'activité de la mémoire en lui demandant de terminer ou en supprimant simplement son processus. Quand elle est à nouveau affichée à l'utilisateur, elle doit être complètement redémarrée et restaurée à son état précédent.</a:t>
            </a:r>
          </a:p>
          <a:p>
            <a:pPr marL="171450" indent="-171450">
              <a:buFont typeface="Arial" panose="020B0604020202020204" pitchFamily="34" charset="0"/>
              <a:buChar char="•"/>
            </a:pPr>
            <a:endParaRPr lang="fr-FR"/>
          </a:p>
          <a:p>
            <a:r>
              <a:rPr lang="fr-FR" sz="1200" b="0" i="0" kern="1200">
                <a:solidFill>
                  <a:schemeClr val="tx1"/>
                </a:solidFill>
                <a:effectLst/>
                <a:ea typeface="+mn-ea"/>
                <a:cs typeface="+mn-cs"/>
              </a:rPr>
              <a:t>Le diagramme suivant montre les chemins d'état importants d'une activité. Les rectangles blancs représentent les méthodes de rappel que vous pouvez implémenter pour effectuer des opérations lorsque l'activité se déplace entre les états. Les ovales colorés sont les différents états dans lesquels l'activité peut être.</a:t>
            </a:r>
          </a:p>
          <a:p>
            <a:br>
              <a:rPr lang="fr-FR"/>
            </a:br>
            <a:r>
              <a:rPr lang="fr-FR" sz="1200" b="0" i="0" kern="1200">
                <a:solidFill>
                  <a:schemeClr val="tx1"/>
                </a:solidFill>
                <a:effectLst/>
                <a:ea typeface="+mn-ea"/>
                <a:cs typeface="+mn-cs"/>
              </a:rPr>
              <a:t>Il y a trois boucles clés que vous pourriez vouloir suivre dans votre activité : </a:t>
            </a:r>
          </a:p>
          <a:p>
            <a:pPr marL="171450" indent="-171450">
              <a:buFont typeface="Arial" panose="020B0604020202020204" pitchFamily="34" charset="0"/>
              <a:buChar char="•"/>
            </a:pPr>
            <a:r>
              <a:rPr lang="fr-FR" sz="1200" b="0" i="0" kern="1200">
                <a:solidFill>
                  <a:schemeClr val="tx1"/>
                </a:solidFill>
                <a:effectLst/>
                <a:ea typeface="+mn-ea"/>
                <a:cs typeface="+mn-cs"/>
              </a:rPr>
              <a:t>La durée de vie totale d'une activité se produit entre le premier appel à onCreate(Bundle) et un appel final unique à onDestroy(). Une activité effectuera toutes les configurations de l'état « global » dans onCreate() et libérera toutes les ressources restantes dans onDestroy(). Par exemple, si un thread s'exécute en arrière-plan pour télécharger des données à partir du réseau, l’activité peut créer ce thread dans onCreate() puis l’arrêter dans onDestroy(). </a:t>
            </a:r>
          </a:p>
          <a:p>
            <a:pPr marL="171450" indent="-171450">
              <a:buFont typeface="Arial" panose="020B0604020202020204" pitchFamily="34" charset="0"/>
              <a:buChar char="•"/>
            </a:pPr>
            <a:r>
              <a:rPr lang="fr-FR" sz="1200" b="0" i="0" kern="1200">
                <a:solidFill>
                  <a:schemeClr val="tx1"/>
                </a:solidFill>
                <a:effectLst/>
                <a:ea typeface="+mn-ea"/>
                <a:cs typeface="+mn-cs"/>
              </a:rPr>
              <a:t>La durée de vie visible d'une activité se produit entre un appel à onStart() et un appel correspondant à onStop(). Pendant ce temps, l'utilisateur peut voir l'activité à l'écran, bien qu’elle ne soit pas au premier plan et n'interagisse pas avec l'utilisateur. Entre ces deux méthodes, vous pouvez gérer les ressources nécessaires pour montrer l'activité à l'utilisateur. Par exemple, vous pouvez enregistrer un BroadcastReceiver dans onStart() pour surveiller les modifications qui affectent votre interface utilisateur et l'annuler dans onStop() lorsque l'utilisateur ne voit plus ce que vous affichez. Les méthodes onStart() et onStop() peuvent être appelées plusieurs fois, car l'activité devient visible et masquée pour l'utilisateur. </a:t>
            </a:r>
          </a:p>
          <a:p>
            <a:pPr marL="171450" indent="-171450">
              <a:buFont typeface="Arial" panose="020B0604020202020204" pitchFamily="34" charset="0"/>
              <a:buChar char="•"/>
            </a:pPr>
            <a:r>
              <a:rPr lang="fr-FR" sz="1200" b="0" i="0" kern="1200">
                <a:solidFill>
                  <a:schemeClr val="tx1"/>
                </a:solidFill>
                <a:effectLst/>
                <a:ea typeface="+mn-ea"/>
                <a:cs typeface="+mn-cs"/>
              </a:rPr>
              <a:t>La vie de premier plan d'une activité se produit entre un appel à onResume() et un appel correspondant à onPause(). Pendant ce temps, l'activité est en face de toutes les autres activités et interagit avec l'utilisateur. Une activité peut souvent passer entre les états de reprise et de pause (par exemple, lorsque l'appareil se met en veille, lorsqu'un résultat d'activité est délivré, lorsqu'une nouvelle intention est fournie), le code de ces méthodes doit donc être assez léger.</a:t>
            </a:r>
          </a:p>
          <a:p>
            <a:pPr marL="171450" indent="-171450">
              <a:buFont typeface="Arial" panose="020B0604020202020204" pitchFamily="34" charset="0"/>
              <a:buChar char="•"/>
            </a:pPr>
            <a:endParaRPr lang="fr-FR" sz="1200" b="0" i="0" kern="1200">
              <a:solidFill>
                <a:schemeClr val="tx1"/>
              </a:solidFill>
              <a:effectLst/>
              <a:ea typeface="+mn-ea"/>
              <a:cs typeface="+mn-cs"/>
            </a:endParaRPr>
          </a:p>
          <a:p>
            <a:r>
              <a:rPr lang="fr-FR" sz="1200" b="0" i="0" kern="1200">
                <a:solidFill>
                  <a:schemeClr val="tx1"/>
                </a:solidFill>
                <a:effectLst/>
                <a:ea typeface="+mn-ea"/>
                <a:cs typeface="+mn-cs"/>
              </a:rPr>
              <a:t>Le cycle de vie entier d'une activité est défini par les méthodes d'activité suivantes. Tous ces éléments sont des points d'ancrage que vous pouvez remplacer pour effectuer un travail approprié lorsque l'activité change d'état. Toutes les activités implémenteront onCreate(Bundle) pour effectuer leur configuration initiale. Beaucoup vont également mettre en œuvre onPause() pour valider les modifications apportées aux données et se préparer à cesser d'interagir avec l'utilisateur. Vous devriez toujours appeler votre superclasse lors de l'implémentation de ces méthodes.</a:t>
            </a:r>
          </a:p>
          <a:p>
            <a:endParaRPr lang="fr-FR" sz="1200" b="0" i="0" kern="1200">
              <a:solidFill>
                <a:schemeClr val="tx1"/>
              </a:solidFill>
              <a:effectLst/>
              <a:ea typeface="+mn-ea"/>
              <a:cs typeface="+mn-cs"/>
            </a:endParaRPr>
          </a:p>
          <a:p>
            <a:r>
              <a:rPr lang="fr-FR" sz="1200" b="0" i="0" kern="1200">
                <a:solidFill>
                  <a:schemeClr val="tx1"/>
                </a:solidFill>
                <a:effectLst/>
                <a:ea typeface="+mn-ea"/>
                <a:cs typeface="+mn-cs"/>
              </a:rPr>
              <a:t>Démonstration !</a:t>
            </a:r>
            <a:endParaRPr lang="fr-FR" sz="1200" b="0" i="0" kern="1200" dirty="0">
              <a:solidFill>
                <a:schemeClr val="tx1"/>
              </a:solidFill>
              <a:effectLst/>
              <a:ea typeface="+mn-ea"/>
              <a:cs typeface="+mn-cs"/>
            </a:endParaRPr>
          </a:p>
        </p:txBody>
      </p:sp>
    </p:spTree>
    <p:extLst>
      <p:ext uri="{BB962C8B-B14F-4D97-AF65-F5344CB8AC3E}">
        <p14:creationId xmlns:p14="http://schemas.microsoft.com/office/powerpoint/2010/main" val="1196732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notesSlide" Target="../notesSlides/notesSlide10.xml"/><Relationship Id="rId5" Type="http://schemas.openxmlformats.org/officeDocument/2006/relationships/slideLayout" Target="../slideLayouts/slideLayout15.xml"/><Relationship Id="rId4" Type="http://schemas.openxmlformats.org/officeDocument/2006/relationships/tags" Target="../tags/tag171.xml"/></Relationships>
</file>

<file path=ppt/slides/_rels/slide11.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notesSlide" Target="../notesSlides/notesSlide11.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slideLayout" Target="../slideLayouts/slideLayout9.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s/_rels/slide12.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notesSlide" Target="../notesSlides/notesSlide12.xml"/><Relationship Id="rId5" Type="http://schemas.openxmlformats.org/officeDocument/2006/relationships/slideLayout" Target="../slideLayouts/slideLayout15.xml"/><Relationship Id="rId4" Type="http://schemas.openxmlformats.org/officeDocument/2006/relationships/tags" Target="../tags/tag18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notesSlide" Target="../notesSlides/notesSlide14.xml"/><Relationship Id="rId5" Type="http://schemas.openxmlformats.org/officeDocument/2006/relationships/slideLayout" Target="../slideLayouts/slideLayout15.xml"/><Relationship Id="rId4" Type="http://schemas.openxmlformats.org/officeDocument/2006/relationships/tags" Target="../tags/tag196.xml"/></Relationships>
</file>

<file path=ppt/slides/_rels/slide15.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notesSlide" Target="../notesSlides/notesSlide15.xml"/><Relationship Id="rId5" Type="http://schemas.openxmlformats.org/officeDocument/2006/relationships/slideLayout" Target="../slideLayouts/slideLayout9.xml"/><Relationship Id="rId4" Type="http://schemas.openxmlformats.org/officeDocument/2006/relationships/tags" Target="../tags/tag200.xml"/></Relationships>
</file>

<file path=ppt/slides/_rels/slide16.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2.jp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notesSlide" Target="../notesSlides/notesSlide16.xml"/><Relationship Id="rId5" Type="http://schemas.openxmlformats.org/officeDocument/2006/relationships/slideLayout" Target="../slideLayouts/slideLayout19.xml"/><Relationship Id="rId4" Type="http://schemas.openxmlformats.org/officeDocument/2006/relationships/tags" Target="../tags/tag204.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2.xml"/><Relationship Id="rId7" Type="http://schemas.openxmlformats.org/officeDocument/2006/relationships/notesSlide" Target="../notesSlides/notesSlide3.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9.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notesSlide" Target="../notesSlides/notesSlide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 Type="http://schemas.openxmlformats.org/officeDocument/2006/relationships/tags" Target="../tags/tag86.xml"/><Relationship Id="rId21" Type="http://schemas.openxmlformats.org/officeDocument/2006/relationships/tags" Target="../tags/tag104.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notesSlide" Target="../notesSlides/notesSlide5.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slideLayout" Target="../slideLayouts/slideLayout9.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3.xml"/><Relationship Id="rId7" Type="http://schemas.openxmlformats.org/officeDocument/2006/relationships/notesSlide" Target="../notesSlides/notesSlide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9.xml"/><Relationship Id="rId5" Type="http://schemas.openxmlformats.org/officeDocument/2006/relationships/tags" Target="../tags/tag125.xml"/><Relationship Id="rId4" Type="http://schemas.openxmlformats.org/officeDocument/2006/relationships/tags" Target="../tags/tag124.xml"/></Relationships>
</file>

<file path=ppt/slides/_rels/slide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notesSlide" Target="../notesSlides/notesSlide8.xml"/><Relationship Id="rId5" Type="http://schemas.openxmlformats.org/officeDocument/2006/relationships/slideLayout" Target="../slideLayouts/slideLayout15.xml"/><Relationship Id="rId4" Type="http://schemas.openxmlformats.org/officeDocument/2006/relationships/tags" Target="../tags/tag129.xml"/></Relationships>
</file>

<file path=ppt/slides/_rels/slide9.xml.rels><?xml version="1.0" encoding="UTF-8" standalone="yes"?>
<Relationships xmlns="http://schemas.openxmlformats.org/package/2006/relationships"><Relationship Id="rId13" Type="http://schemas.openxmlformats.org/officeDocument/2006/relationships/tags" Target="../tags/tag142.xml"/><Relationship Id="rId18" Type="http://schemas.openxmlformats.org/officeDocument/2006/relationships/tags" Target="../tags/tag147.xml"/><Relationship Id="rId26" Type="http://schemas.openxmlformats.org/officeDocument/2006/relationships/tags" Target="../tags/tag155.xml"/><Relationship Id="rId39" Type="http://schemas.openxmlformats.org/officeDocument/2006/relationships/slideLayout" Target="../slideLayouts/slideLayout9.xml"/><Relationship Id="rId21" Type="http://schemas.openxmlformats.org/officeDocument/2006/relationships/tags" Target="../tags/tag150.xml"/><Relationship Id="rId34" Type="http://schemas.openxmlformats.org/officeDocument/2006/relationships/tags" Target="../tags/tag163.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tags" Target="../tags/tag146.xml"/><Relationship Id="rId25" Type="http://schemas.openxmlformats.org/officeDocument/2006/relationships/tags" Target="../tags/tag154.xml"/><Relationship Id="rId33" Type="http://schemas.openxmlformats.org/officeDocument/2006/relationships/tags" Target="../tags/tag162.xml"/><Relationship Id="rId38" Type="http://schemas.openxmlformats.org/officeDocument/2006/relationships/tags" Target="../tags/tag167.xml"/><Relationship Id="rId2" Type="http://schemas.openxmlformats.org/officeDocument/2006/relationships/tags" Target="../tags/tag131.xml"/><Relationship Id="rId16" Type="http://schemas.openxmlformats.org/officeDocument/2006/relationships/tags" Target="../tags/tag145.xml"/><Relationship Id="rId20" Type="http://schemas.openxmlformats.org/officeDocument/2006/relationships/tags" Target="../tags/tag149.xml"/><Relationship Id="rId29" Type="http://schemas.openxmlformats.org/officeDocument/2006/relationships/tags" Target="../tags/tag158.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24" Type="http://schemas.openxmlformats.org/officeDocument/2006/relationships/tags" Target="../tags/tag153.xml"/><Relationship Id="rId32" Type="http://schemas.openxmlformats.org/officeDocument/2006/relationships/tags" Target="../tags/tag161.xml"/><Relationship Id="rId37" Type="http://schemas.openxmlformats.org/officeDocument/2006/relationships/tags" Target="../tags/tag166.xml"/><Relationship Id="rId40" Type="http://schemas.openxmlformats.org/officeDocument/2006/relationships/notesSlide" Target="../notesSlides/notesSlide9.xml"/><Relationship Id="rId5" Type="http://schemas.openxmlformats.org/officeDocument/2006/relationships/tags" Target="../tags/tag134.xml"/><Relationship Id="rId15" Type="http://schemas.openxmlformats.org/officeDocument/2006/relationships/tags" Target="../tags/tag144.xml"/><Relationship Id="rId23" Type="http://schemas.openxmlformats.org/officeDocument/2006/relationships/tags" Target="../tags/tag152.xml"/><Relationship Id="rId28" Type="http://schemas.openxmlformats.org/officeDocument/2006/relationships/tags" Target="../tags/tag157.xml"/><Relationship Id="rId36" Type="http://schemas.openxmlformats.org/officeDocument/2006/relationships/tags" Target="../tags/tag165.xml"/><Relationship Id="rId10" Type="http://schemas.openxmlformats.org/officeDocument/2006/relationships/tags" Target="../tags/tag139.xml"/><Relationship Id="rId19" Type="http://schemas.openxmlformats.org/officeDocument/2006/relationships/tags" Target="../tags/tag148.xml"/><Relationship Id="rId31" Type="http://schemas.openxmlformats.org/officeDocument/2006/relationships/tags" Target="../tags/tag160.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 Id="rId22" Type="http://schemas.openxmlformats.org/officeDocument/2006/relationships/tags" Target="../tags/tag151.xml"/><Relationship Id="rId27" Type="http://schemas.openxmlformats.org/officeDocument/2006/relationships/tags" Target="../tags/tag156.xml"/><Relationship Id="rId30" Type="http://schemas.openxmlformats.org/officeDocument/2006/relationships/tags" Target="../tags/tag159.xml"/><Relationship Id="rId35" Type="http://schemas.openxmlformats.org/officeDocument/2006/relationships/tags" Target="../tags/tag164.xml"/><Relationship Id="rId8" Type="http://schemas.openxmlformats.org/officeDocument/2006/relationships/tags" Target="../tags/tag137.xml"/><Relationship Id="rId3" Type="http://schemas.openxmlformats.org/officeDocument/2006/relationships/tags" Target="../tags/tag1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dirty="0"/>
              <a:t>Module 07 – Cycle de vie</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Logcat et cycle de vie d’un fragment</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1134364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Changement de configuration</a:t>
            </a:r>
          </a:p>
        </p:txBody>
      </p:sp>
      <p:sp>
        <p:nvSpPr>
          <p:cNvPr id="39" name="Rectangle 38">
            <a:extLst>
              <a:ext uri="{FF2B5EF4-FFF2-40B4-BE49-F238E27FC236}">
                <a16:creationId xmlns:a16="http://schemas.microsoft.com/office/drawing/2014/main" id="{DE4A3594-41F9-4D3C-9F2C-4B80BC78C9E9}"/>
              </a:ext>
            </a:extLst>
          </p:cNvPr>
          <p:cNvSpPr/>
          <p:nvPr>
            <p:custDataLst>
              <p:tags r:id="rId5"/>
            </p:custDataLst>
          </p:nvPr>
        </p:nvSpPr>
        <p:spPr>
          <a:xfrm>
            <a:off x="4470091" y="2082521"/>
            <a:ext cx="2502039" cy="134647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Fragment</a:t>
            </a:r>
          </a:p>
        </p:txBody>
      </p:sp>
      <p:sp>
        <p:nvSpPr>
          <p:cNvPr id="44" name="Flèche vers le bas 4">
            <a:extLst>
              <a:ext uri="{FF2B5EF4-FFF2-40B4-BE49-F238E27FC236}">
                <a16:creationId xmlns:a16="http://schemas.microsoft.com/office/drawing/2014/main" id="{76F51206-C9B9-4C44-9BC4-58AF22DB6FC2}"/>
              </a:ext>
            </a:extLst>
          </p:cNvPr>
          <p:cNvSpPr/>
          <p:nvPr>
            <p:custDataLst>
              <p:tags r:id="rId6"/>
            </p:custDataLst>
          </p:nvPr>
        </p:nvSpPr>
        <p:spPr>
          <a:xfrm>
            <a:off x="5585455" y="3581583"/>
            <a:ext cx="271305" cy="99292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8" name="Rectangle 47">
            <a:extLst>
              <a:ext uri="{FF2B5EF4-FFF2-40B4-BE49-F238E27FC236}">
                <a16:creationId xmlns:a16="http://schemas.microsoft.com/office/drawing/2014/main" id="{C71288C1-3DF7-40E2-8135-F6539DAADC33}"/>
              </a:ext>
            </a:extLst>
          </p:cNvPr>
          <p:cNvSpPr/>
          <p:nvPr>
            <p:custDataLst>
              <p:tags r:id="rId7"/>
            </p:custDataLst>
          </p:nvPr>
        </p:nvSpPr>
        <p:spPr>
          <a:xfrm>
            <a:off x="4470089" y="4727093"/>
            <a:ext cx="2502039" cy="134647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Segoe UI" panose="020B0502040204020203" pitchFamily="34" charset="0"/>
              </a:rPr>
              <a:t>Fragment</a:t>
            </a:r>
          </a:p>
        </p:txBody>
      </p:sp>
      <p:sp>
        <p:nvSpPr>
          <p:cNvPr id="50" name="ZoneTexte 49">
            <a:extLst>
              <a:ext uri="{FF2B5EF4-FFF2-40B4-BE49-F238E27FC236}">
                <a16:creationId xmlns:a16="http://schemas.microsoft.com/office/drawing/2014/main" id="{A2139663-81AB-4D00-9CE3-24EE31EAA6A4}"/>
              </a:ext>
            </a:extLst>
          </p:cNvPr>
          <p:cNvSpPr txBox="1"/>
          <p:nvPr>
            <p:custDataLst>
              <p:tags r:id="rId8"/>
            </p:custDataLst>
          </p:nvPr>
        </p:nvSpPr>
        <p:spPr>
          <a:xfrm>
            <a:off x="6112007" y="3429000"/>
            <a:ext cx="4371033" cy="914400"/>
          </a:xfrm>
          <a:prstGeom prst="rect">
            <a:avLst/>
          </a:prstGeom>
        </p:spPr>
        <p:txBody>
          <a:bodyPr vert="horz" wrap="none" lIns="91440" tIns="45720" rIns="91440" bIns="45720" rtlCol="0" anchor="b">
            <a:normAutofit/>
          </a:bodyPr>
          <a:lstStyle/>
          <a:p>
            <a:r>
              <a:rPr lang="fr-FR" sz="2400" dirty="0">
                <a:solidFill>
                  <a:srgbClr val="FF0000"/>
                </a:solidFill>
                <a:latin typeface="Segoe UI" panose="020B0502040204020203" pitchFamily="34" charset="0"/>
              </a:rPr>
              <a:t>Changement de configuration</a:t>
            </a:r>
          </a:p>
        </p:txBody>
      </p:sp>
      <p:sp>
        <p:nvSpPr>
          <p:cNvPr id="51" name="ZoneTexte 50">
            <a:extLst>
              <a:ext uri="{FF2B5EF4-FFF2-40B4-BE49-F238E27FC236}">
                <a16:creationId xmlns:a16="http://schemas.microsoft.com/office/drawing/2014/main" id="{1DB6388F-2619-4F89-B6D0-27FC527CC8C5}"/>
              </a:ext>
            </a:extLst>
          </p:cNvPr>
          <p:cNvSpPr txBox="1"/>
          <p:nvPr>
            <p:custDataLst>
              <p:tags r:id="rId9"/>
            </p:custDataLst>
          </p:nvPr>
        </p:nvSpPr>
        <p:spPr>
          <a:xfrm>
            <a:off x="6972128" y="2052296"/>
            <a:ext cx="3878664" cy="91440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Destruction du fragment</a:t>
            </a:r>
          </a:p>
        </p:txBody>
      </p:sp>
      <p:sp>
        <p:nvSpPr>
          <p:cNvPr id="52" name="ZoneTexte 51">
            <a:extLst>
              <a:ext uri="{FF2B5EF4-FFF2-40B4-BE49-F238E27FC236}">
                <a16:creationId xmlns:a16="http://schemas.microsoft.com/office/drawing/2014/main" id="{29DD4D65-9371-47FB-89BC-F522D94CD0B6}"/>
              </a:ext>
            </a:extLst>
          </p:cNvPr>
          <p:cNvSpPr txBox="1"/>
          <p:nvPr>
            <p:custDataLst>
              <p:tags r:id="rId10"/>
            </p:custDataLst>
          </p:nvPr>
        </p:nvSpPr>
        <p:spPr>
          <a:xfrm>
            <a:off x="6972127" y="4698648"/>
            <a:ext cx="4865485" cy="914400"/>
          </a:xfrm>
          <a:prstGeom prst="rect">
            <a:avLst/>
          </a:prstGeom>
        </p:spPr>
        <p:txBody>
          <a:bodyPr vert="horz" wrap="none" lIns="91440" tIns="45720" rIns="91440" bIns="45720" rtlCol="0" anchor="b">
            <a:normAutofit/>
          </a:bodyPr>
          <a:lstStyle/>
          <a:p>
            <a:r>
              <a:rPr lang="fr-FR" sz="2400" dirty="0">
                <a:latin typeface="Segoe UI" panose="020B0502040204020203" pitchFamily="34" charset="0"/>
              </a:rPr>
              <a:t>Création d’un nouveau fragment</a:t>
            </a:r>
          </a:p>
        </p:txBody>
      </p:sp>
    </p:spTree>
    <p:custDataLst>
      <p:tags r:id="rId1"/>
    </p:custDataLst>
    <p:extLst>
      <p:ext uri="{BB962C8B-B14F-4D97-AF65-F5344CB8AC3E}">
        <p14:creationId xmlns:p14="http://schemas.microsoft.com/office/powerpoint/2010/main" val="515881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Changement de configuration</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363621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SaveInstanceState</a:t>
            </a:r>
          </a:p>
        </p:txBody>
      </p:sp>
      <p:sp>
        <p:nvSpPr>
          <p:cNvPr id="11" name="Rectangle 10">
            <a:extLst>
              <a:ext uri="{FF2B5EF4-FFF2-40B4-BE49-F238E27FC236}">
                <a16:creationId xmlns:a16="http://schemas.microsoft.com/office/drawing/2014/main" id="{D4455962-13CD-438A-B47D-F8840B5BA169}"/>
              </a:ext>
            </a:extLst>
          </p:cNvPr>
          <p:cNvSpPr/>
          <p:nvPr>
            <p:custDataLst>
              <p:tags r:id="rId4"/>
            </p:custDataLst>
          </p:nvPr>
        </p:nvSpPr>
        <p:spPr>
          <a:xfrm>
            <a:off x="3263900" y="1254424"/>
            <a:ext cx="7393299" cy="4983933"/>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Segoe UI" panose="020B0502040204020203" pitchFamily="34" charset="0"/>
            </a:endParaRPr>
          </a:p>
        </p:txBody>
      </p:sp>
      <p:cxnSp>
        <p:nvCxnSpPr>
          <p:cNvPr id="12" name="Connecteur droit 11">
            <a:extLst>
              <a:ext uri="{FF2B5EF4-FFF2-40B4-BE49-F238E27FC236}">
                <a16:creationId xmlns:a16="http://schemas.microsoft.com/office/drawing/2014/main" id="{F7ACF27A-014E-471C-B8AC-92F0ADD330CE}"/>
              </a:ext>
            </a:extLst>
          </p:cNvPr>
          <p:cNvCxnSpPr>
            <a:cxnSpLocks/>
          </p:cNvCxnSpPr>
          <p:nvPr>
            <p:custDataLst>
              <p:tags r:id="rId5"/>
            </p:custDataLst>
          </p:nvPr>
        </p:nvCxnSpPr>
        <p:spPr>
          <a:xfrm>
            <a:off x="3263900" y="2027835"/>
            <a:ext cx="7393299" cy="0"/>
          </a:xfrm>
          <a:prstGeom prst="line">
            <a:avLst/>
          </a:prstGeom>
        </p:spPr>
        <p:style>
          <a:lnRef idx="1">
            <a:schemeClr val="accent3"/>
          </a:lnRef>
          <a:fillRef idx="0">
            <a:schemeClr val="accent3"/>
          </a:fillRef>
          <a:effectRef idx="0">
            <a:schemeClr val="accent3"/>
          </a:effectRef>
          <a:fontRef idx="minor">
            <a:schemeClr val="tx1"/>
          </a:fontRef>
        </p:style>
      </p:cxnSp>
      <p:sp>
        <p:nvSpPr>
          <p:cNvPr id="13" name="ZoneTexte 12">
            <a:extLst>
              <a:ext uri="{FF2B5EF4-FFF2-40B4-BE49-F238E27FC236}">
                <a16:creationId xmlns:a16="http://schemas.microsoft.com/office/drawing/2014/main" id="{08B9C21A-C536-4FB4-83CF-45DAC5A67706}"/>
              </a:ext>
            </a:extLst>
          </p:cNvPr>
          <p:cNvSpPr txBox="1"/>
          <p:nvPr>
            <p:custDataLst>
              <p:tags r:id="rId6"/>
            </p:custDataLst>
          </p:nvPr>
        </p:nvSpPr>
        <p:spPr>
          <a:xfrm>
            <a:off x="3660244" y="1306294"/>
            <a:ext cx="1348932" cy="632444"/>
          </a:xfrm>
          <a:prstGeom prst="rect">
            <a:avLst/>
          </a:prstGeom>
        </p:spPr>
        <p:txBody>
          <a:bodyPr vert="horz" wrap="square" lIns="91440" tIns="45720" rIns="91440" bIns="45720" rtlCol="0" anchor="b">
            <a:normAutofit/>
          </a:bodyPr>
          <a:lstStyle/>
          <a:p>
            <a:r>
              <a:rPr lang="fr-FR" sz="2400" b="1" dirty="0">
                <a:solidFill>
                  <a:srgbClr val="0090CD"/>
                </a:solidFill>
                <a:latin typeface="Segoe UI" panose="020B0502040204020203" pitchFamily="34" charset="0"/>
                <a:cs typeface="Segoe UI" panose="020B0502040204020203" pitchFamily="34" charset="0"/>
              </a:rPr>
              <a:t>KOTLIN</a:t>
            </a:r>
          </a:p>
        </p:txBody>
      </p:sp>
      <p:sp>
        <p:nvSpPr>
          <p:cNvPr id="14" name="Rectangle 1">
            <a:extLst>
              <a:ext uri="{FF2B5EF4-FFF2-40B4-BE49-F238E27FC236}">
                <a16:creationId xmlns:a16="http://schemas.microsoft.com/office/drawing/2014/main" id="{161F4F8D-BC8F-4BC5-BE54-99AF2A0658D4}"/>
              </a:ext>
            </a:extLst>
          </p:cNvPr>
          <p:cNvSpPr>
            <a:spLocks noChangeArrowheads="1"/>
          </p:cNvSpPr>
          <p:nvPr>
            <p:custDataLst>
              <p:tags r:id="rId7"/>
            </p:custDataLst>
          </p:nvPr>
        </p:nvSpPr>
        <p:spPr bwMode="auto">
          <a:xfrm>
            <a:off x="3606078" y="2099739"/>
            <a:ext cx="5004079"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MainActivity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AppCompatActivity</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private</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var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compteur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lateinit</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var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tv</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:TextView</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Bundle?)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fr-FR" altLang="fr-FR" sz="1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activity_main</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tv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findViewById</a:t>
            </a:r>
            <a:r>
              <a:rPr kumimoji="0" lang="fr-FR" altLang="fr-FR"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a:t>
            </a:r>
            <a:r>
              <a:rPr kumimoji="0" lang="fr-FR" altLang="fr-FR"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TextView</a:t>
            </a:r>
            <a:r>
              <a:rPr kumimoji="0" lang="fr-FR" altLang="fr-FR"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&gt;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fr-FR" altLang="fr-FR" sz="1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tv_valeur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onSaveInstanceState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Bundle)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outState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putInt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override</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fun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onRestoreInstanceState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Bundle)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compteur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savedInstanceState.getInt</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tv</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fr-FR" altLang="fr-FR" sz="10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fun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onClickCompteur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tv</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fr-FR" altLang="fr-FR" sz="10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text</a:t>
            </a:r>
            <a:r>
              <a:rPr kumimoji="0" lang="fr-FR" altLang="fr-FR" sz="1000" b="0"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fr-FR" altLang="fr-FR" sz="10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compteur</a:t>
            </a: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.toString</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fr-FR" altLang="fr-FR"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176825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SaveInstanceState</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1463234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nchor="ctr" anchorCtr="1"/>
          <a:lstStyle/>
          <a:p>
            <a:pPr marL="0" indent="0">
              <a:buNone/>
            </a:pPr>
            <a:r>
              <a:rPr lang="fr-FR" sz="3600" b="1"/>
              <a:t>Fastidieux</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Encore une problématique</a:t>
            </a:r>
          </a:p>
        </p:txBody>
      </p:sp>
    </p:spTree>
    <p:custDataLst>
      <p:tags r:id="rId1"/>
    </p:custDataLst>
    <p:extLst>
      <p:ext uri="{BB962C8B-B14F-4D97-AF65-F5344CB8AC3E}">
        <p14:creationId xmlns:p14="http://schemas.microsoft.com/office/powerpoint/2010/main" val="3734598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Cycle de vie</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318767"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1"/>
                </a:solidFill>
              </a:rPr>
              <a:t>Conclusion</a:t>
            </a:r>
          </a:p>
          <a:p>
            <a:r>
              <a:rPr lang="fr-FR" sz="2400" dirty="0">
                <a:solidFill>
                  <a:schemeClr val="bg1"/>
                </a:solidFill>
              </a:rPr>
              <a:t>Vous avez compris le cycle de vie </a:t>
            </a:r>
            <a:r>
              <a:rPr lang="fr-FR" sz="2400">
                <a:solidFill>
                  <a:schemeClr val="bg1"/>
                </a:solidFill>
              </a:rPr>
              <a:t>des activités</a:t>
            </a:r>
            <a:endParaRPr lang="fr-FR" sz="2400" dirty="0">
              <a:solidFill>
                <a:schemeClr val="bg1"/>
              </a:solidFill>
            </a:endParaRP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dirty="0"/>
              <a:t>Comprendre le cycle de vie des activités</a:t>
            </a:r>
          </a:p>
          <a:p>
            <a:r>
              <a:rPr lang="fr-FR" dirty="0"/>
              <a:t>Comprendre le cycle de vie des fragments</a:t>
            </a:r>
          </a:p>
          <a:p>
            <a:r>
              <a:rPr lang="fr-FR" dirty="0"/>
              <a:t>Savoir utiliser les logs</a:t>
            </a:r>
          </a:p>
          <a:p>
            <a:endParaRPr lang="fr-FR" dirty="0"/>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3"/>
            </p:custDataLst>
          </p:nvPr>
        </p:nvSpPr>
        <p:spPr/>
        <p:txBody>
          <a:bodyPr/>
          <a:lstStyle/>
          <a:p>
            <a:r>
              <a:rPr lang="fr-FR"/>
              <a:t>Problématique</a:t>
            </a:r>
          </a:p>
        </p:txBody>
      </p:sp>
      <p:pic>
        <p:nvPicPr>
          <p:cNvPr id="7" name="Image 6">
            <a:extLst>
              <a:ext uri="{FF2B5EF4-FFF2-40B4-BE49-F238E27FC236}">
                <a16:creationId xmlns:a16="http://schemas.microsoft.com/office/drawing/2014/main" id="{BD589FB2-82AD-4E34-B694-F830E95C0A6F}"/>
              </a:ext>
            </a:extLst>
          </p:cNvPr>
          <p:cNvPicPr>
            <a:picLocks noChangeAspect="1"/>
          </p:cNvPicPr>
          <p:nvPr>
            <p:custDataLst>
              <p:tags r:id="rId4"/>
            </p:custDataLst>
          </p:nvPr>
        </p:nvPicPr>
        <p:blipFill>
          <a:blip r:embed="rId8"/>
          <a:stretch>
            <a:fillRect/>
          </a:stretch>
        </p:blipFill>
        <p:spPr>
          <a:xfrm>
            <a:off x="2702192" y="1651000"/>
            <a:ext cx="2078567" cy="3746500"/>
          </a:xfrm>
          <a:prstGeom prst="rect">
            <a:avLst/>
          </a:prstGeom>
        </p:spPr>
      </p:pic>
      <p:pic>
        <p:nvPicPr>
          <p:cNvPr id="8" name="Image 7">
            <a:extLst>
              <a:ext uri="{FF2B5EF4-FFF2-40B4-BE49-F238E27FC236}">
                <a16:creationId xmlns:a16="http://schemas.microsoft.com/office/drawing/2014/main" id="{2D5155C3-5B03-4EC2-B2C4-285F25A014E9}"/>
              </a:ext>
            </a:extLst>
          </p:cNvPr>
          <p:cNvPicPr>
            <a:picLocks noChangeAspect="1"/>
          </p:cNvPicPr>
          <p:nvPr>
            <p:custDataLst>
              <p:tags r:id="rId5"/>
            </p:custDataLst>
          </p:nvPr>
        </p:nvPicPr>
        <p:blipFill>
          <a:blip r:embed="rId9"/>
          <a:stretch>
            <a:fillRect/>
          </a:stretch>
        </p:blipFill>
        <p:spPr>
          <a:xfrm>
            <a:off x="7064374" y="2190281"/>
            <a:ext cx="4443413" cy="2667937"/>
          </a:xfrm>
          <a:prstGeom prst="rect">
            <a:avLst/>
          </a:prstGeom>
        </p:spPr>
      </p:pic>
    </p:spTree>
    <p:custDataLst>
      <p:tags r:id="rId1"/>
    </p:custDataLst>
    <p:extLst>
      <p:ext uri="{BB962C8B-B14F-4D97-AF65-F5344CB8AC3E}">
        <p14:creationId xmlns:p14="http://schemas.microsoft.com/office/powerpoint/2010/main" val="3191526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DFF8C50-BA8D-4288-B3A5-696A1C58A933}"/>
              </a:ext>
            </a:extLst>
          </p:cNvPr>
          <p:cNvSpPr/>
          <p:nvPr>
            <p:custDataLst>
              <p:tags r:id="rId2"/>
            </p:custDataLst>
          </p:nvPr>
        </p:nvSpPr>
        <p:spPr>
          <a:xfrm>
            <a:off x="9619747" y="3110120"/>
            <a:ext cx="1918615" cy="172673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Rectangle 11">
            <a:extLst>
              <a:ext uri="{FF2B5EF4-FFF2-40B4-BE49-F238E27FC236}">
                <a16:creationId xmlns:a16="http://schemas.microsoft.com/office/drawing/2014/main" id="{27436B00-F964-4176-A827-1F5589FD40FF}"/>
              </a:ext>
            </a:extLst>
          </p:cNvPr>
          <p:cNvSpPr/>
          <p:nvPr>
            <p:custDataLst>
              <p:tags r:id="rId3"/>
            </p:custDataLst>
          </p:nvPr>
        </p:nvSpPr>
        <p:spPr>
          <a:xfrm>
            <a:off x="6285182" y="3110120"/>
            <a:ext cx="1918615" cy="230901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Rectangle 10">
            <a:extLst>
              <a:ext uri="{FF2B5EF4-FFF2-40B4-BE49-F238E27FC236}">
                <a16:creationId xmlns:a16="http://schemas.microsoft.com/office/drawing/2014/main" id="{F00E67F5-84A1-48CB-8856-AA0040A85FBC}"/>
              </a:ext>
            </a:extLst>
          </p:cNvPr>
          <p:cNvSpPr/>
          <p:nvPr>
            <p:custDataLst>
              <p:tags r:id="rId4"/>
            </p:custDataLst>
          </p:nvPr>
        </p:nvSpPr>
        <p:spPr>
          <a:xfrm>
            <a:off x="4081659" y="3110120"/>
            <a:ext cx="1918615" cy="172673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0" name="Rectangle 9">
            <a:extLst>
              <a:ext uri="{FF2B5EF4-FFF2-40B4-BE49-F238E27FC236}">
                <a16:creationId xmlns:a16="http://schemas.microsoft.com/office/drawing/2014/main" id="{33BD176E-47CB-49E3-A501-2D75A69FCF11}"/>
              </a:ext>
            </a:extLst>
          </p:cNvPr>
          <p:cNvSpPr/>
          <p:nvPr>
            <p:custDataLst>
              <p:tags r:id="rId5"/>
            </p:custDataLst>
          </p:nvPr>
        </p:nvSpPr>
        <p:spPr>
          <a:xfrm>
            <a:off x="1921790" y="3110120"/>
            <a:ext cx="1918615" cy="172673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 name="Nuage 1">
            <a:extLst>
              <a:ext uri="{FF2B5EF4-FFF2-40B4-BE49-F238E27FC236}">
                <a16:creationId xmlns:a16="http://schemas.microsoft.com/office/drawing/2014/main" id="{6FC14193-BF54-401C-AB9C-2114BE326C81}"/>
              </a:ext>
            </a:extLst>
          </p:cNvPr>
          <p:cNvSpPr/>
          <p:nvPr>
            <p:custDataLst>
              <p:tags r:id="rId6"/>
            </p:custDataLst>
          </p:nvPr>
        </p:nvSpPr>
        <p:spPr>
          <a:xfrm>
            <a:off x="8250530" y="3202878"/>
            <a:ext cx="1243551" cy="722160"/>
          </a:xfrm>
          <a:prstGeom prst="cloud">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7"/>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8"/>
            </p:custDataLst>
          </p:nvPr>
        </p:nvSpPr>
        <p:spPr/>
        <p:txBody>
          <a:bodyPr/>
          <a:lstStyle/>
          <a:p>
            <a:pPr marL="0" indent="0">
              <a:buNone/>
            </a:pPr>
            <a:r>
              <a:rPr lang="fr-FR" b="1" dirty="0"/>
              <a:t>Pile de gestion</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9"/>
            </p:custDataLst>
          </p:nvPr>
        </p:nvSpPr>
        <p:spPr/>
        <p:txBody>
          <a:bodyPr/>
          <a:lstStyle/>
          <a:p>
            <a:r>
              <a:rPr lang="fr-FR"/>
              <a:t>Activity</a:t>
            </a:r>
          </a:p>
        </p:txBody>
      </p:sp>
      <p:sp>
        <p:nvSpPr>
          <p:cNvPr id="9" name="Rectangle 8">
            <a:extLst>
              <a:ext uri="{FF2B5EF4-FFF2-40B4-BE49-F238E27FC236}">
                <a16:creationId xmlns:a16="http://schemas.microsoft.com/office/drawing/2014/main" id="{2377BD94-6F49-4D44-B35F-ECFCD5C760A3}"/>
              </a:ext>
            </a:extLst>
          </p:cNvPr>
          <p:cNvSpPr/>
          <p:nvPr>
            <p:custDataLst>
              <p:tags r:id="rId10"/>
            </p:custDataLst>
          </p:nvPr>
        </p:nvSpPr>
        <p:spPr>
          <a:xfrm>
            <a:off x="1735810" y="3262177"/>
            <a:ext cx="9918915" cy="880951"/>
          </a:xfrm>
          <a:prstGeom prst="rect">
            <a:avLst/>
          </a:prstGeom>
          <a:solidFill>
            <a:srgbClr val="F46914">
              <a:alpha val="37000"/>
            </a:srgbClr>
          </a:solidFill>
          <a:ln>
            <a:solidFill>
              <a:srgbClr val="F4691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5" name="Rectangle 14">
            <a:extLst>
              <a:ext uri="{FF2B5EF4-FFF2-40B4-BE49-F238E27FC236}">
                <a16:creationId xmlns:a16="http://schemas.microsoft.com/office/drawing/2014/main" id="{789F3021-2007-4936-9983-64017AC38C79}"/>
              </a:ext>
            </a:extLst>
          </p:cNvPr>
          <p:cNvSpPr/>
          <p:nvPr>
            <p:custDataLst>
              <p:tags r:id="rId11"/>
            </p:custDataLst>
          </p:nvPr>
        </p:nvSpPr>
        <p:spPr>
          <a:xfrm>
            <a:off x="2123268" y="3635181"/>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1</a:t>
            </a:r>
          </a:p>
        </p:txBody>
      </p:sp>
      <p:sp>
        <p:nvSpPr>
          <p:cNvPr id="16" name="Rectangle 15">
            <a:extLst>
              <a:ext uri="{FF2B5EF4-FFF2-40B4-BE49-F238E27FC236}">
                <a16:creationId xmlns:a16="http://schemas.microsoft.com/office/drawing/2014/main" id="{25EDC4D5-C37B-4EF7-ACCD-8A99F4623196}"/>
              </a:ext>
            </a:extLst>
          </p:cNvPr>
          <p:cNvSpPr/>
          <p:nvPr>
            <p:custDataLst>
              <p:tags r:id="rId12"/>
            </p:custDataLst>
          </p:nvPr>
        </p:nvSpPr>
        <p:spPr>
          <a:xfrm>
            <a:off x="4283136" y="3635181"/>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2</a:t>
            </a:r>
          </a:p>
        </p:txBody>
      </p:sp>
      <p:sp>
        <p:nvSpPr>
          <p:cNvPr id="17" name="Rectangle 16">
            <a:extLst>
              <a:ext uri="{FF2B5EF4-FFF2-40B4-BE49-F238E27FC236}">
                <a16:creationId xmlns:a16="http://schemas.microsoft.com/office/drawing/2014/main" id="{93110824-5414-4B46-AD35-BBE2A14E3189}"/>
              </a:ext>
            </a:extLst>
          </p:cNvPr>
          <p:cNvSpPr/>
          <p:nvPr>
            <p:custDataLst>
              <p:tags r:id="rId13"/>
            </p:custDataLst>
          </p:nvPr>
        </p:nvSpPr>
        <p:spPr>
          <a:xfrm>
            <a:off x="4283135" y="4258560"/>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1</a:t>
            </a:r>
          </a:p>
        </p:txBody>
      </p:sp>
      <p:sp>
        <p:nvSpPr>
          <p:cNvPr id="18" name="Rectangle 17">
            <a:extLst>
              <a:ext uri="{FF2B5EF4-FFF2-40B4-BE49-F238E27FC236}">
                <a16:creationId xmlns:a16="http://schemas.microsoft.com/office/drawing/2014/main" id="{E3E31C10-841D-4A66-BC18-1EAC5CBAC323}"/>
              </a:ext>
            </a:extLst>
          </p:cNvPr>
          <p:cNvSpPr/>
          <p:nvPr>
            <p:custDataLst>
              <p:tags r:id="rId14"/>
            </p:custDataLst>
          </p:nvPr>
        </p:nvSpPr>
        <p:spPr>
          <a:xfrm>
            <a:off x="6493804" y="3635702"/>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3</a:t>
            </a:r>
          </a:p>
        </p:txBody>
      </p:sp>
      <p:sp>
        <p:nvSpPr>
          <p:cNvPr id="19" name="Rectangle 18">
            <a:extLst>
              <a:ext uri="{FF2B5EF4-FFF2-40B4-BE49-F238E27FC236}">
                <a16:creationId xmlns:a16="http://schemas.microsoft.com/office/drawing/2014/main" id="{0887EDF2-7A72-4580-9D71-AC5CF341C0C6}"/>
              </a:ext>
            </a:extLst>
          </p:cNvPr>
          <p:cNvSpPr/>
          <p:nvPr>
            <p:custDataLst>
              <p:tags r:id="rId15"/>
            </p:custDataLst>
          </p:nvPr>
        </p:nvSpPr>
        <p:spPr>
          <a:xfrm>
            <a:off x="6493804" y="4258560"/>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2</a:t>
            </a:r>
          </a:p>
        </p:txBody>
      </p:sp>
      <p:sp>
        <p:nvSpPr>
          <p:cNvPr id="20" name="Rectangle 19">
            <a:extLst>
              <a:ext uri="{FF2B5EF4-FFF2-40B4-BE49-F238E27FC236}">
                <a16:creationId xmlns:a16="http://schemas.microsoft.com/office/drawing/2014/main" id="{597D5C1B-3AD2-475B-814B-86AB9ED6FF27}"/>
              </a:ext>
            </a:extLst>
          </p:cNvPr>
          <p:cNvSpPr/>
          <p:nvPr>
            <p:custDataLst>
              <p:tags r:id="rId16"/>
            </p:custDataLst>
          </p:nvPr>
        </p:nvSpPr>
        <p:spPr>
          <a:xfrm>
            <a:off x="6493804" y="4849428"/>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1</a:t>
            </a:r>
          </a:p>
        </p:txBody>
      </p:sp>
      <p:sp>
        <p:nvSpPr>
          <p:cNvPr id="21" name="Rectangle 20">
            <a:extLst>
              <a:ext uri="{FF2B5EF4-FFF2-40B4-BE49-F238E27FC236}">
                <a16:creationId xmlns:a16="http://schemas.microsoft.com/office/drawing/2014/main" id="{21AA5FC2-BDAD-47F7-B608-0215F4D49192}"/>
              </a:ext>
            </a:extLst>
          </p:cNvPr>
          <p:cNvSpPr/>
          <p:nvPr>
            <p:custDataLst>
              <p:tags r:id="rId17"/>
            </p:custDataLst>
          </p:nvPr>
        </p:nvSpPr>
        <p:spPr>
          <a:xfrm>
            <a:off x="9832979" y="3635181"/>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2</a:t>
            </a:r>
          </a:p>
        </p:txBody>
      </p:sp>
      <p:sp>
        <p:nvSpPr>
          <p:cNvPr id="22" name="Rectangle 21">
            <a:extLst>
              <a:ext uri="{FF2B5EF4-FFF2-40B4-BE49-F238E27FC236}">
                <a16:creationId xmlns:a16="http://schemas.microsoft.com/office/drawing/2014/main" id="{D96F2CD5-C11A-4106-978D-818CA21297B2}"/>
              </a:ext>
            </a:extLst>
          </p:cNvPr>
          <p:cNvSpPr/>
          <p:nvPr>
            <p:custDataLst>
              <p:tags r:id="rId18"/>
            </p:custDataLst>
          </p:nvPr>
        </p:nvSpPr>
        <p:spPr>
          <a:xfrm>
            <a:off x="9832979" y="4258039"/>
            <a:ext cx="1487837" cy="432909"/>
          </a:xfrm>
          <a:prstGeom prst="rect">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Segoe UI" panose="020B0502040204020203" pitchFamily="34" charset="0"/>
                <a:cs typeface="Segoe UI" panose="020B0502040204020203" pitchFamily="34" charset="0"/>
              </a:rPr>
              <a:t>Activity 1</a:t>
            </a:r>
          </a:p>
        </p:txBody>
      </p:sp>
      <p:sp>
        <p:nvSpPr>
          <p:cNvPr id="23" name="ZoneTexte 22">
            <a:extLst>
              <a:ext uri="{FF2B5EF4-FFF2-40B4-BE49-F238E27FC236}">
                <a16:creationId xmlns:a16="http://schemas.microsoft.com/office/drawing/2014/main" id="{7A06C2B5-96E3-4193-9C10-4B4AF6D05378}"/>
              </a:ext>
            </a:extLst>
          </p:cNvPr>
          <p:cNvSpPr txBox="1"/>
          <p:nvPr>
            <p:custDataLst>
              <p:tags r:id="rId19"/>
            </p:custDataLst>
          </p:nvPr>
        </p:nvSpPr>
        <p:spPr>
          <a:xfrm>
            <a:off x="1921790" y="3262177"/>
            <a:ext cx="1874961" cy="297966"/>
          </a:xfrm>
          <a:prstGeom prst="rect">
            <a:avLst/>
          </a:prstGeom>
        </p:spPr>
        <p:txBody>
          <a:bodyPr vert="horz" wrap="square" lIns="91440" tIns="45720" rIns="91440" bIns="45720" rtlCol="0" anchor="b">
            <a:normAutofit fontScale="62500" lnSpcReduction="20000"/>
          </a:bodyPr>
          <a:lstStyle/>
          <a:p>
            <a:pPr algn="ctr"/>
            <a:r>
              <a:rPr lang="en-US" sz="2400">
                <a:latin typeface="Segoe UI" panose="020B0502040204020203" pitchFamily="34" charset="0"/>
                <a:cs typeface="Segoe UI" panose="020B0502040204020203" pitchFamily="34" charset="0"/>
              </a:rPr>
              <a:t>Foreground activity</a:t>
            </a:r>
            <a:endParaRPr lang="en-US" sz="2400" dirty="0">
              <a:latin typeface="Segoe UI" panose="020B0502040204020203" pitchFamily="34" charset="0"/>
              <a:cs typeface="Segoe UI" panose="020B0502040204020203" pitchFamily="34" charset="0"/>
            </a:endParaRPr>
          </a:p>
        </p:txBody>
      </p:sp>
      <p:sp>
        <p:nvSpPr>
          <p:cNvPr id="24" name="ZoneTexte 23">
            <a:extLst>
              <a:ext uri="{FF2B5EF4-FFF2-40B4-BE49-F238E27FC236}">
                <a16:creationId xmlns:a16="http://schemas.microsoft.com/office/drawing/2014/main" id="{31D5DEB9-D309-4698-A2B9-11E7A4631903}"/>
              </a:ext>
            </a:extLst>
          </p:cNvPr>
          <p:cNvSpPr txBox="1"/>
          <p:nvPr>
            <p:custDataLst>
              <p:tags r:id="rId20"/>
            </p:custDataLst>
          </p:nvPr>
        </p:nvSpPr>
        <p:spPr>
          <a:xfrm>
            <a:off x="1933742" y="4442922"/>
            <a:ext cx="1874961" cy="297966"/>
          </a:xfrm>
          <a:prstGeom prst="rect">
            <a:avLst/>
          </a:prstGeom>
        </p:spPr>
        <p:txBody>
          <a:bodyPr vert="horz" wrap="square" lIns="91440" tIns="45720" rIns="91440" bIns="45720" rtlCol="0" anchor="b">
            <a:normAutofit fontScale="62500" lnSpcReduction="20000"/>
          </a:bodyPr>
          <a:lstStyle/>
          <a:p>
            <a:pPr algn="ctr"/>
            <a:r>
              <a:rPr lang="en-US" sz="2400" dirty="0">
                <a:latin typeface="Segoe UI" panose="020B0502040204020203" pitchFamily="34" charset="0"/>
                <a:cs typeface="Segoe UI" panose="020B0502040204020203" pitchFamily="34" charset="0"/>
              </a:rPr>
              <a:t>Back Stack</a:t>
            </a:r>
          </a:p>
        </p:txBody>
      </p:sp>
      <p:sp>
        <p:nvSpPr>
          <p:cNvPr id="25" name="ZoneTexte 24">
            <a:extLst>
              <a:ext uri="{FF2B5EF4-FFF2-40B4-BE49-F238E27FC236}">
                <a16:creationId xmlns:a16="http://schemas.microsoft.com/office/drawing/2014/main" id="{B31C1889-04B2-40A5-AF0D-B3C2133350B7}"/>
              </a:ext>
            </a:extLst>
          </p:cNvPr>
          <p:cNvSpPr txBox="1"/>
          <p:nvPr>
            <p:custDataLst>
              <p:tags r:id="rId21"/>
            </p:custDataLst>
          </p:nvPr>
        </p:nvSpPr>
        <p:spPr>
          <a:xfrm>
            <a:off x="8069207" y="4683371"/>
            <a:ext cx="1645455" cy="646865"/>
          </a:xfrm>
          <a:prstGeom prst="rect">
            <a:avLst/>
          </a:prstGeom>
        </p:spPr>
        <p:txBody>
          <a:bodyPr vert="horz" wrap="square" lIns="91440" tIns="45720" rIns="91440" bIns="45720" rtlCol="0" anchor="b">
            <a:noAutofit/>
          </a:bodyPr>
          <a:lstStyle/>
          <a:p>
            <a:pPr algn="ctr"/>
            <a:r>
              <a:rPr lang="en-US" dirty="0">
                <a:latin typeface="Segoe UI" panose="020B0502040204020203" pitchFamily="34" charset="0"/>
                <a:cs typeface="Segoe UI" panose="020B0502040204020203" pitchFamily="34" charset="0"/>
              </a:rPr>
              <a:t>Activity 3 destroyed</a:t>
            </a:r>
          </a:p>
        </p:txBody>
      </p:sp>
      <p:sp>
        <p:nvSpPr>
          <p:cNvPr id="26" name="ZoneTexte 25">
            <a:extLst>
              <a:ext uri="{FF2B5EF4-FFF2-40B4-BE49-F238E27FC236}">
                <a16:creationId xmlns:a16="http://schemas.microsoft.com/office/drawing/2014/main" id="{AAB84286-CDA5-4D47-9481-83EDC981380D}"/>
              </a:ext>
            </a:extLst>
          </p:cNvPr>
          <p:cNvSpPr txBox="1"/>
          <p:nvPr>
            <p:custDataLst>
              <p:tags r:id="rId22"/>
            </p:custDataLst>
          </p:nvPr>
        </p:nvSpPr>
        <p:spPr>
          <a:xfrm>
            <a:off x="8099958" y="3207413"/>
            <a:ext cx="1645455" cy="646865"/>
          </a:xfrm>
          <a:prstGeom prst="rect">
            <a:avLst/>
          </a:prstGeom>
        </p:spPr>
        <p:txBody>
          <a:bodyPr vert="horz" wrap="square" lIns="91440" tIns="45720" rIns="91440" bIns="45720" rtlCol="0" anchor="ctr" anchorCtr="0">
            <a:noAutofit/>
          </a:bodyPr>
          <a:lstStyle/>
          <a:p>
            <a:pPr algn="ctr"/>
            <a:r>
              <a:rPr lang="en-US" dirty="0">
                <a:latin typeface="Segoe UI" panose="020B0502040204020203" pitchFamily="34" charset="0"/>
                <a:cs typeface="Segoe UI" panose="020B0502040204020203" pitchFamily="34" charset="0"/>
              </a:rPr>
              <a:t>Activity 3</a:t>
            </a:r>
          </a:p>
        </p:txBody>
      </p:sp>
      <p:sp>
        <p:nvSpPr>
          <p:cNvPr id="27" name="ZoneTexte 26">
            <a:extLst>
              <a:ext uri="{FF2B5EF4-FFF2-40B4-BE49-F238E27FC236}">
                <a16:creationId xmlns:a16="http://schemas.microsoft.com/office/drawing/2014/main" id="{F2A32FCB-F358-4975-8EE7-66E6BC4F3153}"/>
              </a:ext>
            </a:extLst>
          </p:cNvPr>
          <p:cNvSpPr txBox="1"/>
          <p:nvPr>
            <p:custDataLst>
              <p:tags r:id="rId23"/>
            </p:custDataLst>
          </p:nvPr>
        </p:nvSpPr>
        <p:spPr>
          <a:xfrm>
            <a:off x="7898162" y="2403820"/>
            <a:ext cx="1645455" cy="454487"/>
          </a:xfrm>
          <a:prstGeom prst="rect">
            <a:avLst/>
          </a:prstGeom>
        </p:spPr>
        <p:txBody>
          <a:bodyPr vert="horz" wrap="square" lIns="91440" tIns="45720" rIns="91440" bIns="45720" rtlCol="0" anchor="ctr" anchorCtr="0">
            <a:noAutofit/>
          </a:bodyPr>
          <a:lstStyle/>
          <a:p>
            <a:pPr algn="ctr"/>
            <a:r>
              <a:rPr lang="en-US" sz="1600" dirty="0">
                <a:latin typeface="Segoe UI" panose="020B0502040204020203" pitchFamily="34" charset="0"/>
                <a:cs typeface="Segoe UI" panose="020B0502040204020203" pitchFamily="34" charset="0"/>
              </a:rPr>
              <a:t>Navigate back</a:t>
            </a:r>
          </a:p>
        </p:txBody>
      </p:sp>
      <p:grpSp>
        <p:nvGrpSpPr>
          <p:cNvPr id="30" name="Groupe 29">
            <a:extLst>
              <a:ext uri="{FF2B5EF4-FFF2-40B4-BE49-F238E27FC236}">
                <a16:creationId xmlns:a16="http://schemas.microsoft.com/office/drawing/2014/main" id="{515D2A6E-8086-433D-81C7-6CBD3995EB47}"/>
              </a:ext>
            </a:extLst>
          </p:cNvPr>
          <p:cNvGrpSpPr/>
          <p:nvPr>
            <p:custDataLst>
              <p:tags r:id="rId24"/>
            </p:custDataLst>
          </p:nvPr>
        </p:nvGrpSpPr>
        <p:grpSpPr>
          <a:xfrm>
            <a:off x="2881100" y="2618246"/>
            <a:ext cx="2096854" cy="483685"/>
            <a:chOff x="2881100" y="2300746"/>
            <a:chExt cx="2096854" cy="483685"/>
          </a:xfrm>
        </p:grpSpPr>
        <p:cxnSp>
          <p:nvCxnSpPr>
            <p:cNvPr id="31" name="Connecteur : en angle 30">
              <a:extLst>
                <a:ext uri="{FF2B5EF4-FFF2-40B4-BE49-F238E27FC236}">
                  <a16:creationId xmlns:a16="http://schemas.microsoft.com/office/drawing/2014/main" id="{24B50AF8-67F5-4324-97A3-ABF290D16B12}"/>
                </a:ext>
              </a:extLst>
            </p:cNvPr>
            <p:cNvCxnSpPr>
              <a:cxnSpLocks/>
            </p:cNvCxnSpPr>
            <p:nvPr/>
          </p:nvCxnSpPr>
          <p:spPr>
            <a:xfrm rot="5400000" flipH="1" flipV="1">
              <a:off x="2848604" y="2333242"/>
              <a:ext cx="483685" cy="418694"/>
            </a:xfrm>
            <a:prstGeom prst="bentConnector3">
              <a:avLst>
                <a:gd name="adj1" fmla="val 99411"/>
              </a:avLst>
            </a:prstGeom>
            <a:ln w="12700">
              <a:solidFill>
                <a:srgbClr val="2F3240"/>
              </a:solidFill>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159330E5-3347-446C-B4C7-29A7C27436AD}"/>
                </a:ext>
              </a:extLst>
            </p:cNvPr>
            <p:cNvCxnSpPr>
              <a:cxnSpLocks/>
            </p:cNvCxnSpPr>
            <p:nvPr/>
          </p:nvCxnSpPr>
          <p:spPr>
            <a:xfrm rot="16200000" flipV="1">
              <a:off x="4526764" y="2333242"/>
              <a:ext cx="483685" cy="418694"/>
            </a:xfrm>
            <a:prstGeom prst="bentConnector3">
              <a:avLst>
                <a:gd name="adj1" fmla="val 99411"/>
              </a:avLst>
            </a:prstGeom>
            <a:ln w="12700">
              <a:solidFill>
                <a:srgbClr val="2F324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3" name="Groupe 32">
            <a:extLst>
              <a:ext uri="{FF2B5EF4-FFF2-40B4-BE49-F238E27FC236}">
                <a16:creationId xmlns:a16="http://schemas.microsoft.com/office/drawing/2014/main" id="{813D7F98-1143-4E29-A068-346477419A63}"/>
              </a:ext>
            </a:extLst>
          </p:cNvPr>
          <p:cNvGrpSpPr/>
          <p:nvPr>
            <p:custDataLst>
              <p:tags r:id="rId25"/>
            </p:custDataLst>
          </p:nvPr>
        </p:nvGrpSpPr>
        <p:grpSpPr>
          <a:xfrm>
            <a:off x="5176270" y="2653716"/>
            <a:ext cx="2096854" cy="483685"/>
            <a:chOff x="2881100" y="2300746"/>
            <a:chExt cx="2096854" cy="483685"/>
          </a:xfrm>
        </p:grpSpPr>
        <p:cxnSp>
          <p:nvCxnSpPr>
            <p:cNvPr id="34" name="Connecteur : en angle 33">
              <a:extLst>
                <a:ext uri="{FF2B5EF4-FFF2-40B4-BE49-F238E27FC236}">
                  <a16:creationId xmlns:a16="http://schemas.microsoft.com/office/drawing/2014/main" id="{AE355612-1B69-4510-ABAC-320AE97C0D94}"/>
                </a:ext>
              </a:extLst>
            </p:cNvPr>
            <p:cNvCxnSpPr>
              <a:cxnSpLocks/>
            </p:cNvCxnSpPr>
            <p:nvPr/>
          </p:nvCxnSpPr>
          <p:spPr>
            <a:xfrm rot="5400000" flipH="1" flipV="1">
              <a:off x="2848604" y="2333242"/>
              <a:ext cx="483685" cy="418694"/>
            </a:xfrm>
            <a:prstGeom prst="bentConnector3">
              <a:avLst>
                <a:gd name="adj1" fmla="val 99411"/>
              </a:avLst>
            </a:prstGeom>
            <a:ln w="12700">
              <a:solidFill>
                <a:srgbClr val="2F3240"/>
              </a:solidFill>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E4E5DAD8-F65C-448C-A3B5-A35EDD743AE1}"/>
                </a:ext>
              </a:extLst>
            </p:cNvPr>
            <p:cNvCxnSpPr>
              <a:cxnSpLocks/>
            </p:cNvCxnSpPr>
            <p:nvPr/>
          </p:nvCxnSpPr>
          <p:spPr>
            <a:xfrm rot="16200000" flipV="1">
              <a:off x="4526764" y="2333242"/>
              <a:ext cx="483685" cy="418694"/>
            </a:xfrm>
            <a:prstGeom prst="bentConnector3">
              <a:avLst>
                <a:gd name="adj1" fmla="val 99411"/>
              </a:avLst>
            </a:prstGeom>
            <a:ln w="12700">
              <a:solidFill>
                <a:srgbClr val="2F324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6" name="Groupe 35">
            <a:extLst>
              <a:ext uri="{FF2B5EF4-FFF2-40B4-BE49-F238E27FC236}">
                <a16:creationId xmlns:a16="http://schemas.microsoft.com/office/drawing/2014/main" id="{57FA762E-F18D-468B-A0DB-64CFDB2640E0}"/>
              </a:ext>
            </a:extLst>
          </p:cNvPr>
          <p:cNvGrpSpPr/>
          <p:nvPr>
            <p:custDataLst>
              <p:tags r:id="rId26"/>
            </p:custDataLst>
          </p:nvPr>
        </p:nvGrpSpPr>
        <p:grpSpPr>
          <a:xfrm>
            <a:off x="7522893" y="2638584"/>
            <a:ext cx="2515954" cy="483685"/>
            <a:chOff x="2881100" y="2300746"/>
            <a:chExt cx="2515954" cy="483685"/>
          </a:xfrm>
        </p:grpSpPr>
        <p:cxnSp>
          <p:nvCxnSpPr>
            <p:cNvPr id="37" name="Connecteur : en angle 36">
              <a:extLst>
                <a:ext uri="{FF2B5EF4-FFF2-40B4-BE49-F238E27FC236}">
                  <a16:creationId xmlns:a16="http://schemas.microsoft.com/office/drawing/2014/main" id="{E988073F-B647-443C-9E6D-CFF1F63D1663}"/>
                </a:ext>
              </a:extLst>
            </p:cNvPr>
            <p:cNvCxnSpPr>
              <a:cxnSpLocks/>
            </p:cNvCxnSpPr>
            <p:nvPr/>
          </p:nvCxnSpPr>
          <p:spPr>
            <a:xfrm rot="5400000" flipH="1" flipV="1">
              <a:off x="2848604" y="2333242"/>
              <a:ext cx="483685" cy="418694"/>
            </a:xfrm>
            <a:prstGeom prst="bentConnector3">
              <a:avLst>
                <a:gd name="adj1" fmla="val 99411"/>
              </a:avLst>
            </a:prstGeom>
            <a:ln w="12700">
              <a:solidFill>
                <a:srgbClr val="2F3240"/>
              </a:solidFill>
            </a:ln>
          </p:spPr>
          <p:style>
            <a:lnRef idx="1">
              <a:schemeClr val="accent1"/>
            </a:lnRef>
            <a:fillRef idx="0">
              <a:schemeClr val="accent1"/>
            </a:fillRef>
            <a:effectRef idx="0">
              <a:schemeClr val="accent1"/>
            </a:effectRef>
            <a:fontRef idx="minor">
              <a:schemeClr val="tx1"/>
            </a:fontRef>
          </p:style>
        </p:cxnSp>
        <p:cxnSp>
          <p:nvCxnSpPr>
            <p:cNvPr id="38" name="Connecteur : en angle 37">
              <a:extLst>
                <a:ext uri="{FF2B5EF4-FFF2-40B4-BE49-F238E27FC236}">
                  <a16:creationId xmlns:a16="http://schemas.microsoft.com/office/drawing/2014/main" id="{0E6D3D5A-6691-4C72-8141-52DC2CAFDEAD}"/>
                </a:ext>
              </a:extLst>
            </p:cNvPr>
            <p:cNvCxnSpPr>
              <a:cxnSpLocks/>
            </p:cNvCxnSpPr>
            <p:nvPr/>
          </p:nvCxnSpPr>
          <p:spPr>
            <a:xfrm rot="16200000" flipV="1">
              <a:off x="4945864" y="2333242"/>
              <a:ext cx="483685" cy="418694"/>
            </a:xfrm>
            <a:prstGeom prst="bentConnector3">
              <a:avLst>
                <a:gd name="adj1" fmla="val 99411"/>
              </a:avLst>
            </a:prstGeom>
            <a:ln w="12700">
              <a:solidFill>
                <a:srgbClr val="2F324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8" name="ZoneTexte 27">
            <a:extLst>
              <a:ext uri="{FF2B5EF4-FFF2-40B4-BE49-F238E27FC236}">
                <a16:creationId xmlns:a16="http://schemas.microsoft.com/office/drawing/2014/main" id="{D9A40EBE-FEFB-45AB-BEFF-C911293CA702}"/>
              </a:ext>
            </a:extLst>
          </p:cNvPr>
          <p:cNvSpPr txBox="1"/>
          <p:nvPr>
            <p:custDataLst>
              <p:tags r:id="rId27"/>
            </p:custDataLst>
          </p:nvPr>
        </p:nvSpPr>
        <p:spPr>
          <a:xfrm>
            <a:off x="5472437" y="2391002"/>
            <a:ext cx="1484245" cy="454487"/>
          </a:xfrm>
          <a:prstGeom prst="rect">
            <a:avLst/>
          </a:prstGeom>
          <a:solidFill>
            <a:schemeClr val="bg1"/>
          </a:solidFill>
        </p:spPr>
        <p:txBody>
          <a:bodyPr vert="horz" wrap="square" lIns="91440" tIns="45720" rIns="91440" bIns="45720" rtlCol="0" anchor="ctr" anchorCtr="0">
            <a:noAutofit/>
          </a:bodyPr>
          <a:lstStyle/>
          <a:p>
            <a:pPr algn="ctr"/>
            <a:r>
              <a:rPr lang="en-US" sz="1600" dirty="0">
                <a:latin typeface="Segoe UI" panose="020B0502040204020203" pitchFamily="34" charset="0"/>
                <a:cs typeface="Segoe UI" panose="020B0502040204020203" pitchFamily="34" charset="0"/>
              </a:rPr>
              <a:t>Start Activity 3</a:t>
            </a:r>
          </a:p>
        </p:txBody>
      </p:sp>
      <p:sp>
        <p:nvSpPr>
          <p:cNvPr id="29" name="ZoneTexte 28">
            <a:extLst>
              <a:ext uri="{FF2B5EF4-FFF2-40B4-BE49-F238E27FC236}">
                <a16:creationId xmlns:a16="http://schemas.microsoft.com/office/drawing/2014/main" id="{6C66F6E4-53EC-457C-9FBC-AA8071D40B2A}"/>
              </a:ext>
            </a:extLst>
          </p:cNvPr>
          <p:cNvSpPr txBox="1"/>
          <p:nvPr>
            <p:custDataLst>
              <p:tags r:id="rId28"/>
            </p:custDataLst>
          </p:nvPr>
        </p:nvSpPr>
        <p:spPr>
          <a:xfrm>
            <a:off x="3176261" y="2403820"/>
            <a:ext cx="1510198" cy="454487"/>
          </a:xfrm>
          <a:prstGeom prst="rect">
            <a:avLst/>
          </a:prstGeom>
          <a:solidFill>
            <a:schemeClr val="bg1"/>
          </a:solidFill>
        </p:spPr>
        <p:txBody>
          <a:bodyPr vert="horz" wrap="square" lIns="91440" tIns="45720" rIns="91440" bIns="45720" rtlCol="0" anchor="ctr" anchorCtr="0">
            <a:noAutofit/>
          </a:bodyPr>
          <a:lstStyle/>
          <a:p>
            <a:pPr algn="ctr"/>
            <a:r>
              <a:rPr lang="en-US" sz="1600" dirty="0">
                <a:latin typeface="Segoe UI" panose="020B0502040204020203" pitchFamily="34" charset="0"/>
                <a:cs typeface="Segoe UI" panose="020B0502040204020203" pitchFamily="34" charset="0"/>
              </a:rPr>
              <a:t>Start Activity 2</a:t>
            </a:r>
          </a:p>
        </p:txBody>
      </p:sp>
      <p:cxnSp>
        <p:nvCxnSpPr>
          <p:cNvPr id="39" name="Connecteur droit avec flèche 38">
            <a:extLst>
              <a:ext uri="{FF2B5EF4-FFF2-40B4-BE49-F238E27FC236}">
                <a16:creationId xmlns:a16="http://schemas.microsoft.com/office/drawing/2014/main" id="{63A758D0-328F-4DB7-BDAE-DD9A6B26C59C}"/>
              </a:ext>
            </a:extLst>
          </p:cNvPr>
          <p:cNvCxnSpPr>
            <a:cxnSpLocks/>
            <a:stCxn id="25" idx="0"/>
          </p:cNvCxnSpPr>
          <p:nvPr>
            <p:custDataLst>
              <p:tags r:id="rId29"/>
            </p:custDataLst>
          </p:nvPr>
        </p:nvCxnSpPr>
        <p:spPr>
          <a:xfrm flipV="1">
            <a:off x="8891935" y="3988195"/>
            <a:ext cx="0" cy="695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000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Cycle de vie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Activity</a:t>
            </a:r>
          </a:p>
        </p:txBody>
      </p:sp>
      <p:sp>
        <p:nvSpPr>
          <p:cNvPr id="42" name="Organigramme : Terminateur 41">
            <a:extLst>
              <a:ext uri="{FF2B5EF4-FFF2-40B4-BE49-F238E27FC236}">
                <a16:creationId xmlns:a16="http://schemas.microsoft.com/office/drawing/2014/main" id="{FCF7CEFF-E220-4DD3-944B-FCE9A17B563D}"/>
              </a:ext>
            </a:extLst>
          </p:cNvPr>
          <p:cNvSpPr/>
          <p:nvPr>
            <p:custDataLst>
              <p:tags r:id="rId5"/>
            </p:custDataLst>
          </p:nvPr>
        </p:nvSpPr>
        <p:spPr>
          <a:xfrm>
            <a:off x="6553200" y="5978521"/>
            <a:ext cx="1143000" cy="493369"/>
          </a:xfrm>
          <a:prstGeom prst="flowChartTerminator">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Activity shut down</a:t>
            </a:r>
          </a:p>
        </p:txBody>
      </p:sp>
      <p:sp>
        <p:nvSpPr>
          <p:cNvPr id="48" name="Organigramme : Procédé 47">
            <a:extLst>
              <a:ext uri="{FF2B5EF4-FFF2-40B4-BE49-F238E27FC236}">
                <a16:creationId xmlns:a16="http://schemas.microsoft.com/office/drawing/2014/main" id="{9934F701-5CBD-4F52-B2EF-25EE1E8FA772}"/>
              </a:ext>
            </a:extLst>
          </p:cNvPr>
          <p:cNvSpPr/>
          <p:nvPr>
            <p:custDataLst>
              <p:tags r:id="rId6"/>
            </p:custDataLst>
          </p:nvPr>
        </p:nvSpPr>
        <p:spPr>
          <a:xfrm>
            <a:off x="8581514" y="156344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onRestart()</a:t>
            </a:r>
          </a:p>
        </p:txBody>
      </p:sp>
      <p:sp>
        <p:nvSpPr>
          <p:cNvPr id="50" name="Organigramme : Procédé 49">
            <a:extLst>
              <a:ext uri="{FF2B5EF4-FFF2-40B4-BE49-F238E27FC236}">
                <a16:creationId xmlns:a16="http://schemas.microsoft.com/office/drawing/2014/main" id="{DFF70B30-A64B-4D43-9A80-8F374A752F90}"/>
              </a:ext>
            </a:extLst>
          </p:cNvPr>
          <p:cNvSpPr/>
          <p:nvPr>
            <p:custDataLst>
              <p:tags r:id="rId7"/>
            </p:custDataLst>
          </p:nvPr>
        </p:nvSpPr>
        <p:spPr>
          <a:xfrm>
            <a:off x="6566526" y="4560159"/>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onStop()</a:t>
            </a:r>
          </a:p>
        </p:txBody>
      </p:sp>
      <p:sp>
        <p:nvSpPr>
          <p:cNvPr id="57" name="Organigramme : Procédé 56">
            <a:extLst>
              <a:ext uri="{FF2B5EF4-FFF2-40B4-BE49-F238E27FC236}">
                <a16:creationId xmlns:a16="http://schemas.microsoft.com/office/drawing/2014/main" id="{F70D2F00-F196-4B02-8B03-177A851FE70E}"/>
              </a:ext>
            </a:extLst>
          </p:cNvPr>
          <p:cNvSpPr/>
          <p:nvPr>
            <p:custDataLst>
              <p:tags r:id="rId8"/>
            </p:custDataLst>
          </p:nvPr>
        </p:nvSpPr>
        <p:spPr>
          <a:xfrm>
            <a:off x="6566526" y="5505316"/>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onDestroy()</a:t>
            </a:r>
          </a:p>
        </p:txBody>
      </p:sp>
      <p:cxnSp>
        <p:nvCxnSpPr>
          <p:cNvPr id="61" name="Connecteur : en angle 60">
            <a:extLst>
              <a:ext uri="{FF2B5EF4-FFF2-40B4-BE49-F238E27FC236}">
                <a16:creationId xmlns:a16="http://schemas.microsoft.com/office/drawing/2014/main" id="{7B3B156B-C467-4B61-BCAF-08BEA1E4509D}"/>
              </a:ext>
            </a:extLst>
          </p:cNvPr>
          <p:cNvCxnSpPr>
            <a:cxnSpLocks/>
            <a:endCxn id="48" idx="2"/>
          </p:cNvCxnSpPr>
          <p:nvPr>
            <p:custDataLst>
              <p:tags r:id="rId9"/>
            </p:custDataLst>
          </p:nvPr>
        </p:nvCxnSpPr>
        <p:spPr>
          <a:xfrm rot="5400000" flipH="1" flipV="1">
            <a:off x="6975292" y="2523031"/>
            <a:ext cx="2878641" cy="1463477"/>
          </a:xfrm>
          <a:prstGeom prst="bentConnector3">
            <a:avLst>
              <a:gd name="adj1" fmla="val -294"/>
            </a:avLst>
          </a:prstGeom>
          <a:ln w="12700">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 en angle 61">
            <a:extLst>
              <a:ext uri="{FF2B5EF4-FFF2-40B4-BE49-F238E27FC236}">
                <a16:creationId xmlns:a16="http://schemas.microsoft.com/office/drawing/2014/main" id="{219A000B-5D3D-40EC-A6A8-F7AA7A0E0D79}"/>
              </a:ext>
            </a:extLst>
          </p:cNvPr>
          <p:cNvCxnSpPr>
            <a:cxnSpLocks/>
            <a:stCxn id="49" idx="3"/>
            <a:endCxn id="47" idx="3"/>
          </p:cNvCxnSpPr>
          <p:nvPr>
            <p:custDataLst>
              <p:tags r:id="rId10"/>
            </p:custDataLst>
          </p:nvPr>
        </p:nvCxnSpPr>
        <p:spPr>
          <a:xfrm flipV="1">
            <a:off x="7696200" y="2187498"/>
            <a:ext cx="12700" cy="1584300"/>
          </a:xfrm>
          <a:prstGeom prst="bentConnector3">
            <a:avLst>
              <a:gd name="adj1" fmla="val 1800000"/>
            </a:avLst>
          </a:prstGeom>
          <a:ln w="12700">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695EA7CE-9277-43DD-AF27-EC29588FDC6B}"/>
              </a:ext>
            </a:extLst>
          </p:cNvPr>
          <p:cNvCxnSpPr>
            <a:stCxn id="48" idx="1"/>
            <a:endCxn id="46" idx="3"/>
          </p:cNvCxnSpPr>
          <p:nvPr>
            <p:custDataLst>
              <p:tags r:id="rId11"/>
            </p:custDataLst>
          </p:nvPr>
        </p:nvCxnSpPr>
        <p:spPr>
          <a:xfrm flipH="1">
            <a:off x="7696200" y="1689448"/>
            <a:ext cx="885314" cy="3493"/>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395D3A88-BB94-43A0-A646-6F8041293055}"/>
              </a:ext>
            </a:extLst>
          </p:cNvPr>
          <p:cNvCxnSpPr>
            <a:cxnSpLocks/>
            <a:endCxn id="45" idx="0"/>
          </p:cNvCxnSpPr>
          <p:nvPr>
            <p:custDataLst>
              <p:tags r:id="rId12"/>
            </p:custDataLst>
          </p:nvPr>
        </p:nvCxnSpPr>
        <p:spPr>
          <a:xfrm flipH="1">
            <a:off x="7131363" y="732637"/>
            <a:ext cx="4446" cy="354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E5719A47-35C1-4B49-9F60-AB144E5ECD5B}"/>
              </a:ext>
            </a:extLst>
          </p:cNvPr>
          <p:cNvCxnSpPr>
            <a:cxnSpLocks/>
            <a:stCxn id="45" idx="2"/>
            <a:endCxn id="46" idx="0"/>
          </p:cNvCxnSpPr>
          <p:nvPr>
            <p:custDataLst>
              <p:tags r:id="rId13"/>
            </p:custDataLst>
          </p:nvPr>
        </p:nvCxnSpPr>
        <p:spPr>
          <a:xfrm>
            <a:off x="7131363" y="1339092"/>
            <a:ext cx="0" cy="227849"/>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FE5DFA1E-7AE1-4BC0-9544-1D1DD8568D8C}"/>
              </a:ext>
            </a:extLst>
          </p:cNvPr>
          <p:cNvCxnSpPr>
            <a:cxnSpLocks/>
            <a:stCxn id="46" idx="2"/>
            <a:endCxn id="47" idx="0"/>
          </p:cNvCxnSpPr>
          <p:nvPr>
            <p:custDataLst>
              <p:tags r:id="rId14"/>
            </p:custDataLst>
          </p:nvPr>
        </p:nvCxnSpPr>
        <p:spPr>
          <a:xfrm>
            <a:off x="7131363" y="1818941"/>
            <a:ext cx="0" cy="242557"/>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A0DC39C9-46D6-47A4-8AF7-C2A2802B3249}"/>
              </a:ext>
            </a:extLst>
          </p:cNvPr>
          <p:cNvCxnSpPr>
            <a:cxnSpLocks/>
          </p:cNvCxnSpPr>
          <p:nvPr>
            <p:custDataLst>
              <p:tags r:id="rId15"/>
            </p:custDataLst>
          </p:nvPr>
        </p:nvCxnSpPr>
        <p:spPr>
          <a:xfrm>
            <a:off x="7138025" y="2194213"/>
            <a:ext cx="4997" cy="353074"/>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A2C2B9D2-2481-4570-8365-EDAEFD4E2F2D}"/>
              </a:ext>
            </a:extLst>
          </p:cNvPr>
          <p:cNvCxnSpPr>
            <a:cxnSpLocks/>
            <a:endCxn id="49" idx="0"/>
          </p:cNvCxnSpPr>
          <p:nvPr>
            <p:custDataLst>
              <p:tags r:id="rId16"/>
            </p:custDataLst>
          </p:nvPr>
        </p:nvCxnSpPr>
        <p:spPr>
          <a:xfrm flipH="1">
            <a:off x="7131363" y="2784764"/>
            <a:ext cx="6662" cy="861034"/>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0903BD1D-33C2-4435-8504-15C203FACA79}"/>
              </a:ext>
            </a:extLst>
          </p:cNvPr>
          <p:cNvCxnSpPr>
            <a:cxnSpLocks/>
            <a:stCxn id="49" idx="2"/>
            <a:endCxn id="50" idx="0"/>
          </p:cNvCxnSpPr>
          <p:nvPr>
            <p:custDataLst>
              <p:tags r:id="rId17"/>
            </p:custDataLst>
          </p:nvPr>
        </p:nvCxnSpPr>
        <p:spPr>
          <a:xfrm>
            <a:off x="7131363" y="3897798"/>
            <a:ext cx="0" cy="662361"/>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9418B6F7-0CA0-415F-80A2-C6AA846A4BF9}"/>
              </a:ext>
            </a:extLst>
          </p:cNvPr>
          <p:cNvCxnSpPr>
            <a:cxnSpLocks/>
          </p:cNvCxnSpPr>
          <p:nvPr>
            <p:custDataLst>
              <p:tags r:id="rId18"/>
            </p:custDataLst>
          </p:nvPr>
        </p:nvCxnSpPr>
        <p:spPr>
          <a:xfrm>
            <a:off x="7122477" y="4837688"/>
            <a:ext cx="8886" cy="652031"/>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a:extLst>
              <a:ext uri="{FF2B5EF4-FFF2-40B4-BE49-F238E27FC236}">
                <a16:creationId xmlns:a16="http://schemas.microsoft.com/office/drawing/2014/main" id="{71D81C94-E7D1-41A7-A8D2-15216900054B}"/>
              </a:ext>
            </a:extLst>
          </p:cNvPr>
          <p:cNvCxnSpPr>
            <a:cxnSpLocks/>
            <a:stCxn id="57" idx="2"/>
          </p:cNvCxnSpPr>
          <p:nvPr>
            <p:custDataLst>
              <p:tags r:id="rId19"/>
            </p:custDataLst>
          </p:nvPr>
        </p:nvCxnSpPr>
        <p:spPr>
          <a:xfrm>
            <a:off x="7131363" y="5757316"/>
            <a:ext cx="0" cy="219516"/>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sp>
        <p:nvSpPr>
          <p:cNvPr id="41" name="Organigramme : Terminateur 40">
            <a:extLst>
              <a:ext uri="{FF2B5EF4-FFF2-40B4-BE49-F238E27FC236}">
                <a16:creationId xmlns:a16="http://schemas.microsoft.com/office/drawing/2014/main" id="{74F9EA67-FF02-4F20-80CF-31C814ABF7AF}"/>
              </a:ext>
            </a:extLst>
          </p:cNvPr>
          <p:cNvSpPr/>
          <p:nvPr>
            <p:custDataLst>
              <p:tags r:id="rId20"/>
            </p:custDataLst>
          </p:nvPr>
        </p:nvSpPr>
        <p:spPr>
          <a:xfrm>
            <a:off x="6553200" y="390521"/>
            <a:ext cx="1143000" cy="493369"/>
          </a:xfrm>
          <a:prstGeom prst="flowChartTerminator">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Activity launched</a:t>
            </a:r>
          </a:p>
        </p:txBody>
      </p:sp>
      <p:sp>
        <p:nvSpPr>
          <p:cNvPr id="45" name="Organigramme : Procédé 44">
            <a:extLst>
              <a:ext uri="{FF2B5EF4-FFF2-40B4-BE49-F238E27FC236}">
                <a16:creationId xmlns:a16="http://schemas.microsoft.com/office/drawing/2014/main" id="{10CBB1F7-9E9D-4688-86CF-9A951E7E8EEF}"/>
              </a:ext>
            </a:extLst>
          </p:cNvPr>
          <p:cNvSpPr/>
          <p:nvPr>
            <p:custDataLst>
              <p:tags r:id="rId21"/>
            </p:custDataLst>
          </p:nvPr>
        </p:nvSpPr>
        <p:spPr>
          <a:xfrm>
            <a:off x="6566526" y="1087092"/>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onCreate()</a:t>
            </a:r>
          </a:p>
        </p:txBody>
      </p:sp>
      <p:sp>
        <p:nvSpPr>
          <p:cNvPr id="46" name="Organigramme : Procédé 45">
            <a:extLst>
              <a:ext uri="{FF2B5EF4-FFF2-40B4-BE49-F238E27FC236}">
                <a16:creationId xmlns:a16="http://schemas.microsoft.com/office/drawing/2014/main" id="{823F7412-2B4D-4690-A63D-BEF7EEB7CB10}"/>
              </a:ext>
            </a:extLst>
          </p:cNvPr>
          <p:cNvSpPr/>
          <p:nvPr>
            <p:custDataLst>
              <p:tags r:id="rId22"/>
            </p:custDataLst>
          </p:nvPr>
        </p:nvSpPr>
        <p:spPr>
          <a:xfrm>
            <a:off x="6566526" y="1566941"/>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onStart()</a:t>
            </a:r>
          </a:p>
        </p:txBody>
      </p:sp>
      <p:sp>
        <p:nvSpPr>
          <p:cNvPr id="47" name="Organigramme : Procédé 46">
            <a:extLst>
              <a:ext uri="{FF2B5EF4-FFF2-40B4-BE49-F238E27FC236}">
                <a16:creationId xmlns:a16="http://schemas.microsoft.com/office/drawing/2014/main" id="{F9556D28-FD8F-455B-B693-2414F579B43C}"/>
              </a:ext>
            </a:extLst>
          </p:cNvPr>
          <p:cNvSpPr/>
          <p:nvPr>
            <p:custDataLst>
              <p:tags r:id="rId23"/>
            </p:custDataLst>
          </p:nvPr>
        </p:nvSpPr>
        <p:spPr>
          <a:xfrm>
            <a:off x="6566526" y="206149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onResume()</a:t>
            </a:r>
          </a:p>
        </p:txBody>
      </p:sp>
      <p:sp>
        <p:nvSpPr>
          <p:cNvPr id="53" name="Organigramme : Procédé 52">
            <a:extLst>
              <a:ext uri="{FF2B5EF4-FFF2-40B4-BE49-F238E27FC236}">
                <a16:creationId xmlns:a16="http://schemas.microsoft.com/office/drawing/2014/main" id="{ED0A3D00-0992-4F35-9A3C-DFBCDACDDF1E}"/>
              </a:ext>
            </a:extLst>
          </p:cNvPr>
          <p:cNvSpPr/>
          <p:nvPr>
            <p:custDataLst>
              <p:tags r:id="rId24"/>
            </p:custDataLst>
          </p:nvPr>
        </p:nvSpPr>
        <p:spPr>
          <a:xfrm>
            <a:off x="7846106" y="2819977"/>
            <a:ext cx="1043457" cy="39160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The user returns to the activity</a:t>
            </a:r>
          </a:p>
        </p:txBody>
      </p:sp>
      <p:sp>
        <p:nvSpPr>
          <p:cNvPr id="54" name="Organigramme : Procédé 53">
            <a:extLst>
              <a:ext uri="{FF2B5EF4-FFF2-40B4-BE49-F238E27FC236}">
                <a16:creationId xmlns:a16="http://schemas.microsoft.com/office/drawing/2014/main" id="{E8C1FED4-9E2A-4FF7-9185-6489387002F0}"/>
              </a:ext>
            </a:extLst>
          </p:cNvPr>
          <p:cNvSpPr/>
          <p:nvPr>
            <p:custDataLst>
              <p:tags r:id="rId25"/>
            </p:custDataLst>
          </p:nvPr>
        </p:nvSpPr>
        <p:spPr>
          <a:xfrm>
            <a:off x="8619911" y="4184488"/>
            <a:ext cx="1043457" cy="4413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Segoe UI" panose="020B0502040204020203" pitchFamily="34" charset="0"/>
                <a:cs typeface="Segoe UI" panose="020B0502040204020203" pitchFamily="34" charset="0"/>
              </a:rPr>
              <a:t>The user navigates to the activity</a:t>
            </a:r>
          </a:p>
        </p:txBody>
      </p:sp>
      <p:sp>
        <p:nvSpPr>
          <p:cNvPr id="55" name="Organigramme : Procédé 54">
            <a:extLst>
              <a:ext uri="{FF2B5EF4-FFF2-40B4-BE49-F238E27FC236}">
                <a16:creationId xmlns:a16="http://schemas.microsoft.com/office/drawing/2014/main" id="{ADEA35BF-1A01-4562-9458-3FCB3B7FEC94}"/>
              </a:ext>
            </a:extLst>
          </p:cNvPr>
          <p:cNvSpPr/>
          <p:nvPr>
            <p:custDataLst>
              <p:tags r:id="rId26"/>
            </p:custDataLst>
          </p:nvPr>
        </p:nvSpPr>
        <p:spPr>
          <a:xfrm>
            <a:off x="6613173" y="4011151"/>
            <a:ext cx="1043457" cy="39160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The activity is no longer visible</a:t>
            </a:r>
          </a:p>
        </p:txBody>
      </p:sp>
      <p:sp>
        <p:nvSpPr>
          <p:cNvPr id="56" name="Organigramme : Procédé 55">
            <a:extLst>
              <a:ext uri="{FF2B5EF4-FFF2-40B4-BE49-F238E27FC236}">
                <a16:creationId xmlns:a16="http://schemas.microsoft.com/office/drawing/2014/main" id="{428E0464-F32A-4628-933C-3267F980F0FD}"/>
              </a:ext>
            </a:extLst>
          </p:cNvPr>
          <p:cNvSpPr/>
          <p:nvPr>
            <p:custDataLst>
              <p:tags r:id="rId27"/>
            </p:custDataLst>
          </p:nvPr>
        </p:nvSpPr>
        <p:spPr>
          <a:xfrm>
            <a:off x="6491130" y="3114714"/>
            <a:ext cx="1205070" cy="440377"/>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Another activity comes into the foreground</a:t>
            </a:r>
          </a:p>
        </p:txBody>
      </p:sp>
      <p:sp>
        <p:nvSpPr>
          <p:cNvPr id="58" name="Organigramme : Procédé 57">
            <a:extLst>
              <a:ext uri="{FF2B5EF4-FFF2-40B4-BE49-F238E27FC236}">
                <a16:creationId xmlns:a16="http://schemas.microsoft.com/office/drawing/2014/main" id="{2FA8BBE0-C759-458B-A527-4F0BB2E1FA72}"/>
              </a:ext>
            </a:extLst>
          </p:cNvPr>
          <p:cNvSpPr/>
          <p:nvPr>
            <p:custDataLst>
              <p:tags r:id="rId28"/>
            </p:custDataLst>
          </p:nvPr>
        </p:nvSpPr>
        <p:spPr>
          <a:xfrm>
            <a:off x="6294709" y="4925512"/>
            <a:ext cx="1640508" cy="438853"/>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Segoe UI" panose="020B0502040204020203" pitchFamily="34" charset="0"/>
                <a:cs typeface="Segoe UI" panose="020B0502040204020203" pitchFamily="34" charset="0"/>
              </a:rPr>
              <a:t>The activity is finishing or being destroyed by the system</a:t>
            </a:r>
          </a:p>
        </p:txBody>
      </p:sp>
      <p:sp>
        <p:nvSpPr>
          <p:cNvPr id="49" name="Organigramme : Procédé 48">
            <a:extLst>
              <a:ext uri="{FF2B5EF4-FFF2-40B4-BE49-F238E27FC236}">
                <a16:creationId xmlns:a16="http://schemas.microsoft.com/office/drawing/2014/main" id="{C6EA2AF0-1E1B-471A-ADF0-44DAE37C79AC}"/>
              </a:ext>
            </a:extLst>
          </p:cNvPr>
          <p:cNvSpPr/>
          <p:nvPr>
            <p:custDataLst>
              <p:tags r:id="rId29"/>
            </p:custDataLst>
          </p:nvPr>
        </p:nvSpPr>
        <p:spPr>
          <a:xfrm>
            <a:off x="6566526" y="364579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onPause()</a:t>
            </a:r>
          </a:p>
        </p:txBody>
      </p:sp>
      <p:sp>
        <p:nvSpPr>
          <p:cNvPr id="43" name="Organigramme : Terminateur 42">
            <a:extLst>
              <a:ext uri="{FF2B5EF4-FFF2-40B4-BE49-F238E27FC236}">
                <a16:creationId xmlns:a16="http://schemas.microsoft.com/office/drawing/2014/main" id="{F734DD6A-82BF-4607-9648-11D2DE7CDF0C}"/>
              </a:ext>
            </a:extLst>
          </p:cNvPr>
          <p:cNvSpPr/>
          <p:nvPr>
            <p:custDataLst>
              <p:tags r:id="rId30"/>
            </p:custDataLst>
          </p:nvPr>
        </p:nvSpPr>
        <p:spPr>
          <a:xfrm>
            <a:off x="6539874" y="2547225"/>
            <a:ext cx="1143000" cy="493369"/>
          </a:xfrm>
          <a:prstGeom prst="flowChartTerminator">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Activity running</a:t>
            </a:r>
          </a:p>
        </p:txBody>
      </p:sp>
    </p:spTree>
    <p:custDataLst>
      <p:tags r:id="rId1"/>
    </p:custDataLst>
    <p:extLst>
      <p:ext uri="{BB962C8B-B14F-4D97-AF65-F5344CB8AC3E}">
        <p14:creationId xmlns:p14="http://schemas.microsoft.com/office/powerpoint/2010/main" val="3417825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a:p>
            <a:pPr marL="0" indent="0">
              <a:buNone/>
            </a:pPr>
            <a:endParaRPr lang="fr-FR" b="1"/>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Log</a:t>
            </a:r>
          </a:p>
        </p:txBody>
      </p:sp>
      <p:sp>
        <p:nvSpPr>
          <p:cNvPr id="24" name="ZoneTexte 23">
            <a:extLst>
              <a:ext uri="{FF2B5EF4-FFF2-40B4-BE49-F238E27FC236}">
                <a16:creationId xmlns:a16="http://schemas.microsoft.com/office/drawing/2014/main" id="{65FD1D9A-5FBB-489B-94E2-5EF1A5A18676}"/>
              </a:ext>
            </a:extLst>
          </p:cNvPr>
          <p:cNvSpPr txBox="1"/>
          <p:nvPr>
            <p:custDataLst>
              <p:tags r:id="rId5"/>
            </p:custDataLst>
          </p:nvPr>
        </p:nvSpPr>
        <p:spPr>
          <a:xfrm>
            <a:off x="2839698" y="2635138"/>
            <a:ext cx="1598643" cy="3416320"/>
          </a:xfrm>
          <a:prstGeom prst="rect">
            <a:avLst/>
          </a:prstGeom>
          <a:noFill/>
        </p:spPr>
        <p:txBody>
          <a:bodyPr wrap="none" rtlCol="0">
            <a:spAutoFit/>
          </a:bodyPr>
          <a:lstStyle/>
          <a:p>
            <a:pPr algn="ctr"/>
            <a:r>
              <a:rPr lang="fr-FR" sz="2400" dirty="0">
                <a:solidFill>
                  <a:srgbClr val="FF0000"/>
                </a:solidFill>
                <a:latin typeface="Segoe UI" panose="020B0502040204020203" pitchFamily="34" charset="0"/>
                <a:cs typeface="Segoe UI" panose="020B0502040204020203" pitchFamily="34" charset="0"/>
              </a:rPr>
              <a:t>ERROR</a:t>
            </a:r>
          </a:p>
          <a:p>
            <a:pPr marL="285750" indent="-285750" algn="ctr">
              <a:buFont typeface="Arial" panose="020B0604020202020204" pitchFamily="34" charset="0"/>
              <a:buChar char="•"/>
            </a:pPr>
            <a:endParaRPr lang="fr-FR" sz="2400" dirty="0">
              <a:latin typeface="Segoe UI" panose="020B0502040204020203" pitchFamily="34" charset="0"/>
              <a:cs typeface="Segoe UI" panose="020B0502040204020203" pitchFamily="34" charset="0"/>
            </a:endParaRPr>
          </a:p>
          <a:p>
            <a:pPr algn="ctr"/>
            <a:r>
              <a:rPr lang="fr-FR" sz="2400" dirty="0">
                <a:solidFill>
                  <a:srgbClr val="FFC000"/>
                </a:solidFill>
                <a:latin typeface="Segoe UI" panose="020B0502040204020203" pitchFamily="34" charset="0"/>
                <a:cs typeface="Segoe UI" panose="020B0502040204020203" pitchFamily="34" charset="0"/>
              </a:rPr>
              <a:t>WARNING</a:t>
            </a:r>
          </a:p>
          <a:p>
            <a:pPr marL="285750" indent="-285750" algn="ctr">
              <a:buFont typeface="Arial" panose="020B0604020202020204" pitchFamily="34" charset="0"/>
              <a:buChar char="•"/>
            </a:pPr>
            <a:endParaRPr lang="fr-FR" sz="2400" dirty="0">
              <a:latin typeface="Segoe UI" panose="020B0502040204020203" pitchFamily="34" charset="0"/>
              <a:cs typeface="Segoe UI" panose="020B0502040204020203" pitchFamily="34" charset="0"/>
            </a:endParaRPr>
          </a:p>
          <a:p>
            <a:pPr algn="ctr"/>
            <a:r>
              <a:rPr lang="fr-FR" sz="2400" dirty="0">
                <a:solidFill>
                  <a:schemeClr val="accent3">
                    <a:lumMod val="75000"/>
                  </a:schemeClr>
                </a:solidFill>
                <a:latin typeface="Segoe UI" panose="020B0502040204020203" pitchFamily="34" charset="0"/>
                <a:cs typeface="Segoe UI" panose="020B0502040204020203" pitchFamily="34" charset="0"/>
              </a:rPr>
              <a:t>DEBUG</a:t>
            </a:r>
          </a:p>
          <a:p>
            <a:pPr marL="285750" indent="-285750" algn="ctr">
              <a:buFont typeface="Arial" panose="020B0604020202020204" pitchFamily="34" charset="0"/>
              <a:buChar char="•"/>
            </a:pPr>
            <a:endParaRPr lang="fr-FR" sz="2400" dirty="0">
              <a:latin typeface="Segoe UI" panose="020B0502040204020203" pitchFamily="34" charset="0"/>
              <a:cs typeface="Segoe UI" panose="020B0502040204020203" pitchFamily="34" charset="0"/>
            </a:endParaRPr>
          </a:p>
          <a:p>
            <a:pPr algn="ctr"/>
            <a:r>
              <a:rPr lang="fr-FR" sz="2400" dirty="0">
                <a:solidFill>
                  <a:srgbClr val="00B050"/>
                </a:solidFill>
                <a:latin typeface="Segoe UI" panose="020B0502040204020203" pitchFamily="34" charset="0"/>
                <a:cs typeface="Segoe UI" panose="020B0502040204020203" pitchFamily="34" charset="0"/>
              </a:rPr>
              <a:t>INFO</a:t>
            </a:r>
          </a:p>
          <a:p>
            <a:pPr marL="285750" indent="-285750" algn="ctr">
              <a:buFont typeface="Arial" panose="020B0604020202020204" pitchFamily="34" charset="0"/>
              <a:buChar char="•"/>
            </a:pPr>
            <a:endParaRPr lang="fr-FR" sz="2400" dirty="0">
              <a:latin typeface="Segoe UI" panose="020B0502040204020203" pitchFamily="34" charset="0"/>
              <a:cs typeface="Segoe UI" panose="020B0502040204020203" pitchFamily="34" charset="0"/>
            </a:endParaRPr>
          </a:p>
          <a:p>
            <a:pPr algn="ctr"/>
            <a:r>
              <a:rPr lang="fr-FR" sz="2400" dirty="0">
                <a:solidFill>
                  <a:srgbClr val="0070C0"/>
                </a:solidFill>
                <a:latin typeface="Segoe UI" panose="020B0502040204020203" pitchFamily="34" charset="0"/>
                <a:cs typeface="Segoe UI" panose="020B0502040204020203" pitchFamily="34" charset="0"/>
              </a:rPr>
              <a:t>VERBOSE</a:t>
            </a:r>
          </a:p>
        </p:txBody>
      </p:sp>
      <p:sp>
        <p:nvSpPr>
          <p:cNvPr id="25" name="Rectangle 24">
            <a:extLst>
              <a:ext uri="{FF2B5EF4-FFF2-40B4-BE49-F238E27FC236}">
                <a16:creationId xmlns:a16="http://schemas.microsoft.com/office/drawing/2014/main" id="{484F7137-6D60-4B7B-B7EC-AC522BC78F6C}"/>
              </a:ext>
            </a:extLst>
          </p:cNvPr>
          <p:cNvSpPr/>
          <p:nvPr>
            <p:custDataLst>
              <p:tags r:id="rId6"/>
            </p:custDataLst>
          </p:nvPr>
        </p:nvSpPr>
        <p:spPr>
          <a:xfrm>
            <a:off x="5382746" y="3759497"/>
            <a:ext cx="6664004" cy="369332"/>
          </a:xfrm>
          <a:prstGeom prst="rect">
            <a:avLst/>
          </a:prstGeom>
        </p:spPr>
        <p:txBody>
          <a:bodyPr wrap="none">
            <a:spAutoFit/>
          </a:bodyPr>
          <a:lstStyle/>
          <a:p>
            <a:r>
              <a:rPr lang="en-US" b="1" dirty="0">
                <a:solidFill>
                  <a:srgbClr val="7F0055"/>
                </a:solidFill>
                <a:latin typeface="Courier New" panose="02070309020205020404" pitchFamily="49" charset="0"/>
                <a:cs typeface="Courier New" panose="02070309020205020404" pitchFamily="49" charset="0"/>
              </a:rPr>
              <a:t>private</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static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final</a:t>
            </a:r>
            <a:r>
              <a:rPr lang="en-US" b="1" dirty="0">
                <a:solidFill>
                  <a:srgbClr val="000000"/>
                </a:solidFill>
                <a:latin typeface="Courier New" panose="02070309020205020404" pitchFamily="49" charset="0"/>
                <a:cs typeface="Courier New" panose="02070309020205020404" pitchFamily="49" charset="0"/>
              </a:rPr>
              <a:t> String </a:t>
            </a:r>
            <a:r>
              <a:rPr lang="en-US" dirty="0">
                <a:solidFill>
                  <a:srgbClr val="0000C0"/>
                </a:solidFill>
                <a:latin typeface="Courier New" panose="02070309020205020404" pitchFamily="49" charset="0"/>
                <a:cs typeface="Courier New" panose="02070309020205020404" pitchFamily="49" charset="0"/>
              </a:rPr>
              <a:t>TAG</a:t>
            </a:r>
            <a:r>
              <a:rPr lang="en-US" dirty="0">
                <a:solidFill>
                  <a:srgbClr val="000000"/>
                </a:solidFill>
                <a:latin typeface="Courier New" panose="02070309020205020404" pitchFamily="49" charset="0"/>
                <a:cs typeface="Courier New" panose="02070309020205020404" pitchFamily="49" charset="0"/>
              </a:rPr>
              <a:t> = </a:t>
            </a:r>
            <a:r>
              <a:rPr lang="en-US" dirty="0">
                <a:solidFill>
                  <a:srgbClr val="2A00FF"/>
                </a:solidFill>
                <a:latin typeface="Courier New" panose="02070309020205020404" pitchFamily="49" charset="0"/>
                <a:cs typeface="Courier New" panose="02070309020205020404" pitchFamily="49" charset="0"/>
              </a:rPr>
              <a:t>"</a:t>
            </a:r>
            <a:r>
              <a:rPr lang="en-US" dirty="0" err="1">
                <a:solidFill>
                  <a:srgbClr val="2A00FF"/>
                </a:solidFill>
                <a:latin typeface="Courier New" panose="02070309020205020404" pitchFamily="49" charset="0"/>
                <a:cs typeface="Courier New" panose="02070309020205020404" pitchFamily="49" charset="0"/>
              </a:rPr>
              <a:t>MyActivity</a:t>
            </a:r>
            <a:r>
              <a:rPr lang="en-US" dirty="0">
                <a:solidFill>
                  <a:srgbClr val="2A00FF"/>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D5AC9264-9A9C-4700-B3B7-55643579AC62}"/>
              </a:ext>
            </a:extLst>
          </p:cNvPr>
          <p:cNvSpPr/>
          <p:nvPr>
            <p:custDataLst>
              <p:tags r:id="rId7"/>
            </p:custDataLst>
          </p:nvPr>
        </p:nvSpPr>
        <p:spPr>
          <a:xfrm>
            <a:off x="5382746" y="4285822"/>
            <a:ext cx="3631122" cy="369332"/>
          </a:xfrm>
          <a:prstGeom prst="rect">
            <a:avLst/>
          </a:prstGeom>
        </p:spPr>
        <p:txBody>
          <a:bodyPr wrap="none">
            <a:spAutoFit/>
          </a:bodyPr>
          <a:lstStyle/>
          <a:p>
            <a:r>
              <a:rPr lang="sv-SE" dirty="0">
                <a:solidFill>
                  <a:srgbClr val="000000"/>
                </a:solidFill>
                <a:latin typeface="Courier New" panose="02070309020205020404" pitchFamily="49" charset="0"/>
                <a:cs typeface="Courier New" panose="02070309020205020404" pitchFamily="49" charset="0"/>
              </a:rPr>
              <a:t>Log.v(</a:t>
            </a:r>
            <a:r>
              <a:rPr lang="sv-SE" b="1" i="1" dirty="0">
                <a:solidFill>
                  <a:srgbClr val="0000C0"/>
                </a:solidFill>
                <a:latin typeface="Courier New" panose="02070309020205020404" pitchFamily="49" charset="0"/>
                <a:cs typeface="Courier New" panose="02070309020205020404" pitchFamily="49" charset="0"/>
              </a:rPr>
              <a:t>TAG</a:t>
            </a:r>
            <a:r>
              <a:rPr lang="sv-SE" b="1" i="1" dirty="0">
                <a:solidFill>
                  <a:srgbClr val="000000"/>
                </a:solidFill>
                <a:latin typeface="Courier New" panose="02070309020205020404" pitchFamily="49" charset="0"/>
                <a:cs typeface="Courier New" panose="02070309020205020404" pitchFamily="49" charset="0"/>
              </a:rPr>
              <a:t>, </a:t>
            </a:r>
            <a:r>
              <a:rPr lang="sv-SE" b="1" i="1" dirty="0">
                <a:solidFill>
                  <a:srgbClr val="2A00FF"/>
                </a:solidFill>
                <a:latin typeface="Courier New" panose="02070309020205020404" pitchFamily="49" charset="0"/>
                <a:cs typeface="Courier New" panose="02070309020205020404" pitchFamily="49" charset="0"/>
              </a:rPr>
              <a:t>"index="</a:t>
            </a:r>
            <a:r>
              <a:rPr lang="sv-SE" b="1" i="1" dirty="0">
                <a:solidFill>
                  <a:srgbClr val="000000"/>
                </a:solidFill>
                <a:latin typeface="Courier New" panose="02070309020205020404" pitchFamily="49" charset="0"/>
                <a:cs typeface="Courier New" panose="02070309020205020404" pitchFamily="49" charset="0"/>
              </a:rPr>
              <a:t> + i);</a:t>
            </a:r>
            <a:endParaRPr lang="fr-FR"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92157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Présentation</a:t>
            </a:r>
          </a:p>
          <a:p>
            <a:pPr marL="0" indent="0">
              <a:buNone/>
            </a:pPr>
            <a:endParaRPr lang="fr-FR" b="1"/>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Logcat</a:t>
            </a:r>
          </a:p>
        </p:txBody>
      </p:sp>
      <p:pic>
        <p:nvPicPr>
          <p:cNvPr id="8" name="Image 7">
            <a:extLst>
              <a:ext uri="{FF2B5EF4-FFF2-40B4-BE49-F238E27FC236}">
                <a16:creationId xmlns:a16="http://schemas.microsoft.com/office/drawing/2014/main" id="{A594BCE7-3817-40DB-8A66-450D24DCF146}"/>
              </a:ext>
            </a:extLst>
          </p:cNvPr>
          <p:cNvPicPr>
            <a:picLocks noChangeAspect="1"/>
          </p:cNvPicPr>
          <p:nvPr>
            <p:custDataLst>
              <p:tags r:id="rId5"/>
            </p:custDataLst>
          </p:nvPr>
        </p:nvPicPr>
        <p:blipFill>
          <a:blip r:embed="rId8"/>
          <a:stretch>
            <a:fillRect/>
          </a:stretch>
        </p:blipFill>
        <p:spPr>
          <a:xfrm>
            <a:off x="481332" y="2681101"/>
            <a:ext cx="11272066" cy="2664962"/>
          </a:xfrm>
          <a:prstGeom prst="rect">
            <a:avLst/>
          </a:prstGeom>
          <a:ln>
            <a:solidFill>
              <a:srgbClr val="00899C"/>
            </a:solidFill>
          </a:ln>
        </p:spPr>
      </p:pic>
    </p:spTree>
    <p:custDataLst>
      <p:tags r:id="rId1"/>
    </p:custDataLst>
    <p:extLst>
      <p:ext uri="{BB962C8B-B14F-4D97-AF65-F5344CB8AC3E}">
        <p14:creationId xmlns:p14="http://schemas.microsoft.com/office/powerpoint/2010/main" val="2042242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Logcat et cycle de vie d’une activité</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881466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Cycle de vie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Cycle de vie</a:t>
            </a: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Fragment</a:t>
            </a:r>
          </a:p>
        </p:txBody>
      </p:sp>
      <p:sp>
        <p:nvSpPr>
          <p:cNvPr id="42" name="Organigramme : Terminateur 41">
            <a:extLst>
              <a:ext uri="{FF2B5EF4-FFF2-40B4-BE49-F238E27FC236}">
                <a16:creationId xmlns:a16="http://schemas.microsoft.com/office/drawing/2014/main" id="{FCF7CEFF-E220-4DD3-944B-FCE9A17B563D}"/>
              </a:ext>
            </a:extLst>
          </p:cNvPr>
          <p:cNvSpPr/>
          <p:nvPr>
            <p:custDataLst>
              <p:tags r:id="rId5"/>
            </p:custDataLst>
          </p:nvPr>
        </p:nvSpPr>
        <p:spPr>
          <a:xfrm>
            <a:off x="6553200" y="6303375"/>
            <a:ext cx="1143000" cy="493369"/>
          </a:xfrm>
          <a:prstGeom prst="flowChartTerminator">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Fragment is destroyed</a:t>
            </a:r>
          </a:p>
        </p:txBody>
      </p:sp>
      <p:cxnSp>
        <p:nvCxnSpPr>
          <p:cNvPr id="62" name="Connecteur : en angle 61">
            <a:extLst>
              <a:ext uri="{FF2B5EF4-FFF2-40B4-BE49-F238E27FC236}">
                <a16:creationId xmlns:a16="http://schemas.microsoft.com/office/drawing/2014/main" id="{219A000B-5D3D-40EC-A6A8-F7AA7A0E0D79}"/>
              </a:ext>
            </a:extLst>
          </p:cNvPr>
          <p:cNvCxnSpPr>
            <a:cxnSpLocks/>
            <a:endCxn id="47" idx="3"/>
          </p:cNvCxnSpPr>
          <p:nvPr>
            <p:custDataLst>
              <p:tags r:id="rId6"/>
            </p:custDataLst>
          </p:nvPr>
        </p:nvCxnSpPr>
        <p:spPr>
          <a:xfrm rot="5400000" flipH="1" flipV="1">
            <a:off x="5732623" y="3434137"/>
            <a:ext cx="3702565" cy="224589"/>
          </a:xfrm>
          <a:prstGeom prst="bentConnector4">
            <a:avLst>
              <a:gd name="adj1" fmla="val -1745"/>
              <a:gd name="adj2" fmla="val 646430"/>
            </a:avLst>
          </a:prstGeom>
          <a:ln w="12700">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395D3A88-BB94-43A0-A646-6F8041293055}"/>
              </a:ext>
            </a:extLst>
          </p:cNvPr>
          <p:cNvCxnSpPr>
            <a:cxnSpLocks/>
            <a:endCxn id="45" idx="0"/>
          </p:cNvCxnSpPr>
          <p:nvPr>
            <p:custDataLst>
              <p:tags r:id="rId7"/>
            </p:custDataLst>
          </p:nvPr>
        </p:nvCxnSpPr>
        <p:spPr>
          <a:xfrm flipH="1">
            <a:off x="7131363" y="407783"/>
            <a:ext cx="4446" cy="354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E5719A47-35C1-4B49-9F60-AB144E5ECD5B}"/>
              </a:ext>
            </a:extLst>
          </p:cNvPr>
          <p:cNvCxnSpPr>
            <a:cxnSpLocks/>
            <a:stCxn id="45" idx="2"/>
            <a:endCxn id="46" idx="0"/>
          </p:cNvCxnSpPr>
          <p:nvPr>
            <p:custDataLst>
              <p:tags r:id="rId8"/>
            </p:custDataLst>
          </p:nvPr>
        </p:nvCxnSpPr>
        <p:spPr>
          <a:xfrm>
            <a:off x="7131363" y="1014238"/>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FE5DFA1E-7AE1-4BC0-9544-1D1DD8568D8C}"/>
              </a:ext>
            </a:extLst>
          </p:cNvPr>
          <p:cNvCxnSpPr>
            <a:cxnSpLocks/>
            <a:stCxn id="46" idx="2"/>
            <a:endCxn id="47" idx="0"/>
          </p:cNvCxnSpPr>
          <p:nvPr>
            <p:custDataLst>
              <p:tags r:id="rId9"/>
            </p:custDataLst>
          </p:nvPr>
        </p:nvCxnSpPr>
        <p:spPr>
          <a:xfrm>
            <a:off x="7131363" y="1417693"/>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a:extLst>
              <a:ext uri="{FF2B5EF4-FFF2-40B4-BE49-F238E27FC236}">
                <a16:creationId xmlns:a16="http://schemas.microsoft.com/office/drawing/2014/main" id="{71D81C94-E7D1-41A7-A8D2-15216900054B}"/>
              </a:ext>
            </a:extLst>
          </p:cNvPr>
          <p:cNvCxnSpPr>
            <a:cxnSpLocks/>
          </p:cNvCxnSpPr>
          <p:nvPr>
            <p:custDataLst>
              <p:tags r:id="rId10"/>
            </p:custDataLst>
          </p:nvPr>
        </p:nvCxnSpPr>
        <p:spPr>
          <a:xfrm>
            <a:off x="7138939" y="5731678"/>
            <a:ext cx="0" cy="219516"/>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sp>
        <p:nvSpPr>
          <p:cNvPr id="41" name="Organigramme : Terminateur 40">
            <a:extLst>
              <a:ext uri="{FF2B5EF4-FFF2-40B4-BE49-F238E27FC236}">
                <a16:creationId xmlns:a16="http://schemas.microsoft.com/office/drawing/2014/main" id="{74F9EA67-FF02-4F20-80CF-31C814ABF7AF}"/>
              </a:ext>
            </a:extLst>
          </p:cNvPr>
          <p:cNvSpPr/>
          <p:nvPr>
            <p:custDataLst>
              <p:tags r:id="rId11"/>
            </p:custDataLst>
          </p:nvPr>
        </p:nvSpPr>
        <p:spPr>
          <a:xfrm>
            <a:off x="6553200" y="173949"/>
            <a:ext cx="1143000" cy="493369"/>
          </a:xfrm>
          <a:prstGeom prst="flowChartTerminator">
            <a:avLst/>
          </a:prstGeom>
          <a:solidFill>
            <a:srgbClr val="009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Fragment is added</a:t>
            </a:r>
          </a:p>
        </p:txBody>
      </p:sp>
      <p:sp>
        <p:nvSpPr>
          <p:cNvPr id="45" name="Organigramme : Procédé 44">
            <a:extLst>
              <a:ext uri="{FF2B5EF4-FFF2-40B4-BE49-F238E27FC236}">
                <a16:creationId xmlns:a16="http://schemas.microsoft.com/office/drawing/2014/main" id="{10CBB1F7-9E9D-4688-86CF-9A951E7E8EEF}"/>
              </a:ext>
            </a:extLst>
          </p:cNvPr>
          <p:cNvSpPr/>
          <p:nvPr>
            <p:custDataLst>
              <p:tags r:id="rId12"/>
            </p:custDataLst>
          </p:nvPr>
        </p:nvSpPr>
        <p:spPr>
          <a:xfrm>
            <a:off x="6566526" y="76223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onAttach()</a:t>
            </a:r>
          </a:p>
        </p:txBody>
      </p:sp>
      <p:sp>
        <p:nvSpPr>
          <p:cNvPr id="46" name="Organigramme : Procédé 45">
            <a:extLst>
              <a:ext uri="{FF2B5EF4-FFF2-40B4-BE49-F238E27FC236}">
                <a16:creationId xmlns:a16="http://schemas.microsoft.com/office/drawing/2014/main" id="{823F7412-2B4D-4690-A63D-BEF7EEB7CB10}"/>
              </a:ext>
            </a:extLst>
          </p:cNvPr>
          <p:cNvSpPr/>
          <p:nvPr>
            <p:custDataLst>
              <p:tags r:id="rId13"/>
            </p:custDataLst>
          </p:nvPr>
        </p:nvSpPr>
        <p:spPr>
          <a:xfrm>
            <a:off x="6566526" y="1165693"/>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onCreate()</a:t>
            </a:r>
          </a:p>
        </p:txBody>
      </p:sp>
      <p:sp>
        <p:nvSpPr>
          <p:cNvPr id="47" name="Organigramme : Procédé 46">
            <a:extLst>
              <a:ext uri="{FF2B5EF4-FFF2-40B4-BE49-F238E27FC236}">
                <a16:creationId xmlns:a16="http://schemas.microsoft.com/office/drawing/2014/main" id="{F9556D28-FD8F-455B-B693-2414F579B43C}"/>
              </a:ext>
            </a:extLst>
          </p:cNvPr>
          <p:cNvSpPr/>
          <p:nvPr>
            <p:custDataLst>
              <p:tags r:id="rId14"/>
            </p:custDataLst>
          </p:nvPr>
        </p:nvSpPr>
        <p:spPr>
          <a:xfrm>
            <a:off x="6566526" y="156914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onCreateView()</a:t>
            </a:r>
          </a:p>
        </p:txBody>
      </p:sp>
      <p:sp>
        <p:nvSpPr>
          <p:cNvPr id="43" name="Organigramme : Terminateur 42">
            <a:extLst>
              <a:ext uri="{FF2B5EF4-FFF2-40B4-BE49-F238E27FC236}">
                <a16:creationId xmlns:a16="http://schemas.microsoft.com/office/drawing/2014/main" id="{F734DD6A-82BF-4607-9648-11D2DE7CDF0C}"/>
              </a:ext>
            </a:extLst>
          </p:cNvPr>
          <p:cNvSpPr/>
          <p:nvPr>
            <p:custDataLst>
              <p:tags r:id="rId15"/>
            </p:custDataLst>
          </p:nvPr>
        </p:nvSpPr>
        <p:spPr>
          <a:xfrm>
            <a:off x="6578185" y="3136521"/>
            <a:ext cx="1143000" cy="493369"/>
          </a:xfrm>
          <a:prstGeom prst="flowChartTerminator">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latin typeface="Segoe UI" panose="020B0502040204020203" pitchFamily="34" charset="0"/>
                <a:cs typeface="Segoe UI" panose="020B0502040204020203" pitchFamily="34" charset="0"/>
              </a:rPr>
              <a:t>Fragment is active</a:t>
            </a:r>
          </a:p>
        </p:txBody>
      </p:sp>
      <p:sp>
        <p:nvSpPr>
          <p:cNvPr id="38" name="Organigramme : Procédé 37">
            <a:extLst>
              <a:ext uri="{FF2B5EF4-FFF2-40B4-BE49-F238E27FC236}">
                <a16:creationId xmlns:a16="http://schemas.microsoft.com/office/drawing/2014/main" id="{EB64AED4-7FCC-445C-BC0F-A23495E79CE3}"/>
              </a:ext>
            </a:extLst>
          </p:cNvPr>
          <p:cNvSpPr/>
          <p:nvPr>
            <p:custDataLst>
              <p:tags r:id="rId16"/>
            </p:custDataLst>
          </p:nvPr>
        </p:nvSpPr>
        <p:spPr>
          <a:xfrm>
            <a:off x="6578185" y="1972603"/>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solidFill>
                  <a:schemeClr val="tx1"/>
                </a:solidFill>
                <a:latin typeface="Segoe UI" panose="020B0502040204020203" pitchFamily="34" charset="0"/>
                <a:cs typeface="Segoe UI" panose="020B0502040204020203" pitchFamily="34" charset="0"/>
              </a:rPr>
              <a:t>onActivityCreated()</a:t>
            </a:r>
          </a:p>
        </p:txBody>
      </p:sp>
      <p:sp>
        <p:nvSpPr>
          <p:cNvPr id="40" name="Organigramme : Procédé 39">
            <a:extLst>
              <a:ext uri="{FF2B5EF4-FFF2-40B4-BE49-F238E27FC236}">
                <a16:creationId xmlns:a16="http://schemas.microsoft.com/office/drawing/2014/main" id="{6D94CD89-6527-49FF-9D05-A49EDDB452A4}"/>
              </a:ext>
            </a:extLst>
          </p:cNvPr>
          <p:cNvSpPr/>
          <p:nvPr>
            <p:custDataLst>
              <p:tags r:id="rId17"/>
            </p:custDataLst>
          </p:nvPr>
        </p:nvSpPr>
        <p:spPr>
          <a:xfrm>
            <a:off x="6578185" y="237605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onStart()</a:t>
            </a:r>
          </a:p>
        </p:txBody>
      </p:sp>
      <p:sp>
        <p:nvSpPr>
          <p:cNvPr id="75" name="Organigramme : Procédé 74">
            <a:extLst>
              <a:ext uri="{FF2B5EF4-FFF2-40B4-BE49-F238E27FC236}">
                <a16:creationId xmlns:a16="http://schemas.microsoft.com/office/drawing/2014/main" id="{C0D77FFC-B2DE-4D30-9EEF-B2B06DCE851C}"/>
              </a:ext>
            </a:extLst>
          </p:cNvPr>
          <p:cNvSpPr/>
          <p:nvPr>
            <p:custDataLst>
              <p:tags r:id="rId18"/>
            </p:custDataLst>
          </p:nvPr>
        </p:nvSpPr>
        <p:spPr>
          <a:xfrm>
            <a:off x="6578185" y="4338803"/>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onPause()</a:t>
            </a:r>
          </a:p>
        </p:txBody>
      </p:sp>
      <p:sp>
        <p:nvSpPr>
          <p:cNvPr id="76" name="Organigramme : Procédé 75">
            <a:extLst>
              <a:ext uri="{FF2B5EF4-FFF2-40B4-BE49-F238E27FC236}">
                <a16:creationId xmlns:a16="http://schemas.microsoft.com/office/drawing/2014/main" id="{6EB8A37E-E6D1-43A8-810F-02C5CF90A568}"/>
              </a:ext>
            </a:extLst>
          </p:cNvPr>
          <p:cNvSpPr/>
          <p:nvPr>
            <p:custDataLst>
              <p:tags r:id="rId19"/>
            </p:custDataLst>
          </p:nvPr>
        </p:nvSpPr>
        <p:spPr>
          <a:xfrm>
            <a:off x="6578185" y="474225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onStop()</a:t>
            </a:r>
          </a:p>
        </p:txBody>
      </p:sp>
      <p:sp>
        <p:nvSpPr>
          <p:cNvPr id="77" name="Organigramme : Procédé 76">
            <a:extLst>
              <a:ext uri="{FF2B5EF4-FFF2-40B4-BE49-F238E27FC236}">
                <a16:creationId xmlns:a16="http://schemas.microsoft.com/office/drawing/2014/main" id="{C746846A-42F3-4B66-85E1-86E641A89AE8}"/>
              </a:ext>
            </a:extLst>
          </p:cNvPr>
          <p:cNvSpPr/>
          <p:nvPr>
            <p:custDataLst>
              <p:tags r:id="rId20"/>
            </p:custDataLst>
          </p:nvPr>
        </p:nvSpPr>
        <p:spPr>
          <a:xfrm>
            <a:off x="6578185" y="5145713"/>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onDestroyView()</a:t>
            </a:r>
          </a:p>
        </p:txBody>
      </p:sp>
      <p:sp>
        <p:nvSpPr>
          <p:cNvPr id="78" name="Organigramme : Procédé 77">
            <a:extLst>
              <a:ext uri="{FF2B5EF4-FFF2-40B4-BE49-F238E27FC236}">
                <a16:creationId xmlns:a16="http://schemas.microsoft.com/office/drawing/2014/main" id="{08646861-D140-45AD-AEEC-54CB7C1835D0}"/>
              </a:ext>
            </a:extLst>
          </p:cNvPr>
          <p:cNvSpPr/>
          <p:nvPr>
            <p:custDataLst>
              <p:tags r:id="rId21"/>
            </p:custDataLst>
          </p:nvPr>
        </p:nvSpPr>
        <p:spPr>
          <a:xfrm>
            <a:off x="6589844" y="5549168"/>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a:solidFill>
                  <a:schemeClr val="tx1"/>
                </a:solidFill>
                <a:latin typeface="Segoe UI" panose="020B0502040204020203" pitchFamily="34" charset="0"/>
                <a:cs typeface="Segoe UI" panose="020B0502040204020203" pitchFamily="34" charset="0"/>
              </a:rPr>
              <a:t>onDestroy()</a:t>
            </a:r>
          </a:p>
        </p:txBody>
      </p:sp>
      <p:sp>
        <p:nvSpPr>
          <p:cNvPr id="80" name="Organigramme : Procédé 79">
            <a:extLst>
              <a:ext uri="{FF2B5EF4-FFF2-40B4-BE49-F238E27FC236}">
                <a16:creationId xmlns:a16="http://schemas.microsoft.com/office/drawing/2014/main" id="{54DEE627-DFC0-4693-81CB-30BF06277B67}"/>
              </a:ext>
            </a:extLst>
          </p:cNvPr>
          <p:cNvSpPr/>
          <p:nvPr>
            <p:custDataLst>
              <p:tags r:id="rId22"/>
            </p:custDataLst>
          </p:nvPr>
        </p:nvSpPr>
        <p:spPr>
          <a:xfrm>
            <a:off x="8186028" y="4642537"/>
            <a:ext cx="1433412" cy="472978"/>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Segoe UI" panose="020B0502040204020203" pitchFamily="34" charset="0"/>
                <a:cs typeface="Segoe UI" panose="020B0502040204020203" pitchFamily="34" charset="0"/>
              </a:rPr>
              <a:t>The user fragment returns to the layout from the back stack</a:t>
            </a:r>
          </a:p>
        </p:txBody>
      </p:sp>
      <p:cxnSp>
        <p:nvCxnSpPr>
          <p:cNvPr id="81" name="Connecteur droit avec flèche 80">
            <a:extLst>
              <a:ext uri="{FF2B5EF4-FFF2-40B4-BE49-F238E27FC236}">
                <a16:creationId xmlns:a16="http://schemas.microsoft.com/office/drawing/2014/main" id="{E9518208-6F68-48E0-835A-C10D0EB048A2}"/>
              </a:ext>
            </a:extLst>
          </p:cNvPr>
          <p:cNvCxnSpPr>
            <a:cxnSpLocks/>
          </p:cNvCxnSpPr>
          <p:nvPr>
            <p:custDataLst>
              <p:tags r:id="rId23"/>
            </p:custDataLst>
          </p:nvPr>
        </p:nvCxnSpPr>
        <p:spPr>
          <a:xfrm>
            <a:off x="7138939" y="1821148"/>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999B461-0514-4E0B-94AC-705B16014424}"/>
              </a:ext>
            </a:extLst>
          </p:cNvPr>
          <p:cNvCxnSpPr>
            <a:cxnSpLocks/>
          </p:cNvCxnSpPr>
          <p:nvPr>
            <p:custDataLst>
              <p:tags r:id="rId24"/>
            </p:custDataLst>
          </p:nvPr>
        </p:nvCxnSpPr>
        <p:spPr>
          <a:xfrm>
            <a:off x="7138939" y="2224603"/>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816C1F0C-6AC4-41E4-B2C2-1B69119E8429}"/>
              </a:ext>
            </a:extLst>
          </p:cNvPr>
          <p:cNvCxnSpPr>
            <a:cxnSpLocks/>
          </p:cNvCxnSpPr>
          <p:nvPr>
            <p:custDataLst>
              <p:tags r:id="rId25"/>
            </p:custDataLst>
          </p:nvPr>
        </p:nvCxnSpPr>
        <p:spPr>
          <a:xfrm>
            <a:off x="7138939" y="2628059"/>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a16="http://schemas.microsoft.com/office/drawing/2014/main" id="{0A280F0D-B2C4-4955-8D66-29254EF0400F}"/>
              </a:ext>
            </a:extLst>
          </p:cNvPr>
          <p:cNvCxnSpPr>
            <a:cxnSpLocks/>
          </p:cNvCxnSpPr>
          <p:nvPr>
            <p:custDataLst>
              <p:tags r:id="rId26"/>
            </p:custDataLst>
          </p:nvPr>
        </p:nvCxnSpPr>
        <p:spPr>
          <a:xfrm>
            <a:off x="7138524" y="2996342"/>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a:extLst>
              <a:ext uri="{FF2B5EF4-FFF2-40B4-BE49-F238E27FC236}">
                <a16:creationId xmlns:a16="http://schemas.microsoft.com/office/drawing/2014/main" id="{93FE8617-EAAC-4615-AB4D-8727723EFE22}"/>
              </a:ext>
            </a:extLst>
          </p:cNvPr>
          <p:cNvCxnSpPr>
            <a:cxnSpLocks/>
          </p:cNvCxnSpPr>
          <p:nvPr>
            <p:custDataLst>
              <p:tags r:id="rId27"/>
            </p:custDataLst>
          </p:nvPr>
        </p:nvCxnSpPr>
        <p:spPr>
          <a:xfrm>
            <a:off x="6957941" y="3629890"/>
            <a:ext cx="0" cy="708912"/>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896762D6-64C5-4FC3-AF0E-14F441291CA3}"/>
              </a:ext>
            </a:extLst>
          </p:cNvPr>
          <p:cNvCxnSpPr>
            <a:cxnSpLocks/>
          </p:cNvCxnSpPr>
          <p:nvPr>
            <p:custDataLst>
              <p:tags r:id="rId28"/>
            </p:custDataLst>
          </p:nvPr>
        </p:nvCxnSpPr>
        <p:spPr>
          <a:xfrm>
            <a:off x="7330001" y="3629890"/>
            <a:ext cx="0" cy="708912"/>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sp>
        <p:nvSpPr>
          <p:cNvPr id="55" name="Organigramme : Procédé 54">
            <a:extLst>
              <a:ext uri="{FF2B5EF4-FFF2-40B4-BE49-F238E27FC236}">
                <a16:creationId xmlns:a16="http://schemas.microsoft.com/office/drawing/2014/main" id="{ADEA35BF-1A01-4562-9458-3FCB3B7FEC94}"/>
              </a:ext>
            </a:extLst>
          </p:cNvPr>
          <p:cNvSpPr/>
          <p:nvPr>
            <p:custDataLst>
              <p:tags r:id="rId29"/>
            </p:custDataLst>
          </p:nvPr>
        </p:nvSpPr>
        <p:spPr>
          <a:xfrm>
            <a:off x="5654843" y="3812581"/>
            <a:ext cx="1433412" cy="421526"/>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Segoe UI" panose="020B0502040204020203" pitchFamily="34" charset="0"/>
                <a:cs typeface="Segoe UI" panose="020B0502040204020203" pitchFamily="34" charset="0"/>
              </a:rPr>
              <a:t>The user navigates backward or fragment is removed/replaced</a:t>
            </a:r>
          </a:p>
        </p:txBody>
      </p:sp>
      <p:sp>
        <p:nvSpPr>
          <p:cNvPr id="74" name="Organigramme : Procédé 73">
            <a:extLst>
              <a:ext uri="{FF2B5EF4-FFF2-40B4-BE49-F238E27FC236}">
                <a16:creationId xmlns:a16="http://schemas.microsoft.com/office/drawing/2014/main" id="{55082BB9-67EF-4EEC-9FA4-2F63E89EC556}"/>
              </a:ext>
            </a:extLst>
          </p:cNvPr>
          <p:cNvSpPr/>
          <p:nvPr>
            <p:custDataLst>
              <p:tags r:id="rId30"/>
            </p:custDataLst>
          </p:nvPr>
        </p:nvSpPr>
        <p:spPr>
          <a:xfrm>
            <a:off x="7186504" y="3812581"/>
            <a:ext cx="1433412" cy="421526"/>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Segoe UI" panose="020B0502040204020203" pitchFamily="34" charset="0"/>
                <a:cs typeface="Segoe UI" panose="020B0502040204020203" pitchFamily="34" charset="0"/>
              </a:rPr>
              <a:t>The user navigates backward or fragment is removed/replaced</a:t>
            </a:r>
          </a:p>
        </p:txBody>
      </p:sp>
      <p:sp>
        <p:nvSpPr>
          <p:cNvPr id="49" name="Organigramme : Procédé 48">
            <a:extLst>
              <a:ext uri="{FF2B5EF4-FFF2-40B4-BE49-F238E27FC236}">
                <a16:creationId xmlns:a16="http://schemas.microsoft.com/office/drawing/2014/main" id="{C6EA2AF0-1E1B-471A-ADF0-44DAE37C79AC}"/>
              </a:ext>
            </a:extLst>
          </p:cNvPr>
          <p:cNvSpPr/>
          <p:nvPr>
            <p:custDataLst>
              <p:tags r:id="rId31"/>
            </p:custDataLst>
          </p:nvPr>
        </p:nvSpPr>
        <p:spPr>
          <a:xfrm>
            <a:off x="6566526" y="2779514"/>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onResume()</a:t>
            </a:r>
          </a:p>
        </p:txBody>
      </p:sp>
      <p:cxnSp>
        <p:nvCxnSpPr>
          <p:cNvPr id="87" name="Connecteur droit avec flèche 86">
            <a:extLst>
              <a:ext uri="{FF2B5EF4-FFF2-40B4-BE49-F238E27FC236}">
                <a16:creationId xmlns:a16="http://schemas.microsoft.com/office/drawing/2014/main" id="{07AFCD51-C463-4776-A054-C41A74408FF0}"/>
              </a:ext>
            </a:extLst>
          </p:cNvPr>
          <p:cNvCxnSpPr>
            <a:cxnSpLocks/>
          </p:cNvCxnSpPr>
          <p:nvPr>
            <p:custDataLst>
              <p:tags r:id="rId32"/>
            </p:custDataLst>
          </p:nvPr>
        </p:nvCxnSpPr>
        <p:spPr>
          <a:xfrm>
            <a:off x="6957941" y="4589366"/>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BDCC3378-9781-437A-B45F-69A8ECD4212F}"/>
              </a:ext>
            </a:extLst>
          </p:cNvPr>
          <p:cNvCxnSpPr>
            <a:cxnSpLocks/>
          </p:cNvCxnSpPr>
          <p:nvPr>
            <p:custDataLst>
              <p:tags r:id="rId33"/>
            </p:custDataLst>
          </p:nvPr>
        </p:nvCxnSpPr>
        <p:spPr>
          <a:xfrm>
            <a:off x="7331665" y="4589366"/>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a:extLst>
              <a:ext uri="{FF2B5EF4-FFF2-40B4-BE49-F238E27FC236}">
                <a16:creationId xmlns:a16="http://schemas.microsoft.com/office/drawing/2014/main" id="{E968F1B6-C781-4AA6-B9F0-912291B7A862}"/>
              </a:ext>
            </a:extLst>
          </p:cNvPr>
          <p:cNvCxnSpPr>
            <a:cxnSpLocks/>
          </p:cNvCxnSpPr>
          <p:nvPr>
            <p:custDataLst>
              <p:tags r:id="rId34"/>
            </p:custDataLst>
          </p:nvPr>
        </p:nvCxnSpPr>
        <p:spPr>
          <a:xfrm>
            <a:off x="6947105" y="4994258"/>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89">
            <a:extLst>
              <a:ext uri="{FF2B5EF4-FFF2-40B4-BE49-F238E27FC236}">
                <a16:creationId xmlns:a16="http://schemas.microsoft.com/office/drawing/2014/main" id="{DD8471A1-B723-4C69-9DBC-5C5A2E008639}"/>
              </a:ext>
            </a:extLst>
          </p:cNvPr>
          <p:cNvCxnSpPr>
            <a:cxnSpLocks/>
          </p:cNvCxnSpPr>
          <p:nvPr>
            <p:custDataLst>
              <p:tags r:id="rId35"/>
            </p:custDataLst>
          </p:nvPr>
        </p:nvCxnSpPr>
        <p:spPr>
          <a:xfrm>
            <a:off x="7320829" y="4994258"/>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D29965B9-54C1-4ED3-A79C-A70EA3A3CBF7}"/>
              </a:ext>
            </a:extLst>
          </p:cNvPr>
          <p:cNvCxnSpPr>
            <a:cxnSpLocks/>
          </p:cNvCxnSpPr>
          <p:nvPr>
            <p:custDataLst>
              <p:tags r:id="rId36"/>
            </p:custDataLst>
          </p:nvPr>
        </p:nvCxnSpPr>
        <p:spPr>
          <a:xfrm>
            <a:off x="6947105" y="5397713"/>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71EF5012-AA2D-443E-91EC-EFE2309A66A4}"/>
              </a:ext>
            </a:extLst>
          </p:cNvPr>
          <p:cNvCxnSpPr>
            <a:cxnSpLocks/>
          </p:cNvCxnSpPr>
          <p:nvPr>
            <p:custDataLst>
              <p:tags r:id="rId37"/>
            </p:custDataLst>
          </p:nvPr>
        </p:nvCxnSpPr>
        <p:spPr>
          <a:xfrm>
            <a:off x="7138939" y="6151920"/>
            <a:ext cx="0" cy="151455"/>
          </a:xfrm>
          <a:prstGeom prst="straightConnector1">
            <a:avLst/>
          </a:prstGeom>
          <a:ln>
            <a:solidFill>
              <a:srgbClr val="2F3240"/>
            </a:solidFill>
            <a:tailEnd type="triangle"/>
          </a:ln>
        </p:spPr>
        <p:style>
          <a:lnRef idx="1">
            <a:schemeClr val="accent1"/>
          </a:lnRef>
          <a:fillRef idx="0">
            <a:schemeClr val="accent1"/>
          </a:fillRef>
          <a:effectRef idx="0">
            <a:schemeClr val="accent1"/>
          </a:effectRef>
          <a:fontRef idx="minor">
            <a:schemeClr val="tx1"/>
          </a:fontRef>
        </p:style>
      </p:cxnSp>
      <p:sp>
        <p:nvSpPr>
          <p:cNvPr id="79" name="Organigramme : Procédé 78">
            <a:extLst>
              <a:ext uri="{FF2B5EF4-FFF2-40B4-BE49-F238E27FC236}">
                <a16:creationId xmlns:a16="http://schemas.microsoft.com/office/drawing/2014/main" id="{8B1B24B3-87D8-46D4-AF0A-0248C4C280B6}"/>
              </a:ext>
            </a:extLst>
          </p:cNvPr>
          <p:cNvSpPr/>
          <p:nvPr>
            <p:custDataLst>
              <p:tags r:id="rId38"/>
            </p:custDataLst>
          </p:nvPr>
        </p:nvSpPr>
        <p:spPr>
          <a:xfrm>
            <a:off x="6589844" y="5952623"/>
            <a:ext cx="1129674" cy="252000"/>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Segoe UI" panose="020B0502040204020203" pitchFamily="34" charset="0"/>
                <a:cs typeface="Segoe UI" panose="020B0502040204020203" pitchFamily="34" charset="0"/>
              </a:rPr>
              <a:t>onDetach()</a:t>
            </a:r>
          </a:p>
        </p:txBody>
      </p:sp>
    </p:spTree>
    <p:custDataLst>
      <p:tags r:id="rId1"/>
    </p:custDataLst>
    <p:extLst>
      <p:ext uri="{BB962C8B-B14F-4D97-AF65-F5344CB8AC3E}">
        <p14:creationId xmlns:p14="http://schemas.microsoft.com/office/powerpoint/2010/main" val="3127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20"/>
</p:tagLst>
</file>

<file path=ppt/tags/tag101.xml><?xml version="1.0" encoding="utf-8"?>
<p:tagLst xmlns:a="http://schemas.openxmlformats.org/drawingml/2006/main" xmlns:r="http://schemas.openxmlformats.org/officeDocument/2006/relationships" xmlns:p="http://schemas.openxmlformats.org/presentationml/2006/main">
  <p:tag name="NUM" val="21"/>
</p:tagLst>
</file>

<file path=ppt/tags/tag102.xml><?xml version="1.0" encoding="utf-8"?>
<p:tagLst xmlns:a="http://schemas.openxmlformats.org/drawingml/2006/main" xmlns:r="http://schemas.openxmlformats.org/officeDocument/2006/relationships" xmlns:p="http://schemas.openxmlformats.org/presentationml/2006/main">
  <p:tag name="NUM" val="22"/>
</p:tagLst>
</file>

<file path=ppt/tags/tag103.xml><?xml version="1.0" encoding="utf-8"?>
<p:tagLst xmlns:a="http://schemas.openxmlformats.org/drawingml/2006/main" xmlns:r="http://schemas.openxmlformats.org/officeDocument/2006/relationships" xmlns:p="http://schemas.openxmlformats.org/presentationml/2006/main">
  <p:tag name="NUM" val="23"/>
</p:tagLst>
</file>

<file path=ppt/tags/tag104.xml><?xml version="1.0" encoding="utf-8"?>
<p:tagLst xmlns:a="http://schemas.openxmlformats.org/drawingml/2006/main" xmlns:r="http://schemas.openxmlformats.org/officeDocument/2006/relationships" xmlns:p="http://schemas.openxmlformats.org/presentationml/2006/main">
  <p:tag name="NUM" val="24"/>
</p:tagLst>
</file>

<file path=ppt/tags/tag105.xml><?xml version="1.0" encoding="utf-8"?>
<p:tagLst xmlns:a="http://schemas.openxmlformats.org/drawingml/2006/main" xmlns:r="http://schemas.openxmlformats.org/officeDocument/2006/relationships" xmlns:p="http://schemas.openxmlformats.org/presentationml/2006/main">
  <p:tag name="NUM" val="25"/>
</p:tagLst>
</file>

<file path=ppt/tags/tag106.xml><?xml version="1.0" encoding="utf-8"?>
<p:tagLst xmlns:a="http://schemas.openxmlformats.org/drawingml/2006/main" xmlns:r="http://schemas.openxmlformats.org/officeDocument/2006/relationships" xmlns:p="http://schemas.openxmlformats.org/presentationml/2006/main">
  <p:tag name="NUM" val="26"/>
</p:tagLst>
</file>

<file path=ppt/tags/tag107.xml><?xml version="1.0" encoding="utf-8"?>
<p:tagLst xmlns:a="http://schemas.openxmlformats.org/drawingml/2006/main" xmlns:r="http://schemas.openxmlformats.org/officeDocument/2006/relationships" xmlns:p="http://schemas.openxmlformats.org/presentationml/2006/main">
  <p:tag name="NUM" val="29"/>
</p:tagLst>
</file>

<file path=ppt/tags/tag108.xml><?xml version="1.0" encoding="utf-8"?>
<p:tagLst xmlns:a="http://schemas.openxmlformats.org/drawingml/2006/main" xmlns:r="http://schemas.openxmlformats.org/officeDocument/2006/relationships" xmlns:p="http://schemas.openxmlformats.org/presentationml/2006/main">
  <p:tag name="NUM" val="30"/>
</p:tagLst>
</file>

<file path=ppt/tags/tag109.xml><?xml version="1.0" encoding="utf-8"?>
<p:tagLst xmlns:a="http://schemas.openxmlformats.org/drawingml/2006/main" xmlns:r="http://schemas.openxmlformats.org/officeDocument/2006/relationships" xmlns:p="http://schemas.openxmlformats.org/presentationml/2006/main">
  <p:tag name="NUM" val="3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32"/>
</p:tagLst>
</file>

<file path=ppt/tags/tag111.xml><?xml version="1.0" encoding="utf-8"?>
<p:tagLst xmlns:a="http://schemas.openxmlformats.org/drawingml/2006/main" xmlns:r="http://schemas.openxmlformats.org/officeDocument/2006/relationships" xmlns:p="http://schemas.openxmlformats.org/presentationml/2006/main">
  <p:tag name="NUM" val="33"/>
</p:tagLst>
</file>

<file path=ppt/tags/tag112.xml><?xml version="1.0" encoding="utf-8"?>
<p:tagLst xmlns:a="http://schemas.openxmlformats.org/drawingml/2006/main" xmlns:r="http://schemas.openxmlformats.org/officeDocument/2006/relationships" xmlns:p="http://schemas.openxmlformats.org/presentationml/2006/main">
  <p:tag name="NUM" val="34"/>
</p:tagLst>
</file>

<file path=ppt/tags/tag113.xml><?xml version="1.0" encoding="utf-8"?>
<p:tagLst xmlns:a="http://schemas.openxmlformats.org/drawingml/2006/main" xmlns:r="http://schemas.openxmlformats.org/officeDocument/2006/relationships" xmlns:p="http://schemas.openxmlformats.org/presentationml/2006/main">
  <p:tag name="NUM" val="35"/>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2"/>
</p:tagLst>
</file>

<file path=ppt/tags/tag117.xml><?xml version="1.0" encoding="utf-8"?>
<p:tagLst xmlns:a="http://schemas.openxmlformats.org/drawingml/2006/main" xmlns:r="http://schemas.openxmlformats.org/officeDocument/2006/relationships" xmlns:p="http://schemas.openxmlformats.org/presentationml/2006/main">
  <p:tag name="NUM" val="3"/>
</p:tagLst>
</file>

<file path=ppt/tags/tag118.xml><?xml version="1.0" encoding="utf-8"?>
<p:tagLst xmlns:a="http://schemas.openxmlformats.org/drawingml/2006/main" xmlns:r="http://schemas.openxmlformats.org/officeDocument/2006/relationships" xmlns:p="http://schemas.openxmlformats.org/presentationml/2006/main">
  <p:tag name="NUM" val="4"/>
</p:tagLst>
</file>

<file path=ppt/tags/tag119.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NUM" val="6"/>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5"/>
</p:tagLst>
</file>

<file path=ppt/tags/tag136.xml><?xml version="1.0" encoding="utf-8"?>
<p:tagLst xmlns:a="http://schemas.openxmlformats.org/drawingml/2006/main" xmlns:r="http://schemas.openxmlformats.org/officeDocument/2006/relationships" xmlns:p="http://schemas.openxmlformats.org/presentationml/2006/main">
  <p:tag name="NUM" val="6"/>
</p:tagLst>
</file>

<file path=ppt/tags/tag137.xml><?xml version="1.0" encoding="utf-8"?>
<p:tagLst xmlns:a="http://schemas.openxmlformats.org/drawingml/2006/main" xmlns:r="http://schemas.openxmlformats.org/officeDocument/2006/relationships" xmlns:p="http://schemas.openxmlformats.org/presentationml/2006/main">
  <p:tag name="NUM" val="7"/>
</p:tagLst>
</file>

<file path=ppt/tags/tag138.xml><?xml version="1.0" encoding="utf-8"?>
<p:tagLst xmlns:a="http://schemas.openxmlformats.org/drawingml/2006/main" xmlns:r="http://schemas.openxmlformats.org/officeDocument/2006/relationships" xmlns:p="http://schemas.openxmlformats.org/presentationml/2006/main">
  <p:tag name="NUM" val="8"/>
</p:tagLst>
</file>

<file path=ppt/tags/tag139.xml><?xml version="1.0" encoding="utf-8"?>
<p:tagLst xmlns:a="http://schemas.openxmlformats.org/drawingml/2006/main" xmlns:r="http://schemas.openxmlformats.org/officeDocument/2006/relationships" xmlns:p="http://schemas.openxmlformats.org/presentationml/2006/main">
  <p:tag name="NUM" val="9"/>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NUM" val="10"/>
</p:tagLst>
</file>

<file path=ppt/tags/tag141.xml><?xml version="1.0" encoding="utf-8"?>
<p:tagLst xmlns:a="http://schemas.openxmlformats.org/drawingml/2006/main" xmlns:r="http://schemas.openxmlformats.org/officeDocument/2006/relationships" xmlns:p="http://schemas.openxmlformats.org/presentationml/2006/main">
  <p:tag name="NUM" val="11"/>
</p:tagLst>
</file>

<file path=ppt/tags/tag142.xml><?xml version="1.0" encoding="utf-8"?>
<p:tagLst xmlns:a="http://schemas.openxmlformats.org/drawingml/2006/main" xmlns:r="http://schemas.openxmlformats.org/officeDocument/2006/relationships" xmlns:p="http://schemas.openxmlformats.org/presentationml/2006/main">
  <p:tag name="NUM" val="12"/>
</p:tagLst>
</file>

<file path=ppt/tags/tag143.xml><?xml version="1.0" encoding="utf-8"?>
<p:tagLst xmlns:a="http://schemas.openxmlformats.org/drawingml/2006/main" xmlns:r="http://schemas.openxmlformats.org/officeDocument/2006/relationships" xmlns:p="http://schemas.openxmlformats.org/presentationml/2006/main">
  <p:tag name="NUM" val="13"/>
</p:tagLst>
</file>

<file path=ppt/tags/tag144.xml><?xml version="1.0" encoding="utf-8"?>
<p:tagLst xmlns:a="http://schemas.openxmlformats.org/drawingml/2006/main" xmlns:r="http://schemas.openxmlformats.org/officeDocument/2006/relationships" xmlns:p="http://schemas.openxmlformats.org/presentationml/2006/main">
  <p:tag name="NUM" val="14"/>
</p:tagLst>
</file>

<file path=ppt/tags/tag145.xml><?xml version="1.0" encoding="utf-8"?>
<p:tagLst xmlns:a="http://schemas.openxmlformats.org/drawingml/2006/main" xmlns:r="http://schemas.openxmlformats.org/officeDocument/2006/relationships" xmlns:p="http://schemas.openxmlformats.org/presentationml/2006/main">
  <p:tag name="NUM" val="15"/>
</p:tagLst>
</file>

<file path=ppt/tags/tag146.xml><?xml version="1.0" encoding="utf-8"?>
<p:tagLst xmlns:a="http://schemas.openxmlformats.org/drawingml/2006/main" xmlns:r="http://schemas.openxmlformats.org/officeDocument/2006/relationships" xmlns:p="http://schemas.openxmlformats.org/presentationml/2006/main">
  <p:tag name="NUM" val="16"/>
</p:tagLst>
</file>

<file path=ppt/tags/tag147.xml><?xml version="1.0" encoding="utf-8"?>
<p:tagLst xmlns:a="http://schemas.openxmlformats.org/drawingml/2006/main" xmlns:r="http://schemas.openxmlformats.org/officeDocument/2006/relationships" xmlns:p="http://schemas.openxmlformats.org/presentationml/2006/main">
  <p:tag name="NUM" val="17"/>
</p:tagLst>
</file>

<file path=ppt/tags/tag148.xml><?xml version="1.0" encoding="utf-8"?>
<p:tagLst xmlns:a="http://schemas.openxmlformats.org/drawingml/2006/main" xmlns:r="http://schemas.openxmlformats.org/officeDocument/2006/relationships" xmlns:p="http://schemas.openxmlformats.org/presentationml/2006/main">
  <p:tag name="NUM" val="18"/>
</p:tagLst>
</file>

<file path=ppt/tags/tag149.xml><?xml version="1.0" encoding="utf-8"?>
<p:tagLst xmlns:a="http://schemas.openxmlformats.org/drawingml/2006/main" xmlns:r="http://schemas.openxmlformats.org/officeDocument/2006/relationships" xmlns:p="http://schemas.openxmlformats.org/presentationml/2006/main">
  <p:tag name="NUM" val="19"/>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NUM" val="20"/>
</p:tagLst>
</file>

<file path=ppt/tags/tag151.xml><?xml version="1.0" encoding="utf-8"?>
<p:tagLst xmlns:a="http://schemas.openxmlformats.org/drawingml/2006/main" xmlns:r="http://schemas.openxmlformats.org/officeDocument/2006/relationships" xmlns:p="http://schemas.openxmlformats.org/presentationml/2006/main">
  <p:tag name="NUM" val="21"/>
</p:tagLst>
</file>

<file path=ppt/tags/tag152.xml><?xml version="1.0" encoding="utf-8"?>
<p:tagLst xmlns:a="http://schemas.openxmlformats.org/drawingml/2006/main" xmlns:r="http://schemas.openxmlformats.org/officeDocument/2006/relationships" xmlns:p="http://schemas.openxmlformats.org/presentationml/2006/main">
  <p:tag name="NUM" val="22"/>
</p:tagLst>
</file>

<file path=ppt/tags/tag153.xml><?xml version="1.0" encoding="utf-8"?>
<p:tagLst xmlns:a="http://schemas.openxmlformats.org/drawingml/2006/main" xmlns:r="http://schemas.openxmlformats.org/officeDocument/2006/relationships" xmlns:p="http://schemas.openxmlformats.org/presentationml/2006/main">
  <p:tag name="NUM" val="23"/>
</p:tagLst>
</file>

<file path=ppt/tags/tag154.xml><?xml version="1.0" encoding="utf-8"?>
<p:tagLst xmlns:a="http://schemas.openxmlformats.org/drawingml/2006/main" xmlns:r="http://schemas.openxmlformats.org/officeDocument/2006/relationships" xmlns:p="http://schemas.openxmlformats.org/presentationml/2006/main">
  <p:tag name="NUM" val="24"/>
</p:tagLst>
</file>

<file path=ppt/tags/tag155.xml><?xml version="1.0" encoding="utf-8"?>
<p:tagLst xmlns:a="http://schemas.openxmlformats.org/drawingml/2006/main" xmlns:r="http://schemas.openxmlformats.org/officeDocument/2006/relationships" xmlns:p="http://schemas.openxmlformats.org/presentationml/2006/main">
  <p:tag name="NUM" val="25"/>
</p:tagLst>
</file>

<file path=ppt/tags/tag156.xml><?xml version="1.0" encoding="utf-8"?>
<p:tagLst xmlns:a="http://schemas.openxmlformats.org/drawingml/2006/main" xmlns:r="http://schemas.openxmlformats.org/officeDocument/2006/relationships" xmlns:p="http://schemas.openxmlformats.org/presentationml/2006/main">
  <p:tag name="NUM" val="26"/>
</p:tagLst>
</file>

<file path=ppt/tags/tag157.xml><?xml version="1.0" encoding="utf-8"?>
<p:tagLst xmlns:a="http://schemas.openxmlformats.org/drawingml/2006/main" xmlns:r="http://schemas.openxmlformats.org/officeDocument/2006/relationships" xmlns:p="http://schemas.openxmlformats.org/presentationml/2006/main">
  <p:tag name="NUM" val="27"/>
</p:tagLst>
</file>

<file path=ppt/tags/tag158.xml><?xml version="1.0" encoding="utf-8"?>
<p:tagLst xmlns:a="http://schemas.openxmlformats.org/drawingml/2006/main" xmlns:r="http://schemas.openxmlformats.org/officeDocument/2006/relationships" xmlns:p="http://schemas.openxmlformats.org/presentationml/2006/main">
  <p:tag name="NUM" val="28"/>
</p:tagLst>
</file>

<file path=ppt/tags/tag159.xml><?xml version="1.0" encoding="utf-8"?>
<p:tagLst xmlns:a="http://schemas.openxmlformats.org/drawingml/2006/main" xmlns:r="http://schemas.openxmlformats.org/officeDocument/2006/relationships" xmlns:p="http://schemas.openxmlformats.org/presentationml/2006/main">
  <p:tag name="NUM" val="29"/>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NUM" val="30"/>
</p:tagLst>
</file>

<file path=ppt/tags/tag161.xml><?xml version="1.0" encoding="utf-8"?>
<p:tagLst xmlns:a="http://schemas.openxmlformats.org/drawingml/2006/main" xmlns:r="http://schemas.openxmlformats.org/officeDocument/2006/relationships" xmlns:p="http://schemas.openxmlformats.org/presentationml/2006/main">
  <p:tag name="NUM" val="31"/>
</p:tagLst>
</file>

<file path=ppt/tags/tag162.xml><?xml version="1.0" encoding="utf-8"?>
<p:tagLst xmlns:a="http://schemas.openxmlformats.org/drawingml/2006/main" xmlns:r="http://schemas.openxmlformats.org/officeDocument/2006/relationships" xmlns:p="http://schemas.openxmlformats.org/presentationml/2006/main">
  <p:tag name="NUM" val="32"/>
</p:tagLst>
</file>

<file path=ppt/tags/tag163.xml><?xml version="1.0" encoding="utf-8"?>
<p:tagLst xmlns:a="http://schemas.openxmlformats.org/drawingml/2006/main" xmlns:r="http://schemas.openxmlformats.org/officeDocument/2006/relationships" xmlns:p="http://schemas.openxmlformats.org/presentationml/2006/main">
  <p:tag name="NUM" val="33"/>
</p:tagLst>
</file>

<file path=ppt/tags/tag164.xml><?xml version="1.0" encoding="utf-8"?>
<p:tagLst xmlns:a="http://schemas.openxmlformats.org/drawingml/2006/main" xmlns:r="http://schemas.openxmlformats.org/officeDocument/2006/relationships" xmlns:p="http://schemas.openxmlformats.org/presentationml/2006/main">
  <p:tag name="NUM" val="34"/>
</p:tagLst>
</file>

<file path=ppt/tags/tag165.xml><?xml version="1.0" encoding="utf-8"?>
<p:tagLst xmlns:a="http://schemas.openxmlformats.org/drawingml/2006/main" xmlns:r="http://schemas.openxmlformats.org/officeDocument/2006/relationships" xmlns:p="http://schemas.openxmlformats.org/presentationml/2006/main">
  <p:tag name="NUM" val="35"/>
</p:tagLst>
</file>

<file path=ppt/tags/tag166.xml><?xml version="1.0" encoding="utf-8"?>
<p:tagLst xmlns:a="http://schemas.openxmlformats.org/drawingml/2006/main" xmlns:r="http://schemas.openxmlformats.org/officeDocument/2006/relationships" xmlns:p="http://schemas.openxmlformats.org/presentationml/2006/main">
  <p:tag name="NUM" val="36"/>
</p:tagLst>
</file>

<file path=ppt/tags/tag167.xml><?xml version="1.0" encoding="utf-8"?>
<p:tagLst xmlns:a="http://schemas.openxmlformats.org/drawingml/2006/main" xmlns:r="http://schemas.openxmlformats.org/officeDocument/2006/relationships" xmlns:p="http://schemas.openxmlformats.org/presentationml/2006/main">
  <p:tag name="NUM" val="37"/>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NUM" val="2"/>
</p:tagLst>
</file>

<file path=ppt/tags/tag171.xml><?xml version="1.0" encoding="utf-8"?>
<p:tagLst xmlns:a="http://schemas.openxmlformats.org/drawingml/2006/main" xmlns:r="http://schemas.openxmlformats.org/officeDocument/2006/relationships" xmlns:p="http://schemas.openxmlformats.org/presentationml/2006/main">
  <p:tag name="NUM" val="3"/>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NUM" val="1"/>
</p:tagLst>
</file>

<file path=ppt/tags/tag174.xml><?xml version="1.0" encoding="utf-8"?>
<p:tagLst xmlns:a="http://schemas.openxmlformats.org/drawingml/2006/main" xmlns:r="http://schemas.openxmlformats.org/officeDocument/2006/relationships" xmlns:p="http://schemas.openxmlformats.org/presentationml/2006/main">
  <p:tag name="NUM" val="2"/>
</p:tagLst>
</file>

<file path=ppt/tags/tag175.xml><?xml version="1.0" encoding="utf-8"?>
<p:tagLst xmlns:a="http://schemas.openxmlformats.org/drawingml/2006/main" xmlns:r="http://schemas.openxmlformats.org/officeDocument/2006/relationships" xmlns:p="http://schemas.openxmlformats.org/presentationml/2006/main">
  <p:tag name="NUM" val="3"/>
</p:tagLst>
</file>

<file path=ppt/tags/tag176.xml><?xml version="1.0" encoding="utf-8"?>
<p:tagLst xmlns:a="http://schemas.openxmlformats.org/drawingml/2006/main" xmlns:r="http://schemas.openxmlformats.org/officeDocument/2006/relationships" xmlns:p="http://schemas.openxmlformats.org/presentationml/2006/main">
  <p:tag name="NUM" val="4"/>
</p:tagLst>
</file>

<file path=ppt/tags/tag177.xml><?xml version="1.0" encoding="utf-8"?>
<p:tagLst xmlns:a="http://schemas.openxmlformats.org/drawingml/2006/main" xmlns:r="http://schemas.openxmlformats.org/officeDocument/2006/relationships" xmlns:p="http://schemas.openxmlformats.org/presentationml/2006/main">
  <p:tag name="NUM" val="5"/>
</p:tagLst>
</file>

<file path=ppt/tags/tag178.xml><?xml version="1.0" encoding="utf-8"?>
<p:tagLst xmlns:a="http://schemas.openxmlformats.org/drawingml/2006/main" xmlns:r="http://schemas.openxmlformats.org/officeDocument/2006/relationships" xmlns:p="http://schemas.openxmlformats.org/presentationml/2006/main">
  <p:tag name="NUM" val="6"/>
</p:tagLst>
</file>

<file path=ppt/tags/tag179.xml><?xml version="1.0" encoding="utf-8"?>
<p:tagLst xmlns:a="http://schemas.openxmlformats.org/drawingml/2006/main" xmlns:r="http://schemas.openxmlformats.org/officeDocument/2006/relationships" xmlns:p="http://schemas.openxmlformats.org/presentationml/2006/main">
  <p:tag name="NUM" val="7"/>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NUM" val="8"/>
</p:tagLst>
</file>

<file path=ppt/tags/tag181.xml><?xml version="1.0" encoding="utf-8"?>
<p:tagLst xmlns:a="http://schemas.openxmlformats.org/drawingml/2006/main" xmlns:r="http://schemas.openxmlformats.org/officeDocument/2006/relationships" xmlns:p="http://schemas.openxmlformats.org/presentationml/2006/main">
  <p:tag name="NUM" val="9"/>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NUM" val="4"/>
</p:tagLst>
</file>

<file path=ppt/tags/tag191.xml><?xml version="1.0" encoding="utf-8"?>
<p:tagLst xmlns:a="http://schemas.openxmlformats.org/drawingml/2006/main" xmlns:r="http://schemas.openxmlformats.org/officeDocument/2006/relationships" xmlns:p="http://schemas.openxmlformats.org/presentationml/2006/main">
  <p:tag name="NUM" val="5"/>
</p:tagLst>
</file>

<file path=ppt/tags/tag192.xml><?xml version="1.0" encoding="utf-8"?>
<p:tagLst xmlns:a="http://schemas.openxmlformats.org/drawingml/2006/main" xmlns:r="http://schemas.openxmlformats.org/officeDocument/2006/relationships" xmlns:p="http://schemas.openxmlformats.org/presentationml/2006/main">
  <p:tag name="NUM" val="6"/>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3"/>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NUM" val="3"/>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61.xml><?xml version="1.0" encoding="utf-8"?>
<p:tagLst xmlns:a="http://schemas.openxmlformats.org/drawingml/2006/main" xmlns:r="http://schemas.openxmlformats.org/officeDocument/2006/relationships" xmlns:p="http://schemas.openxmlformats.org/presentationml/2006/main">
  <p:tag name="NUM" val="6"/>
</p:tagLst>
</file>

<file path=ppt/tags/tag62.xml><?xml version="1.0" encoding="utf-8"?>
<p:tagLst xmlns:a="http://schemas.openxmlformats.org/drawingml/2006/main" xmlns:r="http://schemas.openxmlformats.org/officeDocument/2006/relationships" xmlns:p="http://schemas.openxmlformats.org/presentationml/2006/main">
  <p:tag name="NUM" val="7"/>
</p:tagLst>
</file>

<file path=ppt/tags/tag63.xml><?xml version="1.0" encoding="utf-8"?>
<p:tagLst xmlns:a="http://schemas.openxmlformats.org/drawingml/2006/main" xmlns:r="http://schemas.openxmlformats.org/officeDocument/2006/relationships" xmlns:p="http://schemas.openxmlformats.org/presentationml/2006/main">
  <p:tag name="NUM" val="8"/>
</p:tagLst>
</file>

<file path=ppt/tags/tag64.xml><?xml version="1.0" encoding="utf-8"?>
<p:tagLst xmlns:a="http://schemas.openxmlformats.org/drawingml/2006/main" xmlns:r="http://schemas.openxmlformats.org/officeDocument/2006/relationships" xmlns:p="http://schemas.openxmlformats.org/presentationml/2006/main">
  <p:tag name="NUM" val="9"/>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1"/>
</p:tagLst>
</file>

<file path=ppt/tags/tag67.xml><?xml version="1.0" encoding="utf-8"?>
<p:tagLst xmlns:a="http://schemas.openxmlformats.org/drawingml/2006/main" xmlns:r="http://schemas.openxmlformats.org/officeDocument/2006/relationships" xmlns:p="http://schemas.openxmlformats.org/presentationml/2006/main">
  <p:tag name="NUM" val="12"/>
</p:tagLst>
</file>

<file path=ppt/tags/tag68.xml><?xml version="1.0" encoding="utf-8"?>
<p:tagLst xmlns:a="http://schemas.openxmlformats.org/drawingml/2006/main" xmlns:r="http://schemas.openxmlformats.org/officeDocument/2006/relationships" xmlns:p="http://schemas.openxmlformats.org/presentationml/2006/main">
  <p:tag name="NUM" val="13"/>
</p:tagLst>
</file>

<file path=ppt/tags/tag69.xml><?xml version="1.0" encoding="utf-8"?>
<p:tagLst xmlns:a="http://schemas.openxmlformats.org/drawingml/2006/main" xmlns:r="http://schemas.openxmlformats.org/officeDocument/2006/relationships" xmlns:p="http://schemas.openxmlformats.org/presentationml/2006/main">
  <p:tag name="NUM" val="14"/>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15"/>
</p:tagLst>
</file>

<file path=ppt/tags/tag71.xml><?xml version="1.0" encoding="utf-8"?>
<p:tagLst xmlns:a="http://schemas.openxmlformats.org/drawingml/2006/main" xmlns:r="http://schemas.openxmlformats.org/officeDocument/2006/relationships" xmlns:p="http://schemas.openxmlformats.org/presentationml/2006/main">
  <p:tag name="NUM" val="16"/>
</p:tagLst>
</file>

<file path=ppt/tags/tag72.xml><?xml version="1.0" encoding="utf-8"?>
<p:tagLst xmlns:a="http://schemas.openxmlformats.org/drawingml/2006/main" xmlns:r="http://schemas.openxmlformats.org/officeDocument/2006/relationships" xmlns:p="http://schemas.openxmlformats.org/presentationml/2006/main">
  <p:tag name="NUM" val="17"/>
</p:tagLst>
</file>

<file path=ppt/tags/tag73.xml><?xml version="1.0" encoding="utf-8"?>
<p:tagLst xmlns:a="http://schemas.openxmlformats.org/drawingml/2006/main" xmlns:r="http://schemas.openxmlformats.org/officeDocument/2006/relationships" xmlns:p="http://schemas.openxmlformats.org/presentationml/2006/main">
  <p:tag name="NUM" val="18"/>
</p:tagLst>
</file>

<file path=ppt/tags/tag74.xml><?xml version="1.0" encoding="utf-8"?>
<p:tagLst xmlns:a="http://schemas.openxmlformats.org/drawingml/2006/main" xmlns:r="http://schemas.openxmlformats.org/officeDocument/2006/relationships" xmlns:p="http://schemas.openxmlformats.org/presentationml/2006/main">
  <p:tag name="NUM" val="19"/>
</p:tagLst>
</file>

<file path=ppt/tags/tag75.xml><?xml version="1.0" encoding="utf-8"?>
<p:tagLst xmlns:a="http://schemas.openxmlformats.org/drawingml/2006/main" xmlns:r="http://schemas.openxmlformats.org/officeDocument/2006/relationships" xmlns:p="http://schemas.openxmlformats.org/presentationml/2006/main">
  <p:tag name="NUM" val="20"/>
</p:tagLst>
</file>

<file path=ppt/tags/tag76.xml><?xml version="1.0" encoding="utf-8"?>
<p:tagLst xmlns:a="http://schemas.openxmlformats.org/drawingml/2006/main" xmlns:r="http://schemas.openxmlformats.org/officeDocument/2006/relationships" xmlns:p="http://schemas.openxmlformats.org/presentationml/2006/main">
  <p:tag name="NUM" val="21"/>
</p:tagLst>
</file>

<file path=ppt/tags/tag77.xml><?xml version="1.0" encoding="utf-8"?>
<p:tagLst xmlns:a="http://schemas.openxmlformats.org/drawingml/2006/main" xmlns:r="http://schemas.openxmlformats.org/officeDocument/2006/relationships" xmlns:p="http://schemas.openxmlformats.org/presentationml/2006/main">
  <p:tag name="NUM" val="22"/>
</p:tagLst>
</file>

<file path=ppt/tags/tag78.xml><?xml version="1.0" encoding="utf-8"?>
<p:tagLst xmlns:a="http://schemas.openxmlformats.org/drawingml/2006/main" xmlns:r="http://schemas.openxmlformats.org/officeDocument/2006/relationships" xmlns:p="http://schemas.openxmlformats.org/presentationml/2006/main">
  <p:tag name="NUM" val="23"/>
</p:tagLst>
</file>

<file path=ppt/tags/tag79.xml><?xml version="1.0" encoding="utf-8"?>
<p:tagLst xmlns:a="http://schemas.openxmlformats.org/drawingml/2006/main" xmlns:r="http://schemas.openxmlformats.org/officeDocument/2006/relationships" xmlns:p="http://schemas.openxmlformats.org/presentationml/2006/main">
  <p:tag name="NUM" val="24"/>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25"/>
</p:tagLst>
</file>

<file path=ppt/tags/tag81.xml><?xml version="1.0" encoding="utf-8"?>
<p:tagLst xmlns:a="http://schemas.openxmlformats.org/drawingml/2006/main" xmlns:r="http://schemas.openxmlformats.org/officeDocument/2006/relationships" xmlns:p="http://schemas.openxmlformats.org/presentationml/2006/main">
  <p:tag name="NUM" val="26"/>
</p:tagLst>
</file>

<file path=ppt/tags/tag82.xml><?xml version="1.0" encoding="utf-8"?>
<p:tagLst xmlns:a="http://schemas.openxmlformats.org/drawingml/2006/main" xmlns:r="http://schemas.openxmlformats.org/officeDocument/2006/relationships" xmlns:p="http://schemas.openxmlformats.org/presentationml/2006/main">
  <p:tag name="NUM" val="27"/>
</p:tagLst>
</file>

<file path=ppt/tags/tag83.xml><?xml version="1.0" encoding="utf-8"?>
<p:tagLst xmlns:a="http://schemas.openxmlformats.org/drawingml/2006/main" xmlns:r="http://schemas.openxmlformats.org/officeDocument/2006/relationships" xmlns:p="http://schemas.openxmlformats.org/presentationml/2006/main">
  <p:tag name="NUM" val="28"/>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6"/>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7"/>
</p:tagLst>
</file>

<file path=ppt/tags/tag91.xml><?xml version="1.0" encoding="utf-8"?>
<p:tagLst xmlns:a="http://schemas.openxmlformats.org/drawingml/2006/main" xmlns:r="http://schemas.openxmlformats.org/officeDocument/2006/relationships" xmlns:p="http://schemas.openxmlformats.org/presentationml/2006/main">
  <p:tag name="NUM" val="8"/>
</p:tagLst>
</file>

<file path=ppt/tags/tag92.xml><?xml version="1.0" encoding="utf-8"?>
<p:tagLst xmlns:a="http://schemas.openxmlformats.org/drawingml/2006/main" xmlns:r="http://schemas.openxmlformats.org/officeDocument/2006/relationships" xmlns:p="http://schemas.openxmlformats.org/presentationml/2006/main">
  <p:tag name="NUM" val="11"/>
</p:tagLst>
</file>

<file path=ppt/tags/tag93.xml><?xml version="1.0" encoding="utf-8"?>
<p:tagLst xmlns:a="http://schemas.openxmlformats.org/drawingml/2006/main" xmlns:r="http://schemas.openxmlformats.org/officeDocument/2006/relationships" xmlns:p="http://schemas.openxmlformats.org/presentationml/2006/main">
  <p:tag name="NUM" val="12"/>
</p:tagLst>
</file>

<file path=ppt/tags/tag94.xml><?xml version="1.0" encoding="utf-8"?>
<p:tagLst xmlns:a="http://schemas.openxmlformats.org/drawingml/2006/main" xmlns:r="http://schemas.openxmlformats.org/officeDocument/2006/relationships" xmlns:p="http://schemas.openxmlformats.org/presentationml/2006/main">
  <p:tag name="NUM" val="13"/>
</p:tagLst>
</file>

<file path=ppt/tags/tag95.xml><?xml version="1.0" encoding="utf-8"?>
<p:tagLst xmlns:a="http://schemas.openxmlformats.org/drawingml/2006/main" xmlns:r="http://schemas.openxmlformats.org/officeDocument/2006/relationships" xmlns:p="http://schemas.openxmlformats.org/presentationml/2006/main">
  <p:tag name="NUM" val="15"/>
</p:tagLst>
</file>

<file path=ppt/tags/tag96.xml><?xml version="1.0" encoding="utf-8"?>
<p:tagLst xmlns:a="http://schemas.openxmlformats.org/drawingml/2006/main" xmlns:r="http://schemas.openxmlformats.org/officeDocument/2006/relationships" xmlns:p="http://schemas.openxmlformats.org/presentationml/2006/main">
  <p:tag name="NUM" val="16"/>
</p:tagLst>
</file>

<file path=ppt/tags/tag97.xml><?xml version="1.0" encoding="utf-8"?>
<p:tagLst xmlns:a="http://schemas.openxmlformats.org/drawingml/2006/main" xmlns:r="http://schemas.openxmlformats.org/officeDocument/2006/relationships" xmlns:p="http://schemas.openxmlformats.org/presentationml/2006/main">
  <p:tag name="NUM" val="17"/>
</p:tagLst>
</file>

<file path=ppt/tags/tag98.xml><?xml version="1.0" encoding="utf-8"?>
<p:tagLst xmlns:a="http://schemas.openxmlformats.org/drawingml/2006/main" xmlns:r="http://schemas.openxmlformats.org/officeDocument/2006/relationships" xmlns:p="http://schemas.openxmlformats.org/presentationml/2006/main">
  <p:tag name="NUM" val="18"/>
</p:tagLst>
</file>

<file path=ppt/tags/tag99.xml><?xml version="1.0" encoding="utf-8"?>
<p:tagLst xmlns:a="http://schemas.openxmlformats.org/drawingml/2006/main" xmlns:r="http://schemas.openxmlformats.org/officeDocument/2006/relationships" xmlns:p="http://schemas.openxmlformats.org/presentationml/2006/main">
  <p:tag name="NUM" val="19"/>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2112B7-675F-4876-9B67-FE360DED350F}">
  <ds:schemaRefs>
    <ds:schemaRef ds:uri="http://schemas.microsoft.com/sharepoint/v3/contenttype/forms"/>
  </ds:schemaRefs>
</ds:datastoreItem>
</file>

<file path=customXml/itemProps2.xml><?xml version="1.0" encoding="utf-8"?>
<ds:datastoreItem xmlns:ds="http://schemas.openxmlformats.org/officeDocument/2006/customXml" ds:itemID="{E0744E35-8DFE-42FB-9B27-EF60FB2821E4}">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c016370a-b7c9-4039-9eaa-9f6016a33bd2"/>
    <ds:schemaRef ds:uri="2b844f85-d02a-4d35-aab0-730ea0553e8d"/>
    <ds:schemaRef ds:uri="http://purl.org/dc/term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2236</Words>
  <Application>Microsoft Office PowerPoint</Application>
  <PresentationFormat>Grand écran</PresentationFormat>
  <Paragraphs>176</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16</vt:i4>
      </vt:variant>
    </vt:vector>
  </HeadingPairs>
  <TitlesOfParts>
    <vt:vector size="22" baseType="lpstr">
      <vt:lpstr>Arial</vt:lpstr>
      <vt:lpstr>Segoe UI Light</vt:lpstr>
      <vt:lpstr>Courier New</vt:lpstr>
      <vt:lpstr>Segoe UI</vt:lpstr>
      <vt:lpstr>Thème Office</vt:lpstr>
      <vt:lpstr>1_Thème Office</vt:lpstr>
      <vt:lpstr>Le développement  d’une application mobile  sous Android</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lpstr>Cycle de vie</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Anthony COSSON</cp:lastModifiedBy>
  <cp:revision>1025</cp:revision>
  <dcterms:created xsi:type="dcterms:W3CDTF">2017-05-09T08:51:09Z</dcterms:created>
  <dcterms:modified xsi:type="dcterms:W3CDTF">2022-01-26T13:19:24Z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