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modernComment_100_7E923C18.xml" ContentType="application/vnd.ms-powerpoint.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9.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2.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3.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4.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5.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18.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0.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21.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22.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29"/>
  </p:notesMasterIdLst>
  <p:handoutMasterIdLst>
    <p:handoutMasterId r:id="rId30"/>
  </p:handoutMasterIdLst>
  <p:sldIdLst>
    <p:sldId id="256" r:id="rId6"/>
    <p:sldId id="257" r:id="rId7"/>
    <p:sldId id="589" r:id="rId8"/>
    <p:sldId id="659" r:id="rId9"/>
    <p:sldId id="660" r:id="rId10"/>
    <p:sldId id="661" r:id="rId11"/>
    <p:sldId id="662" r:id="rId12"/>
    <p:sldId id="663" r:id="rId13"/>
    <p:sldId id="664" r:id="rId14"/>
    <p:sldId id="665" r:id="rId15"/>
    <p:sldId id="666" r:id="rId16"/>
    <p:sldId id="667" r:id="rId17"/>
    <p:sldId id="668" r:id="rId18"/>
    <p:sldId id="270" r:id="rId19"/>
    <p:sldId id="669" r:id="rId20"/>
    <p:sldId id="670" r:id="rId21"/>
    <p:sldId id="671" r:id="rId22"/>
    <p:sldId id="672" r:id="rId23"/>
    <p:sldId id="673" r:id="rId24"/>
    <p:sldId id="674" r:id="rId25"/>
    <p:sldId id="675" r:id="rId26"/>
    <p:sldId id="269" r:id="rId27"/>
    <p:sldId id="676" r:id="rId28"/>
  </p:sldIdLst>
  <p:sldSz cx="12192000" cy="6858000"/>
  <p:notesSz cx="7104063" cy="10234613"/>
  <p:embeddedFontLst>
    <p:embeddedFont>
      <p:font typeface="Segoe UI" panose="020B0502040204020203" pitchFamily="34" charset="0"/>
      <p:regular r:id="rId31"/>
      <p:bold r:id="rId32"/>
      <p:italic r:id="rId33"/>
      <p:boldItalic r:id="rId34"/>
    </p:embeddedFont>
    <p:embeddedFont>
      <p:font typeface="Segoe UI Light" panose="020B0502040204020203" pitchFamily="34" charset="0"/>
      <p:regular r:id="rId35"/>
      <p:italic r:id="rId36"/>
    </p:embeddedFont>
  </p:embeddedFontLst>
  <p:custDataLst>
    <p:tags r:id="rId37"/>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199D02-F446-0807-52A6-5C0D46C48229}" name="Emilie VILLETORTE" initials="EV" userId="S::evilletorte@eni.fr::60a890f2-81d8-4a9a-b988-47c91ea199b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 id="5" name="Sabrina Kuhn" initials="SK" lastIdx="1" clrIdx="4">
    <p:extLst>
      <p:ext uri="{19B8F6BF-5375-455C-9EA6-DF929625EA0E}">
        <p15:presenceInfo xmlns:p15="http://schemas.microsoft.com/office/powerpoint/2012/main" userId="S-1-5-21-1801674531-1897051121-839522115-20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CD"/>
    <a:srgbClr val="F46914"/>
    <a:srgbClr val="007386"/>
    <a:srgbClr val="55BDFD"/>
    <a:srgbClr val="07D3A2"/>
    <a:srgbClr val="9D4007"/>
    <a:srgbClr val="018FA5"/>
    <a:srgbClr val="6A0DB7"/>
    <a:srgbClr val="B08600"/>
    <a:srgbClr val="00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70388" autoAdjust="0"/>
  </p:normalViewPr>
  <p:slideViewPr>
    <p:cSldViewPr snapToGrid="0">
      <p:cViewPr varScale="1">
        <p:scale>
          <a:sx n="112" d="100"/>
          <a:sy n="112" d="100"/>
        </p:scale>
        <p:origin x="702" y="96"/>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2.fntdata"/><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3.fntdata"/><Relationship Id="rId38" Type="http://schemas.openxmlformats.org/officeDocument/2006/relationships/commentAuthors" Target="commentAuthors.xml"/></Relationships>
</file>

<file path=ppt/comments/modernComment_100_7E923C18.xml><?xml version="1.0" encoding="utf-8"?>
<p188:cmLst xmlns:a="http://schemas.openxmlformats.org/drawingml/2006/main" xmlns:r="http://schemas.openxmlformats.org/officeDocument/2006/relationships" xmlns:p188="http://schemas.microsoft.com/office/powerpoint/2018/8/main">
  <p188:cm id="{FC9A22D4-ED3B-458D-9E43-6A36B11648D3}" authorId="{B7199D02-F446-0807-52A6-5C0D46C48229}" created="2022-01-24T13:30:57.909">
    <ac:txMkLst xmlns:ac="http://schemas.microsoft.com/office/drawing/2013/main/command">
      <pc:docMk xmlns:pc="http://schemas.microsoft.com/office/powerpoint/2013/main/command"/>
      <pc:sldMk xmlns:pc="http://schemas.microsoft.com/office/powerpoint/2013/main/command" cId="2123512856" sldId="256"/>
      <ac:spMk id="2" creationId="{6FA20465-108C-484C-98C8-D5CC05D665E3}"/>
      <ac:txMk cp="44" len="4">
        <ac:context len="57" hash="764422540"/>
      </ac:txMk>
    </ac:txMkLst>
    <p188:pos x="3998976" y="1822197"/>
    <p188:txBody>
      <a:bodyPr/>
      <a:lstStyle/>
      <a:p>
        <a:r>
          <a:rPr lang="fr-FR"/>
          <a:t>pour Android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B1FB7-433F-4471-8A17-F6D3347E8300}"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81D93204-90F4-4EB0-8040-2C95ACF1F7B2}">
      <dgm:prSet phldrT="[Texte]"/>
      <dgm:spPr>
        <a:solidFill>
          <a:srgbClr val="0090CD"/>
        </a:solidFill>
      </dgm:spPr>
      <dgm:t>
        <a:bodyPr/>
        <a:lstStyle/>
        <a:p>
          <a:r>
            <a:rPr lang="fr-FR" dirty="0">
              <a:latin typeface="Segoe UI" panose="020B0502040204020203" pitchFamily="34" charset="0"/>
              <a:cs typeface="Segoe UI" panose="020B0502040204020203" pitchFamily="34" charset="0"/>
            </a:rPr>
            <a:t>Observable</a:t>
          </a:r>
        </a:p>
      </dgm:t>
    </dgm:pt>
    <dgm:pt modelId="{C4B994BF-0B99-42AF-BC6C-0ADB8A21DF5E}" type="parTrans" cxnId="{152BC62C-7858-49F6-9B7B-6960A72DF7E8}">
      <dgm:prSet/>
      <dgm:spPr/>
      <dgm:t>
        <a:bodyPr/>
        <a:lstStyle/>
        <a:p>
          <a:endParaRPr lang="fr-FR"/>
        </a:p>
      </dgm:t>
    </dgm:pt>
    <dgm:pt modelId="{12595731-E041-4BD1-AC73-0F930A75FE89}" type="sibTrans" cxnId="{152BC62C-7858-49F6-9B7B-6960A72DF7E8}">
      <dgm:prSet/>
      <dgm:spPr/>
      <dgm:t>
        <a:bodyPr/>
        <a:lstStyle/>
        <a:p>
          <a:endParaRPr lang="fr-FR"/>
        </a:p>
      </dgm:t>
    </dgm:pt>
    <dgm:pt modelId="{52DE36CE-AF00-4B5E-AE32-1B6F38318082}">
      <dgm:prSet phldrT="[Texte]"/>
      <dgm:spPr>
        <a:solidFill>
          <a:srgbClr val="F46914"/>
        </a:solidFill>
      </dgm:spPr>
      <dgm:t>
        <a:bodyPr/>
        <a:lstStyle/>
        <a:p>
          <a:r>
            <a:rPr lang="fr-FR" dirty="0">
              <a:latin typeface="Segoe UI" panose="020B0502040204020203" pitchFamily="34" charset="0"/>
              <a:cs typeface="Segoe UI" panose="020B0502040204020203" pitchFamily="34" charset="0"/>
            </a:rPr>
            <a:t>Observer</a:t>
          </a:r>
        </a:p>
      </dgm:t>
    </dgm:pt>
    <dgm:pt modelId="{8475EA66-443F-4198-BB03-808B1147001E}" type="parTrans" cxnId="{CB673127-F461-4A46-80F2-A585B563A393}">
      <dgm:prSet/>
      <dgm:spPr>
        <a:solidFill>
          <a:schemeClr val="tx1"/>
        </a:solidFill>
      </dgm:spPr>
      <dgm:t>
        <a:bodyPr/>
        <a:lstStyle/>
        <a:p>
          <a:endParaRPr lang="fr-FR"/>
        </a:p>
      </dgm:t>
    </dgm:pt>
    <dgm:pt modelId="{8D0B85B6-08D3-45A0-9C5B-C376E86ADB0F}" type="sibTrans" cxnId="{CB673127-F461-4A46-80F2-A585B563A393}">
      <dgm:prSet/>
      <dgm:spPr/>
      <dgm:t>
        <a:bodyPr/>
        <a:lstStyle/>
        <a:p>
          <a:endParaRPr lang="fr-FR"/>
        </a:p>
      </dgm:t>
    </dgm:pt>
    <dgm:pt modelId="{BA5DDB1A-33D2-4CCE-ABF1-B80567E32F97}">
      <dgm:prSet phldrT="[Texte]"/>
      <dgm:spPr>
        <a:solidFill>
          <a:srgbClr val="F46914"/>
        </a:solidFill>
      </dgm:spPr>
      <dgm:t>
        <a:bodyPr/>
        <a:lstStyle/>
        <a:p>
          <a:r>
            <a:rPr lang="fr-FR" dirty="0">
              <a:latin typeface="Segoe UI" panose="020B0502040204020203" pitchFamily="34" charset="0"/>
              <a:cs typeface="Segoe UI" panose="020B0502040204020203" pitchFamily="34" charset="0"/>
            </a:rPr>
            <a:t>Observer</a:t>
          </a:r>
        </a:p>
      </dgm:t>
    </dgm:pt>
    <dgm:pt modelId="{C9B860C0-262C-439D-93F7-EC5AECEE6180}" type="parTrans" cxnId="{42ECC086-2E09-4A99-9795-598B6FA71E69}">
      <dgm:prSet/>
      <dgm:spPr>
        <a:solidFill>
          <a:schemeClr val="tx1"/>
        </a:solidFill>
      </dgm:spPr>
      <dgm:t>
        <a:bodyPr/>
        <a:lstStyle/>
        <a:p>
          <a:endParaRPr lang="fr-FR"/>
        </a:p>
      </dgm:t>
    </dgm:pt>
    <dgm:pt modelId="{52FC736F-C11A-498F-9A9D-F47CF0B39B68}" type="sibTrans" cxnId="{42ECC086-2E09-4A99-9795-598B6FA71E69}">
      <dgm:prSet/>
      <dgm:spPr/>
      <dgm:t>
        <a:bodyPr/>
        <a:lstStyle/>
        <a:p>
          <a:endParaRPr lang="fr-FR"/>
        </a:p>
      </dgm:t>
    </dgm:pt>
    <dgm:pt modelId="{C0B18914-11FD-4E52-B66B-61C0693B7897}">
      <dgm:prSet phldrT="[Texte]"/>
      <dgm:spPr>
        <a:solidFill>
          <a:srgbClr val="F46914"/>
        </a:solidFill>
      </dgm:spPr>
      <dgm:t>
        <a:bodyPr/>
        <a:lstStyle/>
        <a:p>
          <a:r>
            <a:rPr lang="fr-FR" dirty="0">
              <a:latin typeface="Segoe UI" panose="020B0502040204020203" pitchFamily="34" charset="0"/>
              <a:cs typeface="Segoe UI" panose="020B0502040204020203" pitchFamily="34" charset="0"/>
            </a:rPr>
            <a:t>Observer</a:t>
          </a:r>
        </a:p>
      </dgm:t>
    </dgm:pt>
    <dgm:pt modelId="{8AADDC54-50E6-44A6-A2FC-0EB7A2D0BC0D}" type="parTrans" cxnId="{3D06D36A-1ABF-40D5-8329-D6E7BC98CDA2}">
      <dgm:prSet/>
      <dgm:spPr>
        <a:solidFill>
          <a:schemeClr val="tx1"/>
        </a:solidFill>
      </dgm:spPr>
      <dgm:t>
        <a:bodyPr/>
        <a:lstStyle/>
        <a:p>
          <a:endParaRPr lang="fr-FR"/>
        </a:p>
      </dgm:t>
    </dgm:pt>
    <dgm:pt modelId="{718BEFC8-FC81-4F04-8452-66A495DCB16A}" type="sibTrans" cxnId="{3D06D36A-1ABF-40D5-8329-D6E7BC98CDA2}">
      <dgm:prSet/>
      <dgm:spPr/>
      <dgm:t>
        <a:bodyPr/>
        <a:lstStyle/>
        <a:p>
          <a:endParaRPr lang="fr-FR"/>
        </a:p>
      </dgm:t>
    </dgm:pt>
    <dgm:pt modelId="{281931F7-4973-4F96-B222-881F71DF585D}">
      <dgm:prSet phldrT="[Texte]"/>
      <dgm:spPr>
        <a:solidFill>
          <a:srgbClr val="F46914"/>
        </a:solidFill>
      </dgm:spPr>
      <dgm:t>
        <a:bodyPr/>
        <a:lstStyle/>
        <a:p>
          <a:r>
            <a:rPr lang="fr-FR" dirty="0">
              <a:latin typeface="Segoe UI" panose="020B0502040204020203" pitchFamily="34" charset="0"/>
              <a:cs typeface="Segoe UI" panose="020B0502040204020203" pitchFamily="34" charset="0"/>
            </a:rPr>
            <a:t>Observer</a:t>
          </a:r>
        </a:p>
      </dgm:t>
    </dgm:pt>
    <dgm:pt modelId="{8B342687-4A3A-4B97-9C14-6A5E70B31D79}" type="parTrans" cxnId="{1990095A-43F3-49D8-97AA-3BF639007BCF}">
      <dgm:prSet/>
      <dgm:spPr>
        <a:solidFill>
          <a:schemeClr val="tx1"/>
        </a:solidFill>
      </dgm:spPr>
      <dgm:t>
        <a:bodyPr/>
        <a:lstStyle/>
        <a:p>
          <a:endParaRPr lang="fr-FR"/>
        </a:p>
      </dgm:t>
    </dgm:pt>
    <dgm:pt modelId="{83BEF17D-95A7-4EEA-AF0D-D9D7BD87E19A}" type="sibTrans" cxnId="{1990095A-43F3-49D8-97AA-3BF639007BCF}">
      <dgm:prSet/>
      <dgm:spPr/>
      <dgm:t>
        <a:bodyPr/>
        <a:lstStyle/>
        <a:p>
          <a:endParaRPr lang="fr-FR"/>
        </a:p>
      </dgm:t>
    </dgm:pt>
    <dgm:pt modelId="{292A94AA-A069-45A3-A57B-ACD4236CBBEC}" type="pres">
      <dgm:prSet presAssocID="{AD7B1FB7-433F-4471-8A17-F6D3347E8300}" presName="Name0" presStyleCnt="0">
        <dgm:presLayoutVars>
          <dgm:chMax val="1"/>
          <dgm:dir/>
          <dgm:animLvl val="ctr"/>
          <dgm:resizeHandles val="exact"/>
        </dgm:presLayoutVars>
      </dgm:prSet>
      <dgm:spPr/>
    </dgm:pt>
    <dgm:pt modelId="{BF6EC316-7AAC-42AF-8081-487A94F5818C}" type="pres">
      <dgm:prSet presAssocID="{81D93204-90F4-4EB0-8040-2C95ACF1F7B2}" presName="centerShape" presStyleLbl="node0" presStyleIdx="0" presStyleCnt="1"/>
      <dgm:spPr/>
    </dgm:pt>
    <dgm:pt modelId="{9CDE1E4C-EE83-4CE4-82BD-16392872D589}" type="pres">
      <dgm:prSet presAssocID="{8475EA66-443F-4198-BB03-808B1147001E}" presName="parTrans" presStyleLbl="sibTrans2D1" presStyleIdx="0" presStyleCnt="4"/>
      <dgm:spPr/>
    </dgm:pt>
    <dgm:pt modelId="{7BA28502-E3F5-4ED6-A119-70DB8428419C}" type="pres">
      <dgm:prSet presAssocID="{8475EA66-443F-4198-BB03-808B1147001E}" presName="connectorText" presStyleLbl="sibTrans2D1" presStyleIdx="0" presStyleCnt="4"/>
      <dgm:spPr/>
    </dgm:pt>
    <dgm:pt modelId="{0FC627EA-1CCE-4AD0-A938-FEA8E9A0D0D0}" type="pres">
      <dgm:prSet presAssocID="{52DE36CE-AF00-4B5E-AE32-1B6F38318082}" presName="node" presStyleLbl="node1" presStyleIdx="0" presStyleCnt="4">
        <dgm:presLayoutVars>
          <dgm:bulletEnabled val="1"/>
        </dgm:presLayoutVars>
      </dgm:prSet>
      <dgm:spPr/>
    </dgm:pt>
    <dgm:pt modelId="{94E7A74C-9240-4237-BCCF-DC8F4A6558E5}" type="pres">
      <dgm:prSet presAssocID="{C9B860C0-262C-439D-93F7-EC5AECEE6180}" presName="parTrans" presStyleLbl="sibTrans2D1" presStyleIdx="1" presStyleCnt="4"/>
      <dgm:spPr/>
    </dgm:pt>
    <dgm:pt modelId="{63B34FEC-FE80-4B92-9AA8-610C0DB3D3AF}" type="pres">
      <dgm:prSet presAssocID="{C9B860C0-262C-439D-93F7-EC5AECEE6180}" presName="connectorText" presStyleLbl="sibTrans2D1" presStyleIdx="1" presStyleCnt="4"/>
      <dgm:spPr/>
    </dgm:pt>
    <dgm:pt modelId="{21F8C9AB-1E64-42E4-B07F-9FACE794C256}" type="pres">
      <dgm:prSet presAssocID="{BA5DDB1A-33D2-4CCE-ABF1-B80567E32F97}" presName="node" presStyleLbl="node1" presStyleIdx="1" presStyleCnt="4">
        <dgm:presLayoutVars>
          <dgm:bulletEnabled val="1"/>
        </dgm:presLayoutVars>
      </dgm:prSet>
      <dgm:spPr/>
    </dgm:pt>
    <dgm:pt modelId="{BF09AAFC-7FAD-4F64-9E97-BB0370CAF0D0}" type="pres">
      <dgm:prSet presAssocID="{8AADDC54-50E6-44A6-A2FC-0EB7A2D0BC0D}" presName="parTrans" presStyleLbl="sibTrans2D1" presStyleIdx="2" presStyleCnt="4"/>
      <dgm:spPr/>
    </dgm:pt>
    <dgm:pt modelId="{A7621CCB-9340-463F-955B-95F248C9D108}" type="pres">
      <dgm:prSet presAssocID="{8AADDC54-50E6-44A6-A2FC-0EB7A2D0BC0D}" presName="connectorText" presStyleLbl="sibTrans2D1" presStyleIdx="2" presStyleCnt="4"/>
      <dgm:spPr/>
    </dgm:pt>
    <dgm:pt modelId="{EC59D432-77B4-48CB-B9BA-76D202CCE501}" type="pres">
      <dgm:prSet presAssocID="{C0B18914-11FD-4E52-B66B-61C0693B7897}" presName="node" presStyleLbl="node1" presStyleIdx="2" presStyleCnt="4">
        <dgm:presLayoutVars>
          <dgm:bulletEnabled val="1"/>
        </dgm:presLayoutVars>
      </dgm:prSet>
      <dgm:spPr/>
    </dgm:pt>
    <dgm:pt modelId="{03B28257-212C-4D95-8A43-312F4028640C}" type="pres">
      <dgm:prSet presAssocID="{8B342687-4A3A-4B97-9C14-6A5E70B31D79}" presName="parTrans" presStyleLbl="sibTrans2D1" presStyleIdx="3" presStyleCnt="4"/>
      <dgm:spPr/>
    </dgm:pt>
    <dgm:pt modelId="{899A5538-19AE-4A19-8629-D9E6495745AD}" type="pres">
      <dgm:prSet presAssocID="{8B342687-4A3A-4B97-9C14-6A5E70B31D79}" presName="connectorText" presStyleLbl="sibTrans2D1" presStyleIdx="3" presStyleCnt="4"/>
      <dgm:spPr/>
    </dgm:pt>
    <dgm:pt modelId="{FAB43ED3-5495-44E7-9A36-61E08D1B9194}" type="pres">
      <dgm:prSet presAssocID="{281931F7-4973-4F96-B222-881F71DF585D}" presName="node" presStyleLbl="node1" presStyleIdx="3" presStyleCnt="4">
        <dgm:presLayoutVars>
          <dgm:bulletEnabled val="1"/>
        </dgm:presLayoutVars>
      </dgm:prSet>
      <dgm:spPr/>
    </dgm:pt>
  </dgm:ptLst>
  <dgm:cxnLst>
    <dgm:cxn modelId="{EDBCF51F-602F-40F9-9729-EDFE80B3EB90}" type="presOf" srcId="{52DE36CE-AF00-4B5E-AE32-1B6F38318082}" destId="{0FC627EA-1CCE-4AD0-A938-FEA8E9A0D0D0}" srcOrd="0" destOrd="0" presId="urn:microsoft.com/office/officeart/2005/8/layout/radial5"/>
    <dgm:cxn modelId="{CB673127-F461-4A46-80F2-A585B563A393}" srcId="{81D93204-90F4-4EB0-8040-2C95ACF1F7B2}" destId="{52DE36CE-AF00-4B5E-AE32-1B6F38318082}" srcOrd="0" destOrd="0" parTransId="{8475EA66-443F-4198-BB03-808B1147001E}" sibTransId="{8D0B85B6-08D3-45A0-9C5B-C376E86ADB0F}"/>
    <dgm:cxn modelId="{152BC62C-7858-49F6-9B7B-6960A72DF7E8}" srcId="{AD7B1FB7-433F-4471-8A17-F6D3347E8300}" destId="{81D93204-90F4-4EB0-8040-2C95ACF1F7B2}" srcOrd="0" destOrd="0" parTransId="{C4B994BF-0B99-42AF-BC6C-0ADB8A21DF5E}" sibTransId="{12595731-E041-4BD1-AC73-0F930A75FE89}"/>
    <dgm:cxn modelId="{474C8744-4A7D-4A4B-9219-F0E6C2208EA3}" type="presOf" srcId="{8475EA66-443F-4198-BB03-808B1147001E}" destId="{9CDE1E4C-EE83-4CE4-82BD-16392872D589}" srcOrd="0" destOrd="0" presId="urn:microsoft.com/office/officeart/2005/8/layout/radial5"/>
    <dgm:cxn modelId="{3D06D36A-1ABF-40D5-8329-D6E7BC98CDA2}" srcId="{81D93204-90F4-4EB0-8040-2C95ACF1F7B2}" destId="{C0B18914-11FD-4E52-B66B-61C0693B7897}" srcOrd="2" destOrd="0" parTransId="{8AADDC54-50E6-44A6-A2FC-0EB7A2D0BC0D}" sibTransId="{718BEFC8-FC81-4F04-8452-66A495DCB16A}"/>
    <dgm:cxn modelId="{11DD316B-FFAA-49FE-AAD9-3799F3D028AB}" type="presOf" srcId="{C0B18914-11FD-4E52-B66B-61C0693B7897}" destId="{EC59D432-77B4-48CB-B9BA-76D202CCE501}" srcOrd="0" destOrd="0" presId="urn:microsoft.com/office/officeart/2005/8/layout/radial5"/>
    <dgm:cxn modelId="{FC96BC55-74EC-405D-BE67-FADD30E7D027}" type="presOf" srcId="{C9B860C0-262C-439D-93F7-EC5AECEE6180}" destId="{63B34FEC-FE80-4B92-9AA8-610C0DB3D3AF}" srcOrd="1" destOrd="0" presId="urn:microsoft.com/office/officeart/2005/8/layout/radial5"/>
    <dgm:cxn modelId="{1990095A-43F3-49D8-97AA-3BF639007BCF}" srcId="{81D93204-90F4-4EB0-8040-2C95ACF1F7B2}" destId="{281931F7-4973-4F96-B222-881F71DF585D}" srcOrd="3" destOrd="0" parTransId="{8B342687-4A3A-4B97-9C14-6A5E70B31D79}" sibTransId="{83BEF17D-95A7-4EEA-AF0D-D9D7BD87E19A}"/>
    <dgm:cxn modelId="{59199F5A-A664-4787-87B9-6C7FBEFFA222}" type="presOf" srcId="{8B342687-4A3A-4B97-9C14-6A5E70B31D79}" destId="{03B28257-212C-4D95-8A43-312F4028640C}" srcOrd="0" destOrd="0" presId="urn:microsoft.com/office/officeart/2005/8/layout/radial5"/>
    <dgm:cxn modelId="{42ECC086-2E09-4A99-9795-598B6FA71E69}" srcId="{81D93204-90F4-4EB0-8040-2C95ACF1F7B2}" destId="{BA5DDB1A-33D2-4CCE-ABF1-B80567E32F97}" srcOrd="1" destOrd="0" parTransId="{C9B860C0-262C-439D-93F7-EC5AECEE6180}" sibTransId="{52FC736F-C11A-498F-9A9D-F47CF0B39B68}"/>
    <dgm:cxn modelId="{9E42EC8E-FC5E-4DB8-83E1-02339242C75C}" type="presOf" srcId="{BA5DDB1A-33D2-4CCE-ABF1-B80567E32F97}" destId="{21F8C9AB-1E64-42E4-B07F-9FACE794C256}" srcOrd="0" destOrd="0" presId="urn:microsoft.com/office/officeart/2005/8/layout/radial5"/>
    <dgm:cxn modelId="{FB15D19B-2FE6-4EF8-8CBB-558BAF5CB1B3}" type="presOf" srcId="{8B342687-4A3A-4B97-9C14-6A5E70B31D79}" destId="{899A5538-19AE-4A19-8629-D9E6495745AD}" srcOrd="1" destOrd="0" presId="urn:microsoft.com/office/officeart/2005/8/layout/radial5"/>
    <dgm:cxn modelId="{7326C7A4-124A-4882-AD22-93D75ED9E37E}" type="presOf" srcId="{C9B860C0-262C-439D-93F7-EC5AECEE6180}" destId="{94E7A74C-9240-4237-BCCF-DC8F4A6558E5}" srcOrd="0" destOrd="0" presId="urn:microsoft.com/office/officeart/2005/8/layout/radial5"/>
    <dgm:cxn modelId="{7F8C1DB4-8C1E-46F8-AA19-AA9958480E34}" type="presOf" srcId="{281931F7-4973-4F96-B222-881F71DF585D}" destId="{FAB43ED3-5495-44E7-9A36-61E08D1B9194}" srcOrd="0" destOrd="0" presId="urn:microsoft.com/office/officeart/2005/8/layout/radial5"/>
    <dgm:cxn modelId="{D77D2FCD-01B0-431E-9715-27E9358DEAF0}" type="presOf" srcId="{8475EA66-443F-4198-BB03-808B1147001E}" destId="{7BA28502-E3F5-4ED6-A119-70DB8428419C}" srcOrd="1" destOrd="0" presId="urn:microsoft.com/office/officeart/2005/8/layout/radial5"/>
    <dgm:cxn modelId="{A76E63D2-1597-4CE4-AC91-C2EC302954AB}" type="presOf" srcId="{AD7B1FB7-433F-4471-8A17-F6D3347E8300}" destId="{292A94AA-A069-45A3-A57B-ACD4236CBBEC}" srcOrd="0" destOrd="0" presId="urn:microsoft.com/office/officeart/2005/8/layout/radial5"/>
    <dgm:cxn modelId="{F3B1BDDF-DB8F-44EF-9A22-E27D0E10D243}" type="presOf" srcId="{8AADDC54-50E6-44A6-A2FC-0EB7A2D0BC0D}" destId="{BF09AAFC-7FAD-4F64-9E97-BB0370CAF0D0}" srcOrd="0" destOrd="0" presId="urn:microsoft.com/office/officeart/2005/8/layout/radial5"/>
    <dgm:cxn modelId="{5C24DBFB-D13E-4748-A5EF-C724553AB8D8}" type="presOf" srcId="{8AADDC54-50E6-44A6-A2FC-0EB7A2D0BC0D}" destId="{A7621CCB-9340-463F-955B-95F248C9D108}" srcOrd="1" destOrd="0" presId="urn:microsoft.com/office/officeart/2005/8/layout/radial5"/>
    <dgm:cxn modelId="{D6B1E4FB-35D0-47AF-AB8A-66A03F7B7EF3}" type="presOf" srcId="{81D93204-90F4-4EB0-8040-2C95ACF1F7B2}" destId="{BF6EC316-7AAC-42AF-8081-487A94F5818C}" srcOrd="0" destOrd="0" presId="urn:microsoft.com/office/officeart/2005/8/layout/radial5"/>
    <dgm:cxn modelId="{36C9E917-A849-46AA-9E00-474A4D330AE9}" type="presParOf" srcId="{292A94AA-A069-45A3-A57B-ACD4236CBBEC}" destId="{BF6EC316-7AAC-42AF-8081-487A94F5818C}" srcOrd="0" destOrd="0" presId="urn:microsoft.com/office/officeart/2005/8/layout/radial5"/>
    <dgm:cxn modelId="{363741D5-5391-44E0-9479-B9133E24FFD1}" type="presParOf" srcId="{292A94AA-A069-45A3-A57B-ACD4236CBBEC}" destId="{9CDE1E4C-EE83-4CE4-82BD-16392872D589}" srcOrd="1" destOrd="0" presId="urn:microsoft.com/office/officeart/2005/8/layout/radial5"/>
    <dgm:cxn modelId="{258DD416-C2FB-4C12-B81D-CDA0E5B1F565}" type="presParOf" srcId="{9CDE1E4C-EE83-4CE4-82BD-16392872D589}" destId="{7BA28502-E3F5-4ED6-A119-70DB8428419C}" srcOrd="0" destOrd="0" presId="urn:microsoft.com/office/officeart/2005/8/layout/radial5"/>
    <dgm:cxn modelId="{DF5CC872-A1AB-4CF3-949D-5F025DC2682D}" type="presParOf" srcId="{292A94AA-A069-45A3-A57B-ACD4236CBBEC}" destId="{0FC627EA-1CCE-4AD0-A938-FEA8E9A0D0D0}" srcOrd="2" destOrd="0" presId="urn:microsoft.com/office/officeart/2005/8/layout/radial5"/>
    <dgm:cxn modelId="{54F895F1-29AB-49BD-B824-A4CC15E48466}" type="presParOf" srcId="{292A94AA-A069-45A3-A57B-ACD4236CBBEC}" destId="{94E7A74C-9240-4237-BCCF-DC8F4A6558E5}" srcOrd="3" destOrd="0" presId="urn:microsoft.com/office/officeart/2005/8/layout/radial5"/>
    <dgm:cxn modelId="{6EDB7931-45A2-4C9B-B352-04E2132F068A}" type="presParOf" srcId="{94E7A74C-9240-4237-BCCF-DC8F4A6558E5}" destId="{63B34FEC-FE80-4B92-9AA8-610C0DB3D3AF}" srcOrd="0" destOrd="0" presId="urn:microsoft.com/office/officeart/2005/8/layout/radial5"/>
    <dgm:cxn modelId="{8981D918-5ECD-4850-843E-D5E339C9764F}" type="presParOf" srcId="{292A94AA-A069-45A3-A57B-ACD4236CBBEC}" destId="{21F8C9AB-1E64-42E4-B07F-9FACE794C256}" srcOrd="4" destOrd="0" presId="urn:microsoft.com/office/officeart/2005/8/layout/radial5"/>
    <dgm:cxn modelId="{DD77AF33-7E1D-4582-9332-1BA8E5F9CEE4}" type="presParOf" srcId="{292A94AA-A069-45A3-A57B-ACD4236CBBEC}" destId="{BF09AAFC-7FAD-4F64-9E97-BB0370CAF0D0}" srcOrd="5" destOrd="0" presId="urn:microsoft.com/office/officeart/2005/8/layout/radial5"/>
    <dgm:cxn modelId="{C76BC494-52A0-436B-B4BF-AFB541E50AC5}" type="presParOf" srcId="{BF09AAFC-7FAD-4F64-9E97-BB0370CAF0D0}" destId="{A7621CCB-9340-463F-955B-95F248C9D108}" srcOrd="0" destOrd="0" presId="urn:microsoft.com/office/officeart/2005/8/layout/radial5"/>
    <dgm:cxn modelId="{1F70C329-FF1E-4C56-AD38-57EE2212BC98}" type="presParOf" srcId="{292A94AA-A069-45A3-A57B-ACD4236CBBEC}" destId="{EC59D432-77B4-48CB-B9BA-76D202CCE501}" srcOrd="6" destOrd="0" presId="urn:microsoft.com/office/officeart/2005/8/layout/radial5"/>
    <dgm:cxn modelId="{4B5A68E5-29EF-49E5-AF34-4CA7F0A0B5B1}" type="presParOf" srcId="{292A94AA-A069-45A3-A57B-ACD4236CBBEC}" destId="{03B28257-212C-4D95-8A43-312F4028640C}" srcOrd="7" destOrd="0" presId="urn:microsoft.com/office/officeart/2005/8/layout/radial5"/>
    <dgm:cxn modelId="{FF3939EF-AB50-4425-A84F-638E2B90EB41}" type="presParOf" srcId="{03B28257-212C-4D95-8A43-312F4028640C}" destId="{899A5538-19AE-4A19-8629-D9E6495745AD}" srcOrd="0" destOrd="0" presId="urn:microsoft.com/office/officeart/2005/8/layout/radial5"/>
    <dgm:cxn modelId="{A5084ED5-E4FD-493A-B5ED-32EB1FE7ED5B}" type="presParOf" srcId="{292A94AA-A069-45A3-A57B-ACD4236CBBEC}" destId="{FAB43ED3-5495-44E7-9A36-61E08D1B9194}"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EC316-7AAC-42AF-8081-487A94F5818C}">
      <dsp:nvSpPr>
        <dsp:cNvPr id="0" name=""/>
        <dsp:cNvSpPr/>
      </dsp:nvSpPr>
      <dsp:spPr>
        <a:xfrm>
          <a:off x="3351609" y="1996942"/>
          <a:ext cx="1424781" cy="1424781"/>
        </a:xfrm>
        <a:prstGeom prst="ellipse">
          <a:avLst/>
        </a:prstGeom>
        <a:solidFill>
          <a:srgbClr val="0090C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Segoe UI" panose="020B0502040204020203" pitchFamily="34" charset="0"/>
              <a:cs typeface="Segoe UI" panose="020B0502040204020203" pitchFamily="34" charset="0"/>
            </a:rPr>
            <a:t>Observable</a:t>
          </a:r>
        </a:p>
      </dsp:txBody>
      <dsp:txXfrm>
        <a:off x="3560263" y="2205596"/>
        <a:ext cx="1007473" cy="1007473"/>
      </dsp:txXfrm>
    </dsp:sp>
    <dsp:sp modelId="{9CDE1E4C-EE83-4CE4-82BD-16392872D589}">
      <dsp:nvSpPr>
        <dsp:cNvPr id="0" name=""/>
        <dsp:cNvSpPr/>
      </dsp:nvSpPr>
      <dsp:spPr>
        <a:xfrm rot="16200000">
          <a:off x="3913169" y="1478682"/>
          <a:ext cx="301660" cy="48442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3958418" y="1620816"/>
        <a:ext cx="211162" cy="290655"/>
      </dsp:txXfrm>
    </dsp:sp>
    <dsp:sp modelId="{0FC627EA-1CCE-4AD0-A938-FEA8E9A0D0D0}">
      <dsp:nvSpPr>
        <dsp:cNvPr id="0" name=""/>
        <dsp:cNvSpPr/>
      </dsp:nvSpPr>
      <dsp:spPr>
        <a:xfrm>
          <a:off x="3351609" y="2990"/>
          <a:ext cx="1424781" cy="1424781"/>
        </a:xfrm>
        <a:prstGeom prst="ellipse">
          <a:avLst/>
        </a:prstGeom>
        <a:solidFill>
          <a:srgbClr val="F4691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Segoe UI" panose="020B0502040204020203" pitchFamily="34" charset="0"/>
              <a:cs typeface="Segoe UI" panose="020B0502040204020203" pitchFamily="34" charset="0"/>
            </a:rPr>
            <a:t>Observer</a:t>
          </a:r>
        </a:p>
      </dsp:txBody>
      <dsp:txXfrm>
        <a:off x="3560263" y="211644"/>
        <a:ext cx="1007473" cy="1007473"/>
      </dsp:txXfrm>
    </dsp:sp>
    <dsp:sp modelId="{94E7A74C-9240-4237-BCCF-DC8F4A6558E5}">
      <dsp:nvSpPr>
        <dsp:cNvPr id="0" name=""/>
        <dsp:cNvSpPr/>
      </dsp:nvSpPr>
      <dsp:spPr>
        <a:xfrm>
          <a:off x="4901608" y="2467120"/>
          <a:ext cx="301660" cy="48442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4901608" y="2564005"/>
        <a:ext cx="211162" cy="290655"/>
      </dsp:txXfrm>
    </dsp:sp>
    <dsp:sp modelId="{21F8C9AB-1E64-42E4-B07F-9FACE794C256}">
      <dsp:nvSpPr>
        <dsp:cNvPr id="0" name=""/>
        <dsp:cNvSpPr/>
      </dsp:nvSpPr>
      <dsp:spPr>
        <a:xfrm>
          <a:off x="5345561" y="1996942"/>
          <a:ext cx="1424781" cy="1424781"/>
        </a:xfrm>
        <a:prstGeom prst="ellipse">
          <a:avLst/>
        </a:prstGeom>
        <a:solidFill>
          <a:srgbClr val="F4691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Segoe UI" panose="020B0502040204020203" pitchFamily="34" charset="0"/>
              <a:cs typeface="Segoe UI" panose="020B0502040204020203" pitchFamily="34" charset="0"/>
            </a:rPr>
            <a:t>Observer</a:t>
          </a:r>
        </a:p>
      </dsp:txBody>
      <dsp:txXfrm>
        <a:off x="5554215" y="2205596"/>
        <a:ext cx="1007473" cy="1007473"/>
      </dsp:txXfrm>
    </dsp:sp>
    <dsp:sp modelId="{BF09AAFC-7FAD-4F64-9E97-BB0370CAF0D0}">
      <dsp:nvSpPr>
        <dsp:cNvPr id="0" name=""/>
        <dsp:cNvSpPr/>
      </dsp:nvSpPr>
      <dsp:spPr>
        <a:xfrm rot="5400000">
          <a:off x="3913169" y="3455559"/>
          <a:ext cx="301660" cy="48442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3958418" y="3507195"/>
        <a:ext cx="211162" cy="290655"/>
      </dsp:txXfrm>
    </dsp:sp>
    <dsp:sp modelId="{EC59D432-77B4-48CB-B9BA-76D202CCE501}">
      <dsp:nvSpPr>
        <dsp:cNvPr id="0" name=""/>
        <dsp:cNvSpPr/>
      </dsp:nvSpPr>
      <dsp:spPr>
        <a:xfrm>
          <a:off x="3351609" y="3990894"/>
          <a:ext cx="1424781" cy="1424781"/>
        </a:xfrm>
        <a:prstGeom prst="ellipse">
          <a:avLst/>
        </a:prstGeom>
        <a:solidFill>
          <a:srgbClr val="F4691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Segoe UI" panose="020B0502040204020203" pitchFamily="34" charset="0"/>
              <a:cs typeface="Segoe UI" panose="020B0502040204020203" pitchFamily="34" charset="0"/>
            </a:rPr>
            <a:t>Observer</a:t>
          </a:r>
        </a:p>
      </dsp:txBody>
      <dsp:txXfrm>
        <a:off x="3560263" y="4199548"/>
        <a:ext cx="1007473" cy="1007473"/>
      </dsp:txXfrm>
    </dsp:sp>
    <dsp:sp modelId="{03B28257-212C-4D95-8A43-312F4028640C}">
      <dsp:nvSpPr>
        <dsp:cNvPr id="0" name=""/>
        <dsp:cNvSpPr/>
      </dsp:nvSpPr>
      <dsp:spPr>
        <a:xfrm rot="10800000">
          <a:off x="2924731" y="2467120"/>
          <a:ext cx="301660" cy="48442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rot="10800000">
        <a:off x="3015229" y="2564005"/>
        <a:ext cx="211162" cy="290655"/>
      </dsp:txXfrm>
    </dsp:sp>
    <dsp:sp modelId="{FAB43ED3-5495-44E7-9A36-61E08D1B9194}">
      <dsp:nvSpPr>
        <dsp:cNvPr id="0" name=""/>
        <dsp:cNvSpPr/>
      </dsp:nvSpPr>
      <dsp:spPr>
        <a:xfrm>
          <a:off x="1357657" y="1996942"/>
          <a:ext cx="1424781" cy="1424781"/>
        </a:xfrm>
        <a:prstGeom prst="ellipse">
          <a:avLst/>
        </a:prstGeom>
        <a:solidFill>
          <a:srgbClr val="F4691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Segoe UI" panose="020B0502040204020203" pitchFamily="34" charset="0"/>
              <a:cs typeface="Segoe UI" panose="020B0502040204020203" pitchFamily="34" charset="0"/>
            </a:rPr>
            <a:t>Observer</a:t>
          </a:r>
        </a:p>
      </dsp:txBody>
      <dsp:txXfrm>
        <a:off x="1566311" y="2205596"/>
        <a:ext cx="1007473" cy="100747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24/01/2022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24/01/2022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Tadaaaaaaaaaaaaaaaaaaaaaaaaaaammm</a:t>
            </a:r>
            <a:endParaRPr lang="fr-FR" dirty="0"/>
          </a:p>
        </p:txBody>
      </p:sp>
    </p:spTree>
    <p:extLst>
      <p:ext uri="{BB962C8B-B14F-4D97-AF65-F5344CB8AC3E}">
        <p14:creationId xmlns:p14="http://schemas.microsoft.com/office/powerpoint/2010/main" val="2847636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M8D01KT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M8D01JV</a:t>
            </a:r>
          </a:p>
          <a:p>
            <a:endParaRPr lang="fr-FR">
              <a:cs typeface="Segoe UI" panose="020B0502040204020203" pitchFamily="34" charset="0"/>
            </a:endParaRPr>
          </a:p>
          <a:p>
            <a:r>
              <a:rPr lang="fr-FR">
                <a:cs typeface="Segoe UI" panose="020B0502040204020203" pitchFamily="34" charset="0"/>
              </a:rPr>
              <a:t>Remarquez que plus on avance dans les technos plus le nombre de ligne de code diminue et plus le code est simple et clair.</a:t>
            </a:r>
          </a:p>
          <a:p>
            <a:endParaRPr lang="en-US"/>
          </a:p>
        </p:txBody>
      </p:sp>
    </p:spTree>
    <p:extLst>
      <p:ext uri="{BB962C8B-B14F-4D97-AF65-F5344CB8AC3E}">
        <p14:creationId xmlns:p14="http://schemas.microsoft.com/office/powerpoint/2010/main" val="2659976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en-US" altLang="en-US" sz="1200" b="1" i="0" u="none" strike="noStrike" cap="none" normalizeH="0" baseline="0">
                <a:ln>
                  <a:noFill/>
                </a:ln>
                <a:solidFill>
                  <a:srgbClr val="660E7A"/>
                </a:solidFill>
                <a:effectLst/>
                <a:latin typeface="Courier New" panose="02070309020205020404" pitchFamily="49" charset="0"/>
              </a:rPr>
              <a:t>binding</a:t>
            </a:r>
            <a:r>
              <a:rPr kumimoji="0" lang="en-US" altLang="en-US" sz="1200" b="0" i="0" u="none" strike="noStrike" cap="none" normalizeH="0" baseline="0">
                <a:ln>
                  <a:noFill/>
                </a:ln>
                <a:solidFill>
                  <a:srgbClr val="000000"/>
                </a:solidFill>
                <a:effectLst/>
                <a:latin typeface="Courier New" panose="02070309020205020404" pitchFamily="49" charset="0"/>
              </a:rPr>
              <a:t>.</a:t>
            </a:r>
            <a:r>
              <a:rPr kumimoji="0" lang="en-US" altLang="en-US" sz="1200" b="0" i="1" u="none" strike="noStrike" cap="none" normalizeH="0" baseline="0">
                <a:ln>
                  <a:noFill/>
                </a:ln>
                <a:solidFill>
                  <a:srgbClr val="660E7A"/>
                </a:solidFill>
                <a:effectLst/>
                <a:latin typeface="Courier New" panose="02070309020205020404" pitchFamily="49" charset="0"/>
              </a:rPr>
              <a:t>vm </a:t>
            </a:r>
            <a:r>
              <a:rPr kumimoji="0" lang="en-US" altLang="en-US" sz="1200" b="0" i="0" u="none" strike="noStrike" cap="none" normalizeH="0" baseline="0">
                <a:ln>
                  <a:noFill/>
                </a:ln>
                <a:solidFill>
                  <a:srgbClr val="000000"/>
                </a:solidFill>
                <a:effectLst/>
                <a:latin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rPr>
              <a:t>viewModel : C’est ici que l’on fournit le ViewModel à la vue</a:t>
            </a:r>
            <a:endParaRPr lang="fr-FR" dirty="0"/>
          </a:p>
        </p:txBody>
      </p:sp>
    </p:spTree>
    <p:extLst>
      <p:ext uri="{BB962C8B-B14F-4D97-AF65-F5344CB8AC3E}">
        <p14:creationId xmlns:p14="http://schemas.microsoft.com/office/powerpoint/2010/main" val="51650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M8D02JV</a:t>
            </a:r>
            <a:endParaRPr lang="en-US"/>
          </a:p>
          <a:p>
            <a:r>
              <a:rPr lang="fr-FR"/>
              <a:t>M8D02KT</a:t>
            </a:r>
            <a:endParaRPr lang="en-US"/>
          </a:p>
          <a:p>
            <a:endParaRPr lang="fr-FR">
              <a:cs typeface="Segoe UI" panose="020B0502040204020203" pitchFamily="34" charset="0"/>
            </a:endParaRPr>
          </a:p>
          <a:p>
            <a:r>
              <a:rPr lang="fr-FR"/>
              <a:t>Remarquez que plus on avance dans les technos plus le nombre de ligne de code diminue et plus le code est simple et clair.</a:t>
            </a:r>
            <a:endParaRPr lang="fr-FR">
              <a:cs typeface="Segoe UI" panose="020B0502040204020203" pitchFamily="34" charset="0"/>
            </a:endParaRPr>
          </a:p>
          <a:p>
            <a:endParaRPr lang="en-US" dirty="0">
              <a:cs typeface="Segoe UI" panose="020B0502040204020203" pitchFamily="34" charset="0"/>
            </a:endParaRPr>
          </a:p>
        </p:txBody>
      </p:sp>
    </p:spTree>
    <p:extLst>
      <p:ext uri="{BB962C8B-B14F-4D97-AF65-F5344CB8AC3E}">
        <p14:creationId xmlns:p14="http://schemas.microsoft.com/office/powerpoint/2010/main" val="126573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M8TP01KT</a:t>
            </a:r>
          </a:p>
          <a:p>
            <a:endParaRPr lang="en-US"/>
          </a:p>
        </p:txBody>
      </p:sp>
    </p:spTree>
    <p:extLst>
      <p:ext uri="{BB962C8B-B14F-4D97-AF65-F5344CB8AC3E}">
        <p14:creationId xmlns:p14="http://schemas.microsoft.com/office/powerpoint/2010/main" val="3918801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a:solidFill>
                  <a:srgbClr val="202124"/>
                </a:solidFill>
                <a:effectLst/>
              </a:rPr>
              <a:t>LiveData est une classe de mettre le design pattern observer/observable en place dans une application android. Contrairement à un observable classique, LiveData est sensible au cycle de vie, ce qui signifie qu'il respecte le cycle de vie des autres composants de l'application, tels que les activités, les fragments ou les services. Cette prise de conscience garantit que LiveData ne met à jour que les observateurs de composants d'application qui sont dans un état de cycle de vie actif.</a:t>
            </a:r>
            <a:endParaRPr lang="fr-FR" b="0" i="0" dirty="0">
              <a:solidFill>
                <a:srgbClr val="202124"/>
              </a:solidFill>
              <a:effectLst/>
            </a:endParaRPr>
          </a:p>
        </p:txBody>
      </p:sp>
    </p:spTree>
    <p:extLst>
      <p:ext uri="{BB962C8B-B14F-4D97-AF65-F5344CB8AC3E}">
        <p14:creationId xmlns:p14="http://schemas.microsoft.com/office/powerpoint/2010/main" val="1993544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En gros quand certaines données sont mises à jour cela enclenche l’exécution de certaines fonctionnalités dans le but de mettre à jour l’ihm automatiquement.</a:t>
            </a:r>
            <a:endParaRPr lang="fr-FR" dirty="0"/>
          </a:p>
        </p:txBody>
      </p:sp>
    </p:spTree>
    <p:extLst>
      <p:ext uri="{BB962C8B-B14F-4D97-AF65-F5344CB8AC3E}">
        <p14:creationId xmlns:p14="http://schemas.microsoft.com/office/powerpoint/2010/main" val="1299780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 Les données observables sont celles qui enclencheront l’exécution de fonctionnalités lorsqu’elles changeront. </a:t>
            </a:r>
          </a:p>
          <a:p>
            <a:r>
              <a:rPr lang="fr-FR"/>
              <a:t>2 – Les callbacks sont les fonctions qui seront exécutées quand les données observables seront mises à jour.</a:t>
            </a:r>
            <a:endParaRPr lang="fr-FR" dirty="0"/>
          </a:p>
        </p:txBody>
      </p:sp>
    </p:spTree>
    <p:extLst>
      <p:ext uri="{BB962C8B-B14F-4D97-AF65-F5344CB8AC3E}">
        <p14:creationId xmlns:p14="http://schemas.microsoft.com/office/powerpoint/2010/main" val="1972081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1200" b="0" i="0" u="none" strike="noStrike" cap="none" normalizeH="0" baseline="0">
                <a:ln>
                  <a:noFill/>
                </a:ln>
                <a:solidFill>
                  <a:srgbClr val="000000"/>
                </a:solidFill>
                <a:effectLst/>
                <a:latin typeface="Courier New" panose="02070309020205020404" pitchFamily="49" charset="0"/>
              </a:rPr>
              <a:t>MutableLiveData&lt;Int&gt;() indique que compteur est un observable. Compteur est donc observé et compteur stocke un entier.</a:t>
            </a:r>
          </a:p>
          <a:p>
            <a:endParaRPr kumimoji="0" lang="fr-FR" sz="1200" b="0" i="0" u="none" strike="noStrike" cap="none" normalizeH="0" baseline="0">
              <a:ln>
                <a:noFill/>
              </a:ln>
              <a:solidFill>
                <a:srgbClr val="000000"/>
              </a:solidFill>
              <a:effectLst/>
              <a:latin typeface="Courier New" panose="02070309020205020404" pitchFamily="49" charset="0"/>
            </a:endParaRPr>
          </a:p>
          <a:p>
            <a:r>
              <a:rPr kumimoji="0" lang="fr-FR" altLang="fr-FR" sz="1200" b="1" i="0" u="none" strike="noStrike" cap="none" normalizeH="0" baseline="0">
                <a:ln>
                  <a:noFill/>
                </a:ln>
                <a:solidFill>
                  <a:srgbClr val="660E7A"/>
                </a:solidFill>
                <a:effectLst/>
                <a:latin typeface="Courier New" panose="02070309020205020404" pitchFamily="49" charset="0"/>
              </a:rPr>
              <a:t>compteur</a:t>
            </a:r>
            <a:r>
              <a:rPr kumimoji="0" lang="fr-FR" altLang="fr-FR" sz="1200" b="0" i="0" u="none" strike="noStrike" cap="none" normalizeH="0" baseline="0">
                <a:ln>
                  <a:noFill/>
                </a:ln>
                <a:solidFill>
                  <a:srgbClr val="000000"/>
                </a:solidFill>
                <a:effectLst/>
                <a:latin typeface="Courier New" panose="02070309020205020404" pitchFamily="49" charset="0"/>
              </a:rPr>
              <a:t>.</a:t>
            </a:r>
            <a:r>
              <a:rPr kumimoji="0" lang="fr-FR" altLang="fr-FR" sz="1200" b="0" i="1" u="none" strike="noStrike" cap="none" normalizeH="0" baseline="0">
                <a:ln>
                  <a:noFill/>
                </a:ln>
                <a:solidFill>
                  <a:srgbClr val="660E7A"/>
                </a:solidFill>
                <a:effectLst/>
                <a:latin typeface="Courier New" panose="02070309020205020404" pitchFamily="49" charset="0"/>
              </a:rPr>
              <a:t>value </a:t>
            </a: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0" i="0" u="none" strike="noStrike" cap="none" normalizeH="0" baseline="0">
                <a:ln>
                  <a:noFill/>
                </a:ln>
                <a:solidFill>
                  <a:srgbClr val="0000FF"/>
                </a:solidFill>
                <a:effectLst/>
                <a:latin typeface="Courier New" panose="02070309020205020404" pitchFamily="49" charset="0"/>
              </a:rPr>
              <a:t>…</a:t>
            </a:r>
            <a:r>
              <a:rPr kumimoji="0" lang="fr-FR" altLang="fr-FR" sz="1200" b="0" i="0" u="none" strike="noStrike" cap="none" normalizeH="0" baseline="0">
                <a:ln>
                  <a:noFill/>
                </a:ln>
                <a:solidFill>
                  <a:srgbClr val="000000"/>
                </a:solidFill>
                <a:effectLst/>
                <a:latin typeface="Courier New" panose="02070309020205020404" pitchFamily="49" charset="0"/>
              </a:rPr>
              <a:t> permet de modifier la valeur d’une données observable.</a:t>
            </a:r>
            <a:endParaRPr lang="fr-FR" dirty="0"/>
          </a:p>
        </p:txBody>
      </p:sp>
    </p:spTree>
    <p:extLst>
      <p:ext uri="{BB962C8B-B14F-4D97-AF65-F5344CB8AC3E}">
        <p14:creationId xmlns:p14="http://schemas.microsoft.com/office/powerpoint/2010/main" val="265882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en-US" altLang="en-US" sz="1200" b="1" i="0" u="none" strike="noStrike" cap="none" normalizeH="0" baseline="0">
                <a:ln>
                  <a:noFill/>
                </a:ln>
                <a:solidFill>
                  <a:srgbClr val="660E7A"/>
                </a:solidFill>
                <a:effectLst/>
                <a:latin typeface="Courier New" panose="02070309020205020404" pitchFamily="49" charset="0"/>
              </a:rPr>
              <a:t>viewModel</a:t>
            </a:r>
            <a:r>
              <a:rPr kumimoji="0" lang="en-US" altLang="en-US" sz="1200" b="0" i="0" u="none" strike="noStrike" cap="none" normalizeH="0" baseline="0">
                <a:ln>
                  <a:noFill/>
                </a:ln>
                <a:solidFill>
                  <a:srgbClr val="000000"/>
                </a:solidFill>
                <a:effectLst/>
                <a:latin typeface="Courier New" panose="02070309020205020404" pitchFamily="49" charset="0"/>
              </a:rPr>
              <a:t>.</a:t>
            </a:r>
            <a:r>
              <a:rPr kumimoji="0" lang="en-US" altLang="en-US" sz="1200" b="1" i="0" u="none" strike="noStrike" cap="none" normalizeH="0" baseline="0">
                <a:ln>
                  <a:noFill/>
                </a:ln>
                <a:solidFill>
                  <a:srgbClr val="660E7A"/>
                </a:solidFill>
                <a:effectLst/>
                <a:latin typeface="Courier New" panose="02070309020205020404" pitchFamily="49" charset="0"/>
              </a:rPr>
              <a:t>compteur</a:t>
            </a:r>
            <a:r>
              <a:rPr kumimoji="0" lang="en-US" altLang="en-US" sz="1200" b="0" i="0" u="none" strike="noStrike" cap="none" normalizeH="0" baseline="0">
                <a:ln>
                  <a:noFill/>
                </a:ln>
                <a:solidFill>
                  <a:srgbClr val="000000"/>
                </a:solidFill>
                <a:effectLst/>
                <a:latin typeface="Courier New" panose="02070309020205020404" pitchFamily="49" charset="0"/>
              </a:rPr>
              <a:t>.observe(</a:t>
            </a:r>
            <a:r>
              <a:rPr kumimoji="0" lang="en-US" altLang="en-US" sz="1200" b="0" i="1" u="none" strike="noStrike" cap="none" normalizeH="0" baseline="0">
                <a:ln>
                  <a:noFill/>
                </a:ln>
                <a:solidFill>
                  <a:srgbClr val="660E7A"/>
                </a:solidFill>
                <a:effectLst/>
                <a:latin typeface="Courier New" panose="02070309020205020404" pitchFamily="49" charset="0"/>
              </a:rPr>
              <a:t>viewLifecycleOwner</a:t>
            </a:r>
            <a:r>
              <a:rPr kumimoji="0" lang="en-US" altLang="en-US" sz="1200" b="0" i="0" u="none" strike="noStrike" cap="none" normalizeH="0" baseline="0">
                <a:ln>
                  <a:noFill/>
                </a:ln>
                <a:solidFill>
                  <a:srgbClr val="000000"/>
                </a:solidFill>
                <a:effectLst/>
                <a:latin typeface="Courier New" panose="02070309020205020404" pitchFamily="49" charset="0"/>
              </a:rPr>
              <a:t>, </a:t>
            </a:r>
            <a:r>
              <a:rPr kumimoji="0" lang="en-US" altLang="en-US" sz="1200" b="0" i="1" u="none" strike="noStrike" cap="none" normalizeH="0" baseline="0">
                <a:ln>
                  <a:noFill/>
                </a:ln>
                <a:solidFill>
                  <a:srgbClr val="000000"/>
                </a:solidFill>
                <a:effectLst/>
                <a:latin typeface="Courier New" panose="02070309020205020404" pitchFamily="49" charset="0"/>
              </a:rPr>
              <a:t>Observer </a:t>
            </a:r>
            <a:r>
              <a:rPr kumimoji="0" lang="en-US" altLang="en-US" sz="1200" b="1" i="0" u="none" strike="noStrike" cap="none" normalizeH="0" baseline="0">
                <a:ln>
                  <a:noFill/>
                </a:ln>
                <a:solidFill>
                  <a:srgbClr val="000000"/>
                </a:solidFill>
                <a:effectLst/>
                <a:latin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rPr>
              <a:t>binding</a:t>
            </a:r>
            <a:r>
              <a:rPr kumimoji="0" lang="en-US" altLang="en-US" sz="1200" b="0" i="0" u="none" strike="noStrike" cap="none" normalizeH="0" baseline="0">
                <a:ln>
                  <a:noFill/>
                </a:ln>
                <a:solidFill>
                  <a:srgbClr val="000000"/>
                </a:solidFill>
                <a:effectLst/>
                <a:latin typeface="Courier New" panose="02070309020205020404" pitchFamily="49" charset="0"/>
              </a:rPr>
              <a:t>.</a:t>
            </a:r>
            <a:r>
              <a:rPr kumimoji="0" lang="en-US" altLang="en-US" sz="1200" b="0" i="1" u="none" strike="noStrike" cap="none" normalizeH="0" baseline="0">
                <a:ln>
                  <a:noFill/>
                </a:ln>
                <a:solidFill>
                  <a:srgbClr val="660E7A"/>
                </a:solidFill>
                <a:effectLst/>
                <a:latin typeface="Courier New" panose="02070309020205020404" pitchFamily="49" charset="0"/>
              </a:rPr>
              <a:t>vm </a:t>
            </a:r>
            <a:r>
              <a:rPr kumimoji="0" lang="en-US" altLang="en-US" sz="1200" b="0" i="0" u="none" strike="noStrike" cap="none" normalizeH="0" baseline="0">
                <a:ln>
                  <a:noFill/>
                </a:ln>
                <a:solidFill>
                  <a:srgbClr val="000000"/>
                </a:solidFill>
                <a:effectLst/>
                <a:latin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rPr>
              <a:t>viewModel</a:t>
            </a:r>
            <a:r>
              <a:rPr kumimoji="0" lang="en-US" altLang="en-US" sz="1200" b="1" i="0" u="none" strike="noStrike" cap="none" normalizeH="0" baseline="0">
                <a:ln>
                  <a:noFill/>
                </a:ln>
                <a:solidFill>
                  <a:srgbClr val="000000"/>
                </a:solidFill>
                <a:effectLst/>
                <a:latin typeface="Courier New" panose="02070309020205020404" pitchFamily="49" charset="0"/>
              </a:rPr>
              <a:t>}</a:t>
            </a:r>
            <a:r>
              <a:rPr kumimoji="0" lang="en-US" altLang="en-US" sz="1200" b="0" i="0" u="none" strike="noStrike" cap="none" normalizeH="0" baseline="0">
                <a:ln>
                  <a:noFill/>
                </a:ln>
                <a:solidFill>
                  <a:srgbClr val="000000"/>
                </a:solidFill>
                <a:effectLst/>
                <a:latin typeface="Courier New" panose="02070309020205020404" pitchFamily="49" charset="0"/>
              </a:rPr>
              <a:t>) =&gt; code executé (</a:t>
            </a:r>
            <a:r>
              <a:rPr kumimoji="0" lang="en-US" altLang="en-US" sz="1200" b="1" i="0" u="none" strike="noStrike" cap="none" normalizeH="0" baseline="0">
                <a:ln>
                  <a:noFill/>
                </a:ln>
                <a:solidFill>
                  <a:srgbClr val="660E7A"/>
                </a:solidFill>
                <a:effectLst/>
                <a:latin typeface="Courier New" panose="02070309020205020404" pitchFamily="49" charset="0"/>
              </a:rPr>
              <a:t>binding</a:t>
            </a:r>
            <a:r>
              <a:rPr kumimoji="0" lang="en-US" altLang="en-US" sz="1200" b="0" i="0" u="none" strike="noStrike" cap="none" normalizeH="0" baseline="0">
                <a:ln>
                  <a:noFill/>
                </a:ln>
                <a:solidFill>
                  <a:srgbClr val="000000"/>
                </a:solidFill>
                <a:effectLst/>
                <a:latin typeface="Courier New" panose="02070309020205020404" pitchFamily="49" charset="0"/>
              </a:rPr>
              <a:t>.</a:t>
            </a:r>
            <a:r>
              <a:rPr kumimoji="0" lang="en-US" altLang="en-US" sz="1200" b="0" i="1" u="none" strike="noStrike" cap="none" normalizeH="0" baseline="0">
                <a:ln>
                  <a:noFill/>
                </a:ln>
                <a:solidFill>
                  <a:srgbClr val="660E7A"/>
                </a:solidFill>
                <a:effectLst/>
                <a:latin typeface="Courier New" panose="02070309020205020404" pitchFamily="49" charset="0"/>
              </a:rPr>
              <a:t>vm </a:t>
            </a:r>
            <a:r>
              <a:rPr kumimoji="0" lang="en-US" altLang="en-US" sz="1200" b="0" i="0" u="none" strike="noStrike" cap="none" normalizeH="0" baseline="0">
                <a:ln>
                  <a:noFill/>
                </a:ln>
                <a:solidFill>
                  <a:srgbClr val="000000"/>
                </a:solidFill>
                <a:effectLst/>
                <a:latin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rPr>
              <a:t>viewModel</a:t>
            </a:r>
            <a:r>
              <a:rPr kumimoji="0" lang="en-US" altLang="en-US" sz="1200" b="0" i="0" u="none" strike="noStrike" cap="none" normalizeH="0" baseline="0">
                <a:ln>
                  <a:noFill/>
                </a:ln>
                <a:solidFill>
                  <a:srgbClr val="000000"/>
                </a:solidFill>
                <a:effectLst/>
                <a:latin typeface="Courier New" panose="02070309020205020404" pitchFamily="49" charset="0"/>
              </a:rPr>
              <a:t>) lorsque compteur sera modifé</a:t>
            </a:r>
            <a:endParaRPr kumimoji="0" lang="en-US" altLang="en-US" sz="1200" b="0" i="0" u="none" strike="noStrike" cap="none" normalizeH="0" baseline="0" dirty="0">
              <a:ln>
                <a:noFill/>
              </a:ln>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97722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Comprendre les ViewModels</a:t>
            </a:r>
          </a:p>
          <a:p>
            <a:r>
              <a:rPr lang="fr-FR"/>
              <a:t>Comprendre LiveData</a:t>
            </a:r>
            <a:endParaRPr lang="fr-FR" dirty="0"/>
          </a:p>
        </p:txBody>
      </p:sp>
    </p:spTree>
    <p:extLst>
      <p:ext uri="{BB962C8B-B14F-4D97-AF65-F5344CB8AC3E}">
        <p14:creationId xmlns:p14="http://schemas.microsoft.com/office/powerpoint/2010/main" val="294078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Moins fastidieux, plus explicite, moins de code et plus simple.</a:t>
            </a:r>
            <a:endParaRPr lang="fr-FR" dirty="0"/>
          </a:p>
        </p:txBody>
      </p:sp>
    </p:spTree>
    <p:extLst>
      <p:ext uri="{BB962C8B-B14F-4D97-AF65-F5344CB8AC3E}">
        <p14:creationId xmlns:p14="http://schemas.microsoft.com/office/powerpoint/2010/main" val="658299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M8D02JV</a:t>
            </a:r>
            <a:endParaRPr lang="en-US"/>
          </a:p>
          <a:p>
            <a:r>
              <a:rPr lang="fr-FR"/>
              <a:t>M8D02KT</a:t>
            </a:r>
            <a:endParaRPr lang="en-US"/>
          </a:p>
          <a:p>
            <a:endParaRPr lang="fr-FR">
              <a:cs typeface="Segoe UI" panose="020B0502040204020203" pitchFamily="34" charset="0"/>
            </a:endParaRPr>
          </a:p>
          <a:p>
            <a:r>
              <a:rPr lang="fr-FR"/>
              <a:t>Remarquez que plus on avance dans les technos plus le nombre de ligne de code diminue et plus le code est simple et clair.</a:t>
            </a:r>
            <a:endParaRPr lang="fr-FR">
              <a:cs typeface="Segoe UI" panose="020B0502040204020203" pitchFamily="34" charset="0"/>
            </a:endParaRPr>
          </a:p>
          <a:p>
            <a:endParaRPr lang="en-US" dirty="0">
              <a:cs typeface="Segoe UI" panose="020B0502040204020203" pitchFamily="34" charset="0"/>
            </a:endParaRPr>
          </a:p>
        </p:txBody>
      </p:sp>
    </p:spTree>
    <p:extLst>
      <p:ext uri="{BB962C8B-B14F-4D97-AF65-F5344CB8AC3E}">
        <p14:creationId xmlns:p14="http://schemas.microsoft.com/office/powerpoint/2010/main" val="3014825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Vous avez saisi l’utilité des ViewModel</a:t>
            </a:r>
          </a:p>
          <a:p>
            <a:r>
              <a:rPr lang="fr-FR"/>
              <a:t>Vous avez saisi l’utilité de LiveData</a:t>
            </a:r>
          </a:p>
          <a:p>
            <a:r>
              <a:rPr lang="fr-FR"/>
              <a:t>Vous savez mettre en place une architecture avec ViewModel et LiveData</a:t>
            </a:r>
            <a:endParaRPr lang="fr-FR" dirty="0"/>
          </a:p>
        </p:txBody>
      </p:sp>
    </p:spTree>
    <p:extLst>
      <p:ext uri="{BB962C8B-B14F-4D97-AF65-F5344CB8AC3E}">
        <p14:creationId xmlns:p14="http://schemas.microsoft.com/office/powerpoint/2010/main" val="3483064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M8TP02KT</a:t>
            </a:r>
          </a:p>
          <a:p>
            <a:endParaRPr lang="en-US"/>
          </a:p>
        </p:txBody>
      </p:sp>
    </p:spTree>
    <p:extLst>
      <p:ext uri="{BB962C8B-B14F-4D97-AF65-F5344CB8AC3E}">
        <p14:creationId xmlns:p14="http://schemas.microsoft.com/office/powerpoint/2010/main" val="244574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Pour comprendre pourquoi le compteur est retourné à zéro après la rotation nous devons nous pencher sur le cycle de vie des activités.</a:t>
            </a:r>
          </a:p>
          <a:p>
            <a:br>
              <a:rPr lang="fr-FR"/>
            </a:br>
            <a:endParaRPr lang="fr-FR" dirty="0"/>
          </a:p>
        </p:txBody>
      </p:sp>
    </p:spTree>
    <p:extLst>
      <p:ext uri="{BB962C8B-B14F-4D97-AF65-F5344CB8AC3E}">
        <p14:creationId xmlns:p14="http://schemas.microsoft.com/office/powerpoint/2010/main" val="251696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La classe ViewModel est conçue pour stocker et gérer les données liées à l'interface utilisateur en tenant compte du cycle de vie. La classe ViewModel permet aux données de survivre aux changements de configuration tels que les rotations d'écran.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410180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En effet, à chaque fois qu’il y a un changement de configuration, le fragment qui a le focus est détruit et un nouveau est créé cela signifie que l’on perd toutes nos informations c’est pourquoi la classe ViewModel est conçue pour stocker et gérer les données liées à l'interface utilisateur en tenant compte du cycle de vie. La classe ViewModel permet aux données de survivre aux changements de configuration tels que les rotations d'écran.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2808804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mettre en place des viewmodel dans une application, c’est très simple, on créé un viewmodel et ensuite on le lie à l’ihm. La mécanique qui permet de faire persister le viewmodel à travers les changements de configuration est pris en charge par la librairie viewmodel.</a:t>
            </a:r>
            <a:endParaRPr lang="fr-FR" dirty="0"/>
          </a:p>
        </p:txBody>
      </p:sp>
    </p:spTree>
    <p:extLst>
      <p:ext uri="{BB962C8B-B14F-4D97-AF65-F5344CB8AC3E}">
        <p14:creationId xmlns:p14="http://schemas.microsoft.com/office/powerpoint/2010/main" val="929126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Tout d’abord il nous faut une ihm. Ici on a une ihm de base avec une textview et un bouton.</a:t>
            </a:r>
            <a:endParaRPr lang="fr-FR" dirty="0"/>
          </a:p>
        </p:txBody>
      </p:sp>
    </p:spTree>
    <p:extLst>
      <p:ext uri="{BB962C8B-B14F-4D97-AF65-F5344CB8AC3E}">
        <p14:creationId xmlns:p14="http://schemas.microsoft.com/office/powerpoint/2010/main" val="218699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***KOTLIN***</a:t>
            </a:r>
          </a:p>
          <a:p>
            <a:r>
              <a:rPr lang="fr-FR"/>
              <a:t>Ici on a notre viewModel, compteur sera affiché dans la textview et plusUn() sera executé lorsque l’on cliquera sur le bouton.</a:t>
            </a:r>
            <a:endParaRPr lang="fr-FR" dirty="0"/>
          </a:p>
        </p:txBody>
      </p:sp>
    </p:spTree>
    <p:extLst>
      <p:ext uri="{BB962C8B-B14F-4D97-AF65-F5344CB8AC3E}">
        <p14:creationId xmlns:p14="http://schemas.microsoft.com/office/powerpoint/2010/main" val="101086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1200" b="0" i="0" u="none" strike="noStrike" cap="none" normalizeH="0" baseline="0">
                <a:ln>
                  <a:noFill/>
                </a:ln>
                <a:solidFill>
                  <a:srgbClr val="000000"/>
                </a:solidFill>
                <a:effectLst/>
              </a:rPr>
              <a:t>***KOTLIN***</a:t>
            </a:r>
          </a:p>
          <a:p>
            <a:r>
              <a:rPr kumimoji="0" lang="fr-FR" altLang="fr-FR" sz="1200" b="0" i="0" u="none" strike="noStrike" cap="none" normalizeH="0" baseline="0">
                <a:ln>
                  <a:noFill/>
                </a:ln>
                <a:solidFill>
                  <a:srgbClr val="000000"/>
                </a:solidFill>
                <a:effectLst/>
              </a:rPr>
              <a:t>ViewModelProvider permet de récupérer l’instance unique et persistante du ViewModel a travers les changements de configuration et ensuite on lie nos vues à notre ViewModel.</a:t>
            </a:r>
            <a:endParaRPr lang="fr-FR" dirty="0"/>
          </a:p>
        </p:txBody>
      </p:sp>
    </p:spTree>
    <p:extLst>
      <p:ext uri="{BB962C8B-B14F-4D97-AF65-F5344CB8AC3E}">
        <p14:creationId xmlns:p14="http://schemas.microsoft.com/office/powerpoint/2010/main" val="808423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7"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microsoft.com/office/2018/10/relationships/comments" Target="../comments/modernComment_100_7E923C1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media/image11.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image" Target="../media/image10.png"/><Relationship Id="rId5" Type="http://schemas.openxmlformats.org/officeDocument/2006/relationships/tags" Target="../tags/tag105.xml"/><Relationship Id="rId10" Type="http://schemas.openxmlformats.org/officeDocument/2006/relationships/image" Target="../media/image9.png"/><Relationship Id="rId4" Type="http://schemas.openxmlformats.org/officeDocument/2006/relationships/tags" Target="../tags/tag104.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11.xml"/><Relationship Id="rId5" Type="http://schemas.openxmlformats.org/officeDocument/2006/relationships/slideLayout" Target="../slideLayouts/slideLayout15.xml"/><Relationship Id="rId4" Type="http://schemas.openxmlformats.org/officeDocument/2006/relationships/tags" Target="../tags/tag111.xml"/></Relationships>
</file>

<file path=ppt/slides/_rels/slide12.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10" Type="http://schemas.openxmlformats.org/officeDocument/2006/relationships/notesSlide" Target="../notesSlides/notesSlide12.xml"/><Relationship Id="rId4" Type="http://schemas.openxmlformats.org/officeDocument/2006/relationships/tags" Target="../tags/tag115.xml"/><Relationship Id="rId9"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notesSlide" Target="../notesSlides/notesSlide13.xml"/><Relationship Id="rId5" Type="http://schemas.openxmlformats.org/officeDocument/2006/relationships/slideLayout" Target="../slideLayouts/slideLayout15.xml"/><Relationship Id="rId4" Type="http://schemas.openxmlformats.org/officeDocument/2006/relationships/tags" Target="../tags/tag123.xml"/></Relationships>
</file>

<file path=ppt/slides/_rels/slide14.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notesSlide" Target="../notesSlides/notesSlide14.xml"/><Relationship Id="rId5" Type="http://schemas.openxmlformats.org/officeDocument/2006/relationships/slideLayout" Target="../slideLayouts/slideLayout20.xml"/><Relationship Id="rId4" Type="http://schemas.openxmlformats.org/officeDocument/2006/relationships/tags" Target="../tags/tag127.xml"/></Relationships>
</file>

<file path=ppt/slides/_rels/slide15.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notesSlide" Target="../notesSlides/notesSlide15.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slideLayout" Target="../slideLayouts/slideLayout9.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141.xml"/><Relationship Id="rId7" Type="http://schemas.openxmlformats.org/officeDocument/2006/relationships/diagramData" Target="../diagrams/data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notesSlide" Target="../notesSlides/notesSlide16.xml"/><Relationship Id="rId11" Type="http://schemas.microsoft.com/office/2007/relationships/diagramDrawing" Target="../diagrams/drawing1.xml"/><Relationship Id="rId5" Type="http://schemas.openxmlformats.org/officeDocument/2006/relationships/slideLayout" Target="../slideLayouts/slideLayout9.xml"/><Relationship Id="rId10" Type="http://schemas.openxmlformats.org/officeDocument/2006/relationships/diagramColors" Target="../diagrams/colors1.xml"/><Relationship Id="rId4" Type="http://schemas.openxmlformats.org/officeDocument/2006/relationships/tags" Target="../tags/tag142.xml"/><Relationship Id="rId9"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notesSlide" Target="../notesSlides/notesSlide17.xml"/><Relationship Id="rId5" Type="http://schemas.openxmlformats.org/officeDocument/2006/relationships/slideLayout" Target="../slideLayouts/slideLayout9.xml"/><Relationship Id="rId4" Type="http://schemas.openxmlformats.org/officeDocument/2006/relationships/tags" Target="../tags/tag146.xml"/></Relationships>
</file>

<file path=ppt/slides/_rels/slide18.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notesSlide" Target="../notesSlides/notesSlide18.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9.xml"/><Relationship Id="rId5" Type="http://schemas.openxmlformats.org/officeDocument/2006/relationships/tags" Target="../tags/tag151.xml"/><Relationship Id="rId4" Type="http://schemas.openxmlformats.org/officeDocument/2006/relationships/tags" Target="../tags/tag150.xml"/></Relationships>
</file>

<file path=ppt/slides/_rels/slide19.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notesSlide" Target="../notesSlides/notesSlide19.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9.xml"/><Relationship Id="rId5" Type="http://schemas.openxmlformats.org/officeDocument/2006/relationships/tags" Target="../tags/tag156.xml"/><Relationship Id="rId4" Type="http://schemas.openxmlformats.org/officeDocument/2006/relationships/tags" Target="../tags/tag155.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0.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20.xml"/><Relationship Id="rId5" Type="http://schemas.openxmlformats.org/officeDocument/2006/relationships/slideLayout" Target="../slideLayouts/slideLayout9.xml"/><Relationship Id="rId4" Type="http://schemas.openxmlformats.org/officeDocument/2006/relationships/tags" Target="../tags/tag160.xml"/></Relationships>
</file>

<file path=ppt/slides/_rels/slide2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notesSlide" Target="../notesSlides/notesSlide21.xml"/><Relationship Id="rId5" Type="http://schemas.openxmlformats.org/officeDocument/2006/relationships/slideLayout" Target="../slideLayouts/slideLayout15.xml"/><Relationship Id="rId4" Type="http://schemas.openxmlformats.org/officeDocument/2006/relationships/tags" Target="../tags/tag164.xml"/></Relationships>
</file>

<file path=ppt/slides/_rels/slide22.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image" Target="../media/image13.jpg"/><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notesSlide" Target="../notesSlides/notesSlide22.xml"/><Relationship Id="rId5" Type="http://schemas.openxmlformats.org/officeDocument/2006/relationships/slideLayout" Target="../slideLayouts/slideLayout19.xml"/><Relationship Id="rId4" Type="http://schemas.openxmlformats.org/officeDocument/2006/relationships/tags" Target="../tags/tag168.xml"/></Relationships>
</file>

<file path=ppt/slides/_rels/slide23.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notesSlide" Target="../notesSlides/notesSlide23.xml"/><Relationship Id="rId5" Type="http://schemas.openxmlformats.org/officeDocument/2006/relationships/slideLayout" Target="../slideLayouts/slideLayout20.xml"/><Relationship Id="rId4" Type="http://schemas.openxmlformats.org/officeDocument/2006/relationships/tags" Target="../tags/tag172.xml"/></Relationships>
</file>

<file path=ppt/slides/_rels/slide3.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10.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9.png"/><Relationship Id="rId5" Type="http://schemas.openxmlformats.org/officeDocument/2006/relationships/tags" Target="../tags/tag54.xml"/><Relationship Id="rId10" Type="http://schemas.openxmlformats.org/officeDocument/2006/relationships/notesSlide" Target="../notesSlides/notesSlide3.xml"/><Relationship Id="rId4" Type="http://schemas.openxmlformats.org/officeDocument/2006/relationships/tags" Target="../tags/tag53.xml"/><Relationship Id="rId9" Type="http://schemas.openxmlformats.org/officeDocument/2006/relationships/slideLayout" Target="../slideLayouts/slideLayout9.xml"/><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notesSlide" Target="../notesSlides/notesSlide4.xml"/><Relationship Id="rId5" Type="http://schemas.openxmlformats.org/officeDocument/2006/relationships/tags" Target="../tags/tag62.xml"/><Relationship Id="rId10" Type="http://schemas.openxmlformats.org/officeDocument/2006/relationships/slideLayout" Target="../slideLayouts/slideLayout9.xml"/><Relationship Id="rId4" Type="http://schemas.openxmlformats.org/officeDocument/2006/relationships/tags" Target="../tags/tag61.xml"/><Relationship Id="rId9" Type="http://schemas.openxmlformats.org/officeDocument/2006/relationships/tags" Target="../tags/tag66.xml"/></Relationships>
</file>

<file path=ppt/slides/_rels/slide5.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slideLayout" Target="../slideLayouts/slideLayout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notesSlide" Target="../notesSlides/notesSlide7.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9.xml"/><Relationship Id="rId5" Type="http://schemas.openxmlformats.org/officeDocument/2006/relationships/tags" Target="../tags/tag87.xml"/><Relationship Id="rId4" Type="http://schemas.openxmlformats.org/officeDocument/2006/relationships/tags" Target="../tags/tag86.xml"/></Relationships>
</file>

<file path=ppt/slides/_rels/slide8.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notesSlide" Target="../notesSlides/notesSlide8.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9.xml"/><Relationship Id="rId5" Type="http://schemas.openxmlformats.org/officeDocument/2006/relationships/tags" Target="../tags/tag92.xml"/><Relationship Id="rId4" Type="http://schemas.openxmlformats.org/officeDocument/2006/relationships/tags" Target="../tags/tag91.xml"/></Relationships>
</file>

<file path=ppt/slides/_rels/slide9.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10" Type="http://schemas.openxmlformats.org/officeDocument/2006/relationships/notesSlide" Target="../notesSlides/notesSlide9.xml"/><Relationship Id="rId4" Type="http://schemas.openxmlformats.org/officeDocument/2006/relationships/tags" Target="../tags/tag96.xml"/><Relationship Id="rId9"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dirty="0"/>
              <a:t>Module 08 – </a:t>
            </a:r>
            <a:r>
              <a:rPr lang="fr-FR" dirty="0" err="1"/>
              <a:t>ViewModel</a:t>
            </a:r>
            <a:r>
              <a:rPr lang="fr-FR" dirty="0"/>
              <a:t> avec </a:t>
            </a:r>
            <a:r>
              <a:rPr lang="fr-FR" dirty="0" err="1"/>
              <a:t>LiveData</a:t>
            </a:r>
            <a:endParaRPr lang="fr-FR" dirty="0"/>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err="1"/>
              <a:t>ViewModel</a:t>
            </a:r>
            <a:r>
              <a:rPr lang="fr-FR" dirty="0"/>
              <a:t> : plus-value de l’opération</a:t>
            </a:r>
          </a:p>
        </p:txBody>
      </p:sp>
      <p:pic>
        <p:nvPicPr>
          <p:cNvPr id="11" name="Image 10">
            <a:extLst>
              <a:ext uri="{FF2B5EF4-FFF2-40B4-BE49-F238E27FC236}">
                <a16:creationId xmlns:a16="http://schemas.microsoft.com/office/drawing/2014/main" id="{2D7E5690-A36B-40A1-8494-B8EBE5C6ECC6}"/>
              </a:ext>
            </a:extLst>
          </p:cNvPr>
          <p:cNvPicPr>
            <a:picLocks noChangeAspect="1"/>
          </p:cNvPicPr>
          <p:nvPr>
            <p:custDataLst>
              <p:tags r:id="rId4"/>
            </p:custDataLst>
          </p:nvPr>
        </p:nvPicPr>
        <p:blipFill>
          <a:blip r:embed="rId10"/>
          <a:stretch>
            <a:fillRect/>
          </a:stretch>
        </p:blipFill>
        <p:spPr>
          <a:xfrm>
            <a:off x="1755183" y="1625600"/>
            <a:ext cx="2078567" cy="3746500"/>
          </a:xfrm>
          <a:prstGeom prst="rect">
            <a:avLst/>
          </a:prstGeom>
        </p:spPr>
      </p:pic>
      <p:pic>
        <p:nvPicPr>
          <p:cNvPr id="12" name="Image 11">
            <a:extLst>
              <a:ext uri="{FF2B5EF4-FFF2-40B4-BE49-F238E27FC236}">
                <a16:creationId xmlns:a16="http://schemas.microsoft.com/office/drawing/2014/main" id="{3E3BB357-E76E-439F-AAD4-A0575DAE48FB}"/>
              </a:ext>
            </a:extLst>
          </p:cNvPr>
          <p:cNvPicPr>
            <a:picLocks noChangeAspect="1"/>
          </p:cNvPicPr>
          <p:nvPr>
            <p:custDataLst>
              <p:tags r:id="rId5"/>
            </p:custDataLst>
          </p:nvPr>
        </p:nvPicPr>
        <p:blipFill>
          <a:blip r:embed="rId11"/>
          <a:stretch>
            <a:fillRect/>
          </a:stretch>
        </p:blipFill>
        <p:spPr>
          <a:xfrm>
            <a:off x="6117365" y="2164881"/>
            <a:ext cx="4443413" cy="2667937"/>
          </a:xfrm>
          <a:prstGeom prst="rect">
            <a:avLst/>
          </a:prstGeom>
        </p:spPr>
      </p:pic>
      <p:pic>
        <p:nvPicPr>
          <p:cNvPr id="13" name="Image 12">
            <a:extLst>
              <a:ext uri="{FF2B5EF4-FFF2-40B4-BE49-F238E27FC236}">
                <a16:creationId xmlns:a16="http://schemas.microsoft.com/office/drawing/2014/main" id="{E2929C9F-70C6-45B0-A2CE-45D8D3E7EEBB}"/>
              </a:ext>
            </a:extLst>
          </p:cNvPr>
          <p:cNvPicPr>
            <a:picLocks noChangeAspect="1"/>
          </p:cNvPicPr>
          <p:nvPr>
            <p:custDataLst>
              <p:tags r:id="rId6"/>
            </p:custDataLst>
          </p:nvPr>
        </p:nvPicPr>
        <p:blipFill>
          <a:blip r:embed="rId12"/>
          <a:stretch>
            <a:fillRect/>
          </a:stretch>
        </p:blipFill>
        <p:spPr>
          <a:xfrm>
            <a:off x="2451566" y="3161894"/>
            <a:ext cx="342900" cy="447675"/>
          </a:xfrm>
          <a:prstGeom prst="rect">
            <a:avLst/>
          </a:prstGeom>
        </p:spPr>
      </p:pic>
      <p:pic>
        <p:nvPicPr>
          <p:cNvPr id="14" name="Image 13">
            <a:extLst>
              <a:ext uri="{FF2B5EF4-FFF2-40B4-BE49-F238E27FC236}">
                <a16:creationId xmlns:a16="http://schemas.microsoft.com/office/drawing/2014/main" id="{3FC40B1D-A4F0-4002-875E-F07ABB2227C9}"/>
              </a:ext>
            </a:extLst>
          </p:cNvPr>
          <p:cNvPicPr>
            <a:picLocks noChangeAspect="1"/>
          </p:cNvPicPr>
          <p:nvPr>
            <p:custDataLst>
              <p:tags r:id="rId7"/>
            </p:custDataLst>
          </p:nvPr>
        </p:nvPicPr>
        <p:blipFill>
          <a:blip r:embed="rId12"/>
          <a:stretch>
            <a:fillRect/>
          </a:stretch>
        </p:blipFill>
        <p:spPr>
          <a:xfrm>
            <a:off x="8085662" y="2945775"/>
            <a:ext cx="342900" cy="447675"/>
          </a:xfrm>
          <a:prstGeom prst="rect">
            <a:avLst/>
          </a:prstGeom>
        </p:spPr>
      </p:pic>
    </p:spTree>
    <p:custDataLst>
      <p:tags r:id="rId1"/>
    </p:custDataLst>
    <p:extLst>
      <p:ext uri="{BB962C8B-B14F-4D97-AF65-F5344CB8AC3E}">
        <p14:creationId xmlns:p14="http://schemas.microsoft.com/office/powerpoint/2010/main" val="139976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ViewModel</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96599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ViewModel : fournir le VM à l’IHM</a:t>
            </a:r>
          </a:p>
        </p:txBody>
      </p:sp>
      <p:sp>
        <p:nvSpPr>
          <p:cNvPr id="7" name="Rectangle 6">
            <a:extLst>
              <a:ext uri="{FF2B5EF4-FFF2-40B4-BE49-F238E27FC236}">
                <a16:creationId xmlns:a16="http://schemas.microsoft.com/office/drawing/2014/main" id="{075D3080-E1A4-4F11-A4D5-47CCFD9A7E1C}"/>
              </a:ext>
            </a:extLst>
          </p:cNvPr>
          <p:cNvSpPr/>
          <p:nvPr>
            <p:custDataLst>
              <p:tags r:id="rId5"/>
            </p:custDataLst>
          </p:nvPr>
        </p:nvSpPr>
        <p:spPr>
          <a:xfrm>
            <a:off x="1414467" y="1299472"/>
            <a:ext cx="10104895" cy="495060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8" name="Connecteur droit 7">
            <a:extLst>
              <a:ext uri="{FF2B5EF4-FFF2-40B4-BE49-F238E27FC236}">
                <a16:creationId xmlns:a16="http://schemas.microsoft.com/office/drawing/2014/main" id="{E2B33482-53E3-4BF7-BC9E-4E0AA1CC9D6F}"/>
              </a:ext>
            </a:extLst>
          </p:cNvPr>
          <p:cNvCxnSpPr/>
          <p:nvPr>
            <p:custDataLst>
              <p:tags r:id="rId6"/>
            </p:custDataLst>
          </p:nvPr>
        </p:nvCxnSpPr>
        <p:spPr>
          <a:xfrm>
            <a:off x="1414467" y="2105385"/>
            <a:ext cx="10104895" cy="30997"/>
          </a:xfrm>
          <a:prstGeom prst="line">
            <a:avLst/>
          </a:prstGeom>
        </p:spPr>
        <p:style>
          <a:lnRef idx="1">
            <a:schemeClr val="accent3"/>
          </a:lnRef>
          <a:fillRef idx="0">
            <a:schemeClr val="accent3"/>
          </a:fillRef>
          <a:effectRef idx="0">
            <a:schemeClr val="accent3"/>
          </a:effectRef>
          <a:fontRef idx="minor">
            <a:schemeClr val="tx1"/>
          </a:fontRef>
        </p:style>
      </p:cxnSp>
      <p:sp>
        <p:nvSpPr>
          <p:cNvPr id="9" name="ZoneTexte 8">
            <a:extLst>
              <a:ext uri="{FF2B5EF4-FFF2-40B4-BE49-F238E27FC236}">
                <a16:creationId xmlns:a16="http://schemas.microsoft.com/office/drawing/2014/main" id="{75C309E3-6843-4205-AF19-93609DC79352}"/>
              </a:ext>
            </a:extLst>
          </p:cNvPr>
          <p:cNvSpPr txBox="1"/>
          <p:nvPr>
            <p:custDataLst>
              <p:tags r:id="rId7"/>
            </p:custDataLst>
          </p:nvPr>
        </p:nvSpPr>
        <p:spPr>
          <a:xfrm>
            <a:off x="1600447" y="1317936"/>
            <a:ext cx="1321153"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cs typeface="Segoe UI" panose="020B0502040204020203" pitchFamily="34" charset="0"/>
              </a:rPr>
              <a:t>KOTLIN</a:t>
            </a:r>
          </a:p>
        </p:txBody>
      </p:sp>
      <p:sp>
        <p:nvSpPr>
          <p:cNvPr id="10" name="Rectangle 1">
            <a:extLst>
              <a:ext uri="{FF2B5EF4-FFF2-40B4-BE49-F238E27FC236}">
                <a16:creationId xmlns:a16="http://schemas.microsoft.com/office/drawing/2014/main" id="{0C098347-7383-4819-9BC1-DA47E9524B71}"/>
              </a:ext>
            </a:extLst>
          </p:cNvPr>
          <p:cNvSpPr>
            <a:spLocks noChangeArrowheads="1"/>
          </p:cNvSpPr>
          <p:nvPr>
            <p:custDataLst>
              <p:tags r:id="rId8"/>
            </p:custDataLst>
          </p:nvPr>
        </p:nvSpPr>
        <p:spPr bwMode="auto">
          <a:xfrm>
            <a:off x="1535191" y="2219743"/>
            <a:ext cx="9814792"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override fun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(inflater: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LayoutInflater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container: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Bundle?): View?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//Instance de la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classe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 liaison(binding)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permettant</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mettre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à jour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n'importe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quel</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élément</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 la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vue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binding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DataBindingUtil.inflate</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FragmentCompteurBinding</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(inflater,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14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fragment_compteur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container,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//Instance de la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classe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viewModel</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permettant</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fournir</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toutes</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les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infos</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pour la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vue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S'il</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y a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une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nouvelle configuration de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l'affichage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le fragment sera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détruit</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mais</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l'instance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du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viewModel</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persistera</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Cette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ligne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est</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ici</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la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clé</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compréhension</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l'amélioration</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apportée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par les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viewModel</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viewModel</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ViewModelProvider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CompteurViewModel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java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fournit</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l'instance</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du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viewModel</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à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l'ihm</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binding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vm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viewModel</a:t>
            </a:r>
            <a:endParaRPr kumimoji="0" lang="en-US" altLang="en-US"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724176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Fournir le ViewModel directement à l’IHM</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524530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ViewModel avec LiveData</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Best Finger</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03630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Architecture</a:t>
            </a:r>
          </a:p>
        </p:txBody>
      </p:sp>
      <p:sp>
        <p:nvSpPr>
          <p:cNvPr id="11" name="Rectangle 10">
            <a:extLst>
              <a:ext uri="{FF2B5EF4-FFF2-40B4-BE49-F238E27FC236}">
                <a16:creationId xmlns:a16="http://schemas.microsoft.com/office/drawing/2014/main" id="{3C1A9016-C514-4C8D-9FE3-4B99F7480D91}"/>
              </a:ext>
            </a:extLst>
          </p:cNvPr>
          <p:cNvSpPr/>
          <p:nvPr>
            <p:custDataLst>
              <p:tags r:id="rId4"/>
            </p:custDataLst>
          </p:nvPr>
        </p:nvSpPr>
        <p:spPr>
          <a:xfrm>
            <a:off x="3125382" y="1628817"/>
            <a:ext cx="2489982" cy="10410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Segoe UI" panose="020B0502040204020203" pitchFamily="34" charset="0"/>
              </a:rPr>
              <a:t>Contrôleur</a:t>
            </a:r>
          </a:p>
        </p:txBody>
      </p:sp>
      <p:sp>
        <p:nvSpPr>
          <p:cNvPr id="12" name="ZoneTexte 11">
            <a:extLst>
              <a:ext uri="{FF2B5EF4-FFF2-40B4-BE49-F238E27FC236}">
                <a16:creationId xmlns:a16="http://schemas.microsoft.com/office/drawing/2014/main" id="{3F7B427F-F784-46A9-A22D-6109477DFC27}"/>
              </a:ext>
            </a:extLst>
          </p:cNvPr>
          <p:cNvSpPr txBox="1"/>
          <p:nvPr>
            <p:custDataLst>
              <p:tags r:id="rId5"/>
            </p:custDataLst>
          </p:nvPr>
        </p:nvSpPr>
        <p:spPr>
          <a:xfrm>
            <a:off x="5615364" y="1628816"/>
            <a:ext cx="6450739" cy="1041009"/>
          </a:xfrm>
          <a:prstGeom prst="rect">
            <a:avLst/>
          </a:prstGeom>
        </p:spPr>
        <p:txBody>
          <a:bodyPr vert="horz" wrap="square" lIns="91440" tIns="45720" rIns="91440" bIns="45720" rtlCol="0" anchor="b">
            <a:noAutofit/>
          </a:bodyPr>
          <a:lstStyle/>
          <a:p>
            <a:r>
              <a:rPr lang="fr-FR" sz="2400" dirty="0">
                <a:latin typeface="Segoe UI" panose="020B0502040204020203" pitchFamily="34" charset="0"/>
              </a:rPr>
              <a:t>Affiche les données et capture les évènements utilisateur</a:t>
            </a:r>
          </a:p>
          <a:p>
            <a:r>
              <a:rPr lang="fr-FR" sz="2000" i="1" dirty="0">
                <a:latin typeface="Segoe UI" panose="020B0502040204020203" pitchFamily="34" charset="0"/>
              </a:rPr>
              <a:t>(Est détruit à chaque changement de configuration)</a:t>
            </a:r>
          </a:p>
        </p:txBody>
      </p:sp>
      <p:cxnSp>
        <p:nvCxnSpPr>
          <p:cNvPr id="13" name="Connecteur droit avec flèche 12">
            <a:extLst>
              <a:ext uri="{FF2B5EF4-FFF2-40B4-BE49-F238E27FC236}">
                <a16:creationId xmlns:a16="http://schemas.microsoft.com/office/drawing/2014/main" id="{C90334BD-2869-4D19-9B3E-7CAEB7D21A76}"/>
              </a:ext>
            </a:extLst>
          </p:cNvPr>
          <p:cNvCxnSpPr>
            <a:stCxn id="11" idx="2"/>
          </p:cNvCxnSpPr>
          <p:nvPr>
            <p:custDataLst>
              <p:tags r:id="rId6"/>
            </p:custDataLst>
          </p:nvPr>
        </p:nvCxnSpPr>
        <p:spPr>
          <a:xfrm>
            <a:off x="4370373" y="2669826"/>
            <a:ext cx="0" cy="746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55BF6B8-B01A-4782-A9AF-3E454D00E821}"/>
              </a:ext>
            </a:extLst>
          </p:cNvPr>
          <p:cNvSpPr/>
          <p:nvPr>
            <p:custDataLst>
              <p:tags r:id="rId7"/>
            </p:custDataLst>
          </p:nvPr>
        </p:nvSpPr>
        <p:spPr>
          <a:xfrm>
            <a:off x="3125382" y="3416308"/>
            <a:ext cx="2489982" cy="1041009"/>
          </a:xfrm>
          <a:prstGeom prst="rect">
            <a:avLst/>
          </a:prstGeom>
          <a:solidFill>
            <a:srgbClr val="00738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err="1">
                <a:latin typeface="Segoe UI" panose="020B0502040204020203" pitchFamily="34" charset="0"/>
              </a:rPr>
              <a:t>ViewModel</a:t>
            </a:r>
            <a:endParaRPr lang="fr-FR" dirty="0">
              <a:latin typeface="Segoe UI" panose="020B0502040204020203" pitchFamily="34" charset="0"/>
            </a:endParaRPr>
          </a:p>
        </p:txBody>
      </p:sp>
      <p:sp>
        <p:nvSpPr>
          <p:cNvPr id="15" name="Rectangle 14">
            <a:extLst>
              <a:ext uri="{FF2B5EF4-FFF2-40B4-BE49-F238E27FC236}">
                <a16:creationId xmlns:a16="http://schemas.microsoft.com/office/drawing/2014/main" id="{9750B763-660F-44CF-9512-544659D4F844}"/>
              </a:ext>
            </a:extLst>
          </p:cNvPr>
          <p:cNvSpPr/>
          <p:nvPr>
            <p:custDataLst>
              <p:tags r:id="rId8"/>
            </p:custDataLst>
          </p:nvPr>
        </p:nvSpPr>
        <p:spPr>
          <a:xfrm>
            <a:off x="2528000" y="3592153"/>
            <a:ext cx="1125416" cy="689317"/>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Segoe UI" panose="020B0502040204020203" pitchFamily="34" charset="0"/>
              </a:rPr>
              <a:t>LiveData</a:t>
            </a:r>
            <a:endParaRPr lang="fr-FR" dirty="0">
              <a:latin typeface="Segoe UI" panose="020B0502040204020203" pitchFamily="34" charset="0"/>
            </a:endParaRPr>
          </a:p>
        </p:txBody>
      </p:sp>
      <p:cxnSp>
        <p:nvCxnSpPr>
          <p:cNvPr id="16" name="Connecteur en angle 14">
            <a:extLst>
              <a:ext uri="{FF2B5EF4-FFF2-40B4-BE49-F238E27FC236}">
                <a16:creationId xmlns:a16="http://schemas.microsoft.com/office/drawing/2014/main" id="{30C97A35-9966-48EF-93EE-4A5D591EAACE}"/>
              </a:ext>
            </a:extLst>
          </p:cNvPr>
          <p:cNvCxnSpPr>
            <a:endCxn id="11" idx="1"/>
          </p:cNvCxnSpPr>
          <p:nvPr>
            <p:custDataLst>
              <p:tags r:id="rId9"/>
            </p:custDataLst>
          </p:nvPr>
        </p:nvCxnSpPr>
        <p:spPr>
          <a:xfrm rot="5400000" flipH="1" flipV="1">
            <a:off x="2238564" y="2705336"/>
            <a:ext cx="1442831" cy="330805"/>
          </a:xfrm>
          <a:prstGeom prst="bentConnector2">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16D93FB3-AF7B-4C3E-ACED-3F1CD8179C95}"/>
              </a:ext>
            </a:extLst>
          </p:cNvPr>
          <p:cNvSpPr txBox="1"/>
          <p:nvPr>
            <p:custDataLst>
              <p:tags r:id="rId10"/>
            </p:custDataLst>
          </p:nvPr>
        </p:nvSpPr>
        <p:spPr>
          <a:xfrm>
            <a:off x="5615364" y="3206787"/>
            <a:ext cx="7849772" cy="914400"/>
          </a:xfrm>
          <a:prstGeom prst="rect">
            <a:avLst/>
          </a:prstGeom>
        </p:spPr>
        <p:txBody>
          <a:bodyPr vert="horz" wrap="none" lIns="91440" tIns="45720" rIns="91440" bIns="45720" rtlCol="0" anchor="b">
            <a:normAutofit/>
          </a:bodyPr>
          <a:lstStyle/>
          <a:p>
            <a:r>
              <a:rPr lang="fr-FR" sz="2400" dirty="0">
                <a:latin typeface="Segoe UI" panose="020B0502040204020203" pitchFamily="34" charset="0"/>
              </a:rPr>
              <a:t>Contient les données nécessaires à l’IHM</a:t>
            </a:r>
          </a:p>
        </p:txBody>
      </p:sp>
      <p:sp>
        <p:nvSpPr>
          <p:cNvPr id="18" name="ZoneTexte 17">
            <a:extLst>
              <a:ext uri="{FF2B5EF4-FFF2-40B4-BE49-F238E27FC236}">
                <a16:creationId xmlns:a16="http://schemas.microsoft.com/office/drawing/2014/main" id="{BE424468-1046-4F91-8752-D832C8ED6584}"/>
              </a:ext>
            </a:extLst>
          </p:cNvPr>
          <p:cNvSpPr txBox="1"/>
          <p:nvPr>
            <p:custDataLst>
              <p:tags r:id="rId11"/>
            </p:custDataLst>
          </p:nvPr>
        </p:nvSpPr>
        <p:spPr>
          <a:xfrm>
            <a:off x="743249" y="3661234"/>
            <a:ext cx="2083442" cy="914400"/>
          </a:xfrm>
          <a:prstGeom prst="rect">
            <a:avLst/>
          </a:prstGeom>
        </p:spPr>
        <p:txBody>
          <a:bodyPr vert="horz" wrap="square" lIns="91440" tIns="45720" rIns="91440" bIns="45720" rtlCol="0" anchor="b">
            <a:noAutofit/>
          </a:bodyPr>
          <a:lstStyle/>
          <a:p>
            <a:r>
              <a:rPr lang="fr-FR" sz="2400" dirty="0">
                <a:latin typeface="Segoe UI" panose="020B0502040204020203" pitchFamily="34" charset="0"/>
              </a:rPr>
              <a:t>Fournit les données au contrôleur</a:t>
            </a:r>
          </a:p>
        </p:txBody>
      </p:sp>
    </p:spTree>
    <p:custDataLst>
      <p:tags r:id="rId1"/>
    </p:custDataLst>
    <p:extLst>
      <p:ext uri="{BB962C8B-B14F-4D97-AF65-F5344CB8AC3E}">
        <p14:creationId xmlns:p14="http://schemas.microsoft.com/office/powerpoint/2010/main" val="607177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LiveData</a:t>
            </a:r>
          </a:p>
        </p:txBody>
      </p:sp>
      <p:graphicFrame>
        <p:nvGraphicFramePr>
          <p:cNvPr id="19" name="Diagramme 18">
            <a:extLst>
              <a:ext uri="{FF2B5EF4-FFF2-40B4-BE49-F238E27FC236}">
                <a16:creationId xmlns:a16="http://schemas.microsoft.com/office/drawing/2014/main" id="{69883081-DCB3-4ABC-B00B-F0D0E34D1ACE}"/>
              </a:ext>
            </a:extLst>
          </p:cNvPr>
          <p:cNvGraphicFramePr/>
          <p:nvPr>
            <p:custDataLst>
              <p:tags r:id="rId4"/>
            </p:custDataLst>
            <p:extLst>
              <p:ext uri="{D42A27DB-BD31-4B8C-83A1-F6EECF244321}">
                <p14:modId xmlns:p14="http://schemas.microsoft.com/office/powerpoint/2010/main" val="92414964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extLst>
      <p:ext uri="{BB962C8B-B14F-4D97-AF65-F5344CB8AC3E}">
        <p14:creationId xmlns:p14="http://schemas.microsoft.com/office/powerpoint/2010/main" val="2486369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Mise en place</a:t>
            </a:r>
          </a:p>
          <a:p>
            <a:pPr marL="0" indent="0">
              <a:buNone/>
            </a:pPr>
            <a:endParaRPr lang="fr-FR" b="1"/>
          </a:p>
          <a:p>
            <a:pPr marL="457200" indent="-457200">
              <a:buFont typeface="+mj-lt"/>
              <a:buAutoNum type="arabicPeriod"/>
            </a:pPr>
            <a:r>
              <a:rPr lang="fr-FR" sz="2400"/>
              <a:t>Créer des données observables dans le ViewModel</a:t>
            </a:r>
          </a:p>
          <a:p>
            <a:pPr marL="457200" indent="-457200">
              <a:buFont typeface="+mj-lt"/>
              <a:buAutoNum type="arabicPeriod"/>
            </a:pPr>
            <a:endParaRPr lang="fr-FR" sz="2400"/>
          </a:p>
          <a:p>
            <a:pPr marL="457200" indent="-457200">
              <a:buFont typeface="+mj-lt"/>
              <a:buAutoNum type="arabicPeriod"/>
            </a:pPr>
            <a:r>
              <a:rPr lang="fr-FR" sz="2400"/>
              <a:t>Créer des callbacks (Observer) dans le contrôleur</a:t>
            </a:r>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LiveData</a:t>
            </a:r>
          </a:p>
        </p:txBody>
      </p:sp>
    </p:spTree>
    <p:custDataLst>
      <p:tags r:id="rId1"/>
    </p:custDataLst>
    <p:extLst>
      <p:ext uri="{BB962C8B-B14F-4D97-AF65-F5344CB8AC3E}">
        <p14:creationId xmlns:p14="http://schemas.microsoft.com/office/powerpoint/2010/main" val="362797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err="1"/>
              <a:t>LiveData</a:t>
            </a:r>
            <a:r>
              <a:rPr lang="fr-FR" dirty="0"/>
              <a:t> - Étape 1/2 : observable</a:t>
            </a:r>
          </a:p>
        </p:txBody>
      </p:sp>
      <p:grpSp>
        <p:nvGrpSpPr>
          <p:cNvPr id="11" name="Groupe 10">
            <a:extLst>
              <a:ext uri="{FF2B5EF4-FFF2-40B4-BE49-F238E27FC236}">
                <a16:creationId xmlns:a16="http://schemas.microsoft.com/office/drawing/2014/main" id="{FD96D5D1-C27F-4A59-87E5-FF9A8D174650}"/>
              </a:ext>
            </a:extLst>
          </p:cNvPr>
          <p:cNvGrpSpPr/>
          <p:nvPr>
            <p:custDataLst>
              <p:tags r:id="rId4"/>
            </p:custDataLst>
          </p:nvPr>
        </p:nvGrpSpPr>
        <p:grpSpPr>
          <a:xfrm>
            <a:off x="3119831" y="1397458"/>
            <a:ext cx="8399531" cy="4950603"/>
            <a:chOff x="3060700" y="1299472"/>
            <a:chExt cx="8399531" cy="4950603"/>
          </a:xfrm>
        </p:grpSpPr>
        <p:sp>
          <p:nvSpPr>
            <p:cNvPr id="12" name="Rectangle 11">
              <a:extLst>
                <a:ext uri="{FF2B5EF4-FFF2-40B4-BE49-F238E27FC236}">
                  <a16:creationId xmlns:a16="http://schemas.microsoft.com/office/drawing/2014/main" id="{2D8F2F6D-032F-4645-BA5A-D2D0F6617917}"/>
                </a:ext>
              </a:extLst>
            </p:cNvPr>
            <p:cNvSpPr/>
            <p:nvPr/>
          </p:nvSpPr>
          <p:spPr>
            <a:xfrm>
              <a:off x="3060700" y="1299472"/>
              <a:ext cx="8399531" cy="495060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3" name="Connecteur droit 12">
              <a:extLst>
                <a:ext uri="{FF2B5EF4-FFF2-40B4-BE49-F238E27FC236}">
                  <a16:creationId xmlns:a16="http://schemas.microsoft.com/office/drawing/2014/main" id="{4E51267E-A217-44BA-956A-D9FFAEC40328}"/>
                </a:ext>
              </a:extLst>
            </p:cNvPr>
            <p:cNvCxnSpPr>
              <a:cxnSpLocks/>
            </p:cNvCxnSpPr>
            <p:nvPr/>
          </p:nvCxnSpPr>
          <p:spPr>
            <a:xfrm>
              <a:off x="3060700" y="2136382"/>
              <a:ext cx="8399531" cy="0"/>
            </a:xfrm>
            <a:prstGeom prst="line">
              <a:avLst/>
            </a:prstGeom>
          </p:spPr>
          <p:style>
            <a:lnRef idx="1">
              <a:schemeClr val="accent3"/>
            </a:lnRef>
            <a:fillRef idx="0">
              <a:schemeClr val="accent3"/>
            </a:fillRef>
            <a:effectRef idx="0">
              <a:schemeClr val="accent3"/>
            </a:effectRef>
            <a:fontRef idx="minor">
              <a:schemeClr val="tx1"/>
            </a:fontRef>
          </p:style>
        </p:cxnSp>
        <p:sp>
          <p:nvSpPr>
            <p:cNvPr id="14" name="ZoneTexte 13">
              <a:extLst>
                <a:ext uri="{FF2B5EF4-FFF2-40B4-BE49-F238E27FC236}">
                  <a16:creationId xmlns:a16="http://schemas.microsoft.com/office/drawing/2014/main" id="{3E7A3CB6-B4DC-44F4-8250-C5ACC0B103FD}"/>
                </a:ext>
              </a:extLst>
            </p:cNvPr>
            <p:cNvSpPr txBox="1"/>
            <p:nvPr/>
          </p:nvSpPr>
          <p:spPr>
            <a:xfrm>
              <a:off x="3243116" y="1317936"/>
              <a:ext cx="1321153"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cs typeface="Segoe UI" panose="020B0502040204020203" pitchFamily="34" charset="0"/>
                </a:rPr>
                <a:t>KOTLIN</a:t>
              </a:r>
            </a:p>
          </p:txBody>
        </p:sp>
      </p:grpSp>
      <p:sp>
        <p:nvSpPr>
          <p:cNvPr id="10" name="Rectangle 2">
            <a:extLst>
              <a:ext uri="{FF2B5EF4-FFF2-40B4-BE49-F238E27FC236}">
                <a16:creationId xmlns:a16="http://schemas.microsoft.com/office/drawing/2014/main" id="{CFF5B3C5-0DBB-437E-AB82-0DC15A61DB07}"/>
              </a:ext>
            </a:extLst>
          </p:cNvPr>
          <p:cNvSpPr>
            <a:spLocks noChangeArrowheads="1"/>
          </p:cNvSpPr>
          <p:nvPr>
            <p:custDataLst>
              <p:tags r:id="rId5"/>
            </p:custDataLst>
          </p:nvPr>
        </p:nvSpPr>
        <p:spPr bwMode="auto">
          <a:xfrm>
            <a:off x="3420377" y="2676052"/>
            <a:ext cx="512465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fr-FR" altLang="fr-FR"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CompteurViewModel</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fr-FR" altLang="fr-FR"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ViewModel</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fr-FR" altLang="fr-FR"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compteur </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MutableLiveData</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&lt;Int&gt;()</a:t>
            </a: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init </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compteur</a:t>
            </a:r>
            <a:r>
              <a:rPr kumimoji="0" lang="fr-FR" altLang="fr-FR"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fr-FR" altLang="fr-FR" sz="12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value</a:t>
            </a:r>
            <a:r>
              <a:rPr kumimoji="0" lang="fr-FR" altLang="fr-FR" sz="1200" b="0"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br>
              <a:rPr kumimoji="0" lang="fr-FR" altLang="fr-FR"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fun </a:t>
            </a:r>
            <a:r>
              <a:rPr kumimoji="0" lang="fr-FR" altLang="fr-FR"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plusUn</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compteur</a:t>
            </a:r>
            <a:r>
              <a:rPr kumimoji="0" lang="fr-FR" altLang="fr-FR"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fr-FR" altLang="fr-FR" sz="12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value</a:t>
            </a:r>
            <a:r>
              <a:rPr kumimoji="0" lang="fr-FR" altLang="fr-FR" sz="1200" b="0"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compteur</a:t>
            </a:r>
            <a:r>
              <a:rPr kumimoji="0" lang="fr-FR" altLang="fr-FR"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fr-FR" altLang="fr-FR" sz="12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value</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)?.plus(</a:t>
            </a:r>
            <a:r>
              <a:rPr kumimoji="0" lang="fr-FR" altLang="fr-FR"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fr-FR" altLang="fr-FR"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761947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err="1"/>
              <a:t>LiveData</a:t>
            </a:r>
            <a:r>
              <a:rPr lang="fr-FR" dirty="0"/>
              <a:t> - Étape 2/2 : observer</a:t>
            </a:r>
          </a:p>
        </p:txBody>
      </p:sp>
      <p:grpSp>
        <p:nvGrpSpPr>
          <p:cNvPr id="11" name="Groupe 10">
            <a:extLst>
              <a:ext uri="{FF2B5EF4-FFF2-40B4-BE49-F238E27FC236}">
                <a16:creationId xmlns:a16="http://schemas.microsoft.com/office/drawing/2014/main" id="{111AEC77-84B7-4DB3-B45F-06D972A980EF}"/>
              </a:ext>
            </a:extLst>
          </p:cNvPr>
          <p:cNvGrpSpPr/>
          <p:nvPr>
            <p:custDataLst>
              <p:tags r:id="rId4"/>
            </p:custDataLst>
          </p:nvPr>
        </p:nvGrpSpPr>
        <p:grpSpPr>
          <a:xfrm>
            <a:off x="3119831" y="1397458"/>
            <a:ext cx="8399531" cy="4950603"/>
            <a:chOff x="3060700" y="1299472"/>
            <a:chExt cx="8399531" cy="4950603"/>
          </a:xfrm>
        </p:grpSpPr>
        <p:sp>
          <p:nvSpPr>
            <p:cNvPr id="12" name="Rectangle 11">
              <a:extLst>
                <a:ext uri="{FF2B5EF4-FFF2-40B4-BE49-F238E27FC236}">
                  <a16:creationId xmlns:a16="http://schemas.microsoft.com/office/drawing/2014/main" id="{7D6AC343-5448-44BE-9813-7C1764BD2165}"/>
                </a:ext>
              </a:extLst>
            </p:cNvPr>
            <p:cNvSpPr/>
            <p:nvPr/>
          </p:nvSpPr>
          <p:spPr>
            <a:xfrm>
              <a:off x="3060700" y="1299472"/>
              <a:ext cx="8399531" cy="495060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3" name="Connecteur droit 12">
              <a:extLst>
                <a:ext uri="{FF2B5EF4-FFF2-40B4-BE49-F238E27FC236}">
                  <a16:creationId xmlns:a16="http://schemas.microsoft.com/office/drawing/2014/main" id="{636FFDFC-18B4-4B5F-9D34-3FB6BECD127D}"/>
                </a:ext>
              </a:extLst>
            </p:cNvPr>
            <p:cNvCxnSpPr>
              <a:cxnSpLocks/>
            </p:cNvCxnSpPr>
            <p:nvPr/>
          </p:nvCxnSpPr>
          <p:spPr>
            <a:xfrm>
              <a:off x="3060700" y="2136382"/>
              <a:ext cx="8399531" cy="0"/>
            </a:xfrm>
            <a:prstGeom prst="line">
              <a:avLst/>
            </a:prstGeom>
          </p:spPr>
          <p:style>
            <a:lnRef idx="1">
              <a:schemeClr val="accent3"/>
            </a:lnRef>
            <a:fillRef idx="0">
              <a:schemeClr val="accent3"/>
            </a:fillRef>
            <a:effectRef idx="0">
              <a:schemeClr val="accent3"/>
            </a:effectRef>
            <a:fontRef idx="minor">
              <a:schemeClr val="tx1"/>
            </a:fontRef>
          </p:style>
        </p:cxnSp>
        <p:sp>
          <p:nvSpPr>
            <p:cNvPr id="14" name="ZoneTexte 13">
              <a:extLst>
                <a:ext uri="{FF2B5EF4-FFF2-40B4-BE49-F238E27FC236}">
                  <a16:creationId xmlns:a16="http://schemas.microsoft.com/office/drawing/2014/main" id="{72431813-A113-4B31-B964-BA98B0C3E78F}"/>
                </a:ext>
              </a:extLst>
            </p:cNvPr>
            <p:cNvSpPr txBox="1"/>
            <p:nvPr/>
          </p:nvSpPr>
          <p:spPr>
            <a:xfrm>
              <a:off x="3243116" y="1317936"/>
              <a:ext cx="1321153"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cs typeface="Segoe UI" panose="020B0502040204020203" pitchFamily="34" charset="0"/>
                </a:rPr>
                <a:t>KOTLIN</a:t>
              </a:r>
            </a:p>
          </p:txBody>
        </p:sp>
      </p:grpSp>
      <p:sp>
        <p:nvSpPr>
          <p:cNvPr id="10" name="Rectangle 2">
            <a:extLst>
              <a:ext uri="{FF2B5EF4-FFF2-40B4-BE49-F238E27FC236}">
                <a16:creationId xmlns:a16="http://schemas.microsoft.com/office/drawing/2014/main" id="{CFF5B3C5-0DBB-437E-AB82-0DC15A61DB07}"/>
              </a:ext>
            </a:extLst>
          </p:cNvPr>
          <p:cNvSpPr>
            <a:spLocks noChangeArrowheads="1"/>
          </p:cNvSpPr>
          <p:nvPr>
            <p:custDataLst>
              <p:tags r:id="rId5"/>
            </p:custDataLst>
          </p:nvPr>
        </p:nvSpPr>
        <p:spPr bwMode="auto">
          <a:xfrm>
            <a:off x="3302247" y="2374503"/>
            <a:ext cx="8076953"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CompteurFragment : Fragment()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lateinit var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binding</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FragmentCompteurBinding</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lateinit var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viewModel</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CompteurViewModel</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override fun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onCreateView(</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inflater: LayoutInflater, container: ViewGroup?,</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savedInstanceState: Bundle?</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View?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binding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DataBindingUtil.inflate</a:t>
            </a:r>
            <a:r>
              <a:rPr kumimoji="0" lang="en-US" altLang="en-US" sz="12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&lt;FragmentCompteurBinding&gt;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(inflater, R.layout.</a:t>
            </a:r>
            <a:r>
              <a:rPr kumimoji="0" lang="en-US" altLang="en-US" sz="12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fragment_compteur</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container,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viewModel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ViewModelProvider(</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).get(CompteurViewModel::</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java</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        viewModel</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compteur</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.observe(</a:t>
            </a:r>
            <a:r>
              <a:rPr kumimoji="0" lang="en-US" altLang="en-US" sz="12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viewLifecycleOwner</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Observer </a:t>
            </a:r>
            <a:r>
              <a:rPr kumimoji="0" lang="en-US" altLang="en-US" sz="12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binding</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vm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viewModel</a:t>
            </a:r>
            <a:r>
              <a:rPr kumimoji="0" lang="en-US" altLang="en-US" sz="12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binding</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root</a:t>
            </a:r>
            <a:br>
              <a:rPr kumimoji="0" lang="en-US" altLang="en-US" sz="12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882436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dirty="0"/>
              <a:t>Comprendre les </a:t>
            </a:r>
            <a:r>
              <a:rPr lang="fr-FR" dirty="0" err="1"/>
              <a:t>ViewModels</a:t>
            </a:r>
            <a:endParaRPr lang="fr-FR" dirty="0"/>
          </a:p>
          <a:p>
            <a:r>
              <a:rPr lang="fr-FR" dirty="0"/>
              <a:t>Comprendre </a:t>
            </a:r>
            <a:r>
              <a:rPr lang="fr-FR" dirty="0" err="1"/>
              <a:t>LiveData</a:t>
            </a:r>
            <a:endParaRPr lang="fr-FR" dirty="0"/>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342900" indent="-342900">
              <a:buFont typeface="Arial" panose="020B0604020202020204" pitchFamily="34" charset="0"/>
              <a:buChar char="•"/>
            </a:pPr>
            <a:r>
              <a:rPr lang="fr-FR" sz="2400" dirty="0"/>
              <a:t>Mise à jour de l’IHM automatique à chaque modification des données</a:t>
            </a:r>
          </a:p>
          <a:p>
            <a:pPr marL="342900" indent="-342900">
              <a:buFont typeface="Arial" panose="020B0604020202020204" pitchFamily="34" charset="0"/>
              <a:buChar char="•"/>
            </a:pPr>
            <a:r>
              <a:rPr lang="fr-FR" sz="2400" dirty="0"/>
              <a:t>Mise à jour du </a:t>
            </a:r>
            <a:r>
              <a:rPr lang="fr-FR" sz="2400" dirty="0" err="1"/>
              <a:t>ViewModel</a:t>
            </a:r>
            <a:r>
              <a:rPr lang="fr-FR" sz="2400" dirty="0"/>
              <a:t> à chaque modification de l’IHM</a:t>
            </a:r>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LiveData</a:t>
            </a:r>
            <a:r>
              <a:rPr lang="fr-FR" dirty="0"/>
              <a:t> : plus-value de l’opération</a:t>
            </a:r>
          </a:p>
        </p:txBody>
      </p:sp>
    </p:spTree>
    <p:custDataLst>
      <p:tags r:id="rId1"/>
    </p:custDataLst>
    <p:extLst>
      <p:ext uri="{BB962C8B-B14F-4D97-AF65-F5344CB8AC3E}">
        <p14:creationId xmlns:p14="http://schemas.microsoft.com/office/powerpoint/2010/main" val="3674330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LiveData</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69398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a:t>ViewModel avec LiveData</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5825572"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a:solidFill>
                  <a:schemeClr val="bg1"/>
                </a:solidFill>
              </a:rPr>
              <a:t>Conclusion</a:t>
            </a:r>
          </a:p>
          <a:p>
            <a:r>
              <a:rPr lang="fr-FR" sz="2400">
                <a:solidFill>
                  <a:schemeClr val="bg1"/>
                </a:solidFill>
              </a:rPr>
              <a:t>Vous avez saisi l’utilité des ViewModel</a:t>
            </a:r>
          </a:p>
          <a:p>
            <a:r>
              <a:rPr lang="fr-FR" sz="2400">
                <a:solidFill>
                  <a:schemeClr val="bg1"/>
                </a:solidFill>
              </a:rPr>
              <a:t>Vous avez saisi l’utilité de LiveData</a:t>
            </a:r>
          </a:p>
          <a:p>
            <a:r>
              <a:rPr lang="fr-FR" sz="2400">
                <a:solidFill>
                  <a:schemeClr val="bg1"/>
                </a:solidFill>
              </a:rPr>
              <a:t>Vous savez mettre en place une architecture avec ViewModel et LiveData</a:t>
            </a:r>
            <a:endParaRPr lang="fr-FR" sz="2400" dirty="0">
              <a:solidFill>
                <a:schemeClr val="bg1"/>
              </a:solidFill>
            </a:endParaRPr>
          </a:p>
        </p:txBody>
      </p:sp>
    </p:spTree>
    <p:custDataLst>
      <p:tags r:id="rId1"/>
    </p:custDataLst>
    <p:extLst>
      <p:ext uri="{BB962C8B-B14F-4D97-AF65-F5344CB8AC3E}">
        <p14:creationId xmlns:p14="http://schemas.microsoft.com/office/powerpoint/2010/main" val="26737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ViewModel avec LiveData</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Best Finger final</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480755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Problématique</a:t>
            </a:r>
          </a:p>
        </p:txBody>
      </p:sp>
      <p:pic>
        <p:nvPicPr>
          <p:cNvPr id="12" name="Image 11">
            <a:extLst>
              <a:ext uri="{FF2B5EF4-FFF2-40B4-BE49-F238E27FC236}">
                <a16:creationId xmlns:a16="http://schemas.microsoft.com/office/drawing/2014/main" id="{FE14F8AE-5535-4738-BB11-7EEC8D746A96}"/>
              </a:ext>
            </a:extLst>
          </p:cNvPr>
          <p:cNvPicPr>
            <a:picLocks noChangeAspect="1"/>
          </p:cNvPicPr>
          <p:nvPr>
            <p:custDataLst>
              <p:tags r:id="rId4"/>
            </p:custDataLst>
          </p:nvPr>
        </p:nvPicPr>
        <p:blipFill>
          <a:blip r:embed="rId11"/>
          <a:stretch>
            <a:fillRect/>
          </a:stretch>
        </p:blipFill>
        <p:spPr>
          <a:xfrm>
            <a:off x="1755183" y="1625600"/>
            <a:ext cx="2078567" cy="3746500"/>
          </a:xfrm>
          <a:prstGeom prst="rect">
            <a:avLst/>
          </a:prstGeom>
        </p:spPr>
      </p:pic>
      <p:pic>
        <p:nvPicPr>
          <p:cNvPr id="13" name="Image 12">
            <a:extLst>
              <a:ext uri="{FF2B5EF4-FFF2-40B4-BE49-F238E27FC236}">
                <a16:creationId xmlns:a16="http://schemas.microsoft.com/office/drawing/2014/main" id="{1EDA2771-8768-44B1-A910-18204FD9B8B7}"/>
              </a:ext>
            </a:extLst>
          </p:cNvPr>
          <p:cNvPicPr>
            <a:picLocks noChangeAspect="1"/>
          </p:cNvPicPr>
          <p:nvPr>
            <p:custDataLst>
              <p:tags r:id="rId5"/>
            </p:custDataLst>
          </p:nvPr>
        </p:nvPicPr>
        <p:blipFill>
          <a:blip r:embed="rId12"/>
          <a:stretch>
            <a:fillRect/>
          </a:stretch>
        </p:blipFill>
        <p:spPr>
          <a:xfrm>
            <a:off x="6117365" y="2164881"/>
            <a:ext cx="4443413" cy="2667937"/>
          </a:xfrm>
          <a:prstGeom prst="rect">
            <a:avLst/>
          </a:prstGeom>
        </p:spPr>
      </p:pic>
      <p:pic>
        <p:nvPicPr>
          <p:cNvPr id="14" name="Image 13">
            <a:extLst>
              <a:ext uri="{FF2B5EF4-FFF2-40B4-BE49-F238E27FC236}">
                <a16:creationId xmlns:a16="http://schemas.microsoft.com/office/drawing/2014/main" id="{C84D15CC-723F-4D7B-81F0-B4166BBBE0E3}"/>
              </a:ext>
            </a:extLst>
          </p:cNvPr>
          <p:cNvPicPr>
            <a:picLocks noChangeAspect="1"/>
          </p:cNvPicPr>
          <p:nvPr>
            <p:custDataLst>
              <p:tags r:id="rId6"/>
            </p:custDataLst>
          </p:nvPr>
        </p:nvPicPr>
        <p:blipFill>
          <a:blip r:embed="rId13"/>
          <a:stretch>
            <a:fillRect/>
          </a:stretch>
        </p:blipFill>
        <p:spPr>
          <a:xfrm>
            <a:off x="2451566" y="3161894"/>
            <a:ext cx="342900" cy="447675"/>
          </a:xfrm>
          <a:prstGeom prst="rect">
            <a:avLst/>
          </a:prstGeom>
        </p:spPr>
      </p:pic>
      <p:pic>
        <p:nvPicPr>
          <p:cNvPr id="15" name="Image 14">
            <a:extLst>
              <a:ext uri="{FF2B5EF4-FFF2-40B4-BE49-F238E27FC236}">
                <a16:creationId xmlns:a16="http://schemas.microsoft.com/office/drawing/2014/main" id="{40B8B873-F2E0-4C82-84AA-8B62407D8409}"/>
              </a:ext>
            </a:extLst>
          </p:cNvPr>
          <p:cNvPicPr>
            <a:picLocks noChangeAspect="1"/>
          </p:cNvPicPr>
          <p:nvPr>
            <p:custDataLst>
              <p:tags r:id="rId7"/>
            </p:custDataLst>
          </p:nvPr>
        </p:nvPicPr>
        <p:blipFill>
          <a:blip r:embed="rId13"/>
          <a:stretch>
            <a:fillRect/>
          </a:stretch>
        </p:blipFill>
        <p:spPr>
          <a:xfrm>
            <a:off x="8047437" y="3002955"/>
            <a:ext cx="342900" cy="447675"/>
          </a:xfrm>
          <a:prstGeom prst="rect">
            <a:avLst/>
          </a:prstGeom>
        </p:spPr>
      </p:pic>
      <p:pic>
        <p:nvPicPr>
          <p:cNvPr id="16" name="Image 15">
            <a:extLst>
              <a:ext uri="{FF2B5EF4-FFF2-40B4-BE49-F238E27FC236}">
                <a16:creationId xmlns:a16="http://schemas.microsoft.com/office/drawing/2014/main" id="{B9584E8A-5266-4FFD-9D63-60C6E34C0080}"/>
              </a:ext>
            </a:extLst>
          </p:cNvPr>
          <p:cNvPicPr>
            <a:picLocks noChangeAspect="1"/>
          </p:cNvPicPr>
          <p:nvPr>
            <p:custDataLst>
              <p:tags r:id="rId8"/>
            </p:custDataLst>
          </p:nvPr>
        </p:nvPicPr>
        <p:blipFill>
          <a:blip r:embed="rId14"/>
          <a:stretch>
            <a:fillRect/>
          </a:stretch>
        </p:blipFill>
        <p:spPr>
          <a:xfrm>
            <a:off x="8090387" y="2912059"/>
            <a:ext cx="266700" cy="504825"/>
          </a:xfrm>
          <a:prstGeom prst="rect">
            <a:avLst/>
          </a:prstGeom>
        </p:spPr>
      </p:pic>
    </p:spTree>
    <p:custDataLst>
      <p:tags r:id="rId1"/>
    </p:custDataLst>
    <p:extLst>
      <p:ext uri="{BB962C8B-B14F-4D97-AF65-F5344CB8AC3E}">
        <p14:creationId xmlns:p14="http://schemas.microsoft.com/office/powerpoint/2010/main" val="267467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Présentation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Architecture</a:t>
            </a:r>
          </a:p>
        </p:txBody>
      </p:sp>
      <p:sp>
        <p:nvSpPr>
          <p:cNvPr id="10" name="Rectangle 9">
            <a:extLst>
              <a:ext uri="{FF2B5EF4-FFF2-40B4-BE49-F238E27FC236}">
                <a16:creationId xmlns:a16="http://schemas.microsoft.com/office/drawing/2014/main" id="{25A37C5A-8B85-428F-82F3-7FD3E3F03E13}"/>
              </a:ext>
            </a:extLst>
          </p:cNvPr>
          <p:cNvSpPr/>
          <p:nvPr>
            <p:custDataLst>
              <p:tags r:id="rId5"/>
            </p:custDataLst>
          </p:nvPr>
        </p:nvSpPr>
        <p:spPr>
          <a:xfrm>
            <a:off x="2131470" y="2702245"/>
            <a:ext cx="2489982" cy="10410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Segoe UI" panose="020B0502040204020203" pitchFamily="34" charset="0"/>
              </a:rPr>
              <a:t>Contrôleur</a:t>
            </a:r>
          </a:p>
        </p:txBody>
      </p:sp>
      <p:sp>
        <p:nvSpPr>
          <p:cNvPr id="11" name="ZoneTexte 10">
            <a:extLst>
              <a:ext uri="{FF2B5EF4-FFF2-40B4-BE49-F238E27FC236}">
                <a16:creationId xmlns:a16="http://schemas.microsoft.com/office/drawing/2014/main" id="{A814F53A-AF8D-4881-A9E2-ABD37E979F9E}"/>
              </a:ext>
            </a:extLst>
          </p:cNvPr>
          <p:cNvSpPr txBox="1"/>
          <p:nvPr>
            <p:custDataLst>
              <p:tags r:id="rId6"/>
            </p:custDataLst>
          </p:nvPr>
        </p:nvSpPr>
        <p:spPr>
          <a:xfrm>
            <a:off x="4621453" y="2702244"/>
            <a:ext cx="7257796" cy="1041009"/>
          </a:xfrm>
          <a:prstGeom prst="rect">
            <a:avLst/>
          </a:prstGeom>
        </p:spPr>
        <p:txBody>
          <a:bodyPr vert="horz" wrap="square" lIns="91440" tIns="45720" rIns="91440" bIns="45720" rtlCol="0" anchor="b">
            <a:normAutofit lnSpcReduction="10000"/>
          </a:bodyPr>
          <a:lstStyle/>
          <a:p>
            <a:r>
              <a:rPr lang="fr-FR" sz="2400" dirty="0">
                <a:latin typeface="Segoe UI" panose="020B0502040204020203" pitchFamily="34" charset="0"/>
              </a:rPr>
              <a:t>Affiche les données et capture les évènements utilisateur</a:t>
            </a:r>
          </a:p>
          <a:p>
            <a:r>
              <a:rPr lang="fr-FR" sz="2000" i="1" dirty="0">
                <a:latin typeface="Segoe UI" panose="020B0502040204020203" pitchFamily="34" charset="0"/>
              </a:rPr>
              <a:t>(Il est détruit à chaque changement de configuration)</a:t>
            </a:r>
          </a:p>
        </p:txBody>
      </p:sp>
      <p:cxnSp>
        <p:nvCxnSpPr>
          <p:cNvPr id="17" name="Connecteur droit avec flèche 16">
            <a:extLst>
              <a:ext uri="{FF2B5EF4-FFF2-40B4-BE49-F238E27FC236}">
                <a16:creationId xmlns:a16="http://schemas.microsoft.com/office/drawing/2014/main" id="{6EFD0F99-F5B4-4DF9-B924-14F1881B7825}"/>
              </a:ext>
            </a:extLst>
          </p:cNvPr>
          <p:cNvCxnSpPr>
            <a:stCxn id="10" idx="2"/>
          </p:cNvCxnSpPr>
          <p:nvPr>
            <p:custDataLst>
              <p:tags r:id="rId7"/>
            </p:custDataLst>
          </p:nvPr>
        </p:nvCxnSpPr>
        <p:spPr>
          <a:xfrm>
            <a:off x="3376461" y="3743254"/>
            <a:ext cx="0" cy="746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DE5674C-7B7E-470E-AEC1-B18F11D26A7A}"/>
              </a:ext>
            </a:extLst>
          </p:cNvPr>
          <p:cNvSpPr/>
          <p:nvPr>
            <p:custDataLst>
              <p:tags r:id="rId8"/>
            </p:custDataLst>
          </p:nvPr>
        </p:nvSpPr>
        <p:spPr>
          <a:xfrm>
            <a:off x="2131470" y="4489736"/>
            <a:ext cx="2489982" cy="1041009"/>
          </a:xfrm>
          <a:prstGeom prst="rect">
            <a:avLst/>
          </a:prstGeom>
          <a:solidFill>
            <a:srgbClr val="00738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err="1">
                <a:latin typeface="Segoe UI" panose="020B0502040204020203" pitchFamily="34" charset="0"/>
              </a:rPr>
              <a:t>ViewModel</a:t>
            </a:r>
            <a:endParaRPr lang="fr-FR" dirty="0">
              <a:latin typeface="Segoe UI" panose="020B0502040204020203" pitchFamily="34" charset="0"/>
            </a:endParaRPr>
          </a:p>
        </p:txBody>
      </p:sp>
      <p:sp>
        <p:nvSpPr>
          <p:cNvPr id="19" name="ZoneTexte 18">
            <a:extLst>
              <a:ext uri="{FF2B5EF4-FFF2-40B4-BE49-F238E27FC236}">
                <a16:creationId xmlns:a16="http://schemas.microsoft.com/office/drawing/2014/main" id="{1E7B9305-D25B-4429-A8F9-D60664CFB505}"/>
              </a:ext>
            </a:extLst>
          </p:cNvPr>
          <p:cNvSpPr txBox="1"/>
          <p:nvPr>
            <p:custDataLst>
              <p:tags r:id="rId9"/>
            </p:custDataLst>
          </p:nvPr>
        </p:nvSpPr>
        <p:spPr>
          <a:xfrm>
            <a:off x="4621452" y="4321323"/>
            <a:ext cx="7849772" cy="1041010"/>
          </a:xfrm>
          <a:prstGeom prst="rect">
            <a:avLst/>
          </a:prstGeom>
        </p:spPr>
        <p:txBody>
          <a:bodyPr vert="horz" wrap="none" lIns="91440" tIns="45720" rIns="91440" bIns="45720" rtlCol="0" anchor="b">
            <a:normAutofit/>
          </a:bodyPr>
          <a:lstStyle/>
          <a:p>
            <a:r>
              <a:rPr lang="fr-FR" sz="2400" dirty="0">
                <a:latin typeface="Segoe UI" panose="020B0502040204020203" pitchFamily="34" charset="0"/>
              </a:rPr>
              <a:t>Contient les données nécessaires à l’IHM</a:t>
            </a:r>
          </a:p>
          <a:p>
            <a:r>
              <a:rPr lang="fr-FR" sz="2000" i="1" dirty="0">
                <a:latin typeface="Segoe UI" panose="020B0502040204020203" pitchFamily="34" charset="0"/>
              </a:rPr>
              <a:t>(Il </a:t>
            </a:r>
            <a:r>
              <a:rPr lang="fr-FR" sz="2000" b="1" i="1" dirty="0">
                <a:solidFill>
                  <a:srgbClr val="FF0000"/>
                </a:solidFill>
                <a:latin typeface="Segoe UI" panose="020B0502040204020203" pitchFamily="34" charset="0"/>
              </a:rPr>
              <a:t>n’</a:t>
            </a:r>
            <a:r>
              <a:rPr lang="fr-FR" sz="2000" i="1" dirty="0">
                <a:latin typeface="Segoe UI" panose="020B0502040204020203" pitchFamily="34" charset="0"/>
              </a:rPr>
              <a:t>est </a:t>
            </a:r>
            <a:r>
              <a:rPr lang="fr-FR" sz="2000" b="1" i="1" dirty="0">
                <a:solidFill>
                  <a:srgbClr val="FF0000"/>
                </a:solidFill>
                <a:latin typeface="Segoe UI" panose="020B0502040204020203" pitchFamily="34" charset="0"/>
              </a:rPr>
              <a:t>pas</a:t>
            </a:r>
            <a:r>
              <a:rPr lang="fr-FR" sz="2000" i="1" dirty="0">
                <a:latin typeface="Segoe UI" panose="020B0502040204020203" pitchFamily="34" charset="0"/>
              </a:rPr>
              <a:t> détruit à chaque changement de configuration)</a:t>
            </a:r>
          </a:p>
        </p:txBody>
      </p:sp>
    </p:spTree>
    <p:custDataLst>
      <p:tags r:id="rId1"/>
    </p:custDataLst>
    <p:extLst>
      <p:ext uri="{BB962C8B-B14F-4D97-AF65-F5344CB8AC3E}">
        <p14:creationId xmlns:p14="http://schemas.microsoft.com/office/powerpoint/2010/main" val="90638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Architecture</a:t>
            </a:r>
          </a:p>
        </p:txBody>
      </p:sp>
      <p:sp>
        <p:nvSpPr>
          <p:cNvPr id="12" name="Rectangle 11">
            <a:extLst>
              <a:ext uri="{FF2B5EF4-FFF2-40B4-BE49-F238E27FC236}">
                <a16:creationId xmlns:a16="http://schemas.microsoft.com/office/drawing/2014/main" id="{1AD00776-8C3A-4C9E-8FBD-934F9F413848}"/>
              </a:ext>
            </a:extLst>
          </p:cNvPr>
          <p:cNvSpPr/>
          <p:nvPr>
            <p:custDataLst>
              <p:tags r:id="rId4"/>
            </p:custDataLst>
          </p:nvPr>
        </p:nvSpPr>
        <p:spPr>
          <a:xfrm>
            <a:off x="5143868" y="1418135"/>
            <a:ext cx="2502039" cy="134647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Segoe UI" panose="020B0502040204020203" pitchFamily="34" charset="0"/>
              </a:rPr>
              <a:t>Fragment</a:t>
            </a:r>
          </a:p>
        </p:txBody>
      </p:sp>
      <p:sp>
        <p:nvSpPr>
          <p:cNvPr id="13" name="Flèche vers le bas 16">
            <a:extLst>
              <a:ext uri="{FF2B5EF4-FFF2-40B4-BE49-F238E27FC236}">
                <a16:creationId xmlns:a16="http://schemas.microsoft.com/office/drawing/2014/main" id="{017D0ED3-677F-4BF1-945A-7EBFC97CF9AE}"/>
              </a:ext>
            </a:extLst>
          </p:cNvPr>
          <p:cNvSpPr/>
          <p:nvPr>
            <p:custDataLst>
              <p:tags r:id="rId5"/>
            </p:custDataLst>
          </p:nvPr>
        </p:nvSpPr>
        <p:spPr>
          <a:xfrm>
            <a:off x="6259232" y="2917197"/>
            <a:ext cx="271305" cy="99292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4" name="Rectangle 13">
            <a:extLst>
              <a:ext uri="{FF2B5EF4-FFF2-40B4-BE49-F238E27FC236}">
                <a16:creationId xmlns:a16="http://schemas.microsoft.com/office/drawing/2014/main" id="{E76551BA-CD20-49A0-B183-61C85C397288}"/>
              </a:ext>
            </a:extLst>
          </p:cNvPr>
          <p:cNvSpPr/>
          <p:nvPr>
            <p:custDataLst>
              <p:tags r:id="rId6"/>
            </p:custDataLst>
          </p:nvPr>
        </p:nvSpPr>
        <p:spPr>
          <a:xfrm>
            <a:off x="5143866" y="4062707"/>
            <a:ext cx="2502039" cy="134647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Segoe UI" panose="020B0502040204020203" pitchFamily="34" charset="0"/>
              </a:rPr>
              <a:t>Fragment</a:t>
            </a:r>
          </a:p>
        </p:txBody>
      </p:sp>
      <p:sp>
        <p:nvSpPr>
          <p:cNvPr id="15" name="ZoneTexte 14">
            <a:extLst>
              <a:ext uri="{FF2B5EF4-FFF2-40B4-BE49-F238E27FC236}">
                <a16:creationId xmlns:a16="http://schemas.microsoft.com/office/drawing/2014/main" id="{F09AAA83-F400-4CA6-8093-E29A71699BFB}"/>
              </a:ext>
            </a:extLst>
          </p:cNvPr>
          <p:cNvSpPr txBox="1"/>
          <p:nvPr>
            <p:custDataLst>
              <p:tags r:id="rId7"/>
            </p:custDataLst>
          </p:nvPr>
        </p:nvSpPr>
        <p:spPr>
          <a:xfrm>
            <a:off x="2023851" y="2764614"/>
            <a:ext cx="4371033" cy="914400"/>
          </a:xfrm>
          <a:prstGeom prst="rect">
            <a:avLst/>
          </a:prstGeom>
        </p:spPr>
        <p:txBody>
          <a:bodyPr vert="horz" wrap="none" lIns="91440" tIns="45720" rIns="91440" bIns="45720" rtlCol="0" anchor="b">
            <a:normAutofit/>
          </a:bodyPr>
          <a:lstStyle/>
          <a:p>
            <a:r>
              <a:rPr lang="fr-FR" sz="2400" dirty="0">
                <a:solidFill>
                  <a:srgbClr val="FF0000"/>
                </a:solidFill>
                <a:latin typeface="Segoe UI" panose="020B0502040204020203" pitchFamily="34" charset="0"/>
              </a:rPr>
              <a:t>Changement de configuration</a:t>
            </a:r>
          </a:p>
        </p:txBody>
      </p:sp>
      <p:sp>
        <p:nvSpPr>
          <p:cNvPr id="16" name="ZoneTexte 15">
            <a:extLst>
              <a:ext uri="{FF2B5EF4-FFF2-40B4-BE49-F238E27FC236}">
                <a16:creationId xmlns:a16="http://schemas.microsoft.com/office/drawing/2014/main" id="{23B409A7-C2AB-41FE-AE01-5680B666801D}"/>
              </a:ext>
            </a:extLst>
          </p:cNvPr>
          <p:cNvSpPr txBox="1"/>
          <p:nvPr>
            <p:custDataLst>
              <p:tags r:id="rId8"/>
            </p:custDataLst>
          </p:nvPr>
        </p:nvSpPr>
        <p:spPr>
          <a:xfrm>
            <a:off x="1480584" y="1305586"/>
            <a:ext cx="3878664" cy="914400"/>
          </a:xfrm>
          <a:prstGeom prst="rect">
            <a:avLst/>
          </a:prstGeom>
        </p:spPr>
        <p:txBody>
          <a:bodyPr vert="horz" wrap="none" lIns="91440" tIns="45720" rIns="91440" bIns="45720" rtlCol="0" anchor="b">
            <a:normAutofit/>
          </a:bodyPr>
          <a:lstStyle/>
          <a:p>
            <a:r>
              <a:rPr lang="fr-FR" sz="2400" dirty="0">
                <a:latin typeface="Segoe UI" panose="020B0502040204020203" pitchFamily="34" charset="0"/>
              </a:rPr>
              <a:t>Destruction du fragment</a:t>
            </a:r>
          </a:p>
        </p:txBody>
      </p:sp>
      <p:sp>
        <p:nvSpPr>
          <p:cNvPr id="20" name="ZoneTexte 19">
            <a:extLst>
              <a:ext uri="{FF2B5EF4-FFF2-40B4-BE49-F238E27FC236}">
                <a16:creationId xmlns:a16="http://schemas.microsoft.com/office/drawing/2014/main" id="{E43DDB5F-E588-42CE-B196-07ED849320AE}"/>
              </a:ext>
            </a:extLst>
          </p:cNvPr>
          <p:cNvSpPr txBox="1"/>
          <p:nvPr>
            <p:custDataLst>
              <p:tags r:id="rId9"/>
            </p:custDataLst>
          </p:nvPr>
        </p:nvSpPr>
        <p:spPr>
          <a:xfrm>
            <a:off x="493763" y="4063563"/>
            <a:ext cx="4865485" cy="914400"/>
          </a:xfrm>
          <a:prstGeom prst="rect">
            <a:avLst/>
          </a:prstGeom>
        </p:spPr>
        <p:txBody>
          <a:bodyPr vert="horz" wrap="none" lIns="91440" tIns="45720" rIns="91440" bIns="45720" rtlCol="0" anchor="b">
            <a:normAutofit/>
          </a:bodyPr>
          <a:lstStyle/>
          <a:p>
            <a:r>
              <a:rPr lang="fr-FR" sz="2400" dirty="0">
                <a:latin typeface="Segoe UI" panose="020B0502040204020203" pitchFamily="34" charset="0"/>
              </a:rPr>
              <a:t>Création d’un nouveau fragment</a:t>
            </a:r>
          </a:p>
        </p:txBody>
      </p:sp>
      <p:sp>
        <p:nvSpPr>
          <p:cNvPr id="21" name="Rectangle 20">
            <a:extLst>
              <a:ext uri="{FF2B5EF4-FFF2-40B4-BE49-F238E27FC236}">
                <a16:creationId xmlns:a16="http://schemas.microsoft.com/office/drawing/2014/main" id="{9262F102-597B-4B19-9263-D5791D28A879}"/>
              </a:ext>
            </a:extLst>
          </p:cNvPr>
          <p:cNvSpPr/>
          <p:nvPr>
            <p:custDataLst>
              <p:tags r:id="rId10"/>
            </p:custDataLst>
          </p:nvPr>
        </p:nvSpPr>
        <p:spPr>
          <a:xfrm>
            <a:off x="9122145" y="1418134"/>
            <a:ext cx="2489982" cy="3991051"/>
          </a:xfrm>
          <a:prstGeom prst="rect">
            <a:avLst/>
          </a:prstGeom>
          <a:solidFill>
            <a:srgbClr val="00738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err="1">
                <a:latin typeface="Segoe UI" panose="020B0502040204020203" pitchFamily="34" charset="0"/>
              </a:rPr>
              <a:t>ViewModel</a:t>
            </a:r>
            <a:endParaRPr lang="fr-FR" dirty="0">
              <a:latin typeface="Segoe UI" panose="020B0502040204020203" pitchFamily="34" charset="0"/>
            </a:endParaRPr>
          </a:p>
        </p:txBody>
      </p:sp>
      <p:cxnSp>
        <p:nvCxnSpPr>
          <p:cNvPr id="22" name="Connecteur droit avec flèche 21">
            <a:extLst>
              <a:ext uri="{FF2B5EF4-FFF2-40B4-BE49-F238E27FC236}">
                <a16:creationId xmlns:a16="http://schemas.microsoft.com/office/drawing/2014/main" id="{BB1F1EBB-64FE-4C27-9C89-F2D0D23DFC74}"/>
              </a:ext>
            </a:extLst>
          </p:cNvPr>
          <p:cNvCxnSpPr>
            <a:stCxn id="12" idx="3"/>
          </p:cNvCxnSpPr>
          <p:nvPr>
            <p:custDataLst>
              <p:tags r:id="rId11"/>
            </p:custDataLst>
          </p:nvPr>
        </p:nvCxnSpPr>
        <p:spPr>
          <a:xfrm flipV="1">
            <a:off x="7645907" y="2091374"/>
            <a:ext cx="147623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EB3C4E36-A0EE-4CC1-B515-E2F10F16B1D5}"/>
              </a:ext>
            </a:extLst>
          </p:cNvPr>
          <p:cNvCxnSpPr>
            <a:stCxn id="14" idx="3"/>
          </p:cNvCxnSpPr>
          <p:nvPr>
            <p:custDataLst>
              <p:tags r:id="rId12"/>
            </p:custDataLst>
          </p:nvPr>
        </p:nvCxnSpPr>
        <p:spPr>
          <a:xfrm flipV="1">
            <a:off x="7645905" y="4735946"/>
            <a:ext cx="1476240"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0814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Mise en place</a:t>
            </a:r>
          </a:p>
          <a:p>
            <a:pPr marL="0" indent="0">
              <a:buNone/>
            </a:pPr>
            <a:endParaRPr lang="fr-FR" b="1"/>
          </a:p>
          <a:p>
            <a:pPr marL="457200" indent="-457200">
              <a:buFont typeface="+mj-lt"/>
              <a:buAutoNum type="arabicPeriod"/>
            </a:pPr>
            <a:r>
              <a:rPr lang="fr-FR" sz="2400"/>
              <a:t>Créer un ViewModel</a:t>
            </a:r>
          </a:p>
          <a:p>
            <a:pPr marL="457200" indent="-457200">
              <a:buFont typeface="+mj-lt"/>
              <a:buAutoNum type="arabicPeriod"/>
            </a:pPr>
            <a:r>
              <a:rPr lang="fr-FR" sz="2400"/>
              <a:t>Lier le VM à l’IHM</a:t>
            </a:r>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ViewModel</a:t>
            </a:r>
          </a:p>
        </p:txBody>
      </p:sp>
    </p:spTree>
    <p:custDataLst>
      <p:tags r:id="rId1"/>
    </p:custDataLst>
    <p:extLst>
      <p:ext uri="{BB962C8B-B14F-4D97-AF65-F5344CB8AC3E}">
        <p14:creationId xmlns:p14="http://schemas.microsoft.com/office/powerpoint/2010/main" val="397146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err="1"/>
              <a:t>ViewModel</a:t>
            </a:r>
            <a:r>
              <a:rPr lang="fr-FR" dirty="0"/>
              <a:t> - Étape 0/2 : l’IHM</a:t>
            </a:r>
          </a:p>
        </p:txBody>
      </p:sp>
      <p:grpSp>
        <p:nvGrpSpPr>
          <p:cNvPr id="3" name="Groupe 2">
            <a:extLst>
              <a:ext uri="{FF2B5EF4-FFF2-40B4-BE49-F238E27FC236}">
                <a16:creationId xmlns:a16="http://schemas.microsoft.com/office/drawing/2014/main" id="{2CD5C399-8522-44AA-A989-1E0A1CCD0352}"/>
              </a:ext>
            </a:extLst>
          </p:cNvPr>
          <p:cNvGrpSpPr/>
          <p:nvPr>
            <p:custDataLst>
              <p:tags r:id="rId4"/>
            </p:custDataLst>
          </p:nvPr>
        </p:nvGrpSpPr>
        <p:grpSpPr>
          <a:xfrm>
            <a:off x="3060700" y="1299472"/>
            <a:ext cx="8399531" cy="4950603"/>
            <a:chOff x="3060700" y="1299472"/>
            <a:chExt cx="8399531" cy="4950603"/>
          </a:xfrm>
        </p:grpSpPr>
        <p:sp>
          <p:nvSpPr>
            <p:cNvPr id="7" name="Rectangle 6">
              <a:extLst>
                <a:ext uri="{FF2B5EF4-FFF2-40B4-BE49-F238E27FC236}">
                  <a16:creationId xmlns:a16="http://schemas.microsoft.com/office/drawing/2014/main" id="{075D3080-E1A4-4F11-A4D5-47CCFD9A7E1C}"/>
                </a:ext>
              </a:extLst>
            </p:cNvPr>
            <p:cNvSpPr/>
            <p:nvPr/>
          </p:nvSpPr>
          <p:spPr>
            <a:xfrm>
              <a:off x="3060700" y="1299472"/>
              <a:ext cx="8399531" cy="495060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8" name="Connecteur droit 7">
              <a:extLst>
                <a:ext uri="{FF2B5EF4-FFF2-40B4-BE49-F238E27FC236}">
                  <a16:creationId xmlns:a16="http://schemas.microsoft.com/office/drawing/2014/main" id="{E2B33482-53E3-4BF7-BC9E-4E0AA1CC9D6F}"/>
                </a:ext>
              </a:extLst>
            </p:cNvPr>
            <p:cNvCxnSpPr>
              <a:cxnSpLocks/>
            </p:cNvCxnSpPr>
            <p:nvPr/>
          </p:nvCxnSpPr>
          <p:spPr>
            <a:xfrm>
              <a:off x="3060700" y="2136382"/>
              <a:ext cx="8399531"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ZoneTexte 8">
              <a:extLst>
                <a:ext uri="{FF2B5EF4-FFF2-40B4-BE49-F238E27FC236}">
                  <a16:creationId xmlns:a16="http://schemas.microsoft.com/office/drawing/2014/main" id="{75C309E3-6843-4205-AF19-93609DC79352}"/>
                </a:ext>
              </a:extLst>
            </p:cNvPr>
            <p:cNvSpPr txBox="1"/>
            <p:nvPr/>
          </p:nvSpPr>
          <p:spPr>
            <a:xfrm>
              <a:off x="3243116" y="1317936"/>
              <a:ext cx="1321153"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cs typeface="Segoe UI" panose="020B0502040204020203" pitchFamily="34" charset="0"/>
                </a:rPr>
                <a:t>KOTLIN</a:t>
              </a:r>
            </a:p>
          </p:txBody>
        </p:sp>
      </p:grpSp>
      <p:sp>
        <p:nvSpPr>
          <p:cNvPr id="10" name="Rectangle 1">
            <a:extLst>
              <a:ext uri="{FF2B5EF4-FFF2-40B4-BE49-F238E27FC236}">
                <a16:creationId xmlns:a16="http://schemas.microsoft.com/office/drawing/2014/main" id="{0C098347-7383-4819-9BC1-DA47E9524B71}"/>
              </a:ext>
            </a:extLst>
          </p:cNvPr>
          <p:cNvSpPr>
            <a:spLocks noChangeArrowheads="1"/>
          </p:cNvSpPr>
          <p:nvPr>
            <p:custDataLst>
              <p:tags r:id="rId5"/>
            </p:custDataLst>
          </p:nvPr>
        </p:nvSpPr>
        <p:spPr bwMode="auto">
          <a:xfrm>
            <a:off x="3332987" y="2217969"/>
            <a:ext cx="6149591"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layout </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xmlns:</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xmlns:</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="http://schemas.android.com/apk/res-auto"</a:t>
            </a: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androidx.constraintlayout.widget.ConstraintLayout</a:t>
            </a:r>
            <a:b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="match_parent"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="match_parent"</a:t>
            </a: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TextView</a:t>
            </a:r>
            <a:b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="@+id/tv_valeur"</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:text</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="0"</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:layout_constraintBottom_toBottomOf</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="parent"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="parent"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:layout_constraintRight_toRightOf</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="parent"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="parent" </a:t>
            </a: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Button</a:t>
            </a:r>
            <a:b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="@+id/btn_compteur"</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:text</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="Plus un"</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="@id/tv_valeur"</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:layout_constraintRight_toRightOf</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="@id/tv_valeur"</a:t>
            </a:r>
            <a:b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fr-FR" altLang="fr-FR" sz="1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:layout_constraintTop_toBottomOf</a:t>
            </a:r>
            <a:r>
              <a:rPr kumimoji="0" lang="fr-FR" altLang="fr-FR"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="@id/tv_valeur" </a:t>
            </a: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androidx.constraintlayout.widget.ConstraintLayout</a:t>
            </a: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layout</a:t>
            </a:r>
            <a:r>
              <a:rPr kumimoji="0" lang="fr-FR" altLang="fr-F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278000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dirty="0" err="1"/>
              <a:t>ViewModel</a:t>
            </a:r>
            <a:r>
              <a:rPr lang="fr-FR" dirty="0"/>
              <a:t> - Étape 1/2 : créer un </a:t>
            </a:r>
            <a:r>
              <a:rPr lang="fr-FR" dirty="0" err="1"/>
              <a:t>ViewModel</a:t>
            </a:r>
            <a:endParaRPr lang="fr-FR" dirty="0"/>
          </a:p>
        </p:txBody>
      </p:sp>
      <p:grpSp>
        <p:nvGrpSpPr>
          <p:cNvPr id="11" name="Groupe 10">
            <a:extLst>
              <a:ext uri="{FF2B5EF4-FFF2-40B4-BE49-F238E27FC236}">
                <a16:creationId xmlns:a16="http://schemas.microsoft.com/office/drawing/2014/main" id="{174D324F-7A62-4932-B706-B1BFE35C982B}"/>
              </a:ext>
            </a:extLst>
          </p:cNvPr>
          <p:cNvGrpSpPr/>
          <p:nvPr>
            <p:custDataLst>
              <p:tags r:id="rId4"/>
            </p:custDataLst>
          </p:nvPr>
        </p:nvGrpSpPr>
        <p:grpSpPr>
          <a:xfrm>
            <a:off x="3060700" y="1299472"/>
            <a:ext cx="8399531" cy="4950603"/>
            <a:chOff x="3060700" y="1299472"/>
            <a:chExt cx="8399531" cy="4950603"/>
          </a:xfrm>
        </p:grpSpPr>
        <p:sp>
          <p:nvSpPr>
            <p:cNvPr id="12" name="Rectangle 11">
              <a:extLst>
                <a:ext uri="{FF2B5EF4-FFF2-40B4-BE49-F238E27FC236}">
                  <a16:creationId xmlns:a16="http://schemas.microsoft.com/office/drawing/2014/main" id="{4302B40B-1B67-4293-A568-62595ADE4E2A}"/>
                </a:ext>
              </a:extLst>
            </p:cNvPr>
            <p:cNvSpPr/>
            <p:nvPr/>
          </p:nvSpPr>
          <p:spPr>
            <a:xfrm>
              <a:off x="3060700" y="1299472"/>
              <a:ext cx="8399531" cy="495060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3" name="Connecteur droit 12">
              <a:extLst>
                <a:ext uri="{FF2B5EF4-FFF2-40B4-BE49-F238E27FC236}">
                  <a16:creationId xmlns:a16="http://schemas.microsoft.com/office/drawing/2014/main" id="{425B0AAF-017D-4C80-AAB9-932C570A7DB1}"/>
                </a:ext>
              </a:extLst>
            </p:cNvPr>
            <p:cNvCxnSpPr>
              <a:cxnSpLocks/>
            </p:cNvCxnSpPr>
            <p:nvPr/>
          </p:nvCxnSpPr>
          <p:spPr>
            <a:xfrm>
              <a:off x="3060700" y="2136382"/>
              <a:ext cx="8399531" cy="0"/>
            </a:xfrm>
            <a:prstGeom prst="line">
              <a:avLst/>
            </a:prstGeom>
          </p:spPr>
          <p:style>
            <a:lnRef idx="1">
              <a:schemeClr val="accent3"/>
            </a:lnRef>
            <a:fillRef idx="0">
              <a:schemeClr val="accent3"/>
            </a:fillRef>
            <a:effectRef idx="0">
              <a:schemeClr val="accent3"/>
            </a:effectRef>
            <a:fontRef idx="minor">
              <a:schemeClr val="tx1"/>
            </a:fontRef>
          </p:style>
        </p:cxnSp>
        <p:sp>
          <p:nvSpPr>
            <p:cNvPr id="14" name="ZoneTexte 13">
              <a:extLst>
                <a:ext uri="{FF2B5EF4-FFF2-40B4-BE49-F238E27FC236}">
                  <a16:creationId xmlns:a16="http://schemas.microsoft.com/office/drawing/2014/main" id="{87F3BED6-5E40-4279-8233-557C11926010}"/>
                </a:ext>
              </a:extLst>
            </p:cNvPr>
            <p:cNvSpPr txBox="1"/>
            <p:nvPr/>
          </p:nvSpPr>
          <p:spPr>
            <a:xfrm>
              <a:off x="3243116" y="1317936"/>
              <a:ext cx="1321153"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cs typeface="Segoe UI" panose="020B0502040204020203" pitchFamily="34" charset="0"/>
                </a:rPr>
                <a:t>KOTLIN</a:t>
              </a:r>
            </a:p>
          </p:txBody>
        </p:sp>
      </p:grpSp>
      <p:sp>
        <p:nvSpPr>
          <p:cNvPr id="10" name="Rectangle 1">
            <a:extLst>
              <a:ext uri="{FF2B5EF4-FFF2-40B4-BE49-F238E27FC236}">
                <a16:creationId xmlns:a16="http://schemas.microsoft.com/office/drawing/2014/main" id="{0C098347-7383-4819-9BC1-DA47E9524B71}"/>
              </a:ext>
            </a:extLst>
          </p:cNvPr>
          <p:cNvSpPr>
            <a:spLocks noChangeArrowheads="1"/>
          </p:cNvSpPr>
          <p:nvPr>
            <p:custDataLst>
              <p:tags r:id="rId5"/>
            </p:custDataLst>
          </p:nvPr>
        </p:nvSpPr>
        <p:spPr bwMode="auto">
          <a:xfrm>
            <a:off x="3243116" y="2476469"/>
            <a:ext cx="6573984"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 </a:t>
            </a:r>
            <a: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CompteurViewModel : ViewModel() {</a:t>
            </a:r>
            <a:b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var </a:t>
            </a:r>
            <a:r>
              <a:rPr kumimoji="0" lang="fr-FR" altLang="fr-FR"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compteur </a:t>
            </a:r>
            <a: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br>
              <a:rPr kumimoji="0" lang="fr-FR" altLang="fr-FR"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br>
              <a:rPr kumimoji="0" lang="fr-FR" altLang="fr-FR"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fun </a:t>
            </a:r>
            <a: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plusUn() {</a:t>
            </a:r>
            <a:b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compteur++;</a:t>
            </a:r>
            <a:b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fr-FR" altLang="fr-FR"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84213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ViewModel avec LiveData</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err="1"/>
              <a:t>ViewModel</a:t>
            </a:r>
            <a:r>
              <a:rPr lang="fr-FR" dirty="0"/>
              <a:t> - Étape 2/2 : lier le VM à l’IHM</a:t>
            </a:r>
          </a:p>
        </p:txBody>
      </p:sp>
      <p:sp>
        <p:nvSpPr>
          <p:cNvPr id="7" name="Rectangle 6">
            <a:extLst>
              <a:ext uri="{FF2B5EF4-FFF2-40B4-BE49-F238E27FC236}">
                <a16:creationId xmlns:a16="http://schemas.microsoft.com/office/drawing/2014/main" id="{075D3080-E1A4-4F11-A4D5-47CCFD9A7E1C}"/>
              </a:ext>
            </a:extLst>
          </p:cNvPr>
          <p:cNvSpPr/>
          <p:nvPr>
            <p:custDataLst>
              <p:tags r:id="rId5"/>
            </p:custDataLst>
          </p:nvPr>
        </p:nvSpPr>
        <p:spPr>
          <a:xfrm>
            <a:off x="1423703" y="1528184"/>
            <a:ext cx="10104895" cy="495060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8" name="Connecteur droit 7">
            <a:extLst>
              <a:ext uri="{FF2B5EF4-FFF2-40B4-BE49-F238E27FC236}">
                <a16:creationId xmlns:a16="http://schemas.microsoft.com/office/drawing/2014/main" id="{E2B33482-53E3-4BF7-BC9E-4E0AA1CC9D6F}"/>
              </a:ext>
            </a:extLst>
          </p:cNvPr>
          <p:cNvCxnSpPr/>
          <p:nvPr>
            <p:custDataLst>
              <p:tags r:id="rId6"/>
            </p:custDataLst>
          </p:nvPr>
        </p:nvCxnSpPr>
        <p:spPr>
          <a:xfrm>
            <a:off x="1423704" y="2105385"/>
            <a:ext cx="10104895" cy="30997"/>
          </a:xfrm>
          <a:prstGeom prst="line">
            <a:avLst/>
          </a:prstGeom>
        </p:spPr>
        <p:style>
          <a:lnRef idx="1">
            <a:schemeClr val="accent3"/>
          </a:lnRef>
          <a:fillRef idx="0">
            <a:schemeClr val="accent3"/>
          </a:fillRef>
          <a:effectRef idx="0">
            <a:schemeClr val="accent3"/>
          </a:effectRef>
          <a:fontRef idx="minor">
            <a:schemeClr val="tx1"/>
          </a:fontRef>
        </p:style>
      </p:cxnSp>
      <p:sp>
        <p:nvSpPr>
          <p:cNvPr id="9" name="ZoneTexte 8">
            <a:extLst>
              <a:ext uri="{FF2B5EF4-FFF2-40B4-BE49-F238E27FC236}">
                <a16:creationId xmlns:a16="http://schemas.microsoft.com/office/drawing/2014/main" id="{75C309E3-6843-4205-AF19-93609DC79352}"/>
              </a:ext>
            </a:extLst>
          </p:cNvPr>
          <p:cNvSpPr txBox="1"/>
          <p:nvPr>
            <p:custDataLst>
              <p:tags r:id="rId7"/>
            </p:custDataLst>
          </p:nvPr>
        </p:nvSpPr>
        <p:spPr>
          <a:xfrm>
            <a:off x="1541316" y="1317936"/>
            <a:ext cx="1321153"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cs typeface="Segoe UI" panose="020B0502040204020203" pitchFamily="34" charset="0"/>
              </a:rPr>
              <a:t>KOTLIN</a:t>
            </a:r>
          </a:p>
        </p:txBody>
      </p:sp>
      <p:sp>
        <p:nvSpPr>
          <p:cNvPr id="10" name="Rectangle 1">
            <a:extLst>
              <a:ext uri="{FF2B5EF4-FFF2-40B4-BE49-F238E27FC236}">
                <a16:creationId xmlns:a16="http://schemas.microsoft.com/office/drawing/2014/main" id="{0C098347-7383-4819-9BC1-DA47E9524B71}"/>
              </a:ext>
            </a:extLst>
          </p:cNvPr>
          <p:cNvSpPr>
            <a:spLocks noChangeArrowheads="1"/>
          </p:cNvSpPr>
          <p:nvPr>
            <p:custDataLst>
              <p:tags r:id="rId8"/>
            </p:custDataLst>
          </p:nvPr>
        </p:nvSpPr>
        <p:spPr bwMode="auto">
          <a:xfrm>
            <a:off x="1535191" y="2318301"/>
            <a:ext cx="98147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a:ln>
                  <a:noFill/>
                </a:ln>
                <a:solidFill>
                  <a:srgbClr val="000080"/>
                </a:solidFill>
                <a:effectLst/>
                <a:latin typeface="Courier New" panose="02070309020205020404" pitchFamily="49" charset="0"/>
              </a:rPr>
              <a:t>class </a:t>
            </a:r>
            <a:r>
              <a:rPr kumimoji="0" lang="fr-FR" altLang="fr-FR" sz="1400" b="0" i="0" u="none" strike="noStrike" cap="none" normalizeH="0" baseline="0">
                <a:ln>
                  <a:noFill/>
                </a:ln>
                <a:solidFill>
                  <a:srgbClr val="000000"/>
                </a:solidFill>
                <a:effectLst/>
                <a:latin typeface="Courier New" panose="02070309020205020404" pitchFamily="49" charset="0"/>
              </a:rPr>
              <a:t>CompteurFragment : Fragment() {</a:t>
            </a:r>
            <a:br>
              <a:rPr kumimoji="0" lang="fr-FR" altLang="fr-FR" sz="1400" b="0" i="0" u="none" strike="noStrike" cap="none" normalizeH="0" baseline="0">
                <a:ln>
                  <a:noFill/>
                </a:ln>
                <a:solidFill>
                  <a:srgbClr val="000000"/>
                </a:solidFill>
                <a:effectLst/>
                <a:latin typeface="Courier New" panose="02070309020205020404" pitchFamily="49" charset="0"/>
              </a:rPr>
            </a:b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000080"/>
                </a:solidFill>
                <a:effectLst/>
                <a:latin typeface="Courier New" panose="02070309020205020404" pitchFamily="49" charset="0"/>
              </a:rPr>
              <a:t>private lateinit var </a:t>
            </a:r>
            <a:r>
              <a:rPr kumimoji="0" lang="fr-FR" altLang="fr-FR" sz="1400" b="1" i="0" u="none" strike="noStrike" cap="none" normalizeH="0" baseline="0">
                <a:ln>
                  <a:noFill/>
                </a:ln>
                <a:solidFill>
                  <a:srgbClr val="660E7A"/>
                </a:solidFill>
                <a:effectLst/>
                <a:latin typeface="Courier New" panose="02070309020205020404" pitchFamily="49" charset="0"/>
              </a:rPr>
              <a:t>viewModel</a:t>
            </a:r>
            <a:r>
              <a:rPr kumimoji="0" lang="fr-FR" altLang="fr-FR" sz="1400" b="0" i="0" u="none" strike="noStrike" cap="none" normalizeH="0" baseline="0">
                <a:ln>
                  <a:noFill/>
                </a:ln>
                <a:solidFill>
                  <a:srgbClr val="000000"/>
                </a:solidFill>
                <a:effectLst/>
                <a:latin typeface="Courier New" panose="02070309020205020404" pitchFamily="49" charset="0"/>
              </a:rPr>
              <a:t>:CompteurViewModel</a:t>
            </a: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000080"/>
                </a:solidFill>
                <a:effectLst/>
                <a:latin typeface="Courier New" panose="02070309020205020404" pitchFamily="49" charset="0"/>
              </a:rPr>
              <a:t>private lateinit var </a:t>
            </a:r>
            <a:r>
              <a:rPr kumimoji="0" lang="fr-FR" altLang="fr-FR" sz="1400" b="1" i="0" u="none" strike="noStrike" cap="none" normalizeH="0" baseline="0">
                <a:ln>
                  <a:noFill/>
                </a:ln>
                <a:solidFill>
                  <a:srgbClr val="660E7A"/>
                </a:solidFill>
                <a:effectLst/>
                <a:latin typeface="Courier New" panose="02070309020205020404" pitchFamily="49" charset="0"/>
              </a:rPr>
              <a:t>binding</a:t>
            </a:r>
            <a:r>
              <a:rPr kumimoji="0" lang="fr-FR" altLang="fr-FR" sz="1400" b="0" i="0" u="none" strike="noStrike" cap="none" normalizeH="0" baseline="0">
                <a:ln>
                  <a:noFill/>
                </a:ln>
                <a:solidFill>
                  <a:srgbClr val="000000"/>
                </a:solidFill>
                <a:effectLst/>
                <a:latin typeface="Courier New" panose="02070309020205020404" pitchFamily="49" charset="0"/>
              </a:rPr>
              <a:t>: FragmentCompteurBinding</a:t>
            </a:r>
            <a:br>
              <a:rPr kumimoji="0" lang="fr-FR" altLang="fr-FR" sz="1400" b="0" i="0" u="none" strike="noStrike" cap="none" normalizeH="0" baseline="0">
                <a:ln>
                  <a:noFill/>
                </a:ln>
                <a:solidFill>
                  <a:srgbClr val="000000"/>
                </a:solidFill>
                <a:effectLst/>
                <a:latin typeface="Courier New" panose="02070309020205020404" pitchFamily="49" charset="0"/>
              </a:rPr>
            </a:b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000080"/>
                </a:solidFill>
                <a:effectLst/>
                <a:latin typeface="Courier New" panose="02070309020205020404" pitchFamily="49" charset="0"/>
              </a:rPr>
              <a:t>override fun </a:t>
            </a:r>
            <a:r>
              <a:rPr kumimoji="0" lang="fr-FR" altLang="fr-FR" sz="1400" b="0" i="0" u="none" strike="noStrike" cap="none" normalizeH="0" baseline="0">
                <a:ln>
                  <a:noFill/>
                </a:ln>
                <a:solidFill>
                  <a:srgbClr val="000000"/>
                </a:solidFill>
                <a:effectLst/>
                <a:latin typeface="Courier New" panose="02070309020205020404" pitchFamily="49" charset="0"/>
              </a:rPr>
              <a:t>onCreateView([…]): View? {</a:t>
            </a: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660E7A"/>
                </a:solidFill>
                <a:effectLst/>
                <a:latin typeface="Courier New" panose="02070309020205020404" pitchFamily="49" charset="0"/>
              </a:rPr>
              <a:t>binding </a:t>
            </a:r>
            <a:r>
              <a:rPr kumimoji="0" lang="fr-FR" altLang="fr-FR" sz="1400" b="0" i="0" u="none" strike="noStrike" cap="none" normalizeH="0" baseline="0">
                <a:ln>
                  <a:noFill/>
                </a:ln>
                <a:solidFill>
                  <a:srgbClr val="000000"/>
                </a:solidFill>
                <a:effectLst/>
                <a:latin typeface="Courier New" panose="02070309020205020404" pitchFamily="49" charset="0"/>
              </a:rPr>
              <a:t>= DataBindingUtil.inflate(inflater, R.layout.</a:t>
            </a:r>
            <a:r>
              <a:rPr kumimoji="0" lang="fr-FR" altLang="fr-FR" sz="1400" b="0" i="1" u="none" strike="noStrike" cap="none" normalizeH="0" baseline="0">
                <a:ln>
                  <a:noFill/>
                </a:ln>
                <a:solidFill>
                  <a:srgbClr val="660E7A"/>
                </a:solidFill>
                <a:effectLst/>
                <a:latin typeface="Courier New" panose="02070309020205020404" pitchFamily="49" charset="0"/>
              </a:rPr>
              <a:t>fragment_compteur</a:t>
            </a:r>
            <a:r>
              <a:rPr kumimoji="0" lang="fr-FR" altLang="fr-FR" sz="1400" b="0" i="0" u="none" strike="noStrike" cap="none" normalizeH="0" baseline="0">
                <a:ln>
                  <a:noFill/>
                </a:ln>
                <a:solidFill>
                  <a:srgbClr val="000000"/>
                </a:solidFill>
                <a:effectLst/>
                <a:latin typeface="Courier New" panose="02070309020205020404" pitchFamily="49" charset="0"/>
              </a:rPr>
              <a:t>, container, </a:t>
            </a:r>
            <a:r>
              <a:rPr kumimoji="0" lang="fr-FR" altLang="fr-FR" sz="1400" b="1" i="0" u="none" strike="noStrike" cap="none" normalizeH="0" baseline="0">
                <a:ln>
                  <a:noFill/>
                </a:ln>
                <a:solidFill>
                  <a:srgbClr val="000080"/>
                </a:solidFill>
                <a:effectLst/>
                <a:latin typeface="Courier New" panose="02070309020205020404" pitchFamily="49" charset="0"/>
              </a:rPr>
              <a:t>false</a:t>
            </a:r>
            <a:r>
              <a:rPr kumimoji="0" lang="fr-FR" altLang="fr-FR" sz="1400" b="0" i="0" u="none" strike="noStrike" cap="none" normalizeH="0" baseline="0">
                <a:ln>
                  <a:noFill/>
                </a:ln>
                <a:solidFill>
                  <a:srgbClr val="000000"/>
                </a:solidFill>
                <a:effectLst/>
                <a:latin typeface="Courier New" panose="02070309020205020404" pitchFamily="49" charset="0"/>
              </a:rPr>
              <a:t>)</a:t>
            </a:r>
            <a:br>
              <a:rPr kumimoji="0" lang="fr-FR" altLang="fr-FR" sz="1400" b="0" i="0" u="none" strike="noStrike" cap="none" normalizeH="0" baseline="0">
                <a:ln>
                  <a:noFill/>
                </a:ln>
                <a:solidFill>
                  <a:srgbClr val="000000"/>
                </a:solidFill>
                <a:effectLst/>
                <a:latin typeface="Courier New" panose="02070309020205020404" pitchFamily="49" charset="0"/>
              </a:rPr>
            </a:b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660E7A"/>
                </a:solidFill>
                <a:effectLst/>
                <a:latin typeface="Courier New" panose="02070309020205020404" pitchFamily="49" charset="0"/>
              </a:rPr>
              <a:t>viewModel </a:t>
            </a:r>
            <a:r>
              <a:rPr kumimoji="0" lang="fr-FR" altLang="fr-FR" sz="1400" b="0" i="0" u="none" strike="noStrike" cap="none" normalizeH="0" baseline="0">
                <a:ln>
                  <a:noFill/>
                </a:ln>
                <a:solidFill>
                  <a:srgbClr val="000000"/>
                </a:solidFill>
                <a:effectLst/>
                <a:latin typeface="Courier New" panose="02070309020205020404" pitchFamily="49" charset="0"/>
              </a:rPr>
              <a:t>= ViewModelProvider(</a:t>
            </a:r>
            <a:r>
              <a:rPr kumimoji="0" lang="fr-FR" altLang="fr-FR" sz="1400" b="1" i="0" u="none" strike="noStrike" cap="none" normalizeH="0" baseline="0">
                <a:ln>
                  <a:noFill/>
                </a:ln>
                <a:solidFill>
                  <a:srgbClr val="000080"/>
                </a:solidFill>
                <a:effectLst/>
                <a:latin typeface="Courier New" panose="02070309020205020404" pitchFamily="49" charset="0"/>
              </a:rPr>
              <a:t>this</a:t>
            </a:r>
            <a:r>
              <a:rPr kumimoji="0" lang="fr-FR" altLang="fr-FR" sz="1400" b="0" i="0" u="none" strike="noStrike" cap="none" normalizeH="0" baseline="0">
                <a:ln>
                  <a:noFill/>
                </a:ln>
                <a:solidFill>
                  <a:srgbClr val="000000"/>
                </a:solidFill>
                <a:effectLst/>
                <a:latin typeface="Courier New" panose="02070309020205020404" pitchFamily="49" charset="0"/>
              </a:rPr>
              <a:t>).get(CompteurViewModel::</a:t>
            </a:r>
            <a:r>
              <a:rPr kumimoji="0" lang="fr-FR" altLang="fr-FR" sz="1400" b="1" i="0" u="none" strike="noStrike" cap="none" normalizeH="0" baseline="0">
                <a:ln>
                  <a:noFill/>
                </a:ln>
                <a:solidFill>
                  <a:srgbClr val="000080"/>
                </a:solidFill>
                <a:effectLst/>
                <a:latin typeface="Courier New" panose="02070309020205020404" pitchFamily="49" charset="0"/>
              </a:rPr>
              <a:t>class</a:t>
            </a:r>
            <a:r>
              <a:rPr kumimoji="0" lang="fr-FR" altLang="fr-FR" sz="1400" b="0" i="0" u="none" strike="noStrike" cap="none" normalizeH="0" baseline="0">
                <a:ln>
                  <a:noFill/>
                </a:ln>
                <a:solidFill>
                  <a:srgbClr val="000000"/>
                </a:solidFill>
                <a:effectLst/>
                <a:latin typeface="Courier New" panose="02070309020205020404" pitchFamily="49" charset="0"/>
              </a:rPr>
              <a:t>.</a:t>
            </a:r>
            <a:r>
              <a:rPr kumimoji="0" lang="fr-FR" altLang="fr-FR" sz="1400" b="0" i="1" u="none" strike="noStrike" cap="none" normalizeH="0" baseline="0">
                <a:ln>
                  <a:noFill/>
                </a:ln>
                <a:solidFill>
                  <a:srgbClr val="660E7A"/>
                </a:solidFill>
                <a:effectLst/>
                <a:latin typeface="Courier New" panose="02070309020205020404" pitchFamily="49" charset="0"/>
              </a:rPr>
              <a:t>java</a:t>
            </a:r>
            <a:r>
              <a:rPr kumimoji="0" lang="fr-FR" altLang="fr-FR" sz="1400" b="0" i="0" u="none" strike="noStrike" cap="none" normalizeH="0" baseline="0">
                <a:ln>
                  <a:noFill/>
                </a:ln>
                <a:solidFill>
                  <a:srgbClr val="000000"/>
                </a:solidFill>
                <a:effectLst/>
                <a:latin typeface="Courier New" panose="02070309020205020404" pitchFamily="49" charset="0"/>
              </a:rPr>
              <a:t>)</a:t>
            </a:r>
            <a:br>
              <a:rPr kumimoji="0" lang="fr-FR" altLang="fr-FR" sz="1400" b="0" i="0" u="none" strike="noStrike" cap="none" normalizeH="0" baseline="0">
                <a:ln>
                  <a:noFill/>
                </a:ln>
                <a:solidFill>
                  <a:srgbClr val="000000"/>
                </a:solidFill>
                <a:effectLst/>
                <a:latin typeface="Courier New" panose="02070309020205020404" pitchFamily="49" charset="0"/>
              </a:rPr>
            </a:b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660E7A"/>
                </a:solidFill>
                <a:effectLst/>
                <a:latin typeface="Courier New" panose="02070309020205020404" pitchFamily="49" charset="0"/>
              </a:rPr>
              <a:t>binding</a:t>
            </a:r>
            <a:r>
              <a:rPr kumimoji="0" lang="fr-FR" altLang="fr-FR" sz="1400" b="0" i="0" u="none" strike="noStrike" cap="none" normalizeH="0" baseline="0">
                <a:ln>
                  <a:noFill/>
                </a:ln>
                <a:solidFill>
                  <a:srgbClr val="000000"/>
                </a:solidFill>
                <a:effectLst/>
                <a:latin typeface="Courier New" panose="02070309020205020404" pitchFamily="49" charset="0"/>
              </a:rPr>
              <a:t>.</a:t>
            </a:r>
            <a:r>
              <a:rPr kumimoji="0" lang="fr-FR" altLang="fr-FR" sz="1400" b="1" i="0" u="none" strike="noStrike" cap="none" normalizeH="0" baseline="0">
                <a:ln>
                  <a:noFill/>
                </a:ln>
                <a:solidFill>
                  <a:srgbClr val="660E7A"/>
                </a:solidFill>
                <a:effectLst/>
                <a:latin typeface="Courier New" panose="02070309020205020404" pitchFamily="49" charset="0"/>
              </a:rPr>
              <a:t>btnCompteur</a:t>
            </a:r>
            <a:r>
              <a:rPr kumimoji="0" lang="fr-FR" altLang="fr-FR" sz="1400" b="0" i="0" u="none" strike="noStrike" cap="none" normalizeH="0" baseline="0">
                <a:ln>
                  <a:noFill/>
                </a:ln>
                <a:solidFill>
                  <a:srgbClr val="000000"/>
                </a:solidFill>
                <a:effectLst/>
                <a:latin typeface="Courier New" panose="02070309020205020404" pitchFamily="49" charset="0"/>
              </a:rPr>
              <a:t>.setOnClickListener</a:t>
            </a:r>
            <a:r>
              <a:rPr kumimoji="0" lang="fr-FR" altLang="fr-FR" sz="1400" b="1" i="0" u="none" strike="noStrike" cap="none" normalizeH="0" baseline="0">
                <a:ln>
                  <a:noFill/>
                </a:ln>
                <a:solidFill>
                  <a:srgbClr val="000000"/>
                </a:solidFill>
                <a:effectLst/>
                <a:latin typeface="Courier New" panose="02070309020205020404" pitchFamily="49" charset="0"/>
              </a:rPr>
              <a:t>{</a:t>
            </a:r>
            <a:br>
              <a:rPr kumimoji="0" lang="fr-FR" altLang="fr-FR" sz="1400" b="1" i="0" u="none" strike="noStrike" cap="none" normalizeH="0" baseline="0">
                <a:ln>
                  <a:noFill/>
                </a:ln>
                <a:solidFill>
                  <a:srgbClr val="000000"/>
                </a:solidFill>
                <a:effectLst/>
                <a:latin typeface="Courier New" panose="02070309020205020404" pitchFamily="49" charset="0"/>
              </a:rPr>
            </a:br>
            <a:r>
              <a:rPr kumimoji="0" lang="fr-FR" altLang="fr-FR" sz="1400" b="1"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660E7A"/>
                </a:solidFill>
                <a:effectLst/>
                <a:latin typeface="Courier New" panose="02070309020205020404" pitchFamily="49" charset="0"/>
              </a:rPr>
              <a:t>viewModel</a:t>
            </a:r>
            <a:r>
              <a:rPr kumimoji="0" lang="fr-FR" altLang="fr-FR" sz="1400" b="0" i="0" u="none" strike="noStrike" cap="none" normalizeH="0" baseline="0">
                <a:ln>
                  <a:noFill/>
                </a:ln>
                <a:solidFill>
                  <a:srgbClr val="000000"/>
                </a:solidFill>
                <a:effectLst/>
                <a:latin typeface="Courier New" panose="02070309020205020404" pitchFamily="49" charset="0"/>
              </a:rPr>
              <a:t>.plusUn()</a:t>
            </a: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660E7A"/>
                </a:solidFill>
                <a:effectLst/>
                <a:latin typeface="Courier New" panose="02070309020205020404" pitchFamily="49" charset="0"/>
              </a:rPr>
              <a:t>binding</a:t>
            </a:r>
            <a:r>
              <a:rPr kumimoji="0" lang="fr-FR" altLang="fr-FR" sz="1400" b="0" i="0" u="none" strike="noStrike" cap="none" normalizeH="0" baseline="0">
                <a:ln>
                  <a:noFill/>
                </a:ln>
                <a:solidFill>
                  <a:srgbClr val="000000"/>
                </a:solidFill>
                <a:effectLst/>
                <a:latin typeface="Courier New" panose="02070309020205020404" pitchFamily="49" charset="0"/>
              </a:rPr>
              <a:t>.</a:t>
            </a:r>
            <a:r>
              <a:rPr kumimoji="0" lang="fr-FR" altLang="fr-FR" sz="1400" b="1" i="0" u="none" strike="noStrike" cap="none" normalizeH="0" baseline="0">
                <a:ln>
                  <a:noFill/>
                </a:ln>
                <a:solidFill>
                  <a:srgbClr val="660E7A"/>
                </a:solidFill>
                <a:effectLst/>
                <a:latin typeface="Courier New" panose="02070309020205020404" pitchFamily="49" charset="0"/>
              </a:rPr>
              <a:t>tvValeur</a:t>
            </a:r>
            <a:r>
              <a:rPr kumimoji="0" lang="fr-FR" altLang="fr-FR" sz="1400" b="0" i="0" u="none" strike="noStrike" cap="none" normalizeH="0" baseline="0">
                <a:ln>
                  <a:noFill/>
                </a:ln>
                <a:solidFill>
                  <a:srgbClr val="000000"/>
                </a:solidFill>
                <a:effectLst/>
                <a:latin typeface="Courier New" panose="02070309020205020404" pitchFamily="49" charset="0"/>
              </a:rPr>
              <a:t>.</a:t>
            </a:r>
            <a:r>
              <a:rPr kumimoji="0" lang="fr-FR" altLang="fr-FR" sz="1400" b="0" i="1" u="none" strike="noStrike" cap="none" normalizeH="0" baseline="0">
                <a:ln>
                  <a:noFill/>
                </a:ln>
                <a:solidFill>
                  <a:srgbClr val="660E7A"/>
                </a:solidFill>
                <a:effectLst/>
                <a:latin typeface="Courier New" panose="02070309020205020404" pitchFamily="49" charset="0"/>
              </a:rPr>
              <a:t>text </a:t>
            </a: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660E7A"/>
                </a:solidFill>
                <a:effectLst/>
                <a:latin typeface="Courier New" panose="02070309020205020404" pitchFamily="49" charset="0"/>
              </a:rPr>
              <a:t>viewModel</a:t>
            </a:r>
            <a:r>
              <a:rPr kumimoji="0" lang="fr-FR" altLang="fr-FR" sz="1400" b="0" i="0" u="none" strike="noStrike" cap="none" normalizeH="0" baseline="0">
                <a:ln>
                  <a:noFill/>
                </a:ln>
                <a:solidFill>
                  <a:srgbClr val="000000"/>
                </a:solidFill>
                <a:effectLst/>
                <a:latin typeface="Courier New" panose="02070309020205020404" pitchFamily="49" charset="0"/>
              </a:rPr>
              <a:t>.</a:t>
            </a:r>
            <a:r>
              <a:rPr kumimoji="0" lang="fr-FR" altLang="fr-FR" sz="1400" b="1" i="0" u="none" strike="noStrike" cap="none" normalizeH="0" baseline="0">
                <a:ln>
                  <a:noFill/>
                </a:ln>
                <a:solidFill>
                  <a:srgbClr val="660E7A"/>
                </a:solidFill>
                <a:effectLst/>
                <a:latin typeface="Courier New" panose="02070309020205020404" pitchFamily="49" charset="0"/>
              </a:rPr>
              <a:t>compteur</a:t>
            </a:r>
            <a:r>
              <a:rPr kumimoji="0" lang="fr-FR" altLang="fr-FR" sz="1400" b="0" i="0" u="none" strike="noStrike" cap="none" normalizeH="0" baseline="0">
                <a:ln>
                  <a:noFill/>
                </a:ln>
                <a:solidFill>
                  <a:srgbClr val="000000"/>
                </a:solidFill>
                <a:effectLst/>
                <a:latin typeface="Courier New" panose="02070309020205020404" pitchFamily="49" charset="0"/>
              </a:rPr>
              <a:t>.toString()</a:t>
            </a: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000000"/>
                </a:solidFill>
                <a:effectLst/>
                <a:latin typeface="Courier New" panose="02070309020205020404" pitchFamily="49" charset="0"/>
              </a:rPr>
              <a:t>}</a:t>
            </a:r>
            <a:br>
              <a:rPr kumimoji="0" lang="fr-FR" altLang="fr-FR" sz="1400" b="1" i="0" u="none" strike="noStrike" cap="none" normalizeH="0" baseline="0">
                <a:ln>
                  <a:noFill/>
                </a:ln>
                <a:solidFill>
                  <a:srgbClr val="000000"/>
                </a:solidFill>
                <a:effectLst/>
                <a:latin typeface="Courier New" panose="02070309020205020404" pitchFamily="49" charset="0"/>
              </a:rPr>
            </a:br>
            <a:r>
              <a:rPr kumimoji="0" lang="fr-FR" altLang="fr-FR" sz="1400" b="1" i="0" u="none" strike="noStrike" cap="none" normalizeH="0" baseline="0">
                <a:ln>
                  <a:noFill/>
                </a:ln>
                <a:solidFill>
                  <a:srgbClr val="000000"/>
                </a:solidFill>
                <a:effectLst/>
                <a:latin typeface="Courier New" panose="02070309020205020404" pitchFamily="49" charset="0"/>
              </a:rPr>
              <a:t>        </a:t>
            </a:r>
            <a:r>
              <a:rPr kumimoji="0" lang="fr-FR" altLang="fr-FR" sz="1400" b="1" i="0" u="none" strike="noStrike" cap="none" normalizeH="0" baseline="0">
                <a:ln>
                  <a:noFill/>
                </a:ln>
                <a:solidFill>
                  <a:srgbClr val="000080"/>
                </a:solidFill>
                <a:effectLst/>
                <a:latin typeface="Courier New" panose="02070309020205020404" pitchFamily="49" charset="0"/>
              </a:rPr>
              <a:t>return </a:t>
            </a:r>
            <a:r>
              <a:rPr kumimoji="0" lang="fr-FR" altLang="fr-FR" sz="1400" b="1" i="0" u="none" strike="noStrike" cap="none" normalizeH="0" baseline="0">
                <a:ln>
                  <a:noFill/>
                </a:ln>
                <a:solidFill>
                  <a:srgbClr val="660E7A"/>
                </a:solidFill>
                <a:effectLst/>
                <a:latin typeface="Courier New" panose="02070309020205020404" pitchFamily="49" charset="0"/>
              </a:rPr>
              <a:t>binding</a:t>
            </a:r>
            <a:r>
              <a:rPr kumimoji="0" lang="fr-FR" altLang="fr-FR" sz="1400" b="0" i="0" u="none" strike="noStrike" cap="none" normalizeH="0" baseline="0">
                <a:ln>
                  <a:noFill/>
                </a:ln>
                <a:solidFill>
                  <a:srgbClr val="000000"/>
                </a:solidFill>
                <a:effectLst/>
                <a:latin typeface="Courier New" panose="02070309020205020404" pitchFamily="49" charset="0"/>
              </a:rPr>
              <a:t>.</a:t>
            </a:r>
            <a:r>
              <a:rPr kumimoji="0" lang="fr-FR" altLang="fr-FR" sz="1400" b="0" i="1" u="none" strike="noStrike" cap="none" normalizeH="0" baseline="0">
                <a:ln>
                  <a:noFill/>
                </a:ln>
                <a:solidFill>
                  <a:srgbClr val="660E7A"/>
                </a:solidFill>
                <a:effectLst/>
                <a:latin typeface="Courier New" panose="02070309020205020404" pitchFamily="49" charset="0"/>
              </a:rPr>
              <a:t>root</a:t>
            </a:r>
            <a:br>
              <a:rPr kumimoji="0" lang="fr-FR" altLang="fr-FR" sz="1400" b="0" i="1" u="none" strike="noStrike" cap="none" normalizeH="0" baseline="0">
                <a:ln>
                  <a:noFill/>
                </a:ln>
                <a:solidFill>
                  <a:srgbClr val="660E7A"/>
                </a:solidFill>
                <a:effectLst/>
                <a:latin typeface="Courier New" panose="02070309020205020404" pitchFamily="49" charset="0"/>
              </a:rPr>
            </a:br>
            <a:r>
              <a:rPr kumimoji="0" lang="fr-FR" altLang="fr-FR" sz="1400" b="0" i="1" u="none" strike="noStrike" cap="none" normalizeH="0" baseline="0">
                <a:ln>
                  <a:noFill/>
                </a:ln>
                <a:solidFill>
                  <a:srgbClr val="660E7A"/>
                </a:solidFill>
                <a:effectLst/>
                <a:latin typeface="Courier New" panose="02070309020205020404" pitchFamily="49" charset="0"/>
              </a:rPr>
              <a:t>    </a:t>
            </a:r>
            <a:r>
              <a:rPr kumimoji="0" lang="fr-FR" altLang="fr-FR" sz="1400" b="0" i="0" u="none" strike="noStrike" cap="none" normalizeH="0" baseline="0">
                <a:ln>
                  <a:noFill/>
                </a:ln>
                <a:solidFill>
                  <a:srgbClr val="000000"/>
                </a:solidFill>
                <a:effectLst/>
                <a:latin typeface="Courier New" panose="02070309020205020404" pitchFamily="49" charset="0"/>
              </a:rPr>
              <a:t>}</a:t>
            </a:r>
            <a:br>
              <a:rPr kumimoji="0" lang="fr-FR" altLang="fr-FR" sz="1400" b="0" i="0" u="none" strike="noStrike" cap="none" normalizeH="0" baseline="0">
                <a:ln>
                  <a:noFill/>
                </a:ln>
                <a:solidFill>
                  <a:srgbClr val="000000"/>
                </a:solidFill>
                <a:effectLst/>
                <a:latin typeface="Courier New" panose="02070309020205020404" pitchFamily="49" charset="0"/>
              </a:rPr>
            </a:br>
            <a:r>
              <a:rPr kumimoji="0" lang="fr-FR" altLang="fr-FR" sz="1400" b="0" i="0" u="none" strike="noStrike" cap="none" normalizeH="0" baseline="0">
                <a:ln>
                  <a:noFill/>
                </a:ln>
                <a:solidFill>
                  <a:srgbClr val="000000"/>
                </a:solidFill>
                <a:effectLst/>
                <a:latin typeface="Courier New" panose="02070309020205020404" pitchFamily="49" charset="0"/>
              </a:rPr>
              <a:t>}</a:t>
            </a:r>
            <a:endParaRPr kumimoji="0" lang="fr-FR" altLang="fr-FR" sz="3200" b="0" i="0" u="none" strike="noStrike" cap="none" normalizeH="0" baseline="0" dirty="0">
              <a:ln>
                <a:noFill/>
              </a:ln>
              <a:solidFill>
                <a:schemeClr val="tx1"/>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4119729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SLIDE_COUNT" val="2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NUM" val="7"/>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4"/>
</p:tagLst>
</file>

<file path=ppt/tags/tag106.xml><?xml version="1.0" encoding="utf-8"?>
<p:tagLst xmlns:a="http://schemas.openxmlformats.org/drawingml/2006/main" xmlns:r="http://schemas.openxmlformats.org/officeDocument/2006/relationships" xmlns:p="http://schemas.openxmlformats.org/presentationml/2006/main">
  <p:tag name="NUM" val="5"/>
</p:tagLst>
</file>

<file path=ppt/tags/tag107.xml><?xml version="1.0" encoding="utf-8"?>
<p:tagLst xmlns:a="http://schemas.openxmlformats.org/drawingml/2006/main" xmlns:r="http://schemas.openxmlformats.org/officeDocument/2006/relationships" xmlns:p="http://schemas.openxmlformats.org/presentationml/2006/main">
  <p:tag name="NUM" val="6"/>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5"/>
</p:tagLst>
</file>

<file path=ppt/tags/tag118.xml><?xml version="1.0" encoding="utf-8"?>
<p:tagLst xmlns:a="http://schemas.openxmlformats.org/drawingml/2006/main" xmlns:r="http://schemas.openxmlformats.org/officeDocument/2006/relationships" xmlns:p="http://schemas.openxmlformats.org/presentationml/2006/main">
  <p:tag name="NUM" val="6"/>
</p:tagLst>
</file>

<file path=ppt/tags/tag119.xml><?xml version="1.0" encoding="utf-8"?>
<p:tagLst xmlns:a="http://schemas.openxmlformats.org/drawingml/2006/main" xmlns:r="http://schemas.openxmlformats.org/officeDocument/2006/relationships" xmlns:p="http://schemas.openxmlformats.org/presentationml/2006/main">
  <p:tag name="NUM" val="7"/>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3"/>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NUM" val="1"/>
</p:tagLst>
</file>

<file path=ppt/tags/tag126.xml><?xml version="1.0" encoding="utf-8"?>
<p:tagLst xmlns:a="http://schemas.openxmlformats.org/drawingml/2006/main" xmlns:r="http://schemas.openxmlformats.org/officeDocument/2006/relationships" xmlns:p="http://schemas.openxmlformats.org/presentationml/2006/main">
  <p:tag name="NUM" val="2"/>
</p:tagLst>
</file>

<file path=ppt/tags/tag127.xml><?xml version="1.0" encoding="utf-8"?>
<p:tagLst xmlns:a="http://schemas.openxmlformats.org/drawingml/2006/main" xmlns:r="http://schemas.openxmlformats.org/officeDocument/2006/relationships" xmlns:p="http://schemas.openxmlformats.org/presentationml/2006/main">
  <p:tag name="NUM" val="3"/>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NUM" val="2"/>
</p:tagLst>
</file>

<file path=ppt/tags/tag131.xml><?xml version="1.0" encoding="utf-8"?>
<p:tagLst xmlns:a="http://schemas.openxmlformats.org/drawingml/2006/main" xmlns:r="http://schemas.openxmlformats.org/officeDocument/2006/relationships" xmlns:p="http://schemas.openxmlformats.org/presentationml/2006/main">
  <p:tag name="NUM" val="3"/>
</p:tagLst>
</file>

<file path=ppt/tags/tag132.xml><?xml version="1.0" encoding="utf-8"?>
<p:tagLst xmlns:a="http://schemas.openxmlformats.org/drawingml/2006/main" xmlns:r="http://schemas.openxmlformats.org/officeDocument/2006/relationships" xmlns:p="http://schemas.openxmlformats.org/presentationml/2006/main">
  <p:tag name="NUM" val="4"/>
</p:tagLst>
</file>

<file path=ppt/tags/tag133.xml><?xml version="1.0" encoding="utf-8"?>
<p:tagLst xmlns:a="http://schemas.openxmlformats.org/drawingml/2006/main" xmlns:r="http://schemas.openxmlformats.org/officeDocument/2006/relationships" xmlns:p="http://schemas.openxmlformats.org/presentationml/2006/main">
  <p:tag name="NUM" val="5"/>
</p:tagLst>
</file>

<file path=ppt/tags/tag134.xml><?xml version="1.0" encoding="utf-8"?>
<p:tagLst xmlns:a="http://schemas.openxmlformats.org/drawingml/2006/main" xmlns:r="http://schemas.openxmlformats.org/officeDocument/2006/relationships" xmlns:p="http://schemas.openxmlformats.org/presentationml/2006/main">
  <p:tag name="NUM" val="6"/>
</p:tagLst>
</file>

<file path=ppt/tags/tag135.xml><?xml version="1.0" encoding="utf-8"?>
<p:tagLst xmlns:a="http://schemas.openxmlformats.org/drawingml/2006/main" xmlns:r="http://schemas.openxmlformats.org/officeDocument/2006/relationships" xmlns:p="http://schemas.openxmlformats.org/presentationml/2006/main">
  <p:tag name="NUM" val="7"/>
</p:tagLst>
</file>

<file path=ppt/tags/tag136.xml><?xml version="1.0" encoding="utf-8"?>
<p:tagLst xmlns:a="http://schemas.openxmlformats.org/drawingml/2006/main" xmlns:r="http://schemas.openxmlformats.org/officeDocument/2006/relationships" xmlns:p="http://schemas.openxmlformats.org/presentationml/2006/main">
  <p:tag name="NUM" val="8"/>
</p:tagLst>
</file>

<file path=ppt/tags/tag137.xml><?xml version="1.0" encoding="utf-8"?>
<p:tagLst xmlns:a="http://schemas.openxmlformats.org/drawingml/2006/main" xmlns:r="http://schemas.openxmlformats.org/officeDocument/2006/relationships" xmlns:p="http://schemas.openxmlformats.org/presentationml/2006/main">
  <p:tag name="NUM" val="9"/>
</p:tagLst>
</file>

<file path=ppt/tags/tag138.xml><?xml version="1.0" encoding="utf-8"?>
<p:tagLst xmlns:a="http://schemas.openxmlformats.org/drawingml/2006/main" xmlns:r="http://schemas.openxmlformats.org/officeDocument/2006/relationships" xmlns:p="http://schemas.openxmlformats.org/presentationml/2006/main">
  <p:tag name="NUM" val="10"/>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NUM" val="1"/>
</p:tagLst>
</file>

<file path=ppt/tags/tag141.xml><?xml version="1.0" encoding="utf-8"?>
<p:tagLst xmlns:a="http://schemas.openxmlformats.org/drawingml/2006/main" xmlns:r="http://schemas.openxmlformats.org/officeDocument/2006/relationships" xmlns:p="http://schemas.openxmlformats.org/presentationml/2006/main">
  <p:tag name="NUM" val="2"/>
</p:tagLst>
</file>

<file path=ppt/tags/tag142.xml><?xml version="1.0" encoding="utf-8"?>
<p:tagLst xmlns:a="http://schemas.openxmlformats.org/drawingml/2006/main" xmlns:r="http://schemas.openxmlformats.org/officeDocument/2006/relationships" xmlns:p="http://schemas.openxmlformats.org/presentationml/2006/main">
  <p:tag name="NUM" val="3"/>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3"/>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NUM" val="1"/>
</p:tagLst>
</file>

<file path=ppt/tags/tag149.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NUM" val="3"/>
</p:tagLst>
</file>

<file path=ppt/tags/tag151.xml><?xml version="1.0" encoding="utf-8"?>
<p:tagLst xmlns:a="http://schemas.openxmlformats.org/drawingml/2006/main" xmlns:r="http://schemas.openxmlformats.org/officeDocument/2006/relationships" xmlns:p="http://schemas.openxmlformats.org/presentationml/2006/main">
  <p:tag name="NUM" val="4"/>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4"/>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NUM" val="1"/>
</p:tagLst>
</file>

<file path=ppt/tags/tag167.xml><?xml version="1.0" encoding="utf-8"?>
<p:tagLst xmlns:a="http://schemas.openxmlformats.org/drawingml/2006/main" xmlns:r="http://schemas.openxmlformats.org/officeDocument/2006/relationships" xmlns:p="http://schemas.openxmlformats.org/presentationml/2006/main">
  <p:tag name="NUM" val="2"/>
</p:tagLst>
</file>

<file path=ppt/tags/tag168.xml><?xml version="1.0" encoding="utf-8"?>
<p:tagLst xmlns:a="http://schemas.openxmlformats.org/drawingml/2006/main" xmlns:r="http://schemas.openxmlformats.org/officeDocument/2006/relationships" xmlns:p="http://schemas.openxmlformats.org/presentationml/2006/main">
  <p:tag name="NUM" val="3"/>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NUM" val="1"/>
</p:tagLst>
</file>

<file path=ppt/tags/tag171.xml><?xml version="1.0" encoding="utf-8"?>
<p:tagLst xmlns:a="http://schemas.openxmlformats.org/drawingml/2006/main" xmlns:r="http://schemas.openxmlformats.org/officeDocument/2006/relationships" xmlns:p="http://schemas.openxmlformats.org/presentationml/2006/main">
  <p:tag name="NUM" val="2"/>
</p:tagLst>
</file>

<file path=ppt/tags/tag172.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6"/>
</p:tagLst>
</file>

<file path=ppt/tags/tag57.xml><?xml version="1.0" encoding="utf-8"?>
<p:tagLst xmlns:a="http://schemas.openxmlformats.org/drawingml/2006/main" xmlns:r="http://schemas.openxmlformats.org/officeDocument/2006/relationships" xmlns:p="http://schemas.openxmlformats.org/presentationml/2006/main">
  <p:tag name="NUM" val="7"/>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3"/>
</p:tagLst>
</file>

<file path=ppt/tags/tag62.xml><?xml version="1.0" encoding="utf-8"?>
<p:tagLst xmlns:a="http://schemas.openxmlformats.org/drawingml/2006/main" xmlns:r="http://schemas.openxmlformats.org/officeDocument/2006/relationships" xmlns:p="http://schemas.openxmlformats.org/presentationml/2006/main">
  <p:tag name="NUM" val="4"/>
</p:tagLst>
</file>

<file path=ppt/tags/tag63.xml><?xml version="1.0" encoding="utf-8"?>
<p:tagLst xmlns:a="http://schemas.openxmlformats.org/drawingml/2006/main" xmlns:r="http://schemas.openxmlformats.org/officeDocument/2006/relationships" xmlns:p="http://schemas.openxmlformats.org/presentationml/2006/main">
  <p:tag name="NUM" val="5"/>
</p:tagLst>
</file>

<file path=ppt/tags/tag64.xml><?xml version="1.0" encoding="utf-8"?>
<p:tagLst xmlns:a="http://schemas.openxmlformats.org/drawingml/2006/main" xmlns:r="http://schemas.openxmlformats.org/officeDocument/2006/relationships" xmlns:p="http://schemas.openxmlformats.org/presentationml/2006/main">
  <p:tag name="NUM" val="6"/>
</p:tagLst>
</file>

<file path=ppt/tags/tag65.xml><?xml version="1.0" encoding="utf-8"?>
<p:tagLst xmlns:a="http://schemas.openxmlformats.org/drawingml/2006/main" xmlns:r="http://schemas.openxmlformats.org/officeDocument/2006/relationships" xmlns:p="http://schemas.openxmlformats.org/presentationml/2006/main">
  <p:tag name="NUM" val="7"/>
</p:tagLst>
</file>

<file path=ppt/tags/tag66.xml><?xml version="1.0" encoding="utf-8"?>
<p:tagLst xmlns:a="http://schemas.openxmlformats.org/drawingml/2006/main" xmlns:r="http://schemas.openxmlformats.org/officeDocument/2006/relationships" xmlns:p="http://schemas.openxmlformats.org/presentationml/2006/main">
  <p:tag name="NUM" val="8"/>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5"/>
</p:tagLst>
</file>

<file path=ppt/tags/tag73.xml><?xml version="1.0" encoding="utf-8"?>
<p:tagLst xmlns:a="http://schemas.openxmlformats.org/drawingml/2006/main" xmlns:r="http://schemas.openxmlformats.org/officeDocument/2006/relationships" xmlns:p="http://schemas.openxmlformats.org/presentationml/2006/main">
  <p:tag name="NUM" val="6"/>
</p:tagLst>
</file>

<file path=ppt/tags/tag74.xml><?xml version="1.0" encoding="utf-8"?>
<p:tagLst xmlns:a="http://schemas.openxmlformats.org/drawingml/2006/main" xmlns:r="http://schemas.openxmlformats.org/officeDocument/2006/relationships" xmlns:p="http://schemas.openxmlformats.org/presentationml/2006/main">
  <p:tag name="NUM" val="7"/>
</p:tagLst>
</file>

<file path=ppt/tags/tag75.xml><?xml version="1.0" encoding="utf-8"?>
<p:tagLst xmlns:a="http://schemas.openxmlformats.org/drawingml/2006/main" xmlns:r="http://schemas.openxmlformats.org/officeDocument/2006/relationships" xmlns:p="http://schemas.openxmlformats.org/presentationml/2006/main">
  <p:tag name="NUM" val="8"/>
</p:tagLst>
</file>

<file path=ppt/tags/tag76.xml><?xml version="1.0" encoding="utf-8"?>
<p:tagLst xmlns:a="http://schemas.openxmlformats.org/drawingml/2006/main" xmlns:r="http://schemas.openxmlformats.org/officeDocument/2006/relationships" xmlns:p="http://schemas.openxmlformats.org/presentationml/2006/main">
  <p:tag name="NUM" val="9"/>
</p:tagLst>
</file>

<file path=ppt/tags/tag77.xml><?xml version="1.0" encoding="utf-8"?>
<p:tagLst xmlns:a="http://schemas.openxmlformats.org/drawingml/2006/main" xmlns:r="http://schemas.openxmlformats.org/officeDocument/2006/relationships" xmlns:p="http://schemas.openxmlformats.org/presentationml/2006/main">
  <p:tag name="NUM" val="10"/>
</p:tagLst>
</file>

<file path=ppt/tags/tag78.xml><?xml version="1.0" encoding="utf-8"?>
<p:tagLst xmlns:a="http://schemas.openxmlformats.org/drawingml/2006/main" xmlns:r="http://schemas.openxmlformats.org/officeDocument/2006/relationships" xmlns:p="http://schemas.openxmlformats.org/presentationml/2006/main">
  <p:tag name="NUM" val="1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2112B7-675F-4876-9B67-FE360DED350F}">
  <ds:schemaRefs>
    <ds:schemaRef ds:uri="http://schemas.microsoft.com/sharepoint/v3/contenttype/forms"/>
  </ds:schemaRefs>
</ds:datastoreItem>
</file>

<file path=customXml/itemProps2.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744E35-8DFE-42FB-9B27-EF60FB2821E4}">
  <ds:schemaRefs>
    <ds:schemaRef ds:uri="http://purl.org/dc/terms/"/>
    <ds:schemaRef ds:uri="c016370a-b7c9-4039-9eaa-9f6016a33bd2"/>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2b844f85-d02a-4d35-aab0-730ea0553e8d"/>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TotalTime>
  <Words>1721</Words>
  <Application>Microsoft Office PowerPoint</Application>
  <PresentationFormat>Grand écran</PresentationFormat>
  <Paragraphs>140</Paragraphs>
  <Slides>23</Slides>
  <Notes>23</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23</vt:i4>
      </vt:variant>
    </vt:vector>
  </HeadingPairs>
  <TitlesOfParts>
    <vt:vector size="29" baseType="lpstr">
      <vt:lpstr>Segoe UI Light</vt:lpstr>
      <vt:lpstr>Courier New</vt:lpstr>
      <vt:lpstr>Segoe UI</vt:lpstr>
      <vt:lpstr>Arial</vt:lpstr>
      <vt:lpstr>Thème Office</vt:lpstr>
      <vt:lpstr>1_Thème Office</vt:lpstr>
      <vt:lpstr>Le développement  d’une application mobile  sous Android</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lpstr>ViewModel avec LiveData</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Emilie VILLETORTE</cp:lastModifiedBy>
  <cp:revision>1037</cp:revision>
  <dcterms:created xsi:type="dcterms:W3CDTF">2017-05-09T08:51:09Z</dcterms:created>
  <dcterms:modified xsi:type="dcterms:W3CDTF">2022-01-24T13:33:08Z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