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5"/>
    <p:sldMasterId id="2147483753" r:id="rId6"/>
  </p:sldMasterIdLst>
  <p:notesMasterIdLst>
    <p:notesMasterId r:id="rId25"/>
  </p:notesMasterIdLst>
  <p:handoutMasterIdLst>
    <p:handoutMasterId r:id="rId26"/>
  </p:handoutMasterIdLst>
  <p:sldIdLst>
    <p:sldId id="322" r:id="rId7"/>
    <p:sldId id="339" r:id="rId8"/>
    <p:sldId id="340" r:id="rId9"/>
    <p:sldId id="338" r:id="rId10"/>
    <p:sldId id="343" r:id="rId11"/>
    <p:sldId id="344" r:id="rId12"/>
    <p:sldId id="345" r:id="rId13"/>
    <p:sldId id="349" r:id="rId14"/>
    <p:sldId id="348" r:id="rId15"/>
    <p:sldId id="347" r:id="rId16"/>
    <p:sldId id="346" r:id="rId17"/>
    <p:sldId id="350" r:id="rId18"/>
    <p:sldId id="352" r:id="rId19"/>
    <p:sldId id="351" r:id="rId20"/>
    <p:sldId id="353" r:id="rId21"/>
    <p:sldId id="354" r:id="rId22"/>
    <p:sldId id="331" r:id="rId23"/>
    <p:sldId id="336" r:id="rId24"/>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A0DB"/>
    <a:srgbClr val="03C2F1"/>
    <a:srgbClr val="FFFFFF"/>
    <a:srgbClr val="000000"/>
    <a:srgbClr val="429A16"/>
    <a:srgbClr val="F8F57B"/>
    <a:srgbClr val="59D01E"/>
    <a:srgbClr val="ACE58F"/>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96163" autoAdjust="0"/>
  </p:normalViewPr>
  <p:slideViewPr>
    <p:cSldViewPr snapToGrid="0">
      <p:cViewPr>
        <p:scale>
          <a:sx n="100" d="100"/>
          <a:sy n="100" d="100"/>
        </p:scale>
        <p:origin x="-828" y="120"/>
      </p:cViewPr>
      <p:guideLst>
        <p:guide orient="horz" pos="144"/>
        <p:guide orient="horz" pos="1200"/>
        <p:guide orient="horz" pos="2736"/>
        <p:guide orient="horz" pos="4176"/>
        <p:guide orient="horz" pos="1488"/>
        <p:guide orient="horz" pos="912"/>
        <p:guide pos="2880"/>
        <p:guide pos="245"/>
        <p:guide pos="893"/>
        <p:guide pos="5514"/>
        <p:guide pos="5299"/>
        <p:guide pos="458"/>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48" d="100"/>
          <a:sy n="148" d="100"/>
        </p:scale>
        <p:origin x="-732" y="35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TechEd</a:t>
            </a:r>
            <a:r>
              <a:rPr lang="en-US" dirty="0" smtClean="0">
                <a:latin typeface="Segoe UI" pitchFamily="34" charset="0"/>
              </a:rPr>
              <a:t> 2011</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10/14/2011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TechEd</a:t>
            </a:r>
            <a:r>
              <a:rPr lang="en-US" dirty="0" smtClean="0"/>
              <a:t> 2011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10/14/2011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10/14/2011 11:37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503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4503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503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503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5031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503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10/14/2011 11:40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10/14/2011 9:54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92306" y="2446260"/>
            <a:ext cx="6119936" cy="1127119"/>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1528010" y="3717757"/>
            <a:ext cx="6027821" cy="79408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p:cNvSpPr/>
          <p:nvPr userDrawn="1"/>
        </p:nvSpPr>
        <p:spPr>
          <a:xfrm>
            <a:off x="4427621" y="1503941"/>
            <a:ext cx="3775564" cy="830997"/>
          </a:xfrm>
          <a:prstGeom prst="rect">
            <a:avLst/>
          </a:prstGeom>
        </p:spPr>
        <p:txBody>
          <a:bodyPr wrap="square">
            <a:spAutoFit/>
          </a:bodyPr>
          <a:lstStyle/>
          <a:p>
            <a:r>
              <a:rPr lang="es-AR" sz="4800" dirty="0" smtClean="0">
                <a:solidFill>
                  <a:schemeClr val="accent1">
                    <a:lumMod val="60000"/>
                    <a:lumOff val="40000"/>
                  </a:schemeClr>
                </a:solidFill>
                <a:latin typeface="Segoe UI Light" pitchFamily="34" charset="0"/>
              </a:rPr>
              <a:t>/</a:t>
            </a:r>
            <a:r>
              <a:rPr lang="es-AR" sz="4800" dirty="0" smtClean="0">
                <a:solidFill>
                  <a:schemeClr val="accent1">
                    <a:lumMod val="75000"/>
                  </a:schemeClr>
                </a:solidFill>
                <a:latin typeface="Segoe UI Light" pitchFamily="34" charset="0"/>
              </a:rPr>
              <a:t>/</a:t>
            </a:r>
            <a:r>
              <a:rPr lang="es-AR" sz="4800" dirty="0" err="1" smtClean="0">
                <a:solidFill>
                  <a:schemeClr val="bg1"/>
                </a:solidFill>
                <a:latin typeface="Segoe UI Light" pitchFamily="34" charset="0"/>
              </a:rPr>
              <a:t>codecamp</a:t>
            </a:r>
            <a:r>
              <a:rPr lang="es-AR" sz="4800" dirty="0" smtClean="0">
                <a:solidFill>
                  <a:schemeClr val="accent1">
                    <a:lumMod val="60000"/>
                    <a:lumOff val="40000"/>
                  </a:schemeClr>
                </a:solidFill>
                <a:latin typeface="Segoe UI Light" pitchFamily="34" charset="0"/>
              </a:rPr>
              <a:t>/</a:t>
            </a:r>
            <a:endParaRPr lang="en-US" sz="4800" dirty="0">
              <a:latin typeface="Segoe UI Light" pitchFamily="34" charset="0"/>
            </a:endParaRPr>
          </a:p>
        </p:txBody>
      </p:sp>
    </p:spTree>
    <p:extLst>
      <p:ext uri="{BB962C8B-B14F-4D97-AF65-F5344CB8AC3E}">
        <p14:creationId xmlns:p14="http://schemas.microsoft.com/office/powerpoint/2010/main" val="337918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Oval 7"/>
          <p:cNvSpPr/>
          <p:nvPr userDrawn="1"/>
        </p:nvSpPr>
        <p:spPr>
          <a:xfrm>
            <a:off x="7178297" y="5124450"/>
            <a:ext cx="334806" cy="33480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92306" y="2446260"/>
            <a:ext cx="6119936" cy="1127119"/>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1528010" y="3717757"/>
            <a:ext cx="6027821" cy="79408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p:cNvSpPr/>
          <p:nvPr userDrawn="1"/>
        </p:nvSpPr>
        <p:spPr>
          <a:xfrm>
            <a:off x="4427621" y="1503941"/>
            <a:ext cx="3775564" cy="830997"/>
          </a:xfrm>
          <a:prstGeom prst="rect">
            <a:avLst/>
          </a:prstGeom>
        </p:spPr>
        <p:txBody>
          <a:bodyPr wrap="square">
            <a:spAutoFit/>
          </a:bodyPr>
          <a:lstStyle/>
          <a:p>
            <a:r>
              <a:rPr lang="es-AR" sz="4800" dirty="0" smtClean="0">
                <a:solidFill>
                  <a:schemeClr val="accent1">
                    <a:lumMod val="60000"/>
                    <a:lumOff val="40000"/>
                  </a:schemeClr>
                </a:solidFill>
                <a:latin typeface="Segoe UI Light" pitchFamily="34" charset="0"/>
              </a:rPr>
              <a:t>/</a:t>
            </a:r>
            <a:r>
              <a:rPr lang="es-AR" sz="4800" dirty="0" smtClean="0">
                <a:solidFill>
                  <a:schemeClr val="accent1">
                    <a:lumMod val="75000"/>
                  </a:schemeClr>
                </a:solidFill>
                <a:latin typeface="Segoe UI Light" pitchFamily="34" charset="0"/>
              </a:rPr>
              <a:t>/</a:t>
            </a:r>
            <a:r>
              <a:rPr lang="es-AR" sz="4800" dirty="0" err="1" smtClean="0">
                <a:solidFill>
                  <a:schemeClr val="bg1"/>
                </a:solidFill>
                <a:latin typeface="Segoe UI Light" pitchFamily="34" charset="0"/>
              </a:rPr>
              <a:t>codecamp</a:t>
            </a:r>
            <a:r>
              <a:rPr lang="es-AR" sz="4800" dirty="0" smtClean="0">
                <a:solidFill>
                  <a:schemeClr val="accent1">
                    <a:lumMod val="60000"/>
                    <a:lumOff val="40000"/>
                  </a:schemeClr>
                </a:solidFill>
                <a:latin typeface="Segoe UI Light" pitchFamily="34" charset="0"/>
              </a:rPr>
              <a:t>/</a:t>
            </a:r>
            <a:endParaRPr lang="en-US" sz="4800" dirty="0">
              <a:latin typeface="Segoe UI Light" pitchFamily="34" charset="0"/>
            </a:endParaRPr>
          </a:p>
        </p:txBody>
      </p:sp>
      <p:sp>
        <p:nvSpPr>
          <p:cNvPr id="5" name="Title 1"/>
          <p:cNvSpPr txBox="1">
            <a:spLocks/>
          </p:cNvSpPr>
          <p:nvPr userDrawn="1"/>
        </p:nvSpPr>
        <p:spPr>
          <a:xfrm>
            <a:off x="5390147" y="4680123"/>
            <a:ext cx="2342148" cy="112711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Light" pitchFamily="34" charset="0"/>
                <a:ea typeface="+mj-ea"/>
                <a:cs typeface="+mj-cs"/>
              </a:defRPr>
            </a:lvl1pPr>
          </a:lstStyle>
          <a:p>
            <a:r>
              <a:rPr lang="en-US" dirty="0" smtClean="0"/>
              <a:t>Demo</a:t>
            </a:r>
            <a:endParaRPr lang="en-US" dirty="0"/>
          </a:p>
        </p:txBody>
      </p:sp>
      <p:cxnSp>
        <p:nvCxnSpPr>
          <p:cNvPr id="6" name="Straight Arrow Connector 5"/>
          <p:cNvCxnSpPr/>
          <p:nvPr userDrawn="1"/>
        </p:nvCxnSpPr>
        <p:spPr>
          <a:xfrm flipV="1">
            <a:off x="7248017" y="5296824"/>
            <a:ext cx="203754" cy="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83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Oval 7"/>
          <p:cNvSpPr/>
          <p:nvPr userDrawn="1"/>
        </p:nvSpPr>
        <p:spPr>
          <a:xfrm>
            <a:off x="7178297" y="5124450"/>
            <a:ext cx="334806" cy="33480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92306" y="2446260"/>
            <a:ext cx="6119936" cy="1127119"/>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1528010" y="3717757"/>
            <a:ext cx="6027821" cy="79408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p:cNvSpPr/>
          <p:nvPr userDrawn="1"/>
        </p:nvSpPr>
        <p:spPr>
          <a:xfrm>
            <a:off x="4427621" y="1503941"/>
            <a:ext cx="3775564" cy="830997"/>
          </a:xfrm>
          <a:prstGeom prst="rect">
            <a:avLst/>
          </a:prstGeom>
        </p:spPr>
        <p:txBody>
          <a:bodyPr wrap="square">
            <a:spAutoFit/>
          </a:bodyPr>
          <a:lstStyle/>
          <a:p>
            <a:r>
              <a:rPr lang="es-AR" sz="4800" dirty="0" smtClean="0">
                <a:solidFill>
                  <a:schemeClr val="accent1">
                    <a:lumMod val="60000"/>
                    <a:lumOff val="40000"/>
                  </a:schemeClr>
                </a:solidFill>
                <a:latin typeface="Segoe UI Light" pitchFamily="34" charset="0"/>
              </a:rPr>
              <a:t>/</a:t>
            </a:r>
            <a:r>
              <a:rPr lang="es-AR" sz="4800" dirty="0" smtClean="0">
                <a:solidFill>
                  <a:schemeClr val="accent1">
                    <a:lumMod val="75000"/>
                  </a:schemeClr>
                </a:solidFill>
                <a:latin typeface="Segoe UI Light" pitchFamily="34" charset="0"/>
              </a:rPr>
              <a:t>/</a:t>
            </a:r>
            <a:r>
              <a:rPr lang="es-AR" sz="4800" dirty="0" err="1" smtClean="0">
                <a:solidFill>
                  <a:schemeClr val="bg1"/>
                </a:solidFill>
                <a:latin typeface="Segoe UI Light" pitchFamily="34" charset="0"/>
              </a:rPr>
              <a:t>codecamp</a:t>
            </a:r>
            <a:r>
              <a:rPr lang="es-AR" sz="4800" dirty="0" smtClean="0">
                <a:solidFill>
                  <a:schemeClr val="accent1">
                    <a:lumMod val="60000"/>
                    <a:lumOff val="40000"/>
                  </a:schemeClr>
                </a:solidFill>
                <a:latin typeface="Segoe UI Light" pitchFamily="34" charset="0"/>
              </a:rPr>
              <a:t>/</a:t>
            </a:r>
            <a:endParaRPr lang="en-US" sz="4800" dirty="0">
              <a:latin typeface="Segoe UI Light" pitchFamily="34" charset="0"/>
            </a:endParaRPr>
          </a:p>
        </p:txBody>
      </p:sp>
      <p:sp>
        <p:nvSpPr>
          <p:cNvPr id="5" name="Title 1"/>
          <p:cNvSpPr txBox="1">
            <a:spLocks/>
          </p:cNvSpPr>
          <p:nvPr userDrawn="1"/>
        </p:nvSpPr>
        <p:spPr>
          <a:xfrm>
            <a:off x="5390147" y="4680123"/>
            <a:ext cx="2342148" cy="112711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Light" pitchFamily="34" charset="0"/>
                <a:ea typeface="+mj-ea"/>
                <a:cs typeface="+mj-cs"/>
              </a:defRPr>
            </a:lvl1pPr>
          </a:lstStyle>
          <a:p>
            <a:r>
              <a:rPr lang="en-US" dirty="0" smtClean="0"/>
              <a:t>Demo</a:t>
            </a:r>
            <a:endParaRPr lang="en-US" dirty="0"/>
          </a:p>
        </p:txBody>
      </p:sp>
      <p:cxnSp>
        <p:nvCxnSpPr>
          <p:cNvPr id="6" name="Straight Arrow Connector 5"/>
          <p:cNvCxnSpPr/>
          <p:nvPr userDrawn="1"/>
        </p:nvCxnSpPr>
        <p:spPr>
          <a:xfrm flipV="1">
            <a:off x="7248017" y="5296824"/>
            <a:ext cx="203754" cy="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03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pecial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Oval 7"/>
          <p:cNvSpPr/>
          <p:nvPr userDrawn="1"/>
        </p:nvSpPr>
        <p:spPr>
          <a:xfrm>
            <a:off x="7178297" y="5124450"/>
            <a:ext cx="334806" cy="33480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92306" y="2446260"/>
            <a:ext cx="6119936" cy="1127119"/>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1528010" y="3717757"/>
            <a:ext cx="6027821" cy="79408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p:cNvSpPr/>
          <p:nvPr userDrawn="1"/>
        </p:nvSpPr>
        <p:spPr>
          <a:xfrm>
            <a:off x="4427621" y="1503941"/>
            <a:ext cx="3775564" cy="830997"/>
          </a:xfrm>
          <a:prstGeom prst="rect">
            <a:avLst/>
          </a:prstGeom>
        </p:spPr>
        <p:txBody>
          <a:bodyPr wrap="square">
            <a:spAutoFit/>
          </a:bodyPr>
          <a:lstStyle/>
          <a:p>
            <a:r>
              <a:rPr lang="es-AR" sz="4800" dirty="0" smtClean="0">
                <a:solidFill>
                  <a:schemeClr val="accent1">
                    <a:lumMod val="60000"/>
                    <a:lumOff val="40000"/>
                  </a:schemeClr>
                </a:solidFill>
                <a:latin typeface="Segoe UI Light" pitchFamily="34" charset="0"/>
              </a:rPr>
              <a:t>/</a:t>
            </a:r>
            <a:r>
              <a:rPr lang="es-AR" sz="4800" dirty="0" smtClean="0">
                <a:solidFill>
                  <a:schemeClr val="accent1">
                    <a:lumMod val="75000"/>
                  </a:schemeClr>
                </a:solidFill>
                <a:latin typeface="Segoe UI Light" pitchFamily="34" charset="0"/>
              </a:rPr>
              <a:t>/</a:t>
            </a:r>
            <a:r>
              <a:rPr lang="es-AR" sz="4800" dirty="0" err="1" smtClean="0">
                <a:solidFill>
                  <a:schemeClr val="bg1"/>
                </a:solidFill>
                <a:latin typeface="Segoe UI Light" pitchFamily="34" charset="0"/>
              </a:rPr>
              <a:t>codecamp</a:t>
            </a:r>
            <a:r>
              <a:rPr lang="es-AR" sz="4800" dirty="0" smtClean="0">
                <a:solidFill>
                  <a:schemeClr val="accent1">
                    <a:lumMod val="60000"/>
                    <a:lumOff val="40000"/>
                  </a:schemeClr>
                </a:solidFill>
                <a:latin typeface="Segoe UI Light" pitchFamily="34" charset="0"/>
              </a:rPr>
              <a:t>/</a:t>
            </a:r>
            <a:endParaRPr lang="en-US" sz="4800" dirty="0">
              <a:latin typeface="Segoe UI Light" pitchFamily="34" charset="0"/>
            </a:endParaRPr>
          </a:p>
        </p:txBody>
      </p:sp>
      <p:cxnSp>
        <p:nvCxnSpPr>
          <p:cNvPr id="6" name="Straight Arrow Connector 5"/>
          <p:cNvCxnSpPr/>
          <p:nvPr userDrawn="1"/>
        </p:nvCxnSpPr>
        <p:spPr>
          <a:xfrm flipV="1">
            <a:off x="7248017" y="5296824"/>
            <a:ext cx="203754" cy="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47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a:off x="5925891" y="6129419"/>
            <a:ext cx="2715808" cy="646331"/>
          </a:xfrm>
          <a:prstGeom prst="rect">
            <a:avLst/>
          </a:prstGeom>
        </p:spPr>
        <p:txBody>
          <a:bodyPr wrap="none">
            <a:spAutoFit/>
          </a:bodyPr>
          <a:lstStyle/>
          <a:p>
            <a:r>
              <a:rPr lang="es-AR" sz="3600" dirty="0" smtClean="0">
                <a:solidFill>
                  <a:schemeClr val="accent1">
                    <a:lumMod val="60000"/>
                    <a:lumOff val="40000"/>
                  </a:schemeClr>
                </a:solidFill>
                <a:latin typeface="Segoe UI Light" pitchFamily="34" charset="0"/>
              </a:rPr>
              <a:t>/</a:t>
            </a:r>
            <a:r>
              <a:rPr lang="es-AR" sz="3600" dirty="0" smtClean="0">
                <a:solidFill>
                  <a:schemeClr val="accent1">
                    <a:lumMod val="75000"/>
                  </a:schemeClr>
                </a:solidFill>
                <a:latin typeface="Segoe UI Light" pitchFamily="34" charset="0"/>
              </a:rPr>
              <a:t>/</a:t>
            </a:r>
            <a:r>
              <a:rPr lang="es-AR" sz="3600" dirty="0" err="1" smtClean="0">
                <a:solidFill>
                  <a:schemeClr val="bg1"/>
                </a:solidFill>
                <a:latin typeface="Segoe UI Light" pitchFamily="34" charset="0"/>
              </a:rPr>
              <a:t>codecamp</a:t>
            </a:r>
            <a:r>
              <a:rPr lang="es-AR" sz="3600" dirty="0" smtClean="0">
                <a:solidFill>
                  <a:schemeClr val="accent1">
                    <a:lumMod val="60000"/>
                    <a:lumOff val="40000"/>
                  </a:schemeClr>
                </a:solidFill>
                <a:latin typeface="Segoe UI Light" pitchFamily="34" charset="0"/>
              </a:rPr>
              <a:t>/</a:t>
            </a:r>
            <a:endParaRPr lang="en-US" sz="3600" dirty="0">
              <a:latin typeface="Segoe UI Light" pitchFamily="34" charset="0"/>
            </a:endParaRPr>
          </a:p>
        </p:txBody>
      </p:sp>
    </p:spTree>
    <p:extLst>
      <p:ext uri="{BB962C8B-B14F-4D97-AF65-F5344CB8AC3E}">
        <p14:creationId xmlns:p14="http://schemas.microsoft.com/office/powerpoint/2010/main" val="417492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Segoe UI Light"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Segoe UI Light"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6037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314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44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86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bg>
      <p:bgPr>
        <a:solidFill>
          <a:schemeClr val="tx1"/>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7752124"/>
      </p:ext>
    </p:extLst>
  </p:cSld>
  <p:clrMap bg1="lt1" tx1="dk1" bg2="lt2" tx2="dk2" accent1="accent1" accent2="accent2" accent3="accent3" accent4="accent4" accent5="accent5" accent6="accent6" hlink="hlink" folHlink="folHlink"/>
  <p:sldLayoutIdLst>
    <p:sldLayoutId id="2147483742" r:id="rId1"/>
    <p:sldLayoutId id="2147483749" r:id="rId2"/>
    <p:sldLayoutId id="2147483750" r:id="rId3"/>
  </p:sldLayoutIdLst>
  <p:txStyles>
    <p:titleStyle>
      <a:lvl1pPr algn="ctr" defTabSz="914400" rtl="0" eaLnBrk="1" latinLnBrk="0" hangingPunct="1">
        <a:spcBef>
          <a:spcPct val="0"/>
        </a:spcBef>
        <a:buNone/>
        <a:defRPr sz="4400" kern="1200">
          <a:solidFill>
            <a:schemeClr val="bg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rgbClr val="25A0DB"/>
          </a:solidFill>
        </p:spPr>
        <p:txBody>
          <a:bodyPr vert="horz" lIns="91440" tIns="45720" rIns="91440" bIns="45720" rtlCol="0" anchor="ctr">
            <a:normAutofit/>
          </a:bodyPr>
          <a:lstStyle/>
          <a:p>
            <a:r>
              <a:rPr lang="en-US" dirty="0" smtClean="0"/>
              <a:t>Click </a:t>
            </a:r>
            <a:r>
              <a:rPr lang="en-US" dirty="0" err="1" smtClean="0"/>
              <a:t>tao</a:t>
            </a:r>
            <a:r>
              <a:rPr lang="en-US" dirty="0" smtClean="0"/>
              <a:t>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5925891" y="6129419"/>
            <a:ext cx="2715808" cy="646331"/>
          </a:xfrm>
          <a:prstGeom prst="rect">
            <a:avLst/>
          </a:prstGeom>
        </p:spPr>
        <p:txBody>
          <a:bodyPr wrap="none">
            <a:spAutoFit/>
          </a:bodyPr>
          <a:lstStyle/>
          <a:p>
            <a:r>
              <a:rPr lang="es-AR" sz="3600" dirty="0" smtClean="0">
                <a:solidFill>
                  <a:schemeClr val="accent1">
                    <a:lumMod val="60000"/>
                    <a:lumOff val="40000"/>
                  </a:schemeClr>
                </a:solidFill>
                <a:latin typeface="Segoe UI Light" pitchFamily="34" charset="0"/>
              </a:rPr>
              <a:t>/</a:t>
            </a:r>
            <a:r>
              <a:rPr lang="es-AR" sz="3600" dirty="0" smtClean="0">
                <a:solidFill>
                  <a:schemeClr val="accent1">
                    <a:lumMod val="75000"/>
                  </a:schemeClr>
                </a:solidFill>
                <a:latin typeface="Segoe UI Light" pitchFamily="34" charset="0"/>
              </a:rPr>
              <a:t>/</a:t>
            </a:r>
            <a:r>
              <a:rPr lang="es-AR" sz="3600" dirty="0" err="1" smtClean="0">
                <a:solidFill>
                  <a:schemeClr val="bg1"/>
                </a:solidFill>
                <a:latin typeface="Segoe UI Light" pitchFamily="34" charset="0"/>
              </a:rPr>
              <a:t>codecamp</a:t>
            </a:r>
            <a:r>
              <a:rPr lang="es-AR" sz="3600" dirty="0" smtClean="0">
                <a:solidFill>
                  <a:schemeClr val="accent1">
                    <a:lumMod val="60000"/>
                    <a:lumOff val="40000"/>
                  </a:schemeClr>
                </a:solidFill>
                <a:latin typeface="Segoe UI Light" pitchFamily="34" charset="0"/>
              </a:rPr>
              <a:t>/</a:t>
            </a:r>
            <a:endParaRPr lang="en-US" sz="3600" dirty="0">
              <a:latin typeface="Segoe UI Light" pitchFamily="34" charset="0"/>
            </a:endParaRPr>
          </a:p>
        </p:txBody>
      </p:sp>
    </p:spTree>
    <p:extLst>
      <p:ext uri="{BB962C8B-B14F-4D97-AF65-F5344CB8AC3E}">
        <p14:creationId xmlns:p14="http://schemas.microsoft.com/office/powerpoint/2010/main" val="236081421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52" r:id="rId6"/>
    <p:sldLayoutId id="2147483754" r:id="rId7"/>
  </p:sldLayoutIdLst>
  <p:txStyles>
    <p:titleStyle>
      <a:lvl1pPr algn="ctr" defTabSz="914400" rtl="0" eaLnBrk="1" latinLnBrk="0" hangingPunct="1">
        <a:spcBef>
          <a:spcPct val="0"/>
        </a:spcBef>
        <a:buNone/>
        <a:defRPr sz="4400" kern="1200">
          <a:solidFill>
            <a:schemeClr val="bg1"/>
          </a:solidFill>
          <a:latin typeface="Segoe UI Light" pitchFamily="34" charset="0"/>
          <a:ea typeface="+mj-ea"/>
          <a:cs typeface="+mj-cs"/>
        </a:defRPr>
      </a:lvl1pPr>
    </p:titleStyle>
    <p:bodyStyle>
      <a:lvl1pPr marL="342900" indent="-342900" algn="l" defTabSz="914400" rtl="0" eaLnBrk="1" latinLnBrk="0" hangingPunct="1">
        <a:spcBef>
          <a:spcPct val="20000"/>
        </a:spcBef>
        <a:buFontTx/>
        <a:buBlip>
          <a:blip r:embed="rId9"/>
        </a:buBlip>
        <a:defRPr sz="3200" kern="1200">
          <a:solidFill>
            <a:schemeClr val="bg1"/>
          </a:solidFill>
          <a:latin typeface="Segoe U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fontAlgn="base"/>
            <a:r>
              <a:rPr lang="es-ES" sz="2800" dirty="0"/>
              <a:t>Node.js + HTML5 + Windows </a:t>
            </a:r>
            <a:r>
              <a:rPr lang="es-ES" sz="2800" dirty="0" err="1"/>
              <a:t>Azure</a:t>
            </a:r>
            <a:r>
              <a:rPr lang="es-ES" sz="2800" dirty="0"/>
              <a:t> = juegos </a:t>
            </a:r>
            <a:r>
              <a:rPr lang="es-ES" sz="2800" dirty="0" err="1"/>
              <a:t>multiplayer</a:t>
            </a:r>
            <a:r>
              <a:rPr lang="es-ES" sz="2800" dirty="0"/>
              <a:t> </a:t>
            </a:r>
            <a:r>
              <a:rPr lang="es-ES" sz="2800" dirty="0" err="1"/>
              <a:t>realtime</a:t>
            </a:r>
            <a:r>
              <a:rPr lang="es-ES" sz="2800" dirty="0"/>
              <a:t> para </a:t>
            </a:r>
            <a:r>
              <a:rPr lang="es-ES" sz="2800" dirty="0" smtClean="0"/>
              <a:t>millones</a:t>
            </a:r>
            <a:endParaRPr lang="es-ES" sz="2800" dirty="0"/>
          </a:p>
        </p:txBody>
      </p:sp>
      <p:sp>
        <p:nvSpPr>
          <p:cNvPr id="3" name="Subtitle 2"/>
          <p:cNvSpPr>
            <a:spLocks noGrp="1"/>
          </p:cNvSpPr>
          <p:nvPr>
            <p:ph type="subTitle" idx="1"/>
          </p:nvPr>
        </p:nvSpPr>
        <p:spPr>
          <a:xfrm>
            <a:off x="1528010" y="3717757"/>
            <a:ext cx="6387265" cy="794085"/>
          </a:xfrm>
        </p:spPr>
        <p:txBody>
          <a:bodyPr>
            <a:normAutofit/>
          </a:bodyPr>
          <a:lstStyle/>
          <a:p>
            <a:r>
              <a:rPr lang="en-US" sz="1800" dirty="0" smtClean="0"/>
              <a:t>Marce</a:t>
            </a:r>
            <a:r>
              <a:rPr lang="en-US" sz="1800" dirty="0" smtClean="0"/>
              <a:t>lo Rodriguez	      Angel Java Lopez	</a:t>
            </a:r>
            <a:r>
              <a:rPr lang="en-US" sz="1800" dirty="0" err="1" smtClean="0"/>
              <a:t>Matias</a:t>
            </a:r>
            <a:r>
              <a:rPr lang="en-US" sz="1800" dirty="0" smtClean="0"/>
              <a:t> </a:t>
            </a:r>
            <a:r>
              <a:rPr lang="en-US" sz="1800" dirty="0" err="1" smtClean="0"/>
              <a:t>Woloski</a:t>
            </a:r>
            <a:endParaRPr lang="en-US" sz="1800" dirty="0" smtClean="0"/>
          </a:p>
          <a:p>
            <a:r>
              <a:rPr lang="en-US" sz="1800" dirty="0"/>
              <a:t>	</a:t>
            </a:r>
            <a:r>
              <a:rPr lang="en-US" sz="1800" dirty="0" smtClean="0"/>
              <a:t>	      @</a:t>
            </a:r>
            <a:r>
              <a:rPr lang="en-US" sz="1800" dirty="0" err="1" smtClean="0"/>
              <a:t>ajlopez</a:t>
            </a:r>
            <a:r>
              <a:rPr lang="en-US" sz="1800" dirty="0" smtClean="0"/>
              <a:t>		@</a:t>
            </a:r>
            <a:r>
              <a:rPr lang="en-US" sz="1800" dirty="0" err="1" smtClean="0"/>
              <a:t>woloski</a:t>
            </a:r>
            <a:endParaRPr lang="en-US" sz="1800" dirty="0"/>
          </a:p>
        </p:txBody>
      </p:sp>
    </p:spTree>
    <p:extLst>
      <p:ext uri="{BB962C8B-B14F-4D97-AF65-F5344CB8AC3E}">
        <p14:creationId xmlns:p14="http://schemas.microsoft.com/office/powerpoint/2010/main" val="2767221408"/>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01662"/>
          </a:xfrm>
        </p:spPr>
        <p:txBody>
          <a:bodyPr>
            <a:normAutofit fontScale="90000"/>
          </a:bodyPr>
          <a:lstStyle/>
          <a:p>
            <a:r>
              <a:rPr lang="en-US" dirty="0" smtClean="0"/>
              <a:t>Como?</a:t>
            </a:r>
            <a:endParaRPr lang="en-US" dirty="0"/>
          </a:p>
        </p:txBody>
      </p:sp>
      <p:sp>
        <p:nvSpPr>
          <p:cNvPr id="6" name="Rectangle 5"/>
          <p:cNvSpPr/>
          <p:nvPr/>
        </p:nvSpPr>
        <p:spPr>
          <a:xfrm>
            <a:off x="533400" y="121920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599" y="125515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Client</a:t>
            </a:r>
            <a:endParaRPr lang="en-US" sz="2800" dirty="0">
              <a:solidFill>
                <a:schemeClr val="bg1"/>
              </a:solidFill>
              <a:latin typeface="Segoe UI Light" pitchFamily="34" charset="0"/>
              <a:ea typeface="Segoe UI" pitchFamily="34" charset="0"/>
              <a:cs typeface="Segoe UI" pitchFamily="34" charset="0"/>
            </a:endParaRPr>
          </a:p>
        </p:txBody>
      </p:sp>
      <p:sp>
        <p:nvSpPr>
          <p:cNvPr id="13" name="TextBox 12"/>
          <p:cNvSpPr txBox="1"/>
          <p:nvPr/>
        </p:nvSpPr>
        <p:spPr>
          <a:xfrm>
            <a:off x="6343649" y="2897029"/>
            <a:ext cx="1885949"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Comunicacion</a:t>
            </a:r>
            <a:endParaRPr lang="en-US" dirty="0">
              <a:solidFill>
                <a:schemeClr val="bg1"/>
              </a:solidFill>
              <a:latin typeface="Segoe UI Light" pitchFamily="34" charset="0"/>
              <a:ea typeface="Segoe UI" pitchFamily="34" charset="0"/>
              <a:cs typeface="Segoe UI" pitchFamily="34" charset="0"/>
            </a:endParaRPr>
          </a:p>
        </p:txBody>
      </p:sp>
      <p:pic>
        <p:nvPicPr>
          <p:cNvPr id="4100" name="Picture 4" descr="http://pusher.com/images/ws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088" y="1442098"/>
            <a:ext cx="823070" cy="82307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533399" y="356235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598" y="359830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Server</a:t>
            </a:r>
            <a:endParaRPr lang="en-US" sz="2800" dirty="0">
              <a:solidFill>
                <a:schemeClr val="bg1"/>
              </a:solidFill>
              <a:latin typeface="Segoe UI Light" pitchFamily="34" charset="0"/>
              <a:ea typeface="Segoe UI" pitchFamily="34" charset="0"/>
              <a:cs typeface="Segoe UI" pitchFamily="34" charset="0"/>
            </a:endParaRPr>
          </a:p>
        </p:txBody>
      </p:sp>
      <p:sp>
        <p:nvSpPr>
          <p:cNvPr id="19" name="TextBox 18"/>
          <p:cNvSpPr txBox="1"/>
          <p:nvPr/>
        </p:nvSpPr>
        <p:spPr>
          <a:xfrm>
            <a:off x="1250156" y="5240179"/>
            <a:ext cx="1626393"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Escalabilidad</a:t>
            </a:r>
            <a:endParaRPr lang="en-US" dirty="0">
              <a:solidFill>
                <a:schemeClr val="bg1"/>
              </a:solidFill>
              <a:latin typeface="Segoe UI Light" pitchFamily="34" charset="0"/>
              <a:ea typeface="Segoe UI" pitchFamily="34" charset="0"/>
              <a:cs typeface="Segoe UI" pitchFamily="34" charset="0"/>
            </a:endParaRPr>
          </a:p>
        </p:txBody>
      </p:sp>
      <p:sp>
        <p:nvSpPr>
          <p:cNvPr id="21" name="TextBox 20"/>
          <p:cNvSpPr txBox="1"/>
          <p:nvPr/>
        </p:nvSpPr>
        <p:spPr>
          <a:xfrm>
            <a:off x="4160657" y="524017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Servicios</a:t>
            </a:r>
            <a:endParaRPr lang="en-US" dirty="0">
              <a:solidFill>
                <a:schemeClr val="bg1"/>
              </a:solidFill>
              <a:latin typeface="Segoe UI Light" pitchFamily="34" charset="0"/>
              <a:ea typeface="Segoe UI" pitchFamily="34" charset="0"/>
              <a:cs typeface="Segoe UI" pitchFamily="34" charset="0"/>
            </a:endParaRPr>
          </a:p>
        </p:txBody>
      </p:sp>
      <p:sp>
        <p:nvSpPr>
          <p:cNvPr id="22" name="TextBox 21"/>
          <p:cNvSpPr txBox="1"/>
          <p:nvPr/>
        </p:nvSpPr>
        <p:spPr>
          <a:xfrm>
            <a:off x="6343648" y="5240179"/>
            <a:ext cx="1885949"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Comunicacion</a:t>
            </a:r>
            <a:endParaRPr lang="en-US" dirty="0">
              <a:solidFill>
                <a:schemeClr val="bg1"/>
              </a:solidFill>
              <a:latin typeface="Segoe UI Light" pitchFamily="34" charset="0"/>
              <a:ea typeface="Segoe UI" pitchFamily="34" charset="0"/>
              <a:cs typeface="Segoe UI" pitchFamily="34" charset="0"/>
            </a:endParaRPr>
          </a:p>
        </p:txBody>
      </p:sp>
      <p:pic>
        <p:nvPicPr>
          <p:cNvPr id="4107" name="Picture 11" descr="http://upload.wikimedia.org/wikipedia/en/archive/f/ff/20091229025608!Windows_Azur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309" y="4304911"/>
            <a:ext cx="2528885" cy="46492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3582" y="3921263"/>
            <a:ext cx="2053594" cy="77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026" y="4773501"/>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3868588" y="4626790"/>
            <a:ext cx="2051459" cy="400110"/>
          </a:xfrm>
          <a:prstGeom prst="rect">
            <a:avLst/>
          </a:prstGeom>
          <a:noFill/>
        </p:spPr>
        <p:txBody>
          <a:bodyPr wrap="none" rtlCol="0">
            <a:spAutoFit/>
          </a:bodyPr>
          <a:lstStyle/>
          <a:p>
            <a:r>
              <a:rPr lang="en-US" sz="2000" dirty="0" smtClean="0">
                <a:solidFill>
                  <a:schemeClr val="bg1"/>
                </a:solidFill>
                <a:latin typeface="Arial Black" pitchFamily="34" charset="0"/>
              </a:rPr>
              <a:t>WCF Web API</a:t>
            </a:r>
            <a:endParaRPr lang="en-US" sz="2000" dirty="0">
              <a:solidFill>
                <a:schemeClr val="bg1"/>
              </a:solidFill>
              <a:latin typeface="Arial Black" pitchFamily="34" charset="0"/>
            </a:endParaRPr>
          </a:p>
        </p:txBody>
      </p:sp>
      <p:sp>
        <p:nvSpPr>
          <p:cNvPr id="33" name="TextBox 32"/>
          <p:cNvSpPr txBox="1"/>
          <p:nvPr/>
        </p:nvSpPr>
        <p:spPr>
          <a:xfrm>
            <a:off x="4249012" y="4185893"/>
            <a:ext cx="1290610" cy="400110"/>
          </a:xfrm>
          <a:prstGeom prst="rect">
            <a:avLst/>
          </a:prstGeom>
          <a:noFill/>
        </p:spPr>
        <p:txBody>
          <a:bodyPr wrap="none" rtlCol="0">
            <a:spAutoFit/>
          </a:bodyPr>
          <a:lstStyle/>
          <a:p>
            <a:r>
              <a:rPr lang="en-US" sz="2000" dirty="0" err="1" smtClean="0">
                <a:solidFill>
                  <a:schemeClr val="bg1"/>
                </a:solidFill>
                <a:latin typeface="Arial Black" pitchFamily="34" charset="0"/>
              </a:rPr>
              <a:t>ASP.Net</a:t>
            </a:r>
            <a:endParaRPr lang="en-US" sz="2000" dirty="0">
              <a:solidFill>
                <a:schemeClr val="bg1"/>
              </a:solidFill>
              <a:latin typeface="Arial Black" pitchFamily="34" charset="0"/>
            </a:endParaRPr>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026" y="2373006"/>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14312" y="1147762"/>
            <a:ext cx="8486775" cy="4829175"/>
          </a:xfrm>
          <a:prstGeom prst="rect">
            <a:avLst/>
          </a:prstGeom>
          <a:solidFill>
            <a:schemeClr val="dk1">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1918500" y="1083185"/>
            <a:ext cx="4484313" cy="2479165"/>
          </a:xfrm>
          <a:prstGeom prst="ellipse">
            <a:avLst/>
          </a:prstGeom>
          <a:solidFill>
            <a:schemeClr val="lt1">
              <a:alpha val="30000"/>
            </a:schemeClr>
          </a:solidFill>
          <a:ln>
            <a:noFill/>
          </a:ln>
          <a:effectLst>
            <a:glow rad="774700">
              <a:schemeClr val="bg1"/>
            </a:glow>
            <a:reflection endPos="0" dist="50800" dir="5400000" sy="-100000" algn="bl" rotWithShape="0"/>
            <a:softEdge rad="7747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098" name="Picture 2" descr="http://www.w3.org/html/logo/downloads/HTML5_Logo_25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3511" y="1580515"/>
            <a:ext cx="1292225" cy="12922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686050" y="2897029"/>
            <a:ext cx="1235514" cy="369332"/>
          </a:xfrm>
          <a:prstGeom prst="rect">
            <a:avLst/>
          </a:prstGeom>
          <a:noFill/>
        </p:spPr>
        <p:txBody>
          <a:bodyPr wrap="square" rtlCol="0">
            <a:spAutoFit/>
          </a:bodyPr>
          <a:lstStyle/>
          <a:p>
            <a:pPr algn="ctr"/>
            <a:r>
              <a:rPr lang="en-US" dirty="0" smtClean="0">
                <a:latin typeface="Segoe UI Light" pitchFamily="34" charset="0"/>
                <a:ea typeface="Segoe UI" pitchFamily="34" charset="0"/>
                <a:cs typeface="Segoe UI" pitchFamily="34" charset="0"/>
              </a:rPr>
              <a:t>Canvas</a:t>
            </a:r>
            <a:endParaRPr lang="en-US" dirty="0">
              <a:latin typeface="Segoe UI Light" pitchFamily="34" charset="0"/>
              <a:ea typeface="Segoe UI" pitchFamily="34" charset="0"/>
              <a:cs typeface="Segoe UI" pitchFamily="34" charset="0"/>
            </a:endParaRPr>
          </a:p>
        </p:txBody>
      </p:sp>
      <p:sp>
        <p:nvSpPr>
          <p:cNvPr id="11" name="TextBox 10"/>
          <p:cNvSpPr txBox="1"/>
          <p:nvPr/>
        </p:nvSpPr>
        <p:spPr>
          <a:xfrm>
            <a:off x="4457700" y="2026572"/>
            <a:ext cx="1689180" cy="400110"/>
          </a:xfrm>
          <a:prstGeom prst="rect">
            <a:avLst/>
          </a:prstGeom>
          <a:noFill/>
        </p:spPr>
        <p:txBody>
          <a:bodyPr wrap="none" rtlCol="0">
            <a:spAutoFit/>
          </a:bodyPr>
          <a:lstStyle/>
          <a:p>
            <a:r>
              <a:rPr lang="en-US" sz="2000" dirty="0" smtClean="0">
                <a:latin typeface="Arial Black" pitchFamily="34" charset="0"/>
              </a:rPr>
              <a:t>JavaScript</a:t>
            </a:r>
            <a:endParaRPr lang="en-US" sz="2000" dirty="0">
              <a:latin typeface="Arial Black" pitchFamily="34" charset="0"/>
            </a:endParaRPr>
          </a:p>
        </p:txBody>
      </p:sp>
      <p:sp>
        <p:nvSpPr>
          <p:cNvPr id="12" name="TextBox 11"/>
          <p:cNvSpPr txBox="1"/>
          <p:nvPr/>
        </p:nvSpPr>
        <p:spPr>
          <a:xfrm>
            <a:off x="4684533" y="2897029"/>
            <a:ext cx="1235514" cy="369332"/>
          </a:xfrm>
          <a:prstGeom prst="rect">
            <a:avLst/>
          </a:prstGeom>
          <a:noFill/>
        </p:spPr>
        <p:txBody>
          <a:bodyPr wrap="square" rtlCol="0">
            <a:spAutoFit/>
          </a:bodyPr>
          <a:lstStyle/>
          <a:p>
            <a:pPr algn="ctr"/>
            <a:r>
              <a:rPr lang="en-US" dirty="0" err="1" smtClean="0">
                <a:latin typeface="Segoe UI Light" pitchFamily="34" charset="0"/>
                <a:ea typeface="Segoe UI" pitchFamily="34" charset="0"/>
                <a:cs typeface="Segoe UI" pitchFamily="34" charset="0"/>
              </a:rPr>
              <a:t>Logica</a:t>
            </a:r>
            <a:endParaRPr lang="en-US" dirty="0">
              <a:latin typeface="Segoe UI Light" pitchFamily="34" charset="0"/>
              <a:ea typeface="Segoe UI" pitchFamily="34" charset="0"/>
              <a:cs typeface="Segoe UI" pitchFamily="34" charset="0"/>
            </a:endParaRPr>
          </a:p>
        </p:txBody>
      </p:sp>
    </p:spTree>
    <p:extLst>
      <p:ext uri="{BB962C8B-B14F-4D97-AF65-F5344CB8AC3E}">
        <p14:creationId xmlns:p14="http://schemas.microsoft.com/office/powerpoint/2010/main" val="38480093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57700" y="2026572"/>
            <a:ext cx="1689180" cy="400110"/>
          </a:xfrm>
          <a:prstGeom prst="rect">
            <a:avLst/>
          </a:prstGeom>
          <a:noFill/>
        </p:spPr>
        <p:txBody>
          <a:bodyPr wrap="none" rtlCol="0">
            <a:spAutoFit/>
          </a:bodyPr>
          <a:lstStyle/>
          <a:p>
            <a:r>
              <a:rPr lang="en-US" sz="2000" dirty="0" smtClean="0">
                <a:solidFill>
                  <a:schemeClr val="bg1"/>
                </a:solidFill>
                <a:latin typeface="Arial Black" pitchFamily="34" charset="0"/>
              </a:rPr>
              <a:t>JavaScript</a:t>
            </a:r>
            <a:endParaRPr lang="en-US" sz="2000" dirty="0">
              <a:solidFill>
                <a:schemeClr val="bg1"/>
              </a:solidFill>
              <a:latin typeface="Arial Black" pitchFamily="34" charset="0"/>
            </a:endParaRPr>
          </a:p>
        </p:txBody>
      </p:sp>
      <p:pic>
        <p:nvPicPr>
          <p:cNvPr id="4098" name="Picture 2" descr="http://www.w3.org/html/logo/downloads/HTML5_Logo_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511" y="1580515"/>
            <a:ext cx="1292225" cy="12922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274638"/>
            <a:ext cx="8229600" cy="601662"/>
          </a:xfrm>
        </p:spPr>
        <p:txBody>
          <a:bodyPr>
            <a:normAutofit fontScale="90000"/>
          </a:bodyPr>
          <a:lstStyle/>
          <a:p>
            <a:r>
              <a:rPr lang="en-US" dirty="0" smtClean="0"/>
              <a:t>Como?</a:t>
            </a:r>
            <a:endParaRPr lang="en-US" dirty="0"/>
          </a:p>
        </p:txBody>
      </p:sp>
      <p:sp>
        <p:nvSpPr>
          <p:cNvPr id="6" name="Rectangle 5"/>
          <p:cNvSpPr/>
          <p:nvPr/>
        </p:nvSpPr>
        <p:spPr>
          <a:xfrm>
            <a:off x="533400" y="121920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599" y="125515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Client</a:t>
            </a:r>
            <a:endParaRPr lang="en-US" sz="2800" dirty="0">
              <a:solidFill>
                <a:schemeClr val="bg1"/>
              </a:solidFill>
              <a:latin typeface="Segoe UI Light" pitchFamily="34" charset="0"/>
              <a:ea typeface="Segoe UI" pitchFamily="34" charset="0"/>
              <a:cs typeface="Segoe UI" pitchFamily="34" charset="0"/>
            </a:endParaRPr>
          </a:p>
        </p:txBody>
      </p:sp>
      <p:sp>
        <p:nvSpPr>
          <p:cNvPr id="15" name="Rectangle 14"/>
          <p:cNvSpPr/>
          <p:nvPr/>
        </p:nvSpPr>
        <p:spPr>
          <a:xfrm>
            <a:off x="533399" y="356235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598" y="359830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Server</a:t>
            </a:r>
            <a:endParaRPr lang="en-US" sz="2800" dirty="0">
              <a:solidFill>
                <a:schemeClr val="bg1"/>
              </a:solidFill>
              <a:latin typeface="Segoe UI Light" pitchFamily="34" charset="0"/>
              <a:ea typeface="Segoe UI" pitchFamily="34" charset="0"/>
              <a:cs typeface="Segoe UI" pitchFamily="34" charset="0"/>
            </a:endParaRPr>
          </a:p>
        </p:txBody>
      </p:sp>
      <p:sp>
        <p:nvSpPr>
          <p:cNvPr id="19" name="TextBox 18"/>
          <p:cNvSpPr txBox="1"/>
          <p:nvPr/>
        </p:nvSpPr>
        <p:spPr>
          <a:xfrm>
            <a:off x="1250156" y="5240179"/>
            <a:ext cx="1626393"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Escalabilidad</a:t>
            </a:r>
            <a:endParaRPr lang="en-US" dirty="0">
              <a:solidFill>
                <a:schemeClr val="bg1"/>
              </a:solidFill>
              <a:latin typeface="Segoe UI Light" pitchFamily="34" charset="0"/>
              <a:ea typeface="Segoe UI" pitchFamily="34" charset="0"/>
              <a:cs typeface="Segoe UI" pitchFamily="34" charset="0"/>
            </a:endParaRPr>
          </a:p>
        </p:txBody>
      </p:sp>
      <p:sp>
        <p:nvSpPr>
          <p:cNvPr id="21" name="TextBox 20"/>
          <p:cNvSpPr txBox="1"/>
          <p:nvPr/>
        </p:nvSpPr>
        <p:spPr>
          <a:xfrm>
            <a:off x="4160657" y="524017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Servicios</a:t>
            </a:r>
            <a:endParaRPr lang="en-US" dirty="0">
              <a:solidFill>
                <a:schemeClr val="bg1"/>
              </a:solidFill>
              <a:latin typeface="Segoe UI Light" pitchFamily="34" charset="0"/>
              <a:ea typeface="Segoe UI" pitchFamily="34" charset="0"/>
              <a:cs typeface="Segoe UI" pitchFamily="34" charset="0"/>
            </a:endParaRPr>
          </a:p>
        </p:txBody>
      </p:sp>
      <p:pic>
        <p:nvPicPr>
          <p:cNvPr id="4107" name="Picture 11" descr="http://upload.wikimedia.org/wikipedia/en/archive/f/ff/20091229025608!Windows_Azur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309" y="4304911"/>
            <a:ext cx="2528885" cy="4649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868588" y="4626790"/>
            <a:ext cx="2051459" cy="400110"/>
          </a:xfrm>
          <a:prstGeom prst="rect">
            <a:avLst/>
          </a:prstGeom>
          <a:noFill/>
        </p:spPr>
        <p:txBody>
          <a:bodyPr wrap="none" rtlCol="0">
            <a:spAutoFit/>
          </a:bodyPr>
          <a:lstStyle/>
          <a:p>
            <a:r>
              <a:rPr lang="en-US" sz="2000" dirty="0" smtClean="0">
                <a:solidFill>
                  <a:schemeClr val="bg1"/>
                </a:solidFill>
                <a:latin typeface="Arial Black" pitchFamily="34" charset="0"/>
              </a:rPr>
              <a:t>WCF Web API</a:t>
            </a:r>
            <a:endParaRPr lang="en-US" sz="2000" dirty="0">
              <a:solidFill>
                <a:schemeClr val="bg1"/>
              </a:solidFill>
              <a:latin typeface="Arial Black" pitchFamily="34" charset="0"/>
            </a:endParaRPr>
          </a:p>
        </p:txBody>
      </p:sp>
      <p:sp>
        <p:nvSpPr>
          <p:cNvPr id="33" name="TextBox 32"/>
          <p:cNvSpPr txBox="1"/>
          <p:nvPr/>
        </p:nvSpPr>
        <p:spPr>
          <a:xfrm>
            <a:off x="4249012" y="4185893"/>
            <a:ext cx="1290610" cy="400110"/>
          </a:xfrm>
          <a:prstGeom prst="rect">
            <a:avLst/>
          </a:prstGeom>
          <a:noFill/>
        </p:spPr>
        <p:txBody>
          <a:bodyPr wrap="none" rtlCol="0">
            <a:spAutoFit/>
          </a:bodyPr>
          <a:lstStyle/>
          <a:p>
            <a:r>
              <a:rPr lang="en-US" sz="2000" dirty="0" err="1" smtClean="0">
                <a:solidFill>
                  <a:schemeClr val="bg1"/>
                </a:solidFill>
                <a:latin typeface="Arial Black" pitchFamily="34" charset="0"/>
              </a:rPr>
              <a:t>ASP.Net</a:t>
            </a:r>
            <a:endParaRPr lang="en-US" sz="2000" dirty="0">
              <a:solidFill>
                <a:schemeClr val="bg1"/>
              </a:solidFill>
              <a:latin typeface="Arial Black" pitchFamily="34" charset="0"/>
            </a:endParaRPr>
          </a:p>
        </p:txBody>
      </p:sp>
      <p:sp>
        <p:nvSpPr>
          <p:cNvPr id="10" name="TextBox 9"/>
          <p:cNvSpPr txBox="1"/>
          <p:nvPr/>
        </p:nvSpPr>
        <p:spPr>
          <a:xfrm>
            <a:off x="2686050" y="2897029"/>
            <a:ext cx="1235514" cy="369332"/>
          </a:xfrm>
          <a:prstGeom prst="rect">
            <a:avLst/>
          </a:prstGeom>
          <a:noFill/>
        </p:spPr>
        <p:txBody>
          <a:bodyPr wrap="square" rtlCol="0">
            <a:spAutoFit/>
          </a:bodyPr>
          <a:lstStyle/>
          <a:p>
            <a:pPr algn="ctr"/>
            <a:r>
              <a:rPr lang="en-US" dirty="0" smtClean="0">
                <a:solidFill>
                  <a:schemeClr val="bg1"/>
                </a:solidFill>
                <a:latin typeface="Segoe UI Light" pitchFamily="34" charset="0"/>
                <a:ea typeface="Segoe UI" pitchFamily="34" charset="0"/>
                <a:cs typeface="Segoe UI" pitchFamily="34" charset="0"/>
              </a:rPr>
              <a:t>Canvas</a:t>
            </a:r>
            <a:endParaRPr lang="en-US" dirty="0">
              <a:solidFill>
                <a:schemeClr val="bg1"/>
              </a:solidFill>
              <a:latin typeface="Segoe UI Light" pitchFamily="34" charset="0"/>
              <a:ea typeface="Segoe UI" pitchFamily="34" charset="0"/>
              <a:cs typeface="Segoe UI" pitchFamily="34" charset="0"/>
            </a:endParaRPr>
          </a:p>
        </p:txBody>
      </p:sp>
      <p:sp>
        <p:nvSpPr>
          <p:cNvPr id="12" name="TextBox 11"/>
          <p:cNvSpPr txBox="1"/>
          <p:nvPr/>
        </p:nvSpPr>
        <p:spPr>
          <a:xfrm>
            <a:off x="4684533" y="289702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Logica</a:t>
            </a:r>
            <a:endParaRPr lang="en-US" dirty="0">
              <a:solidFill>
                <a:schemeClr val="bg1"/>
              </a:solidFill>
              <a:latin typeface="Segoe UI Light" pitchFamily="34" charset="0"/>
              <a:ea typeface="Segoe UI" pitchFamily="34" charset="0"/>
              <a:cs typeface="Segoe UI" pitchFamily="34" charset="0"/>
            </a:endParaRPr>
          </a:p>
        </p:txBody>
      </p:sp>
      <p:sp>
        <p:nvSpPr>
          <p:cNvPr id="3" name="Rectangle 2"/>
          <p:cNvSpPr/>
          <p:nvPr/>
        </p:nvSpPr>
        <p:spPr>
          <a:xfrm>
            <a:off x="214312" y="1147762"/>
            <a:ext cx="8486775" cy="4829175"/>
          </a:xfrm>
          <a:prstGeom prst="rect">
            <a:avLst/>
          </a:prstGeom>
          <a:solidFill>
            <a:schemeClr val="dk1">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6000942" y="1255157"/>
            <a:ext cx="2598365" cy="4721780"/>
          </a:xfrm>
          <a:prstGeom prst="ellipse">
            <a:avLst/>
          </a:prstGeom>
          <a:solidFill>
            <a:schemeClr val="lt1">
              <a:alpha val="30000"/>
            </a:schemeClr>
          </a:solidFill>
          <a:ln>
            <a:noFill/>
          </a:ln>
          <a:effectLst>
            <a:glow rad="774700">
              <a:schemeClr val="bg1"/>
            </a:glow>
            <a:reflection endPos="0" dist="50800" dir="5400000" sy="-100000" algn="bl" rotWithShape="0"/>
            <a:softEdge rad="7747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100" name="Picture 4" descr="http://pusher.com/images/ws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088" y="1442098"/>
            <a:ext cx="823070" cy="8230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343649" y="2897029"/>
            <a:ext cx="1885949" cy="369332"/>
          </a:xfrm>
          <a:prstGeom prst="rect">
            <a:avLst/>
          </a:prstGeom>
          <a:noFill/>
        </p:spPr>
        <p:txBody>
          <a:bodyPr wrap="square" rtlCol="0">
            <a:spAutoFit/>
          </a:bodyPr>
          <a:lstStyle/>
          <a:p>
            <a:pPr algn="ctr"/>
            <a:r>
              <a:rPr lang="en-US" dirty="0" err="1" smtClean="0">
                <a:latin typeface="Segoe UI Light" pitchFamily="34" charset="0"/>
                <a:ea typeface="Segoe UI" pitchFamily="34" charset="0"/>
                <a:cs typeface="Segoe UI" pitchFamily="34" charset="0"/>
              </a:rPr>
              <a:t>Comunicacion</a:t>
            </a:r>
            <a:endParaRPr lang="en-US" dirty="0">
              <a:latin typeface="Segoe UI Light" pitchFamily="34" charset="0"/>
              <a:ea typeface="Segoe UI" pitchFamily="34" charset="0"/>
              <a:cs typeface="Segoe UI" pitchFamily="34" charset="0"/>
            </a:endParaRPr>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026" y="2373006"/>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6343648" y="5240179"/>
            <a:ext cx="1885949" cy="369332"/>
          </a:xfrm>
          <a:prstGeom prst="rect">
            <a:avLst/>
          </a:prstGeom>
          <a:noFill/>
        </p:spPr>
        <p:txBody>
          <a:bodyPr wrap="square" rtlCol="0">
            <a:spAutoFit/>
          </a:bodyPr>
          <a:lstStyle/>
          <a:p>
            <a:pPr algn="ctr"/>
            <a:r>
              <a:rPr lang="en-US" dirty="0" err="1" smtClean="0">
                <a:latin typeface="Segoe UI Light" pitchFamily="34" charset="0"/>
                <a:ea typeface="Segoe UI" pitchFamily="34" charset="0"/>
                <a:cs typeface="Segoe UI" pitchFamily="34" charset="0"/>
              </a:rPr>
              <a:t>Comunicacion</a:t>
            </a:r>
            <a:endParaRPr lang="en-US" dirty="0">
              <a:latin typeface="Segoe UI Light" pitchFamily="34" charset="0"/>
              <a:ea typeface="Segoe UI" pitchFamily="34" charset="0"/>
              <a:cs typeface="Segoe UI" pitchFamily="34" charset="0"/>
            </a:endParaRPr>
          </a:p>
        </p:txBody>
      </p:sp>
      <p:pic>
        <p:nvPicPr>
          <p:cNvPr id="2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3582" y="3921263"/>
            <a:ext cx="2053594" cy="77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026" y="4773501"/>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929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TaTeTi</a:t>
            </a:r>
            <a:endParaRPr lang="en-US" dirty="0"/>
          </a:p>
        </p:txBody>
      </p:sp>
      <p:sp>
        <p:nvSpPr>
          <p:cNvPr id="5" name="Subtitle 4"/>
          <p:cNvSpPr>
            <a:spLocks noGrp="1"/>
          </p:cNvSpPr>
          <p:nvPr>
            <p:ph type="subTitle" idx="1"/>
          </p:nvPr>
        </p:nvSpPr>
        <p:spPr/>
        <p:txBody>
          <a:bodyPr/>
          <a:lstStyle/>
          <a:p>
            <a:r>
              <a:rPr lang="en-US" dirty="0" smtClean="0"/>
              <a:t>Multi Player Node.js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2557464"/>
            <a:ext cx="1090612" cy="107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899" y="3110560"/>
            <a:ext cx="1057275" cy="104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339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57700" y="2026572"/>
            <a:ext cx="1689180" cy="400110"/>
          </a:xfrm>
          <a:prstGeom prst="rect">
            <a:avLst/>
          </a:prstGeom>
          <a:noFill/>
        </p:spPr>
        <p:txBody>
          <a:bodyPr wrap="none" rtlCol="0">
            <a:spAutoFit/>
          </a:bodyPr>
          <a:lstStyle/>
          <a:p>
            <a:r>
              <a:rPr lang="en-US" sz="2000" dirty="0" smtClean="0">
                <a:solidFill>
                  <a:schemeClr val="bg1"/>
                </a:solidFill>
                <a:latin typeface="Arial Black" pitchFamily="34" charset="0"/>
              </a:rPr>
              <a:t>JavaScript</a:t>
            </a:r>
            <a:endParaRPr lang="en-US" sz="2000" dirty="0">
              <a:solidFill>
                <a:schemeClr val="bg1"/>
              </a:solidFill>
              <a:latin typeface="Arial Black" pitchFamily="34" charset="0"/>
            </a:endParaRPr>
          </a:p>
        </p:txBody>
      </p:sp>
      <p:pic>
        <p:nvPicPr>
          <p:cNvPr id="4098" name="Picture 2" descr="http://www.w3.org/html/logo/downloads/HTML5_Logo_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511" y="1580515"/>
            <a:ext cx="1292225" cy="12922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274638"/>
            <a:ext cx="8229600" cy="601662"/>
          </a:xfrm>
        </p:spPr>
        <p:txBody>
          <a:bodyPr>
            <a:normAutofit fontScale="90000"/>
          </a:bodyPr>
          <a:lstStyle/>
          <a:p>
            <a:r>
              <a:rPr lang="en-US" dirty="0" smtClean="0"/>
              <a:t>Como?</a:t>
            </a:r>
            <a:endParaRPr lang="en-US" dirty="0"/>
          </a:p>
        </p:txBody>
      </p:sp>
      <p:sp>
        <p:nvSpPr>
          <p:cNvPr id="6" name="Rectangle 5"/>
          <p:cNvSpPr/>
          <p:nvPr/>
        </p:nvSpPr>
        <p:spPr>
          <a:xfrm>
            <a:off x="533400" y="121920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599" y="125515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Client</a:t>
            </a:r>
            <a:endParaRPr lang="en-US" sz="2800" dirty="0">
              <a:solidFill>
                <a:schemeClr val="bg1"/>
              </a:solidFill>
              <a:latin typeface="Segoe UI Light" pitchFamily="34" charset="0"/>
              <a:ea typeface="Segoe UI" pitchFamily="34" charset="0"/>
              <a:cs typeface="Segoe UI" pitchFamily="34" charset="0"/>
            </a:endParaRPr>
          </a:p>
        </p:txBody>
      </p:sp>
      <p:sp>
        <p:nvSpPr>
          <p:cNvPr id="15" name="Rectangle 14"/>
          <p:cNvSpPr/>
          <p:nvPr/>
        </p:nvSpPr>
        <p:spPr>
          <a:xfrm>
            <a:off x="533399" y="356235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598" y="359830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Server</a:t>
            </a:r>
            <a:endParaRPr lang="en-US" sz="2800" dirty="0">
              <a:solidFill>
                <a:schemeClr val="bg1"/>
              </a:solidFill>
              <a:latin typeface="Segoe UI Light" pitchFamily="34" charset="0"/>
              <a:ea typeface="Segoe UI" pitchFamily="34" charset="0"/>
              <a:cs typeface="Segoe UI" pitchFamily="34" charset="0"/>
            </a:endParaRPr>
          </a:p>
        </p:txBody>
      </p:sp>
      <p:sp>
        <p:nvSpPr>
          <p:cNvPr id="19" name="TextBox 18"/>
          <p:cNvSpPr txBox="1"/>
          <p:nvPr/>
        </p:nvSpPr>
        <p:spPr>
          <a:xfrm>
            <a:off x="1250156" y="5240179"/>
            <a:ext cx="1626393"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Escalabilidad</a:t>
            </a:r>
            <a:endParaRPr lang="en-US" dirty="0">
              <a:solidFill>
                <a:schemeClr val="bg1"/>
              </a:solidFill>
              <a:latin typeface="Segoe UI Light" pitchFamily="34" charset="0"/>
              <a:ea typeface="Segoe UI" pitchFamily="34" charset="0"/>
              <a:cs typeface="Segoe UI" pitchFamily="34" charset="0"/>
            </a:endParaRPr>
          </a:p>
        </p:txBody>
      </p:sp>
      <p:sp>
        <p:nvSpPr>
          <p:cNvPr id="21" name="TextBox 20"/>
          <p:cNvSpPr txBox="1"/>
          <p:nvPr/>
        </p:nvSpPr>
        <p:spPr>
          <a:xfrm>
            <a:off x="4160657" y="524017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Servicios</a:t>
            </a:r>
            <a:endParaRPr lang="en-US" dirty="0">
              <a:solidFill>
                <a:schemeClr val="bg1"/>
              </a:solidFill>
              <a:latin typeface="Segoe UI Light" pitchFamily="34" charset="0"/>
              <a:ea typeface="Segoe UI" pitchFamily="34" charset="0"/>
              <a:cs typeface="Segoe UI" pitchFamily="34" charset="0"/>
            </a:endParaRPr>
          </a:p>
        </p:txBody>
      </p:sp>
      <p:pic>
        <p:nvPicPr>
          <p:cNvPr id="4107" name="Picture 11" descr="http://upload.wikimedia.org/wikipedia/en/archive/f/ff/20091229025608!Windows_Azur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309" y="4304911"/>
            <a:ext cx="2528885" cy="4649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868588" y="4626790"/>
            <a:ext cx="2051459" cy="400110"/>
          </a:xfrm>
          <a:prstGeom prst="rect">
            <a:avLst/>
          </a:prstGeom>
          <a:noFill/>
        </p:spPr>
        <p:txBody>
          <a:bodyPr wrap="none" rtlCol="0">
            <a:spAutoFit/>
          </a:bodyPr>
          <a:lstStyle/>
          <a:p>
            <a:r>
              <a:rPr lang="en-US" sz="2000" dirty="0" smtClean="0">
                <a:solidFill>
                  <a:schemeClr val="bg1"/>
                </a:solidFill>
                <a:latin typeface="Arial Black" pitchFamily="34" charset="0"/>
              </a:rPr>
              <a:t>WCF Web API</a:t>
            </a:r>
            <a:endParaRPr lang="en-US" sz="2000" dirty="0">
              <a:solidFill>
                <a:schemeClr val="bg1"/>
              </a:solidFill>
              <a:latin typeface="Arial Black" pitchFamily="34" charset="0"/>
            </a:endParaRPr>
          </a:p>
        </p:txBody>
      </p:sp>
      <p:sp>
        <p:nvSpPr>
          <p:cNvPr id="33" name="TextBox 32"/>
          <p:cNvSpPr txBox="1"/>
          <p:nvPr/>
        </p:nvSpPr>
        <p:spPr>
          <a:xfrm>
            <a:off x="4249012" y="4185893"/>
            <a:ext cx="1290610" cy="400110"/>
          </a:xfrm>
          <a:prstGeom prst="rect">
            <a:avLst/>
          </a:prstGeom>
          <a:noFill/>
        </p:spPr>
        <p:txBody>
          <a:bodyPr wrap="none" rtlCol="0">
            <a:spAutoFit/>
          </a:bodyPr>
          <a:lstStyle/>
          <a:p>
            <a:r>
              <a:rPr lang="en-US" sz="2000" dirty="0" err="1" smtClean="0">
                <a:solidFill>
                  <a:schemeClr val="bg1"/>
                </a:solidFill>
                <a:latin typeface="Arial Black" pitchFamily="34" charset="0"/>
              </a:rPr>
              <a:t>ASP.Net</a:t>
            </a:r>
            <a:endParaRPr lang="en-US" sz="2000" dirty="0">
              <a:solidFill>
                <a:schemeClr val="bg1"/>
              </a:solidFill>
              <a:latin typeface="Arial Black" pitchFamily="34" charset="0"/>
            </a:endParaRPr>
          </a:p>
        </p:txBody>
      </p:sp>
      <p:sp>
        <p:nvSpPr>
          <p:cNvPr id="10" name="TextBox 9"/>
          <p:cNvSpPr txBox="1"/>
          <p:nvPr/>
        </p:nvSpPr>
        <p:spPr>
          <a:xfrm>
            <a:off x="2686050" y="2897029"/>
            <a:ext cx="1235514" cy="369332"/>
          </a:xfrm>
          <a:prstGeom prst="rect">
            <a:avLst/>
          </a:prstGeom>
          <a:noFill/>
        </p:spPr>
        <p:txBody>
          <a:bodyPr wrap="square" rtlCol="0">
            <a:spAutoFit/>
          </a:bodyPr>
          <a:lstStyle/>
          <a:p>
            <a:pPr algn="ctr"/>
            <a:r>
              <a:rPr lang="en-US" dirty="0" smtClean="0">
                <a:solidFill>
                  <a:schemeClr val="bg1"/>
                </a:solidFill>
                <a:latin typeface="Segoe UI Light" pitchFamily="34" charset="0"/>
                <a:ea typeface="Segoe UI" pitchFamily="34" charset="0"/>
                <a:cs typeface="Segoe UI" pitchFamily="34" charset="0"/>
              </a:rPr>
              <a:t>Canvas</a:t>
            </a:r>
            <a:endParaRPr lang="en-US" dirty="0">
              <a:solidFill>
                <a:schemeClr val="bg1"/>
              </a:solidFill>
              <a:latin typeface="Segoe UI Light" pitchFamily="34" charset="0"/>
              <a:ea typeface="Segoe UI" pitchFamily="34" charset="0"/>
              <a:cs typeface="Segoe UI" pitchFamily="34" charset="0"/>
            </a:endParaRPr>
          </a:p>
        </p:txBody>
      </p:sp>
      <p:sp>
        <p:nvSpPr>
          <p:cNvPr id="12" name="TextBox 11"/>
          <p:cNvSpPr txBox="1"/>
          <p:nvPr/>
        </p:nvSpPr>
        <p:spPr>
          <a:xfrm>
            <a:off x="4684533" y="289702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Logica</a:t>
            </a:r>
            <a:endParaRPr lang="en-US" dirty="0">
              <a:solidFill>
                <a:schemeClr val="bg1"/>
              </a:solidFill>
              <a:latin typeface="Segoe UI Light" pitchFamily="34" charset="0"/>
              <a:ea typeface="Segoe UI" pitchFamily="34" charset="0"/>
              <a:cs typeface="Segoe UI" pitchFamily="34" charset="0"/>
            </a:endParaRPr>
          </a:p>
        </p:txBody>
      </p:sp>
      <p:sp>
        <p:nvSpPr>
          <p:cNvPr id="3" name="Rectangle 2"/>
          <p:cNvSpPr/>
          <p:nvPr/>
        </p:nvSpPr>
        <p:spPr>
          <a:xfrm>
            <a:off x="214312" y="1147762"/>
            <a:ext cx="8486775" cy="4829175"/>
          </a:xfrm>
          <a:prstGeom prst="rect">
            <a:avLst/>
          </a:prstGeom>
          <a:solidFill>
            <a:schemeClr val="dk1">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6000942" y="1255157"/>
            <a:ext cx="2598365" cy="4721780"/>
          </a:xfrm>
          <a:prstGeom prst="ellipse">
            <a:avLst/>
          </a:prstGeom>
          <a:solidFill>
            <a:schemeClr val="lt1">
              <a:alpha val="30000"/>
            </a:schemeClr>
          </a:solidFill>
          <a:ln>
            <a:noFill/>
          </a:ln>
          <a:effectLst>
            <a:glow rad="774700">
              <a:schemeClr val="bg1"/>
            </a:glow>
            <a:reflection endPos="0" dist="50800" dir="5400000" sy="-100000" algn="bl" rotWithShape="0"/>
            <a:softEdge rad="7747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100" name="Picture 4" descr="http://pusher.com/images/ws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088" y="1442098"/>
            <a:ext cx="823070" cy="8230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343649" y="2897029"/>
            <a:ext cx="1885949" cy="369332"/>
          </a:xfrm>
          <a:prstGeom prst="rect">
            <a:avLst/>
          </a:prstGeom>
          <a:noFill/>
        </p:spPr>
        <p:txBody>
          <a:bodyPr wrap="square" rtlCol="0">
            <a:spAutoFit/>
          </a:bodyPr>
          <a:lstStyle/>
          <a:p>
            <a:pPr algn="ctr"/>
            <a:r>
              <a:rPr lang="en-US" dirty="0" err="1" smtClean="0">
                <a:latin typeface="Segoe UI Light" pitchFamily="34" charset="0"/>
                <a:ea typeface="Segoe UI" pitchFamily="34" charset="0"/>
                <a:cs typeface="Segoe UI" pitchFamily="34" charset="0"/>
              </a:rPr>
              <a:t>Comunicacion</a:t>
            </a:r>
            <a:endParaRPr lang="en-US" dirty="0">
              <a:latin typeface="Segoe UI Light" pitchFamily="34" charset="0"/>
              <a:ea typeface="Segoe UI" pitchFamily="34" charset="0"/>
              <a:cs typeface="Segoe UI" pitchFamily="34" charset="0"/>
            </a:endParaRPr>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026" y="2373006"/>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6343648" y="5240179"/>
            <a:ext cx="1885949" cy="369332"/>
          </a:xfrm>
          <a:prstGeom prst="rect">
            <a:avLst/>
          </a:prstGeom>
          <a:noFill/>
        </p:spPr>
        <p:txBody>
          <a:bodyPr wrap="square" rtlCol="0">
            <a:spAutoFit/>
          </a:bodyPr>
          <a:lstStyle/>
          <a:p>
            <a:pPr algn="ctr"/>
            <a:r>
              <a:rPr lang="en-US" dirty="0" err="1" smtClean="0">
                <a:latin typeface="Segoe UI Light" pitchFamily="34" charset="0"/>
                <a:ea typeface="Segoe UI" pitchFamily="34" charset="0"/>
                <a:cs typeface="Segoe UI" pitchFamily="34" charset="0"/>
              </a:rPr>
              <a:t>Comunicacion</a:t>
            </a:r>
            <a:endParaRPr lang="en-US" dirty="0">
              <a:latin typeface="Segoe UI Light" pitchFamily="34" charset="0"/>
              <a:ea typeface="Segoe UI" pitchFamily="34" charset="0"/>
              <a:cs typeface="Segoe UI" pitchFamily="34" charset="0"/>
            </a:endParaRPr>
          </a:p>
        </p:txBody>
      </p:sp>
      <p:pic>
        <p:nvPicPr>
          <p:cNvPr id="2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3582" y="3921263"/>
            <a:ext cx="2053594" cy="77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026" y="4773501"/>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039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pusher.com/images/ws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088" y="1442098"/>
            <a:ext cx="823070" cy="8230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343649" y="2897029"/>
            <a:ext cx="1885949" cy="369332"/>
          </a:xfrm>
          <a:prstGeom prst="rect">
            <a:avLst/>
          </a:prstGeom>
          <a:noFill/>
        </p:spPr>
        <p:txBody>
          <a:bodyPr wrap="square" rtlCol="0">
            <a:spAutoFit/>
          </a:bodyPr>
          <a:lstStyle/>
          <a:p>
            <a:pPr algn="ctr"/>
            <a:r>
              <a:rPr lang="en-US" dirty="0" err="1" smtClean="0">
                <a:latin typeface="Segoe UI Light" pitchFamily="34" charset="0"/>
                <a:ea typeface="Segoe UI" pitchFamily="34" charset="0"/>
                <a:cs typeface="Segoe UI" pitchFamily="34" charset="0"/>
              </a:rPr>
              <a:t>Comunicacion</a:t>
            </a:r>
            <a:endParaRPr lang="en-US" dirty="0">
              <a:latin typeface="Segoe UI Light" pitchFamily="34" charset="0"/>
              <a:ea typeface="Segoe UI" pitchFamily="34" charset="0"/>
              <a:cs typeface="Segoe UI" pitchFamily="34" charset="0"/>
            </a:endParaRPr>
          </a:p>
        </p:txBody>
      </p:sp>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026" y="2373006"/>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6343648" y="5240179"/>
            <a:ext cx="1885949" cy="369332"/>
          </a:xfrm>
          <a:prstGeom prst="rect">
            <a:avLst/>
          </a:prstGeom>
          <a:noFill/>
        </p:spPr>
        <p:txBody>
          <a:bodyPr wrap="square" rtlCol="0">
            <a:spAutoFit/>
          </a:bodyPr>
          <a:lstStyle/>
          <a:p>
            <a:pPr algn="ctr"/>
            <a:r>
              <a:rPr lang="en-US" dirty="0" err="1" smtClean="0">
                <a:latin typeface="Segoe UI Light" pitchFamily="34" charset="0"/>
                <a:ea typeface="Segoe UI" pitchFamily="34" charset="0"/>
                <a:cs typeface="Segoe UI" pitchFamily="34" charset="0"/>
              </a:rPr>
              <a:t>Comunicacion</a:t>
            </a:r>
            <a:endParaRPr lang="en-US" dirty="0">
              <a:latin typeface="Segoe UI Light" pitchFamily="34" charset="0"/>
              <a:ea typeface="Segoe UI" pitchFamily="34" charset="0"/>
              <a:cs typeface="Segoe UI" pitchFamily="34" charset="0"/>
            </a:endParaRPr>
          </a:p>
        </p:txBody>
      </p:sp>
      <p:pic>
        <p:nvPicPr>
          <p:cNvPr id="2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3582" y="3921263"/>
            <a:ext cx="2053594" cy="77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026" y="4773501"/>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457700" y="2026572"/>
            <a:ext cx="1689180" cy="400110"/>
          </a:xfrm>
          <a:prstGeom prst="rect">
            <a:avLst/>
          </a:prstGeom>
          <a:noFill/>
        </p:spPr>
        <p:txBody>
          <a:bodyPr wrap="none" rtlCol="0">
            <a:spAutoFit/>
          </a:bodyPr>
          <a:lstStyle/>
          <a:p>
            <a:r>
              <a:rPr lang="en-US" sz="2000" dirty="0" smtClean="0">
                <a:solidFill>
                  <a:schemeClr val="bg1"/>
                </a:solidFill>
                <a:latin typeface="Arial Black" pitchFamily="34" charset="0"/>
              </a:rPr>
              <a:t>JavaScript</a:t>
            </a:r>
            <a:endParaRPr lang="en-US" sz="2000" dirty="0">
              <a:solidFill>
                <a:schemeClr val="bg1"/>
              </a:solidFill>
              <a:latin typeface="Arial Black" pitchFamily="34" charset="0"/>
            </a:endParaRPr>
          </a:p>
        </p:txBody>
      </p:sp>
      <p:pic>
        <p:nvPicPr>
          <p:cNvPr id="4098" name="Picture 2" descr="http://www.w3.org/html/logo/downloads/HTML5_Logo_25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3511" y="1580515"/>
            <a:ext cx="1292225" cy="12922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274638"/>
            <a:ext cx="8229600" cy="601662"/>
          </a:xfrm>
        </p:spPr>
        <p:txBody>
          <a:bodyPr>
            <a:normAutofit fontScale="90000"/>
          </a:bodyPr>
          <a:lstStyle/>
          <a:p>
            <a:r>
              <a:rPr lang="en-US" dirty="0" smtClean="0"/>
              <a:t>Como?</a:t>
            </a:r>
            <a:endParaRPr lang="en-US" dirty="0"/>
          </a:p>
        </p:txBody>
      </p:sp>
      <p:sp>
        <p:nvSpPr>
          <p:cNvPr id="6" name="Rectangle 5"/>
          <p:cNvSpPr/>
          <p:nvPr/>
        </p:nvSpPr>
        <p:spPr>
          <a:xfrm>
            <a:off x="533400" y="121920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599" y="125515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Client</a:t>
            </a:r>
            <a:endParaRPr lang="en-US" sz="2800" dirty="0">
              <a:solidFill>
                <a:schemeClr val="bg1"/>
              </a:solidFill>
              <a:latin typeface="Segoe UI Light" pitchFamily="34" charset="0"/>
              <a:ea typeface="Segoe UI" pitchFamily="34" charset="0"/>
              <a:cs typeface="Segoe UI" pitchFamily="34" charset="0"/>
            </a:endParaRPr>
          </a:p>
        </p:txBody>
      </p:sp>
      <p:sp>
        <p:nvSpPr>
          <p:cNvPr id="15" name="Rectangle 14"/>
          <p:cNvSpPr/>
          <p:nvPr/>
        </p:nvSpPr>
        <p:spPr>
          <a:xfrm>
            <a:off x="533399" y="356235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598" y="359830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Server</a:t>
            </a:r>
            <a:endParaRPr lang="en-US" sz="2800" dirty="0">
              <a:solidFill>
                <a:schemeClr val="bg1"/>
              </a:solidFill>
              <a:latin typeface="Segoe UI Light" pitchFamily="34" charset="0"/>
              <a:ea typeface="Segoe UI" pitchFamily="34" charset="0"/>
              <a:cs typeface="Segoe UI" pitchFamily="34" charset="0"/>
            </a:endParaRPr>
          </a:p>
        </p:txBody>
      </p:sp>
      <p:sp>
        <p:nvSpPr>
          <p:cNvPr id="21" name="TextBox 20"/>
          <p:cNvSpPr txBox="1"/>
          <p:nvPr/>
        </p:nvSpPr>
        <p:spPr>
          <a:xfrm>
            <a:off x="4160657" y="524017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Servicios</a:t>
            </a:r>
            <a:endParaRPr lang="en-US" dirty="0">
              <a:solidFill>
                <a:schemeClr val="bg1"/>
              </a:solidFill>
              <a:latin typeface="Segoe UI Light" pitchFamily="34" charset="0"/>
              <a:ea typeface="Segoe UI" pitchFamily="34" charset="0"/>
              <a:cs typeface="Segoe UI" pitchFamily="34" charset="0"/>
            </a:endParaRPr>
          </a:p>
        </p:txBody>
      </p:sp>
      <p:sp>
        <p:nvSpPr>
          <p:cNvPr id="32" name="TextBox 31"/>
          <p:cNvSpPr txBox="1"/>
          <p:nvPr/>
        </p:nvSpPr>
        <p:spPr>
          <a:xfrm>
            <a:off x="3868588" y="4626790"/>
            <a:ext cx="2051459" cy="400110"/>
          </a:xfrm>
          <a:prstGeom prst="rect">
            <a:avLst/>
          </a:prstGeom>
          <a:noFill/>
        </p:spPr>
        <p:txBody>
          <a:bodyPr wrap="none" rtlCol="0">
            <a:spAutoFit/>
          </a:bodyPr>
          <a:lstStyle/>
          <a:p>
            <a:r>
              <a:rPr lang="en-US" sz="2000" dirty="0" smtClean="0">
                <a:solidFill>
                  <a:schemeClr val="bg1"/>
                </a:solidFill>
                <a:latin typeface="Arial Black" pitchFamily="34" charset="0"/>
              </a:rPr>
              <a:t>WCF Web API</a:t>
            </a:r>
            <a:endParaRPr lang="en-US" sz="2000" dirty="0">
              <a:solidFill>
                <a:schemeClr val="bg1"/>
              </a:solidFill>
              <a:latin typeface="Arial Black" pitchFamily="34" charset="0"/>
            </a:endParaRPr>
          </a:p>
        </p:txBody>
      </p:sp>
      <p:sp>
        <p:nvSpPr>
          <p:cNvPr id="33" name="TextBox 32"/>
          <p:cNvSpPr txBox="1"/>
          <p:nvPr/>
        </p:nvSpPr>
        <p:spPr>
          <a:xfrm>
            <a:off x="4249012" y="4185893"/>
            <a:ext cx="1290610" cy="400110"/>
          </a:xfrm>
          <a:prstGeom prst="rect">
            <a:avLst/>
          </a:prstGeom>
          <a:noFill/>
        </p:spPr>
        <p:txBody>
          <a:bodyPr wrap="none" rtlCol="0">
            <a:spAutoFit/>
          </a:bodyPr>
          <a:lstStyle/>
          <a:p>
            <a:r>
              <a:rPr lang="en-US" sz="2000" dirty="0" err="1" smtClean="0">
                <a:solidFill>
                  <a:schemeClr val="bg1"/>
                </a:solidFill>
                <a:latin typeface="Arial Black" pitchFamily="34" charset="0"/>
              </a:rPr>
              <a:t>ASP.Net</a:t>
            </a:r>
            <a:endParaRPr lang="en-US" sz="2000" dirty="0">
              <a:solidFill>
                <a:schemeClr val="bg1"/>
              </a:solidFill>
              <a:latin typeface="Arial Black" pitchFamily="34" charset="0"/>
            </a:endParaRPr>
          </a:p>
        </p:txBody>
      </p:sp>
      <p:sp>
        <p:nvSpPr>
          <p:cNvPr id="10" name="TextBox 9"/>
          <p:cNvSpPr txBox="1"/>
          <p:nvPr/>
        </p:nvSpPr>
        <p:spPr>
          <a:xfrm>
            <a:off x="2686050" y="2897029"/>
            <a:ext cx="1235514" cy="369332"/>
          </a:xfrm>
          <a:prstGeom prst="rect">
            <a:avLst/>
          </a:prstGeom>
          <a:noFill/>
        </p:spPr>
        <p:txBody>
          <a:bodyPr wrap="square" rtlCol="0">
            <a:spAutoFit/>
          </a:bodyPr>
          <a:lstStyle/>
          <a:p>
            <a:pPr algn="ctr"/>
            <a:r>
              <a:rPr lang="en-US" dirty="0" smtClean="0">
                <a:solidFill>
                  <a:schemeClr val="bg1"/>
                </a:solidFill>
                <a:latin typeface="Segoe UI Light" pitchFamily="34" charset="0"/>
                <a:ea typeface="Segoe UI" pitchFamily="34" charset="0"/>
                <a:cs typeface="Segoe UI" pitchFamily="34" charset="0"/>
              </a:rPr>
              <a:t>Canvas</a:t>
            </a:r>
            <a:endParaRPr lang="en-US" dirty="0">
              <a:solidFill>
                <a:schemeClr val="bg1"/>
              </a:solidFill>
              <a:latin typeface="Segoe UI Light" pitchFamily="34" charset="0"/>
              <a:ea typeface="Segoe UI" pitchFamily="34" charset="0"/>
              <a:cs typeface="Segoe UI" pitchFamily="34" charset="0"/>
            </a:endParaRPr>
          </a:p>
        </p:txBody>
      </p:sp>
      <p:sp>
        <p:nvSpPr>
          <p:cNvPr id="12" name="TextBox 11"/>
          <p:cNvSpPr txBox="1"/>
          <p:nvPr/>
        </p:nvSpPr>
        <p:spPr>
          <a:xfrm>
            <a:off x="4684533" y="289702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Logica</a:t>
            </a:r>
            <a:endParaRPr lang="en-US" dirty="0">
              <a:solidFill>
                <a:schemeClr val="bg1"/>
              </a:solidFill>
              <a:latin typeface="Segoe UI Light" pitchFamily="34" charset="0"/>
              <a:ea typeface="Segoe UI" pitchFamily="34" charset="0"/>
              <a:cs typeface="Segoe UI" pitchFamily="34" charset="0"/>
            </a:endParaRPr>
          </a:p>
        </p:txBody>
      </p:sp>
      <p:sp>
        <p:nvSpPr>
          <p:cNvPr id="3" name="Rectangle 2"/>
          <p:cNvSpPr/>
          <p:nvPr/>
        </p:nvSpPr>
        <p:spPr>
          <a:xfrm>
            <a:off x="214312" y="1147762"/>
            <a:ext cx="8486775" cy="4829175"/>
          </a:xfrm>
          <a:prstGeom prst="rect">
            <a:avLst/>
          </a:prstGeom>
          <a:solidFill>
            <a:schemeClr val="dk1">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58801" y="3711322"/>
            <a:ext cx="3808040" cy="2117020"/>
          </a:xfrm>
          <a:prstGeom prst="ellipse">
            <a:avLst/>
          </a:prstGeom>
          <a:solidFill>
            <a:schemeClr val="lt1">
              <a:alpha val="30000"/>
            </a:schemeClr>
          </a:solidFill>
          <a:ln>
            <a:noFill/>
          </a:ln>
          <a:effectLst>
            <a:glow rad="774700">
              <a:schemeClr val="bg1"/>
            </a:glow>
            <a:reflection endPos="0" dist="50800" dir="5400000" sy="-100000" algn="bl" rotWithShape="0"/>
            <a:softEdge rad="7747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1250156" y="5106829"/>
            <a:ext cx="1626393" cy="646331"/>
          </a:xfrm>
          <a:prstGeom prst="rect">
            <a:avLst/>
          </a:prstGeom>
          <a:noFill/>
        </p:spPr>
        <p:txBody>
          <a:bodyPr wrap="square" rtlCol="0">
            <a:spAutoFit/>
          </a:bodyPr>
          <a:lstStyle/>
          <a:p>
            <a:pPr algn="ctr"/>
            <a:r>
              <a:rPr lang="en-US" dirty="0" err="1" smtClean="0">
                <a:latin typeface="Segoe UI Light" pitchFamily="34" charset="0"/>
                <a:ea typeface="Segoe UI" pitchFamily="34" charset="0"/>
                <a:cs typeface="Segoe UI" pitchFamily="34" charset="0"/>
              </a:rPr>
              <a:t>Escalabilidad</a:t>
            </a:r>
            <a:endParaRPr lang="en-US" dirty="0" smtClean="0">
              <a:latin typeface="Segoe UI Light" pitchFamily="34" charset="0"/>
              <a:ea typeface="Segoe UI" pitchFamily="34" charset="0"/>
              <a:cs typeface="Segoe UI" pitchFamily="34" charset="0"/>
            </a:endParaRPr>
          </a:p>
          <a:p>
            <a:pPr algn="ctr"/>
            <a:r>
              <a:rPr lang="en-US" dirty="0">
                <a:latin typeface="Segoe UI Light" pitchFamily="34" charset="0"/>
                <a:ea typeface="Segoe UI" pitchFamily="34" charset="0"/>
                <a:cs typeface="Segoe UI" pitchFamily="34" charset="0"/>
              </a:rPr>
              <a:t>y</a:t>
            </a:r>
            <a:r>
              <a:rPr lang="en-US" dirty="0" smtClean="0">
                <a:latin typeface="Segoe UI Light" pitchFamily="34" charset="0"/>
                <a:ea typeface="Segoe UI" pitchFamily="34" charset="0"/>
                <a:cs typeface="Segoe UI" pitchFamily="34" charset="0"/>
              </a:rPr>
              <a:t> Storage</a:t>
            </a:r>
            <a:endParaRPr lang="en-US" dirty="0">
              <a:latin typeface="Segoe UI Light" pitchFamily="34" charset="0"/>
              <a:ea typeface="Segoe UI" pitchFamily="34" charset="0"/>
              <a:cs typeface="Segoe UI" pitchFamily="34" charset="0"/>
            </a:endParaRPr>
          </a:p>
        </p:txBody>
      </p:sp>
      <p:pic>
        <p:nvPicPr>
          <p:cNvPr id="4107" name="Picture 11" descr="http://upload.wikimedia.org/wikipedia/en/archive/f/ff/20091229025608!Windows_Azure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309" y="4304911"/>
            <a:ext cx="2528885" cy="46492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963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TaTeTi</a:t>
            </a:r>
            <a:endParaRPr lang="en-US" dirty="0"/>
          </a:p>
        </p:txBody>
      </p:sp>
      <p:sp>
        <p:nvSpPr>
          <p:cNvPr id="5" name="Subtitle 4"/>
          <p:cNvSpPr>
            <a:spLocks noGrp="1"/>
          </p:cNvSpPr>
          <p:nvPr>
            <p:ph type="subTitle" idx="1"/>
          </p:nvPr>
        </p:nvSpPr>
        <p:spPr/>
        <p:txBody>
          <a:bodyPr/>
          <a:lstStyle/>
          <a:p>
            <a:r>
              <a:rPr lang="en-US" dirty="0" smtClean="0"/>
              <a:t>En la </a:t>
            </a:r>
            <a:r>
              <a:rPr lang="en-US" dirty="0" err="1" smtClean="0"/>
              <a:t>Nube</a:t>
            </a:r>
            <a:endParaRPr lang="en-US" dirty="0"/>
          </a:p>
        </p:txBody>
      </p:sp>
      <p:sp>
        <p:nvSpPr>
          <p:cNvPr id="2" name="Cloud 1"/>
          <p:cNvSpPr/>
          <p:nvPr/>
        </p:nvSpPr>
        <p:spPr>
          <a:xfrm>
            <a:off x="4824411" y="3453074"/>
            <a:ext cx="3057525" cy="995101"/>
          </a:xfrm>
          <a:prstGeom prst="clou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2600587"/>
            <a:ext cx="1090612" cy="10765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899" y="3110560"/>
            <a:ext cx="1057275" cy="10469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404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Takeaways</a:t>
            </a:r>
            <a:endParaRPr lang="en-US" dirty="0"/>
          </a:p>
        </p:txBody>
      </p:sp>
      <p:sp>
        <p:nvSpPr>
          <p:cNvPr id="5" name="Content Placeholder 4"/>
          <p:cNvSpPr>
            <a:spLocks noGrp="1"/>
          </p:cNvSpPr>
          <p:nvPr>
            <p:ph idx="1"/>
          </p:nvPr>
        </p:nvSpPr>
        <p:spPr>
          <a:xfrm>
            <a:off x="1895475" y="1600200"/>
            <a:ext cx="6791324" cy="4525963"/>
          </a:xfrm>
        </p:spPr>
        <p:txBody>
          <a:bodyPr>
            <a:normAutofit fontScale="92500" lnSpcReduction="20000"/>
          </a:bodyPr>
          <a:lstStyle/>
          <a:p>
            <a:r>
              <a:rPr lang="en-US" sz="4000" b="1" dirty="0" smtClean="0"/>
              <a:t>HTML5 y JavaScript</a:t>
            </a:r>
            <a:r>
              <a:rPr lang="en-US" sz="4000" dirty="0" smtClean="0"/>
              <a:t> frontend </a:t>
            </a:r>
            <a:r>
              <a:rPr lang="en-US" sz="4000" dirty="0" err="1" smtClean="0"/>
              <a:t>ubicuo</a:t>
            </a:r>
            <a:r>
              <a:rPr lang="en-US" sz="4000" dirty="0" smtClean="0"/>
              <a:t/>
            </a:r>
            <a:br>
              <a:rPr lang="en-US" sz="4000" dirty="0" smtClean="0"/>
            </a:br>
            <a:endParaRPr lang="en-US" sz="4000" dirty="0" smtClean="0"/>
          </a:p>
          <a:p>
            <a:r>
              <a:rPr lang="en-US" sz="4000" b="1" dirty="0" smtClean="0"/>
              <a:t>Node.js </a:t>
            </a:r>
            <a:r>
              <a:rPr lang="en-US" sz="4000" b="1" dirty="0" err="1" smtClean="0"/>
              <a:t>WebSockets</a:t>
            </a:r>
            <a:r>
              <a:rPr lang="en-US" sz="4000" dirty="0" smtClean="0"/>
              <a:t> / Long Polling </a:t>
            </a:r>
            <a:r>
              <a:rPr lang="en-US" sz="4000" dirty="0" err="1" smtClean="0"/>
              <a:t>para</a:t>
            </a:r>
            <a:r>
              <a:rPr lang="en-US" sz="4000" dirty="0" smtClean="0"/>
              <a:t> </a:t>
            </a:r>
            <a:r>
              <a:rPr lang="en-US" sz="4000" dirty="0" err="1" smtClean="0"/>
              <a:t>comunicacion</a:t>
            </a:r>
            <a:r>
              <a:rPr lang="en-US" sz="4000" dirty="0" smtClean="0"/>
              <a:t> </a:t>
            </a:r>
            <a:r>
              <a:rPr lang="en-US" sz="4000" dirty="0" err="1" smtClean="0"/>
              <a:t>realtime</a:t>
            </a:r>
            <a:r>
              <a:rPr lang="en-US" sz="4000" dirty="0" smtClean="0"/>
              <a:t/>
            </a:r>
            <a:br>
              <a:rPr lang="en-US" sz="4000" dirty="0" smtClean="0"/>
            </a:br>
            <a:endParaRPr lang="en-US" sz="4000" dirty="0" smtClean="0"/>
          </a:p>
          <a:p>
            <a:r>
              <a:rPr lang="en-US" sz="4000" b="1" dirty="0" smtClean="0"/>
              <a:t>Windows Azure</a:t>
            </a:r>
            <a:r>
              <a:rPr lang="en-US" sz="4000" dirty="0" smtClean="0"/>
              <a:t> </a:t>
            </a:r>
            <a:r>
              <a:rPr lang="en-US" sz="4000" dirty="0" err="1" smtClean="0"/>
              <a:t>para</a:t>
            </a:r>
            <a:r>
              <a:rPr lang="en-US" sz="4000" dirty="0" smtClean="0"/>
              <a:t> </a:t>
            </a:r>
            <a:r>
              <a:rPr lang="en-US" sz="4000" dirty="0" err="1" smtClean="0"/>
              <a:t>escalar</a:t>
            </a:r>
            <a:r>
              <a:rPr lang="en-US" sz="4000" dirty="0" smtClean="0"/>
              <a:t> </a:t>
            </a:r>
            <a:r>
              <a:rPr lang="en-US" sz="4000" dirty="0" err="1" smtClean="0"/>
              <a:t>elasticamente</a:t>
            </a:r>
            <a:endParaRPr lang="en-US" sz="4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73" y="3339453"/>
            <a:ext cx="1667120" cy="62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http://www.w3.org/html/logo/downloads/HTML5_Logo_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920" y="1494790"/>
            <a:ext cx="1292225" cy="1292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http://upload.wikimedia.org/wikipedia/en/archive/f/ff/20091229025608!Windows_Azur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98" y="5357892"/>
            <a:ext cx="1951225" cy="35872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685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normAutofit/>
          </a:bodyPr>
          <a:lstStyle/>
          <a:p>
            <a:r>
              <a:rPr lang="en-US" dirty="0" err="1" smtClean="0"/>
              <a:t>Contenido</a:t>
            </a:r>
            <a:r>
              <a:rPr lang="en-US" dirty="0" smtClean="0"/>
              <a:t> </a:t>
            </a:r>
            <a:r>
              <a:rPr lang="en-US" dirty="0" err="1" smtClean="0"/>
              <a:t>Relacionado</a:t>
            </a:r>
            <a:endParaRPr lang="en-US" dirty="0"/>
          </a:p>
        </p:txBody>
      </p:sp>
      <p:sp>
        <p:nvSpPr>
          <p:cNvPr id="2" name="Content Placeholder 1"/>
          <p:cNvSpPr>
            <a:spLocks noGrp="1"/>
          </p:cNvSpPr>
          <p:nvPr>
            <p:ph idx="1"/>
          </p:nvPr>
        </p:nvSpPr>
        <p:spPr/>
        <p:txBody>
          <a:bodyPr/>
          <a:lstStyle/>
          <a:p>
            <a:r>
              <a:rPr lang="en-US" dirty="0" smtClean="0"/>
              <a:t>watgames.codeplex.com</a:t>
            </a:r>
            <a:br>
              <a:rPr lang="en-US" dirty="0" smtClean="0"/>
            </a:br>
            <a:r>
              <a:rPr lang="en-US" dirty="0" smtClean="0"/>
              <a:t>Release </a:t>
            </a:r>
            <a:r>
              <a:rPr lang="en-US" dirty="0" err="1" smtClean="0"/>
              <a:t>proximamente</a:t>
            </a:r>
            <a:endParaRPr lang="en-US" dirty="0" smtClean="0"/>
          </a:p>
          <a:p>
            <a:endParaRPr lang="en-US" dirty="0" smtClean="0"/>
          </a:p>
          <a:p>
            <a:r>
              <a:rPr lang="en-US" dirty="0" smtClean="0"/>
              <a:t>ajlopez.wordpress.com</a:t>
            </a:r>
          </a:p>
          <a:p>
            <a:r>
              <a:rPr lang="en-US" dirty="0" smtClean="0"/>
              <a:t>ntotten.com</a:t>
            </a:r>
          </a:p>
          <a:p>
            <a:r>
              <a:rPr lang="en-US" dirty="0" smtClean="0"/>
              <a:t>blogs.southworks.net/</a:t>
            </a:r>
            <a:r>
              <a:rPr lang="en-US" dirty="0" err="1" smtClean="0"/>
              <a:t>mwoloski</a:t>
            </a:r>
            <a:endParaRPr lang="en-US" dirty="0"/>
          </a:p>
          <a:p>
            <a:endParaRPr lang="en-US" dirty="0" smtClean="0"/>
          </a:p>
          <a:p>
            <a:endParaRPr lang="es-AR" dirty="0" smtClean="0"/>
          </a:p>
          <a:p>
            <a:endParaRPr lang="es-AR" dirty="0"/>
          </a:p>
        </p:txBody>
      </p:sp>
    </p:spTree>
    <p:extLst>
      <p:ext uri="{BB962C8B-B14F-4D97-AF65-F5344CB8AC3E}">
        <p14:creationId xmlns:p14="http://schemas.microsoft.com/office/powerpoint/2010/main" val="3672254333"/>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298031" y="138499"/>
            <a:ext cx="2141623" cy="553998"/>
          </a:xfrm>
          <a:prstGeom prst="rect">
            <a:avLst/>
          </a:prstGeom>
          <a:solidFill>
            <a:schemeClr val="accent3"/>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Obligatorio</a:t>
            </a:r>
            <a:endParaRPr lang="en-US" dirty="0" smtClean="0">
              <a:gradFill>
                <a:gsLst>
                  <a:gs pos="0">
                    <a:srgbClr val="FFFFFF"/>
                  </a:gs>
                  <a:gs pos="100000">
                    <a:srgbClr val="FFFFFF"/>
                  </a:gs>
                </a:gsLst>
                <a:lin ang="5400000" scaled="0"/>
              </a:gradFill>
            </a:endParaRPr>
          </a:p>
        </p:txBody>
      </p:sp>
      <p:sp>
        <p:nvSpPr>
          <p:cNvPr id="11" name="Rounded Rectangle 10"/>
          <p:cNvSpPr/>
          <p:nvPr/>
        </p:nvSpPr>
        <p:spPr bwMode="blackGray">
          <a:xfrm>
            <a:off x="685800" y="500165"/>
            <a:ext cx="7641021" cy="2943225"/>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ctr" defTabSz="914099" fontAlgn="base">
              <a:spcBef>
                <a:spcPct val="0"/>
              </a:spcBef>
              <a:spcAft>
                <a:spcPct val="0"/>
              </a:spcAft>
              <a:defRPr/>
            </a:pPr>
            <a:r>
              <a:rPr lang="en-US" sz="4800" dirty="0" smtClean="0">
                <a:solidFill>
                  <a:schemeClr val="bg1"/>
                </a:solidFill>
                <a:latin typeface="Segoe UI Light" pitchFamily="34" charset="0"/>
              </a:rPr>
              <a:t>Gracias!!</a:t>
            </a:r>
          </a:p>
          <a:p>
            <a:pPr algn="ctr" defTabSz="914099" fontAlgn="base">
              <a:spcBef>
                <a:spcPct val="0"/>
              </a:spcBef>
              <a:spcAft>
                <a:spcPct val="0"/>
              </a:spcAft>
              <a:defRPr/>
            </a:pPr>
            <a:r>
              <a:rPr lang="en-US" sz="4800" dirty="0" smtClean="0">
                <a:solidFill>
                  <a:schemeClr val="bg1"/>
                </a:solidFill>
                <a:latin typeface="Segoe UI Light" pitchFamily="34" charset="0"/>
              </a:rPr>
              <a:t>No </a:t>
            </a:r>
            <a:r>
              <a:rPr lang="en-US" sz="4800" dirty="0" err="1" smtClean="0">
                <a:solidFill>
                  <a:schemeClr val="bg1"/>
                </a:solidFill>
                <a:latin typeface="Segoe UI Light" pitchFamily="34" charset="0"/>
              </a:rPr>
              <a:t>deje</a:t>
            </a:r>
            <a:r>
              <a:rPr lang="en-US" sz="4800" dirty="0" smtClean="0">
                <a:solidFill>
                  <a:schemeClr val="bg1"/>
                </a:solidFill>
                <a:latin typeface="Segoe UI Light" pitchFamily="34" charset="0"/>
              </a:rPr>
              <a:t> de </a:t>
            </a:r>
            <a:r>
              <a:rPr lang="en-US" sz="4800" dirty="0" err="1" smtClean="0">
                <a:solidFill>
                  <a:schemeClr val="bg1"/>
                </a:solidFill>
                <a:latin typeface="Segoe UI Light" pitchFamily="34" charset="0"/>
              </a:rPr>
              <a:t>completar</a:t>
            </a:r>
            <a:r>
              <a:rPr lang="en-US" sz="4800" dirty="0" smtClean="0">
                <a:solidFill>
                  <a:schemeClr val="bg1"/>
                </a:solidFill>
                <a:latin typeface="Segoe UI Light" pitchFamily="34" charset="0"/>
              </a:rPr>
              <a:t> </a:t>
            </a:r>
            <a:r>
              <a:rPr lang="en-US" sz="4800" dirty="0" err="1" smtClean="0">
                <a:solidFill>
                  <a:schemeClr val="bg1"/>
                </a:solidFill>
                <a:latin typeface="Segoe UI Light" pitchFamily="34" charset="0"/>
              </a:rPr>
              <a:t>su</a:t>
            </a:r>
            <a:r>
              <a:rPr lang="en-US" sz="4800" dirty="0" smtClean="0">
                <a:solidFill>
                  <a:schemeClr val="bg1"/>
                </a:solidFill>
                <a:latin typeface="Segoe UI Light" pitchFamily="34" charset="0"/>
              </a:rPr>
              <a:t> </a:t>
            </a:r>
            <a:r>
              <a:rPr lang="en-US" sz="4800" dirty="0" err="1" smtClean="0">
                <a:solidFill>
                  <a:schemeClr val="bg1"/>
                </a:solidFill>
                <a:latin typeface="Segoe UI Light" pitchFamily="34" charset="0"/>
              </a:rPr>
              <a:t>evaluación</a:t>
            </a:r>
            <a:r>
              <a:rPr lang="en-US" sz="4800" dirty="0" smtClean="0">
                <a:solidFill>
                  <a:schemeClr val="bg1"/>
                </a:solidFill>
                <a:latin typeface="Segoe UI Light" pitchFamily="34" charset="0"/>
              </a:rPr>
              <a:t> online</a:t>
            </a:r>
          </a:p>
          <a:p>
            <a:pPr algn="ctr" defTabSz="914099" fontAlgn="base">
              <a:spcBef>
                <a:spcPct val="0"/>
              </a:spcBef>
              <a:spcAft>
                <a:spcPct val="0"/>
              </a:spcAft>
              <a:defRPr/>
            </a:pPr>
            <a:r>
              <a:rPr lang="en-US" sz="4000" b="1" dirty="0" smtClean="0">
                <a:solidFill>
                  <a:schemeClr val="bg1"/>
                </a:solidFill>
                <a:latin typeface="Segoe UI Light" pitchFamily="34" charset="0"/>
              </a:rPr>
              <a:t>www.codecamp.com.ar/evals</a:t>
            </a:r>
          </a:p>
        </p:txBody>
      </p:sp>
      <p:pic>
        <p:nvPicPr>
          <p:cNvPr id="3" name="Picture 2" descr="http://bit.ly/plRbDn.qr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018" y="3890584"/>
            <a:ext cx="23717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289" y="3890583"/>
            <a:ext cx="2537605" cy="237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91815"/>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Quiz</a:t>
            </a:r>
            <a:endParaRPr lang="en-US" dirty="0"/>
          </a:p>
        </p:txBody>
      </p:sp>
      <p:sp>
        <p:nvSpPr>
          <p:cNvPr id="5" name="Content Placeholder 4"/>
          <p:cNvSpPr>
            <a:spLocks noGrp="1"/>
          </p:cNvSpPr>
          <p:nvPr>
            <p:ph idx="1"/>
          </p:nvPr>
        </p:nvSpPr>
        <p:spPr/>
        <p:txBody>
          <a:bodyPr/>
          <a:lstStyle/>
          <a:p>
            <a:r>
              <a:rPr lang="en-US" dirty="0" err="1" smtClean="0"/>
              <a:t>Empresa</a:t>
            </a:r>
            <a:r>
              <a:rPr lang="en-US" dirty="0" smtClean="0"/>
              <a:t> virtual</a:t>
            </a:r>
            <a:endParaRPr lang="en-US" dirty="0"/>
          </a:p>
          <a:p>
            <a:r>
              <a:rPr lang="en-US" dirty="0" err="1" smtClean="0"/>
              <a:t>Utiliza</a:t>
            </a:r>
            <a:r>
              <a:rPr lang="en-US" dirty="0" smtClean="0"/>
              <a:t> mas de 12,000 </a:t>
            </a:r>
            <a:r>
              <a:rPr lang="en-US" dirty="0"/>
              <a:t>servers</a:t>
            </a:r>
          </a:p>
          <a:p>
            <a:r>
              <a:rPr lang="en-US" dirty="0" err="1" smtClean="0"/>
              <a:t>Tienen</a:t>
            </a:r>
            <a:r>
              <a:rPr lang="en-US" dirty="0" smtClean="0"/>
              <a:t> mas de </a:t>
            </a:r>
            <a:r>
              <a:rPr lang="en-US" dirty="0"/>
              <a:t>230 million users</a:t>
            </a:r>
          </a:p>
          <a:p>
            <a:endParaRPr lang="en-US" dirty="0"/>
          </a:p>
          <a:p>
            <a:r>
              <a:rPr lang="en-US" dirty="0" err="1" smtClean="0"/>
              <a:t>Que</a:t>
            </a:r>
            <a:r>
              <a:rPr lang="en-US" dirty="0" smtClean="0"/>
              <a:t> </a:t>
            </a:r>
            <a:r>
              <a:rPr lang="en-US" dirty="0" err="1" smtClean="0"/>
              <a:t>empresa</a:t>
            </a:r>
            <a:r>
              <a:rPr lang="en-US" dirty="0" smtClean="0"/>
              <a:t> </a:t>
            </a:r>
            <a:r>
              <a:rPr lang="en-US" dirty="0" err="1" smtClean="0"/>
              <a:t>es</a:t>
            </a:r>
            <a:r>
              <a:rPr lang="en-US" dirty="0" smtClean="0"/>
              <a:t>?</a:t>
            </a:r>
            <a:endParaRPr lang="en-US" dirty="0"/>
          </a:p>
          <a:p>
            <a:r>
              <a:rPr lang="en-US" dirty="0" smtClean="0"/>
              <a:t>A </a:t>
            </a:r>
            <a:r>
              <a:rPr lang="en-US" dirty="0" err="1" smtClean="0"/>
              <a:t>que</a:t>
            </a:r>
            <a:r>
              <a:rPr lang="en-US" dirty="0" smtClean="0"/>
              <a:t> se </a:t>
            </a:r>
            <a:r>
              <a:rPr lang="en-US" dirty="0" err="1" smtClean="0"/>
              <a:t>dedican</a:t>
            </a:r>
            <a:r>
              <a:rPr lang="en-US" dirty="0" smtClean="0"/>
              <a:t>?</a:t>
            </a:r>
            <a:endParaRPr lang="en-US" dirty="0"/>
          </a:p>
        </p:txBody>
      </p:sp>
    </p:spTree>
    <p:extLst>
      <p:ext uri="{BB962C8B-B14F-4D97-AF65-F5344CB8AC3E}">
        <p14:creationId xmlns:p14="http://schemas.microsoft.com/office/powerpoint/2010/main" val="3239201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57250"/>
            <a:ext cx="6858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7644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Tankster</a:t>
            </a:r>
            <a:endParaRPr lang="en-US" dirty="0"/>
          </a:p>
        </p:txBody>
      </p:sp>
      <p:sp>
        <p:nvSpPr>
          <p:cNvPr id="5" name="Subtitle 4"/>
          <p:cNvSpPr>
            <a:spLocks noGrp="1"/>
          </p:cNvSpPr>
          <p:nvPr>
            <p:ph type="subTitle"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6" y="2562225"/>
            <a:ext cx="3000374" cy="182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081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01662"/>
          </a:xfrm>
        </p:spPr>
        <p:txBody>
          <a:bodyPr>
            <a:normAutofit fontScale="90000"/>
          </a:bodyPr>
          <a:lstStyle/>
          <a:p>
            <a:r>
              <a:rPr lang="en-US" dirty="0" smtClean="0"/>
              <a:t>Como?</a:t>
            </a:r>
            <a:endParaRPr lang="en-US" dirty="0"/>
          </a:p>
        </p:txBody>
      </p:sp>
      <p:sp>
        <p:nvSpPr>
          <p:cNvPr id="6" name="Rectangle 5"/>
          <p:cNvSpPr/>
          <p:nvPr/>
        </p:nvSpPr>
        <p:spPr>
          <a:xfrm>
            <a:off x="533400" y="121920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599" y="125515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Client</a:t>
            </a:r>
            <a:endParaRPr lang="en-US" sz="2800" dirty="0">
              <a:solidFill>
                <a:schemeClr val="bg1"/>
              </a:solidFill>
              <a:latin typeface="Segoe UI Light" pitchFamily="34" charset="0"/>
              <a:ea typeface="Segoe UI" pitchFamily="34" charset="0"/>
              <a:cs typeface="Segoe UI" pitchFamily="34" charset="0"/>
            </a:endParaRPr>
          </a:p>
        </p:txBody>
      </p:sp>
      <p:pic>
        <p:nvPicPr>
          <p:cNvPr id="4098" name="Picture 2" descr="http://www.w3.org/html/logo/downloads/HTML5_Logo_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511" y="1580515"/>
            <a:ext cx="1292225" cy="12922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57500" y="1480026"/>
            <a:ext cx="997389" cy="400110"/>
          </a:xfrm>
          <a:prstGeom prst="rect">
            <a:avLst/>
          </a:prstGeom>
          <a:noFill/>
        </p:spPr>
        <p:txBody>
          <a:bodyPr wrap="none" rtlCol="0">
            <a:spAutoFit/>
          </a:bodyPr>
          <a:lstStyle/>
          <a:p>
            <a:r>
              <a:rPr lang="en-US" sz="2000" dirty="0" smtClean="0">
                <a:solidFill>
                  <a:schemeClr val="bg1"/>
                </a:solidFill>
                <a:latin typeface="Arial Black" pitchFamily="34" charset="0"/>
              </a:rPr>
              <a:t>HTML</a:t>
            </a:r>
            <a:endParaRPr lang="en-US" sz="2000" dirty="0">
              <a:solidFill>
                <a:schemeClr val="bg1"/>
              </a:solidFill>
              <a:latin typeface="Arial Black" pitchFamily="34" charset="0"/>
            </a:endParaRPr>
          </a:p>
        </p:txBody>
      </p:sp>
      <p:sp>
        <p:nvSpPr>
          <p:cNvPr id="10" name="TextBox 9"/>
          <p:cNvSpPr txBox="1"/>
          <p:nvPr/>
        </p:nvSpPr>
        <p:spPr>
          <a:xfrm>
            <a:off x="2686050" y="2897029"/>
            <a:ext cx="1235514" cy="369332"/>
          </a:xfrm>
          <a:prstGeom prst="rect">
            <a:avLst/>
          </a:prstGeom>
          <a:noFill/>
        </p:spPr>
        <p:txBody>
          <a:bodyPr wrap="square" rtlCol="0">
            <a:spAutoFit/>
          </a:bodyPr>
          <a:lstStyle/>
          <a:p>
            <a:pPr algn="ctr"/>
            <a:r>
              <a:rPr lang="en-US" dirty="0" smtClean="0">
                <a:solidFill>
                  <a:schemeClr val="bg1"/>
                </a:solidFill>
                <a:latin typeface="Segoe UI Light" pitchFamily="34" charset="0"/>
                <a:ea typeface="Segoe UI" pitchFamily="34" charset="0"/>
                <a:cs typeface="Segoe UI" pitchFamily="34" charset="0"/>
              </a:rPr>
              <a:t>Canvas</a:t>
            </a:r>
            <a:endParaRPr lang="en-US" dirty="0">
              <a:solidFill>
                <a:schemeClr val="bg1"/>
              </a:solidFill>
              <a:latin typeface="Segoe UI Light" pitchFamily="34" charset="0"/>
              <a:ea typeface="Segoe UI" pitchFamily="34" charset="0"/>
              <a:cs typeface="Segoe UI" pitchFamily="34" charset="0"/>
            </a:endParaRPr>
          </a:p>
        </p:txBody>
      </p:sp>
      <p:sp>
        <p:nvSpPr>
          <p:cNvPr id="11" name="TextBox 10"/>
          <p:cNvSpPr txBox="1"/>
          <p:nvPr/>
        </p:nvSpPr>
        <p:spPr>
          <a:xfrm>
            <a:off x="4457700" y="2026572"/>
            <a:ext cx="1689180" cy="400110"/>
          </a:xfrm>
          <a:prstGeom prst="rect">
            <a:avLst/>
          </a:prstGeom>
          <a:noFill/>
        </p:spPr>
        <p:txBody>
          <a:bodyPr wrap="none" rtlCol="0">
            <a:spAutoFit/>
          </a:bodyPr>
          <a:lstStyle/>
          <a:p>
            <a:r>
              <a:rPr lang="en-US" sz="2000" dirty="0" smtClean="0">
                <a:solidFill>
                  <a:schemeClr val="bg1"/>
                </a:solidFill>
                <a:latin typeface="Arial Black" pitchFamily="34" charset="0"/>
              </a:rPr>
              <a:t>JavaScript</a:t>
            </a:r>
            <a:endParaRPr lang="en-US" sz="2000" dirty="0">
              <a:solidFill>
                <a:schemeClr val="bg1"/>
              </a:solidFill>
              <a:latin typeface="Arial Black" pitchFamily="34" charset="0"/>
            </a:endParaRPr>
          </a:p>
        </p:txBody>
      </p:sp>
      <p:sp>
        <p:nvSpPr>
          <p:cNvPr id="12" name="TextBox 11"/>
          <p:cNvSpPr txBox="1"/>
          <p:nvPr/>
        </p:nvSpPr>
        <p:spPr>
          <a:xfrm>
            <a:off x="4684533" y="289702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Logica</a:t>
            </a:r>
            <a:endParaRPr lang="en-US" dirty="0">
              <a:solidFill>
                <a:schemeClr val="bg1"/>
              </a:solidFill>
              <a:latin typeface="Segoe UI Light" pitchFamily="34" charset="0"/>
              <a:ea typeface="Segoe UI" pitchFamily="34" charset="0"/>
              <a:cs typeface="Segoe UI" pitchFamily="34" charset="0"/>
            </a:endParaRPr>
          </a:p>
        </p:txBody>
      </p:sp>
      <p:sp>
        <p:nvSpPr>
          <p:cNvPr id="13" name="TextBox 12"/>
          <p:cNvSpPr txBox="1"/>
          <p:nvPr/>
        </p:nvSpPr>
        <p:spPr>
          <a:xfrm>
            <a:off x="6343649" y="2897029"/>
            <a:ext cx="1885949"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Comunicacion</a:t>
            </a:r>
            <a:endParaRPr lang="en-US" dirty="0">
              <a:solidFill>
                <a:schemeClr val="bg1"/>
              </a:solidFill>
              <a:latin typeface="Segoe UI Light" pitchFamily="34" charset="0"/>
              <a:ea typeface="Segoe UI" pitchFamily="34" charset="0"/>
              <a:cs typeface="Segoe UI" pitchFamily="34" charset="0"/>
            </a:endParaRPr>
          </a:p>
        </p:txBody>
      </p:sp>
      <p:pic>
        <p:nvPicPr>
          <p:cNvPr id="4100" name="Picture 4" descr="http://pusher.com/images/ws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088" y="1442098"/>
            <a:ext cx="823070" cy="82307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533399" y="356235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598" y="359830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Server</a:t>
            </a:r>
            <a:endParaRPr lang="en-US" sz="2800" dirty="0">
              <a:solidFill>
                <a:schemeClr val="bg1"/>
              </a:solidFill>
              <a:latin typeface="Segoe UI Light" pitchFamily="34" charset="0"/>
              <a:ea typeface="Segoe UI" pitchFamily="34" charset="0"/>
              <a:cs typeface="Segoe UI" pitchFamily="34" charset="0"/>
            </a:endParaRPr>
          </a:p>
        </p:txBody>
      </p:sp>
      <p:sp>
        <p:nvSpPr>
          <p:cNvPr id="19" name="TextBox 18"/>
          <p:cNvSpPr txBox="1"/>
          <p:nvPr/>
        </p:nvSpPr>
        <p:spPr>
          <a:xfrm>
            <a:off x="1250156" y="5078254"/>
            <a:ext cx="1626393" cy="646331"/>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Escalabilidad</a:t>
            </a:r>
            <a:r>
              <a:rPr lang="en-US" dirty="0" smtClean="0">
                <a:solidFill>
                  <a:schemeClr val="bg1"/>
                </a:solidFill>
                <a:latin typeface="Segoe UI Light" pitchFamily="34" charset="0"/>
                <a:ea typeface="Segoe UI" pitchFamily="34" charset="0"/>
                <a:cs typeface="Segoe UI" pitchFamily="34" charset="0"/>
              </a:rPr>
              <a:t> y </a:t>
            </a:r>
          </a:p>
          <a:p>
            <a:pPr algn="ctr"/>
            <a:r>
              <a:rPr lang="en-US" dirty="0" smtClean="0">
                <a:solidFill>
                  <a:schemeClr val="bg1"/>
                </a:solidFill>
                <a:latin typeface="Segoe UI Light" pitchFamily="34" charset="0"/>
                <a:ea typeface="Segoe UI" pitchFamily="34" charset="0"/>
                <a:cs typeface="Segoe UI" pitchFamily="34" charset="0"/>
              </a:rPr>
              <a:t>Storage</a:t>
            </a:r>
            <a:endParaRPr lang="en-US" dirty="0">
              <a:solidFill>
                <a:schemeClr val="bg1"/>
              </a:solidFill>
              <a:latin typeface="Segoe UI Light" pitchFamily="34" charset="0"/>
              <a:ea typeface="Segoe UI" pitchFamily="34" charset="0"/>
              <a:cs typeface="Segoe UI" pitchFamily="34" charset="0"/>
            </a:endParaRPr>
          </a:p>
        </p:txBody>
      </p:sp>
      <p:sp>
        <p:nvSpPr>
          <p:cNvPr id="21" name="TextBox 20"/>
          <p:cNvSpPr txBox="1"/>
          <p:nvPr/>
        </p:nvSpPr>
        <p:spPr>
          <a:xfrm>
            <a:off x="4160657" y="524017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Servicios</a:t>
            </a:r>
            <a:endParaRPr lang="en-US" dirty="0">
              <a:solidFill>
                <a:schemeClr val="bg1"/>
              </a:solidFill>
              <a:latin typeface="Segoe UI Light" pitchFamily="34" charset="0"/>
              <a:ea typeface="Segoe UI" pitchFamily="34" charset="0"/>
              <a:cs typeface="Segoe UI" pitchFamily="34" charset="0"/>
            </a:endParaRPr>
          </a:p>
        </p:txBody>
      </p:sp>
      <p:sp>
        <p:nvSpPr>
          <p:cNvPr id="22" name="TextBox 21"/>
          <p:cNvSpPr txBox="1"/>
          <p:nvPr/>
        </p:nvSpPr>
        <p:spPr>
          <a:xfrm>
            <a:off x="6343648" y="5240179"/>
            <a:ext cx="1885949"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Comunicacion</a:t>
            </a:r>
            <a:endParaRPr lang="en-US" dirty="0">
              <a:solidFill>
                <a:schemeClr val="bg1"/>
              </a:solidFill>
              <a:latin typeface="Segoe UI Light" pitchFamily="34" charset="0"/>
              <a:ea typeface="Segoe UI" pitchFamily="34" charset="0"/>
              <a:cs typeface="Segoe UI" pitchFamily="34" charset="0"/>
            </a:endParaRPr>
          </a:p>
        </p:txBody>
      </p:sp>
      <p:pic>
        <p:nvPicPr>
          <p:cNvPr id="4107" name="Picture 11" descr="http://upload.wikimedia.org/wikipedia/en/archive/f/ff/20091229025608!Windows_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309" y="4304911"/>
            <a:ext cx="2528885" cy="46492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3582" y="3921263"/>
            <a:ext cx="2053594" cy="77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4026" y="4773501"/>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3868588" y="4626790"/>
            <a:ext cx="2051459" cy="400110"/>
          </a:xfrm>
          <a:prstGeom prst="rect">
            <a:avLst/>
          </a:prstGeom>
          <a:noFill/>
        </p:spPr>
        <p:txBody>
          <a:bodyPr wrap="none" rtlCol="0">
            <a:spAutoFit/>
          </a:bodyPr>
          <a:lstStyle/>
          <a:p>
            <a:r>
              <a:rPr lang="en-US" sz="2000" dirty="0" smtClean="0">
                <a:solidFill>
                  <a:schemeClr val="bg1"/>
                </a:solidFill>
                <a:latin typeface="Arial Black" pitchFamily="34" charset="0"/>
              </a:rPr>
              <a:t>WCF Web API</a:t>
            </a:r>
            <a:endParaRPr lang="en-US" sz="2000" dirty="0">
              <a:solidFill>
                <a:schemeClr val="bg1"/>
              </a:solidFill>
              <a:latin typeface="Arial Black" pitchFamily="34" charset="0"/>
            </a:endParaRPr>
          </a:p>
        </p:txBody>
      </p:sp>
      <p:sp>
        <p:nvSpPr>
          <p:cNvPr id="33" name="TextBox 32"/>
          <p:cNvSpPr txBox="1"/>
          <p:nvPr/>
        </p:nvSpPr>
        <p:spPr>
          <a:xfrm>
            <a:off x="4249012" y="4185893"/>
            <a:ext cx="1290610" cy="400110"/>
          </a:xfrm>
          <a:prstGeom prst="rect">
            <a:avLst/>
          </a:prstGeom>
          <a:noFill/>
        </p:spPr>
        <p:txBody>
          <a:bodyPr wrap="none" rtlCol="0">
            <a:spAutoFit/>
          </a:bodyPr>
          <a:lstStyle/>
          <a:p>
            <a:r>
              <a:rPr lang="en-US" sz="2000" dirty="0" err="1" smtClean="0">
                <a:solidFill>
                  <a:schemeClr val="bg1"/>
                </a:solidFill>
                <a:latin typeface="Arial Black" pitchFamily="34" charset="0"/>
              </a:rPr>
              <a:t>ASP.Net</a:t>
            </a:r>
            <a:endParaRPr lang="en-US" sz="2000" dirty="0">
              <a:solidFill>
                <a:schemeClr val="bg1"/>
              </a:solidFill>
              <a:latin typeface="Arial Black" pitchFamily="34" charset="0"/>
            </a:endParaRPr>
          </a:p>
        </p:txBody>
      </p:sp>
      <p:pic>
        <p:nvPicPr>
          <p:cNvPr id="3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4026" y="2373006"/>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861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01662"/>
          </a:xfrm>
        </p:spPr>
        <p:txBody>
          <a:bodyPr>
            <a:normAutofit fontScale="90000"/>
          </a:bodyPr>
          <a:lstStyle/>
          <a:p>
            <a:r>
              <a:rPr lang="en-US" dirty="0" smtClean="0"/>
              <a:t>Como?</a:t>
            </a:r>
            <a:endParaRPr lang="en-US" dirty="0"/>
          </a:p>
        </p:txBody>
      </p:sp>
      <p:sp>
        <p:nvSpPr>
          <p:cNvPr id="6" name="Rectangle 5"/>
          <p:cNvSpPr/>
          <p:nvPr/>
        </p:nvSpPr>
        <p:spPr>
          <a:xfrm>
            <a:off x="533400" y="121920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599" y="125515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Client</a:t>
            </a:r>
            <a:endParaRPr lang="en-US" sz="2800" dirty="0">
              <a:solidFill>
                <a:schemeClr val="bg1"/>
              </a:solidFill>
              <a:latin typeface="Segoe UI Light" pitchFamily="34" charset="0"/>
              <a:ea typeface="Segoe UI" pitchFamily="34" charset="0"/>
              <a:cs typeface="Segoe UI" pitchFamily="34" charset="0"/>
            </a:endParaRPr>
          </a:p>
        </p:txBody>
      </p:sp>
      <p:sp>
        <p:nvSpPr>
          <p:cNvPr id="13" name="TextBox 12"/>
          <p:cNvSpPr txBox="1"/>
          <p:nvPr/>
        </p:nvSpPr>
        <p:spPr>
          <a:xfrm>
            <a:off x="6343649" y="2897029"/>
            <a:ext cx="1885949"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Comunicacion</a:t>
            </a:r>
            <a:endParaRPr lang="en-US" dirty="0">
              <a:solidFill>
                <a:schemeClr val="bg1"/>
              </a:solidFill>
              <a:latin typeface="Segoe UI Light" pitchFamily="34" charset="0"/>
              <a:ea typeface="Segoe UI" pitchFamily="34" charset="0"/>
              <a:cs typeface="Segoe UI" pitchFamily="34" charset="0"/>
            </a:endParaRPr>
          </a:p>
        </p:txBody>
      </p:sp>
      <p:pic>
        <p:nvPicPr>
          <p:cNvPr id="4100" name="Picture 4" descr="http://pusher.com/images/ws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088" y="1442098"/>
            <a:ext cx="823070" cy="82307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533399" y="3562350"/>
            <a:ext cx="8105775" cy="2190750"/>
          </a:xfrm>
          <a:prstGeom prst="rect">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598" y="3598307"/>
            <a:ext cx="1362075" cy="523220"/>
          </a:xfrm>
          <a:prstGeom prst="rect">
            <a:avLst/>
          </a:prstGeom>
          <a:noFill/>
        </p:spPr>
        <p:txBody>
          <a:bodyPr wrap="square" rtlCol="0">
            <a:spAutoFit/>
          </a:bodyPr>
          <a:lstStyle/>
          <a:p>
            <a:r>
              <a:rPr lang="en-US" sz="2800" dirty="0" smtClean="0">
                <a:solidFill>
                  <a:schemeClr val="bg1"/>
                </a:solidFill>
                <a:latin typeface="Segoe UI Light" pitchFamily="34" charset="0"/>
                <a:ea typeface="Segoe UI" pitchFamily="34" charset="0"/>
                <a:cs typeface="Segoe UI" pitchFamily="34" charset="0"/>
              </a:rPr>
              <a:t>Server</a:t>
            </a:r>
            <a:endParaRPr lang="en-US" sz="2800" dirty="0">
              <a:solidFill>
                <a:schemeClr val="bg1"/>
              </a:solidFill>
              <a:latin typeface="Segoe UI Light" pitchFamily="34" charset="0"/>
              <a:ea typeface="Segoe UI" pitchFamily="34" charset="0"/>
              <a:cs typeface="Segoe UI" pitchFamily="34" charset="0"/>
            </a:endParaRPr>
          </a:p>
        </p:txBody>
      </p:sp>
      <p:sp>
        <p:nvSpPr>
          <p:cNvPr id="19" name="TextBox 18"/>
          <p:cNvSpPr txBox="1"/>
          <p:nvPr/>
        </p:nvSpPr>
        <p:spPr>
          <a:xfrm>
            <a:off x="1250156" y="5240179"/>
            <a:ext cx="1626393"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Escalabilidad</a:t>
            </a:r>
            <a:endParaRPr lang="en-US" dirty="0">
              <a:solidFill>
                <a:schemeClr val="bg1"/>
              </a:solidFill>
              <a:latin typeface="Segoe UI Light" pitchFamily="34" charset="0"/>
              <a:ea typeface="Segoe UI" pitchFamily="34" charset="0"/>
              <a:cs typeface="Segoe UI" pitchFamily="34" charset="0"/>
            </a:endParaRPr>
          </a:p>
        </p:txBody>
      </p:sp>
      <p:sp>
        <p:nvSpPr>
          <p:cNvPr id="21" name="TextBox 20"/>
          <p:cNvSpPr txBox="1"/>
          <p:nvPr/>
        </p:nvSpPr>
        <p:spPr>
          <a:xfrm>
            <a:off x="4160657" y="5240179"/>
            <a:ext cx="1235514"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Servicios</a:t>
            </a:r>
            <a:endParaRPr lang="en-US" dirty="0">
              <a:solidFill>
                <a:schemeClr val="bg1"/>
              </a:solidFill>
              <a:latin typeface="Segoe UI Light" pitchFamily="34" charset="0"/>
              <a:ea typeface="Segoe UI" pitchFamily="34" charset="0"/>
              <a:cs typeface="Segoe UI" pitchFamily="34" charset="0"/>
            </a:endParaRPr>
          </a:p>
        </p:txBody>
      </p:sp>
      <p:sp>
        <p:nvSpPr>
          <p:cNvPr id="22" name="TextBox 21"/>
          <p:cNvSpPr txBox="1"/>
          <p:nvPr/>
        </p:nvSpPr>
        <p:spPr>
          <a:xfrm>
            <a:off x="6343648" y="5240179"/>
            <a:ext cx="1885949" cy="369332"/>
          </a:xfrm>
          <a:prstGeom prst="rect">
            <a:avLst/>
          </a:prstGeom>
          <a:noFill/>
        </p:spPr>
        <p:txBody>
          <a:bodyPr wrap="square" rtlCol="0">
            <a:spAutoFit/>
          </a:bodyPr>
          <a:lstStyle/>
          <a:p>
            <a:pPr algn="ctr"/>
            <a:r>
              <a:rPr lang="en-US" dirty="0" err="1" smtClean="0">
                <a:solidFill>
                  <a:schemeClr val="bg1"/>
                </a:solidFill>
                <a:latin typeface="Segoe UI Light" pitchFamily="34" charset="0"/>
                <a:ea typeface="Segoe UI" pitchFamily="34" charset="0"/>
                <a:cs typeface="Segoe UI" pitchFamily="34" charset="0"/>
              </a:rPr>
              <a:t>Comunicacion</a:t>
            </a:r>
            <a:endParaRPr lang="en-US" dirty="0">
              <a:solidFill>
                <a:schemeClr val="bg1"/>
              </a:solidFill>
              <a:latin typeface="Segoe UI Light" pitchFamily="34" charset="0"/>
              <a:ea typeface="Segoe UI" pitchFamily="34" charset="0"/>
              <a:cs typeface="Segoe UI" pitchFamily="34" charset="0"/>
            </a:endParaRPr>
          </a:p>
        </p:txBody>
      </p:sp>
      <p:pic>
        <p:nvPicPr>
          <p:cNvPr id="4107" name="Picture 11" descr="http://upload.wikimedia.org/wikipedia/en/archive/f/ff/20091229025608!Windows_Azur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309" y="4304911"/>
            <a:ext cx="2528885" cy="46492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3582" y="3921263"/>
            <a:ext cx="2053594" cy="77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026" y="4773501"/>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3868588" y="4626790"/>
            <a:ext cx="2051459" cy="400110"/>
          </a:xfrm>
          <a:prstGeom prst="rect">
            <a:avLst/>
          </a:prstGeom>
          <a:noFill/>
        </p:spPr>
        <p:txBody>
          <a:bodyPr wrap="none" rtlCol="0">
            <a:spAutoFit/>
          </a:bodyPr>
          <a:lstStyle/>
          <a:p>
            <a:r>
              <a:rPr lang="en-US" sz="2000" dirty="0" smtClean="0">
                <a:solidFill>
                  <a:schemeClr val="bg1"/>
                </a:solidFill>
                <a:latin typeface="Arial Black" pitchFamily="34" charset="0"/>
              </a:rPr>
              <a:t>WCF Web API</a:t>
            </a:r>
            <a:endParaRPr lang="en-US" sz="2000" dirty="0">
              <a:solidFill>
                <a:schemeClr val="bg1"/>
              </a:solidFill>
              <a:latin typeface="Arial Black" pitchFamily="34" charset="0"/>
            </a:endParaRPr>
          </a:p>
        </p:txBody>
      </p:sp>
      <p:sp>
        <p:nvSpPr>
          <p:cNvPr id="33" name="TextBox 32"/>
          <p:cNvSpPr txBox="1"/>
          <p:nvPr/>
        </p:nvSpPr>
        <p:spPr>
          <a:xfrm>
            <a:off x="4249012" y="4185893"/>
            <a:ext cx="1290610" cy="400110"/>
          </a:xfrm>
          <a:prstGeom prst="rect">
            <a:avLst/>
          </a:prstGeom>
          <a:noFill/>
        </p:spPr>
        <p:txBody>
          <a:bodyPr wrap="none" rtlCol="0">
            <a:spAutoFit/>
          </a:bodyPr>
          <a:lstStyle/>
          <a:p>
            <a:r>
              <a:rPr lang="en-US" sz="2000" dirty="0" err="1" smtClean="0">
                <a:solidFill>
                  <a:schemeClr val="bg1"/>
                </a:solidFill>
                <a:latin typeface="Arial Black" pitchFamily="34" charset="0"/>
              </a:rPr>
              <a:t>ASP.Net</a:t>
            </a:r>
            <a:endParaRPr lang="en-US" sz="2000" dirty="0">
              <a:solidFill>
                <a:schemeClr val="bg1"/>
              </a:solidFill>
              <a:latin typeface="Arial Black" pitchFamily="34" charset="0"/>
            </a:endParaRPr>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026" y="2373006"/>
            <a:ext cx="1372706" cy="45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14312" y="1147762"/>
            <a:ext cx="8486775" cy="4829175"/>
          </a:xfrm>
          <a:prstGeom prst="rect">
            <a:avLst/>
          </a:prstGeom>
          <a:solidFill>
            <a:schemeClr val="dk1">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1918500" y="1083185"/>
            <a:ext cx="4484313" cy="2479165"/>
          </a:xfrm>
          <a:prstGeom prst="ellipse">
            <a:avLst/>
          </a:prstGeom>
          <a:solidFill>
            <a:schemeClr val="lt1">
              <a:alpha val="30000"/>
            </a:schemeClr>
          </a:solidFill>
          <a:ln>
            <a:noFill/>
          </a:ln>
          <a:effectLst>
            <a:glow rad="774700">
              <a:schemeClr val="bg1"/>
            </a:glow>
            <a:reflection endPos="0" dist="50800" dir="5400000" sy="-100000" algn="bl" rotWithShape="0"/>
            <a:softEdge rad="7747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098" name="Picture 2" descr="http://www.w3.org/html/logo/downloads/HTML5_Logo_25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3511" y="1580515"/>
            <a:ext cx="1292225" cy="12922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686050" y="2897029"/>
            <a:ext cx="1235514" cy="369332"/>
          </a:xfrm>
          <a:prstGeom prst="rect">
            <a:avLst/>
          </a:prstGeom>
          <a:noFill/>
        </p:spPr>
        <p:txBody>
          <a:bodyPr wrap="square" rtlCol="0">
            <a:spAutoFit/>
          </a:bodyPr>
          <a:lstStyle/>
          <a:p>
            <a:pPr algn="ctr"/>
            <a:r>
              <a:rPr lang="en-US" dirty="0" smtClean="0">
                <a:latin typeface="Segoe UI Light" pitchFamily="34" charset="0"/>
                <a:ea typeface="Segoe UI" pitchFamily="34" charset="0"/>
                <a:cs typeface="Segoe UI" pitchFamily="34" charset="0"/>
              </a:rPr>
              <a:t>Canvas</a:t>
            </a:r>
            <a:endParaRPr lang="en-US" dirty="0">
              <a:latin typeface="Segoe UI Light" pitchFamily="34" charset="0"/>
              <a:ea typeface="Segoe UI" pitchFamily="34" charset="0"/>
              <a:cs typeface="Segoe UI" pitchFamily="34" charset="0"/>
            </a:endParaRPr>
          </a:p>
        </p:txBody>
      </p:sp>
      <p:sp>
        <p:nvSpPr>
          <p:cNvPr id="11" name="TextBox 10"/>
          <p:cNvSpPr txBox="1"/>
          <p:nvPr/>
        </p:nvSpPr>
        <p:spPr>
          <a:xfrm>
            <a:off x="4457700" y="2026572"/>
            <a:ext cx="1689180" cy="400110"/>
          </a:xfrm>
          <a:prstGeom prst="rect">
            <a:avLst/>
          </a:prstGeom>
          <a:noFill/>
        </p:spPr>
        <p:txBody>
          <a:bodyPr wrap="none" rtlCol="0">
            <a:spAutoFit/>
          </a:bodyPr>
          <a:lstStyle/>
          <a:p>
            <a:r>
              <a:rPr lang="en-US" sz="2000" dirty="0" smtClean="0">
                <a:latin typeface="Arial Black" pitchFamily="34" charset="0"/>
              </a:rPr>
              <a:t>JavaScript</a:t>
            </a:r>
            <a:endParaRPr lang="en-US" sz="2000" dirty="0">
              <a:latin typeface="Arial Black" pitchFamily="34" charset="0"/>
            </a:endParaRPr>
          </a:p>
        </p:txBody>
      </p:sp>
      <p:sp>
        <p:nvSpPr>
          <p:cNvPr id="12" name="TextBox 11"/>
          <p:cNvSpPr txBox="1"/>
          <p:nvPr/>
        </p:nvSpPr>
        <p:spPr>
          <a:xfrm>
            <a:off x="4684533" y="2897029"/>
            <a:ext cx="1235514" cy="369332"/>
          </a:xfrm>
          <a:prstGeom prst="rect">
            <a:avLst/>
          </a:prstGeom>
          <a:noFill/>
        </p:spPr>
        <p:txBody>
          <a:bodyPr wrap="square" rtlCol="0">
            <a:spAutoFit/>
          </a:bodyPr>
          <a:lstStyle/>
          <a:p>
            <a:pPr algn="ctr"/>
            <a:r>
              <a:rPr lang="en-US" dirty="0" err="1" smtClean="0">
                <a:latin typeface="Segoe UI Light" pitchFamily="34" charset="0"/>
                <a:ea typeface="Segoe UI" pitchFamily="34" charset="0"/>
                <a:cs typeface="Segoe UI" pitchFamily="34" charset="0"/>
              </a:rPr>
              <a:t>Logica</a:t>
            </a:r>
            <a:endParaRPr lang="en-US" dirty="0">
              <a:latin typeface="Segoe UI Light" pitchFamily="34" charset="0"/>
              <a:ea typeface="Segoe UI" pitchFamily="34" charset="0"/>
              <a:cs typeface="Segoe UI" pitchFamily="34" charset="0"/>
            </a:endParaRPr>
          </a:p>
        </p:txBody>
      </p:sp>
    </p:spTree>
    <p:extLst>
      <p:ext uri="{BB962C8B-B14F-4D97-AF65-F5344CB8AC3E}">
        <p14:creationId xmlns:p14="http://schemas.microsoft.com/office/powerpoint/2010/main" val="2881215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Client</a:t>
            </a:r>
            <a:endParaRPr lang="en-US" dirty="0"/>
          </a:p>
        </p:txBody>
      </p:sp>
      <p:sp>
        <p:nvSpPr>
          <p:cNvPr id="6" name="Rounded Rectangle 5"/>
          <p:cNvSpPr/>
          <p:nvPr/>
        </p:nvSpPr>
        <p:spPr>
          <a:xfrm>
            <a:off x="619125" y="1478410"/>
            <a:ext cx="7848600" cy="2322066"/>
          </a:xfrm>
          <a:prstGeom prst="roundRect">
            <a:avLst>
              <a:gd name="adj" fmla="val 0"/>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ounded Rectangle 6"/>
          <p:cNvSpPr/>
          <p:nvPr/>
        </p:nvSpPr>
        <p:spPr>
          <a:xfrm>
            <a:off x="619125" y="4038600"/>
            <a:ext cx="7848600" cy="2105025"/>
          </a:xfrm>
          <a:prstGeom prst="roundRect">
            <a:avLst>
              <a:gd name="adj" fmla="val 0"/>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ounded Rectangle 7"/>
          <p:cNvSpPr/>
          <p:nvPr/>
        </p:nvSpPr>
        <p:spPr>
          <a:xfrm>
            <a:off x="3000375" y="5362575"/>
            <a:ext cx="3886200" cy="609600"/>
          </a:xfrm>
          <a:prstGeom prst="roundRect">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Light" pitchFamily="34" charset="0"/>
              </a:rPr>
              <a:t>ServerInterface</a:t>
            </a:r>
            <a:endParaRPr lang="en-US" dirty="0">
              <a:solidFill>
                <a:schemeClr val="tx1"/>
              </a:solidFill>
              <a:latin typeface="Segoe UI Light" pitchFamily="34" charset="0"/>
            </a:endParaRPr>
          </a:p>
        </p:txBody>
      </p:sp>
      <p:sp>
        <p:nvSpPr>
          <p:cNvPr id="9" name="Rounded Rectangle 8"/>
          <p:cNvSpPr/>
          <p:nvPr/>
        </p:nvSpPr>
        <p:spPr>
          <a:xfrm>
            <a:off x="1476375" y="4295775"/>
            <a:ext cx="3048000" cy="609600"/>
          </a:xfrm>
          <a:prstGeom prst="roundRect">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Light" pitchFamily="34" charset="0"/>
              </a:rPr>
              <a:t>GameService</a:t>
            </a:r>
            <a:endParaRPr lang="en-US" dirty="0">
              <a:solidFill>
                <a:schemeClr val="tx1"/>
              </a:solidFill>
              <a:latin typeface="Segoe UI Light" pitchFamily="34" charset="0"/>
            </a:endParaRPr>
          </a:p>
        </p:txBody>
      </p:sp>
      <p:sp>
        <p:nvSpPr>
          <p:cNvPr id="10" name="Rounded Rectangle 9"/>
          <p:cNvSpPr/>
          <p:nvPr/>
        </p:nvSpPr>
        <p:spPr>
          <a:xfrm>
            <a:off x="4752975" y="4295775"/>
            <a:ext cx="3048000" cy="609600"/>
          </a:xfrm>
          <a:prstGeom prst="roundRect">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Light" pitchFamily="34" charset="0"/>
              </a:rPr>
              <a:t>UserService</a:t>
            </a:r>
            <a:endParaRPr lang="en-US" dirty="0">
              <a:solidFill>
                <a:schemeClr val="tx1"/>
              </a:solidFill>
              <a:latin typeface="Segoe UI Light" pitchFamily="34" charset="0"/>
            </a:endParaRPr>
          </a:p>
        </p:txBody>
      </p:sp>
      <p:sp>
        <p:nvSpPr>
          <p:cNvPr id="11" name="Rectangle 10"/>
          <p:cNvSpPr/>
          <p:nvPr/>
        </p:nvSpPr>
        <p:spPr>
          <a:xfrm>
            <a:off x="2709862" y="3057526"/>
            <a:ext cx="3733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Segoe UI Light" pitchFamily="34" charset="0"/>
              </a:rPr>
              <a:t>X</a:t>
            </a:r>
            <a:r>
              <a:rPr lang="en-US" dirty="0" smtClean="0">
                <a:solidFill>
                  <a:schemeClr val="tx1"/>
                </a:solidFill>
                <a:latin typeface="Segoe UI Light" pitchFamily="34" charset="0"/>
              </a:rPr>
              <a:t>Controller</a:t>
            </a:r>
            <a:endParaRPr lang="en-US" dirty="0">
              <a:solidFill>
                <a:schemeClr val="tx1"/>
              </a:solidFill>
              <a:latin typeface="Segoe UI Light" pitchFamily="34" charset="0"/>
            </a:endParaRPr>
          </a:p>
        </p:txBody>
      </p:sp>
      <p:sp>
        <p:nvSpPr>
          <p:cNvPr id="12" name="Rectangle 11"/>
          <p:cNvSpPr/>
          <p:nvPr/>
        </p:nvSpPr>
        <p:spPr>
          <a:xfrm>
            <a:off x="1185862" y="1990726"/>
            <a:ext cx="21336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Segoe UI Light" pitchFamily="34" charset="0"/>
              </a:rPr>
              <a:t>X</a:t>
            </a:r>
            <a:r>
              <a:rPr lang="en-US" dirty="0" err="1" smtClean="0">
                <a:solidFill>
                  <a:schemeClr val="tx1"/>
                </a:solidFill>
                <a:latin typeface="Segoe UI Light" pitchFamily="34" charset="0"/>
              </a:rPr>
              <a:t>Game</a:t>
            </a:r>
            <a:endParaRPr lang="en-US" dirty="0">
              <a:solidFill>
                <a:schemeClr val="tx1"/>
              </a:solidFill>
              <a:latin typeface="Segoe UI Light" pitchFamily="34" charset="0"/>
            </a:endParaRPr>
          </a:p>
        </p:txBody>
      </p:sp>
      <p:sp>
        <p:nvSpPr>
          <p:cNvPr id="13" name="Rectangle 12"/>
          <p:cNvSpPr/>
          <p:nvPr/>
        </p:nvSpPr>
        <p:spPr>
          <a:xfrm>
            <a:off x="3548062" y="1838326"/>
            <a:ext cx="20574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Segoe UI Light" pitchFamily="34" charset="0"/>
              </a:rPr>
              <a:t>X</a:t>
            </a:r>
            <a:r>
              <a:rPr lang="en-US" dirty="0" smtClean="0">
                <a:solidFill>
                  <a:schemeClr val="tx1"/>
                </a:solidFill>
                <a:latin typeface="Segoe UI Light" pitchFamily="34" charset="0"/>
              </a:rPr>
              <a:t>Board</a:t>
            </a:r>
            <a:endParaRPr lang="en-US" dirty="0">
              <a:solidFill>
                <a:schemeClr val="tx1"/>
              </a:solidFill>
              <a:latin typeface="Segoe UI Light" pitchFamily="34" charset="0"/>
            </a:endParaRPr>
          </a:p>
        </p:txBody>
      </p:sp>
      <p:sp>
        <p:nvSpPr>
          <p:cNvPr id="14" name="Rectangle 13"/>
          <p:cNvSpPr/>
          <p:nvPr/>
        </p:nvSpPr>
        <p:spPr>
          <a:xfrm>
            <a:off x="5834062" y="1990726"/>
            <a:ext cx="2209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Segoe UI Light" pitchFamily="34" charset="0"/>
              </a:rPr>
              <a:t>X</a:t>
            </a:r>
            <a:r>
              <a:rPr lang="en-US" dirty="0" smtClean="0">
                <a:solidFill>
                  <a:schemeClr val="tx1"/>
                </a:solidFill>
                <a:latin typeface="Segoe UI Light" pitchFamily="34" charset="0"/>
              </a:rPr>
              <a:t>ViewModel</a:t>
            </a:r>
            <a:endParaRPr lang="en-US" dirty="0">
              <a:solidFill>
                <a:schemeClr val="tx1"/>
              </a:solidFill>
              <a:latin typeface="Segoe UI Light" pitchFamily="34" charset="0"/>
            </a:endParaRPr>
          </a:p>
        </p:txBody>
      </p:sp>
      <p:cxnSp>
        <p:nvCxnSpPr>
          <p:cNvPr id="17" name="Straight Arrow Connector 16"/>
          <p:cNvCxnSpPr>
            <a:stCxn id="9" idx="2"/>
            <a:endCxn id="8" idx="0"/>
          </p:cNvCxnSpPr>
          <p:nvPr/>
        </p:nvCxnSpPr>
        <p:spPr>
          <a:xfrm>
            <a:off x="3000375" y="4905375"/>
            <a:ext cx="19431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8" idx="0"/>
          </p:cNvCxnSpPr>
          <p:nvPr/>
        </p:nvCxnSpPr>
        <p:spPr>
          <a:xfrm flipH="1">
            <a:off x="4943475" y="4905375"/>
            <a:ext cx="13335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9" idx="0"/>
          </p:cNvCxnSpPr>
          <p:nvPr/>
        </p:nvCxnSpPr>
        <p:spPr>
          <a:xfrm flipH="1">
            <a:off x="3000375" y="3590926"/>
            <a:ext cx="1576387" cy="70484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2"/>
            <a:endCxn id="10" idx="0"/>
          </p:cNvCxnSpPr>
          <p:nvPr/>
        </p:nvCxnSpPr>
        <p:spPr>
          <a:xfrm>
            <a:off x="4576762" y="3590926"/>
            <a:ext cx="1700213" cy="70484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252662" y="2524126"/>
            <a:ext cx="2324100" cy="53340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233862" y="2714626"/>
            <a:ext cx="685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491162" y="1609726"/>
            <a:ext cx="533400" cy="23622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6200000">
            <a:off x="46969" y="2600652"/>
            <a:ext cx="1743075" cy="523220"/>
          </a:xfrm>
          <a:prstGeom prst="rect">
            <a:avLst/>
          </a:prstGeom>
          <a:noFill/>
        </p:spPr>
        <p:txBody>
          <a:bodyPr wrap="square" rtlCol="0">
            <a:spAutoFit/>
          </a:bodyPr>
          <a:lstStyle/>
          <a:p>
            <a:r>
              <a:rPr lang="en-US" sz="2800" dirty="0" smtClean="0">
                <a:ln>
                  <a:solidFill>
                    <a:schemeClr val="accent3">
                      <a:lumMod val="60000"/>
                      <a:lumOff val="40000"/>
                    </a:schemeClr>
                  </a:solidFill>
                </a:ln>
                <a:solidFill>
                  <a:srgbClr val="FFFF00"/>
                </a:solidFill>
                <a:latin typeface="Segoe UI Light" pitchFamily="34" charset="0"/>
                <a:ea typeface="Segoe UI" pitchFamily="34" charset="0"/>
                <a:cs typeface="Segoe UI" pitchFamily="34" charset="0"/>
              </a:rPr>
              <a:t>Per Game</a:t>
            </a:r>
            <a:endParaRPr lang="en-US" sz="2800" dirty="0">
              <a:ln>
                <a:solidFill>
                  <a:schemeClr val="accent3">
                    <a:lumMod val="60000"/>
                    <a:lumOff val="40000"/>
                  </a:schemeClr>
                </a:solidFill>
              </a:ln>
              <a:solidFill>
                <a:srgbClr val="FFFF00"/>
              </a:solidFill>
              <a:latin typeface="Segoe UI Light" pitchFamily="34" charset="0"/>
              <a:ea typeface="Segoe UI" pitchFamily="34" charset="0"/>
              <a:cs typeface="Segoe UI" pitchFamily="34" charset="0"/>
            </a:endParaRPr>
          </a:p>
        </p:txBody>
      </p:sp>
      <p:sp>
        <p:nvSpPr>
          <p:cNvPr id="35" name="TextBox 34"/>
          <p:cNvSpPr txBox="1"/>
          <p:nvPr/>
        </p:nvSpPr>
        <p:spPr>
          <a:xfrm rot="16200000">
            <a:off x="227288" y="5191455"/>
            <a:ext cx="1362075" cy="523220"/>
          </a:xfrm>
          <a:prstGeom prst="rect">
            <a:avLst/>
          </a:prstGeom>
          <a:noFill/>
        </p:spPr>
        <p:txBody>
          <a:bodyPr wrap="square" rtlCol="0">
            <a:spAutoFit/>
          </a:bodyPr>
          <a:lstStyle/>
          <a:p>
            <a:r>
              <a:rPr lang="en-US" sz="2800" dirty="0" smtClean="0">
                <a:solidFill>
                  <a:schemeClr val="accent5">
                    <a:lumMod val="60000"/>
                    <a:lumOff val="40000"/>
                  </a:schemeClr>
                </a:solidFill>
                <a:latin typeface="Segoe UI Light" pitchFamily="34" charset="0"/>
                <a:ea typeface="Segoe UI" pitchFamily="34" charset="0"/>
                <a:cs typeface="Segoe UI" pitchFamily="34" charset="0"/>
              </a:rPr>
              <a:t>Generic</a:t>
            </a:r>
            <a:endParaRPr lang="en-US" sz="2800" dirty="0">
              <a:solidFill>
                <a:schemeClr val="accent5">
                  <a:lumMod val="60000"/>
                  <a:lumOff val="40000"/>
                </a:schemeClr>
              </a:solidFill>
              <a:latin typeface="Segoe UI Light" pitchFamily="34" charset="0"/>
              <a:ea typeface="Segoe UI" pitchFamily="34" charset="0"/>
              <a:cs typeface="Segoe UI" pitchFamily="34" charset="0"/>
            </a:endParaRPr>
          </a:p>
        </p:txBody>
      </p:sp>
    </p:spTree>
    <p:extLst>
      <p:ext uri="{BB962C8B-B14F-4D97-AF65-F5344CB8AC3E}">
        <p14:creationId xmlns:p14="http://schemas.microsoft.com/office/powerpoint/2010/main" val="1523564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a:t>
            </a:r>
            <a:endParaRPr lang="en-US" dirty="0"/>
          </a:p>
        </p:txBody>
      </p:sp>
      <p:sp>
        <p:nvSpPr>
          <p:cNvPr id="7" name="Rounded Rectangle 6"/>
          <p:cNvSpPr/>
          <p:nvPr/>
        </p:nvSpPr>
        <p:spPr>
          <a:xfrm>
            <a:off x="600075" y="1581150"/>
            <a:ext cx="7848600" cy="2105025"/>
          </a:xfrm>
          <a:prstGeom prst="roundRect">
            <a:avLst>
              <a:gd name="adj" fmla="val 0"/>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ounded Rectangle 7"/>
          <p:cNvSpPr/>
          <p:nvPr/>
        </p:nvSpPr>
        <p:spPr>
          <a:xfrm>
            <a:off x="3209925" y="2905125"/>
            <a:ext cx="3657600" cy="609600"/>
          </a:xfrm>
          <a:prstGeom prst="roundRect">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Light" pitchFamily="34" charset="0"/>
              </a:rPr>
              <a:t>ServerInterface</a:t>
            </a:r>
            <a:endParaRPr lang="en-US" dirty="0">
              <a:solidFill>
                <a:schemeClr val="tx1"/>
              </a:solidFill>
              <a:latin typeface="Segoe UI Light" pitchFamily="34" charset="0"/>
            </a:endParaRPr>
          </a:p>
        </p:txBody>
      </p:sp>
      <p:sp>
        <p:nvSpPr>
          <p:cNvPr id="9" name="Rounded Rectangle 8"/>
          <p:cNvSpPr/>
          <p:nvPr/>
        </p:nvSpPr>
        <p:spPr>
          <a:xfrm>
            <a:off x="1457325" y="1838325"/>
            <a:ext cx="3048000" cy="609600"/>
          </a:xfrm>
          <a:prstGeom prst="roundRect">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Light" pitchFamily="34" charset="0"/>
              </a:rPr>
              <a:t>GameService</a:t>
            </a:r>
            <a:endParaRPr lang="en-US" dirty="0">
              <a:solidFill>
                <a:schemeClr val="tx1"/>
              </a:solidFill>
              <a:latin typeface="Segoe UI Light" pitchFamily="34" charset="0"/>
            </a:endParaRPr>
          </a:p>
        </p:txBody>
      </p:sp>
      <p:sp>
        <p:nvSpPr>
          <p:cNvPr id="10" name="Rounded Rectangle 9"/>
          <p:cNvSpPr/>
          <p:nvPr/>
        </p:nvSpPr>
        <p:spPr>
          <a:xfrm>
            <a:off x="4733925" y="1838325"/>
            <a:ext cx="3048000" cy="609600"/>
          </a:xfrm>
          <a:prstGeom prst="roundRect">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Light" pitchFamily="34" charset="0"/>
              </a:rPr>
              <a:t>UserService</a:t>
            </a:r>
            <a:endParaRPr lang="en-US" dirty="0">
              <a:solidFill>
                <a:schemeClr val="tx1"/>
              </a:solidFill>
              <a:latin typeface="Segoe UI Light" pitchFamily="34" charset="0"/>
            </a:endParaRPr>
          </a:p>
        </p:txBody>
      </p:sp>
      <p:cxnSp>
        <p:nvCxnSpPr>
          <p:cNvPr id="17" name="Straight Arrow Connector 16"/>
          <p:cNvCxnSpPr>
            <a:stCxn id="9" idx="2"/>
            <a:endCxn id="8" idx="0"/>
          </p:cNvCxnSpPr>
          <p:nvPr/>
        </p:nvCxnSpPr>
        <p:spPr>
          <a:xfrm>
            <a:off x="2981325" y="2447925"/>
            <a:ext cx="20574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8" idx="0"/>
          </p:cNvCxnSpPr>
          <p:nvPr/>
        </p:nvCxnSpPr>
        <p:spPr>
          <a:xfrm flipH="1">
            <a:off x="5038725" y="2447925"/>
            <a:ext cx="12192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208238" y="2734005"/>
            <a:ext cx="1362075" cy="523220"/>
          </a:xfrm>
          <a:prstGeom prst="rect">
            <a:avLst/>
          </a:prstGeom>
          <a:noFill/>
        </p:spPr>
        <p:txBody>
          <a:bodyPr wrap="square" rtlCol="0">
            <a:spAutoFit/>
          </a:bodyPr>
          <a:lstStyle/>
          <a:p>
            <a:r>
              <a:rPr lang="en-US" sz="2800" dirty="0" smtClean="0">
                <a:solidFill>
                  <a:schemeClr val="accent5">
                    <a:lumMod val="60000"/>
                    <a:lumOff val="40000"/>
                  </a:schemeClr>
                </a:solidFill>
                <a:latin typeface="Segoe UI Light" pitchFamily="34" charset="0"/>
                <a:ea typeface="Segoe UI" pitchFamily="34" charset="0"/>
                <a:cs typeface="Segoe UI" pitchFamily="34" charset="0"/>
              </a:rPr>
              <a:t>Generic</a:t>
            </a:r>
            <a:endParaRPr lang="en-US" sz="2800" dirty="0">
              <a:solidFill>
                <a:schemeClr val="accent5">
                  <a:lumMod val="60000"/>
                  <a:lumOff val="40000"/>
                </a:schemeClr>
              </a:solidFill>
              <a:latin typeface="Segoe UI Light" pitchFamily="34" charset="0"/>
              <a:ea typeface="Segoe UI" pitchFamily="34" charset="0"/>
              <a:cs typeface="Segoe UI" pitchFamily="34" charset="0"/>
            </a:endParaRPr>
          </a:p>
        </p:txBody>
      </p:sp>
      <p:sp>
        <p:nvSpPr>
          <p:cNvPr id="24" name="Rounded Rectangle 23"/>
          <p:cNvSpPr/>
          <p:nvPr/>
        </p:nvSpPr>
        <p:spPr>
          <a:xfrm>
            <a:off x="609600" y="3876675"/>
            <a:ext cx="7848600" cy="2105025"/>
          </a:xfrm>
          <a:prstGeom prst="roundRect">
            <a:avLst>
              <a:gd name="adj" fmla="val 0"/>
            </a:avLst>
          </a:prstGeom>
          <a:no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p:cNvSpPr/>
          <p:nvPr/>
        </p:nvSpPr>
        <p:spPr>
          <a:xfrm>
            <a:off x="6867525" y="5143500"/>
            <a:ext cx="1247086"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itchFamily="34" charset="0"/>
              </a:rPr>
              <a:t>Web API</a:t>
            </a:r>
            <a:endParaRPr lang="en-US" dirty="0">
              <a:solidFill>
                <a:schemeClr val="tx1"/>
              </a:solidFill>
              <a:latin typeface="Segoe UI Light" pitchFamily="34" charset="0"/>
            </a:endParaRPr>
          </a:p>
        </p:txBody>
      </p:sp>
      <p:sp>
        <p:nvSpPr>
          <p:cNvPr id="26" name="Rectangle 25"/>
          <p:cNvSpPr/>
          <p:nvPr/>
        </p:nvSpPr>
        <p:spPr>
          <a:xfrm>
            <a:off x="5457825" y="5143500"/>
            <a:ext cx="1247086"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itchFamily="34" charset="0"/>
              </a:rPr>
              <a:t>Blob Storage</a:t>
            </a:r>
            <a:endParaRPr lang="en-US" dirty="0">
              <a:solidFill>
                <a:schemeClr val="tx1"/>
              </a:solidFill>
              <a:latin typeface="Segoe UI Light" pitchFamily="34" charset="0"/>
            </a:endParaRPr>
          </a:p>
        </p:txBody>
      </p:sp>
      <p:sp>
        <p:nvSpPr>
          <p:cNvPr id="27" name="Rectangle 26"/>
          <p:cNvSpPr/>
          <p:nvPr/>
        </p:nvSpPr>
        <p:spPr>
          <a:xfrm>
            <a:off x="1266825" y="5143500"/>
            <a:ext cx="12954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itchFamily="34" charset="0"/>
              </a:rPr>
              <a:t>NodeJs</a:t>
            </a:r>
            <a:endParaRPr lang="en-US" dirty="0">
              <a:solidFill>
                <a:schemeClr val="tx1"/>
              </a:solidFill>
              <a:latin typeface="Segoe UI Light" pitchFamily="34" charset="0"/>
            </a:endParaRPr>
          </a:p>
        </p:txBody>
      </p:sp>
      <p:sp>
        <p:nvSpPr>
          <p:cNvPr id="28" name="Rectangle 27"/>
          <p:cNvSpPr/>
          <p:nvPr/>
        </p:nvSpPr>
        <p:spPr>
          <a:xfrm>
            <a:off x="2600325" y="5143500"/>
            <a:ext cx="12192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itchFamily="34" charset="0"/>
              </a:rPr>
              <a:t>SignalR</a:t>
            </a:r>
            <a:endParaRPr lang="en-US" dirty="0">
              <a:solidFill>
                <a:schemeClr val="tx1"/>
              </a:solidFill>
              <a:latin typeface="Segoe UI Light" pitchFamily="34" charset="0"/>
            </a:endParaRPr>
          </a:p>
        </p:txBody>
      </p:sp>
      <p:sp>
        <p:nvSpPr>
          <p:cNvPr id="29" name="Rectangle 28"/>
          <p:cNvSpPr/>
          <p:nvPr/>
        </p:nvSpPr>
        <p:spPr>
          <a:xfrm>
            <a:off x="3857625" y="5143500"/>
            <a:ext cx="12192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itchFamily="34" charset="0"/>
              </a:rPr>
              <a:t>Others..</a:t>
            </a:r>
            <a:endParaRPr lang="en-US" dirty="0">
              <a:solidFill>
                <a:schemeClr val="tx1"/>
              </a:solidFill>
              <a:latin typeface="Segoe UI Light" pitchFamily="34" charset="0"/>
            </a:endParaRPr>
          </a:p>
        </p:txBody>
      </p:sp>
      <p:cxnSp>
        <p:nvCxnSpPr>
          <p:cNvPr id="30" name="Straight Connector 29"/>
          <p:cNvCxnSpPr/>
          <p:nvPr/>
        </p:nvCxnSpPr>
        <p:spPr>
          <a:xfrm>
            <a:off x="1304925" y="4991100"/>
            <a:ext cx="36576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25" idx="0"/>
          </p:cNvCxnSpPr>
          <p:nvPr/>
        </p:nvCxnSpPr>
        <p:spPr>
          <a:xfrm>
            <a:off x="5038725" y="3514725"/>
            <a:ext cx="2452343" cy="16287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2"/>
            <a:endCxn id="26" idx="0"/>
          </p:cNvCxnSpPr>
          <p:nvPr/>
        </p:nvCxnSpPr>
        <p:spPr>
          <a:xfrm>
            <a:off x="5038725" y="3514725"/>
            <a:ext cx="1042643" cy="16287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p:cNvCxnSpPr>
          <p:nvPr/>
        </p:nvCxnSpPr>
        <p:spPr>
          <a:xfrm>
            <a:off x="2981325" y="2447925"/>
            <a:ext cx="76200" cy="25431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6200000">
            <a:off x="225648" y="4919990"/>
            <a:ext cx="1362075" cy="523220"/>
          </a:xfrm>
          <a:prstGeom prst="rect">
            <a:avLst/>
          </a:prstGeom>
          <a:noFill/>
        </p:spPr>
        <p:txBody>
          <a:bodyPr wrap="square" rtlCol="0">
            <a:spAutoFit/>
          </a:bodyPr>
          <a:lstStyle/>
          <a:p>
            <a:r>
              <a:rPr lang="en-US" sz="2800" dirty="0" smtClean="0">
                <a:solidFill>
                  <a:schemeClr val="accent3"/>
                </a:solidFill>
                <a:latin typeface="Segoe UI Light" pitchFamily="34" charset="0"/>
                <a:ea typeface="Segoe UI" pitchFamily="34" charset="0"/>
                <a:cs typeface="Segoe UI" pitchFamily="34" charset="0"/>
              </a:rPr>
              <a:t>Server</a:t>
            </a:r>
            <a:endParaRPr lang="en-US" sz="2800" dirty="0">
              <a:solidFill>
                <a:schemeClr val="accent3"/>
              </a:solidFill>
              <a:latin typeface="Segoe UI Light" pitchFamily="34" charset="0"/>
              <a:ea typeface="Segoe UI" pitchFamily="34" charset="0"/>
              <a:cs typeface="Segoe UI" pitchFamily="34" charset="0"/>
            </a:endParaRPr>
          </a:p>
        </p:txBody>
      </p:sp>
    </p:spTree>
    <p:extLst>
      <p:ext uri="{BB962C8B-B14F-4D97-AF65-F5344CB8AC3E}">
        <p14:creationId xmlns:p14="http://schemas.microsoft.com/office/powerpoint/2010/main" val="424718792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TaTeTi</a:t>
            </a:r>
            <a:endParaRPr lang="en-US" dirty="0"/>
          </a:p>
        </p:txBody>
      </p:sp>
      <p:sp>
        <p:nvSpPr>
          <p:cNvPr id="5" name="Subtitle 4"/>
          <p:cNvSpPr>
            <a:spLocks noGrp="1"/>
          </p:cNvSpPr>
          <p:nvPr>
            <p:ph type="subTitle" idx="1"/>
          </p:nvPr>
        </p:nvSpPr>
        <p:spPr/>
        <p:txBody>
          <a:bodyPr/>
          <a:lstStyle/>
          <a:p>
            <a:r>
              <a:rPr lang="en-US" dirty="0" smtClean="0"/>
              <a:t>HTML5 + </a:t>
            </a:r>
            <a:r>
              <a:rPr lang="en-US" dirty="0" err="1" smtClean="0"/>
              <a:t>Javascript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2557464"/>
            <a:ext cx="1824038" cy="180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372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TaxKeywordTaxHTField xmlns="230e9df3-be65-4c73-a93b-d1236ebd677e">
      <Terms xmlns="http://schemas.microsoft.com/office/infopath/2007/PartnerControls"/>
    </TaxKeywordTaxHTField>
    <_dlc_DocId xmlns="230e9df3-be65-4c73-a93b-d1236ebd677e">33YP4T535CZF-119-24</_dlc_DocId>
    <_dlc_DocIdUrl xmlns="230e9df3-be65-4c73-a93b-d1236ebd677e">
      <Url>http://sharepoint/sites/dpebr/teched/_layouts/DocIdRedir.aspx?ID=33YP4T535CZF-119-24</Url>
      <Description>33YP4T535CZF-119-24</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C01921B961B5A247BB0C1DC1BABE4310" ma:contentTypeVersion="0" ma:contentTypeDescription="Create a new document." ma:contentTypeScope="" ma:versionID="7982d0f6e43e29afc01e9c5544c2324b">
  <xsd:schema xmlns:xsd="http://www.w3.org/2001/XMLSchema" xmlns:xs="http://www.w3.org/2001/XMLSchema" xmlns:p="http://schemas.microsoft.com/office/2006/metadata/properties" xmlns:ns2="230e9df3-be65-4c73-a93b-d1236ebd677e" targetNamespace="http://schemas.microsoft.com/office/2006/metadata/properties" ma:root="true" ma:fieldsID="02f7505a396de3d2a819ed5c3b4db734"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cb7c93e0-3036-4be5-b85e-afa70e1538cd}" ma:internalName="TaxCatchAll" ma:showField="CatchAllData" ma:web="0da42133-9e91-4530-a7e2-447aeb92de31">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cb7c93e0-3036-4be5-b85e-afa70e1538cd}" ma:internalName="TaxCatchAllLabel" ma:readOnly="true" ma:showField="CatchAllDataLabel" ma:web="0da42133-9e91-4530-a7e2-447aeb92de31">
      <xsd:complexType>
        <xsd:complexContent>
          <xsd:extension base="dms:MultiChoiceLookup">
            <xsd:sequence>
              <xsd:element name="Value" type="dms:Lookup" maxOccurs="unbounded" minOccurs="0" nillable="true"/>
            </xsd:sequence>
          </xsd:extension>
        </xsd:complexContent>
      </xsd:complexType>
    </xsd:element>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7D3C89-7446-4F2C-B1E9-CE52515510B7}">
  <ds:schemaRefs>
    <ds:schemaRef ds:uri="http://purl.org/dc/terms/"/>
    <ds:schemaRef ds:uri="http://purl.org/dc/elements/1.1/"/>
    <ds:schemaRef ds:uri="http://schemas.microsoft.com/office/2006/documentManagement/types"/>
    <ds:schemaRef ds:uri="http://schemas.microsoft.com/office/infopath/2007/PartnerControls"/>
    <ds:schemaRef ds:uri="230e9df3-be65-4c73-a93b-d1236ebd677e"/>
    <ds:schemaRef ds:uri="http://www.w3.org/XML/1998/namespace"/>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CC31C14C-E273-4B6A-ADC9-65E45C244821}">
  <ds:schemaRefs>
    <ds:schemaRef ds:uri="http://schemas.microsoft.com/sharepoint/v3/contenttype/forms"/>
  </ds:schemaRefs>
</ds:datastoreItem>
</file>

<file path=customXml/itemProps3.xml><?xml version="1.0" encoding="utf-8"?>
<ds:datastoreItem xmlns:ds="http://schemas.openxmlformats.org/officeDocument/2006/customXml" ds:itemID="{CE754808-BD09-4B96-B140-8574EEE8133D}">
  <ds:schemaRefs>
    <ds:schemaRef ds:uri="http://schemas.microsoft.com/sharepoint/events"/>
  </ds:schemaRefs>
</ds:datastoreItem>
</file>

<file path=customXml/itemProps4.xml><?xml version="1.0" encoding="utf-8"?>
<ds:datastoreItem xmlns:ds="http://schemas.openxmlformats.org/officeDocument/2006/customXml" ds:itemID="{FBEE170B-637A-40AC-89AD-930E31F9A8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Template</Template>
  <TotalTime>1612</TotalTime>
  <Words>512</Words>
  <Application>Microsoft Office PowerPoint</Application>
  <PresentationFormat>On-screen Show (4:3)</PresentationFormat>
  <Paragraphs>148</Paragraphs>
  <Slides>18</Slides>
  <Notes>9</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PPT Template</vt:lpstr>
      <vt:lpstr>Custom Design</vt:lpstr>
      <vt:lpstr>Node.js + HTML5 + Windows Azure = juegos multiplayer realtime para millones</vt:lpstr>
      <vt:lpstr>Quiz</vt:lpstr>
      <vt:lpstr>PowerPoint Presentation</vt:lpstr>
      <vt:lpstr>Tankster</vt:lpstr>
      <vt:lpstr>Como?</vt:lpstr>
      <vt:lpstr>Como?</vt:lpstr>
      <vt:lpstr>Client</vt:lpstr>
      <vt:lpstr>Server</vt:lpstr>
      <vt:lpstr>TaTeTi</vt:lpstr>
      <vt:lpstr>Como?</vt:lpstr>
      <vt:lpstr>Como?</vt:lpstr>
      <vt:lpstr>TaTeTi</vt:lpstr>
      <vt:lpstr>Como?</vt:lpstr>
      <vt:lpstr>Como?</vt:lpstr>
      <vt:lpstr>TaTeTi</vt:lpstr>
      <vt:lpstr>Takeaways</vt:lpstr>
      <vt:lpstr>Contenido Relacionado</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TechEd Brasil 2011</dc:subject>
  <dc:creator>Miguel Angel Saez</dc:creator>
  <dc:description>Template Design: Fabio Hara
Formatter:
Event Date: Setembro 29-30, 2011
Event Location: Sáo Paulo
Audience Type: Developers, IT Pros</dc:description>
  <cp:lastModifiedBy>Windows User</cp:lastModifiedBy>
  <cp:revision>35</cp:revision>
  <cp:lastPrinted>2010-05-11T05:02:34Z</cp:lastPrinted>
  <dcterms:created xsi:type="dcterms:W3CDTF">2011-10-08T12:21:39Z</dcterms:created>
  <dcterms:modified xsi:type="dcterms:W3CDTF">2011-10-15T02:46:47Z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0x010100C01921B961B5A247BB0C1DC1BABE4310</vt:lpwstr>
  </property>
  <property fmtid="{D5CDD505-2E9C-101B-9397-08002B2CF9AE}" pid="3" name="Product">
    <vt:lpwstr/>
  </property>
  <property fmtid="{D5CDD505-2E9C-101B-9397-08002B2CF9AE}" pid="4" name="Event Venue">
    <vt:lpwstr>48;#Georgia World Congress Center Atlanta, GA|ea0ece34-59a6-4d43-8d9e-d0f9e2a2f1ce</vt:lpwstr>
  </property>
  <property fmtid="{D5CDD505-2E9C-101B-9397-08002B2CF9AE}" pid="5" name="Event Location">
    <vt:lpwstr>47;#Atlanta|2799ace8-866f-4a6d-b555-e5fff2d7eb83</vt:lpwstr>
  </property>
  <property fmtid="{D5CDD505-2E9C-101B-9397-08002B2CF9AE}" pid="6" name="Event1">
    <vt:lpwstr>126;#TechEd|ac8fad57-eb30-43a8-b5bd-05dcf2cf2246</vt:lpwstr>
  </property>
  <property fmtid="{D5CDD505-2E9C-101B-9397-08002B2CF9AE}" pid="7" name="Audience">
    <vt:lpwstr>34;#Developers|389e14a2-def5-4335-8627-c0368c2934a2;#29;#IT Professionals|990979ff-1741-4b6e-880c-9fb513214ef8</vt:lpwstr>
  </property>
  <property fmtid="{D5CDD505-2E9C-101B-9397-08002B2CF9AE}" pid="8" name="_dlc_DocIdItemGuid">
    <vt:lpwstr>4d6f4702-bd18-49b5-bfa3-d77249371673</vt:lpwstr>
  </property>
  <property fmtid="{D5CDD505-2E9C-101B-9397-08002B2CF9AE}" pid="9" name="TaxKeyword">
    <vt:lpwstr/>
  </property>
</Properties>
</file>