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7556500" cx="134334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0">
          <p15:clr>
            <a:srgbClr val="000000"/>
          </p15:clr>
        </p15:guide>
        <p15:guide id="2" pos="4231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iTheTo9d37P9X37jpb9QUq0cV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E0E9DD-F81A-4459-9DEE-AEDFD1410723}">
  <a:tblStyle styleId="{35E0E9DD-F81A-4459-9DEE-AEDFD14107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0" orient="horz"/>
        <p:guide pos="42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958fdedc3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1958fdedc3_0_37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958fdedc3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1958fdedc3_0_7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98328562f_1_0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98328562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958fdedc3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1958fdedc3_0_54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958fdedc3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1958fdedc3_0_12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958fdedc3_3_0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958fdedc3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958fdedc3_2_0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958fdedc3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958fdedc3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1958fdedc3_0_17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679178" y="1236678"/>
            <a:ext cx="10075069" cy="2630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679178" y="3968912"/>
            <a:ext cx="10075069" cy="1824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/>
            </a:lvl1pPr>
            <a:lvl2pPr lvl="1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/>
            </a:lvl2pPr>
            <a:lvl3pPr lvl="2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/>
            </a:lvl3pPr>
            <a:lvl4pPr lvl="3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4pPr>
            <a:lvl5pPr lvl="4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916551" y="1883878"/>
            <a:ext cx="11586329" cy="3143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916551" y="5056909"/>
            <a:ext cx="11586329" cy="165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644"/>
              <a:buNone/>
              <a:defRPr sz="264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2204"/>
              <a:buNone/>
              <a:defRPr sz="220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983"/>
              <a:buNone/>
              <a:defRPr sz="198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6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 rot="5400000">
            <a:off x="7859694" y="2155915"/>
            <a:ext cx="6403784" cy="2896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 rot="5400000">
            <a:off x="1982570" y="-656708"/>
            <a:ext cx="6403784" cy="852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 rot="5400000">
            <a:off x="4319588" y="-1384301"/>
            <a:ext cx="4794250" cy="1158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/>
          <p:nvPr>
            <p:ph idx="2" type="pic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5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6"/>
              <a:buChar char="•"/>
              <a:defRPr sz="3525"/>
            </a:lvl1pPr>
            <a:lvl2pPr indent="-424497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3085"/>
              <a:buChar char="•"/>
              <a:defRPr sz="3085"/>
            </a:lvl2pPr>
            <a:lvl3pPr indent="-396494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4"/>
              <a:buChar char="•"/>
              <a:defRPr sz="2644"/>
            </a:lvl3pPr>
            <a:lvl4pPr indent="-368554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4pPr>
            <a:lvl5pPr indent="-368554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5pPr>
            <a:lvl6pPr indent="-368554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6pPr>
            <a:lvl7pPr indent="-368554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7pPr>
            <a:lvl8pPr indent="-368553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8pPr>
            <a:lvl9pPr indent="-368553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925298" y="402314"/>
            <a:ext cx="11586329" cy="146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925298" y="1852393"/>
            <a:ext cx="5682968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925298" y="2760222"/>
            <a:ext cx="5682968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3" type="body"/>
          </p:nvPr>
        </p:nvSpPr>
        <p:spPr>
          <a:xfrm>
            <a:off x="6800672" y="1852393"/>
            <a:ext cx="5710955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132" name="Google Shape;132;p23"/>
          <p:cNvSpPr txBox="1"/>
          <p:nvPr>
            <p:ph idx="4" type="body"/>
          </p:nvPr>
        </p:nvSpPr>
        <p:spPr>
          <a:xfrm>
            <a:off x="6800672" y="2760222"/>
            <a:ext cx="5710955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 rot="5400000">
            <a:off x="7859694" y="2155915"/>
            <a:ext cx="6403784" cy="2896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 rot="5400000">
            <a:off x="1982570" y="-656708"/>
            <a:ext cx="6403784" cy="852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923548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6800671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916551" y="1883878"/>
            <a:ext cx="11586329" cy="3143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916551" y="5056909"/>
            <a:ext cx="11586329" cy="165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644"/>
              <a:buNone/>
              <a:defRPr sz="264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2204"/>
              <a:buNone/>
              <a:defRPr sz="220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983"/>
              <a:buNone/>
              <a:defRPr sz="198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ctrTitle"/>
          </p:nvPr>
        </p:nvSpPr>
        <p:spPr>
          <a:xfrm>
            <a:off x="1679178" y="1236678"/>
            <a:ext cx="10075069" cy="2630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1679178" y="3968912"/>
            <a:ext cx="10075069" cy="1824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/>
            </a:lvl1pPr>
            <a:lvl2pPr lvl="1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/>
            </a:lvl2pPr>
            <a:lvl3pPr lvl="2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/>
            </a:lvl3pPr>
            <a:lvl4pPr lvl="3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4pPr>
            <a:lvl5pPr lvl="4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9pPr>
          </a:lstStyle>
          <a:p/>
        </p:txBody>
      </p:sp>
      <p:sp>
        <p:nvSpPr>
          <p:cNvPr id="152" name="Google Shape;152;p26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 rot="5400000">
            <a:off x="4319588" y="-1384301"/>
            <a:ext cx="4794250" cy="1158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/>
          <p:nvPr>
            <p:ph idx="2" type="pic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5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6"/>
              <a:buChar char="•"/>
              <a:defRPr sz="3525"/>
            </a:lvl1pPr>
            <a:lvl2pPr indent="-424497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3085"/>
              <a:buChar char="•"/>
              <a:defRPr sz="3085"/>
            </a:lvl2pPr>
            <a:lvl3pPr indent="-396494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4"/>
              <a:buChar char="•"/>
              <a:defRPr sz="2644"/>
            </a:lvl3pPr>
            <a:lvl4pPr indent="-368554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4pPr>
            <a:lvl5pPr indent="-368554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5pPr>
            <a:lvl6pPr indent="-368554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6pPr>
            <a:lvl7pPr indent="-368554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7pPr>
            <a:lvl8pPr indent="-368553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8pPr>
            <a:lvl9pPr indent="-368553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925298" y="402314"/>
            <a:ext cx="11586329" cy="146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925298" y="1852393"/>
            <a:ext cx="5682968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925298" y="2760222"/>
            <a:ext cx="5682968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800672" y="1852393"/>
            <a:ext cx="5710955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6800672" y="2760222"/>
            <a:ext cx="5710955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923548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800671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2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2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2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2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2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2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2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2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/>
        </p:nvSpPr>
        <p:spPr>
          <a:xfrm>
            <a:off x="3509881" y="1335675"/>
            <a:ext cx="1021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/>
              <a:t>System przeciwpożarowy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/>
              <a:t>Fire Protection System</a:t>
            </a:r>
            <a:endParaRPr sz="2400"/>
          </a:p>
        </p:txBody>
      </p:sp>
      <p:sp>
        <p:nvSpPr>
          <p:cNvPr id="160" name="Google Shape;160;p1"/>
          <p:cNvSpPr txBox="1"/>
          <p:nvPr/>
        </p:nvSpPr>
        <p:spPr>
          <a:xfrm>
            <a:off x="3509877" y="2667000"/>
            <a:ext cx="37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808080"/>
                </a:solidFill>
              </a:rPr>
              <a:t>13.03.2023r.</a:t>
            </a:r>
            <a:endParaRPr/>
          </a:p>
        </p:txBody>
      </p:sp>
      <p:sp>
        <p:nvSpPr>
          <p:cNvPr id="161" name="Google Shape;161;p1"/>
          <p:cNvSpPr txBox="1"/>
          <p:nvPr/>
        </p:nvSpPr>
        <p:spPr>
          <a:xfrm>
            <a:off x="3508375" y="3408362"/>
            <a:ext cx="6173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Akademia Górniczo-Hutnicza im. Stanisława Staszica w Krakowie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AGH University of Science and Technology</a:t>
            </a:r>
            <a:endParaRPr/>
          </a:p>
        </p:txBody>
      </p:sp>
      <p:sp>
        <p:nvSpPr>
          <p:cNvPr id="162" name="Google Shape;162;p1"/>
          <p:cNvSpPr txBox="1"/>
          <p:nvPr/>
        </p:nvSpPr>
        <p:spPr>
          <a:xfrm>
            <a:off x="3541825" y="4258325"/>
            <a:ext cx="577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Radosław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Feiglewicz	gr. 8:00 Poniedziałek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Michał Stankiewicz		gr.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8:00 Poniedziałek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Jakub Szymański		gr.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8:00 Poniedziałek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Wojciech Wołosz		gr. 9:40 Poniedziałek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958fdedc3_0_37"/>
          <p:cNvSpPr txBox="1"/>
          <p:nvPr/>
        </p:nvSpPr>
        <p:spPr>
          <a:xfrm>
            <a:off x="2468562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1958fdedc3_0_37"/>
          <p:cNvSpPr txBox="1"/>
          <p:nvPr/>
        </p:nvSpPr>
        <p:spPr>
          <a:xfrm>
            <a:off x="1662063" y="2854700"/>
            <a:ext cx="1025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Dziękujemy za uwagę!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/>
          <p:nvPr/>
        </p:nvSpPr>
        <p:spPr>
          <a:xfrm>
            <a:off x="2468562" y="7018337"/>
            <a:ext cx="18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2047950" y="864425"/>
            <a:ext cx="1125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Wstęp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2047950" y="1981200"/>
            <a:ext cx="101526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Celem projektu jest zbudowanie systemu przeciwpożarowego. System ten ocenia czy w pomieszczeniu jest pożar, na podstawie odczytów z sensorów temperatury, dymu oraz detektora płomienia. W momencie wykrycia pożaru układ dostarcza zasilanie do pompy wody oraz otwiera przepływ wody za pomocą elektrozaworów, informuje o tym również za pomocą LEDów oraz buzzera.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958fdedc3_0_7"/>
          <p:cNvSpPr txBox="1"/>
          <p:nvPr/>
        </p:nvSpPr>
        <p:spPr>
          <a:xfrm>
            <a:off x="2468562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1958fdedc3_0_7"/>
          <p:cNvSpPr txBox="1"/>
          <p:nvPr/>
        </p:nvSpPr>
        <p:spPr>
          <a:xfrm>
            <a:off x="2047950" y="864425"/>
            <a:ext cx="1125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Założenia projektowe odnośnie sprzętu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1958fdedc3_0_7"/>
          <p:cNvSpPr txBox="1"/>
          <p:nvPr/>
        </p:nvSpPr>
        <p:spPr>
          <a:xfrm>
            <a:off x="857900" y="1932375"/>
            <a:ext cx="11395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Podział systemu na master oraz slave: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Master kontrolujący elektrozawory i pompę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Slave wysyłający informacje z detektora płomienia, czujników dymu i temperatury do mastera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Wykorzystanie modułu ESP32-Wroom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waryjne zasilanie części slave oraz master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Awaryjne ręczne włączenie elementów wykonawczych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Gniazdo USB-C do komunikacji przez port szeregowy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Projektowanie z uwzględnieniem przyszłej obudowy (druk 3D)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98328562f_1_0"/>
          <p:cNvSpPr txBox="1"/>
          <p:nvPr>
            <p:ph type="title"/>
          </p:nvPr>
        </p:nvSpPr>
        <p:spPr>
          <a:xfrm>
            <a:off x="2469525" y="637300"/>
            <a:ext cx="10040100" cy="108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Mierzone parametry</a:t>
            </a:r>
            <a:endParaRPr sz="3600"/>
          </a:p>
        </p:txBody>
      </p:sp>
      <p:sp>
        <p:nvSpPr>
          <p:cNvPr id="182" name="Google Shape;182;g2198328562f_1_0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Temperatura - termistor/pirometr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Natężenie promieniowania IR - realizowane za pomocą fotodiody wykrywającej promieniowanie IR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Czujnik dymu - wykorzystujący pomiar rezystancji cienkiej warstwy dwutlenku krzemu (SnO</a:t>
            </a:r>
            <a:r>
              <a:rPr baseline="-25000" lang="en-US"/>
              <a:t>2</a:t>
            </a:r>
            <a:r>
              <a:rPr lang="en-US"/>
              <a:t>)</a:t>
            </a:r>
            <a:r>
              <a:rPr baseline="-25000"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958fdedc3_0_54"/>
          <p:cNvSpPr txBox="1"/>
          <p:nvPr/>
        </p:nvSpPr>
        <p:spPr>
          <a:xfrm>
            <a:off x="2468562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1958fdedc3_0_54"/>
          <p:cNvSpPr txBox="1"/>
          <p:nvPr/>
        </p:nvSpPr>
        <p:spPr>
          <a:xfrm>
            <a:off x="2047950" y="864425"/>
            <a:ext cx="1148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Założenia projektowe odnośnie sprzętu - sch. blokowy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21958fdedc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1716088"/>
            <a:ext cx="123444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958fdedc3_0_12"/>
          <p:cNvSpPr txBox="1"/>
          <p:nvPr/>
        </p:nvSpPr>
        <p:spPr>
          <a:xfrm>
            <a:off x="2468562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1958fdedc3_0_12"/>
          <p:cNvSpPr txBox="1"/>
          <p:nvPr/>
        </p:nvSpPr>
        <p:spPr>
          <a:xfrm>
            <a:off x="2047950" y="864425"/>
            <a:ext cx="1125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1958fdedc3_0_12"/>
          <p:cNvSpPr txBox="1"/>
          <p:nvPr/>
        </p:nvSpPr>
        <p:spPr>
          <a:xfrm>
            <a:off x="2468562" y="167391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1958fdedc3_0_12"/>
          <p:cNvSpPr txBox="1"/>
          <p:nvPr/>
        </p:nvSpPr>
        <p:spPr>
          <a:xfrm>
            <a:off x="2047950" y="864425"/>
            <a:ext cx="1125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Założenia projektowe odnośnie oprogramowania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1958fdedc3_0_12"/>
          <p:cNvSpPr txBox="1"/>
          <p:nvPr/>
        </p:nvSpPr>
        <p:spPr>
          <a:xfrm>
            <a:off x="857900" y="1932375"/>
            <a:ext cx="11395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Wykorzystanie ESP-IDF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Komunikacja za pomocą WiFi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Wykorzystanie protokołu MQTT do komunikacji Master-Slave (wiele Slave’ów)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Wykorzystanie systemu czasu rzeczywistego FreeRTOS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Niskie zużycie energii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Diody sygnalizujące status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Prosty interfejs w formie aplikacji webowej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958fdedc3_3_0"/>
          <p:cNvSpPr txBox="1"/>
          <p:nvPr>
            <p:ph type="title"/>
          </p:nvPr>
        </p:nvSpPr>
        <p:spPr>
          <a:xfrm>
            <a:off x="2317800" y="401625"/>
            <a:ext cx="101919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Schemat blokowy oprogramowania modułu Master</a:t>
            </a:r>
            <a:endParaRPr sz="3600"/>
          </a:p>
        </p:txBody>
      </p:sp>
      <p:pic>
        <p:nvPicPr>
          <p:cNvPr id="204" name="Google Shape;204;g21958fdedc3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088" y="1449138"/>
            <a:ext cx="9601200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958fdedc3_2_0"/>
          <p:cNvSpPr txBox="1"/>
          <p:nvPr>
            <p:ph type="title"/>
          </p:nvPr>
        </p:nvSpPr>
        <p:spPr>
          <a:xfrm>
            <a:off x="2317800" y="401625"/>
            <a:ext cx="101919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Schemat blokowy oprogramowania modułu Slave</a:t>
            </a:r>
            <a:endParaRPr sz="3600"/>
          </a:p>
        </p:txBody>
      </p:sp>
      <p:pic>
        <p:nvPicPr>
          <p:cNvPr id="210" name="Google Shape;210;g21958fdedc3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4425"/>
            <a:ext cx="13128627" cy="316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958fdedc3_0_17"/>
          <p:cNvSpPr txBox="1"/>
          <p:nvPr/>
        </p:nvSpPr>
        <p:spPr>
          <a:xfrm>
            <a:off x="2468562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1958fdedc3_0_17"/>
          <p:cNvSpPr txBox="1"/>
          <p:nvPr/>
        </p:nvSpPr>
        <p:spPr>
          <a:xfrm>
            <a:off x="2047950" y="864425"/>
            <a:ext cx="1125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Podział prac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g21958fdedc3_0_17"/>
          <p:cNvGraphicFramePr/>
          <p:nvPr/>
        </p:nvGraphicFramePr>
        <p:xfrm>
          <a:off x="952488" y="245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{35E0E9DD-F81A-4459-9DEE-AEDFD1410723}</a:tableStyleId>
              </a:tblPr>
              <a:tblGrid>
                <a:gridCol w="5764225"/>
                <a:gridCol w="5764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Radosław </a:t>
                      </a:r>
                      <a:r>
                        <a:rPr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Feiglewicz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dla części Slave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Michał Stankiewicz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oftware dla części Master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Jakub </a:t>
                      </a:r>
                      <a:r>
                        <a:rPr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Szymański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Projekt</a:t>
                      </a:r>
                      <a:r>
                        <a:rPr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 montaż płytek drukowanych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Wojciech Wołosz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obór komponentów, projekt schematów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 - Default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Maciek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