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7432000" cy="36576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BFAE"/>
    <a:srgbClr val="003057"/>
    <a:srgbClr val="3CD264"/>
    <a:srgbClr val="B4D264"/>
    <a:srgbClr val="B4D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94669"/>
  </p:normalViewPr>
  <p:slideViewPr>
    <p:cSldViewPr snapToGrid="0" snapToObjects="1">
      <p:cViewPr varScale="1">
        <p:scale>
          <a:sx n="16" d="100"/>
          <a:sy n="16" d="100"/>
        </p:scale>
        <p:origin x="28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0F7C2-8729-0940-B4E9-9BF2A23ED657}" type="datetimeFigureOut">
              <a:rPr lang="en-US" smtClean="0"/>
              <a:t>4/23/2018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4E4BB-9AF6-9249-ADF7-0E73BEEE60FF}" type="slidenum">
              <a:rPr lang="en-US" smtClean="0"/>
              <a:t>‹#›</a:t>
            </a:fld>
            <a:endParaRPr lang="en-US"/>
          </a:p>
        </p:txBody>
      </p:sp>
    </p:spTree>
    <p:extLst>
      <p:ext uri="{BB962C8B-B14F-4D97-AF65-F5344CB8AC3E}">
        <p14:creationId xmlns:p14="http://schemas.microsoft.com/office/powerpoint/2010/main" val="334061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04E4BB-9AF6-9249-ADF7-0E73BEEE60FF}" type="slidenum">
              <a:rPr lang="en-US" smtClean="0"/>
              <a:t>1</a:t>
            </a:fld>
            <a:endParaRPr lang="en-US"/>
          </a:p>
        </p:txBody>
      </p:sp>
    </p:spTree>
    <p:extLst>
      <p:ext uri="{BB962C8B-B14F-4D97-AF65-F5344CB8AC3E}">
        <p14:creationId xmlns:p14="http://schemas.microsoft.com/office/powerpoint/2010/main" val="203413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56887A-3A35-2245-AECA-2543C9CE37A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313234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6887A-3A35-2245-AECA-2543C9CE37A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410014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6887A-3A35-2245-AECA-2543C9CE37A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739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6887A-3A35-2245-AECA-2543C9CE37A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190959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56887A-3A35-2245-AECA-2543C9CE37A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371220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56887A-3A35-2245-AECA-2543C9CE37A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3653419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56887A-3A35-2245-AECA-2543C9CE37AB}"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91763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6887A-3A35-2245-AECA-2543C9CE37AB}"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46419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6887A-3A35-2245-AECA-2543C9CE37AB}"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37600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1656887A-3A35-2245-AECA-2543C9CE37A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271168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1656887A-3A35-2245-AECA-2543C9CE37A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3607-1E0F-0840-A3DA-B4D345C13C2B}" type="slidenum">
              <a:rPr lang="en-US" smtClean="0"/>
              <a:t>‹#›</a:t>
            </a:fld>
            <a:endParaRPr lang="en-US"/>
          </a:p>
        </p:txBody>
      </p:sp>
    </p:spTree>
    <p:extLst>
      <p:ext uri="{BB962C8B-B14F-4D97-AF65-F5344CB8AC3E}">
        <p14:creationId xmlns:p14="http://schemas.microsoft.com/office/powerpoint/2010/main" val="425060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1656887A-3A35-2245-AECA-2543C9CE37AB}" type="datetimeFigureOut">
              <a:rPr lang="en-US" smtClean="0"/>
              <a:t>4/23/2018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4963607-1E0F-0840-A3DA-B4D345C13C2B}" type="slidenum">
              <a:rPr lang="en-US" smtClean="0"/>
              <a:t>‹#›</a:t>
            </a:fld>
            <a:endParaRPr lang="en-US"/>
          </a:p>
        </p:txBody>
      </p:sp>
    </p:spTree>
    <p:extLst>
      <p:ext uri="{BB962C8B-B14F-4D97-AF65-F5344CB8AC3E}">
        <p14:creationId xmlns:p14="http://schemas.microsoft.com/office/powerpoint/2010/main" val="4236860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EAB8A43-5CDB-C044-85FE-1910A5EC4CEC}"/>
              </a:ext>
            </a:extLst>
          </p:cNvPr>
          <p:cNvSpPr/>
          <p:nvPr/>
        </p:nvSpPr>
        <p:spPr>
          <a:xfrm>
            <a:off x="26517600" y="0"/>
            <a:ext cx="914400" cy="36576000"/>
          </a:xfrm>
          <a:prstGeom prst="rect">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CBFAE"/>
              </a:solidFill>
            </a:endParaRPr>
          </a:p>
        </p:txBody>
      </p:sp>
      <p:sp>
        <p:nvSpPr>
          <p:cNvPr id="7" name="Rectangle 6">
            <a:extLst>
              <a:ext uri="{FF2B5EF4-FFF2-40B4-BE49-F238E27FC236}">
                <a16:creationId xmlns:a16="http://schemas.microsoft.com/office/drawing/2014/main" xmlns="" id="{15F83B6D-5763-BB49-8995-F6E363DFA745}"/>
              </a:ext>
            </a:extLst>
          </p:cNvPr>
          <p:cNvSpPr/>
          <p:nvPr/>
        </p:nvSpPr>
        <p:spPr>
          <a:xfrm>
            <a:off x="0" y="0"/>
            <a:ext cx="914400" cy="36576000"/>
          </a:xfrm>
          <a:prstGeom prst="rect">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CBFAE"/>
              </a:solidFill>
            </a:endParaRPr>
          </a:p>
        </p:txBody>
      </p:sp>
      <p:sp>
        <p:nvSpPr>
          <p:cNvPr id="9" name="Rectangle 8">
            <a:extLst>
              <a:ext uri="{FF2B5EF4-FFF2-40B4-BE49-F238E27FC236}">
                <a16:creationId xmlns:a16="http://schemas.microsoft.com/office/drawing/2014/main" xmlns="" id="{C1E27F1A-FCD7-B44E-B925-80681D291792}"/>
              </a:ext>
            </a:extLst>
          </p:cNvPr>
          <p:cNvSpPr/>
          <p:nvPr/>
        </p:nvSpPr>
        <p:spPr>
          <a:xfrm rot="5400000">
            <a:off x="13258800" y="-13258800"/>
            <a:ext cx="914400" cy="27432000"/>
          </a:xfrm>
          <a:prstGeom prst="rect">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CBFAE"/>
              </a:solidFill>
            </a:endParaRPr>
          </a:p>
        </p:txBody>
      </p:sp>
      <p:sp>
        <p:nvSpPr>
          <p:cNvPr id="10" name="Rectangle 9">
            <a:extLst>
              <a:ext uri="{FF2B5EF4-FFF2-40B4-BE49-F238E27FC236}">
                <a16:creationId xmlns:a16="http://schemas.microsoft.com/office/drawing/2014/main" xmlns="" id="{49BA7CF5-EF0A-A84B-A3F3-A90683C5C5B4}"/>
              </a:ext>
            </a:extLst>
          </p:cNvPr>
          <p:cNvSpPr/>
          <p:nvPr/>
        </p:nvSpPr>
        <p:spPr>
          <a:xfrm rot="5400000">
            <a:off x="13258800" y="22402800"/>
            <a:ext cx="914400" cy="27432000"/>
          </a:xfrm>
          <a:prstGeom prst="rect">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CBFAE"/>
              </a:solidFill>
            </a:endParaRPr>
          </a:p>
        </p:txBody>
      </p:sp>
      <p:sp>
        <p:nvSpPr>
          <p:cNvPr id="11" name="Moon 10">
            <a:extLst>
              <a:ext uri="{FF2B5EF4-FFF2-40B4-BE49-F238E27FC236}">
                <a16:creationId xmlns:a16="http://schemas.microsoft.com/office/drawing/2014/main" xmlns="" id="{28CF6299-3A1E-3B48-A012-AD25C01BF57C}"/>
              </a:ext>
            </a:extLst>
          </p:cNvPr>
          <p:cNvSpPr/>
          <p:nvPr/>
        </p:nvSpPr>
        <p:spPr>
          <a:xfrm rot="2721821">
            <a:off x="435368" y="7971"/>
            <a:ext cx="1545332" cy="2398247"/>
          </a:xfrm>
          <a:prstGeom prst="moon">
            <a:avLst>
              <a:gd name="adj" fmla="val 65914"/>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a:extLst>
              <a:ext uri="{FF2B5EF4-FFF2-40B4-BE49-F238E27FC236}">
                <a16:creationId xmlns:a16="http://schemas.microsoft.com/office/drawing/2014/main" xmlns="" id="{162DC14D-53CA-424D-9060-DF61487120AB}"/>
              </a:ext>
            </a:extLst>
          </p:cNvPr>
          <p:cNvSpPr/>
          <p:nvPr/>
        </p:nvSpPr>
        <p:spPr>
          <a:xfrm rot="8110284">
            <a:off x="25454096" y="5134"/>
            <a:ext cx="1545332" cy="2398247"/>
          </a:xfrm>
          <a:prstGeom prst="moon">
            <a:avLst>
              <a:gd name="adj" fmla="val 65914"/>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oon 15">
            <a:extLst>
              <a:ext uri="{FF2B5EF4-FFF2-40B4-BE49-F238E27FC236}">
                <a16:creationId xmlns:a16="http://schemas.microsoft.com/office/drawing/2014/main" xmlns="" id="{D6C1D0F9-BB2C-BF44-8E56-A873B7707A0F}"/>
              </a:ext>
            </a:extLst>
          </p:cNvPr>
          <p:cNvSpPr/>
          <p:nvPr/>
        </p:nvSpPr>
        <p:spPr>
          <a:xfrm rot="13507089">
            <a:off x="25455622" y="34168465"/>
            <a:ext cx="1545332" cy="2398247"/>
          </a:xfrm>
          <a:prstGeom prst="moon">
            <a:avLst>
              <a:gd name="adj" fmla="val 65914"/>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oon 16">
            <a:extLst>
              <a:ext uri="{FF2B5EF4-FFF2-40B4-BE49-F238E27FC236}">
                <a16:creationId xmlns:a16="http://schemas.microsoft.com/office/drawing/2014/main" xmlns="" id="{4932A083-B59E-F147-96D5-C81054DDD42C}"/>
              </a:ext>
            </a:extLst>
          </p:cNvPr>
          <p:cNvSpPr/>
          <p:nvPr/>
        </p:nvSpPr>
        <p:spPr>
          <a:xfrm rot="18936859">
            <a:off x="440568" y="34172242"/>
            <a:ext cx="1545332" cy="2398247"/>
          </a:xfrm>
          <a:prstGeom prst="moon">
            <a:avLst>
              <a:gd name="adj" fmla="val 65914"/>
            </a:avLst>
          </a:prstGeom>
          <a:solidFill>
            <a:srgbClr val="3CB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D8313C4E-1382-1743-AD1C-1E292727914F}"/>
              </a:ext>
            </a:extLst>
          </p:cNvPr>
          <p:cNvSpPr txBox="1"/>
          <p:nvPr/>
        </p:nvSpPr>
        <p:spPr>
          <a:xfrm>
            <a:off x="1816926" y="4287072"/>
            <a:ext cx="19346963" cy="1323439"/>
          </a:xfrm>
          <a:prstGeom prst="rect">
            <a:avLst/>
          </a:prstGeom>
          <a:noFill/>
        </p:spPr>
        <p:txBody>
          <a:bodyPr wrap="none" rtlCol="0">
            <a:spAutoFit/>
          </a:bodyPr>
          <a:lstStyle/>
          <a:p>
            <a:r>
              <a:rPr lang="en-US" sz="80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rPr>
              <a:t>Intripid: Interactive Road Trip Optimizer</a:t>
            </a:r>
          </a:p>
        </p:txBody>
      </p:sp>
      <p:sp>
        <p:nvSpPr>
          <p:cNvPr id="13" name="TextBox 12">
            <a:extLst>
              <a:ext uri="{FF2B5EF4-FFF2-40B4-BE49-F238E27FC236}">
                <a16:creationId xmlns:a16="http://schemas.microsoft.com/office/drawing/2014/main" xmlns="" id="{253FAF4F-3EF9-A24B-87FF-F6428D8DDF16}"/>
              </a:ext>
            </a:extLst>
          </p:cNvPr>
          <p:cNvSpPr txBox="1"/>
          <p:nvPr/>
        </p:nvSpPr>
        <p:spPr>
          <a:xfrm>
            <a:off x="1816926" y="5587370"/>
            <a:ext cx="10964861" cy="769441"/>
          </a:xfrm>
          <a:prstGeom prst="rect">
            <a:avLst/>
          </a:prstGeom>
          <a:noFill/>
        </p:spPr>
        <p:txBody>
          <a:bodyPr wrap="none" rtlCol="0">
            <a:spAutoFit/>
          </a:bodyPr>
          <a:lstStyle/>
          <a:p>
            <a:r>
              <a:rPr lang="en-US" sz="44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Sarah Carpenter, Nicholas Hardy, Will Olsson</a:t>
            </a:r>
          </a:p>
        </p:txBody>
      </p:sp>
      <p:sp>
        <p:nvSpPr>
          <p:cNvPr id="14" name="TextBox 13">
            <a:extLst>
              <a:ext uri="{FF2B5EF4-FFF2-40B4-BE49-F238E27FC236}">
                <a16:creationId xmlns:a16="http://schemas.microsoft.com/office/drawing/2014/main" xmlns="" id="{212F4F79-728F-FF45-B11D-3A32614DA573}"/>
              </a:ext>
            </a:extLst>
          </p:cNvPr>
          <p:cNvSpPr txBox="1"/>
          <p:nvPr/>
        </p:nvSpPr>
        <p:spPr>
          <a:xfrm>
            <a:off x="1816926" y="8126297"/>
            <a:ext cx="11086939" cy="5909310"/>
          </a:xfrm>
          <a:prstGeom prst="rect">
            <a:avLst/>
          </a:prstGeom>
          <a:noFill/>
        </p:spPr>
        <p:txBody>
          <a:bodyPr wrap="square" rtlCol="0">
            <a:spAutoFit/>
          </a:bodyPr>
          <a:lstStyle/>
          <a:p>
            <a:r>
              <a:rPr lang="en-US" sz="66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rPr>
              <a:t>Motivation/Introduction</a:t>
            </a:r>
          </a:p>
          <a:p>
            <a:endParaRPr lang="en-US" sz="32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endParaRPr>
          </a:p>
          <a:p>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Intripid is a system that provides the user with the optimal road trip route, combining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user interaction </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and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data visualization </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to optimize time, cost, and enjoyment. Intripid is useful for anyone planning a road trip – reducing time spent trip planning, reducing gas costs, and providing the user with enjoyment.</a:t>
            </a:r>
          </a:p>
        </p:txBody>
      </p:sp>
      <p:sp>
        <p:nvSpPr>
          <p:cNvPr id="21" name="TextBox 20">
            <a:extLst>
              <a:ext uri="{FF2B5EF4-FFF2-40B4-BE49-F238E27FC236}">
                <a16:creationId xmlns:a16="http://schemas.microsoft.com/office/drawing/2014/main" xmlns="" id="{1DEFF734-6E5D-3840-A44B-7B01E729C1DE}"/>
              </a:ext>
            </a:extLst>
          </p:cNvPr>
          <p:cNvSpPr txBox="1"/>
          <p:nvPr/>
        </p:nvSpPr>
        <p:spPr>
          <a:xfrm>
            <a:off x="14896053" y="28549964"/>
            <a:ext cx="10595257" cy="5909310"/>
          </a:xfrm>
          <a:prstGeom prst="rect">
            <a:avLst/>
          </a:prstGeom>
          <a:noFill/>
        </p:spPr>
        <p:txBody>
          <a:bodyPr wrap="square" rtlCol="0">
            <a:spAutoFit/>
          </a:bodyPr>
          <a:lstStyle/>
          <a:p>
            <a:r>
              <a:rPr lang="en-US" sz="66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rPr>
              <a:t>Experiments and Results</a:t>
            </a:r>
          </a:p>
          <a:p>
            <a:endParaRPr lang="en-US" sz="32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endParaRPr>
          </a:p>
          <a:p>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Over forty users assessed algorithm validity and user interface, determining Intripid to be effective in suggesting tourist sites, easy to navigate, and efficient in managing trip cost. It is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fast</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scalable</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 to the entire US, and provides access </a:t>
            </a:r>
            <a:r>
              <a:rPr lang="en-US" sz="4000" dirty="0" smtClean="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to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petabytes of data </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available with Google APIs.</a:t>
            </a:r>
            <a:endParaRPr lang="en-US" sz="32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8" name="Picture 7">
            <a:extLst>
              <a:ext uri="{FF2B5EF4-FFF2-40B4-BE49-F238E27FC236}">
                <a16:creationId xmlns:a16="http://schemas.microsoft.com/office/drawing/2014/main" xmlns="" id="{688EA54A-53C2-6C46-8631-FF7B1DB1917A}"/>
              </a:ext>
            </a:extLst>
          </p:cNvPr>
          <p:cNvPicPr>
            <a:picLocks noChangeAspect="1"/>
          </p:cNvPicPr>
          <p:nvPr/>
        </p:nvPicPr>
        <p:blipFill>
          <a:blip r:embed="rId3"/>
          <a:stretch>
            <a:fillRect/>
          </a:stretch>
        </p:blipFill>
        <p:spPr>
          <a:xfrm>
            <a:off x="1818731" y="2033598"/>
            <a:ext cx="4939301" cy="2305007"/>
          </a:xfrm>
          <a:prstGeom prst="rect">
            <a:avLst/>
          </a:prstGeom>
        </p:spPr>
      </p:pic>
      <p:pic>
        <p:nvPicPr>
          <p:cNvPr id="5" name="Picture 4">
            <a:extLst>
              <a:ext uri="{FF2B5EF4-FFF2-40B4-BE49-F238E27FC236}">
                <a16:creationId xmlns:a16="http://schemas.microsoft.com/office/drawing/2014/main" xmlns="" id="{773139D5-6F09-354B-BAB0-3AA72031DBCF}"/>
              </a:ext>
            </a:extLst>
          </p:cNvPr>
          <p:cNvPicPr>
            <a:picLocks noChangeAspect="1"/>
          </p:cNvPicPr>
          <p:nvPr/>
        </p:nvPicPr>
        <p:blipFill>
          <a:blip r:embed="rId4"/>
          <a:stretch>
            <a:fillRect/>
          </a:stretch>
        </p:blipFill>
        <p:spPr>
          <a:xfrm>
            <a:off x="2598596" y="15151303"/>
            <a:ext cx="7966832" cy="10065681"/>
          </a:xfrm>
          <a:prstGeom prst="rect">
            <a:avLst/>
          </a:prstGeom>
        </p:spPr>
      </p:pic>
      <p:sp>
        <p:nvSpPr>
          <p:cNvPr id="26" name="TextBox 25">
            <a:extLst>
              <a:ext uri="{FF2B5EF4-FFF2-40B4-BE49-F238E27FC236}">
                <a16:creationId xmlns:a16="http://schemas.microsoft.com/office/drawing/2014/main" xmlns="" id="{3C693A48-03DC-2D4F-ACB1-A91F0BEABDD7}"/>
              </a:ext>
            </a:extLst>
          </p:cNvPr>
          <p:cNvSpPr txBox="1"/>
          <p:nvPr/>
        </p:nvSpPr>
        <p:spPr>
          <a:xfrm>
            <a:off x="14650213" y="8126297"/>
            <a:ext cx="11086939" cy="6524863"/>
          </a:xfrm>
          <a:prstGeom prst="rect">
            <a:avLst/>
          </a:prstGeom>
          <a:noFill/>
        </p:spPr>
        <p:txBody>
          <a:bodyPr wrap="square" rtlCol="0">
            <a:spAutoFit/>
          </a:bodyPr>
          <a:lstStyle/>
          <a:p>
            <a:r>
              <a:rPr lang="en-US" sz="66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rPr>
              <a:t>Approach</a:t>
            </a:r>
          </a:p>
          <a:p>
            <a:endParaRPr lang="en-US" sz="32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endParaRPr>
          </a:p>
          <a:p>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Intripid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partitions</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 the route into manageable blocks – recommending sites and calculating gas prices in each block. We provide a </a:t>
            </a:r>
            <a:r>
              <a:rPr lang="en-US" sz="4000" b="1" dirty="0" smtClean="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quantitative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score</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 to compare road trip routes, increasing trip planning efficiency. No other extensive trip optimizer combines the visualization of a trip with gas expenditure as a constraint and scales it to the entire US.</a:t>
            </a:r>
          </a:p>
        </p:txBody>
      </p:sp>
      <p:sp>
        <p:nvSpPr>
          <p:cNvPr id="27" name="TextBox 26">
            <a:extLst>
              <a:ext uri="{FF2B5EF4-FFF2-40B4-BE49-F238E27FC236}">
                <a16:creationId xmlns:a16="http://schemas.microsoft.com/office/drawing/2014/main" xmlns="" id="{E6CA784E-3602-FA4A-AFD6-9F6D694AFB57}"/>
              </a:ext>
            </a:extLst>
          </p:cNvPr>
          <p:cNvSpPr txBox="1"/>
          <p:nvPr/>
        </p:nvSpPr>
        <p:spPr>
          <a:xfrm>
            <a:off x="1911106" y="28549964"/>
            <a:ext cx="11086939" cy="4678204"/>
          </a:xfrm>
          <a:prstGeom prst="rect">
            <a:avLst/>
          </a:prstGeom>
          <a:noFill/>
        </p:spPr>
        <p:txBody>
          <a:bodyPr wrap="square" rtlCol="0">
            <a:spAutoFit/>
          </a:bodyPr>
          <a:lstStyle/>
          <a:p>
            <a:r>
              <a:rPr lang="en-US" sz="66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rPr>
              <a:t>Data</a:t>
            </a:r>
          </a:p>
          <a:p>
            <a:endParaRPr lang="en-US" sz="3200" b="1" dirty="0">
              <a:solidFill>
                <a:srgbClr val="003057"/>
              </a:solidFill>
              <a:latin typeface="CMU Sans Serif" panose="02000603000000000000" pitchFamily="2" charset="0"/>
              <a:ea typeface="CMU Sans Serif" panose="02000603000000000000" pitchFamily="2" charset="0"/>
              <a:cs typeface="CMU Sans Serif" panose="02000603000000000000" pitchFamily="2" charset="0"/>
            </a:endParaRPr>
          </a:p>
          <a:p>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Intripid utilizes the Google Maps API for route navigation and the Google Places API for querying sites along the route. We scraped state gas price data from AAA. We used </a:t>
            </a:r>
            <a:r>
              <a:rPr lang="en-US" sz="4000" b="1" dirty="0">
                <a:solidFill>
                  <a:srgbClr val="3CBFAE"/>
                </a:solidFill>
                <a:latin typeface="CMU Sans Serif" panose="02000603000000000000" pitchFamily="2" charset="0"/>
                <a:ea typeface="CMU Sans Serif" panose="02000603000000000000" pitchFamily="2" charset="0"/>
                <a:cs typeface="CMU Sans Serif" panose="02000603000000000000" pitchFamily="2" charset="0"/>
              </a:rPr>
              <a:t>OpenRefine</a:t>
            </a:r>
            <a:r>
              <a:rPr lang="en-US" sz="40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 to clean over 50,000 rows of car gas mileage data. </a:t>
            </a:r>
          </a:p>
        </p:txBody>
      </p:sp>
      <p:sp>
        <p:nvSpPr>
          <p:cNvPr id="19" name="TextBox 18">
            <a:extLst>
              <a:ext uri="{FF2B5EF4-FFF2-40B4-BE49-F238E27FC236}">
                <a16:creationId xmlns:a16="http://schemas.microsoft.com/office/drawing/2014/main" xmlns="" id="{D69D31C5-88AA-F846-BC62-8302BEEDEFC4}"/>
              </a:ext>
            </a:extLst>
          </p:cNvPr>
          <p:cNvSpPr txBox="1"/>
          <p:nvPr/>
        </p:nvSpPr>
        <p:spPr>
          <a:xfrm>
            <a:off x="2351314" y="25679598"/>
            <a:ext cx="22482089" cy="1815882"/>
          </a:xfrm>
          <a:prstGeom prst="rect">
            <a:avLst/>
          </a:prstGeom>
          <a:noFill/>
        </p:spPr>
        <p:txBody>
          <a:bodyPr wrap="square" rtlCol="0">
            <a:spAutoFit/>
          </a:bodyPr>
          <a:lstStyle/>
          <a:p>
            <a:r>
              <a:rPr lang="en-US" sz="2800" dirty="0">
                <a:solidFill>
                  <a:srgbClr val="003057"/>
                </a:solidFill>
                <a:latin typeface="CMU Sans Serif Medium" panose="02000603000000000000" pitchFamily="2" charset="0"/>
                <a:ea typeface="CMU Sans Serif Medium" panose="02000603000000000000" pitchFamily="2" charset="0"/>
                <a:cs typeface="CMU Sans Serif Medium" panose="02000603000000000000" pitchFamily="2" charset="0"/>
              </a:rPr>
              <a:t>(Left) Intripid combines resources from Google's APIs and vehicle and gas information to calculate the optimal route, outputting the top three sites, expected trip cost, and alternative route suggestions. (Right) The UI combines a map overview, user inputs for route calculation, advanced trip options, and a simplistic overview of the route details. The quantitative details about each route allow the user to efficiently and effectively compare multiple road trips.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3351" y="16836218"/>
            <a:ext cx="13044089" cy="6409947"/>
          </a:xfrm>
          <a:prstGeom prst="rect">
            <a:avLst/>
          </a:prstGeom>
        </p:spPr>
      </p:pic>
    </p:spTree>
    <p:extLst>
      <p:ext uri="{BB962C8B-B14F-4D97-AF65-F5344CB8AC3E}">
        <p14:creationId xmlns:p14="http://schemas.microsoft.com/office/powerpoint/2010/main" val="29352227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TotalTime>
  <Words>316</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CMU Sans Serif</vt:lpstr>
      <vt:lpstr>CMU Sans Serif Medium</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william olsson</cp:lastModifiedBy>
  <cp:revision>47</cp:revision>
  <dcterms:created xsi:type="dcterms:W3CDTF">2018-04-14T15:01:02Z</dcterms:created>
  <dcterms:modified xsi:type="dcterms:W3CDTF">2018-04-24T02:04:46Z</dcterms:modified>
</cp:coreProperties>
</file>