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0"/>
  </p:notesMasterIdLst>
  <p:sldIdLst>
    <p:sldId id="256" r:id="rId5"/>
    <p:sldId id="325" r:id="rId6"/>
    <p:sldId id="349" r:id="rId7"/>
    <p:sldId id="326" r:id="rId8"/>
    <p:sldId id="365" r:id="rId9"/>
    <p:sldId id="327" r:id="rId10"/>
    <p:sldId id="330" r:id="rId11"/>
    <p:sldId id="331" r:id="rId12"/>
    <p:sldId id="332" r:id="rId13"/>
    <p:sldId id="348" r:id="rId14"/>
    <p:sldId id="335" r:id="rId15"/>
    <p:sldId id="334" r:id="rId16"/>
    <p:sldId id="336" r:id="rId17"/>
    <p:sldId id="328" r:id="rId18"/>
    <p:sldId id="338" r:id="rId19"/>
    <p:sldId id="337" r:id="rId20"/>
    <p:sldId id="339" r:id="rId21"/>
    <p:sldId id="340" r:id="rId22"/>
    <p:sldId id="343" r:id="rId23"/>
    <p:sldId id="342" r:id="rId24"/>
    <p:sldId id="350" r:id="rId25"/>
    <p:sldId id="345" r:id="rId26"/>
    <p:sldId id="346" r:id="rId27"/>
    <p:sldId id="351" r:id="rId28"/>
    <p:sldId id="352" r:id="rId29"/>
    <p:sldId id="353" r:id="rId30"/>
    <p:sldId id="354" r:id="rId31"/>
    <p:sldId id="355" r:id="rId32"/>
    <p:sldId id="356" r:id="rId33"/>
    <p:sldId id="367" r:id="rId34"/>
    <p:sldId id="369" r:id="rId35"/>
    <p:sldId id="368" r:id="rId36"/>
    <p:sldId id="370" r:id="rId37"/>
    <p:sldId id="380" r:id="rId38"/>
    <p:sldId id="371" r:id="rId39"/>
    <p:sldId id="372" r:id="rId40"/>
    <p:sldId id="378" r:id="rId41"/>
    <p:sldId id="379" r:id="rId42"/>
    <p:sldId id="374" r:id="rId43"/>
    <p:sldId id="377" r:id="rId44"/>
    <p:sldId id="341" r:id="rId45"/>
    <p:sldId id="376" r:id="rId46"/>
    <p:sldId id="360" r:id="rId47"/>
    <p:sldId id="381" r:id="rId48"/>
    <p:sldId id="298" r:id="rId4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wina Pilarska (MLPI)" initials="MP(" lastIdx="1" clrIdx="0">
    <p:extLst>
      <p:ext uri="{19B8F6BF-5375-455C-9EA6-DF929625EA0E}">
        <p15:presenceInfo xmlns:p15="http://schemas.microsoft.com/office/powerpoint/2012/main" userId="S-1-5-21-3190351451-1368101502-2832606768-1263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2B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C984A-9251-469C-B236-D07C97AB8EA6}" v="30" dt="2020-06-02T11:26:22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331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ł Pazdej (RAZD)" userId="bf4bfcde-04de-40a9-9c65-88a47a124073" providerId="ADAL" clId="{2ECA8E07-2B41-4549-BF6A-EA646A76D3EA}"/>
    <pc:docChg chg="custSel addSld delSld modSld sldOrd">
      <pc:chgData name="Rafał Pazdej (RAZD)" userId="bf4bfcde-04de-40a9-9c65-88a47a124073" providerId="ADAL" clId="{2ECA8E07-2B41-4549-BF6A-EA646A76D3EA}" dt="2020-06-02T12:54:00.485" v="770" actId="1076"/>
      <pc:docMkLst>
        <pc:docMk/>
      </pc:docMkLst>
      <pc:sldChg chg="addSp modSp">
        <pc:chgData name="Rafał Pazdej (RAZD)" userId="bf4bfcde-04de-40a9-9c65-88a47a124073" providerId="ADAL" clId="{2ECA8E07-2B41-4549-BF6A-EA646A76D3EA}" dt="2020-06-02T11:26:49.831" v="741" actId="20577"/>
        <pc:sldMkLst>
          <pc:docMk/>
          <pc:sldMk cId="3001911026" sldId="341"/>
        </pc:sldMkLst>
        <pc:spChg chg="mod">
          <ac:chgData name="Rafał Pazdej (RAZD)" userId="bf4bfcde-04de-40a9-9c65-88a47a124073" providerId="ADAL" clId="{2ECA8E07-2B41-4549-BF6A-EA646A76D3EA}" dt="2020-06-02T11:26:19.190" v="652" actId="14100"/>
          <ac:spMkLst>
            <pc:docMk/>
            <pc:sldMk cId="3001911026" sldId="341"/>
            <ac:spMk id="3" creationId="{00000000-0000-0000-0000-000000000000}"/>
          </ac:spMkLst>
        </pc:spChg>
        <pc:spChg chg="add mod">
          <ac:chgData name="Rafał Pazdej (RAZD)" userId="bf4bfcde-04de-40a9-9c65-88a47a124073" providerId="ADAL" clId="{2ECA8E07-2B41-4549-BF6A-EA646A76D3EA}" dt="2020-06-02T11:26:49.831" v="741" actId="20577"/>
          <ac:spMkLst>
            <pc:docMk/>
            <pc:sldMk cId="3001911026" sldId="341"/>
            <ac:spMk id="4" creationId="{CEB7558C-8E0F-4768-8B47-F1CF717B3B9B}"/>
          </ac:spMkLst>
        </pc:spChg>
      </pc:sldChg>
      <pc:sldChg chg="ord">
        <pc:chgData name="Rafał Pazdej (RAZD)" userId="bf4bfcde-04de-40a9-9c65-88a47a124073" providerId="ADAL" clId="{2ECA8E07-2B41-4549-BF6A-EA646A76D3EA}" dt="2020-06-02T11:18:26.679" v="149"/>
        <pc:sldMkLst>
          <pc:docMk/>
          <pc:sldMk cId="1100025528" sldId="357"/>
        </pc:sldMkLst>
      </pc:sldChg>
      <pc:sldChg chg="ord">
        <pc:chgData name="Rafał Pazdej (RAZD)" userId="bf4bfcde-04de-40a9-9c65-88a47a124073" providerId="ADAL" clId="{2ECA8E07-2B41-4549-BF6A-EA646A76D3EA}" dt="2020-06-02T11:18:26.679" v="149"/>
        <pc:sldMkLst>
          <pc:docMk/>
          <pc:sldMk cId="3085856802" sldId="358"/>
        </pc:sldMkLst>
      </pc:sldChg>
      <pc:sldChg chg="addSp delSp modSp">
        <pc:chgData name="Rafał Pazdej (RAZD)" userId="bf4bfcde-04de-40a9-9c65-88a47a124073" providerId="ADAL" clId="{2ECA8E07-2B41-4549-BF6A-EA646A76D3EA}" dt="2020-06-02T12:31:27.991" v="764" actId="478"/>
        <pc:sldMkLst>
          <pc:docMk/>
          <pc:sldMk cId="3750108520" sldId="359"/>
        </pc:sldMkLst>
        <pc:spChg chg="mod">
          <ac:chgData name="Rafał Pazdej (RAZD)" userId="bf4bfcde-04de-40a9-9c65-88a47a124073" providerId="ADAL" clId="{2ECA8E07-2B41-4549-BF6A-EA646A76D3EA}" dt="2020-06-02T08:01:11.263" v="133" actId="20577"/>
          <ac:spMkLst>
            <pc:docMk/>
            <pc:sldMk cId="3750108520" sldId="359"/>
            <ac:spMk id="2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11:12:39.856" v="136" actId="1076"/>
          <ac:spMkLst>
            <pc:docMk/>
            <pc:sldMk cId="3750108520" sldId="359"/>
            <ac:spMk id="7" creationId="{00000000-0000-0000-0000-000000000000}"/>
          </ac:spMkLst>
        </pc:spChg>
        <pc:spChg chg="del">
          <ac:chgData name="Rafał Pazdej (RAZD)" userId="bf4bfcde-04de-40a9-9c65-88a47a124073" providerId="ADAL" clId="{2ECA8E07-2B41-4549-BF6A-EA646A76D3EA}" dt="2020-06-02T12:31:27.991" v="764" actId="478"/>
          <ac:spMkLst>
            <pc:docMk/>
            <pc:sldMk cId="3750108520" sldId="359"/>
            <ac:spMk id="12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07:59:41.366" v="103" actId="1076"/>
          <ac:spMkLst>
            <pc:docMk/>
            <pc:sldMk cId="3750108520" sldId="359"/>
            <ac:spMk id="15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07:58:22.736" v="76" actId="6549"/>
          <ac:spMkLst>
            <pc:docMk/>
            <pc:sldMk cId="3750108520" sldId="359"/>
            <ac:spMk id="19" creationId="{00000000-0000-0000-0000-000000000000}"/>
          </ac:spMkLst>
        </pc:spChg>
        <pc:spChg chg="del">
          <ac:chgData name="Rafał Pazdej (RAZD)" userId="bf4bfcde-04de-40a9-9c65-88a47a124073" providerId="ADAL" clId="{2ECA8E07-2B41-4549-BF6A-EA646A76D3EA}" dt="2020-06-02T07:59:09.424" v="84" actId="478"/>
          <ac:spMkLst>
            <pc:docMk/>
            <pc:sldMk cId="3750108520" sldId="359"/>
            <ac:spMk id="20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07:58:46.798" v="79" actId="1076"/>
          <ac:spMkLst>
            <pc:docMk/>
            <pc:sldMk cId="3750108520" sldId="359"/>
            <ac:spMk id="32" creationId="{00000000-0000-0000-0000-000000000000}"/>
          </ac:spMkLst>
        </pc:spChg>
        <pc:spChg chg="add mod">
          <ac:chgData name="Rafał Pazdej (RAZD)" userId="bf4bfcde-04de-40a9-9c65-88a47a124073" providerId="ADAL" clId="{2ECA8E07-2B41-4549-BF6A-EA646A76D3EA}" dt="2020-06-02T07:59:45.051" v="104" actId="14100"/>
          <ac:spMkLst>
            <pc:docMk/>
            <pc:sldMk cId="3750108520" sldId="359"/>
            <ac:spMk id="35" creationId="{71C10E8D-FDAE-4C9E-A100-7CAFEFC454EC}"/>
          </ac:spMkLst>
        </pc:spChg>
        <pc:picChg chg="add mod">
          <ac:chgData name="Rafał Pazdej (RAZD)" userId="bf4bfcde-04de-40a9-9c65-88a47a124073" providerId="ADAL" clId="{2ECA8E07-2B41-4549-BF6A-EA646A76D3EA}" dt="2020-06-02T07:58:15.248" v="59" actId="14100"/>
          <ac:picMkLst>
            <pc:docMk/>
            <pc:sldMk cId="3750108520" sldId="359"/>
            <ac:picMk id="3" creationId="{BF04E52F-6853-450B-9A85-3798E3ACFD0D}"/>
          </ac:picMkLst>
        </pc:picChg>
        <pc:picChg chg="del mod">
          <ac:chgData name="Rafał Pazdej (RAZD)" userId="bf4bfcde-04de-40a9-9c65-88a47a124073" providerId="ADAL" clId="{2ECA8E07-2B41-4549-BF6A-EA646A76D3EA}" dt="2020-06-02T07:54:15.694" v="56" actId="478"/>
          <ac:picMkLst>
            <pc:docMk/>
            <pc:sldMk cId="3750108520" sldId="359"/>
            <ac:picMk id="18" creationId="{00000000-0000-0000-0000-000000000000}"/>
          </ac:picMkLst>
        </pc:picChg>
        <pc:picChg chg="add del mod">
          <ac:chgData name="Rafał Pazdej (RAZD)" userId="bf4bfcde-04de-40a9-9c65-88a47a124073" providerId="ADAL" clId="{2ECA8E07-2B41-4549-BF6A-EA646A76D3EA}" dt="2020-06-02T07:54:15.694" v="56" actId="478"/>
          <ac:picMkLst>
            <pc:docMk/>
            <pc:sldMk cId="3750108520" sldId="359"/>
            <ac:picMk id="1026" creationId="{F00764F4-D698-4E48-86DF-EF9F39C6963A}"/>
          </ac:picMkLst>
        </pc:picChg>
      </pc:sldChg>
      <pc:sldChg chg="add del ord">
        <pc:chgData name="Rafał Pazdej (RAZD)" userId="bf4bfcde-04de-40a9-9c65-88a47a124073" providerId="ADAL" clId="{2ECA8E07-2B41-4549-BF6A-EA646A76D3EA}" dt="2020-06-02T08:04:17.069" v="135" actId="2696"/>
        <pc:sldMkLst>
          <pc:docMk/>
          <pc:sldMk cId="3902281305" sldId="362"/>
        </pc:sldMkLst>
      </pc:sldChg>
      <pc:sldChg chg="addSp modSp add ord">
        <pc:chgData name="Rafał Pazdej (RAZD)" userId="bf4bfcde-04de-40a9-9c65-88a47a124073" providerId="ADAL" clId="{2ECA8E07-2B41-4549-BF6A-EA646A76D3EA}" dt="2020-06-02T12:54:00.485" v="770" actId="1076"/>
        <pc:sldMkLst>
          <pc:docMk/>
          <pc:sldMk cId="1049050774" sldId="363"/>
        </pc:sldMkLst>
        <pc:spChg chg="mod">
          <ac:chgData name="Rafał Pazdej (RAZD)" userId="bf4bfcde-04de-40a9-9c65-88a47a124073" providerId="ADAL" clId="{2ECA8E07-2B41-4549-BF6A-EA646A76D3EA}" dt="2020-06-02T11:13:26.719" v="148" actId="20577"/>
          <ac:spMkLst>
            <pc:docMk/>
            <pc:sldMk cId="1049050774" sldId="363"/>
            <ac:spMk id="2" creationId="{00000000-0000-0000-0000-000000000000}"/>
          </ac:spMkLst>
        </pc:spChg>
        <pc:spChg chg="add mod">
          <ac:chgData name="Rafał Pazdej (RAZD)" userId="bf4bfcde-04de-40a9-9c65-88a47a124073" providerId="ADAL" clId="{2ECA8E07-2B41-4549-BF6A-EA646A76D3EA}" dt="2020-06-02T12:54:00.485" v="770" actId="1076"/>
          <ac:spMkLst>
            <pc:docMk/>
            <pc:sldMk cId="1049050774" sldId="363"/>
            <ac:spMk id="17" creationId="{C64D2710-EFB1-41CB-8047-AD4731ECD820}"/>
          </ac:spMkLst>
        </pc:spChg>
        <pc:spChg chg="add">
          <ac:chgData name="Rafał Pazdej (RAZD)" userId="bf4bfcde-04de-40a9-9c65-88a47a124073" providerId="ADAL" clId="{2ECA8E07-2B41-4549-BF6A-EA646A76D3EA}" dt="2020-06-02T11:12:48.023" v="137"/>
          <ac:spMkLst>
            <pc:docMk/>
            <pc:sldMk cId="1049050774" sldId="363"/>
            <ac:spMk id="18" creationId="{D0DD3C11-8D39-4E6D-B535-1F7387E8118C}"/>
          </ac:spMkLst>
        </pc:spChg>
        <pc:spChg chg="add">
          <ac:chgData name="Rafał Pazdej (RAZD)" userId="bf4bfcde-04de-40a9-9c65-88a47a124073" providerId="ADAL" clId="{2ECA8E07-2B41-4549-BF6A-EA646A76D3EA}" dt="2020-06-02T11:12:48.023" v="137"/>
          <ac:spMkLst>
            <pc:docMk/>
            <pc:sldMk cId="1049050774" sldId="363"/>
            <ac:spMk id="31" creationId="{904AECA4-D837-4296-8EE2-75B75B09395F}"/>
          </ac:spMkLst>
        </pc:spChg>
        <pc:spChg chg="add">
          <ac:chgData name="Rafał Pazdej (RAZD)" userId="bf4bfcde-04de-40a9-9c65-88a47a124073" providerId="ADAL" clId="{2ECA8E07-2B41-4549-BF6A-EA646A76D3EA}" dt="2020-06-02T11:12:57.516" v="138"/>
          <ac:spMkLst>
            <pc:docMk/>
            <pc:sldMk cId="1049050774" sldId="363"/>
            <ac:spMk id="33" creationId="{4ED87799-4FFD-4A15-AAFF-44EA86BFCBA8}"/>
          </ac:spMkLst>
        </pc:spChg>
        <pc:spChg chg="add mod">
          <ac:chgData name="Rafał Pazdej (RAZD)" userId="bf4bfcde-04de-40a9-9c65-88a47a124073" providerId="ADAL" clId="{2ECA8E07-2B41-4549-BF6A-EA646A76D3EA}" dt="2020-06-02T12:53:56.752" v="769" actId="1076"/>
          <ac:spMkLst>
            <pc:docMk/>
            <pc:sldMk cId="1049050774" sldId="363"/>
            <ac:spMk id="34" creationId="{5073C265-769E-4562-9A7E-D8558874700C}"/>
          </ac:spMkLst>
        </pc:spChg>
        <pc:picChg chg="add">
          <ac:chgData name="Rafał Pazdej (RAZD)" userId="bf4bfcde-04de-40a9-9c65-88a47a124073" providerId="ADAL" clId="{2ECA8E07-2B41-4549-BF6A-EA646A76D3EA}" dt="2020-06-02T11:12:57.516" v="138"/>
          <ac:picMkLst>
            <pc:docMk/>
            <pc:sldMk cId="1049050774" sldId="363"/>
            <ac:picMk id="32" creationId="{A8A6C837-6836-42EB-A086-5B32ACFCEA6E}"/>
          </ac:picMkLst>
        </pc:picChg>
        <pc:picChg chg="add">
          <ac:chgData name="Rafał Pazdej (RAZD)" userId="bf4bfcde-04de-40a9-9c65-88a47a124073" providerId="ADAL" clId="{2ECA8E07-2B41-4549-BF6A-EA646A76D3EA}" dt="2020-06-02T11:13:13.387" v="140"/>
          <ac:picMkLst>
            <pc:docMk/>
            <pc:sldMk cId="1049050774" sldId="363"/>
            <ac:picMk id="35" creationId="{A4A4FF64-34A2-475B-B3B8-B619EEB45E79}"/>
          </ac:picMkLst>
        </pc:picChg>
      </pc:sldChg>
      <pc:sldChg chg="addSp delSp modSp add ord">
        <pc:chgData name="Rafał Pazdej (RAZD)" userId="bf4bfcde-04de-40a9-9c65-88a47a124073" providerId="ADAL" clId="{2ECA8E07-2B41-4549-BF6A-EA646A76D3EA}" dt="2020-06-02T12:30:39.653" v="763" actId="20577"/>
        <pc:sldMkLst>
          <pc:docMk/>
          <pc:sldMk cId="2160623198" sldId="364"/>
        </pc:sldMkLst>
        <pc:spChg chg="mod">
          <ac:chgData name="Rafał Pazdej (RAZD)" userId="bf4bfcde-04de-40a9-9c65-88a47a124073" providerId="ADAL" clId="{2ECA8E07-2B41-4549-BF6A-EA646A76D3EA}" dt="2020-06-02T11:20:13.519" v="248"/>
          <ac:spMkLst>
            <pc:docMk/>
            <pc:sldMk cId="2160623198" sldId="364"/>
            <ac:spMk id="2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12:30:39.653" v="763" actId="20577"/>
          <ac:spMkLst>
            <pc:docMk/>
            <pc:sldMk cId="2160623198" sldId="364"/>
            <ac:spMk id="3" creationId="{00000000-0000-0000-0000-000000000000}"/>
          </ac:spMkLst>
        </pc:spChg>
        <pc:spChg chg="add mod">
          <ac:chgData name="Rafał Pazdej (RAZD)" userId="bf4bfcde-04de-40a9-9c65-88a47a124073" providerId="ADAL" clId="{2ECA8E07-2B41-4549-BF6A-EA646A76D3EA}" dt="2020-06-02T11:25:52.859" v="650" actId="14100"/>
          <ac:spMkLst>
            <pc:docMk/>
            <pc:sldMk cId="2160623198" sldId="364"/>
            <ac:spMk id="4" creationId="{505F2496-3E69-4D2C-9800-87112581418D}"/>
          </ac:spMkLst>
        </pc:spChg>
        <pc:spChg chg="mod">
          <ac:chgData name="Rafał Pazdej (RAZD)" userId="bf4bfcde-04de-40a9-9c65-88a47a124073" providerId="ADAL" clId="{2ECA8E07-2B41-4549-BF6A-EA646A76D3EA}" dt="2020-06-02T11:20:42.903" v="287" actId="14100"/>
          <ac:spMkLst>
            <pc:docMk/>
            <pc:sldMk cId="2160623198" sldId="364"/>
            <ac:spMk id="5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11:19:22.470" v="192" actId="20577"/>
          <ac:spMkLst>
            <pc:docMk/>
            <pc:sldMk cId="2160623198" sldId="364"/>
            <ac:spMk id="7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11:19:57.694" v="247" actId="20577"/>
          <ac:spMkLst>
            <pc:docMk/>
            <pc:sldMk cId="2160623198" sldId="364"/>
            <ac:spMk id="8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11:23:43.423" v="487" actId="1076"/>
          <ac:spMkLst>
            <pc:docMk/>
            <pc:sldMk cId="2160623198" sldId="364"/>
            <ac:spMk id="9" creationId="{00000000-0000-0000-0000-000000000000}"/>
          </ac:spMkLst>
        </pc:spChg>
        <pc:spChg chg="mod">
          <ac:chgData name="Rafał Pazdej (RAZD)" userId="bf4bfcde-04de-40a9-9c65-88a47a124073" providerId="ADAL" clId="{2ECA8E07-2B41-4549-BF6A-EA646A76D3EA}" dt="2020-06-02T11:25:57.406" v="651" actId="1076"/>
          <ac:spMkLst>
            <pc:docMk/>
            <pc:sldMk cId="2160623198" sldId="364"/>
            <ac:spMk id="12" creationId="{00000000-0000-0000-0000-000000000000}"/>
          </ac:spMkLst>
        </pc:spChg>
        <pc:graphicFrameChg chg="del">
          <ac:chgData name="Rafał Pazdej (RAZD)" userId="bf4bfcde-04de-40a9-9c65-88a47a124073" providerId="ADAL" clId="{2ECA8E07-2B41-4549-BF6A-EA646A76D3EA}" dt="2020-06-02T11:20:23.207" v="249" actId="478"/>
          <ac:graphicFrameMkLst>
            <pc:docMk/>
            <pc:sldMk cId="2160623198" sldId="364"/>
            <ac:graphicFrameMk id="10" creationId="{00000000-0000-0000-0000-000000000000}"/>
          </ac:graphicFrameMkLst>
        </pc:graphicFrameChg>
        <pc:picChg chg="mod">
          <ac:chgData name="Rafał Pazdej (RAZD)" userId="bf4bfcde-04de-40a9-9c65-88a47a124073" providerId="ADAL" clId="{2ECA8E07-2B41-4549-BF6A-EA646A76D3EA}" dt="2020-06-02T11:23:26.125" v="484" actId="1076"/>
          <ac:picMkLst>
            <pc:docMk/>
            <pc:sldMk cId="2160623198" sldId="364"/>
            <ac:picMk id="1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6F23A-AE00-4988-8EAE-FD7D4F56B8E4}" type="datetimeFigureOut">
              <a:rPr lang="pl-PL" smtClean="0"/>
              <a:t>09.09.2020</a:t>
            </a:fld>
            <a:endParaRPr lang="pl-P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97297-E798-4E1B-A1B8-579E030C932D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62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107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71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REST</a:t>
            </a:r>
            <a:r>
              <a:rPr lang="en-US" baseline="0" dirty="0"/>
              <a:t> Interface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7667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29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297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065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880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58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25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1415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926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redis</a:t>
            </a:r>
            <a:r>
              <a:rPr lang="en-US" baseline="0" dirty="0"/>
              <a:t> to DataLake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886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question</a:t>
            </a:r>
            <a:r>
              <a:rPr lang="en-US" baseline="0" dirty="0"/>
              <a:t> how many of you has an experience working with azure?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Who of you learn better by seeing things?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 you have </a:t>
            </a:r>
            <a:r>
              <a:rPr lang="pl-PL" baseline="0" dirty="0"/>
              <a:t>already </a:t>
            </a:r>
            <a:r>
              <a:rPr lang="en-US" baseline="0" dirty="0"/>
              <a:t>a question coming here?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Is there anything that you want to leave this room with?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49113-DFC8-0A4D-8316-FB2A30217B8F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4261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0829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29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5416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cace</a:t>
            </a:r>
            <a:r>
              <a:rPr lang="en-US" dirty="0"/>
              <a:t> to </a:t>
            </a:r>
            <a:r>
              <a:rPr lang="en-US" dirty="0" err="1"/>
              <a:t>datalak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30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5251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cace</a:t>
            </a:r>
            <a:r>
              <a:rPr lang="en-US" dirty="0"/>
              <a:t> to </a:t>
            </a:r>
            <a:r>
              <a:rPr lang="en-US" dirty="0" err="1"/>
              <a:t>datalak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32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7672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cace</a:t>
            </a:r>
            <a:r>
              <a:rPr lang="en-US" dirty="0"/>
              <a:t> to </a:t>
            </a:r>
            <a:r>
              <a:rPr lang="en-US" dirty="0" err="1"/>
              <a:t>datalak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35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9150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36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286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37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196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cace</a:t>
            </a:r>
            <a:r>
              <a:rPr lang="en-US" dirty="0"/>
              <a:t> to </a:t>
            </a:r>
            <a:r>
              <a:rPr lang="en-US" dirty="0" err="1"/>
              <a:t>datalak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38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770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39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7719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cace</a:t>
            </a:r>
            <a:r>
              <a:rPr lang="en-US" dirty="0"/>
              <a:t> to </a:t>
            </a:r>
            <a:r>
              <a:rPr lang="en-US" dirty="0" err="1"/>
              <a:t>datalak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40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30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49113-DFC8-0A4D-8316-FB2A30217B8F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158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41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0343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42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81000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https://forms.gle/Ue8u5HPxav8AVqzSA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43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4594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44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762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45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708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191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589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674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604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676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97297-E798-4E1B-A1B8-579E030C932D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13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33600" y="2379600"/>
            <a:ext cx="5400000" cy="646331"/>
          </a:xfrm>
        </p:spPr>
        <p:txBody>
          <a:bodyPr anchor="t" anchorCtr="0">
            <a:spAutoFit/>
          </a:bodyPr>
          <a:lstStyle>
            <a:lvl1pPr algn="r">
              <a:defRPr sz="40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033600" y="3805200"/>
            <a:ext cx="5400000" cy="397032"/>
          </a:xfrm>
        </p:spPr>
        <p:txBody>
          <a:bodyPr>
            <a:spAutoFit/>
          </a:bodyPr>
          <a:lstStyle>
            <a:lvl1pPr marL="0" indent="0" algn="r">
              <a:buNone/>
              <a:defRPr sz="2200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Presenter: Click to add name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8690400" y="4184751"/>
            <a:ext cx="2743200" cy="430887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2200">
                <a:solidFill>
                  <a:srgbClr val="FFFFFF"/>
                </a:solidFill>
                <a:latin typeface="+mj-lt"/>
              </a:defRPr>
            </a:lvl1pPr>
          </a:lstStyle>
          <a:p>
            <a:fld id="{1A38CEA9-088A-454F-884C-0B3E623F6661}" type="datetimeFigureOut">
              <a:rPr lang="pl-PL" smtClean="0"/>
              <a:t>09.09.2020</a:t>
            </a:fld>
            <a:endParaRPr lang="pl-PL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52000"/>
            <a:ext cx="2343055" cy="7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06886" y="0"/>
            <a:ext cx="6085114" cy="6858000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5438"/>
            <a:ext cx="4488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2351817"/>
            <a:ext cx="4488675" cy="3793484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bg1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 baseline="0">
                <a:solidFill>
                  <a:schemeClr val="bg1"/>
                </a:solidFill>
                <a:latin typeface="+mj-lt"/>
              </a:defRPr>
            </a:lvl2pPr>
            <a:lvl3pPr marL="864000" indent="-288000">
              <a:buClr>
                <a:schemeClr val="accent5"/>
              </a:buClr>
              <a:buFont typeface="Calibri Light" panose="020F0302020204030204" pitchFamily="34" charset="0"/>
              <a:buChar char="−"/>
              <a:defRPr sz="2200">
                <a:solidFill>
                  <a:schemeClr val="bg1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95325" y="1753355"/>
            <a:ext cx="4489450" cy="396875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5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4800" y="1687176"/>
            <a:ext cx="12192000" cy="343999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67200" y="2799000"/>
            <a:ext cx="7848000" cy="1260000"/>
          </a:xfrm>
        </p:spPr>
        <p:txBody>
          <a:bodyPr anchor="ctr" anchorCtr="0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2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enue, Focus, Workforce, Ow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3"/>
          <p:cNvSpPr/>
          <p:nvPr/>
        </p:nvSpPr>
        <p:spPr>
          <a:xfrm>
            <a:off x="8778" y="0"/>
            <a:ext cx="12192000" cy="6858001"/>
          </a:xfrm>
          <a:prstGeom prst="rect">
            <a:avLst/>
          </a:prstGeom>
          <a:solidFill>
            <a:srgbClr val="E6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00648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60800" y="1560404"/>
            <a:ext cx="1987200" cy="684000"/>
          </a:xfrm>
        </p:spPr>
        <p:txBody>
          <a:bodyPr/>
          <a:lstStyle>
            <a:lvl1pPr algn="r">
              <a:defRPr sz="5000" b="1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noProof="0" dirty="0"/>
              <a:t>##,###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97600" y="1256400"/>
            <a:ext cx="4086000" cy="288000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32800" y="1607702"/>
            <a:ext cx="1044000" cy="684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DKK</a:t>
            </a:r>
            <a:br>
              <a:rPr lang="en-US" noProof="0" dirty="0"/>
            </a:br>
            <a:r>
              <a:rPr lang="en-US" noProof="0" dirty="0"/>
              <a:t>MILL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97600" y="2340000"/>
            <a:ext cx="4086000" cy="39600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4500"/>
              </a:spcBef>
              <a:buNone/>
              <a:defRPr sz="10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cxnSp>
        <p:nvCxnSpPr>
          <p:cNvPr id="17" name="Lige forbindelse 4"/>
          <p:cNvCxnSpPr/>
          <p:nvPr/>
        </p:nvCxnSpPr>
        <p:spPr>
          <a:xfrm>
            <a:off x="6096000" y="737964"/>
            <a:ext cx="0" cy="5382072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5"/>
          <p:cNvCxnSpPr/>
          <p:nvPr/>
        </p:nvCxnSpPr>
        <p:spPr>
          <a:xfrm flipH="1">
            <a:off x="1123567" y="3429000"/>
            <a:ext cx="99448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730800" y="1256400"/>
            <a:ext cx="4086000" cy="288000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730800" y="2340000"/>
            <a:ext cx="4086000" cy="39600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4500"/>
              </a:spcBef>
              <a:buNone/>
              <a:defRPr sz="10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497600" y="4151373"/>
            <a:ext cx="4086000" cy="288000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497600" y="5234973"/>
            <a:ext cx="4086000" cy="39600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4500"/>
              </a:spcBef>
              <a:buNone/>
              <a:defRPr sz="10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207590" y="4464000"/>
            <a:ext cx="1044000" cy="684000"/>
          </a:xfrm>
        </p:spPr>
        <p:txBody>
          <a:bodyPr>
            <a:noAutofit/>
          </a:bodyPr>
          <a:lstStyle>
            <a:lvl1pPr marL="0" indent="0">
              <a:buNone/>
              <a:defRPr sz="5000" b="1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730800" y="5234973"/>
            <a:ext cx="4086000" cy="39600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4500"/>
              </a:spcBef>
              <a:buNone/>
              <a:defRPr sz="10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730800" y="4150800"/>
            <a:ext cx="4086000" cy="288000"/>
          </a:xfrm>
        </p:spPr>
        <p:txBody>
          <a:bodyPr>
            <a:noAutofit/>
          </a:bodyPr>
          <a:lstStyle>
            <a:lvl1pPr marL="0" indent="0" algn="ctr">
              <a:buNone/>
              <a:defRPr sz="1200" cap="all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730800" y="1558800"/>
            <a:ext cx="4086000" cy="684000"/>
          </a:xfrm>
        </p:spPr>
        <p:txBody>
          <a:bodyPr/>
          <a:lstStyle>
            <a:lvl1pPr marL="0" indent="0" algn="ctr">
              <a:buNone/>
              <a:defRPr sz="50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2260800" y="4464705"/>
            <a:ext cx="1987200" cy="684000"/>
          </a:xfrm>
        </p:spPr>
        <p:txBody>
          <a:bodyPr/>
          <a:lstStyle>
            <a:lvl1pPr marL="0" indent="0">
              <a:buNone/>
              <a:defRPr sz="50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##,###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485188" y="4464000"/>
            <a:ext cx="896937" cy="684000"/>
          </a:xfrm>
        </p:spPr>
        <p:txBody>
          <a:bodyPr/>
          <a:lstStyle>
            <a:lvl1pPr marL="0" indent="0">
              <a:buNone/>
              <a:defRPr sz="50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##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84000" y="6355080"/>
            <a:ext cx="4114800" cy="365760"/>
          </a:xfrm>
        </p:spPr>
        <p:txBody>
          <a:bodyPr anchor="ctr"/>
          <a:lstStyle>
            <a:lvl1pPr marL="0" indent="0" algn="l">
              <a:buNone/>
              <a:defRPr sz="1200"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dirty="0"/>
              <a:t>Footer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2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- dark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8050"/>
            <a:ext cx="4488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2353810"/>
            <a:ext cx="4488675" cy="3793484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rgbClr val="FFFFFF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rgbClr val="FFFFFF"/>
                </a:solidFill>
                <a:latin typeface="+mj-lt"/>
              </a:defRPr>
            </a:lvl2pPr>
            <a:lvl3pPr marL="864000" indent="-288000">
              <a:buClr>
                <a:schemeClr val="accent1"/>
              </a:buClr>
              <a:buFont typeface="Calibri Light" panose="020F0302020204030204" pitchFamily="34" charset="0"/>
              <a:buChar char="−"/>
              <a:defRPr sz="2200">
                <a:solidFill>
                  <a:srgbClr val="FFFFFF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4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6164263" y="0"/>
            <a:ext cx="6027737" cy="685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95325" y="1755658"/>
            <a:ext cx="4489450" cy="396875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5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-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8050"/>
            <a:ext cx="4488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/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2350237"/>
            <a:ext cx="4488675" cy="3793484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chemeClr val="accent5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6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6164263" y="0"/>
            <a:ext cx="6027737" cy="685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95325" y="1753871"/>
            <a:ext cx="4489450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grey with white top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8050"/>
            <a:ext cx="10536675" cy="646331"/>
          </a:xfrm>
        </p:spPr>
        <p:txBody>
          <a:bodyPr wrap="square">
            <a:sp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2351817"/>
            <a:ext cx="10536675" cy="3793484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rgbClr val="2BC4B6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6355080"/>
            <a:ext cx="4114800" cy="365760"/>
          </a:xfrm>
        </p:spPr>
        <p:txBody>
          <a:bodyPr anchor="ctr"/>
          <a:lstStyle>
            <a:lvl1pPr marL="0" indent="0" algn="l">
              <a:buNone/>
              <a:defRPr sz="1200"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95325" y="1754661"/>
            <a:ext cx="10536238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5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, grey with white top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grey with white top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8050"/>
            <a:ext cx="10536675" cy="646331"/>
          </a:xfrm>
        </p:spPr>
        <p:txBody>
          <a:bodyPr wrap="square">
            <a:sp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2351817"/>
            <a:ext cx="10536675" cy="3793484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rgbClr val="2BC4B6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95325" y="1754661"/>
            <a:ext cx="10536238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47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lliam Dem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8050"/>
            <a:ext cx="5028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/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4" y="2307773"/>
            <a:ext cx="5028675" cy="2425592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2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936176" y="827450"/>
            <a:ext cx="27000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200" b="1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YEAR</a:t>
            </a:r>
          </a:p>
        </p:txBody>
      </p:sp>
      <p:cxnSp>
        <p:nvCxnSpPr>
          <p:cNvPr id="9" name="Lige forbindelse 28"/>
          <p:cNvCxnSpPr/>
          <p:nvPr/>
        </p:nvCxnSpPr>
        <p:spPr>
          <a:xfrm>
            <a:off x="750416" y="3406074"/>
            <a:ext cx="114840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36176" y="1215596"/>
            <a:ext cx="2700000" cy="11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596886" y="825474"/>
            <a:ext cx="27000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200" b="1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596886" y="1215596"/>
            <a:ext cx="2700000" cy="1116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Tx/>
              <a:buFont typeface="Arial"/>
              <a:buNone/>
              <a:tabLst/>
              <a:defRPr sz="1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79834" y="4356000"/>
            <a:ext cx="27000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200" b="1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79834" y="4752000"/>
            <a:ext cx="2700000" cy="11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270204" y="4356000"/>
            <a:ext cx="27000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200" b="1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270204" y="4752000"/>
            <a:ext cx="2700000" cy="11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8050"/>
            <a:ext cx="10536676" cy="72000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05196" y="1808163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668" y="1808163"/>
            <a:ext cx="911533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05196" y="2519680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116668" y="2519680"/>
            <a:ext cx="911533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Introduction to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705196" y="3231197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116668" y="3231197"/>
            <a:ext cx="911533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05196" y="3942714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116668" y="3942714"/>
            <a:ext cx="911533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05196" y="4654231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2116668" y="4654231"/>
            <a:ext cx="911533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705196" y="5365748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2116668" y="5365748"/>
            <a:ext cx="911533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5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93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ymbol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3"/>
          <p:cNvSpPr/>
          <p:nvPr/>
        </p:nvSpPr>
        <p:spPr>
          <a:xfrm>
            <a:off x="0" y="-7359"/>
            <a:ext cx="12192000" cy="6858001"/>
          </a:xfrm>
          <a:prstGeom prst="rect">
            <a:avLst/>
          </a:prstGeom>
          <a:solidFill>
            <a:srgbClr val="E6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006484"/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438000" y="1166400"/>
            <a:ext cx="7455600" cy="328097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3438000" y="1534338"/>
            <a:ext cx="7455600" cy="328097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3438000" y="2998800"/>
            <a:ext cx="7455600" cy="328097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3438000" y="3380491"/>
            <a:ext cx="7455600" cy="328097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3438000" y="4849200"/>
            <a:ext cx="7455600" cy="328097"/>
          </a:xfrm>
        </p:spPr>
        <p:txBody>
          <a:bodyPr>
            <a:noAutofit/>
          </a:bodyPr>
          <a:lstStyle>
            <a:lvl1pPr marL="0" indent="0">
              <a:buNone/>
              <a:defRPr sz="2200" b="1" baseline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3438000" y="5220616"/>
            <a:ext cx="7455600" cy="328097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84000" y="6355080"/>
            <a:ext cx="4114800" cy="365760"/>
          </a:xfrm>
        </p:spPr>
        <p:txBody>
          <a:bodyPr anchor="ctr"/>
          <a:lstStyle>
            <a:lvl1pPr marL="0" indent="0" algn="l">
              <a:buNone/>
              <a:defRPr sz="1200"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dirty="0"/>
              <a:t>Footer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  <p:pic>
        <p:nvPicPr>
          <p:cNvPr id="15" name="Billed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245" y="4347616"/>
            <a:ext cx="1746000" cy="1746000"/>
          </a:xfrm>
          <a:prstGeom prst="rect">
            <a:avLst/>
          </a:prstGeom>
        </p:spPr>
      </p:pic>
      <p:pic>
        <p:nvPicPr>
          <p:cNvPr id="17" name="Billed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245" y="528493"/>
            <a:ext cx="1746000" cy="1746000"/>
          </a:xfrm>
          <a:prstGeom prst="rect">
            <a:avLst/>
          </a:prstGeom>
        </p:spPr>
      </p:pic>
      <p:pic>
        <p:nvPicPr>
          <p:cNvPr id="18" name="Billede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245" y="2524125"/>
            <a:ext cx="1746000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3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9180000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6355080"/>
            <a:ext cx="4114800" cy="365760"/>
          </a:xfrm>
        </p:spPr>
        <p:txBody>
          <a:bodyPr anchor="ctr"/>
          <a:lstStyle>
            <a:lvl1pPr marL="0" indent="0" algn="l">
              <a:buNone/>
              <a:defRPr sz="1200"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dirty="0"/>
              <a:t>Footer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8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9180000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8050"/>
            <a:ext cx="10536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/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89410" y="2353810"/>
            <a:ext cx="5034589" cy="3884228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chemeClr val="accent5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Pladsholder til indhold 2"/>
          <p:cNvSpPr>
            <a:spLocks noGrp="1"/>
          </p:cNvSpPr>
          <p:nvPr>
            <p:ph idx="15" hasCustomPrompt="1"/>
          </p:nvPr>
        </p:nvSpPr>
        <p:spPr>
          <a:xfrm>
            <a:off x="6212924" y="2353810"/>
            <a:ext cx="5034589" cy="3884228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chemeClr val="accent5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88975" y="1755658"/>
            <a:ext cx="5035550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211963" y="1755658"/>
            <a:ext cx="5035550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86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9180000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8050"/>
            <a:ext cx="10536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/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12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89410" y="2353810"/>
            <a:ext cx="10542589" cy="3884228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chemeClr val="accent5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88975" y="1755658"/>
            <a:ext cx="10542588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34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3129947" y="3060000"/>
            <a:ext cx="5932107" cy="86583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noProof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Thank you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48" y="2069999"/>
            <a:ext cx="2566573" cy="7683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01" y="-14063"/>
            <a:ext cx="12217001" cy="6872063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3282347" y="3212400"/>
            <a:ext cx="5932107" cy="86583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noProof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Thank you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48" y="2222399"/>
            <a:ext cx="2566573" cy="7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86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 title, conten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000" y="1080000"/>
            <a:ext cx="10548000" cy="720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17CCCC7F-9621-A743-A701-E063ABC03BA8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8" name="Billede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1" y="252000"/>
            <a:ext cx="1387475" cy="419100"/>
          </a:xfrm>
          <a:prstGeom prst="rect">
            <a:avLst/>
          </a:prstGeom>
        </p:spPr>
      </p:pic>
      <p:sp>
        <p:nvSpPr>
          <p:cNvPr id="9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84000" y="2700000"/>
            <a:ext cx="10548000" cy="3401255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0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0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rgbClr val="2BC4B6"/>
              </a:buClr>
              <a:buFont typeface="Calibri Light" panose="020F0302020204030204" pitchFamily="34" charset="0"/>
              <a:buChar char="−"/>
              <a:defRPr sz="20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84000" y="1944000"/>
            <a:ext cx="10548000" cy="612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095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7704"/>
            <a:ext cx="10536676" cy="72000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05196" y="1806576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124644" y="1806576"/>
            <a:ext cx="9107356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05196" y="2518093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124644" y="2518093"/>
            <a:ext cx="9107356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Introduction to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705196" y="3229610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124644" y="3229610"/>
            <a:ext cx="9107356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705196" y="3941127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124644" y="3941127"/>
            <a:ext cx="9107356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05196" y="4652644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2124644" y="4652644"/>
            <a:ext cx="9107356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705196" y="5364161"/>
            <a:ext cx="1411472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##:##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2124644" y="5364161"/>
            <a:ext cx="9107356" cy="7064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US" sz="2000" noProof="0" dirty="0">
                <a:solidFill>
                  <a:srgbClr val="FFFFFF"/>
                </a:solidFill>
                <a:latin typeface="+mj-lt"/>
              </a:rPr>
              <a:t>Welcome</a:t>
            </a:r>
          </a:p>
          <a:p>
            <a:pPr marL="174625" marR="0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i="1" kern="1200" noProof="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Text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42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itle, quot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5438"/>
            <a:ext cx="10536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/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4025480"/>
            <a:ext cx="10536675" cy="2330870"/>
          </a:xfrm>
        </p:spPr>
        <p:txBody>
          <a:bodyPr>
            <a:noAutofit/>
          </a:bodyPr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rgbClr val="2BC4B6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3" name="Shape 253"/>
          <p:cNvSpPr/>
          <p:nvPr/>
        </p:nvSpPr>
        <p:spPr>
          <a:xfrm>
            <a:off x="1630525" y="2188048"/>
            <a:ext cx="454715" cy="43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l">
              <a:lnSpc>
                <a:spcPct val="110000"/>
              </a:lnSpc>
              <a:spcBef>
                <a:spcPts val="4500"/>
              </a:spcBef>
              <a:defRPr sz="3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lnSpc>
                <a:spcPct val="100000"/>
              </a:lnSpc>
              <a:defRPr sz="1800"/>
            </a:pPr>
            <a:r>
              <a:rPr lang="da-DK" sz="5500" dirty="0">
                <a:solidFill>
                  <a:schemeClr val="accent5"/>
                </a:solidFill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endParaRPr sz="5500" dirty="0">
              <a:solidFill>
                <a:schemeClr val="accent5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80000" y="2357216"/>
            <a:ext cx="9252000" cy="1152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4500"/>
              </a:spcBef>
              <a:buNone/>
              <a:defRPr sz="2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Quote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980000" y="3512440"/>
            <a:ext cx="9252000" cy="288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 dirty="0"/>
              <a:t>Caption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95325" y="1735302"/>
            <a:ext cx="10536238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5438"/>
            <a:ext cx="10536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/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89410" y="2318828"/>
            <a:ext cx="5034589" cy="3884228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chemeClr val="accent5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20" name="Pladsholder til indhold 2"/>
          <p:cNvSpPr>
            <a:spLocks noGrp="1"/>
          </p:cNvSpPr>
          <p:nvPr>
            <p:ph idx="15" hasCustomPrompt="1"/>
          </p:nvPr>
        </p:nvSpPr>
        <p:spPr>
          <a:xfrm>
            <a:off x="6212924" y="2318828"/>
            <a:ext cx="5034589" cy="3884228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chemeClr val="accent5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88975" y="1736861"/>
            <a:ext cx="5035550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211963" y="1736861"/>
            <a:ext cx="5035550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59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itle, content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5438"/>
            <a:ext cx="10536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2347865"/>
            <a:ext cx="10536675" cy="3793483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rgbClr val="FFFFFF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 baseline="0">
                <a:solidFill>
                  <a:srgbClr val="FFFFFF"/>
                </a:solidFill>
                <a:latin typeface="+mj-lt"/>
              </a:defRPr>
            </a:lvl2pPr>
            <a:lvl3pPr marL="864000" indent="-288000">
              <a:buClr>
                <a:srgbClr val="2BC4B6"/>
              </a:buClr>
              <a:buFont typeface="Calibri Light" panose="020F0302020204030204" pitchFamily="34" charset="0"/>
              <a:buChar char="−"/>
              <a:defRPr sz="2200">
                <a:solidFill>
                  <a:srgbClr val="FFFFFF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95325" y="1751379"/>
            <a:ext cx="10536238" cy="396875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5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2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itle, conten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itle, content, foot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5438"/>
            <a:ext cx="10536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/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2315710"/>
            <a:ext cx="10536675" cy="3793483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rgbClr val="2BC4B6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95325" y="1735302"/>
            <a:ext cx="10536238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0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lumn title, content, foot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905438"/>
            <a:ext cx="10536675" cy="646331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baseline="0" noProof="0" dirty="0"/>
            </a:lvl1pPr>
          </a:lstStyle>
          <a:p>
            <a:pPr marL="0" lvl="0"/>
            <a:r>
              <a:rPr lang="en-US" noProof="0" dirty="0"/>
              <a:t>Click to add title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tx2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695324" y="2315710"/>
            <a:ext cx="10536675" cy="3793483"/>
          </a:xfrm>
        </p:spPr>
        <p:txBody>
          <a:bodyPr/>
          <a:lstStyle>
            <a:lvl1pPr marL="252000" indent="-252000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1pPr>
            <a:lvl2pPr marL="574675" indent="-306388">
              <a:buClr>
                <a:schemeClr val="accent5"/>
              </a:buClr>
              <a:defRPr sz="2200">
                <a:solidFill>
                  <a:schemeClr val="tx2"/>
                </a:solidFill>
                <a:latin typeface="+mj-lt"/>
              </a:defRPr>
            </a:lvl2pPr>
            <a:lvl3pPr marL="864000" indent="-288000">
              <a:buClr>
                <a:srgbClr val="2BC4B6"/>
              </a:buClr>
              <a:buFont typeface="Calibri Light" panose="020F0302020204030204" pitchFamily="34" charset="0"/>
              <a:buChar char="−"/>
              <a:defRPr sz="2200">
                <a:solidFill>
                  <a:schemeClr val="tx2"/>
                </a:solidFill>
                <a:latin typeface="+mj-lt"/>
              </a:defRPr>
            </a:lvl3pPr>
            <a:lvl4pPr>
              <a:buClr>
                <a:srgbClr val="2BC4B6"/>
              </a:buClr>
              <a:defRPr/>
            </a:lvl4pPr>
            <a:lvl5pPr>
              <a:buClr>
                <a:srgbClr val="2BC4B6"/>
              </a:buCl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84000" y="6355080"/>
            <a:ext cx="4114800" cy="36576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735302"/>
            <a:ext cx="10536238" cy="396875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1" y="252000"/>
            <a:ext cx="1387476" cy="41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48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4000" y="955925"/>
            <a:ext cx="10548000" cy="72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 err="1"/>
              <a:t>Klik</a:t>
            </a:r>
            <a:r>
              <a:rPr lang="en-US" noProof="0" dirty="0"/>
              <a:t> for at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masteren</a:t>
            </a:r>
            <a:endParaRPr lang="en-US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4000" y="1944000"/>
            <a:ext cx="10515600" cy="4271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for at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teksttypografierne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masteren</a:t>
            </a:r>
            <a:endParaRPr lang="en-US" noProof="0" dirty="0"/>
          </a:p>
          <a:p>
            <a:pPr lvl="1"/>
            <a:r>
              <a:rPr lang="en-US" noProof="0" dirty="0" err="1"/>
              <a:t>Andet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9180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C853D1A-4629-4051-856F-6C7A0FBF5850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25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Arial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Calibri Light" panose="020F0302020204030204" pitchFamily="34" charset="0"/>
        <a:buChar char="−"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Calibri Light" panose="020F0302020204030204" pitchFamily="34" charset="0"/>
        <a:buChar char="−"/>
        <a:defRPr sz="20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Calibri Light" panose="020F0302020204030204" pitchFamily="34" charset="0"/>
        <a:buChar char="−"/>
        <a:defRPr sz="20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vent%20ingestion%20servicehttps:/docs.microsoft.com/en-us/azure/event-hubs/event-hubs-auto-inflate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hyperlink" Target="https://docs.microsoft.com/en-us/azure/event-hubs/event-hubs-what-is-event-hubs" TargetMode="External"/><Relationship Id="rId4" Type="http://schemas.openxmlformats.org/officeDocument/2006/relationships/hyperlink" Target="https://docs.microsoft.com/en-us/azure/event-hubs/event-hubs-features#consumer-grou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event-hubs/event-hubs-what-is-event-hub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s://docs.microsoft.com/en-us/azure/azure-functio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azure.microsoft.com/en-us/pricing/details/functions/" TargetMode="External"/><Relationship Id="rId5" Type="http://schemas.openxmlformats.org/officeDocument/2006/relationships/hyperlink" Target="https://docs.microsoft.com/en-us/azure/azure-functions/functions-scale" TargetMode="External"/><Relationship Id="rId4" Type="http://schemas.openxmlformats.org/officeDocument/2006/relationships/hyperlink" Target="https://docs.microsoft.com/en-us/azure/azure-functions/functions-bindings-event-hub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data-lake-stor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ocs.microsoft.com/en-us/azure/stream-analytics/stream-analytics-introduction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ream-analytics/stream-analytics-streaming-unit-consump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.microsoft.com/is-is/pricing/details/stream-analytics/" TargetMode="External"/><Relationship Id="rId4" Type="http://schemas.openxmlformats.org/officeDocument/2006/relationships/hyperlink" Target="https://docs.microsoft.com/en-us/azure/stream-analytics/stream-analytics-managed-identities-ad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ream-analytics/stream-analytics-streaming-unit-consump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hyperlink" Target="https://azure.microsoft.com/is-is/pricing/details/stream-analytics/" TargetMode="External"/><Relationship Id="rId4" Type="http://schemas.openxmlformats.org/officeDocument/2006/relationships/hyperlink" Target="https://docs.microsoft.com/en-us/azure/stream-analytics/stream-analytics-managed-identities-adl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event-hubs/event-hubs-capture-overview#scaling-to-throughput-units" TargetMode="External"/><Relationship Id="rId2" Type="http://schemas.openxmlformats.org/officeDocument/2006/relationships/hyperlink" Target="https://azure.microsoft.com/en-us/pricing/details/event-hub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/event-hubs/event-hubs-capture-overview#exploring-the-captured-files-and-working-with-avro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medium.com/@jeffhollan/in-order-event-processing-with-azure-functions-bb661eb55428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eedback.azure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docs.microsoft.com/en-us/azure/monitoring-and-diagnostics/insights-how-to-scale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s://docs.microsoft.com/en-us/azure/app-service/web-sites-scale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hyperlink" Target="https://docs.microsoft.com/en-us/azure/app-service/" TargetMode="Externa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600" y="2379600"/>
            <a:ext cx="5400000" cy="1200329"/>
          </a:xfrm>
        </p:spPr>
        <p:txBody>
          <a:bodyPr/>
          <a:lstStyle/>
          <a:p>
            <a:r>
              <a:rPr lang="en-GB" dirty="0"/>
              <a:t>Godzilla</a:t>
            </a:r>
            <a:r>
              <a:rPr lang="pl-PL" dirty="0"/>
              <a:t> </a:t>
            </a:r>
            <a:br>
              <a:rPr lang="pl-PL" dirty="0"/>
            </a:br>
            <a:r>
              <a:rPr lang="en-US" dirty="0"/>
              <a:t>Case study</a:t>
            </a:r>
            <a:r>
              <a:rPr lang="pl-PL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9882" y="4689449"/>
            <a:ext cx="2835865" cy="701731"/>
          </a:xfrm>
        </p:spPr>
        <p:txBody>
          <a:bodyPr/>
          <a:lstStyle/>
          <a:p>
            <a:pPr algn="l"/>
            <a:r>
              <a:rPr lang="pl-PL" dirty="0"/>
              <a:t>Piotr Wolszakiewicz</a:t>
            </a:r>
            <a:br>
              <a:rPr lang="pl-PL" dirty="0"/>
            </a:br>
            <a:r>
              <a:rPr lang="pl-PL" dirty="0"/>
              <a:t>Demant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3" y="1903762"/>
            <a:ext cx="5842114" cy="45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Ready for high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6212924" y="2318828"/>
            <a:ext cx="5034589" cy="3807652"/>
          </a:xfrm>
        </p:spPr>
        <p:txBody>
          <a:bodyPr/>
          <a:lstStyle/>
          <a:p>
            <a:r>
              <a:rPr lang="en-US" dirty="0"/>
              <a:t>Designed to event ingestion – on ramp for </a:t>
            </a:r>
            <a:r>
              <a:rPr lang="en-US" dirty="0" err="1"/>
              <a:t>BigData</a:t>
            </a:r>
            <a:endParaRPr lang="en-US" dirty="0"/>
          </a:p>
          <a:p>
            <a:r>
              <a:rPr lang="en-US" dirty="0">
                <a:hlinkClick r:id="rId3"/>
              </a:rPr>
              <a:t>Auto Inflate</a:t>
            </a:r>
            <a:r>
              <a:rPr lang="en-US" dirty="0"/>
              <a:t> (Throughput units)</a:t>
            </a:r>
            <a:br>
              <a:rPr lang="en-US" dirty="0"/>
            </a:br>
            <a:r>
              <a:rPr lang="en-US" sz="2000" dirty="0"/>
              <a:t>1TU - ingress up to 1MB/sec or 1000events</a:t>
            </a:r>
            <a:r>
              <a:rPr lang="en-US" dirty="0"/>
              <a:t> </a:t>
            </a:r>
            <a:r>
              <a:rPr lang="en-US" sz="2000" dirty="0"/>
              <a:t>1TU - egress 2MB per second or 4096 events</a:t>
            </a:r>
            <a:br>
              <a:rPr lang="en-US" sz="2000" dirty="0"/>
            </a:br>
            <a:r>
              <a:rPr lang="en-US" sz="2000" dirty="0"/>
              <a:t>Max 20TU -Soft limit</a:t>
            </a:r>
            <a:endParaRPr lang="en-US" dirty="0"/>
          </a:p>
          <a:p>
            <a:r>
              <a:rPr lang="en-US" dirty="0"/>
              <a:t>7 days retention</a:t>
            </a:r>
          </a:p>
          <a:p>
            <a:r>
              <a:rPr lang="en-US" dirty="0">
                <a:hlinkClick r:id="rId4"/>
              </a:rPr>
              <a:t>Consumer groups </a:t>
            </a:r>
            <a:r>
              <a:rPr lang="en-US" dirty="0"/>
              <a:t>(max 20)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Why?</a:t>
            </a:r>
            <a:endParaRPr lang="pl-PL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3519" y="2981645"/>
            <a:ext cx="12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  <a:hlinkClick r:id="rId5"/>
              </a:rPr>
              <a:t>Event 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65" y="3479290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90" y="3479290"/>
            <a:ext cx="780290" cy="78029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09535" y="380847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1322055" y="3015181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314181" y="3776469"/>
            <a:ext cx="988132" cy="153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Oval 4"/>
          <p:cNvSpPr/>
          <p:nvPr/>
        </p:nvSpPr>
        <p:spPr>
          <a:xfrm>
            <a:off x="3040380" y="2846070"/>
            <a:ext cx="1531620" cy="1748790"/>
          </a:xfrm>
          <a:prstGeom prst="ellipse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431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Ready for high traffic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5636" y="1871737"/>
            <a:ext cx="12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+mj-lt"/>
                <a:hlinkClick r:id="rId3"/>
              </a:rPr>
              <a:t>Event 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27" y="771479"/>
            <a:ext cx="780290" cy="780290"/>
          </a:xfrm>
          <a:prstGeom prst="rect">
            <a:avLst/>
          </a:prstGeom>
        </p:spPr>
      </p:pic>
      <p:pic>
        <p:nvPicPr>
          <p:cNvPr id="1026" name="Picture 2" descr="Event Hubs"/>
          <p:cNvPicPr>
            <a:picLocks noGrp="1" noChangeAspect="1" noChangeArrowheads="1"/>
          </p:cNvPicPr>
          <p:nvPr>
            <p:ph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3" y="2591815"/>
            <a:ext cx="10536675" cy="42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6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1200329"/>
          </a:xfrm>
        </p:spPr>
        <p:txBody>
          <a:bodyPr/>
          <a:lstStyle/>
          <a:p>
            <a:r>
              <a:rPr lang="en-US" dirty="0"/>
              <a:t>2. Join </a:t>
            </a:r>
            <a:r>
              <a:rPr lang="en-US" dirty="0" err="1"/>
              <a:t>EventHub</a:t>
            </a:r>
            <a:r>
              <a:rPr lang="en-US" dirty="0"/>
              <a:t> with DataLake store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33707" y="3562912"/>
            <a:ext cx="2076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Analysis e.g.</a:t>
            </a:r>
            <a:br>
              <a:rPr lang="en-US" sz="2000" dirty="0">
                <a:solidFill>
                  <a:schemeClr val="tx2"/>
                </a:solidFill>
                <a:latin typeface="+mj-lt"/>
              </a:rPr>
            </a:br>
            <a:r>
              <a:rPr lang="en-US" sz="2000" dirty="0">
                <a:solidFill>
                  <a:schemeClr val="tx2"/>
                </a:solidFill>
                <a:latin typeface="+mj-lt"/>
              </a:rPr>
              <a:t>Hadoop</a:t>
            </a:r>
          </a:p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DataLakeAnalytics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24" y="3741559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035" y="3741559"/>
            <a:ext cx="780290" cy="7802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701" y="3741559"/>
            <a:ext cx="780290" cy="78029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189769" y="407074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Arrow 23"/>
          <p:cNvSpPr/>
          <p:nvPr/>
        </p:nvSpPr>
        <p:spPr>
          <a:xfrm>
            <a:off x="2348547" y="407074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TextBox 26"/>
          <p:cNvSpPr txBox="1"/>
          <p:nvPr/>
        </p:nvSpPr>
        <p:spPr>
          <a:xfrm>
            <a:off x="1302289" y="3277450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20542" y="3277450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63794" y="3277450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9347617" y="4070744"/>
            <a:ext cx="375503" cy="103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TextBox 31"/>
          <p:cNvSpPr txBox="1"/>
          <p:nvPr/>
        </p:nvSpPr>
        <p:spPr>
          <a:xfrm>
            <a:off x="6211963" y="3470579"/>
            <a:ext cx="1064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C000"/>
                </a:solidFill>
                <a:latin typeface="+mj-lt"/>
              </a:rPr>
              <a:t>?</a:t>
            </a:r>
            <a:endParaRPr lang="pl-PL" sz="6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92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8050"/>
            <a:ext cx="10536675" cy="646331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r>
              <a:rPr lang="en-US" kern="1200" baseline="0" noProof="0" dirty="0">
                <a:latin typeface="+mj-lt"/>
                <a:ea typeface="+mj-ea"/>
                <a:cs typeface="+mj-cs"/>
              </a:rPr>
              <a:t>2. Join EventHub with DataLake store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90" y="2353810"/>
            <a:ext cx="3884228" cy="3884228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6212924" y="2353810"/>
            <a:ext cx="5034589" cy="3884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Easy to implement</a:t>
            </a:r>
          </a:p>
          <a:p>
            <a:r>
              <a:rPr lang="en-US" dirty="0">
                <a:hlinkClick r:id="rId4"/>
              </a:rPr>
              <a:t>Integration with Event Hub</a:t>
            </a:r>
            <a:endParaRPr lang="en-US" dirty="0"/>
          </a:p>
          <a:p>
            <a:r>
              <a:rPr lang="en-US" dirty="0">
                <a:hlinkClick r:id="rId5"/>
              </a:rPr>
              <a:t>Auto Scaling in Consumption Plan</a:t>
            </a:r>
            <a:endParaRPr lang="en-US" dirty="0"/>
          </a:p>
          <a:p>
            <a:r>
              <a:rPr lang="en-US" dirty="0">
                <a:hlinkClick r:id="rId6"/>
              </a:rPr>
              <a:t>Cheap </a:t>
            </a:r>
            <a:br>
              <a:rPr lang="en-US" dirty="0"/>
            </a:br>
            <a:r>
              <a:rPr lang="en-US" dirty="0"/>
              <a:t>Execution Time     $0.000016 /GB-s</a:t>
            </a:r>
            <a:br>
              <a:rPr lang="en-US" dirty="0"/>
            </a:br>
            <a:r>
              <a:rPr lang="en-US" dirty="0"/>
              <a:t>Total Executions    $0.20 per million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Free grant per month</a:t>
            </a:r>
            <a:br>
              <a:rPr lang="en-US" dirty="0"/>
            </a:br>
            <a:r>
              <a:rPr lang="en-US" dirty="0"/>
              <a:t>400,000 GB-s</a:t>
            </a:r>
            <a:br>
              <a:rPr lang="en-US" dirty="0"/>
            </a:br>
            <a:r>
              <a:rPr lang="en-US" dirty="0"/>
              <a:t>1 million executions</a:t>
            </a:r>
            <a:br>
              <a:rPr lang="en-US" dirty="0"/>
            </a:b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88975" y="1755658"/>
            <a:ext cx="5035550" cy="396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j-lt"/>
                <a:ea typeface="+mn-ea"/>
                <a:cs typeface="+mn-cs"/>
              </a:rPr>
              <a:t>Why?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1963" y="1755658"/>
            <a:ext cx="5035550" cy="39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200" kern="1200">
                <a:solidFill>
                  <a:schemeClr val="tx2"/>
                </a:solidFill>
                <a:latin typeface="+mj-lt"/>
                <a:ea typeface="+mn-ea"/>
                <a:cs typeface="+mn-cs"/>
                <a:hlinkClick r:id="rId7"/>
              </a:rPr>
              <a:t>Function App</a:t>
            </a:r>
            <a:endParaRPr lang="en-US" sz="2200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9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First version of Godzilla</a:t>
            </a:r>
            <a:endParaRPr lang="pl-PL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79" y="3724655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90" y="3724655"/>
            <a:ext cx="780290" cy="7802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3" y="3724655"/>
            <a:ext cx="780290" cy="7802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56" y="3724655"/>
            <a:ext cx="780290" cy="78029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695324" y="405384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Arrow 23"/>
          <p:cNvSpPr/>
          <p:nvPr/>
        </p:nvSpPr>
        <p:spPr>
          <a:xfrm>
            <a:off x="2854102" y="405384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ight Arrow 24"/>
          <p:cNvSpPr/>
          <p:nvPr/>
        </p:nvSpPr>
        <p:spPr>
          <a:xfrm>
            <a:off x="5067013" y="405384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ight Arrow 25"/>
          <p:cNvSpPr/>
          <p:nvPr/>
        </p:nvSpPr>
        <p:spPr>
          <a:xfrm>
            <a:off x="7588479" y="405384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TextBox 26"/>
          <p:cNvSpPr txBox="1"/>
          <p:nvPr/>
        </p:nvSpPr>
        <p:spPr>
          <a:xfrm>
            <a:off x="1807844" y="3260546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26097" y="3260546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32430" y="3260546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App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69349" y="3260546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515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Second iteration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hub scales better than </a:t>
            </a:r>
            <a:r>
              <a:rPr lang="en-US" dirty="0" err="1"/>
              <a:t>AppService</a:t>
            </a:r>
            <a:endParaRPr lang="en-US" dirty="0"/>
          </a:p>
          <a:p>
            <a:r>
              <a:rPr lang="en-US" dirty="0"/>
              <a:t>Backward compatibility for 2 years</a:t>
            </a:r>
            <a:endParaRPr lang="pl-PL" dirty="0"/>
          </a:p>
          <a:p>
            <a:r>
              <a:rPr lang="pl-PL" dirty="0"/>
              <a:t>In high traffic paying twice: AppService and EventHub TU</a:t>
            </a:r>
            <a:br>
              <a:rPr lang="en-US" dirty="0"/>
            </a:b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8565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Second iteration - solution</a:t>
            </a:r>
            <a:endParaRPr lang="pl-PL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5E255F-9140-4887-AC46-048F1F564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6" y="2042577"/>
            <a:ext cx="9366627" cy="3793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803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Third iteration - requirements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3" y="1805018"/>
            <a:ext cx="10536675" cy="4344734"/>
          </a:xfrm>
        </p:spPr>
        <p:txBody>
          <a:bodyPr/>
          <a:lstStyle/>
          <a:p>
            <a:r>
              <a:rPr lang="en-US" dirty="0"/>
              <a:t>Function is bad! Why?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To many write transactions on a DataLake storage</a:t>
            </a:r>
          </a:p>
          <a:p>
            <a:pPr marL="268287" lvl="1" indent="0">
              <a:buNone/>
            </a:pPr>
            <a:r>
              <a:rPr lang="en-US" dirty="0">
                <a:sym typeface="Wingdings" panose="05000000000000000000" pitchFamily="2" charset="2"/>
                <a:hlinkClick r:id="rId3"/>
              </a:rPr>
              <a:t>Data Lake storage </a:t>
            </a:r>
            <a:br>
              <a:rPr lang="en-US" dirty="0">
                <a:sym typeface="Wingdings" panose="05000000000000000000" pitchFamily="2" charset="2"/>
                <a:hlinkClick r:id="rId3"/>
              </a:rPr>
            </a:br>
            <a:r>
              <a:rPr lang="en-US" dirty="0">
                <a:sym typeface="Wingdings" panose="05000000000000000000" pitchFamily="2" charset="2"/>
                <a:hlinkClick r:id="rId3"/>
              </a:rPr>
              <a:t>Transaction prices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268287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Partition data per </a:t>
            </a:r>
            <a:r>
              <a:rPr lang="en-US" dirty="0" err="1">
                <a:sym typeface="Wingdings" panose="05000000000000000000" pitchFamily="2" charset="2"/>
              </a:rPr>
              <a:t>ApplicationName</a:t>
            </a:r>
            <a:r>
              <a:rPr lang="en-US" dirty="0">
                <a:sym typeface="Wingdings" panose="05000000000000000000" pitchFamily="2" charset="2"/>
              </a:rPr>
              <a:t> – new feature</a:t>
            </a:r>
          </a:p>
          <a:p>
            <a:pPr marL="268287" lvl="1" indent="0">
              <a:buNone/>
            </a:pPr>
            <a:r>
              <a:rPr lang="en-US" dirty="0"/>
              <a:t>Godzilla -&gt; </a:t>
            </a:r>
            <a:r>
              <a:rPr lang="en-US" dirty="0" err="1"/>
              <a:t>HearToo</a:t>
            </a:r>
            <a:r>
              <a:rPr lang="en-US" dirty="0"/>
              <a:t> </a:t>
            </a:r>
          </a:p>
          <a:p>
            <a:pPr marL="268287" lvl="1" indent="0">
              <a:buNone/>
            </a:pPr>
            <a:r>
              <a:rPr lang="en-US" dirty="0"/>
              <a:t>               -&gt; </a:t>
            </a:r>
            <a:r>
              <a:rPr lang="en-US" dirty="0" err="1"/>
              <a:t>HearingFitness</a:t>
            </a:r>
            <a:endParaRPr lang="en-US" dirty="0"/>
          </a:p>
          <a:p>
            <a:pPr marL="268287" lvl="1" indent="0">
              <a:buNone/>
            </a:pPr>
            <a:r>
              <a:rPr lang="en-US" dirty="0"/>
              <a:t>               -&gt;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457" y="4381607"/>
            <a:ext cx="2548434" cy="2476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3C879-F4CC-4EDF-B59B-A38C7B01B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641" y="2585892"/>
            <a:ext cx="5919233" cy="16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1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Third iteration – StreamAnalytics Job </a:t>
            </a:r>
            <a:r>
              <a:rPr lang="en-US" b="1" dirty="0"/>
              <a:t>POC</a:t>
            </a:r>
            <a:endParaRPr lang="pl-PL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99" y="4432376"/>
            <a:ext cx="780290" cy="7802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567" y="2892705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00" y="4436755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6" y="4436755"/>
            <a:ext cx="780290" cy="78029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8730418">
            <a:off x="1951967" y="3991582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2336212" y="476594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Arrow 11"/>
          <p:cNvSpPr/>
          <p:nvPr/>
        </p:nvSpPr>
        <p:spPr>
          <a:xfrm>
            <a:off x="4549123" y="476594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Arrow 12"/>
          <p:cNvSpPr/>
          <p:nvPr/>
        </p:nvSpPr>
        <p:spPr>
          <a:xfrm>
            <a:off x="7070589" y="476594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3448732" y="2428596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8207" y="3972646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51459" y="3972646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959" y="4634393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86030" y="3969183"/>
            <a:ext cx="228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StreamAnalytics Job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98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Third iteration – </a:t>
            </a:r>
            <a:r>
              <a:rPr lang="en-US" dirty="0">
                <a:hlinkClick r:id="rId2"/>
              </a:rPr>
              <a:t>StreamAnalytics Job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3" y="1700716"/>
            <a:ext cx="10536675" cy="1317614"/>
          </a:xfrm>
        </p:spPr>
        <p:txBody>
          <a:bodyPr/>
          <a:lstStyle/>
          <a:p>
            <a:r>
              <a:rPr lang="en-US" dirty="0"/>
              <a:t>E</a:t>
            </a:r>
            <a:r>
              <a:rPr lang="pl-PL" dirty="0"/>
              <a:t>vent-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engine</a:t>
            </a:r>
            <a:endParaRPr lang="en-US" dirty="0"/>
          </a:p>
          <a:p>
            <a:r>
              <a:rPr lang="en-US" dirty="0"/>
              <a:t>Real time analytics</a:t>
            </a:r>
          </a:p>
          <a:p>
            <a:r>
              <a:rPr lang="en-US" dirty="0"/>
              <a:t>SQL like query language –USQL</a:t>
            </a:r>
          </a:p>
          <a:p>
            <a:r>
              <a:rPr lang="en-US" dirty="0" err="1"/>
              <a:t>Input/Output</a:t>
            </a:r>
            <a:endParaRPr lang="en-US" dirty="0"/>
          </a:p>
          <a:p>
            <a:endParaRPr lang="en-US" dirty="0"/>
          </a:p>
          <a:p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03" y="3018330"/>
            <a:ext cx="6206380" cy="29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695324" y="938885"/>
            <a:ext cx="10536676" cy="720000"/>
          </a:xfrm>
        </p:spPr>
        <p:txBody>
          <a:bodyPr/>
          <a:lstStyle/>
          <a:p>
            <a:r>
              <a:rPr lang="pl-PL" dirty="0"/>
              <a:t>Bio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9E60D-55BD-46FC-A23C-B241952948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7877" y="2108230"/>
            <a:ext cx="9115332" cy="1086232"/>
          </a:xfrm>
        </p:spPr>
        <p:txBody>
          <a:bodyPr/>
          <a:lstStyle/>
          <a:p>
            <a:r>
              <a:rPr lang="en-US" dirty="0"/>
              <a:t>Software engineer  with over 10 years of experience </a:t>
            </a:r>
            <a:br>
              <a:rPr lang="pl-PL" dirty="0"/>
            </a:br>
            <a:r>
              <a:rPr lang="en-US" dirty="0"/>
              <a:t>in development, designing and  architecting.</a:t>
            </a:r>
          </a:p>
          <a:p>
            <a:r>
              <a:rPr lang="en-US" dirty="0"/>
              <a:t>With hands on experience in Azure Cloud since 201</a:t>
            </a:r>
            <a:r>
              <a:rPr lang="pl-PL" dirty="0"/>
              <a:t>7</a:t>
            </a:r>
            <a:br>
              <a:rPr lang="pl-PL" dirty="0"/>
            </a:br>
            <a:br>
              <a:rPr lang="pl-PL" dirty="0"/>
            </a:br>
            <a:r>
              <a:rPr lang="pl-PL" dirty="0"/>
              <a:t>Currently in Demant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Piotr Wolszakiewicz</a:t>
            </a:r>
          </a:p>
          <a:p>
            <a:r>
              <a:rPr lang="pl-PL" dirty="0"/>
              <a:t>wolszakiewicz.piotr@gmail.com</a:t>
            </a:r>
            <a:br>
              <a:rPr lang="pl-PL" dirty="0"/>
            </a:br>
            <a:r>
              <a:rPr lang="pl-PL" dirty="0"/>
              <a:t>https://www.linkedin.com/in/piotr-wolszakiewicz/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9D7E304-247E-4899-9DBF-686AD7FD3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57" y="2108230"/>
            <a:ext cx="1466068" cy="14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3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StreamAnalytics POC results</a:t>
            </a: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Process </a:t>
            </a:r>
            <a:r>
              <a:rPr lang="en-US" dirty="0" err="1"/>
              <a:t>gzip</a:t>
            </a:r>
            <a:r>
              <a:rPr lang="en-US" dirty="0"/>
              <a:t> messages out-of-the-box</a:t>
            </a:r>
            <a:endParaRPr lang="pl-PL" dirty="0"/>
          </a:p>
        </p:txBody>
      </p:sp>
      <p:sp>
        <p:nvSpPr>
          <p:cNvPr id="16" name="Content Placeholder 1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No </a:t>
            </a:r>
            <a:r>
              <a:rPr lang="en-US" dirty="0" err="1">
                <a:hlinkClick r:id="rId3"/>
              </a:rPr>
              <a:t>autoscaling</a:t>
            </a:r>
            <a:endParaRPr lang="en-US" dirty="0"/>
          </a:p>
          <a:p>
            <a:r>
              <a:rPr lang="en-US" dirty="0"/>
              <a:t>With SU% &lt; 20% not </a:t>
            </a:r>
            <a:r>
              <a:rPr lang="en-US" dirty="0" err="1"/>
              <a:t>realtime</a:t>
            </a:r>
            <a:endParaRPr lang="en-US" dirty="0"/>
          </a:p>
          <a:p>
            <a:r>
              <a:rPr lang="en-US" dirty="0"/>
              <a:t>Dynamic output only for </a:t>
            </a:r>
            <a:r>
              <a:rPr lang="en-US" dirty="0">
                <a:hlinkClick r:id="rId3"/>
              </a:rPr>
              <a:t>Blob</a:t>
            </a:r>
            <a:endParaRPr lang="en-US" dirty="0"/>
          </a:p>
          <a:p>
            <a:r>
              <a:rPr lang="en-US" dirty="0">
                <a:hlinkClick r:id="rId3"/>
              </a:rPr>
              <a:t>Need to renew authorization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>
                <a:hlinkClick r:id="rId4"/>
              </a:rPr>
              <a:t>Right now work using MSI</a:t>
            </a:r>
            <a:r>
              <a:rPr lang="pl-PL" dirty="0"/>
              <a:t>)</a:t>
            </a:r>
            <a:endParaRPr lang="en-US" dirty="0"/>
          </a:p>
          <a:p>
            <a:r>
              <a:rPr lang="en-US" dirty="0">
                <a:hlinkClick r:id="rId5"/>
              </a:rPr>
              <a:t>Price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Streaming unit – </a:t>
            </a:r>
            <a:r>
              <a:rPr lang="pl-PL" dirty="0"/>
              <a:t>$0.12/hour</a:t>
            </a:r>
            <a:r>
              <a:rPr lang="en-US" dirty="0"/>
              <a:t> -&gt; € </a:t>
            </a:r>
            <a:r>
              <a:rPr lang="pl-PL" dirty="0"/>
              <a:t>87.6</a:t>
            </a:r>
            <a:r>
              <a:rPr lang="en-US" dirty="0"/>
              <a:t>/Month </a:t>
            </a:r>
            <a:br>
              <a:rPr lang="en-US" dirty="0"/>
            </a:br>
            <a:r>
              <a:rPr lang="en-US" dirty="0"/>
              <a:t>For 10k events/s ~24SU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pl-PL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340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StreamAnalytics POC results</a:t>
            </a:r>
            <a:endParaRPr lang="pl-PL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Process </a:t>
            </a:r>
            <a:r>
              <a:rPr lang="en-US" dirty="0" err="1"/>
              <a:t>gzip</a:t>
            </a:r>
            <a:r>
              <a:rPr lang="en-US" dirty="0"/>
              <a:t> messages out-of-the-box</a:t>
            </a:r>
            <a:endParaRPr lang="pl-PL" dirty="0"/>
          </a:p>
        </p:txBody>
      </p:sp>
      <p:sp>
        <p:nvSpPr>
          <p:cNvPr id="16" name="Content Placeholder 1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No </a:t>
            </a:r>
            <a:r>
              <a:rPr lang="en-US" dirty="0" err="1">
                <a:hlinkClick r:id="rId3"/>
              </a:rPr>
              <a:t>autoscaling</a:t>
            </a:r>
            <a:endParaRPr lang="en-US" dirty="0"/>
          </a:p>
          <a:p>
            <a:r>
              <a:rPr lang="en-US" dirty="0"/>
              <a:t>With SU% &lt; 20% not </a:t>
            </a:r>
            <a:r>
              <a:rPr lang="en-US" dirty="0" err="1"/>
              <a:t>realtime</a:t>
            </a:r>
            <a:endParaRPr lang="en-US" dirty="0"/>
          </a:p>
          <a:p>
            <a:r>
              <a:rPr lang="en-US" dirty="0"/>
              <a:t>Dynamic output only for </a:t>
            </a:r>
            <a:r>
              <a:rPr lang="en-US" dirty="0">
                <a:hlinkClick r:id="rId3"/>
              </a:rPr>
              <a:t>Blob</a:t>
            </a:r>
            <a:endParaRPr lang="en-US" dirty="0"/>
          </a:p>
          <a:p>
            <a:r>
              <a:rPr lang="en-US" dirty="0">
                <a:hlinkClick r:id="rId3"/>
              </a:rPr>
              <a:t>Need to renew authorization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>
                <a:hlinkClick r:id="rId4"/>
              </a:rPr>
              <a:t>Right now work using MSI</a:t>
            </a:r>
            <a:r>
              <a:rPr lang="pl-PL" dirty="0"/>
              <a:t>)</a:t>
            </a:r>
            <a:endParaRPr lang="en-US" dirty="0"/>
          </a:p>
          <a:p>
            <a:r>
              <a:rPr lang="en-US" dirty="0">
                <a:hlinkClick r:id="rId5"/>
              </a:rPr>
              <a:t>Price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Streaming unit – </a:t>
            </a:r>
            <a:r>
              <a:rPr lang="pl-PL" dirty="0"/>
              <a:t>€0.102/</a:t>
            </a:r>
            <a:r>
              <a:rPr lang="pl-PL" dirty="0" err="1"/>
              <a:t>hour</a:t>
            </a:r>
            <a:r>
              <a:rPr lang="en-US" dirty="0"/>
              <a:t> -&gt; € 67.72/Month </a:t>
            </a:r>
            <a:br>
              <a:rPr lang="en-US" dirty="0"/>
            </a:br>
            <a:r>
              <a:rPr lang="en-US" dirty="0"/>
              <a:t>For 10k events/s ~24SU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pl-PL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pl-PL" dirty="0"/>
          </a:p>
        </p:txBody>
      </p:sp>
      <p:sp>
        <p:nvSpPr>
          <p:cNvPr id="3" name="AutoShape 2" descr="Znalezione obrazy dla zapytania access denied"/>
          <p:cNvSpPr>
            <a:spLocks noChangeAspect="1" noChangeArrowheads="1"/>
          </p:cNvSpPr>
          <p:nvPr/>
        </p:nvSpPr>
        <p:spPr bwMode="auto">
          <a:xfrm>
            <a:off x="3090686" y="30941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076" name="Picture 4" descr="Znalezione obrazy dla zapytania deni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34" y="1551769"/>
            <a:ext cx="7929930" cy="38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2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en-US" dirty="0"/>
              <a:t>4. Third iteration – offline processing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data in temp storage for e.g. 1hour/1day….</a:t>
            </a:r>
          </a:p>
          <a:p>
            <a:r>
              <a:rPr lang="en-US" dirty="0"/>
              <a:t>Move partitioned data into DataLake Store periodically</a:t>
            </a:r>
            <a:endParaRPr lang="pl-PL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54" y="3912302"/>
            <a:ext cx="780290" cy="7802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87" y="5456352"/>
            <a:ext cx="780290" cy="7802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556" y="5463900"/>
            <a:ext cx="780290" cy="780290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 rot="18730418">
            <a:off x="1862954" y="5011179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ight Arrow 24"/>
          <p:cNvSpPr/>
          <p:nvPr/>
        </p:nvSpPr>
        <p:spPr>
          <a:xfrm>
            <a:off x="2247199" y="5785537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ight Arrow 25"/>
          <p:cNvSpPr/>
          <p:nvPr/>
        </p:nvSpPr>
        <p:spPr>
          <a:xfrm>
            <a:off x="4460110" y="5785537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Right Arrow 26"/>
          <p:cNvSpPr/>
          <p:nvPr/>
        </p:nvSpPr>
        <p:spPr>
          <a:xfrm>
            <a:off x="6927120" y="5785537"/>
            <a:ext cx="630841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TextBox 27"/>
          <p:cNvSpPr txBox="1"/>
          <p:nvPr/>
        </p:nvSpPr>
        <p:spPr>
          <a:xfrm>
            <a:off x="3359719" y="3448193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9194" y="4992243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36995" y="5090307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82946" y="565399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5898" y="4782531"/>
            <a:ext cx="1338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Temp Blob 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Storage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75" y="5456352"/>
            <a:ext cx="780290" cy="780290"/>
          </a:xfrm>
          <a:prstGeom prst="rect">
            <a:avLst/>
          </a:prstGeom>
        </p:spPr>
      </p:pic>
      <p:sp>
        <p:nvSpPr>
          <p:cNvPr id="33" name="Right Arrow 32"/>
          <p:cNvSpPr/>
          <p:nvPr/>
        </p:nvSpPr>
        <p:spPr>
          <a:xfrm>
            <a:off x="9455982" y="5785537"/>
            <a:ext cx="630841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TextBox 33"/>
          <p:cNvSpPr txBox="1"/>
          <p:nvPr/>
        </p:nvSpPr>
        <p:spPr>
          <a:xfrm>
            <a:off x="7658950" y="5653990"/>
            <a:ext cx="1349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Partitioned</a:t>
            </a:r>
          </a:p>
        </p:txBody>
      </p:sp>
    </p:spTree>
    <p:extLst>
      <p:ext uri="{BB962C8B-B14F-4D97-AF65-F5344CB8AC3E}">
        <p14:creationId xmlns:p14="http://schemas.microsoft.com/office/powerpoint/2010/main" val="199122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Offline processing– </a:t>
            </a:r>
            <a:r>
              <a:rPr lang="en-US" b="1" dirty="0"/>
              <a:t>POC</a:t>
            </a:r>
            <a:r>
              <a:rPr lang="en-US" dirty="0"/>
              <a:t> propositions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90" y="2884448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116" y="2836276"/>
            <a:ext cx="780290" cy="7802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954513" y="3213633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4167424" y="3213633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13597" y="2095749"/>
            <a:ext cx="119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+ Capture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68117" y="2490732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6774" y="246106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Blob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1" y="2884448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77" y="2861175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697" y="2890842"/>
            <a:ext cx="780290" cy="780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47008" y="2200606"/>
            <a:ext cx="1325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Azure Data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Factory</a:t>
            </a:r>
            <a:endParaRPr lang="pl-PL" sz="2000" dirty="0">
              <a:solidFill>
                <a:schemeClr val="tx2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449285" y="3226421"/>
            <a:ext cx="865916" cy="109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ight Arrow 17"/>
          <p:cNvSpPr/>
          <p:nvPr/>
        </p:nvSpPr>
        <p:spPr>
          <a:xfrm>
            <a:off x="8202201" y="3213633"/>
            <a:ext cx="865916" cy="109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extBox 18"/>
          <p:cNvSpPr txBox="1"/>
          <p:nvPr/>
        </p:nvSpPr>
        <p:spPr>
          <a:xfrm>
            <a:off x="7236588" y="2200606"/>
            <a:ext cx="1195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 </a:t>
            </a:r>
            <a:br>
              <a:rPr lang="en-US" sz="2000" dirty="0">
                <a:solidFill>
                  <a:schemeClr val="tx2"/>
                </a:solidFill>
                <a:latin typeface="+mj-lt"/>
              </a:rPr>
            </a:br>
            <a:r>
              <a:rPr lang="en-US" sz="2000" dirty="0">
                <a:solidFill>
                  <a:schemeClr val="tx2"/>
                </a:solidFill>
                <a:latin typeface="+mj-lt"/>
              </a:rPr>
              <a:t>Analytics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2" y="5003811"/>
            <a:ext cx="780290" cy="7802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619" y="4901073"/>
            <a:ext cx="780290" cy="78029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872305" y="5332996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ight Arrow 22"/>
          <p:cNvSpPr/>
          <p:nvPr/>
        </p:nvSpPr>
        <p:spPr>
          <a:xfrm>
            <a:off x="5545912" y="5326602"/>
            <a:ext cx="715735" cy="106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831389" y="4504147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62620" y="4555529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75262" y="457403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Blob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89" y="4997417"/>
            <a:ext cx="780290" cy="7802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80" y="4925972"/>
            <a:ext cx="780290" cy="780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31972" y="4295070"/>
            <a:ext cx="1325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Azure Data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Factory</a:t>
            </a:r>
            <a:endParaRPr lang="pl-PL" sz="2000" dirty="0">
              <a:solidFill>
                <a:schemeClr val="tx2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7143788" y="5291218"/>
            <a:ext cx="865916" cy="109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Right Arrow 31"/>
          <p:cNvSpPr/>
          <p:nvPr/>
        </p:nvSpPr>
        <p:spPr>
          <a:xfrm>
            <a:off x="8896704" y="5278430"/>
            <a:ext cx="865916" cy="109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TextBox 32"/>
          <p:cNvSpPr txBox="1"/>
          <p:nvPr/>
        </p:nvSpPr>
        <p:spPr>
          <a:xfrm>
            <a:off x="7921552" y="4295070"/>
            <a:ext cx="704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Copy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15" y="5003811"/>
            <a:ext cx="780290" cy="780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96722" y="4539702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App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025026" y="5356269"/>
            <a:ext cx="622792" cy="76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922" y="4997657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9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Offline processing – </a:t>
            </a:r>
            <a:r>
              <a:rPr lang="en-US" b="1" dirty="0"/>
              <a:t>POC</a:t>
            </a:r>
            <a:r>
              <a:rPr lang="en-US" dirty="0"/>
              <a:t> results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10" y="2318828"/>
            <a:ext cx="5034589" cy="3461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Inbuilt in EventHub</a:t>
            </a:r>
            <a:br>
              <a:rPr lang="en-US" dirty="0"/>
            </a:br>
            <a:r>
              <a:rPr lang="en-US" dirty="0"/>
              <a:t>+ Very fast</a:t>
            </a:r>
            <a:br>
              <a:rPr lang="en-US" dirty="0"/>
            </a:br>
            <a:r>
              <a:rPr lang="en-US" dirty="0"/>
              <a:t>+ Auto scaling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Price</a:t>
            </a:r>
            <a:br>
              <a:rPr lang="en-US" dirty="0"/>
            </a:br>
            <a:r>
              <a:rPr lang="en-US" dirty="0"/>
              <a:t>EventHub cost       -&gt; </a:t>
            </a:r>
            <a:r>
              <a:rPr lang="pl-PL" dirty="0"/>
              <a:t>$21.90</a:t>
            </a:r>
            <a:r>
              <a:rPr lang="en-US" dirty="0"/>
              <a:t> per TU</a:t>
            </a:r>
            <a:br>
              <a:rPr lang="en-US" dirty="0"/>
            </a:br>
            <a:r>
              <a:rPr lang="en-US" dirty="0" err="1"/>
              <a:t>EventHubCapture</a:t>
            </a:r>
            <a:r>
              <a:rPr lang="en-US" dirty="0"/>
              <a:t> -&gt; </a:t>
            </a:r>
            <a:r>
              <a:rPr lang="pl-PL" dirty="0"/>
              <a:t>$73</a:t>
            </a:r>
            <a:r>
              <a:rPr lang="en-US" dirty="0"/>
              <a:t> per TU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3"/>
              </a:rPr>
              <a:t>Static partitioning</a:t>
            </a:r>
            <a:r>
              <a:rPr lang="en-US" dirty="0"/>
              <a:t> – need something extra for partitioning</a:t>
            </a:r>
            <a:br>
              <a:rPr lang="en-US" dirty="0"/>
            </a:br>
            <a:r>
              <a:rPr lang="en-US" sz="1600" dirty="0"/>
              <a:t>{Namespace}/{EventHub}/{</a:t>
            </a:r>
            <a:r>
              <a:rPr lang="en-US" sz="1600" dirty="0" err="1"/>
              <a:t>PartitionId</a:t>
            </a:r>
            <a:r>
              <a:rPr lang="en-US" sz="1600" dirty="0"/>
              <a:t>}/{Year}/{Month}/{Day}/{Hour}/{Minute}/{Second}</a:t>
            </a:r>
            <a:br>
              <a:rPr lang="en-US" sz="1600" dirty="0"/>
            </a:br>
            <a:r>
              <a:rPr lang="en-US" dirty="0"/>
              <a:t>- </a:t>
            </a:r>
            <a:r>
              <a:rPr lang="en-US" dirty="0">
                <a:hlinkClick r:id="rId4"/>
              </a:rPr>
              <a:t>Only Avro 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Our code – flexible partitioning</a:t>
            </a:r>
            <a:br>
              <a:rPr lang="en-US" dirty="0"/>
            </a:br>
            <a:r>
              <a:rPr lang="en-US" dirty="0"/>
              <a:t>+ Auto scaling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 err="1"/>
              <a:t>EventHub</a:t>
            </a:r>
            <a:r>
              <a:rPr lang="en-US" b="1" dirty="0"/>
              <a:t> Capture</a:t>
            </a:r>
            <a:endParaRPr lang="pl-PL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 err="1"/>
              <a:t>FunctionApp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50594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Offline processing – </a:t>
            </a:r>
            <a:r>
              <a:rPr lang="en-US" b="1" dirty="0"/>
              <a:t>POC</a:t>
            </a:r>
            <a:r>
              <a:rPr lang="en-US" dirty="0"/>
              <a:t> results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10" y="2318828"/>
            <a:ext cx="5034589" cy="3461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Easy to write a query</a:t>
            </a:r>
          </a:p>
          <a:p>
            <a:pPr marL="0" indent="0">
              <a:buNone/>
            </a:pPr>
            <a:r>
              <a:rPr lang="en-US" dirty="0"/>
              <a:t>- No dynamic output. But... </a:t>
            </a:r>
          </a:p>
          <a:p>
            <a:pPr marL="0" indent="0">
              <a:buNone/>
            </a:pPr>
            <a:r>
              <a:rPr lang="en-US" dirty="0"/>
              <a:t>- Expensive -&gt; €1.687/hour per AU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Cheaper than DataLake</a:t>
            </a:r>
            <a:br>
              <a:rPr lang="en-US" dirty="0"/>
            </a:br>
            <a:r>
              <a:rPr lang="en-US" dirty="0"/>
              <a:t>- Maximum request rate per storage</a:t>
            </a:r>
            <a:br>
              <a:rPr lang="en-US" dirty="0"/>
            </a:br>
            <a:endParaRPr lang="pl-PL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EHC: Azure Data Lake Analytics</a:t>
            </a:r>
            <a:endParaRPr lang="pl-PL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FA: Blob</a:t>
            </a:r>
            <a:endParaRPr lang="pl-PL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46839"/>
              </p:ext>
            </p:extLst>
          </p:nvPr>
        </p:nvGraphicFramePr>
        <p:xfrm>
          <a:off x="6211963" y="2997809"/>
          <a:ext cx="4811186" cy="1051560"/>
        </p:xfrm>
        <a:graphic>
          <a:graphicData uri="http://schemas.openxmlformats.org/drawingml/2006/table">
            <a:tbl>
              <a:tblPr/>
              <a:tblGrid>
                <a:gridCol w="240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Maximum request rate per storage account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</a:rPr>
                        <a:t>20,000 </a:t>
                      </a:r>
                      <a:r>
                        <a:rPr lang="pl-PL" dirty="0" err="1">
                          <a:effectLst/>
                        </a:rPr>
                        <a:t>requests</a:t>
                      </a:r>
                      <a:r>
                        <a:rPr lang="pl-PL" dirty="0">
                          <a:effectLst/>
                        </a:rPr>
                        <a:t> per second</a:t>
                      </a:r>
                      <a:r>
                        <a:rPr lang="pl-PL" baseline="30000" dirty="0">
                          <a:effectLst/>
                        </a:rPr>
                        <a:t>2</a:t>
                      </a:r>
                      <a:endParaRPr lang="pl-PL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 txBox="1">
            <a:spLocks/>
          </p:cNvSpPr>
          <p:nvPr/>
        </p:nvSpPr>
        <p:spPr>
          <a:xfrm>
            <a:off x="4134936" y="4062504"/>
            <a:ext cx="5035550" cy="39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Azure Data Factory</a:t>
            </a:r>
            <a:endParaRPr lang="pl-PL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59233" y="4644471"/>
            <a:ext cx="5034589" cy="199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74675" indent="-306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64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C4B6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C4B6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- v2 in Preview</a:t>
            </a:r>
          </a:p>
          <a:p>
            <a:pPr marL="0" indent="0">
              <a:buNone/>
            </a:pPr>
            <a:r>
              <a:rPr lang="en-US" dirty="0"/>
              <a:t>- Copy activity without “*” in paths</a:t>
            </a:r>
          </a:p>
          <a:p>
            <a:pPr marL="0" indent="0">
              <a:buNone/>
            </a:pPr>
            <a:r>
              <a:rPr lang="en-US" dirty="0"/>
              <a:t>What with copied files -&gt; remove?</a:t>
            </a:r>
          </a:p>
        </p:txBody>
      </p:sp>
    </p:spTree>
    <p:extLst>
      <p:ext uri="{BB962C8B-B14F-4D97-AF65-F5344CB8AC3E}">
        <p14:creationId xmlns:p14="http://schemas.microsoft.com/office/powerpoint/2010/main" val="399111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Offline processing – </a:t>
            </a:r>
            <a:r>
              <a:rPr lang="en-US" b="1" dirty="0"/>
              <a:t>POC</a:t>
            </a:r>
            <a:r>
              <a:rPr lang="en-US" dirty="0"/>
              <a:t> results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10" y="2318828"/>
            <a:ext cx="5034589" cy="3461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Easy to write a query</a:t>
            </a:r>
          </a:p>
          <a:p>
            <a:pPr marL="0" indent="0">
              <a:buNone/>
            </a:pPr>
            <a:r>
              <a:rPr lang="en-US" dirty="0"/>
              <a:t>- No dynamic output. But... </a:t>
            </a:r>
          </a:p>
          <a:p>
            <a:pPr marL="0" indent="0">
              <a:buNone/>
            </a:pPr>
            <a:r>
              <a:rPr lang="en-US" dirty="0"/>
              <a:t>- Expensive -&gt; €1.687/hour per AU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Cheaper than DataLake</a:t>
            </a:r>
            <a:br>
              <a:rPr lang="en-US" dirty="0"/>
            </a:br>
            <a:r>
              <a:rPr lang="en-US" dirty="0"/>
              <a:t>- Maximum request rate per storage</a:t>
            </a:r>
            <a:br>
              <a:rPr lang="en-US" dirty="0"/>
            </a:br>
            <a:endParaRPr lang="pl-PL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EHC: Azure Data Lake Analytics</a:t>
            </a:r>
            <a:endParaRPr lang="pl-PL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FA: Blob</a:t>
            </a:r>
            <a:endParaRPr lang="pl-PL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46839"/>
              </p:ext>
            </p:extLst>
          </p:nvPr>
        </p:nvGraphicFramePr>
        <p:xfrm>
          <a:off x="6211963" y="2997809"/>
          <a:ext cx="4811186" cy="1051560"/>
        </p:xfrm>
        <a:graphic>
          <a:graphicData uri="http://schemas.openxmlformats.org/drawingml/2006/table">
            <a:tbl>
              <a:tblPr/>
              <a:tblGrid>
                <a:gridCol w="240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Maximum request rate per storage account</a:t>
                      </a: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dirty="0">
                          <a:effectLst/>
                        </a:rPr>
                        <a:t>20,000 </a:t>
                      </a:r>
                      <a:r>
                        <a:rPr lang="pl-PL" dirty="0" err="1">
                          <a:effectLst/>
                        </a:rPr>
                        <a:t>requests</a:t>
                      </a:r>
                      <a:r>
                        <a:rPr lang="pl-PL" dirty="0">
                          <a:effectLst/>
                        </a:rPr>
                        <a:t> per second</a:t>
                      </a:r>
                      <a:r>
                        <a:rPr lang="pl-PL" baseline="30000" dirty="0">
                          <a:effectLst/>
                        </a:rPr>
                        <a:t>2</a:t>
                      </a:r>
                      <a:endParaRPr lang="pl-PL" dirty="0">
                        <a:effectLst/>
                      </a:endParaRPr>
                    </a:p>
                  </a:txBody>
                  <a:tcPr marL="152400" marR="152400" marT="114300" marB="114300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 txBox="1">
            <a:spLocks/>
          </p:cNvSpPr>
          <p:nvPr/>
        </p:nvSpPr>
        <p:spPr>
          <a:xfrm>
            <a:off x="4134936" y="4062504"/>
            <a:ext cx="5035550" cy="39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Azure Data Factory</a:t>
            </a:r>
            <a:endParaRPr lang="pl-PL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59233" y="4644471"/>
            <a:ext cx="5034589" cy="199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74675" indent="-306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64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C4B6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C4B6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- v2 in Preview</a:t>
            </a:r>
          </a:p>
          <a:p>
            <a:pPr marL="0" indent="0">
              <a:buNone/>
            </a:pPr>
            <a:r>
              <a:rPr lang="en-US" dirty="0"/>
              <a:t>- Copy activity without “*” in paths</a:t>
            </a:r>
          </a:p>
          <a:p>
            <a:pPr marL="0" indent="0">
              <a:buNone/>
            </a:pPr>
            <a:r>
              <a:rPr lang="en-US" dirty="0"/>
              <a:t>What with copied files -&gt; remove?</a:t>
            </a:r>
          </a:p>
        </p:txBody>
      </p:sp>
      <p:pic>
        <p:nvPicPr>
          <p:cNvPr id="11" name="Picture 4" descr="Znalezione obrazy dla zapytania deni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1" y="1475348"/>
            <a:ext cx="476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55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Online processing with </a:t>
            </a:r>
            <a:r>
              <a:rPr lang="en-US" dirty="0" err="1"/>
              <a:t>FunctionApp</a:t>
            </a:r>
            <a:r>
              <a:rPr lang="en-US" dirty="0"/>
              <a:t> – </a:t>
            </a:r>
            <a:r>
              <a:rPr lang="en-US" b="1" dirty="0"/>
              <a:t>POC</a:t>
            </a:r>
            <a:endParaRPr lang="pl-PL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57" y="3354649"/>
            <a:ext cx="780290" cy="78029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590" y="4898699"/>
            <a:ext cx="780290" cy="78029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23" y="4898699"/>
            <a:ext cx="780290" cy="78029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03" y="4837739"/>
            <a:ext cx="780290" cy="78029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18730418">
            <a:off x="1453857" y="4453526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Right Arrow 60"/>
          <p:cNvSpPr/>
          <p:nvPr/>
        </p:nvSpPr>
        <p:spPr>
          <a:xfrm>
            <a:off x="1838102" y="522788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Right Arrow 61"/>
          <p:cNvSpPr/>
          <p:nvPr/>
        </p:nvSpPr>
        <p:spPr>
          <a:xfrm>
            <a:off x="4051013" y="522788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Right Arrow 62"/>
          <p:cNvSpPr/>
          <p:nvPr/>
        </p:nvSpPr>
        <p:spPr>
          <a:xfrm>
            <a:off x="6768178" y="3516727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TextBox 63"/>
          <p:cNvSpPr txBox="1"/>
          <p:nvPr/>
        </p:nvSpPr>
        <p:spPr>
          <a:xfrm>
            <a:off x="2950622" y="2890540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10097" y="4434590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430" y="4434590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App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51102" y="4437379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3849" y="509633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23" y="3224112"/>
            <a:ext cx="780290" cy="78029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336055" y="2792003"/>
            <a:ext cx="143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Redis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Cache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5963444" y="3943036"/>
            <a:ext cx="121267" cy="5159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85" y="3187542"/>
            <a:ext cx="780290" cy="7802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883039" y="251622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App</a:t>
            </a:r>
            <a:br>
              <a:rPr lang="en-US" sz="2000" dirty="0">
                <a:solidFill>
                  <a:schemeClr val="tx2"/>
                </a:solidFill>
                <a:latin typeface="+mj-lt"/>
              </a:rPr>
            </a:br>
            <a:r>
              <a:rPr lang="en-US" sz="2000" dirty="0">
                <a:solidFill>
                  <a:schemeClr val="tx2"/>
                </a:solidFill>
                <a:latin typeface="+mj-lt"/>
              </a:rPr>
              <a:t>Timer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560896" y="5203928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5400000">
            <a:off x="8338095" y="4201206"/>
            <a:ext cx="528180" cy="13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122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Online processing with </a:t>
            </a:r>
            <a:r>
              <a:rPr lang="en-US" dirty="0" err="1"/>
              <a:t>FunctionApp</a:t>
            </a:r>
            <a:r>
              <a:rPr lang="en-US" dirty="0"/>
              <a:t> – </a:t>
            </a:r>
            <a:r>
              <a:rPr lang="en-US" b="1" dirty="0"/>
              <a:t>POC results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Complexity</a:t>
            </a:r>
          </a:p>
          <a:p>
            <a:pPr marL="0" indent="0">
              <a:buNone/>
            </a:pPr>
            <a:r>
              <a:rPr lang="en-US" dirty="0"/>
              <a:t>+ Best statistics on a Writing </a:t>
            </a:r>
            <a:r>
              <a:rPr lang="en-US" dirty="0" err="1"/>
              <a:t>Ope</a:t>
            </a:r>
            <a:r>
              <a:rPr lang="pl-PL" dirty="0"/>
              <a:t>r</a:t>
            </a:r>
            <a:r>
              <a:rPr lang="en-US" dirty="0" err="1"/>
              <a:t>ation</a:t>
            </a:r>
            <a:r>
              <a:rPr lang="en-US" dirty="0"/>
              <a:t> on the DataLake</a:t>
            </a:r>
          </a:p>
          <a:p>
            <a:pPr marL="0" indent="0">
              <a:buNone/>
            </a:pPr>
            <a:r>
              <a:rPr lang="en-US" dirty="0"/>
              <a:t>+ Flexible partitioning possibilities</a:t>
            </a:r>
          </a:p>
          <a:p>
            <a:pPr marL="0" indent="0">
              <a:buNone/>
            </a:pPr>
            <a:r>
              <a:rPr lang="en-US" dirty="0"/>
              <a:t>+ Auto scaling</a:t>
            </a:r>
          </a:p>
          <a:p>
            <a:pPr marL="0" indent="0">
              <a:buNone/>
            </a:pPr>
            <a:r>
              <a:rPr lang="en-US" dirty="0"/>
              <a:t>+ Near real time </a:t>
            </a:r>
          </a:p>
          <a:p>
            <a:pPr marL="0" indent="0">
              <a:buNone/>
            </a:pPr>
            <a:r>
              <a:rPr lang="en-US" dirty="0"/>
              <a:t>- Acceptable but static cost of Redis – </a:t>
            </a:r>
            <a:r>
              <a:rPr lang="pl-PL" dirty="0"/>
              <a:t>$40.15 (was </a:t>
            </a:r>
            <a:r>
              <a:rPr lang="en-US" dirty="0"/>
              <a:t>€84.95</a:t>
            </a:r>
            <a:r>
              <a:rPr lang="pl-PL" dirty="0"/>
              <a:t>)</a:t>
            </a:r>
            <a:r>
              <a:rPr lang="en-US" dirty="0"/>
              <a:t> for C1 -1024MB</a:t>
            </a:r>
          </a:p>
        </p:txBody>
      </p:sp>
    </p:spTree>
    <p:extLst>
      <p:ext uri="{BB962C8B-B14F-4D97-AF65-F5344CB8AC3E}">
        <p14:creationId xmlns:p14="http://schemas.microsoft.com/office/powerpoint/2010/main" val="2276853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Online processing with </a:t>
            </a:r>
            <a:r>
              <a:rPr lang="en-US" dirty="0" err="1"/>
              <a:t>FunctionApp</a:t>
            </a:r>
            <a:r>
              <a:rPr lang="en-US" dirty="0"/>
              <a:t> – </a:t>
            </a:r>
            <a:r>
              <a:rPr lang="en-US" b="1" dirty="0"/>
              <a:t>POC results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Complexity</a:t>
            </a:r>
          </a:p>
          <a:p>
            <a:pPr marL="0" indent="0">
              <a:buNone/>
            </a:pPr>
            <a:r>
              <a:rPr lang="en-US" dirty="0"/>
              <a:t>+ Best statistics on a Writing </a:t>
            </a:r>
            <a:r>
              <a:rPr lang="en-US" dirty="0" err="1"/>
              <a:t>Opeartion</a:t>
            </a:r>
            <a:r>
              <a:rPr lang="en-US" dirty="0"/>
              <a:t> on the DataLake</a:t>
            </a:r>
          </a:p>
          <a:p>
            <a:pPr marL="0" indent="0">
              <a:buNone/>
            </a:pPr>
            <a:r>
              <a:rPr lang="en-US" dirty="0"/>
              <a:t>+ Flexible partitioning possibilities</a:t>
            </a:r>
          </a:p>
          <a:p>
            <a:pPr marL="0" indent="0">
              <a:buNone/>
            </a:pPr>
            <a:r>
              <a:rPr lang="en-US" dirty="0"/>
              <a:t>+ Auto scaling</a:t>
            </a:r>
          </a:p>
          <a:p>
            <a:pPr marL="0" indent="0">
              <a:buNone/>
            </a:pPr>
            <a:r>
              <a:rPr lang="en-US" dirty="0"/>
              <a:t>+ Near real time </a:t>
            </a:r>
          </a:p>
          <a:p>
            <a:pPr marL="0" indent="0">
              <a:buNone/>
            </a:pPr>
            <a:r>
              <a:rPr lang="en-US" dirty="0"/>
              <a:t>- Acceptable but static cost of </a:t>
            </a:r>
            <a:r>
              <a:rPr lang="en-US" dirty="0" err="1"/>
              <a:t>Redis</a:t>
            </a:r>
            <a:r>
              <a:rPr lang="en-US" dirty="0"/>
              <a:t> - €84.95 for C1 -1024MB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2" y="1131335"/>
            <a:ext cx="9618133" cy="54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Godzilla journey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/>
          </p:nvPr>
        </p:nvSpPr>
        <p:spPr>
          <a:xfrm>
            <a:off x="695324" y="1860190"/>
            <a:ext cx="9115332" cy="3466722"/>
          </a:xfrm>
        </p:spPr>
        <p:txBody>
          <a:bodyPr/>
          <a:lstStyle/>
          <a:p>
            <a:r>
              <a:rPr lang="pl-PL" sz="2800" dirty="0"/>
              <a:t>1. </a:t>
            </a:r>
            <a:r>
              <a:rPr lang="en-GB" sz="2800" dirty="0"/>
              <a:t>What</a:t>
            </a:r>
            <a:r>
              <a:rPr lang="pl-PL" sz="2800" dirty="0"/>
              <a:t> </a:t>
            </a:r>
            <a:r>
              <a:rPr lang="en-GB" sz="2800" dirty="0"/>
              <a:t>is</a:t>
            </a:r>
            <a:r>
              <a:rPr lang="pl-PL" sz="2800" dirty="0"/>
              <a:t> Godzilla</a:t>
            </a:r>
            <a:r>
              <a:rPr lang="en-US" sz="2800" dirty="0"/>
              <a:t> </a:t>
            </a:r>
            <a:r>
              <a:rPr lang="pl-PL" sz="2800" dirty="0"/>
              <a:t>and how it evolves (Big Picture)</a:t>
            </a:r>
          </a:p>
          <a:p>
            <a:r>
              <a:rPr lang="en-US" sz="2800" dirty="0"/>
              <a:t>2. First iteration – store unknown amount of data</a:t>
            </a:r>
            <a:r>
              <a:rPr lang="pl-PL" sz="2800" dirty="0"/>
              <a:t> (2017)</a:t>
            </a:r>
          </a:p>
          <a:p>
            <a:r>
              <a:rPr lang="pl-PL" sz="2800" dirty="0"/>
              <a:t>3. </a:t>
            </a:r>
            <a:r>
              <a:rPr lang="en-US" sz="2800" dirty="0"/>
              <a:t>Second iteration – event hub</a:t>
            </a:r>
            <a:r>
              <a:rPr lang="pl-PL" sz="2800" dirty="0"/>
              <a:t> (2017)</a:t>
            </a:r>
          </a:p>
          <a:p>
            <a:r>
              <a:rPr lang="en-US" sz="2800" dirty="0"/>
              <a:t>4. Third iteration – costs of a data lake</a:t>
            </a:r>
            <a:r>
              <a:rPr lang="pl-PL" sz="2800" dirty="0"/>
              <a:t> (2018)</a:t>
            </a:r>
          </a:p>
          <a:p>
            <a:r>
              <a:rPr lang="pl-PL" sz="2800" dirty="0"/>
              <a:t>5. Fifth iteration: App want their data (2018)</a:t>
            </a:r>
            <a:endParaRPr lang="en-US" sz="2800" dirty="0"/>
          </a:p>
          <a:p>
            <a:r>
              <a:rPr lang="pl-PL" sz="2800" dirty="0"/>
              <a:t>6</a:t>
            </a:r>
            <a:r>
              <a:rPr lang="en-US" sz="2800" dirty="0"/>
              <a:t>. </a:t>
            </a:r>
            <a:r>
              <a:rPr lang="pl-PL" sz="2800" dirty="0"/>
              <a:t>Sixth iteration - events compression (2019- 2020)</a:t>
            </a:r>
            <a:endParaRPr lang="en-US" sz="2800" dirty="0"/>
          </a:p>
          <a:p>
            <a:r>
              <a:rPr lang="pl-PL" sz="2800" dirty="0"/>
              <a:t>8. Lessons learned</a:t>
            </a:r>
          </a:p>
          <a:p>
            <a:endParaRPr lang="pl-PL" dirty="0"/>
          </a:p>
          <a:p>
            <a:endParaRPr lang="en-US" dirty="0"/>
          </a:p>
          <a:p>
            <a:pPr marL="457200" indent="-457200">
              <a:buAutoNum type="arabicPeriod"/>
            </a:pPr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5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pl-PL" dirty="0"/>
              <a:t>5</a:t>
            </a:r>
            <a:r>
              <a:rPr lang="en-US" dirty="0"/>
              <a:t>. </a:t>
            </a:r>
            <a:r>
              <a:rPr lang="pl-PL" dirty="0"/>
              <a:t>Application want their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662" y="1609795"/>
            <a:ext cx="10536675" cy="4421412"/>
          </a:xfrm>
        </p:spPr>
        <p:txBody>
          <a:bodyPr/>
          <a:lstStyle/>
          <a:p>
            <a:pPr>
              <a:buFontTx/>
              <a:buChar char="-"/>
            </a:pPr>
            <a:r>
              <a:rPr lang="pl-PL" dirty="0"/>
              <a:t>Publisher policy in EventHub gives you option to process messages in order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>
                <a:hlinkClick r:id="rId3"/>
              </a:rPr>
              <a:t>taken from Jeff Hollan</a:t>
            </a:r>
            <a:r>
              <a:rPr lang="pl-PL" dirty="0"/>
              <a:t>)</a:t>
            </a:r>
          </a:p>
          <a:p>
            <a:pPr>
              <a:buFontTx/>
              <a:buChar char="-"/>
            </a:pPr>
            <a:r>
              <a:rPr lang="pl-PL" dirty="0"/>
              <a:t>1TU gives you 1MB/sec or 1000 events on ingress and 2MB/sec or 4096 egress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59" y="3253050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92" y="4797100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25" y="4797100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01" y="4701826"/>
            <a:ext cx="780290" cy="7802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730418">
            <a:off x="1371059" y="4351927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1755304" y="512628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3968215" y="512628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2792791" y="2907306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9234" y="4427480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2219" y="4489379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26556" y="4464386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4840" y="499473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9307" y="2963314"/>
            <a:ext cx="1402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Redis cache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59" y="5953454"/>
            <a:ext cx="780290" cy="7802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02952" y="5699264"/>
            <a:ext cx="2005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Events F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orwarder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>
          <a:xfrm rot="1995775">
            <a:off x="3839213" y="5686924"/>
            <a:ext cx="1576705" cy="122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060542" y="4806582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1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9949" y="5861924"/>
            <a:ext cx="11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tx2"/>
                </a:solidFill>
                <a:latin typeface="+mj-lt"/>
              </a:rPr>
              <a:t>Consumer 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2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81" y="5949612"/>
            <a:ext cx="780290" cy="7802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368106" y="6287406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TextBox 27"/>
          <p:cNvSpPr txBox="1"/>
          <p:nvPr/>
        </p:nvSpPr>
        <p:spPr>
          <a:xfrm>
            <a:off x="7311089" y="5610320"/>
            <a:ext cx="16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App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750770" y="6262566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Right Arrow 29"/>
          <p:cNvSpPr/>
          <p:nvPr/>
        </p:nvSpPr>
        <p:spPr>
          <a:xfrm>
            <a:off x="6453680" y="352906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787" y="3199875"/>
            <a:ext cx="780290" cy="7802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495033" y="292400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App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33" name="Right Arrow 32"/>
          <p:cNvSpPr/>
          <p:nvPr/>
        </p:nvSpPr>
        <p:spPr>
          <a:xfrm rot="5400000">
            <a:off x="8023597" y="4213539"/>
            <a:ext cx="528180" cy="13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Right Arrow 10">
            <a:extLst>
              <a:ext uri="{FF2B5EF4-FFF2-40B4-BE49-F238E27FC236}">
                <a16:creationId xmlns:a16="http://schemas.microsoft.com/office/drawing/2014/main" id="{71C10E8D-FDAE-4C9E-A100-7CAFEFC454EC}"/>
              </a:ext>
            </a:extLst>
          </p:cNvPr>
          <p:cNvSpPr/>
          <p:nvPr/>
        </p:nvSpPr>
        <p:spPr>
          <a:xfrm rot="16200000">
            <a:off x="5637104" y="4211010"/>
            <a:ext cx="489977" cy="11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86ADE-9F77-4683-B9E8-307D52F247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654" y="3211062"/>
            <a:ext cx="780290" cy="780290"/>
          </a:xfrm>
          <a:prstGeom prst="rect">
            <a:avLst/>
          </a:prstGeom>
        </p:spPr>
      </p:pic>
      <p:sp>
        <p:nvSpPr>
          <p:cNvPr id="20" name="Right Arrow 29">
            <a:extLst>
              <a:ext uri="{FF2B5EF4-FFF2-40B4-BE49-F238E27FC236}">
                <a16:creationId xmlns:a16="http://schemas.microsoft.com/office/drawing/2014/main" id="{D9D8C42F-282A-4ECE-B004-A0F78809794A}"/>
              </a:ext>
            </a:extLst>
          </p:cNvPr>
          <p:cNvSpPr/>
          <p:nvPr/>
        </p:nvSpPr>
        <p:spPr>
          <a:xfrm>
            <a:off x="6446196" y="5061891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79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Event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4" y="1902352"/>
            <a:ext cx="10536675" cy="4085090"/>
          </a:xfrm>
        </p:spPr>
        <p:txBody>
          <a:bodyPr/>
          <a:lstStyle/>
          <a:p>
            <a:r>
              <a:rPr lang="pl-PL" dirty="0"/>
              <a:t>Need to handle events that comes in compressed form</a:t>
            </a:r>
            <a:endParaRPr lang="en-US" dirty="0"/>
          </a:p>
          <a:p>
            <a:r>
              <a:rPr lang="pl-PL" dirty="0"/>
              <a:t>Easy right? -&gt; </a:t>
            </a:r>
            <a:br>
              <a:rPr lang="pl-PL" dirty="0"/>
            </a:br>
            <a:r>
              <a:rPr lang="pl-PL" dirty="0"/>
              <a:t>We got FunctionApp so we can put custom logic</a:t>
            </a:r>
          </a:p>
          <a:p>
            <a:r>
              <a:rPr lang="pl-PL" dirty="0"/>
              <a:t>Add custom header to mark compressed messages</a:t>
            </a:r>
          </a:p>
          <a:p>
            <a:r>
              <a:rPr lang="pl-PL" dirty="0"/>
              <a:t>AppService gives us option – for content negotiation </a:t>
            </a:r>
            <a:br>
              <a:rPr lang="pl-PL" dirty="0"/>
            </a:br>
            <a:r>
              <a:rPr lang="pl-PL" dirty="0"/>
              <a:t>(possibly split handling uncompressed and compressed messages)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B644F-FF2D-47D6-8045-6A141EDD8C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72" y="5010786"/>
            <a:ext cx="780290" cy="780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F2958-ED28-4CAD-AF19-AA1EB99011C2}"/>
              </a:ext>
            </a:extLst>
          </p:cNvPr>
          <p:cNvSpPr txBox="1"/>
          <p:nvPr/>
        </p:nvSpPr>
        <p:spPr>
          <a:xfrm>
            <a:off x="7901004" y="4665042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2FECF-B291-4538-A7B9-D94B630CF364}"/>
              </a:ext>
            </a:extLst>
          </p:cNvPr>
          <p:cNvSpPr txBox="1"/>
          <p:nvPr/>
        </p:nvSpPr>
        <p:spPr>
          <a:xfrm>
            <a:off x="1617842" y="513738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ight Arrow 8">
            <a:extLst>
              <a:ext uri="{FF2B5EF4-FFF2-40B4-BE49-F238E27FC236}">
                <a16:creationId xmlns:a16="http://schemas.microsoft.com/office/drawing/2014/main" id="{629B49AF-F53B-41C8-8AA1-7D7710850CB3}"/>
              </a:ext>
            </a:extLst>
          </p:cNvPr>
          <p:cNvSpPr/>
          <p:nvPr/>
        </p:nvSpPr>
        <p:spPr>
          <a:xfrm>
            <a:off x="2498141" y="5248894"/>
            <a:ext cx="5577080" cy="15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93043-3047-43DB-95DF-6DEA950423C3}"/>
              </a:ext>
            </a:extLst>
          </p:cNvPr>
          <p:cNvSpPr txBox="1"/>
          <p:nvPr/>
        </p:nvSpPr>
        <p:spPr>
          <a:xfrm>
            <a:off x="3626119" y="4665042"/>
            <a:ext cx="2812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chemeClr val="tx2"/>
                </a:solidFill>
                <a:latin typeface="+mj-lt"/>
              </a:rPr>
              <a:t>REQUEST</a:t>
            </a:r>
            <a:r>
              <a:rPr lang="pl-PL" sz="1400" dirty="0">
                <a:solidFill>
                  <a:schemeClr val="tx2"/>
                </a:solidFill>
                <a:latin typeface="+mj-lt"/>
              </a:rPr>
              <a:t>: Give me endpoint with </a:t>
            </a:r>
            <a:br>
              <a:rPr lang="pl-PL" sz="1400" dirty="0">
                <a:solidFill>
                  <a:schemeClr val="tx2"/>
                </a:solidFill>
                <a:latin typeface="+mj-lt"/>
              </a:rPr>
            </a:br>
            <a:r>
              <a:rPr lang="pl-PL" sz="1400" dirty="0">
                <a:solidFill>
                  <a:schemeClr val="tx2"/>
                </a:solidFill>
                <a:latin typeface="+mj-lt"/>
              </a:rPr>
              <a:t>Content-Type handling compression</a:t>
            </a:r>
          </a:p>
        </p:txBody>
      </p:sp>
      <p:sp>
        <p:nvSpPr>
          <p:cNvPr id="18" name="Right Arrow 8">
            <a:extLst>
              <a:ext uri="{FF2B5EF4-FFF2-40B4-BE49-F238E27FC236}">
                <a16:creationId xmlns:a16="http://schemas.microsoft.com/office/drawing/2014/main" id="{452D30AF-503E-46E9-BC75-EA900F20BFE1}"/>
              </a:ext>
            </a:extLst>
          </p:cNvPr>
          <p:cNvSpPr/>
          <p:nvPr/>
        </p:nvSpPr>
        <p:spPr>
          <a:xfrm rot="10800000">
            <a:off x="2467358" y="5489068"/>
            <a:ext cx="5577080" cy="15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94255-FA39-479C-A43A-A261B677E107}"/>
              </a:ext>
            </a:extLst>
          </p:cNvPr>
          <p:cNvSpPr txBox="1"/>
          <p:nvPr/>
        </p:nvSpPr>
        <p:spPr>
          <a:xfrm>
            <a:off x="3626118" y="5690593"/>
            <a:ext cx="2674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b="1" dirty="0">
                <a:solidFill>
                  <a:schemeClr val="tx2"/>
                </a:solidFill>
                <a:latin typeface="+mj-lt"/>
              </a:rPr>
              <a:t>RESPONSE</a:t>
            </a:r>
            <a:r>
              <a:rPr lang="pl-PL" sz="1400" dirty="0">
                <a:solidFill>
                  <a:schemeClr val="tx2"/>
                </a:solidFill>
                <a:latin typeface="+mj-lt"/>
              </a:rPr>
              <a:t>: Endpoint with </a:t>
            </a:r>
            <a:br>
              <a:rPr lang="pl-PL" sz="1400" dirty="0">
                <a:solidFill>
                  <a:schemeClr val="tx2"/>
                </a:solidFill>
                <a:latin typeface="+mj-lt"/>
              </a:rPr>
            </a:br>
            <a:r>
              <a:rPr lang="pl-PL" sz="1400" dirty="0">
                <a:solidFill>
                  <a:schemeClr val="tx2"/>
                </a:solidFill>
                <a:latin typeface="+mj-lt"/>
              </a:rPr>
              <a:t>all handled Conent-Types by them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97DD8F-969B-4980-88AD-BDA2103A91C8}"/>
              </a:ext>
            </a:extLst>
          </p:cNvPr>
          <p:cNvSpPr txBox="1"/>
          <p:nvPr/>
        </p:nvSpPr>
        <p:spPr>
          <a:xfrm>
            <a:off x="944558" y="5997863"/>
            <a:ext cx="328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>
                <a:solidFill>
                  <a:schemeClr val="tx2"/>
                </a:solidFill>
                <a:latin typeface="+mj-lt"/>
              </a:rPr>
              <a:t>SDK needs to verify if requested </a:t>
            </a:r>
            <a:br>
              <a:rPr lang="pl-PL" sz="1400" dirty="0">
                <a:solidFill>
                  <a:schemeClr val="tx2"/>
                </a:solidFill>
                <a:latin typeface="+mj-lt"/>
              </a:rPr>
            </a:br>
            <a:r>
              <a:rPr lang="pl-PL" sz="1400" dirty="0">
                <a:solidFill>
                  <a:schemeClr val="tx2"/>
                </a:solidFill>
                <a:latin typeface="+mj-lt"/>
              </a:rPr>
              <a:t>Content-Type is in returned Content-Types</a:t>
            </a:r>
          </a:p>
        </p:txBody>
      </p:sp>
    </p:spTree>
    <p:extLst>
      <p:ext uri="{BB962C8B-B14F-4D97-AF65-F5344CB8AC3E}">
        <p14:creationId xmlns:p14="http://schemas.microsoft.com/office/powerpoint/2010/main" val="3455119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pl-PL" dirty="0"/>
              <a:t>6</a:t>
            </a:r>
            <a:r>
              <a:rPr lang="en-US" dirty="0"/>
              <a:t>. </a:t>
            </a:r>
            <a:r>
              <a:rPr lang="pl-PL" dirty="0"/>
              <a:t>Event compression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83" y="2608539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16" y="4152589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49" y="4152589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225" y="4057315"/>
            <a:ext cx="780290" cy="7802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730418">
            <a:off x="1359183" y="3707416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1743428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3956339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2780915" y="2262795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7358" y="3782969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7431" y="3819875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14680" y="3819875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964" y="43502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7431" y="2318803"/>
            <a:ext cx="1402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Redis cache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78" y="5679513"/>
            <a:ext cx="780290" cy="7802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25171" y="5425323"/>
            <a:ext cx="2005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Events F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orwarder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>
          <a:xfrm rot="1995775">
            <a:off x="3448888" y="5511110"/>
            <a:ext cx="1576705" cy="122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048666" y="4162071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1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176" y="5162195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2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00" y="5675671"/>
            <a:ext cx="780290" cy="7802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390325" y="601346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TextBox 27"/>
          <p:cNvSpPr txBox="1"/>
          <p:nvPr/>
        </p:nvSpPr>
        <p:spPr>
          <a:xfrm>
            <a:off x="7508414" y="5377366"/>
            <a:ext cx="16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App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772989" y="598862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Right Arrow 29"/>
          <p:cNvSpPr/>
          <p:nvPr/>
        </p:nvSpPr>
        <p:spPr>
          <a:xfrm>
            <a:off x="6441804" y="2884549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11" y="2555364"/>
            <a:ext cx="780290" cy="7802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483157" y="2279489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App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33" name="Right Arrow 32"/>
          <p:cNvSpPr/>
          <p:nvPr/>
        </p:nvSpPr>
        <p:spPr>
          <a:xfrm rot="5400000">
            <a:off x="8011721" y="3569028"/>
            <a:ext cx="528180" cy="13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Right Arrow 10">
            <a:extLst>
              <a:ext uri="{FF2B5EF4-FFF2-40B4-BE49-F238E27FC236}">
                <a16:creationId xmlns:a16="http://schemas.microsoft.com/office/drawing/2014/main" id="{71C10E8D-FDAE-4C9E-A100-7CAFEFC454EC}"/>
              </a:ext>
            </a:extLst>
          </p:cNvPr>
          <p:cNvSpPr/>
          <p:nvPr/>
        </p:nvSpPr>
        <p:spPr>
          <a:xfrm rot="16200000">
            <a:off x="5625228" y="3566499"/>
            <a:ext cx="489977" cy="111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86ADE-9F77-4683-B9E8-307D52F247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78" y="2566551"/>
            <a:ext cx="780290" cy="780290"/>
          </a:xfrm>
          <a:prstGeom prst="rect">
            <a:avLst/>
          </a:prstGeom>
        </p:spPr>
      </p:pic>
      <p:sp>
        <p:nvSpPr>
          <p:cNvPr id="20" name="Right Arrow 29">
            <a:extLst>
              <a:ext uri="{FF2B5EF4-FFF2-40B4-BE49-F238E27FC236}">
                <a16:creationId xmlns:a16="http://schemas.microsoft.com/office/drawing/2014/main" id="{D9D8C42F-282A-4ECE-B004-A0F78809794A}"/>
              </a:ext>
            </a:extLst>
          </p:cNvPr>
          <p:cNvSpPr/>
          <p:nvPr/>
        </p:nvSpPr>
        <p:spPr>
          <a:xfrm>
            <a:off x="6434320" y="441738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B941A-2DEA-4E39-BA4B-2C0CE5625845}"/>
              </a:ext>
            </a:extLst>
          </p:cNvPr>
          <p:cNvSpPr/>
          <p:nvPr/>
        </p:nvSpPr>
        <p:spPr>
          <a:xfrm>
            <a:off x="5345415" y="4916363"/>
            <a:ext cx="1236491" cy="50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Decompression</a:t>
            </a:r>
            <a:br>
              <a:rPr lang="pl-PL" sz="1200" dirty="0"/>
            </a:br>
            <a:r>
              <a:rPr lang="pl-PL" sz="1200" dirty="0"/>
              <a:t>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306C6A8-3FE3-4C58-9CA3-CCE453497C5E}"/>
              </a:ext>
            </a:extLst>
          </p:cNvPr>
          <p:cNvSpPr/>
          <p:nvPr/>
        </p:nvSpPr>
        <p:spPr>
          <a:xfrm>
            <a:off x="5072048" y="3789357"/>
            <a:ext cx="1922416" cy="283707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6552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Event compression -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Redis got hiccup when it 10MB at once</a:t>
            </a:r>
            <a:endParaRPr lang="en-US" dirty="0"/>
          </a:p>
          <a:p>
            <a:r>
              <a:rPr lang="pl-PL" dirty="0"/>
              <a:t>We start to lose messages</a:t>
            </a:r>
          </a:p>
          <a:p>
            <a:r>
              <a:rPr lang="pl-PL" dirty="0"/>
              <a:t>Load tests showed 30% of duplicates</a:t>
            </a:r>
          </a:p>
          <a:p>
            <a:endParaRPr lang="pl-PL" dirty="0"/>
          </a:p>
          <a:p>
            <a:r>
              <a:rPr lang="pl-PL" dirty="0"/>
              <a:t>Easy right? </a:t>
            </a:r>
            <a:br>
              <a:rPr lang="pl-PL" dirty="0"/>
            </a:br>
            <a:endParaRPr lang="pl-PL" dirty="0"/>
          </a:p>
        </p:txBody>
      </p:sp>
      <p:pic>
        <p:nvPicPr>
          <p:cNvPr id="132" name="Content Placeholder 131">
            <a:extLst>
              <a:ext uri="{FF2B5EF4-FFF2-40B4-BE49-F238E27FC236}">
                <a16:creationId xmlns:a16="http://schemas.microsoft.com/office/drawing/2014/main" id="{80841748-FE26-4230-8D74-89ED5A987B90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6096000" y="2318828"/>
            <a:ext cx="5033963" cy="2474320"/>
          </a:xfrm>
        </p:spPr>
      </p:pic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A02B74D6-8421-4F95-A7F7-8BC5DE468C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3FDFDB33-90E8-4282-BF5E-A32346F802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815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6. Event compression -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Redis got hiccup when it 10MB at once</a:t>
            </a:r>
            <a:endParaRPr lang="en-US" dirty="0"/>
          </a:p>
          <a:p>
            <a:r>
              <a:rPr lang="pl-PL" dirty="0"/>
              <a:t>We start to lose messages</a:t>
            </a:r>
          </a:p>
          <a:p>
            <a:r>
              <a:rPr lang="pl-PL" dirty="0"/>
              <a:t>Load tests showed 30% of duplicates</a:t>
            </a:r>
          </a:p>
          <a:p>
            <a:endParaRPr lang="pl-PL" dirty="0"/>
          </a:p>
          <a:p>
            <a:r>
              <a:rPr lang="pl-PL" dirty="0"/>
              <a:t>Easy right? </a:t>
            </a:r>
            <a:br>
              <a:rPr lang="pl-PL" dirty="0"/>
            </a:br>
            <a:endParaRPr lang="pl-PL" dirty="0"/>
          </a:p>
        </p:txBody>
      </p:sp>
      <p:pic>
        <p:nvPicPr>
          <p:cNvPr id="132" name="Content Placeholder 131">
            <a:extLst>
              <a:ext uri="{FF2B5EF4-FFF2-40B4-BE49-F238E27FC236}">
                <a16:creationId xmlns:a16="http://schemas.microsoft.com/office/drawing/2014/main" id="{80841748-FE26-4230-8D74-89ED5A987B90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6096000" y="2318828"/>
            <a:ext cx="5033963" cy="2474320"/>
          </a:xfrm>
        </p:spPr>
      </p:pic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A02B74D6-8421-4F95-A7F7-8BC5DE468C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3FDFDB33-90E8-4282-BF5E-A32346F802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4" descr="Znalezione obrazy dla zapytania denied">
            <a:extLst>
              <a:ext uri="{FF2B5EF4-FFF2-40B4-BE49-F238E27FC236}">
                <a16:creationId xmlns:a16="http://schemas.microsoft.com/office/drawing/2014/main" id="{4685956F-2ABD-43FC-A136-D2088543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731" y="2403463"/>
            <a:ext cx="476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52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pl-PL" dirty="0"/>
              <a:t>6</a:t>
            </a:r>
            <a:r>
              <a:rPr lang="en-US" dirty="0"/>
              <a:t>. </a:t>
            </a:r>
            <a:r>
              <a:rPr lang="pl-PL" dirty="0"/>
              <a:t>Event compression with ServiceBus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83" y="2608539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16" y="4152589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49" y="4152589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4" y="4050654"/>
            <a:ext cx="780290" cy="7802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730418">
            <a:off x="1359183" y="3707416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1743428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3956339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2780915" y="2262795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7358" y="3782969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7431" y="3819875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4793" y="3778292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964" y="43502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3832" y="3778292"/>
            <a:ext cx="1310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ServiceBus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78" y="5679513"/>
            <a:ext cx="780290" cy="7802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25171" y="5425323"/>
            <a:ext cx="2005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Events F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orwarder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>
          <a:xfrm rot="1995775">
            <a:off x="3448888" y="5511110"/>
            <a:ext cx="1576705" cy="122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048666" y="4162071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1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176" y="5162195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2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00" y="5675671"/>
            <a:ext cx="780290" cy="7802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390325" y="601346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TextBox 27"/>
          <p:cNvSpPr txBox="1"/>
          <p:nvPr/>
        </p:nvSpPr>
        <p:spPr>
          <a:xfrm>
            <a:off x="7508414" y="5377366"/>
            <a:ext cx="16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App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772989" y="598862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Right Arrow 32"/>
          <p:cNvSpPr/>
          <p:nvPr/>
        </p:nvSpPr>
        <p:spPr>
          <a:xfrm>
            <a:off x="9836198" y="4410613"/>
            <a:ext cx="663455" cy="13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B941A-2DEA-4E39-BA4B-2C0CE5625845}"/>
              </a:ext>
            </a:extLst>
          </p:cNvPr>
          <p:cNvSpPr/>
          <p:nvPr/>
        </p:nvSpPr>
        <p:spPr>
          <a:xfrm>
            <a:off x="5345415" y="4916363"/>
            <a:ext cx="1236491" cy="50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Decompression</a:t>
            </a:r>
            <a:br>
              <a:rPr lang="pl-PL" sz="1200" dirty="0"/>
            </a:br>
            <a:r>
              <a:rPr lang="pl-PL" sz="1200" dirty="0"/>
              <a:t>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306C6A8-3FE3-4C58-9CA3-CCE453497C5E}"/>
              </a:ext>
            </a:extLst>
          </p:cNvPr>
          <p:cNvSpPr/>
          <p:nvPr/>
        </p:nvSpPr>
        <p:spPr>
          <a:xfrm>
            <a:off x="5072048" y="3789357"/>
            <a:ext cx="1922416" cy="283707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F04E52F-6853-450B-9A85-3798E3ACF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016" y="4100460"/>
            <a:ext cx="780290" cy="680679"/>
          </a:xfrm>
          <a:prstGeom prst="rect">
            <a:avLst/>
          </a:prstGeom>
        </p:spPr>
      </p:pic>
      <p:sp>
        <p:nvSpPr>
          <p:cNvPr id="3" name="Right Arrow 10">
            <a:extLst>
              <a:ext uri="{FF2B5EF4-FFF2-40B4-BE49-F238E27FC236}">
                <a16:creationId xmlns:a16="http://schemas.microsoft.com/office/drawing/2014/main" id="{805E2368-F773-4EB0-9ED3-62F6ED973B9C}"/>
              </a:ext>
            </a:extLst>
          </p:cNvPr>
          <p:cNvSpPr/>
          <p:nvPr/>
        </p:nvSpPr>
        <p:spPr>
          <a:xfrm>
            <a:off x="6332286" y="4456031"/>
            <a:ext cx="992889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Right Arrow 29">
            <a:extLst>
              <a:ext uri="{FF2B5EF4-FFF2-40B4-BE49-F238E27FC236}">
                <a16:creationId xmlns:a16="http://schemas.microsoft.com/office/drawing/2014/main" id="{D1EC2493-822A-4BBA-A879-32E6051241B5}"/>
              </a:ext>
            </a:extLst>
          </p:cNvPr>
          <p:cNvSpPr/>
          <p:nvPr/>
        </p:nvSpPr>
        <p:spPr>
          <a:xfrm>
            <a:off x="8208524" y="4368970"/>
            <a:ext cx="780291" cy="18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F0EEBE8-1CDE-4DBE-B5F0-997AF8D9B6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08" y="4091629"/>
            <a:ext cx="780290" cy="78029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0C9F228-2A10-466B-AA49-EAC193EA682B}"/>
              </a:ext>
            </a:extLst>
          </p:cNvPr>
          <p:cNvSpPr txBox="1"/>
          <p:nvPr/>
        </p:nvSpPr>
        <p:spPr>
          <a:xfrm>
            <a:off x="8764303" y="3474634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App</a:t>
            </a:r>
            <a:br>
              <a:rPr lang="pl-PL" sz="2000" dirty="0">
                <a:solidFill>
                  <a:schemeClr val="tx2"/>
                </a:solidFill>
                <a:latin typeface="+mj-lt"/>
              </a:rPr>
            </a:br>
            <a:r>
              <a:rPr lang="pl-PL" sz="2000" dirty="0">
                <a:solidFill>
                  <a:schemeClr val="tx2"/>
                </a:solidFill>
                <a:latin typeface="+mj-lt"/>
              </a:rPr>
              <a:t>Subscriber </a:t>
            </a:r>
          </a:p>
        </p:txBody>
      </p:sp>
    </p:spTree>
    <p:extLst>
      <p:ext uri="{BB962C8B-B14F-4D97-AF65-F5344CB8AC3E}">
        <p14:creationId xmlns:p14="http://schemas.microsoft.com/office/powerpoint/2010/main" val="2968759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pl-PL" dirty="0"/>
              <a:t>6</a:t>
            </a:r>
            <a:r>
              <a:rPr lang="en-US" dirty="0"/>
              <a:t>. </a:t>
            </a:r>
            <a:r>
              <a:rPr lang="pl-PL" dirty="0"/>
              <a:t>Event compression with ServiceBus - outcome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31B9B-D51A-46CD-99F7-5363F7349AE4}"/>
              </a:ext>
            </a:extLst>
          </p:cNvPr>
          <p:cNvSpPr txBox="1">
            <a:spLocks/>
          </p:cNvSpPr>
          <p:nvPr/>
        </p:nvSpPr>
        <p:spPr>
          <a:xfrm>
            <a:off x="695324" y="2315710"/>
            <a:ext cx="10536675" cy="4085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74675" indent="-306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64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C4B6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C4B6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Week on production flawless but then....</a:t>
            </a:r>
          </a:p>
          <a:p>
            <a:r>
              <a:rPr lang="pl-PL" dirty="0"/>
              <a:t>1day -stoppage on processing „hot” session but then start work again</a:t>
            </a:r>
          </a:p>
          <a:p>
            <a:r>
              <a:rPr lang="pl-PL" dirty="0"/>
              <a:t>Release app make incomming traffic goes to 15k/second</a:t>
            </a:r>
          </a:p>
          <a:p>
            <a:r>
              <a:rPr lang="pl-PL" dirty="0"/>
              <a:t>EventHub give us breath to work on solution (7days retention)</a:t>
            </a:r>
          </a:p>
          <a:p>
            <a:r>
              <a:rPr lang="pl-PL" dirty="0"/>
              <a:t>Start to work with with MS to solve that. </a:t>
            </a:r>
          </a:p>
          <a:p>
            <a:r>
              <a:rPr lang="pl-PL" dirty="0"/>
              <a:t>Need a workaroud... to not lose data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2704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pl-PL" dirty="0"/>
              <a:t>6</a:t>
            </a:r>
            <a:r>
              <a:rPr lang="en-US" dirty="0"/>
              <a:t>. </a:t>
            </a:r>
            <a:r>
              <a:rPr lang="pl-PL" dirty="0"/>
              <a:t>Event compression with ServiceBus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83" y="2608539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16" y="4152589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49" y="4152589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4" y="4050654"/>
            <a:ext cx="780290" cy="7802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730418">
            <a:off x="1359183" y="3707416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1743428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3956339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2780915" y="2262795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7358" y="3782969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7431" y="3819875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4793" y="3778292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964" y="43502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3832" y="3778292"/>
            <a:ext cx="1310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ServiceBus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78" y="5679513"/>
            <a:ext cx="780290" cy="7802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25171" y="5425323"/>
            <a:ext cx="2005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Events F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orwarder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>
          <a:xfrm rot="1995775">
            <a:off x="3448888" y="5511110"/>
            <a:ext cx="1576705" cy="122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048666" y="4162071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1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176" y="5162195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2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00" y="5675671"/>
            <a:ext cx="780290" cy="7802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390325" y="601346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TextBox 27"/>
          <p:cNvSpPr txBox="1"/>
          <p:nvPr/>
        </p:nvSpPr>
        <p:spPr>
          <a:xfrm>
            <a:off x="7508414" y="5377366"/>
            <a:ext cx="16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App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772989" y="5988625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Right Arrow 32"/>
          <p:cNvSpPr/>
          <p:nvPr/>
        </p:nvSpPr>
        <p:spPr>
          <a:xfrm>
            <a:off x="9836198" y="4410613"/>
            <a:ext cx="663455" cy="13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B941A-2DEA-4E39-BA4B-2C0CE5625845}"/>
              </a:ext>
            </a:extLst>
          </p:cNvPr>
          <p:cNvSpPr/>
          <p:nvPr/>
        </p:nvSpPr>
        <p:spPr>
          <a:xfrm>
            <a:off x="5345415" y="4916363"/>
            <a:ext cx="1236491" cy="50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Decompression</a:t>
            </a:r>
            <a:br>
              <a:rPr lang="pl-PL" sz="1200" dirty="0"/>
            </a:br>
            <a:r>
              <a:rPr lang="pl-PL" sz="1200" dirty="0"/>
              <a:t>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306C6A8-3FE3-4C58-9CA3-CCE453497C5E}"/>
              </a:ext>
            </a:extLst>
          </p:cNvPr>
          <p:cNvSpPr/>
          <p:nvPr/>
        </p:nvSpPr>
        <p:spPr>
          <a:xfrm>
            <a:off x="5072048" y="3789357"/>
            <a:ext cx="1922416" cy="283707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F04E52F-6853-450B-9A85-3798E3ACF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016" y="4100460"/>
            <a:ext cx="780290" cy="680679"/>
          </a:xfrm>
          <a:prstGeom prst="rect">
            <a:avLst/>
          </a:prstGeom>
        </p:spPr>
      </p:pic>
      <p:sp>
        <p:nvSpPr>
          <p:cNvPr id="3" name="Right Arrow 10">
            <a:extLst>
              <a:ext uri="{FF2B5EF4-FFF2-40B4-BE49-F238E27FC236}">
                <a16:creationId xmlns:a16="http://schemas.microsoft.com/office/drawing/2014/main" id="{805E2368-F773-4EB0-9ED3-62F6ED973B9C}"/>
              </a:ext>
            </a:extLst>
          </p:cNvPr>
          <p:cNvSpPr/>
          <p:nvPr/>
        </p:nvSpPr>
        <p:spPr>
          <a:xfrm>
            <a:off x="6332286" y="4456031"/>
            <a:ext cx="992889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Right Arrow 29">
            <a:extLst>
              <a:ext uri="{FF2B5EF4-FFF2-40B4-BE49-F238E27FC236}">
                <a16:creationId xmlns:a16="http://schemas.microsoft.com/office/drawing/2014/main" id="{D1EC2493-822A-4BBA-A879-32E6051241B5}"/>
              </a:ext>
            </a:extLst>
          </p:cNvPr>
          <p:cNvSpPr/>
          <p:nvPr/>
        </p:nvSpPr>
        <p:spPr>
          <a:xfrm>
            <a:off x="8208524" y="4368970"/>
            <a:ext cx="780291" cy="18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F0EEBE8-1CDE-4DBE-B5F0-997AF8D9B6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08" y="4091629"/>
            <a:ext cx="780290" cy="78029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0C9F228-2A10-466B-AA49-EAC193EA682B}"/>
              </a:ext>
            </a:extLst>
          </p:cNvPr>
          <p:cNvSpPr txBox="1"/>
          <p:nvPr/>
        </p:nvSpPr>
        <p:spPr>
          <a:xfrm>
            <a:off x="8764303" y="3474634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App</a:t>
            </a:r>
            <a:br>
              <a:rPr lang="pl-PL" sz="2000" dirty="0">
                <a:solidFill>
                  <a:schemeClr val="tx2"/>
                </a:solidFill>
                <a:latin typeface="+mj-lt"/>
              </a:rPr>
            </a:br>
            <a:r>
              <a:rPr lang="pl-PL" sz="2000" dirty="0">
                <a:solidFill>
                  <a:schemeClr val="tx2"/>
                </a:solidFill>
                <a:latin typeface="+mj-lt"/>
              </a:rPr>
              <a:t>Subscriber </a:t>
            </a:r>
          </a:p>
        </p:txBody>
      </p:sp>
      <p:pic>
        <p:nvPicPr>
          <p:cNvPr id="7" name="Picture 4" descr="Znalezione obrazy dla zapytania denied">
            <a:extLst>
              <a:ext uri="{FF2B5EF4-FFF2-40B4-BE49-F238E27FC236}">
                <a16:creationId xmlns:a16="http://schemas.microsoft.com/office/drawing/2014/main" id="{0BFD5ACC-19D6-445A-9171-D9040D3A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58" y="2131611"/>
            <a:ext cx="7929930" cy="38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650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pl-PL" dirty="0"/>
              <a:t>6</a:t>
            </a:r>
            <a:r>
              <a:rPr lang="en-US" dirty="0"/>
              <a:t>. </a:t>
            </a:r>
            <a:r>
              <a:rPr lang="pl-PL" dirty="0"/>
              <a:t>Event compression – only with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83" y="2608539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16" y="4152589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49" y="4152589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99" y="4162071"/>
            <a:ext cx="780290" cy="7802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730418">
            <a:off x="1359183" y="3707416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1743428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3956339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2780915" y="2262795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7358" y="3782969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7431" y="3819875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7298" y="3889709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964" y="43502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78" y="5679513"/>
            <a:ext cx="780290" cy="7802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25171" y="5425323"/>
            <a:ext cx="2005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Events F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orwarder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>
          <a:xfrm rot="1995775">
            <a:off x="3448888" y="5511110"/>
            <a:ext cx="1576705" cy="122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048666" y="4162071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1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176" y="5162195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2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20" y="5584741"/>
            <a:ext cx="780290" cy="7802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390325" y="6013465"/>
            <a:ext cx="786973" cy="10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TextBox 27"/>
          <p:cNvSpPr txBox="1"/>
          <p:nvPr/>
        </p:nvSpPr>
        <p:spPr>
          <a:xfrm>
            <a:off x="7130592" y="5184631"/>
            <a:ext cx="16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App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047010" y="5913163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B941A-2DEA-4E39-BA4B-2C0CE5625845}"/>
              </a:ext>
            </a:extLst>
          </p:cNvPr>
          <p:cNvSpPr/>
          <p:nvPr/>
        </p:nvSpPr>
        <p:spPr>
          <a:xfrm>
            <a:off x="5345415" y="4916363"/>
            <a:ext cx="1236491" cy="50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Decompression</a:t>
            </a:r>
            <a:br>
              <a:rPr lang="pl-PL" sz="1200" dirty="0"/>
            </a:br>
            <a:r>
              <a:rPr lang="pl-PL" sz="1200" dirty="0"/>
              <a:t>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306C6A8-3FE3-4C58-9CA3-CCE453497C5E}"/>
              </a:ext>
            </a:extLst>
          </p:cNvPr>
          <p:cNvSpPr/>
          <p:nvPr/>
        </p:nvSpPr>
        <p:spPr>
          <a:xfrm>
            <a:off x="5072048" y="3789357"/>
            <a:ext cx="1922416" cy="283707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ight Arrow 10">
            <a:extLst>
              <a:ext uri="{FF2B5EF4-FFF2-40B4-BE49-F238E27FC236}">
                <a16:creationId xmlns:a16="http://schemas.microsoft.com/office/drawing/2014/main" id="{805E2368-F773-4EB0-9ED3-62F6ED973B9C}"/>
              </a:ext>
            </a:extLst>
          </p:cNvPr>
          <p:cNvSpPr/>
          <p:nvPr/>
        </p:nvSpPr>
        <p:spPr>
          <a:xfrm>
            <a:off x="6332286" y="4456031"/>
            <a:ext cx="992889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5522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pl-PL" dirty="0"/>
              <a:t>6</a:t>
            </a:r>
            <a:r>
              <a:rPr lang="en-US" dirty="0"/>
              <a:t>. </a:t>
            </a:r>
            <a:r>
              <a:rPr lang="pl-PL" dirty="0"/>
              <a:t>Event compression only with function - outome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31B9B-D51A-46CD-99F7-5363F7349AE4}"/>
              </a:ext>
            </a:extLst>
          </p:cNvPr>
          <p:cNvSpPr txBox="1">
            <a:spLocks/>
          </p:cNvSpPr>
          <p:nvPr/>
        </p:nvSpPr>
        <p:spPr>
          <a:xfrm>
            <a:off x="695324" y="2315710"/>
            <a:ext cx="10536675" cy="4085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74675" indent="-306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64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C4B6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C4B6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Because of high traffic we don’t need to buffer data</a:t>
            </a:r>
          </a:p>
          <a:p>
            <a:r>
              <a:rPr lang="pl-PL" dirty="0"/>
              <a:t>Simple and work</a:t>
            </a:r>
          </a:p>
          <a:p>
            <a:r>
              <a:rPr lang="pl-PL" dirty="0"/>
              <a:t>To not lose data on production:</a:t>
            </a:r>
            <a:br>
              <a:rPr lang="pl-PL" dirty="0"/>
            </a:br>
            <a:r>
              <a:rPr lang="pl-PL" dirty="0"/>
              <a:t>We release this and configure to use production EventHub with separate ConsumerGroup (thank you EventHub for ConsumerGroups)</a:t>
            </a:r>
          </a:p>
        </p:txBody>
      </p:sp>
    </p:spTree>
    <p:extLst>
      <p:ext uri="{BB962C8B-B14F-4D97-AF65-F5344CB8AC3E}">
        <p14:creationId xmlns:p14="http://schemas.microsoft.com/office/powerpoint/2010/main" val="19467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00" y="1080000"/>
            <a:ext cx="10548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1. Godzilla</a:t>
            </a:r>
            <a:endParaRPr lang="pl-PL" dirty="0"/>
          </a:p>
        </p:txBody>
      </p:sp>
      <p:pic>
        <p:nvPicPr>
          <p:cNvPr id="40" name="Content Placeholder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1C430-8AEE-49D4-96EA-FDA44BADB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6" y="1980767"/>
            <a:ext cx="10163776" cy="4538786"/>
          </a:xfrm>
        </p:spPr>
      </p:pic>
    </p:spTree>
    <p:extLst>
      <p:ext uri="{BB962C8B-B14F-4D97-AF65-F5344CB8AC3E}">
        <p14:creationId xmlns:p14="http://schemas.microsoft.com/office/powerpoint/2010/main" val="1018178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646331"/>
          </a:xfrm>
        </p:spPr>
        <p:txBody>
          <a:bodyPr/>
          <a:lstStyle/>
          <a:p>
            <a:r>
              <a:rPr lang="pl-PL" dirty="0"/>
              <a:t>6</a:t>
            </a:r>
            <a:r>
              <a:rPr lang="en-US" dirty="0"/>
              <a:t>. </a:t>
            </a:r>
            <a:r>
              <a:rPr lang="pl-PL" dirty="0"/>
              <a:t>Event compression – back to basic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83" y="2608539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16" y="4152589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49" y="4152589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99" y="4162071"/>
            <a:ext cx="780290" cy="78029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8730418">
            <a:off x="1359183" y="3707416"/>
            <a:ext cx="1988235" cy="12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ight Arrow 9"/>
          <p:cNvSpPr/>
          <p:nvPr/>
        </p:nvSpPr>
        <p:spPr>
          <a:xfrm>
            <a:off x="1743428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ight Arrow 10"/>
          <p:cNvSpPr/>
          <p:nvPr/>
        </p:nvSpPr>
        <p:spPr>
          <a:xfrm>
            <a:off x="3956339" y="4481774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2780915" y="2262795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7358" y="3782969"/>
            <a:ext cx="119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7431" y="3819875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Function Ap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7298" y="3889709"/>
            <a:ext cx="113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964" y="4350227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SDK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78" y="5679513"/>
            <a:ext cx="780290" cy="7802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25171" y="5425323"/>
            <a:ext cx="2005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Events F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orwarder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ight Arrow 22"/>
          <p:cNvSpPr/>
          <p:nvPr/>
        </p:nvSpPr>
        <p:spPr>
          <a:xfrm rot="1995775">
            <a:off x="3448888" y="5511110"/>
            <a:ext cx="1576705" cy="122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048666" y="4162071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1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176" y="5162195"/>
            <a:ext cx="114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tx2"/>
                </a:solidFill>
                <a:latin typeface="+mj-lt"/>
              </a:rPr>
              <a:t>ConsumerGroup</a:t>
            </a:r>
            <a:r>
              <a:rPr lang="en-US" sz="1000" dirty="0">
                <a:solidFill>
                  <a:schemeClr val="tx2"/>
                </a:solidFill>
                <a:latin typeface="+mj-lt"/>
              </a:rPr>
              <a:t> 2</a:t>
            </a:r>
            <a:endParaRPr lang="pl-PL" sz="1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20" y="5584741"/>
            <a:ext cx="780290" cy="78029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390325" y="6013465"/>
            <a:ext cx="786973" cy="10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TextBox 27"/>
          <p:cNvSpPr txBox="1"/>
          <p:nvPr/>
        </p:nvSpPr>
        <p:spPr>
          <a:xfrm>
            <a:off x="7130592" y="5184631"/>
            <a:ext cx="16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tx2"/>
                </a:solidFill>
                <a:latin typeface="+mj-lt"/>
              </a:rPr>
              <a:t>App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EventHub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8047010" y="5913163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B941A-2DEA-4E39-BA4B-2C0CE5625845}"/>
              </a:ext>
            </a:extLst>
          </p:cNvPr>
          <p:cNvSpPr/>
          <p:nvPr/>
        </p:nvSpPr>
        <p:spPr>
          <a:xfrm>
            <a:off x="5345415" y="4916363"/>
            <a:ext cx="1236491" cy="50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Decompression</a:t>
            </a:r>
            <a:br>
              <a:rPr lang="pl-PL" sz="1200" dirty="0"/>
            </a:br>
            <a:r>
              <a:rPr lang="pl-PL" sz="1200" dirty="0"/>
              <a:t>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306C6A8-3FE3-4C58-9CA3-CCE453497C5E}"/>
              </a:ext>
            </a:extLst>
          </p:cNvPr>
          <p:cNvSpPr/>
          <p:nvPr/>
        </p:nvSpPr>
        <p:spPr>
          <a:xfrm>
            <a:off x="5072048" y="3789357"/>
            <a:ext cx="1922416" cy="283707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ight Arrow 10">
            <a:extLst>
              <a:ext uri="{FF2B5EF4-FFF2-40B4-BE49-F238E27FC236}">
                <a16:creationId xmlns:a16="http://schemas.microsoft.com/office/drawing/2014/main" id="{805E2368-F773-4EB0-9ED3-62F6ED973B9C}"/>
              </a:ext>
            </a:extLst>
          </p:cNvPr>
          <p:cNvSpPr/>
          <p:nvPr/>
        </p:nvSpPr>
        <p:spPr>
          <a:xfrm>
            <a:off x="6332286" y="4456031"/>
            <a:ext cx="992889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F651A-7F6D-4F3C-91CE-4B1BE3366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227" y="658917"/>
            <a:ext cx="9618133" cy="54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9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7. </a:t>
            </a:r>
            <a:r>
              <a:rPr lang="en-US" dirty="0"/>
              <a:t>Lessons learned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4" y="1909310"/>
            <a:ext cx="10536675" cy="3933350"/>
          </a:xfrm>
        </p:spPr>
        <p:txBody>
          <a:bodyPr/>
          <a:lstStyle/>
          <a:p>
            <a:r>
              <a:rPr lang="en-US" dirty="0"/>
              <a:t>Do a proof of concept.</a:t>
            </a:r>
          </a:p>
          <a:p>
            <a:r>
              <a:rPr lang="en-US" dirty="0"/>
              <a:t>Check prices for low/high load.</a:t>
            </a:r>
          </a:p>
          <a:p>
            <a:r>
              <a:rPr lang="pl-PL" dirty="0"/>
              <a:t>S</a:t>
            </a:r>
            <a:r>
              <a:rPr lang="en-US" dirty="0" err="1"/>
              <a:t>olution</a:t>
            </a:r>
            <a:r>
              <a:rPr lang="en-US" dirty="0"/>
              <a:t> good for now</a:t>
            </a:r>
          </a:p>
          <a:p>
            <a:r>
              <a:rPr lang="en-US" dirty="0"/>
              <a:t>Contact with community – Facebook, product teams,….</a:t>
            </a:r>
          </a:p>
          <a:p>
            <a:r>
              <a:rPr lang="en-US" dirty="0"/>
              <a:t>You have impact about future changes. -&gt; </a:t>
            </a:r>
            <a:r>
              <a:rPr lang="en-US" dirty="0">
                <a:hlinkClick r:id="rId3"/>
              </a:rPr>
              <a:t>https://feedback.azure.com</a:t>
            </a:r>
            <a:endParaRPr lang="en-US" dirty="0"/>
          </a:p>
          <a:p>
            <a:r>
              <a:rPr lang="en-US" dirty="0"/>
              <a:t>More components – harder to diagnose.</a:t>
            </a:r>
          </a:p>
          <a:p>
            <a:r>
              <a:rPr lang="en-US" dirty="0"/>
              <a:t>Use automation – ARM?</a:t>
            </a:r>
          </a:p>
          <a:p>
            <a:r>
              <a:rPr lang="en-US" dirty="0"/>
              <a:t>Multiple factors: price, complexity, time, product updates,  …</a:t>
            </a:r>
          </a:p>
        </p:txBody>
      </p:sp>
    </p:spTree>
    <p:extLst>
      <p:ext uri="{BB962C8B-B14F-4D97-AF65-F5344CB8AC3E}">
        <p14:creationId xmlns:p14="http://schemas.microsoft.com/office/powerpoint/2010/main" val="300191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r>
              <a:rPr lang="pl-PL" dirty="0"/>
              <a:t> c.d.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4" y="1909309"/>
            <a:ext cx="10536675" cy="4479615"/>
          </a:xfrm>
        </p:spPr>
        <p:txBody>
          <a:bodyPr/>
          <a:lstStyle/>
          <a:p>
            <a:r>
              <a:rPr lang="pl-PL" dirty="0"/>
              <a:t>Contract very important</a:t>
            </a:r>
          </a:p>
          <a:p>
            <a:r>
              <a:rPr lang="pl-PL" dirty="0"/>
              <a:t>RODO – possibility to remove user/consent data</a:t>
            </a:r>
          </a:p>
          <a:p>
            <a:r>
              <a:rPr lang="pl-PL" dirty="0"/>
              <a:t>MS Support - it take time to goes to MS TechExpert</a:t>
            </a:r>
            <a:br>
              <a:rPr lang="pl-PL" dirty="0"/>
            </a:br>
            <a:r>
              <a:rPr lang="pl-PL" dirty="0"/>
              <a:t>They need time to work on your issue</a:t>
            </a:r>
          </a:p>
          <a:p>
            <a:r>
              <a:rPr lang="pl-PL" dirty="0">
                <a:sym typeface="Wingdings" panose="05000000000000000000" pitchFamily="2" charset="2"/>
              </a:rPr>
              <a:t>Message size is important 1kB &lt;&gt; 1MB</a:t>
            </a:r>
            <a:endParaRPr lang="pl-PL" dirty="0"/>
          </a:p>
          <a:p>
            <a:r>
              <a:rPr lang="pl-PL" dirty="0"/>
              <a:t>Automatic tests to verify your load and give you important metrics:</a:t>
            </a:r>
            <a:br>
              <a:rPr lang="pl-PL" dirty="0"/>
            </a:br>
            <a:r>
              <a:rPr lang="pl-PL" dirty="0"/>
              <a:t>procesingTime, numberOfSends and received messages, number of duplicates, batchSize etc.</a:t>
            </a:r>
          </a:p>
          <a:p>
            <a:r>
              <a:rPr lang="pl-PL" dirty="0"/>
              <a:t>Give your solution stabilization phase. (LoadTests that are longer than 10minutes)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2549048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191" y="1638376"/>
            <a:ext cx="10536675" cy="449149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6600" b="1" dirty="0">
                <a:solidFill>
                  <a:schemeClr val="accent2">
                    <a:lumMod val="75000"/>
                  </a:schemeClr>
                </a:solidFill>
              </a:rPr>
              <a:t>	?</a:t>
            </a:r>
            <a:endParaRPr lang="pl-PL" sz="16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A193-1AA4-4B26-8AA1-A499A15459DB}"/>
              </a:ext>
            </a:extLst>
          </p:cNvPr>
          <p:cNvSpPr txBox="1"/>
          <p:nvPr/>
        </p:nvSpPr>
        <p:spPr>
          <a:xfrm>
            <a:off x="695324" y="5847141"/>
            <a:ext cx="820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Feedback please: https://forms.gle/Ue8u5HPxav8AVqzSA</a:t>
            </a:r>
          </a:p>
        </p:txBody>
      </p:sp>
    </p:spTree>
    <p:extLst>
      <p:ext uri="{BB962C8B-B14F-4D97-AF65-F5344CB8AC3E}">
        <p14:creationId xmlns:p14="http://schemas.microsoft.com/office/powerpoint/2010/main" val="87881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, sitting, cake, table&#10;&#10;Description automatically generated">
            <a:extLst>
              <a:ext uri="{FF2B5EF4-FFF2-40B4-BE49-F238E27FC236}">
                <a16:creationId xmlns:a16="http://schemas.microsoft.com/office/drawing/2014/main" id="{FDEC0BB3-9885-4977-AF53-EE8BFDD15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6" y="832566"/>
            <a:ext cx="6085114" cy="51928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4488675" cy="646331"/>
          </a:xfrm>
        </p:spPr>
        <p:txBody>
          <a:bodyPr wrap="square" anchor="t">
            <a:normAutofit/>
          </a:bodyPr>
          <a:lstStyle/>
          <a:p>
            <a:r>
              <a:rPr lang="pl-PL" sz="3100" dirty="0"/>
              <a:t>Demant is hiring. Who?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4" y="2351817"/>
            <a:ext cx="4488675" cy="3793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b="1" dirty="0"/>
              <a:t>Senior</a:t>
            </a:r>
            <a:br>
              <a:rPr lang="pl-PL" sz="4000" b="1" dirty="0"/>
            </a:br>
            <a:r>
              <a:rPr lang="pl-PL" sz="4000" b="1" dirty="0"/>
              <a:t>cloud </a:t>
            </a:r>
            <a:br>
              <a:rPr lang="pl-PL" sz="4000" b="1" dirty="0"/>
            </a:br>
            <a:r>
              <a:rPr lang="pl-PL" sz="4000" b="1" dirty="0"/>
              <a:t>engineer</a:t>
            </a:r>
            <a:br>
              <a:rPr lang="pl-PL" sz="4000" b="1" dirty="0"/>
            </a:br>
            <a:br>
              <a:rPr lang="pl-PL" sz="4000" b="1" dirty="0"/>
            </a:br>
            <a:br>
              <a:rPr lang="pl-PL" sz="4000" b="1" dirty="0"/>
            </a:br>
            <a:r>
              <a:rPr lang="pl-PL" sz="2400" b="1" dirty="0"/>
              <a:t>hello@demant-technology.com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1731797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23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Godzilla</a:t>
            </a:r>
            <a:endParaRPr lang="pl-P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975" y="2816457"/>
            <a:ext cx="2200981" cy="66892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88975" y="1736861"/>
            <a:ext cx="5035550" cy="816334"/>
          </a:xfrm>
        </p:spPr>
        <p:txBody>
          <a:bodyPr/>
          <a:lstStyle/>
          <a:p>
            <a:r>
              <a:rPr lang="en-US" dirty="0"/>
              <a:t>Godzilla SDK</a:t>
            </a:r>
            <a:endParaRPr lang="en-US" b="1" dirty="0"/>
          </a:p>
          <a:p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769881" y="1822046"/>
            <a:ext cx="5035550" cy="396875"/>
          </a:xfrm>
        </p:spPr>
        <p:txBody>
          <a:bodyPr/>
          <a:lstStyle/>
          <a:p>
            <a:r>
              <a:rPr lang="en-US" dirty="0"/>
              <a:t>Godzilla backend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F4C7-13AC-4F10-BF3C-BEAFC53D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" y="3485383"/>
            <a:ext cx="5035550" cy="267866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81C5950-860E-48D9-9571-590291752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1" y="2823321"/>
            <a:ext cx="4580750" cy="13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5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1016030" cy="1200329"/>
          </a:xfrm>
        </p:spPr>
        <p:txBody>
          <a:bodyPr/>
          <a:lstStyle/>
          <a:p>
            <a:r>
              <a:rPr lang="en-US" dirty="0"/>
              <a:t>2. Requirement: collect big? huge?...</a:t>
            </a:r>
            <a:r>
              <a:rPr lang="pl-PL" dirty="0"/>
              <a:t> </a:t>
            </a:r>
            <a:r>
              <a:rPr lang="en-US" dirty="0"/>
              <a:t>data</a:t>
            </a:r>
            <a:br>
              <a:rPr lang="en-US" dirty="0"/>
            </a:b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88974" y="1736861"/>
            <a:ext cx="5833745" cy="3968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Receive data from different sources: windows app/android/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xamarin</a:t>
            </a:r>
            <a:r>
              <a:rPr lang="en-US" dirty="0"/>
              <a:t> etc.</a:t>
            </a:r>
          </a:p>
          <a:p>
            <a:pPr marL="342900" indent="-342900">
              <a:buFontTx/>
              <a:buChar char="-"/>
            </a:pPr>
            <a:r>
              <a:rPr lang="en-US" dirty="0"/>
              <a:t>Be prepared for huge amount of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Ready for high traffic</a:t>
            </a:r>
          </a:p>
          <a:p>
            <a:pPr marL="342900" indent="-342900">
              <a:buFontTx/>
              <a:buChar char="-"/>
            </a:pPr>
            <a:r>
              <a:rPr lang="en-US" dirty="0"/>
              <a:t>Can’t lose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Possible to do analysis on a data later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48346" y="5303452"/>
            <a:ext cx="9423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4691308" y="4570315"/>
            <a:ext cx="1027866" cy="14662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94" y="4888923"/>
            <a:ext cx="780290" cy="78029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5834696" y="5279068"/>
            <a:ext cx="1400098" cy="2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979" y="4908109"/>
            <a:ext cx="211484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6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Different sources of data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  <a:p>
            <a:r>
              <a:rPr lang="en-US" dirty="0"/>
              <a:t>Global scale with high availability</a:t>
            </a:r>
            <a:br>
              <a:rPr lang="en-US" dirty="0"/>
            </a:br>
            <a:r>
              <a:rPr lang="en-US" dirty="0"/>
              <a:t>“Scale </a:t>
            </a:r>
            <a:r>
              <a:rPr lang="en-US" dirty="0">
                <a:hlinkClick r:id="rId2"/>
              </a:rPr>
              <a:t>up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out</a:t>
            </a:r>
            <a:r>
              <a:rPr lang="en-US" dirty="0"/>
              <a:t> manually or    automatically”</a:t>
            </a:r>
          </a:p>
          <a:p>
            <a:r>
              <a:rPr lang="en-US" dirty="0"/>
              <a:t>Security</a:t>
            </a:r>
            <a:br>
              <a:rPr lang="en-US" dirty="0"/>
            </a:br>
            <a:r>
              <a:rPr lang="en-US" dirty="0"/>
              <a:t>IP Address restrictions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2211558" y="2701649"/>
            <a:ext cx="3095640" cy="2513818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pPr algn="ctr"/>
            <a:r>
              <a:rPr lang="en-US" b="1" dirty="0"/>
              <a:t>REST API</a:t>
            </a:r>
            <a:endParaRPr lang="pl-PL" b="1" dirty="0"/>
          </a:p>
          <a:p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Why?</a:t>
            </a:r>
            <a:endParaRPr lang="pl-PL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60" y="3675185"/>
            <a:ext cx="780290" cy="780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9738" y="3275075"/>
            <a:ext cx="1411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  <a:hlinkClick r:id="rId5"/>
              </a:rPr>
              <a:t>App 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50" name="Picture 2" descr="Znalezione obrazy dla zapytania ios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99" y="2140088"/>
            <a:ext cx="852486" cy="85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android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99" y="3275075"/>
            <a:ext cx="919480" cy="9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windows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8" y="4426583"/>
            <a:ext cx="1212414" cy="9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2050" idx="3"/>
          </p:cNvCxnSpPr>
          <p:nvPr/>
        </p:nvCxnSpPr>
        <p:spPr>
          <a:xfrm>
            <a:off x="1178285" y="2566331"/>
            <a:ext cx="1033273" cy="98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052" idx="3"/>
          </p:cNvCxnSpPr>
          <p:nvPr/>
        </p:nvCxnSpPr>
        <p:spPr>
          <a:xfrm>
            <a:off x="1245279" y="3734815"/>
            <a:ext cx="959403" cy="2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4" idx="3"/>
            <a:endCxn id="8" idx="1"/>
          </p:cNvCxnSpPr>
          <p:nvPr/>
        </p:nvCxnSpPr>
        <p:spPr>
          <a:xfrm flipV="1">
            <a:off x="1295182" y="3958558"/>
            <a:ext cx="916376" cy="92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Unknown amount of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6212924" y="2318828"/>
            <a:ext cx="5034589" cy="1940752"/>
          </a:xfrm>
        </p:spPr>
        <p:txBody>
          <a:bodyPr/>
          <a:lstStyle/>
          <a:p>
            <a:r>
              <a:rPr lang="en-US" dirty="0"/>
              <a:t>No limits: any size, type and ingestion speed</a:t>
            </a:r>
          </a:p>
          <a:p>
            <a:r>
              <a:rPr lang="en-US" dirty="0"/>
              <a:t>Designed to enable analytics on stored data</a:t>
            </a:r>
          </a:p>
          <a:p>
            <a:r>
              <a:rPr lang="en-US" dirty="0"/>
              <a:t>Compatible with Hadoop (HDFS)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Storage for </a:t>
            </a:r>
            <a:r>
              <a:rPr lang="en-US" dirty="0" err="1"/>
              <a:t>BigData</a:t>
            </a:r>
            <a:r>
              <a:rPr lang="en-US" dirty="0"/>
              <a:t> solution</a:t>
            </a:r>
            <a:endParaRPr lang="pl-P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Why?</a:t>
            </a:r>
            <a:endParaRPr lang="pl-PL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16" y="3381755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07688" y="2981645"/>
            <a:ext cx="205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DataLake Store</a:t>
            </a:r>
            <a:r>
              <a:rPr lang="pl-PL" sz="2000" dirty="0">
                <a:solidFill>
                  <a:schemeClr val="tx2"/>
                </a:solidFill>
                <a:latin typeface="+mj-lt"/>
              </a:rPr>
              <a:t> v1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idx="15"/>
          </p:nvPr>
        </p:nvSpPr>
        <p:spPr>
          <a:xfrm>
            <a:off x="6365324" y="4917248"/>
            <a:ext cx="5034589" cy="1163512"/>
          </a:xfrm>
        </p:spPr>
        <p:txBody>
          <a:bodyPr/>
          <a:lstStyle/>
          <a:p>
            <a:r>
              <a:rPr lang="en-US" dirty="0"/>
              <a:t>Only l</a:t>
            </a:r>
            <a:r>
              <a:rPr lang="pl-PL" dirty="0" err="1"/>
              <a:t>ocally-redundant</a:t>
            </a:r>
            <a:endParaRPr lang="en-US" dirty="0"/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6364363" y="4335281"/>
            <a:ext cx="5035550" cy="39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Arial"/>
              <a:buNone/>
              <a:defRPr sz="22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Calibri Light" panose="020F0302020204030204" pitchFamily="34" charset="0"/>
              <a:buChar char="−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Why not?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74891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905438"/>
            <a:ext cx="10536675" cy="1200329"/>
          </a:xfrm>
        </p:spPr>
        <p:txBody>
          <a:bodyPr/>
          <a:lstStyle/>
          <a:p>
            <a:r>
              <a:rPr lang="en-US" dirty="0"/>
              <a:t>2. Ready for high traffic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1" y="3660931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41773" y="3324545"/>
            <a:ext cx="1747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DataLakeStore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79" y="3724655"/>
            <a:ext cx="780290" cy="78029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695324" y="4053840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1807844" y="3260546"/>
            <a:ext cx="1354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AppService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605491" y="4035836"/>
            <a:ext cx="1324355" cy="12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TextBox 18"/>
          <p:cNvSpPr txBox="1"/>
          <p:nvPr/>
        </p:nvSpPr>
        <p:spPr>
          <a:xfrm>
            <a:off x="8929846" y="3635726"/>
            <a:ext cx="2076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Analysis e.g.</a:t>
            </a:r>
            <a:br>
              <a:rPr lang="en-US" sz="2000" dirty="0">
                <a:solidFill>
                  <a:schemeClr val="tx2"/>
                </a:solidFill>
                <a:latin typeface="+mj-lt"/>
              </a:rPr>
            </a:br>
            <a:r>
              <a:rPr lang="en-US" sz="2000" dirty="0">
                <a:solidFill>
                  <a:schemeClr val="tx2"/>
                </a:solidFill>
                <a:latin typeface="+mj-lt"/>
              </a:rPr>
              <a:t>Hadoop</a:t>
            </a:r>
          </a:p>
          <a:p>
            <a:r>
              <a:rPr lang="en-US" sz="2000" dirty="0" err="1">
                <a:solidFill>
                  <a:schemeClr val="tx2"/>
                </a:solidFill>
                <a:latin typeface="+mj-lt"/>
              </a:rPr>
              <a:t>DataLakeAnalytics</a:t>
            </a:r>
            <a:endParaRPr lang="pl-PL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2612" y="3481838"/>
            <a:ext cx="1064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C000"/>
                </a:solidFill>
                <a:latin typeface="+mj-lt"/>
              </a:rPr>
              <a:t>?</a:t>
            </a:r>
            <a:endParaRPr lang="pl-PL" sz="6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37782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ticon colours">
      <a:dk1>
        <a:sysClr val="windowText" lastClr="000000"/>
      </a:dk1>
      <a:lt1>
        <a:sysClr val="window" lastClr="FFFFFF"/>
      </a:lt1>
      <a:dk2>
        <a:srgbClr val="5C5C5C"/>
      </a:dk2>
      <a:lt2>
        <a:srgbClr val="E2E2E2"/>
      </a:lt2>
      <a:accent1>
        <a:srgbClr val="66A1C6"/>
      </a:accent1>
      <a:accent2>
        <a:srgbClr val="9FC3DD"/>
      </a:accent2>
      <a:accent3>
        <a:srgbClr val="C0E0E8"/>
      </a:accent3>
      <a:accent4>
        <a:srgbClr val="064070"/>
      </a:accent4>
      <a:accent5>
        <a:srgbClr val="2BC4B6"/>
      </a:accent5>
      <a:accent6>
        <a:srgbClr val="B0B0B0"/>
      </a:accent6>
      <a:hlink>
        <a:srgbClr val="064070"/>
      </a:hlink>
      <a:folHlink>
        <a:srgbClr val="66A1C6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template - v10 [Read-Only]" id="{EA773AB4-F406-4156-9DBD-4E2130797A20}" vid="{44B1BD67-D875-46D1-80A7-51E3927B17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14396F3203EF4C97E91395BADC23E8" ma:contentTypeVersion="12" ma:contentTypeDescription="Create a new document." ma:contentTypeScope="" ma:versionID="bd603f346ab7e44c89cf605eba91435c">
  <xsd:schema xmlns:xsd="http://www.w3.org/2001/XMLSchema" xmlns:xs="http://www.w3.org/2001/XMLSchema" xmlns:p="http://schemas.microsoft.com/office/2006/metadata/properties" xmlns:ns3="96cef6d0-332b-4352-9ee6-5ad61b7fce94" xmlns:ns4="5f83899d-7069-41dd-b988-c0e7f6a95676" targetNamespace="http://schemas.microsoft.com/office/2006/metadata/properties" ma:root="true" ma:fieldsID="9e25d4453b97a74d5d4f4c2a295486e7" ns3:_="" ns4:_="">
    <xsd:import namespace="96cef6d0-332b-4352-9ee6-5ad61b7fce94"/>
    <xsd:import namespace="5f83899d-7069-41dd-b988-c0e7f6a956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ef6d0-332b-4352-9ee6-5ad61b7fc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3899d-7069-41dd-b988-c0e7f6a9567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31FDAD-11BF-4997-9061-D9F48652187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96cef6d0-332b-4352-9ee6-5ad61b7fce94"/>
    <ds:schemaRef ds:uri="http://purl.org/dc/terms/"/>
    <ds:schemaRef ds:uri="5f83899d-7069-41dd-b988-c0e7f6a95676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C8DD2E9-5CF7-4DCF-AAE0-A6F6C343E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cef6d0-332b-4352-9ee6-5ad61b7fce94"/>
    <ds:schemaRef ds:uri="5f83899d-7069-41dd-b988-c0e7f6a956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1FD936-5348-4A14-8714-F2FC0B36B4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1895</Words>
  <Application>Microsoft Office PowerPoint</Application>
  <PresentationFormat>Widescreen</PresentationFormat>
  <Paragraphs>383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Kontortema</vt:lpstr>
      <vt:lpstr>Godzilla  Case study </vt:lpstr>
      <vt:lpstr>Bio</vt:lpstr>
      <vt:lpstr>Godzilla journey</vt:lpstr>
      <vt:lpstr>1. Godzilla</vt:lpstr>
      <vt:lpstr>1. Godzilla</vt:lpstr>
      <vt:lpstr>2. Requirement: collect big? huge?... data </vt:lpstr>
      <vt:lpstr>2. Different sources of data</vt:lpstr>
      <vt:lpstr>2. Unknown amount of data</vt:lpstr>
      <vt:lpstr>2. Ready for high traffic </vt:lpstr>
      <vt:lpstr>2. Ready for high traffic</vt:lpstr>
      <vt:lpstr>2. Ready for high traffic</vt:lpstr>
      <vt:lpstr>2. Join EventHub with DataLake store </vt:lpstr>
      <vt:lpstr>2. Join EventHub with DataLake store</vt:lpstr>
      <vt:lpstr>2. First version of Godzilla</vt:lpstr>
      <vt:lpstr>3. Second iteration</vt:lpstr>
      <vt:lpstr>3. Second iteration - solution</vt:lpstr>
      <vt:lpstr>4. Third iteration - requirements</vt:lpstr>
      <vt:lpstr>4. Third iteration – StreamAnalytics Job POC</vt:lpstr>
      <vt:lpstr>4. Third iteration – StreamAnalytics Job</vt:lpstr>
      <vt:lpstr>4. StreamAnalytics POC results</vt:lpstr>
      <vt:lpstr>4. StreamAnalytics POC results</vt:lpstr>
      <vt:lpstr>4. Third iteration – offline processing</vt:lpstr>
      <vt:lpstr>4. Offline processing– POC propositions</vt:lpstr>
      <vt:lpstr>4. Offline processing – POC results</vt:lpstr>
      <vt:lpstr>4. Offline processing – POC results</vt:lpstr>
      <vt:lpstr>4. Offline processing – POC results</vt:lpstr>
      <vt:lpstr>4. Online processing with FunctionApp – POC</vt:lpstr>
      <vt:lpstr>4. Online processing with FunctionApp – POC results</vt:lpstr>
      <vt:lpstr>4. Online processing with FunctionApp – POC results</vt:lpstr>
      <vt:lpstr>5. Application want their data</vt:lpstr>
      <vt:lpstr>6. Event compression</vt:lpstr>
      <vt:lpstr>6. Event compression</vt:lpstr>
      <vt:lpstr>6. Event compression - outcome</vt:lpstr>
      <vt:lpstr>6. Event compression - outcome</vt:lpstr>
      <vt:lpstr>6. Event compression with ServiceBus</vt:lpstr>
      <vt:lpstr>6. Event compression with ServiceBus - outcome</vt:lpstr>
      <vt:lpstr>6. Event compression with ServiceBus</vt:lpstr>
      <vt:lpstr>6. Event compression – only with function</vt:lpstr>
      <vt:lpstr>6. Event compression only with function - outome</vt:lpstr>
      <vt:lpstr>6. Event compression – back to basic</vt:lpstr>
      <vt:lpstr>7. Lessons learned</vt:lpstr>
      <vt:lpstr>Lessons learned c.d.</vt:lpstr>
      <vt:lpstr>Questions?</vt:lpstr>
      <vt:lpstr>Demant is hiring. Who?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Godzilla  Case study </dc:title>
  <dc:creator>Piotr Wolszakiewicz (POWO)</dc:creator>
  <cp:lastModifiedBy>Piotr Wolszakiewicz (POWO)</cp:lastModifiedBy>
  <cp:revision>9</cp:revision>
  <dcterms:created xsi:type="dcterms:W3CDTF">2020-09-09T08:35:23Z</dcterms:created>
  <dcterms:modified xsi:type="dcterms:W3CDTF">2020-09-09T18:02:43Z</dcterms:modified>
</cp:coreProperties>
</file>