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tags/tag16.xml" ContentType="application/vnd.openxmlformats-officedocument.presentationml.tags+xml"/>
  <Override PartName="/ppt/notesSlides/notesSlide3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8.xml" ContentType="application/vnd.openxmlformats-officedocument.presentationml.tags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0.xml" ContentType="application/vnd.openxmlformats-officedocument.presentationml.tags+xml"/>
  <Override PartName="/ppt/notesSlides/notesSlide38.xml" ContentType="application/vnd.openxmlformats-officedocument.presentationml.notesSlide+xml"/>
  <Override PartName="/ppt/tags/tag21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51"/>
  </p:notesMasterIdLst>
  <p:handoutMasterIdLst>
    <p:handoutMasterId r:id="rId52"/>
  </p:handoutMasterIdLst>
  <p:sldIdLst>
    <p:sldId id="257" r:id="rId2"/>
    <p:sldId id="295" r:id="rId3"/>
    <p:sldId id="265" r:id="rId4"/>
    <p:sldId id="312" r:id="rId5"/>
    <p:sldId id="335" r:id="rId6"/>
    <p:sldId id="328" r:id="rId7"/>
    <p:sldId id="367" r:id="rId8"/>
    <p:sldId id="362" r:id="rId9"/>
    <p:sldId id="333" r:id="rId10"/>
    <p:sldId id="355" r:id="rId11"/>
    <p:sldId id="349" r:id="rId12"/>
    <p:sldId id="363" r:id="rId13"/>
    <p:sldId id="368" r:id="rId14"/>
    <p:sldId id="352" r:id="rId15"/>
    <p:sldId id="353" r:id="rId16"/>
    <p:sldId id="354" r:id="rId17"/>
    <p:sldId id="356" r:id="rId18"/>
    <p:sldId id="337" r:id="rId19"/>
    <p:sldId id="338" r:id="rId20"/>
    <p:sldId id="339" r:id="rId21"/>
    <p:sldId id="342" r:id="rId22"/>
    <p:sldId id="343" r:id="rId23"/>
    <p:sldId id="369" r:id="rId24"/>
    <p:sldId id="345" r:id="rId25"/>
    <p:sldId id="346" r:id="rId26"/>
    <p:sldId id="308" r:id="rId27"/>
    <p:sldId id="296" r:id="rId28"/>
    <p:sldId id="297" r:id="rId29"/>
    <p:sldId id="370" r:id="rId30"/>
    <p:sldId id="299" r:id="rId31"/>
    <p:sldId id="304" r:id="rId32"/>
    <p:sldId id="300" r:id="rId33"/>
    <p:sldId id="365" r:id="rId34"/>
    <p:sldId id="358" r:id="rId35"/>
    <p:sldId id="366" r:id="rId36"/>
    <p:sldId id="302" r:id="rId37"/>
    <p:sldId id="321" r:id="rId38"/>
    <p:sldId id="306" r:id="rId39"/>
    <p:sldId id="303" r:id="rId40"/>
    <p:sldId id="364" r:id="rId41"/>
    <p:sldId id="323" r:id="rId42"/>
    <p:sldId id="359" r:id="rId43"/>
    <p:sldId id="360" r:id="rId44"/>
    <p:sldId id="361" r:id="rId45"/>
    <p:sldId id="371" r:id="rId46"/>
    <p:sldId id="309" r:id="rId47"/>
    <p:sldId id="324" r:id="rId48"/>
    <p:sldId id="325" r:id="rId49"/>
    <p:sldId id="326" r:id="rId50"/>
  </p:sldIdLst>
  <p:sldSz cx="12192000" cy="6858000"/>
  <p:notesSz cx="6858000" cy="9290050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5080" autoAdjust="0"/>
  </p:normalViewPr>
  <p:slideViewPr>
    <p:cSldViewPr>
      <p:cViewPr varScale="1">
        <p:scale>
          <a:sx n="93" d="100"/>
          <a:sy n="93" d="100"/>
        </p:scale>
        <p:origin x="1158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1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1C5D6-7D65-4EA4-8BAA-E6552B4BEA20}" type="doc">
      <dgm:prSet loTypeId="urn:microsoft.com/office/officeart/2005/8/layout/radial5" loCatId="relationship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AB41AD8-8946-4CD3-BA66-EEFAE9B0D5C5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tx1"/>
              </a:solidFill>
            </a:rPr>
            <a:t>Job Analysis</a:t>
          </a:r>
          <a:endParaRPr lang="en-US" sz="1600" dirty="0">
            <a:solidFill>
              <a:schemeClr val="tx1"/>
            </a:solidFill>
          </a:endParaRPr>
        </a:p>
      </dgm:t>
    </dgm:pt>
    <dgm:pt modelId="{ABC74F08-36EE-4693-84F5-8D0703E55CCD}" type="parTrans" cxnId="{45D492C6-7804-4747-ACF3-C3E2E07FC9DA}">
      <dgm:prSet/>
      <dgm:spPr/>
      <dgm:t>
        <a:bodyPr/>
        <a:lstStyle/>
        <a:p>
          <a:endParaRPr lang="en-US"/>
        </a:p>
      </dgm:t>
    </dgm:pt>
    <dgm:pt modelId="{142209DD-ACC7-4AF6-B172-6C53BCE68460}" type="sibTrans" cxnId="{45D492C6-7804-4747-ACF3-C3E2E07FC9DA}">
      <dgm:prSet/>
      <dgm:spPr/>
      <dgm:t>
        <a:bodyPr/>
        <a:lstStyle/>
        <a:p>
          <a:endParaRPr lang="en-US"/>
        </a:p>
      </dgm:t>
    </dgm:pt>
    <dgm:pt modelId="{AE5FA1D7-1FD7-44A3-9C18-A53D32C71FDE}">
      <dgm:prSet phldrT="[Text]" custT="1"/>
      <dgm:spPr/>
      <dgm:t>
        <a:bodyPr/>
        <a:lstStyle/>
        <a:p>
          <a:r>
            <a:rPr lang="en-US" sz="1600" dirty="0"/>
            <a:t>Performance Assessment</a:t>
          </a:r>
        </a:p>
      </dgm:t>
    </dgm:pt>
    <dgm:pt modelId="{FAB2FB90-2440-4396-AD35-36FB0A4B3CAA}" type="parTrans" cxnId="{39B76802-2156-4C7A-92CC-843555AB2CF2}">
      <dgm:prSet custT="1"/>
      <dgm:spPr/>
      <dgm:t>
        <a:bodyPr/>
        <a:lstStyle/>
        <a:p>
          <a:endParaRPr lang="en-US" sz="1600"/>
        </a:p>
      </dgm:t>
    </dgm:pt>
    <dgm:pt modelId="{34295BD9-C384-46E4-A7F8-28DDCAEAD315}" type="sibTrans" cxnId="{39B76802-2156-4C7A-92CC-843555AB2CF2}">
      <dgm:prSet/>
      <dgm:spPr/>
      <dgm:t>
        <a:bodyPr/>
        <a:lstStyle/>
        <a:p>
          <a:endParaRPr lang="en-US"/>
        </a:p>
      </dgm:t>
    </dgm:pt>
    <dgm:pt modelId="{22420D92-6609-4BF5-8994-E8703055BF7A}">
      <dgm:prSet phldrT="[Text]" custT="1"/>
      <dgm:spPr/>
      <dgm:t>
        <a:bodyPr/>
        <a:lstStyle/>
        <a:p>
          <a:r>
            <a:rPr lang="en-US" sz="1600" dirty="0"/>
            <a:t>Job Description</a:t>
          </a:r>
        </a:p>
      </dgm:t>
    </dgm:pt>
    <dgm:pt modelId="{F3F87D06-E9EF-4D51-9B91-96489BDBC2F6}" type="parTrans" cxnId="{43251583-C32B-45E0-870A-258EB9173122}">
      <dgm:prSet custT="1"/>
      <dgm:spPr/>
      <dgm:t>
        <a:bodyPr/>
        <a:lstStyle/>
        <a:p>
          <a:endParaRPr lang="en-US" sz="1600"/>
        </a:p>
      </dgm:t>
    </dgm:pt>
    <dgm:pt modelId="{766A9594-DE1F-4F86-90CD-E10F9DF1BAF2}" type="sibTrans" cxnId="{43251583-C32B-45E0-870A-258EB9173122}">
      <dgm:prSet/>
      <dgm:spPr/>
      <dgm:t>
        <a:bodyPr/>
        <a:lstStyle/>
        <a:p>
          <a:endParaRPr lang="en-US"/>
        </a:p>
      </dgm:t>
    </dgm:pt>
    <dgm:pt modelId="{9B4A37C9-42E5-4A68-93D0-506734FB48B7}">
      <dgm:prSet phldrT="[Text]" custT="1"/>
      <dgm:spPr/>
      <dgm:t>
        <a:bodyPr/>
        <a:lstStyle/>
        <a:p>
          <a:r>
            <a:rPr lang="en-US" sz="1600" dirty="0"/>
            <a:t>Training</a:t>
          </a:r>
        </a:p>
      </dgm:t>
    </dgm:pt>
    <dgm:pt modelId="{3B3C4FFA-6611-47AB-B5C8-CF49A8F29F5A}" type="parTrans" cxnId="{AC447698-16E9-436E-BA43-485D2A779BEF}">
      <dgm:prSet custT="1"/>
      <dgm:spPr/>
      <dgm:t>
        <a:bodyPr/>
        <a:lstStyle/>
        <a:p>
          <a:endParaRPr lang="en-US" sz="1600"/>
        </a:p>
      </dgm:t>
    </dgm:pt>
    <dgm:pt modelId="{A253A9F9-2AB3-496B-8FF4-7393E3D3E878}" type="sibTrans" cxnId="{AC447698-16E9-436E-BA43-485D2A779BEF}">
      <dgm:prSet/>
      <dgm:spPr/>
      <dgm:t>
        <a:bodyPr/>
        <a:lstStyle/>
        <a:p>
          <a:endParaRPr lang="en-US"/>
        </a:p>
      </dgm:t>
    </dgm:pt>
    <dgm:pt modelId="{F4FF1658-CA9B-4DAF-A77D-B2A35F837D24}">
      <dgm:prSet phldrT="[Text]" custT="1"/>
      <dgm:spPr/>
      <dgm:t>
        <a:bodyPr/>
        <a:lstStyle/>
        <a:p>
          <a:r>
            <a:rPr lang="en-US" sz="1600" dirty="0"/>
            <a:t>Selection</a:t>
          </a:r>
        </a:p>
      </dgm:t>
    </dgm:pt>
    <dgm:pt modelId="{0BB6FE34-804F-4102-B4C9-289F5A4AB3AF}" type="parTrans" cxnId="{B0D54555-18FE-4B03-AE87-00EF0CDFF96D}">
      <dgm:prSet custT="1"/>
      <dgm:spPr/>
      <dgm:t>
        <a:bodyPr/>
        <a:lstStyle/>
        <a:p>
          <a:endParaRPr lang="en-US" sz="1600"/>
        </a:p>
      </dgm:t>
    </dgm:pt>
    <dgm:pt modelId="{0EBD8552-BF43-48D8-B526-77A9B829D32E}" type="sibTrans" cxnId="{B0D54555-18FE-4B03-AE87-00EF0CDFF96D}">
      <dgm:prSet/>
      <dgm:spPr/>
      <dgm:t>
        <a:bodyPr/>
        <a:lstStyle/>
        <a:p>
          <a:endParaRPr lang="en-US"/>
        </a:p>
      </dgm:t>
    </dgm:pt>
    <dgm:pt modelId="{0D6F95E3-38CC-450F-A841-ADAFCB8AA4E9}">
      <dgm:prSet phldrT="[Text]" custT="1"/>
      <dgm:spPr/>
      <dgm:t>
        <a:bodyPr/>
        <a:lstStyle/>
        <a:p>
          <a:r>
            <a:rPr lang="en-US" sz="1600" dirty="0"/>
            <a:t>Promotion</a:t>
          </a:r>
        </a:p>
      </dgm:t>
    </dgm:pt>
    <dgm:pt modelId="{0899A676-6F4C-484F-9E0A-35FCECB0946B}" type="parTrans" cxnId="{DFDB4342-9CA6-4C08-95F8-A350E1F584C6}">
      <dgm:prSet custT="1"/>
      <dgm:spPr/>
      <dgm:t>
        <a:bodyPr/>
        <a:lstStyle/>
        <a:p>
          <a:endParaRPr lang="en-US" sz="1600"/>
        </a:p>
      </dgm:t>
    </dgm:pt>
    <dgm:pt modelId="{87079292-0DCA-4EC2-BCF3-7AF9D80BB354}" type="sibTrans" cxnId="{DFDB4342-9CA6-4C08-95F8-A350E1F584C6}">
      <dgm:prSet/>
      <dgm:spPr/>
      <dgm:t>
        <a:bodyPr/>
        <a:lstStyle/>
        <a:p>
          <a:endParaRPr lang="en-US"/>
        </a:p>
      </dgm:t>
    </dgm:pt>
    <dgm:pt modelId="{167E9704-313B-4E04-9BE3-3C1324350BB9}">
      <dgm:prSet phldrT="[Text]" custT="1"/>
      <dgm:spPr/>
      <dgm:t>
        <a:bodyPr/>
        <a:lstStyle/>
        <a:p>
          <a:r>
            <a:rPr lang="en-US" sz="1600" dirty="0"/>
            <a:t>Compensation</a:t>
          </a:r>
        </a:p>
      </dgm:t>
    </dgm:pt>
    <dgm:pt modelId="{EC3C4239-AA94-45FE-9060-08116A67C304}" type="parTrans" cxnId="{B5667E5B-2921-4321-A684-CB724E94D192}">
      <dgm:prSet custT="1"/>
      <dgm:spPr/>
      <dgm:t>
        <a:bodyPr/>
        <a:lstStyle/>
        <a:p>
          <a:endParaRPr lang="en-US" sz="1600"/>
        </a:p>
      </dgm:t>
    </dgm:pt>
    <dgm:pt modelId="{49627366-411C-445B-8695-9E68A5020741}" type="sibTrans" cxnId="{B5667E5B-2921-4321-A684-CB724E94D192}">
      <dgm:prSet/>
      <dgm:spPr/>
      <dgm:t>
        <a:bodyPr/>
        <a:lstStyle/>
        <a:p>
          <a:endParaRPr lang="en-US"/>
        </a:p>
      </dgm:t>
    </dgm:pt>
    <dgm:pt modelId="{90949714-805E-49AF-90D6-707E459D29F7}">
      <dgm:prSet phldrT="[Text]" custT="1"/>
      <dgm:spPr/>
      <dgm:t>
        <a:bodyPr/>
        <a:lstStyle/>
        <a:p>
          <a:r>
            <a:rPr lang="en-US" sz="1600" dirty="0"/>
            <a:t>Criterion Development</a:t>
          </a:r>
        </a:p>
      </dgm:t>
    </dgm:pt>
    <dgm:pt modelId="{3624EFC7-3C7D-47F6-8F06-3F991C73520B}" type="parTrans" cxnId="{DD1BE6BC-61E9-4202-987F-D459F7439151}">
      <dgm:prSet custT="1"/>
      <dgm:spPr/>
      <dgm:t>
        <a:bodyPr/>
        <a:lstStyle/>
        <a:p>
          <a:endParaRPr lang="en-US" sz="1600"/>
        </a:p>
      </dgm:t>
    </dgm:pt>
    <dgm:pt modelId="{EBE9BEA5-A436-4318-8F81-08863ACAD3F7}" type="sibTrans" cxnId="{DD1BE6BC-61E9-4202-987F-D459F7439151}">
      <dgm:prSet/>
      <dgm:spPr/>
      <dgm:t>
        <a:bodyPr/>
        <a:lstStyle/>
        <a:p>
          <a:endParaRPr lang="en-US"/>
        </a:p>
      </dgm:t>
    </dgm:pt>
    <dgm:pt modelId="{E4C8F425-55BF-4BD2-A7B7-16A858C71C81}">
      <dgm:prSet phldrT="[Text]" custT="1"/>
      <dgm:spPr/>
      <dgm:t>
        <a:bodyPr/>
        <a:lstStyle/>
        <a:p>
          <a:r>
            <a:rPr lang="en-US" sz="1600" dirty="0"/>
            <a:t>Legal Defense</a:t>
          </a:r>
        </a:p>
      </dgm:t>
    </dgm:pt>
    <dgm:pt modelId="{B237C4BC-D735-44B0-AAA5-87C277818039}" type="parTrans" cxnId="{7F4DCBC2-4BA7-488F-8A80-67EC6F7C3D56}">
      <dgm:prSet custT="1"/>
      <dgm:spPr/>
      <dgm:t>
        <a:bodyPr/>
        <a:lstStyle/>
        <a:p>
          <a:endParaRPr lang="en-US" sz="1600"/>
        </a:p>
      </dgm:t>
    </dgm:pt>
    <dgm:pt modelId="{922012D0-395E-4986-9CB0-4687DFF1109B}" type="sibTrans" cxnId="{7F4DCBC2-4BA7-488F-8A80-67EC6F7C3D56}">
      <dgm:prSet/>
      <dgm:spPr/>
      <dgm:t>
        <a:bodyPr/>
        <a:lstStyle/>
        <a:p>
          <a:endParaRPr lang="en-US"/>
        </a:p>
      </dgm:t>
    </dgm:pt>
    <dgm:pt modelId="{F7CE1D60-BED0-44BF-987E-1359ADB4FDBA}">
      <dgm:prSet phldrT="[Text]" custT="1"/>
      <dgm:spPr/>
      <dgm:t>
        <a:bodyPr/>
        <a:lstStyle/>
        <a:p>
          <a:r>
            <a:rPr lang="en-US" sz="1600" dirty="0"/>
            <a:t>Recruiting</a:t>
          </a:r>
        </a:p>
      </dgm:t>
    </dgm:pt>
    <dgm:pt modelId="{3C1856AF-1C82-4187-BE45-60ACAE3AE6DA}" type="parTrans" cxnId="{F5A59C3A-2642-4D5A-886F-C33D7280B71B}">
      <dgm:prSet custT="1"/>
      <dgm:spPr/>
      <dgm:t>
        <a:bodyPr/>
        <a:lstStyle/>
        <a:p>
          <a:endParaRPr lang="en-US" sz="1600"/>
        </a:p>
      </dgm:t>
    </dgm:pt>
    <dgm:pt modelId="{48294299-9F92-4EFC-9155-D021147BBAA6}" type="sibTrans" cxnId="{F5A59C3A-2642-4D5A-886F-C33D7280B71B}">
      <dgm:prSet/>
      <dgm:spPr/>
      <dgm:t>
        <a:bodyPr/>
        <a:lstStyle/>
        <a:p>
          <a:endParaRPr lang="en-US"/>
        </a:p>
      </dgm:t>
    </dgm:pt>
    <dgm:pt modelId="{6328A71D-37B0-4EF1-B5D3-D7544FC30B57}">
      <dgm:prSet phldrT="[Text]" custT="1"/>
      <dgm:spPr/>
      <dgm:t>
        <a:bodyPr/>
        <a:lstStyle/>
        <a:p>
          <a:r>
            <a:rPr lang="en-US" sz="1600" dirty="0"/>
            <a:t>Job Design</a:t>
          </a:r>
        </a:p>
      </dgm:t>
    </dgm:pt>
    <dgm:pt modelId="{62299EFF-9EF3-484F-B159-BCCBE9575820}" type="parTrans" cxnId="{E3D465A0-9744-4B1E-A70E-6DBDF228F138}">
      <dgm:prSet custT="1"/>
      <dgm:spPr/>
      <dgm:t>
        <a:bodyPr/>
        <a:lstStyle/>
        <a:p>
          <a:endParaRPr lang="en-US" sz="1600"/>
        </a:p>
      </dgm:t>
    </dgm:pt>
    <dgm:pt modelId="{D193414F-79C8-4664-BCC2-98C221A5E664}" type="sibTrans" cxnId="{E3D465A0-9744-4B1E-A70E-6DBDF228F138}">
      <dgm:prSet/>
      <dgm:spPr/>
      <dgm:t>
        <a:bodyPr/>
        <a:lstStyle/>
        <a:p>
          <a:endParaRPr lang="en-US"/>
        </a:p>
      </dgm:t>
    </dgm:pt>
    <dgm:pt modelId="{1B6265B6-F124-4CF4-BDD4-55037C5E8470}">
      <dgm:prSet phldrT="[Text]" custT="1"/>
      <dgm:spPr/>
      <dgm:t>
        <a:bodyPr/>
        <a:lstStyle/>
        <a:p>
          <a:r>
            <a:rPr lang="en-US" sz="1600" dirty="0"/>
            <a:t>Workforce Reduction</a:t>
          </a:r>
        </a:p>
      </dgm:t>
    </dgm:pt>
    <dgm:pt modelId="{E6E5F724-42A4-4F39-977C-4921A8B3F441}" type="parTrans" cxnId="{8C284BA1-3733-4B8F-90E6-15FF655EDA5B}">
      <dgm:prSet custT="1"/>
      <dgm:spPr/>
      <dgm:t>
        <a:bodyPr/>
        <a:lstStyle/>
        <a:p>
          <a:endParaRPr lang="en-US" sz="1600"/>
        </a:p>
      </dgm:t>
    </dgm:pt>
    <dgm:pt modelId="{D08BFBBF-8AD6-48AF-A72E-5FFACEC31A2E}" type="sibTrans" cxnId="{8C284BA1-3733-4B8F-90E6-15FF655EDA5B}">
      <dgm:prSet/>
      <dgm:spPr/>
      <dgm:t>
        <a:bodyPr/>
        <a:lstStyle/>
        <a:p>
          <a:endParaRPr lang="en-US"/>
        </a:p>
      </dgm:t>
    </dgm:pt>
    <dgm:pt modelId="{B366CFD8-7BEF-4ECC-8253-0ACE06D1A29A}" type="pres">
      <dgm:prSet presAssocID="{2961C5D6-7D65-4EA4-8BAA-E6552B4BEA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2CEBE-27D9-467F-9F2D-FCA5D8EC759F}" type="pres">
      <dgm:prSet presAssocID="{AAB41AD8-8946-4CD3-BA66-EEFAE9B0D5C5}" presName="centerShape" presStyleLbl="node0" presStyleIdx="0" presStyleCnt="1" custScaleX="146703" custScaleY="137534"/>
      <dgm:spPr/>
      <dgm:t>
        <a:bodyPr/>
        <a:lstStyle/>
        <a:p>
          <a:endParaRPr lang="en-US"/>
        </a:p>
      </dgm:t>
    </dgm:pt>
    <dgm:pt modelId="{C55C0155-F6B0-4E60-9074-6E5272DAAEF9}" type="pres">
      <dgm:prSet presAssocID="{FAB2FB90-2440-4396-AD35-36FB0A4B3CAA}" presName="parTrans" presStyleLbl="sibTrans2D1" presStyleIdx="0" presStyleCnt="11" custScaleX="115997"/>
      <dgm:spPr/>
      <dgm:t>
        <a:bodyPr/>
        <a:lstStyle/>
        <a:p>
          <a:endParaRPr lang="en-US"/>
        </a:p>
      </dgm:t>
    </dgm:pt>
    <dgm:pt modelId="{88B63013-A587-4FB7-A3A7-AD7CDED9E35D}" type="pres">
      <dgm:prSet presAssocID="{FAB2FB90-2440-4396-AD35-36FB0A4B3CAA}" presName="connectorText" presStyleLbl="sibTrans2D1" presStyleIdx="0" presStyleCnt="11"/>
      <dgm:spPr/>
      <dgm:t>
        <a:bodyPr/>
        <a:lstStyle/>
        <a:p>
          <a:endParaRPr lang="en-US"/>
        </a:p>
      </dgm:t>
    </dgm:pt>
    <dgm:pt modelId="{260D2357-C266-4679-975B-B74686374026}" type="pres">
      <dgm:prSet presAssocID="{AE5FA1D7-1FD7-44A3-9C18-A53D32C71FDE}" presName="node" presStyleLbl="node1" presStyleIdx="0" presStyleCnt="11" custScaleX="162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9B4E7-E6D5-4473-A812-8761D4A7803F}" type="pres">
      <dgm:prSet presAssocID="{F3F87D06-E9EF-4D51-9B91-96489BDBC2F6}" presName="parTrans" presStyleLbl="sibTrans2D1" presStyleIdx="1" presStyleCnt="11" custScaleX="115997"/>
      <dgm:spPr/>
      <dgm:t>
        <a:bodyPr/>
        <a:lstStyle/>
        <a:p>
          <a:endParaRPr lang="en-US"/>
        </a:p>
      </dgm:t>
    </dgm:pt>
    <dgm:pt modelId="{0F2786ED-6EDB-4AC6-B1A9-7AD7B9D5903E}" type="pres">
      <dgm:prSet presAssocID="{F3F87D06-E9EF-4D51-9B91-96489BDBC2F6}" presName="connectorText" presStyleLbl="sibTrans2D1" presStyleIdx="1" presStyleCnt="11"/>
      <dgm:spPr/>
      <dgm:t>
        <a:bodyPr/>
        <a:lstStyle/>
        <a:p>
          <a:endParaRPr lang="en-US"/>
        </a:p>
      </dgm:t>
    </dgm:pt>
    <dgm:pt modelId="{CADE5D87-FA1D-4A99-9CA7-3735FA8F9F0E}" type="pres">
      <dgm:prSet presAssocID="{22420D92-6609-4BF5-8994-E8703055BF7A}" presName="node" presStyleLbl="node1" presStyleIdx="1" presStyleCnt="11" custScaleX="145830" custRadScaleRad="104382" custRadScaleInc="35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E137C-D235-43A8-92F8-2B7116A04892}" type="pres">
      <dgm:prSet presAssocID="{3B3C4FFA-6611-47AB-B5C8-CF49A8F29F5A}" presName="parTrans" presStyleLbl="sibTrans2D1" presStyleIdx="2" presStyleCnt="11" custScaleX="115997"/>
      <dgm:spPr/>
      <dgm:t>
        <a:bodyPr/>
        <a:lstStyle/>
        <a:p>
          <a:endParaRPr lang="en-US"/>
        </a:p>
      </dgm:t>
    </dgm:pt>
    <dgm:pt modelId="{C2053125-22D4-4D36-93D4-367A75C7DB46}" type="pres">
      <dgm:prSet presAssocID="{3B3C4FFA-6611-47AB-B5C8-CF49A8F29F5A}" presName="connectorText" presStyleLbl="sibTrans2D1" presStyleIdx="2" presStyleCnt="11"/>
      <dgm:spPr/>
      <dgm:t>
        <a:bodyPr/>
        <a:lstStyle/>
        <a:p>
          <a:endParaRPr lang="en-US"/>
        </a:p>
      </dgm:t>
    </dgm:pt>
    <dgm:pt modelId="{21B35829-24A4-4C59-953B-301617E4A9F5}" type="pres">
      <dgm:prSet presAssocID="{9B4A37C9-42E5-4A68-93D0-506734FB48B7}" presName="node" presStyleLbl="node1" presStyleIdx="2" presStyleCnt="11" custScaleX="133440" custRadScaleRad="98693" custRadScaleInc="10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F9443-276D-4BB4-84F8-87F6986CF6AE}" type="pres">
      <dgm:prSet presAssocID="{0BB6FE34-804F-4102-B4C9-289F5A4AB3AF}" presName="parTrans" presStyleLbl="sibTrans2D1" presStyleIdx="3" presStyleCnt="11" custScaleX="115997"/>
      <dgm:spPr/>
      <dgm:t>
        <a:bodyPr/>
        <a:lstStyle/>
        <a:p>
          <a:endParaRPr lang="en-US"/>
        </a:p>
      </dgm:t>
    </dgm:pt>
    <dgm:pt modelId="{D3A8570C-0C0E-4B39-90DF-FB9990F9BAC1}" type="pres">
      <dgm:prSet presAssocID="{0BB6FE34-804F-4102-B4C9-289F5A4AB3AF}" presName="connectorText" presStyleLbl="sibTrans2D1" presStyleIdx="3" presStyleCnt="11"/>
      <dgm:spPr/>
      <dgm:t>
        <a:bodyPr/>
        <a:lstStyle/>
        <a:p>
          <a:endParaRPr lang="en-US"/>
        </a:p>
      </dgm:t>
    </dgm:pt>
    <dgm:pt modelId="{DE0B88FF-CA24-4D75-B1C7-42DAAF0042C4}" type="pres">
      <dgm:prSet presAssocID="{F4FF1658-CA9B-4DAF-A77D-B2A35F837D24}" presName="node" presStyleLbl="node1" presStyleIdx="3" presStyleCnt="11" custScaleX="133440" custRadScaleRad="100859" custRadScaleInc="-2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94363-63BC-4B2C-A9FF-9E0993A5F8E1}" type="pres">
      <dgm:prSet presAssocID="{0899A676-6F4C-484F-9E0A-35FCECB0946B}" presName="parTrans" presStyleLbl="sibTrans2D1" presStyleIdx="4" presStyleCnt="11" custScaleX="115997"/>
      <dgm:spPr/>
      <dgm:t>
        <a:bodyPr/>
        <a:lstStyle/>
        <a:p>
          <a:endParaRPr lang="en-US"/>
        </a:p>
      </dgm:t>
    </dgm:pt>
    <dgm:pt modelId="{F537B10A-761F-4504-8665-BC193136694B}" type="pres">
      <dgm:prSet presAssocID="{0899A676-6F4C-484F-9E0A-35FCECB0946B}" presName="connectorText" presStyleLbl="sibTrans2D1" presStyleIdx="4" presStyleCnt="11"/>
      <dgm:spPr/>
      <dgm:t>
        <a:bodyPr/>
        <a:lstStyle/>
        <a:p>
          <a:endParaRPr lang="en-US"/>
        </a:p>
      </dgm:t>
    </dgm:pt>
    <dgm:pt modelId="{96EE423C-CC7E-465A-A72A-792D08DB53C4}" type="pres">
      <dgm:prSet presAssocID="{0D6F95E3-38CC-450F-A841-ADAFCB8AA4E9}" presName="node" presStyleLbl="node1" presStyleIdx="4" presStyleCnt="11" custScaleX="133440" custRadScaleRad="101326" custRadScaleInc="-35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DB91C-F823-41D8-9ECB-352010D41BFD}" type="pres">
      <dgm:prSet presAssocID="{EC3C4239-AA94-45FE-9060-08116A67C304}" presName="parTrans" presStyleLbl="sibTrans2D1" presStyleIdx="5" presStyleCnt="11" custScaleX="115997"/>
      <dgm:spPr/>
      <dgm:t>
        <a:bodyPr/>
        <a:lstStyle/>
        <a:p>
          <a:endParaRPr lang="en-US"/>
        </a:p>
      </dgm:t>
    </dgm:pt>
    <dgm:pt modelId="{8805ACCC-EF36-40DD-AA4D-8E7B98B234D5}" type="pres">
      <dgm:prSet presAssocID="{EC3C4239-AA94-45FE-9060-08116A67C304}" presName="connectorText" presStyleLbl="sibTrans2D1" presStyleIdx="5" presStyleCnt="11"/>
      <dgm:spPr/>
      <dgm:t>
        <a:bodyPr/>
        <a:lstStyle/>
        <a:p>
          <a:endParaRPr lang="en-US"/>
        </a:p>
      </dgm:t>
    </dgm:pt>
    <dgm:pt modelId="{41BE19EF-FFA3-4D57-B884-656149561976}" type="pres">
      <dgm:prSet presAssocID="{167E9704-313B-4E04-9BE3-3C1324350BB9}" presName="node" presStyleLbl="node1" presStyleIdx="5" presStyleCnt="11" custScaleX="178237" custRadScaleRad="95684" custRadScaleInc="-165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0E37-E397-4990-97B1-2FECA80DF00E}" type="pres">
      <dgm:prSet presAssocID="{3624EFC7-3C7D-47F6-8F06-3F991C73520B}" presName="parTrans" presStyleLbl="sibTrans2D1" presStyleIdx="6" presStyleCnt="11" custScaleX="115997"/>
      <dgm:spPr/>
      <dgm:t>
        <a:bodyPr/>
        <a:lstStyle/>
        <a:p>
          <a:endParaRPr lang="en-US"/>
        </a:p>
      </dgm:t>
    </dgm:pt>
    <dgm:pt modelId="{3FABAA82-172F-4004-AC5D-713973DC6BC0}" type="pres">
      <dgm:prSet presAssocID="{3624EFC7-3C7D-47F6-8F06-3F991C73520B}" presName="connectorText" presStyleLbl="sibTrans2D1" presStyleIdx="6" presStyleCnt="11"/>
      <dgm:spPr/>
      <dgm:t>
        <a:bodyPr/>
        <a:lstStyle/>
        <a:p>
          <a:endParaRPr lang="en-US"/>
        </a:p>
      </dgm:t>
    </dgm:pt>
    <dgm:pt modelId="{02B76895-0689-4249-AA6C-1B15910B2A84}" type="pres">
      <dgm:prSet presAssocID="{90949714-805E-49AF-90D6-707E459D29F7}" presName="node" presStyleLbl="node1" presStyleIdx="6" presStyleCnt="11" custScaleX="162033" custRadScaleRad="100561" custRadScaleInc="636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7A0B7-1DCA-4E2D-8D1C-424A5E11C0F4}" type="pres">
      <dgm:prSet presAssocID="{B237C4BC-D735-44B0-AAA5-87C277818039}" presName="parTrans" presStyleLbl="sibTrans2D1" presStyleIdx="7" presStyleCnt="11" custScaleX="115997"/>
      <dgm:spPr/>
      <dgm:t>
        <a:bodyPr/>
        <a:lstStyle/>
        <a:p>
          <a:endParaRPr lang="en-US"/>
        </a:p>
      </dgm:t>
    </dgm:pt>
    <dgm:pt modelId="{157DE4BF-5622-4E87-9762-257C8EF06EC8}" type="pres">
      <dgm:prSet presAssocID="{B237C4BC-D735-44B0-AAA5-87C277818039}" presName="connectorText" presStyleLbl="sibTrans2D1" presStyleIdx="7" presStyleCnt="11"/>
      <dgm:spPr/>
      <dgm:t>
        <a:bodyPr/>
        <a:lstStyle/>
        <a:p>
          <a:endParaRPr lang="en-US"/>
        </a:p>
      </dgm:t>
    </dgm:pt>
    <dgm:pt modelId="{9B42A84B-C46F-4F77-9E81-D1F20706CEC0}" type="pres">
      <dgm:prSet presAssocID="{E4C8F425-55BF-4BD2-A7B7-16A858C71C81}" presName="node" presStyleLbl="node1" presStyleIdx="7" presStyleCnt="11" custScaleX="133440" custRadScaleRad="98378" custRadScaleInc="55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BD309-D94F-495D-908A-9B379DB129FE}" type="pres">
      <dgm:prSet presAssocID="{3C1856AF-1C82-4187-BE45-60ACAE3AE6DA}" presName="parTrans" presStyleLbl="sibTrans2D1" presStyleIdx="8" presStyleCnt="11" custScaleX="115997"/>
      <dgm:spPr/>
      <dgm:t>
        <a:bodyPr/>
        <a:lstStyle/>
        <a:p>
          <a:endParaRPr lang="en-US"/>
        </a:p>
      </dgm:t>
    </dgm:pt>
    <dgm:pt modelId="{01E059BC-0ADD-4255-AE11-150835506BEF}" type="pres">
      <dgm:prSet presAssocID="{3C1856AF-1C82-4187-BE45-60ACAE3AE6DA}" presName="connectorText" presStyleLbl="sibTrans2D1" presStyleIdx="8" presStyleCnt="11"/>
      <dgm:spPr/>
      <dgm:t>
        <a:bodyPr/>
        <a:lstStyle/>
        <a:p>
          <a:endParaRPr lang="en-US"/>
        </a:p>
      </dgm:t>
    </dgm:pt>
    <dgm:pt modelId="{AE3788F0-BAD9-464E-85BC-D4CFA1D90316}" type="pres">
      <dgm:prSet presAssocID="{F7CE1D60-BED0-44BF-987E-1359ADB4FDBA}" presName="node" presStyleLbl="node1" presStyleIdx="8" presStyleCnt="11" custScaleX="133440" custRadScaleRad="101314" custRadScaleInc="32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24F99-7BB5-4D04-B208-8AD3C028A022}" type="pres">
      <dgm:prSet presAssocID="{62299EFF-9EF3-484F-B159-BCCBE9575820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DAFF0F28-591A-4517-8DFB-0DE29BA659D0}" type="pres">
      <dgm:prSet presAssocID="{62299EFF-9EF3-484F-B159-BCCBE9575820}" presName="connectorText" presStyleLbl="sibTrans2D1" presStyleIdx="9" presStyleCnt="11"/>
      <dgm:spPr/>
      <dgm:t>
        <a:bodyPr/>
        <a:lstStyle/>
        <a:p>
          <a:endParaRPr lang="en-US"/>
        </a:p>
      </dgm:t>
    </dgm:pt>
    <dgm:pt modelId="{2315F425-7014-46AB-AB52-6DC5DF06113E}" type="pres">
      <dgm:prSet presAssocID="{6328A71D-37B0-4EF1-B5D3-D7544FC30B57}" presName="node" presStyleLbl="node1" presStyleIdx="9" presStyleCnt="11" custScaleX="113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4E293-A071-4186-A9F4-4B74CC5953CA}" type="pres">
      <dgm:prSet presAssocID="{E6E5F724-42A4-4F39-977C-4921A8B3F441}" presName="parTrans" presStyleLbl="sibTrans2D1" presStyleIdx="10" presStyleCnt="11"/>
      <dgm:spPr/>
      <dgm:t>
        <a:bodyPr/>
        <a:lstStyle/>
        <a:p>
          <a:endParaRPr lang="en-US"/>
        </a:p>
      </dgm:t>
    </dgm:pt>
    <dgm:pt modelId="{1F630B08-9A75-4B67-B35A-259BF14369D3}" type="pres">
      <dgm:prSet presAssocID="{E6E5F724-42A4-4F39-977C-4921A8B3F441}" presName="connectorText" presStyleLbl="sibTrans2D1" presStyleIdx="10" presStyleCnt="11"/>
      <dgm:spPr/>
      <dgm:t>
        <a:bodyPr/>
        <a:lstStyle/>
        <a:p>
          <a:endParaRPr lang="en-US"/>
        </a:p>
      </dgm:t>
    </dgm:pt>
    <dgm:pt modelId="{B14E76D4-9EC6-47F6-BAE0-B4819BADBF8E}" type="pres">
      <dgm:prSet presAssocID="{1B6265B6-F124-4CF4-BDD4-55037C5E8470}" presName="node" presStyleLbl="node1" presStyleIdx="10" presStyleCnt="11" custScaleX="129627" custRadScaleRad="104915" custRadScaleInc="-32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251583-C32B-45E0-870A-258EB9173122}" srcId="{AAB41AD8-8946-4CD3-BA66-EEFAE9B0D5C5}" destId="{22420D92-6609-4BF5-8994-E8703055BF7A}" srcOrd="1" destOrd="0" parTransId="{F3F87D06-E9EF-4D51-9B91-96489BDBC2F6}" sibTransId="{766A9594-DE1F-4F86-90CD-E10F9DF1BAF2}"/>
    <dgm:cxn modelId="{A4CF61CC-E0E5-41CC-966B-76BF3939DD43}" type="presOf" srcId="{3624EFC7-3C7D-47F6-8F06-3F991C73520B}" destId="{D30C0E37-E397-4990-97B1-2FECA80DF00E}" srcOrd="0" destOrd="0" presId="urn:microsoft.com/office/officeart/2005/8/layout/radial5"/>
    <dgm:cxn modelId="{DD1BE6BC-61E9-4202-987F-D459F7439151}" srcId="{AAB41AD8-8946-4CD3-BA66-EEFAE9B0D5C5}" destId="{90949714-805E-49AF-90D6-707E459D29F7}" srcOrd="6" destOrd="0" parTransId="{3624EFC7-3C7D-47F6-8F06-3F991C73520B}" sibTransId="{EBE9BEA5-A436-4318-8F81-08863ACAD3F7}"/>
    <dgm:cxn modelId="{DFDB4342-9CA6-4C08-95F8-A350E1F584C6}" srcId="{AAB41AD8-8946-4CD3-BA66-EEFAE9B0D5C5}" destId="{0D6F95E3-38CC-450F-A841-ADAFCB8AA4E9}" srcOrd="4" destOrd="0" parTransId="{0899A676-6F4C-484F-9E0A-35FCECB0946B}" sibTransId="{87079292-0DCA-4EC2-BCF3-7AF9D80BB354}"/>
    <dgm:cxn modelId="{D64DE9E9-7837-408B-94D4-CF0A4E2A76DD}" type="presOf" srcId="{E4C8F425-55BF-4BD2-A7B7-16A858C71C81}" destId="{9B42A84B-C46F-4F77-9E81-D1F20706CEC0}" srcOrd="0" destOrd="0" presId="urn:microsoft.com/office/officeart/2005/8/layout/radial5"/>
    <dgm:cxn modelId="{4B6B428C-E828-40CE-9534-AE699879C20E}" type="presOf" srcId="{F3F87D06-E9EF-4D51-9B91-96489BDBC2F6}" destId="{0F2786ED-6EDB-4AC6-B1A9-7AD7B9D5903E}" srcOrd="1" destOrd="0" presId="urn:microsoft.com/office/officeart/2005/8/layout/radial5"/>
    <dgm:cxn modelId="{E1A4D659-E870-4C35-A747-C756A150026B}" type="presOf" srcId="{62299EFF-9EF3-484F-B159-BCCBE9575820}" destId="{C5524F99-7BB5-4D04-B208-8AD3C028A022}" srcOrd="0" destOrd="0" presId="urn:microsoft.com/office/officeart/2005/8/layout/radial5"/>
    <dgm:cxn modelId="{169D1D24-D328-4717-BB4E-FB49C007EEF0}" type="presOf" srcId="{1B6265B6-F124-4CF4-BDD4-55037C5E8470}" destId="{B14E76D4-9EC6-47F6-BAE0-B4819BADBF8E}" srcOrd="0" destOrd="0" presId="urn:microsoft.com/office/officeart/2005/8/layout/radial5"/>
    <dgm:cxn modelId="{5FA61FED-E2B7-488B-8CE0-A005A24B0DA4}" type="presOf" srcId="{B237C4BC-D735-44B0-AAA5-87C277818039}" destId="{157DE4BF-5622-4E87-9762-257C8EF06EC8}" srcOrd="1" destOrd="0" presId="urn:microsoft.com/office/officeart/2005/8/layout/radial5"/>
    <dgm:cxn modelId="{7F4DCBC2-4BA7-488F-8A80-67EC6F7C3D56}" srcId="{AAB41AD8-8946-4CD3-BA66-EEFAE9B0D5C5}" destId="{E4C8F425-55BF-4BD2-A7B7-16A858C71C81}" srcOrd="7" destOrd="0" parTransId="{B237C4BC-D735-44B0-AAA5-87C277818039}" sibTransId="{922012D0-395E-4986-9CB0-4687DFF1109B}"/>
    <dgm:cxn modelId="{9B628392-5E3D-44CA-AD94-AE7EE6B1E5C7}" type="presOf" srcId="{3624EFC7-3C7D-47F6-8F06-3F991C73520B}" destId="{3FABAA82-172F-4004-AC5D-713973DC6BC0}" srcOrd="1" destOrd="0" presId="urn:microsoft.com/office/officeart/2005/8/layout/radial5"/>
    <dgm:cxn modelId="{96362B25-181C-4415-9030-6D651DCCBE10}" type="presOf" srcId="{62299EFF-9EF3-484F-B159-BCCBE9575820}" destId="{DAFF0F28-591A-4517-8DFB-0DE29BA659D0}" srcOrd="1" destOrd="0" presId="urn:microsoft.com/office/officeart/2005/8/layout/radial5"/>
    <dgm:cxn modelId="{323ACCFA-6C5E-4C6A-80FD-0A5E905B2C2B}" type="presOf" srcId="{0899A676-6F4C-484F-9E0A-35FCECB0946B}" destId="{F537B10A-761F-4504-8665-BC193136694B}" srcOrd="1" destOrd="0" presId="urn:microsoft.com/office/officeart/2005/8/layout/radial5"/>
    <dgm:cxn modelId="{39B76802-2156-4C7A-92CC-843555AB2CF2}" srcId="{AAB41AD8-8946-4CD3-BA66-EEFAE9B0D5C5}" destId="{AE5FA1D7-1FD7-44A3-9C18-A53D32C71FDE}" srcOrd="0" destOrd="0" parTransId="{FAB2FB90-2440-4396-AD35-36FB0A4B3CAA}" sibTransId="{34295BD9-C384-46E4-A7F8-28DDCAEAD315}"/>
    <dgm:cxn modelId="{092829D4-8D89-442D-9F4A-34AA62244AF1}" type="presOf" srcId="{2961C5D6-7D65-4EA4-8BAA-E6552B4BEA20}" destId="{B366CFD8-7BEF-4ECC-8253-0ACE06D1A29A}" srcOrd="0" destOrd="0" presId="urn:microsoft.com/office/officeart/2005/8/layout/radial5"/>
    <dgm:cxn modelId="{5D1B7C7F-8678-4FBB-8392-DDF9044B2360}" type="presOf" srcId="{3B3C4FFA-6611-47AB-B5C8-CF49A8F29F5A}" destId="{C2053125-22D4-4D36-93D4-367A75C7DB46}" srcOrd="1" destOrd="0" presId="urn:microsoft.com/office/officeart/2005/8/layout/radial5"/>
    <dgm:cxn modelId="{0A7C8B8E-F4FA-4401-BC2E-EB037E5AE409}" type="presOf" srcId="{167E9704-313B-4E04-9BE3-3C1324350BB9}" destId="{41BE19EF-FFA3-4D57-B884-656149561976}" srcOrd="0" destOrd="0" presId="urn:microsoft.com/office/officeart/2005/8/layout/radial5"/>
    <dgm:cxn modelId="{B5667E5B-2921-4321-A684-CB724E94D192}" srcId="{AAB41AD8-8946-4CD3-BA66-EEFAE9B0D5C5}" destId="{167E9704-313B-4E04-9BE3-3C1324350BB9}" srcOrd="5" destOrd="0" parTransId="{EC3C4239-AA94-45FE-9060-08116A67C304}" sibTransId="{49627366-411C-445B-8695-9E68A5020741}"/>
    <dgm:cxn modelId="{6A5316BC-30BD-4F1E-B9DE-ACD23EFBFB4A}" type="presOf" srcId="{3C1856AF-1C82-4187-BE45-60ACAE3AE6DA}" destId="{896BD309-D94F-495D-908A-9B379DB129FE}" srcOrd="0" destOrd="0" presId="urn:microsoft.com/office/officeart/2005/8/layout/radial5"/>
    <dgm:cxn modelId="{D2DD3124-4496-4A39-A0C8-3E445B5E8035}" type="presOf" srcId="{22420D92-6609-4BF5-8994-E8703055BF7A}" destId="{CADE5D87-FA1D-4A99-9CA7-3735FA8F9F0E}" srcOrd="0" destOrd="0" presId="urn:microsoft.com/office/officeart/2005/8/layout/radial5"/>
    <dgm:cxn modelId="{B96FFDD8-4BDE-4B7D-AFF0-2FD1BCD6F7BB}" type="presOf" srcId="{F7CE1D60-BED0-44BF-987E-1359ADB4FDBA}" destId="{AE3788F0-BAD9-464E-85BC-D4CFA1D90316}" srcOrd="0" destOrd="0" presId="urn:microsoft.com/office/officeart/2005/8/layout/radial5"/>
    <dgm:cxn modelId="{8144F50E-9CD2-4B12-ABD8-4E75864862AE}" type="presOf" srcId="{B237C4BC-D735-44B0-AAA5-87C277818039}" destId="{0267A0B7-1DCA-4E2D-8D1C-424A5E11C0F4}" srcOrd="0" destOrd="0" presId="urn:microsoft.com/office/officeart/2005/8/layout/radial5"/>
    <dgm:cxn modelId="{8D3C54F6-8A9D-4E8B-9ED5-E41132E1D084}" type="presOf" srcId="{E6E5F724-42A4-4F39-977C-4921A8B3F441}" destId="{C3C4E293-A071-4186-A9F4-4B74CC5953CA}" srcOrd="0" destOrd="0" presId="urn:microsoft.com/office/officeart/2005/8/layout/radial5"/>
    <dgm:cxn modelId="{2745F044-7266-47EF-8454-A1863144C9F1}" type="presOf" srcId="{9B4A37C9-42E5-4A68-93D0-506734FB48B7}" destId="{21B35829-24A4-4C59-953B-301617E4A9F5}" srcOrd="0" destOrd="0" presId="urn:microsoft.com/office/officeart/2005/8/layout/radial5"/>
    <dgm:cxn modelId="{688648F4-F03F-4688-AD05-DAFAA6138E37}" type="presOf" srcId="{AAB41AD8-8946-4CD3-BA66-EEFAE9B0D5C5}" destId="{0662CEBE-27D9-467F-9F2D-FCA5D8EC759F}" srcOrd="0" destOrd="0" presId="urn:microsoft.com/office/officeart/2005/8/layout/radial5"/>
    <dgm:cxn modelId="{12106688-4D04-446E-A400-3E9019D45959}" type="presOf" srcId="{F4FF1658-CA9B-4DAF-A77D-B2A35F837D24}" destId="{DE0B88FF-CA24-4D75-B1C7-42DAAF0042C4}" srcOrd="0" destOrd="0" presId="urn:microsoft.com/office/officeart/2005/8/layout/radial5"/>
    <dgm:cxn modelId="{FD4332F4-A4CD-4AA1-8B2C-AA209FADA9BF}" type="presOf" srcId="{0BB6FE34-804F-4102-B4C9-289F5A4AB3AF}" destId="{A45F9443-276D-4BB4-84F8-87F6986CF6AE}" srcOrd="0" destOrd="0" presId="urn:microsoft.com/office/officeart/2005/8/layout/radial5"/>
    <dgm:cxn modelId="{AC447698-16E9-436E-BA43-485D2A779BEF}" srcId="{AAB41AD8-8946-4CD3-BA66-EEFAE9B0D5C5}" destId="{9B4A37C9-42E5-4A68-93D0-506734FB48B7}" srcOrd="2" destOrd="0" parTransId="{3B3C4FFA-6611-47AB-B5C8-CF49A8F29F5A}" sibTransId="{A253A9F9-2AB3-496B-8FF4-7393E3D3E878}"/>
    <dgm:cxn modelId="{E3D465A0-9744-4B1E-A70E-6DBDF228F138}" srcId="{AAB41AD8-8946-4CD3-BA66-EEFAE9B0D5C5}" destId="{6328A71D-37B0-4EF1-B5D3-D7544FC30B57}" srcOrd="9" destOrd="0" parTransId="{62299EFF-9EF3-484F-B159-BCCBE9575820}" sibTransId="{D193414F-79C8-4664-BCC2-98C221A5E664}"/>
    <dgm:cxn modelId="{156C7387-3D1F-45E8-B239-A0BFF3574793}" type="presOf" srcId="{0D6F95E3-38CC-450F-A841-ADAFCB8AA4E9}" destId="{96EE423C-CC7E-465A-A72A-792D08DB53C4}" srcOrd="0" destOrd="0" presId="urn:microsoft.com/office/officeart/2005/8/layout/radial5"/>
    <dgm:cxn modelId="{A1E7E011-8F0F-4953-B92F-11E108F659E7}" type="presOf" srcId="{6328A71D-37B0-4EF1-B5D3-D7544FC30B57}" destId="{2315F425-7014-46AB-AB52-6DC5DF06113E}" srcOrd="0" destOrd="0" presId="urn:microsoft.com/office/officeart/2005/8/layout/radial5"/>
    <dgm:cxn modelId="{45D492C6-7804-4747-ACF3-C3E2E07FC9DA}" srcId="{2961C5D6-7D65-4EA4-8BAA-E6552B4BEA20}" destId="{AAB41AD8-8946-4CD3-BA66-EEFAE9B0D5C5}" srcOrd="0" destOrd="0" parTransId="{ABC74F08-36EE-4693-84F5-8D0703E55CCD}" sibTransId="{142209DD-ACC7-4AF6-B172-6C53BCE68460}"/>
    <dgm:cxn modelId="{F47ADB70-DA71-43B9-9A1F-E45100980B30}" type="presOf" srcId="{AE5FA1D7-1FD7-44A3-9C18-A53D32C71FDE}" destId="{260D2357-C266-4679-975B-B74686374026}" srcOrd="0" destOrd="0" presId="urn:microsoft.com/office/officeart/2005/8/layout/radial5"/>
    <dgm:cxn modelId="{18D9E383-4FFF-4F44-AC6A-DEF008E9E409}" type="presOf" srcId="{FAB2FB90-2440-4396-AD35-36FB0A4B3CAA}" destId="{88B63013-A587-4FB7-A3A7-AD7CDED9E35D}" srcOrd="1" destOrd="0" presId="urn:microsoft.com/office/officeart/2005/8/layout/radial5"/>
    <dgm:cxn modelId="{F5A59C3A-2642-4D5A-886F-C33D7280B71B}" srcId="{AAB41AD8-8946-4CD3-BA66-EEFAE9B0D5C5}" destId="{F7CE1D60-BED0-44BF-987E-1359ADB4FDBA}" srcOrd="8" destOrd="0" parTransId="{3C1856AF-1C82-4187-BE45-60ACAE3AE6DA}" sibTransId="{48294299-9F92-4EFC-9155-D021147BBAA6}"/>
    <dgm:cxn modelId="{06F7682D-1A20-4AA0-9571-41F05D458A65}" type="presOf" srcId="{F3F87D06-E9EF-4D51-9B91-96489BDBC2F6}" destId="{AD39B4E7-E6D5-4473-A812-8761D4A7803F}" srcOrd="0" destOrd="0" presId="urn:microsoft.com/office/officeart/2005/8/layout/radial5"/>
    <dgm:cxn modelId="{B0D54555-18FE-4B03-AE87-00EF0CDFF96D}" srcId="{AAB41AD8-8946-4CD3-BA66-EEFAE9B0D5C5}" destId="{F4FF1658-CA9B-4DAF-A77D-B2A35F837D24}" srcOrd="3" destOrd="0" parTransId="{0BB6FE34-804F-4102-B4C9-289F5A4AB3AF}" sibTransId="{0EBD8552-BF43-48D8-B526-77A9B829D32E}"/>
    <dgm:cxn modelId="{111F9876-A1ED-4342-BDBB-7B2A39B574F1}" type="presOf" srcId="{E6E5F724-42A4-4F39-977C-4921A8B3F441}" destId="{1F630B08-9A75-4B67-B35A-259BF14369D3}" srcOrd="1" destOrd="0" presId="urn:microsoft.com/office/officeart/2005/8/layout/radial5"/>
    <dgm:cxn modelId="{1DBD9253-7B9F-4E8C-B25D-544D651EFC47}" type="presOf" srcId="{3C1856AF-1C82-4187-BE45-60ACAE3AE6DA}" destId="{01E059BC-0ADD-4255-AE11-150835506BEF}" srcOrd="1" destOrd="0" presId="urn:microsoft.com/office/officeart/2005/8/layout/radial5"/>
    <dgm:cxn modelId="{B214F8AC-B0B6-4C80-8D33-F56C8690D3D9}" type="presOf" srcId="{90949714-805E-49AF-90D6-707E459D29F7}" destId="{02B76895-0689-4249-AA6C-1B15910B2A84}" srcOrd="0" destOrd="0" presId="urn:microsoft.com/office/officeart/2005/8/layout/radial5"/>
    <dgm:cxn modelId="{789373D1-5F2D-4DC7-BC8F-33BADCEEA80C}" type="presOf" srcId="{0899A676-6F4C-484F-9E0A-35FCECB0946B}" destId="{F2194363-63BC-4B2C-A9FF-9E0993A5F8E1}" srcOrd="0" destOrd="0" presId="urn:microsoft.com/office/officeart/2005/8/layout/radial5"/>
    <dgm:cxn modelId="{18CE4AC9-84F7-4620-BC87-F4915189A3E6}" type="presOf" srcId="{0BB6FE34-804F-4102-B4C9-289F5A4AB3AF}" destId="{D3A8570C-0C0E-4B39-90DF-FB9990F9BAC1}" srcOrd="1" destOrd="0" presId="urn:microsoft.com/office/officeart/2005/8/layout/radial5"/>
    <dgm:cxn modelId="{5D06678F-BD2B-4966-AD73-7C891D9B3CA1}" type="presOf" srcId="{EC3C4239-AA94-45FE-9060-08116A67C304}" destId="{FD9DB91C-F823-41D8-9ECB-352010D41BFD}" srcOrd="0" destOrd="0" presId="urn:microsoft.com/office/officeart/2005/8/layout/radial5"/>
    <dgm:cxn modelId="{8C284BA1-3733-4B8F-90E6-15FF655EDA5B}" srcId="{AAB41AD8-8946-4CD3-BA66-EEFAE9B0D5C5}" destId="{1B6265B6-F124-4CF4-BDD4-55037C5E8470}" srcOrd="10" destOrd="0" parTransId="{E6E5F724-42A4-4F39-977C-4921A8B3F441}" sibTransId="{D08BFBBF-8AD6-48AF-A72E-5FFACEC31A2E}"/>
    <dgm:cxn modelId="{8F50C565-8F93-4AFD-B01B-C1B0F915D702}" type="presOf" srcId="{3B3C4FFA-6611-47AB-B5C8-CF49A8F29F5A}" destId="{F3DE137C-D235-43A8-92F8-2B7116A04892}" srcOrd="0" destOrd="0" presId="urn:microsoft.com/office/officeart/2005/8/layout/radial5"/>
    <dgm:cxn modelId="{5BF5EF47-C830-4878-9A6C-8D705A7C8181}" type="presOf" srcId="{FAB2FB90-2440-4396-AD35-36FB0A4B3CAA}" destId="{C55C0155-F6B0-4E60-9074-6E5272DAAEF9}" srcOrd="0" destOrd="0" presId="urn:microsoft.com/office/officeart/2005/8/layout/radial5"/>
    <dgm:cxn modelId="{23A53CC6-5BBA-49D3-A44D-171B04570A24}" type="presOf" srcId="{EC3C4239-AA94-45FE-9060-08116A67C304}" destId="{8805ACCC-EF36-40DD-AA4D-8E7B98B234D5}" srcOrd="1" destOrd="0" presId="urn:microsoft.com/office/officeart/2005/8/layout/radial5"/>
    <dgm:cxn modelId="{78B7EA50-5704-4743-A09E-D05F30EADDCE}" type="presParOf" srcId="{B366CFD8-7BEF-4ECC-8253-0ACE06D1A29A}" destId="{0662CEBE-27D9-467F-9F2D-FCA5D8EC759F}" srcOrd="0" destOrd="0" presId="urn:microsoft.com/office/officeart/2005/8/layout/radial5"/>
    <dgm:cxn modelId="{B490DAE8-73DA-46CC-AA29-FDF57CD57590}" type="presParOf" srcId="{B366CFD8-7BEF-4ECC-8253-0ACE06D1A29A}" destId="{C55C0155-F6B0-4E60-9074-6E5272DAAEF9}" srcOrd="1" destOrd="0" presId="urn:microsoft.com/office/officeart/2005/8/layout/radial5"/>
    <dgm:cxn modelId="{6CE55A17-9125-4CD8-8152-5C54B2459A43}" type="presParOf" srcId="{C55C0155-F6B0-4E60-9074-6E5272DAAEF9}" destId="{88B63013-A587-4FB7-A3A7-AD7CDED9E35D}" srcOrd="0" destOrd="0" presId="urn:microsoft.com/office/officeart/2005/8/layout/radial5"/>
    <dgm:cxn modelId="{94BE987A-EDC4-43B5-9A22-A3A872055F67}" type="presParOf" srcId="{B366CFD8-7BEF-4ECC-8253-0ACE06D1A29A}" destId="{260D2357-C266-4679-975B-B74686374026}" srcOrd="2" destOrd="0" presId="urn:microsoft.com/office/officeart/2005/8/layout/radial5"/>
    <dgm:cxn modelId="{E78A98CD-EA0F-408D-AEBC-9A78A362C959}" type="presParOf" srcId="{B366CFD8-7BEF-4ECC-8253-0ACE06D1A29A}" destId="{AD39B4E7-E6D5-4473-A812-8761D4A7803F}" srcOrd="3" destOrd="0" presId="urn:microsoft.com/office/officeart/2005/8/layout/radial5"/>
    <dgm:cxn modelId="{F6919596-6DB9-42E2-A205-4B3B29F2D8E5}" type="presParOf" srcId="{AD39B4E7-E6D5-4473-A812-8761D4A7803F}" destId="{0F2786ED-6EDB-4AC6-B1A9-7AD7B9D5903E}" srcOrd="0" destOrd="0" presId="urn:microsoft.com/office/officeart/2005/8/layout/radial5"/>
    <dgm:cxn modelId="{B0E29F12-4B08-4431-8D7F-D454BF3E4DD5}" type="presParOf" srcId="{B366CFD8-7BEF-4ECC-8253-0ACE06D1A29A}" destId="{CADE5D87-FA1D-4A99-9CA7-3735FA8F9F0E}" srcOrd="4" destOrd="0" presId="urn:microsoft.com/office/officeart/2005/8/layout/radial5"/>
    <dgm:cxn modelId="{C0574903-ACDE-495D-A6CF-EC95CC0E1278}" type="presParOf" srcId="{B366CFD8-7BEF-4ECC-8253-0ACE06D1A29A}" destId="{F3DE137C-D235-43A8-92F8-2B7116A04892}" srcOrd="5" destOrd="0" presId="urn:microsoft.com/office/officeart/2005/8/layout/radial5"/>
    <dgm:cxn modelId="{55703C11-6E44-4835-9773-BBBA3328639E}" type="presParOf" srcId="{F3DE137C-D235-43A8-92F8-2B7116A04892}" destId="{C2053125-22D4-4D36-93D4-367A75C7DB46}" srcOrd="0" destOrd="0" presId="urn:microsoft.com/office/officeart/2005/8/layout/radial5"/>
    <dgm:cxn modelId="{6D655ADA-17A0-4430-86E4-58DC4DA1DA2B}" type="presParOf" srcId="{B366CFD8-7BEF-4ECC-8253-0ACE06D1A29A}" destId="{21B35829-24A4-4C59-953B-301617E4A9F5}" srcOrd="6" destOrd="0" presId="urn:microsoft.com/office/officeart/2005/8/layout/radial5"/>
    <dgm:cxn modelId="{CC75D43E-A0D4-4DF7-9234-AF046CD559E9}" type="presParOf" srcId="{B366CFD8-7BEF-4ECC-8253-0ACE06D1A29A}" destId="{A45F9443-276D-4BB4-84F8-87F6986CF6AE}" srcOrd="7" destOrd="0" presId="urn:microsoft.com/office/officeart/2005/8/layout/radial5"/>
    <dgm:cxn modelId="{7654C9AA-82DA-4359-BB58-F7B6BD322CC3}" type="presParOf" srcId="{A45F9443-276D-4BB4-84F8-87F6986CF6AE}" destId="{D3A8570C-0C0E-4B39-90DF-FB9990F9BAC1}" srcOrd="0" destOrd="0" presId="urn:microsoft.com/office/officeart/2005/8/layout/radial5"/>
    <dgm:cxn modelId="{AF7A7491-54A8-404D-A193-F544B884D099}" type="presParOf" srcId="{B366CFD8-7BEF-4ECC-8253-0ACE06D1A29A}" destId="{DE0B88FF-CA24-4D75-B1C7-42DAAF0042C4}" srcOrd="8" destOrd="0" presId="urn:microsoft.com/office/officeart/2005/8/layout/radial5"/>
    <dgm:cxn modelId="{36291216-08E6-4B90-92F2-69E9EC1BA044}" type="presParOf" srcId="{B366CFD8-7BEF-4ECC-8253-0ACE06D1A29A}" destId="{F2194363-63BC-4B2C-A9FF-9E0993A5F8E1}" srcOrd="9" destOrd="0" presId="urn:microsoft.com/office/officeart/2005/8/layout/radial5"/>
    <dgm:cxn modelId="{C4083C96-3248-4A63-86FD-1BEFA82BCFF3}" type="presParOf" srcId="{F2194363-63BC-4B2C-A9FF-9E0993A5F8E1}" destId="{F537B10A-761F-4504-8665-BC193136694B}" srcOrd="0" destOrd="0" presId="urn:microsoft.com/office/officeart/2005/8/layout/radial5"/>
    <dgm:cxn modelId="{CB8275F7-BCAB-4539-9786-0F24661B397C}" type="presParOf" srcId="{B366CFD8-7BEF-4ECC-8253-0ACE06D1A29A}" destId="{96EE423C-CC7E-465A-A72A-792D08DB53C4}" srcOrd="10" destOrd="0" presId="urn:microsoft.com/office/officeart/2005/8/layout/radial5"/>
    <dgm:cxn modelId="{8E0F5B53-BF0B-4207-83D0-F9F4023BBE4C}" type="presParOf" srcId="{B366CFD8-7BEF-4ECC-8253-0ACE06D1A29A}" destId="{FD9DB91C-F823-41D8-9ECB-352010D41BFD}" srcOrd="11" destOrd="0" presId="urn:microsoft.com/office/officeart/2005/8/layout/radial5"/>
    <dgm:cxn modelId="{49ACE801-4701-45CB-9B94-FAEB45A3E113}" type="presParOf" srcId="{FD9DB91C-F823-41D8-9ECB-352010D41BFD}" destId="{8805ACCC-EF36-40DD-AA4D-8E7B98B234D5}" srcOrd="0" destOrd="0" presId="urn:microsoft.com/office/officeart/2005/8/layout/radial5"/>
    <dgm:cxn modelId="{7A26510B-8D58-4A74-967D-D4C919E020C3}" type="presParOf" srcId="{B366CFD8-7BEF-4ECC-8253-0ACE06D1A29A}" destId="{41BE19EF-FFA3-4D57-B884-656149561976}" srcOrd="12" destOrd="0" presId="urn:microsoft.com/office/officeart/2005/8/layout/radial5"/>
    <dgm:cxn modelId="{D8E28236-09C2-4B80-B8A6-BEA11D63B5CC}" type="presParOf" srcId="{B366CFD8-7BEF-4ECC-8253-0ACE06D1A29A}" destId="{D30C0E37-E397-4990-97B1-2FECA80DF00E}" srcOrd="13" destOrd="0" presId="urn:microsoft.com/office/officeart/2005/8/layout/radial5"/>
    <dgm:cxn modelId="{085D011D-21DB-434C-94D4-0934600536CF}" type="presParOf" srcId="{D30C0E37-E397-4990-97B1-2FECA80DF00E}" destId="{3FABAA82-172F-4004-AC5D-713973DC6BC0}" srcOrd="0" destOrd="0" presId="urn:microsoft.com/office/officeart/2005/8/layout/radial5"/>
    <dgm:cxn modelId="{04A22D83-A131-41EB-AD55-25C65A593680}" type="presParOf" srcId="{B366CFD8-7BEF-4ECC-8253-0ACE06D1A29A}" destId="{02B76895-0689-4249-AA6C-1B15910B2A84}" srcOrd="14" destOrd="0" presId="urn:microsoft.com/office/officeart/2005/8/layout/radial5"/>
    <dgm:cxn modelId="{F1097809-A846-4FF7-BE37-C8C6B65DC1EA}" type="presParOf" srcId="{B366CFD8-7BEF-4ECC-8253-0ACE06D1A29A}" destId="{0267A0B7-1DCA-4E2D-8D1C-424A5E11C0F4}" srcOrd="15" destOrd="0" presId="urn:microsoft.com/office/officeart/2005/8/layout/radial5"/>
    <dgm:cxn modelId="{D64EF115-DA2A-4255-B44A-104872B0119A}" type="presParOf" srcId="{0267A0B7-1DCA-4E2D-8D1C-424A5E11C0F4}" destId="{157DE4BF-5622-4E87-9762-257C8EF06EC8}" srcOrd="0" destOrd="0" presId="urn:microsoft.com/office/officeart/2005/8/layout/radial5"/>
    <dgm:cxn modelId="{5DE0F820-CBF5-45CF-AC20-DD9BC54E46C2}" type="presParOf" srcId="{B366CFD8-7BEF-4ECC-8253-0ACE06D1A29A}" destId="{9B42A84B-C46F-4F77-9E81-D1F20706CEC0}" srcOrd="16" destOrd="0" presId="urn:microsoft.com/office/officeart/2005/8/layout/radial5"/>
    <dgm:cxn modelId="{5620369B-A277-4803-8D1F-BD4D5981195E}" type="presParOf" srcId="{B366CFD8-7BEF-4ECC-8253-0ACE06D1A29A}" destId="{896BD309-D94F-495D-908A-9B379DB129FE}" srcOrd="17" destOrd="0" presId="urn:microsoft.com/office/officeart/2005/8/layout/radial5"/>
    <dgm:cxn modelId="{3A65CF4B-72B1-4443-BB5D-E3BFDF6702C0}" type="presParOf" srcId="{896BD309-D94F-495D-908A-9B379DB129FE}" destId="{01E059BC-0ADD-4255-AE11-150835506BEF}" srcOrd="0" destOrd="0" presId="urn:microsoft.com/office/officeart/2005/8/layout/radial5"/>
    <dgm:cxn modelId="{9FAE055A-E8B3-4D4A-9BED-DDD99975F114}" type="presParOf" srcId="{B366CFD8-7BEF-4ECC-8253-0ACE06D1A29A}" destId="{AE3788F0-BAD9-464E-85BC-D4CFA1D90316}" srcOrd="18" destOrd="0" presId="urn:microsoft.com/office/officeart/2005/8/layout/radial5"/>
    <dgm:cxn modelId="{230BA7E6-2FEB-4B97-9B44-3F73421FD6AD}" type="presParOf" srcId="{B366CFD8-7BEF-4ECC-8253-0ACE06D1A29A}" destId="{C5524F99-7BB5-4D04-B208-8AD3C028A022}" srcOrd="19" destOrd="0" presId="urn:microsoft.com/office/officeart/2005/8/layout/radial5"/>
    <dgm:cxn modelId="{DEE04EF6-288F-4467-88DE-0BF996A34D7D}" type="presParOf" srcId="{C5524F99-7BB5-4D04-B208-8AD3C028A022}" destId="{DAFF0F28-591A-4517-8DFB-0DE29BA659D0}" srcOrd="0" destOrd="0" presId="urn:microsoft.com/office/officeart/2005/8/layout/radial5"/>
    <dgm:cxn modelId="{3CA75295-FC7A-44C1-A5AC-6B3635BA739D}" type="presParOf" srcId="{B366CFD8-7BEF-4ECC-8253-0ACE06D1A29A}" destId="{2315F425-7014-46AB-AB52-6DC5DF06113E}" srcOrd="20" destOrd="0" presId="urn:microsoft.com/office/officeart/2005/8/layout/radial5"/>
    <dgm:cxn modelId="{9FD2CF8C-D46B-4D12-989D-5DD7F2198BC6}" type="presParOf" srcId="{B366CFD8-7BEF-4ECC-8253-0ACE06D1A29A}" destId="{C3C4E293-A071-4186-A9F4-4B74CC5953CA}" srcOrd="21" destOrd="0" presId="urn:microsoft.com/office/officeart/2005/8/layout/radial5"/>
    <dgm:cxn modelId="{3C27F107-A9D5-4A96-B3FF-DE9BDE08A9E7}" type="presParOf" srcId="{C3C4E293-A071-4186-A9F4-4B74CC5953CA}" destId="{1F630B08-9A75-4B67-B35A-259BF14369D3}" srcOrd="0" destOrd="0" presId="urn:microsoft.com/office/officeart/2005/8/layout/radial5"/>
    <dgm:cxn modelId="{CDC6B8A2-C767-4781-BCAF-AFE163631D81}" type="presParOf" srcId="{B366CFD8-7BEF-4ECC-8253-0ACE06D1A29A}" destId="{B14E76D4-9EC6-47F6-BAE0-B4819BADBF8E}" srcOrd="2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2CEBE-27D9-467F-9F2D-FCA5D8EC759F}">
      <dsp:nvSpPr>
        <dsp:cNvPr id="0" name=""/>
        <dsp:cNvSpPr/>
      </dsp:nvSpPr>
      <dsp:spPr>
        <a:xfrm>
          <a:off x="3295955" y="2382791"/>
          <a:ext cx="1561489" cy="146389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Job Analysis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3524630" y="2597173"/>
        <a:ext cx="1104139" cy="1035131"/>
      </dsp:txXfrm>
    </dsp:sp>
    <dsp:sp modelId="{C55C0155-F6B0-4E60-9074-6E5272DAAEF9}">
      <dsp:nvSpPr>
        <dsp:cNvPr id="0" name=""/>
        <dsp:cNvSpPr/>
      </dsp:nvSpPr>
      <dsp:spPr>
        <a:xfrm rot="16200000">
          <a:off x="3689225" y="1504177"/>
          <a:ext cx="774949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69403" y="1691259"/>
        <a:ext cx="614593" cy="320712"/>
      </dsp:txXfrm>
    </dsp:sp>
    <dsp:sp modelId="{260D2357-C266-4679-975B-B74686374026}">
      <dsp:nvSpPr>
        <dsp:cNvPr id="0" name=""/>
        <dsp:cNvSpPr/>
      </dsp:nvSpPr>
      <dsp:spPr>
        <a:xfrm>
          <a:off x="3185126" y="21784"/>
          <a:ext cx="1783146" cy="11004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Performance Assessment</a:t>
          </a:r>
        </a:p>
      </dsp:txBody>
      <dsp:txXfrm>
        <a:off x="3446262" y="182946"/>
        <a:ext cx="1260874" cy="778159"/>
      </dsp:txXfrm>
    </dsp:sp>
    <dsp:sp modelId="{AD39B4E7-E6D5-4473-A812-8761D4A7803F}">
      <dsp:nvSpPr>
        <dsp:cNvPr id="0" name=""/>
        <dsp:cNvSpPr/>
      </dsp:nvSpPr>
      <dsp:spPr>
        <a:xfrm rot="18514695">
          <a:off x="4537896" y="1773409"/>
          <a:ext cx="791109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57611"/>
            <a:satOff val="2836"/>
            <a:lumOff val="3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568076" y="1942993"/>
        <a:ext cx="630753" cy="320712"/>
      </dsp:txXfrm>
    </dsp:sp>
    <dsp:sp modelId="{CADE5D87-FA1D-4A99-9CA7-3735FA8F9F0E}">
      <dsp:nvSpPr>
        <dsp:cNvPr id="0" name=""/>
        <dsp:cNvSpPr/>
      </dsp:nvSpPr>
      <dsp:spPr>
        <a:xfrm>
          <a:off x="4929355" y="489608"/>
          <a:ext cx="1604835" cy="1100483"/>
        </a:xfrm>
        <a:prstGeom prst="ellipse">
          <a:avLst/>
        </a:prstGeom>
        <a:gradFill rotWithShape="0">
          <a:gsLst>
            <a:gs pos="0">
              <a:schemeClr val="accent4">
                <a:hueOff val="-757611"/>
                <a:satOff val="2836"/>
                <a:lumOff val="39"/>
                <a:alphaOff val="0"/>
                <a:tint val="98000"/>
                <a:lumMod val="110000"/>
              </a:schemeClr>
            </a:gs>
            <a:gs pos="84000">
              <a:schemeClr val="accent4">
                <a:hueOff val="-757611"/>
                <a:satOff val="2836"/>
                <a:lumOff val="3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Job Description</a:t>
          </a:r>
        </a:p>
      </dsp:txBody>
      <dsp:txXfrm>
        <a:off x="5164378" y="650770"/>
        <a:ext cx="1134789" cy="778159"/>
      </dsp:txXfrm>
    </dsp:sp>
    <dsp:sp modelId="{F3DE137C-D235-43A8-92F8-2B7116A04892}">
      <dsp:nvSpPr>
        <dsp:cNvPr id="0" name=""/>
        <dsp:cNvSpPr/>
      </dsp:nvSpPr>
      <dsp:spPr>
        <a:xfrm rot="20230354">
          <a:off x="4934451" y="2351588"/>
          <a:ext cx="640687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515222"/>
            <a:satOff val="5673"/>
            <a:lumOff val="7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940731" y="2489598"/>
        <a:ext cx="480331" cy="320712"/>
      </dsp:txXfrm>
    </dsp:sp>
    <dsp:sp modelId="{21B35829-24A4-4C59-953B-301617E4A9F5}">
      <dsp:nvSpPr>
        <dsp:cNvPr id="0" name=""/>
        <dsp:cNvSpPr/>
      </dsp:nvSpPr>
      <dsp:spPr>
        <a:xfrm>
          <a:off x="5655387" y="1590926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1515222"/>
                <a:satOff val="5673"/>
                <a:lumOff val="78"/>
                <a:alphaOff val="0"/>
                <a:tint val="98000"/>
                <a:lumMod val="110000"/>
              </a:schemeClr>
            </a:gs>
            <a:gs pos="84000">
              <a:schemeClr val="accent4">
                <a:hueOff val="-1515222"/>
                <a:satOff val="5673"/>
                <a:lumOff val="7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Training</a:t>
          </a:r>
        </a:p>
      </dsp:txBody>
      <dsp:txXfrm>
        <a:off x="5870442" y="1752088"/>
        <a:ext cx="1038375" cy="778159"/>
      </dsp:txXfrm>
    </dsp:sp>
    <dsp:sp modelId="{A45F9443-276D-4BB4-84F8-87F6986CF6AE}">
      <dsp:nvSpPr>
        <dsp:cNvPr id="0" name=""/>
        <dsp:cNvSpPr/>
      </dsp:nvSpPr>
      <dsp:spPr>
        <a:xfrm rot="289391">
          <a:off x="5039331" y="2955990"/>
          <a:ext cx="646731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272833"/>
            <a:satOff val="8509"/>
            <a:lumOff val="11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039615" y="3056153"/>
        <a:ext cx="486375" cy="320712"/>
      </dsp:txXfrm>
    </dsp:sp>
    <dsp:sp modelId="{DE0B88FF-CA24-4D75-B1C7-42DAAF0042C4}">
      <dsp:nvSpPr>
        <dsp:cNvPr id="0" name=""/>
        <dsp:cNvSpPr/>
      </dsp:nvSpPr>
      <dsp:spPr>
        <a:xfrm>
          <a:off x="5897930" y="2780127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2272833"/>
                <a:satOff val="8509"/>
                <a:lumOff val="118"/>
                <a:alphaOff val="0"/>
                <a:tint val="98000"/>
                <a:lumMod val="110000"/>
              </a:schemeClr>
            </a:gs>
            <a:gs pos="84000">
              <a:schemeClr val="accent4">
                <a:hueOff val="-2272833"/>
                <a:satOff val="8509"/>
                <a:lumOff val="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Selection</a:t>
          </a:r>
        </a:p>
      </dsp:txBody>
      <dsp:txXfrm>
        <a:off x="6112985" y="2941289"/>
        <a:ext cx="1038375" cy="778159"/>
      </dsp:txXfrm>
    </dsp:sp>
    <dsp:sp modelId="{F2194363-63BC-4B2C-A9FF-9E0993A5F8E1}">
      <dsp:nvSpPr>
        <dsp:cNvPr id="0" name=""/>
        <dsp:cNvSpPr/>
      </dsp:nvSpPr>
      <dsp:spPr>
        <a:xfrm rot="2102249">
          <a:off x="4805807" y="3608311"/>
          <a:ext cx="711927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030443"/>
            <a:satOff val="11346"/>
            <a:lumOff val="15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820337" y="3669184"/>
        <a:ext cx="551571" cy="320712"/>
      </dsp:txXfrm>
    </dsp:sp>
    <dsp:sp modelId="{96EE423C-CC7E-465A-A72A-792D08DB53C4}">
      <dsp:nvSpPr>
        <dsp:cNvPr id="0" name=""/>
        <dsp:cNvSpPr/>
      </dsp:nvSpPr>
      <dsp:spPr>
        <a:xfrm>
          <a:off x="5451976" y="4043656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3030443"/>
                <a:satOff val="11346"/>
                <a:lumOff val="157"/>
                <a:alphaOff val="0"/>
                <a:tint val="98000"/>
                <a:lumMod val="110000"/>
              </a:schemeClr>
            </a:gs>
            <a:gs pos="84000">
              <a:schemeClr val="accent4">
                <a:hueOff val="-3030443"/>
                <a:satOff val="11346"/>
                <a:lumOff val="15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Promotion</a:t>
          </a:r>
        </a:p>
      </dsp:txBody>
      <dsp:txXfrm>
        <a:off x="5667031" y="4204818"/>
        <a:ext cx="1038375" cy="778159"/>
      </dsp:txXfrm>
    </dsp:sp>
    <dsp:sp modelId="{FD9DB91C-F823-41D8-9ECB-352010D41BFD}">
      <dsp:nvSpPr>
        <dsp:cNvPr id="0" name=""/>
        <dsp:cNvSpPr/>
      </dsp:nvSpPr>
      <dsp:spPr>
        <a:xfrm rot="4255249">
          <a:off x="4150100" y="4059242"/>
          <a:ext cx="691433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788054"/>
            <a:satOff val="14182"/>
            <a:lumOff val="19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04070" y="4090372"/>
        <a:ext cx="531077" cy="320712"/>
      </dsp:txXfrm>
    </dsp:sp>
    <dsp:sp modelId="{41BE19EF-FFA3-4D57-B884-656149561976}">
      <dsp:nvSpPr>
        <dsp:cNvPr id="0" name=""/>
        <dsp:cNvSpPr/>
      </dsp:nvSpPr>
      <dsp:spPr>
        <a:xfrm>
          <a:off x="3891240" y="4863817"/>
          <a:ext cx="1961469" cy="1100483"/>
        </a:xfrm>
        <a:prstGeom prst="ellipse">
          <a:avLst/>
        </a:prstGeom>
        <a:gradFill rotWithShape="0">
          <a:gsLst>
            <a:gs pos="0">
              <a:schemeClr val="accent4">
                <a:hueOff val="-3788054"/>
                <a:satOff val="14182"/>
                <a:lumOff val="196"/>
                <a:alphaOff val="0"/>
                <a:tint val="98000"/>
                <a:lumMod val="110000"/>
              </a:schemeClr>
            </a:gs>
            <a:gs pos="84000">
              <a:schemeClr val="accent4">
                <a:hueOff val="-3788054"/>
                <a:satOff val="14182"/>
                <a:lumOff val="19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Compensation</a:t>
          </a:r>
        </a:p>
      </dsp:txBody>
      <dsp:txXfrm>
        <a:off x="4178490" y="5024979"/>
        <a:ext cx="1386969" cy="778159"/>
      </dsp:txXfrm>
    </dsp:sp>
    <dsp:sp modelId="{D30C0E37-E397-4990-97B1-2FECA80DF00E}">
      <dsp:nvSpPr>
        <dsp:cNvPr id="0" name=""/>
        <dsp:cNvSpPr/>
      </dsp:nvSpPr>
      <dsp:spPr>
        <a:xfrm rot="7006726">
          <a:off x="3097293" y="4040556"/>
          <a:ext cx="754588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4545665"/>
            <a:satOff val="17018"/>
            <a:lumOff val="23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213595" y="4075881"/>
        <a:ext cx="594232" cy="320712"/>
      </dsp:txXfrm>
    </dsp:sp>
    <dsp:sp modelId="{02B76895-0689-4249-AA6C-1B15910B2A84}">
      <dsp:nvSpPr>
        <dsp:cNvPr id="0" name=""/>
        <dsp:cNvSpPr/>
      </dsp:nvSpPr>
      <dsp:spPr>
        <a:xfrm>
          <a:off x="2033088" y="4847245"/>
          <a:ext cx="1783146" cy="1100483"/>
        </a:xfrm>
        <a:prstGeom prst="ellipse">
          <a:avLst/>
        </a:prstGeom>
        <a:gradFill rotWithShape="0">
          <a:gsLst>
            <a:gs pos="0">
              <a:schemeClr val="accent4">
                <a:hueOff val="-4545665"/>
                <a:satOff val="17018"/>
                <a:lumOff val="235"/>
                <a:alphaOff val="0"/>
                <a:tint val="98000"/>
                <a:lumMod val="110000"/>
              </a:schemeClr>
            </a:gs>
            <a:gs pos="84000">
              <a:schemeClr val="accent4">
                <a:hueOff val="-4545665"/>
                <a:satOff val="17018"/>
                <a:lumOff val="23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Criterion Development</a:t>
          </a:r>
        </a:p>
      </dsp:txBody>
      <dsp:txXfrm>
        <a:off x="2294224" y="5008407"/>
        <a:ext cx="1260874" cy="778159"/>
      </dsp:txXfrm>
    </dsp:sp>
    <dsp:sp modelId="{0267A0B7-1DCA-4E2D-8D1C-424A5E11C0F4}">
      <dsp:nvSpPr>
        <dsp:cNvPr id="0" name=""/>
        <dsp:cNvSpPr/>
      </dsp:nvSpPr>
      <dsp:spPr>
        <a:xfrm rot="8894664">
          <a:off x="2655388" y="3523734"/>
          <a:ext cx="657466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303276"/>
            <a:satOff val="19855"/>
            <a:lumOff val="27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803741" y="3588441"/>
        <a:ext cx="497110" cy="320712"/>
      </dsp:txXfrm>
    </dsp:sp>
    <dsp:sp modelId="{9B42A84B-C46F-4F77-9E81-D1F20706CEC0}">
      <dsp:nvSpPr>
        <dsp:cNvPr id="0" name=""/>
        <dsp:cNvSpPr/>
      </dsp:nvSpPr>
      <dsp:spPr>
        <a:xfrm>
          <a:off x="1215455" y="3881013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5303276"/>
                <a:satOff val="19855"/>
                <a:lumOff val="274"/>
                <a:alphaOff val="0"/>
                <a:tint val="98000"/>
                <a:lumMod val="110000"/>
              </a:schemeClr>
            </a:gs>
            <a:gs pos="84000">
              <a:schemeClr val="accent4">
                <a:hueOff val="-5303276"/>
                <a:satOff val="19855"/>
                <a:lumOff val="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Legal Defense</a:t>
          </a:r>
        </a:p>
      </dsp:txBody>
      <dsp:txXfrm>
        <a:off x="1430510" y="4042175"/>
        <a:ext cx="1038375" cy="778159"/>
      </dsp:txXfrm>
    </dsp:sp>
    <dsp:sp modelId="{896BD309-D94F-495D-908A-9B379DB129FE}">
      <dsp:nvSpPr>
        <dsp:cNvPr id="0" name=""/>
        <dsp:cNvSpPr/>
      </dsp:nvSpPr>
      <dsp:spPr>
        <a:xfrm rot="10630028">
          <a:off x="2456176" y="2911514"/>
          <a:ext cx="652880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060887"/>
            <a:satOff val="22691"/>
            <a:lumOff val="31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6434" y="3014455"/>
        <a:ext cx="492524" cy="320712"/>
      </dsp:txXfrm>
    </dsp:sp>
    <dsp:sp modelId="{AE3788F0-BAD9-464E-85BC-D4CFA1D90316}">
      <dsp:nvSpPr>
        <dsp:cNvPr id="0" name=""/>
        <dsp:cNvSpPr/>
      </dsp:nvSpPr>
      <dsp:spPr>
        <a:xfrm>
          <a:off x="769481" y="2691816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6060887"/>
                <a:satOff val="22691"/>
                <a:lumOff val="314"/>
                <a:alphaOff val="0"/>
                <a:tint val="98000"/>
                <a:lumMod val="110000"/>
              </a:schemeClr>
            </a:gs>
            <a:gs pos="84000">
              <a:schemeClr val="accent4">
                <a:hueOff val="-6060887"/>
                <a:satOff val="22691"/>
                <a:lumOff val="31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Recruiting</a:t>
          </a:r>
        </a:p>
      </dsp:txBody>
      <dsp:txXfrm>
        <a:off x="984536" y="2852978"/>
        <a:ext cx="1038375" cy="778159"/>
      </dsp:txXfrm>
    </dsp:sp>
    <dsp:sp modelId="{C5524F99-7BB5-4D04-B208-8AD3C028A022}">
      <dsp:nvSpPr>
        <dsp:cNvPr id="0" name=""/>
        <dsp:cNvSpPr/>
      </dsp:nvSpPr>
      <dsp:spPr>
        <a:xfrm rot="12272727">
          <a:off x="2554329" y="2292845"/>
          <a:ext cx="615787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6818497"/>
            <a:satOff val="25528"/>
            <a:lumOff val="35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707439" y="2433056"/>
        <a:ext cx="455431" cy="320712"/>
      </dsp:txXfrm>
    </dsp:sp>
    <dsp:sp modelId="{2315F425-7014-46AB-AB52-6DC5DF06113E}">
      <dsp:nvSpPr>
        <dsp:cNvPr id="0" name=""/>
        <dsp:cNvSpPr/>
      </dsp:nvSpPr>
      <dsp:spPr>
        <a:xfrm>
          <a:off x="1139666" y="1508215"/>
          <a:ext cx="1248201" cy="1100483"/>
        </a:xfrm>
        <a:prstGeom prst="ellipse">
          <a:avLst/>
        </a:prstGeom>
        <a:gradFill rotWithShape="0">
          <a:gsLst>
            <a:gs pos="0">
              <a:schemeClr val="accent4">
                <a:hueOff val="-6818497"/>
                <a:satOff val="25528"/>
                <a:lumOff val="353"/>
                <a:alphaOff val="0"/>
                <a:tint val="98000"/>
                <a:lumMod val="110000"/>
              </a:schemeClr>
            </a:gs>
            <a:gs pos="84000">
              <a:schemeClr val="accent4">
                <a:hueOff val="-6818497"/>
                <a:satOff val="25528"/>
                <a:lumOff val="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Job Design</a:t>
          </a:r>
        </a:p>
      </dsp:txBody>
      <dsp:txXfrm>
        <a:off x="1322461" y="1669377"/>
        <a:ext cx="882611" cy="778159"/>
      </dsp:txXfrm>
    </dsp:sp>
    <dsp:sp modelId="{C3C4E293-A071-4186-A9F4-4B74CC5953CA}">
      <dsp:nvSpPr>
        <dsp:cNvPr id="0" name=""/>
        <dsp:cNvSpPr/>
      </dsp:nvSpPr>
      <dsp:spPr>
        <a:xfrm rot="13920562">
          <a:off x="2871407" y="1752240"/>
          <a:ext cx="699774" cy="5345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576108"/>
            <a:satOff val="28364"/>
            <a:lumOff val="39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000937" y="1922333"/>
        <a:ext cx="539418" cy="320712"/>
      </dsp:txXfrm>
    </dsp:sp>
    <dsp:sp modelId="{B14E76D4-9EC6-47F6-BAE0-B4819BADBF8E}">
      <dsp:nvSpPr>
        <dsp:cNvPr id="0" name=""/>
        <dsp:cNvSpPr/>
      </dsp:nvSpPr>
      <dsp:spPr>
        <a:xfrm>
          <a:off x="1721389" y="462062"/>
          <a:ext cx="1426524" cy="1100483"/>
        </a:xfrm>
        <a:prstGeom prst="ellipse">
          <a:avLst/>
        </a:prstGeom>
        <a:gradFill rotWithShape="0">
          <a:gsLst>
            <a:gs pos="0">
              <a:schemeClr val="accent4">
                <a:hueOff val="-7576108"/>
                <a:satOff val="28364"/>
                <a:lumOff val="392"/>
                <a:alphaOff val="0"/>
                <a:tint val="98000"/>
                <a:lumMod val="110000"/>
              </a:schemeClr>
            </a:gs>
            <a:gs pos="84000">
              <a:schemeClr val="accent4">
                <a:hueOff val="-7576108"/>
                <a:satOff val="28364"/>
                <a:lumOff val="39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Workforce Reduction</a:t>
          </a:r>
        </a:p>
      </dsp:txBody>
      <dsp:txXfrm>
        <a:off x="1930299" y="623224"/>
        <a:ext cx="1008704" cy="778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0740-797D-403A-AB8E-5CF795C0F738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99031-E030-4C59-9B42-9FCF3BBDA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E05B-6494-4993-AEBA-5E30FA7FE449}" type="datetimeFigureOut">
              <a:rPr lang="en-US" smtClean="0"/>
              <a:pPr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2774"/>
            <a:ext cx="5486400" cy="418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BC170-6E06-499C-8021-4216DE75B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9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9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3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1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1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+mj-lt"/>
              <a:ea typeface="ＭＳ Ｐゴシック" charset="0"/>
              <a:cs typeface="Garamon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8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7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5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7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63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8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6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6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4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1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8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1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8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0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3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9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5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5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69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4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4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1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620C5-B89A-3846-A59E-7F3E80DD166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7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24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0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756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7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56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82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7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4D581E-1E45-42CF-B0B3-FB36695AD17E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593"/>
      </p:ext>
    </p:extLst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BD2A-2016-406C-A8C1-25C6DCDF12D3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0865"/>
      </p:ext>
    </p:extLst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56ED2E-4532-4B53-88ED-97D2F5B224FA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8318"/>
      </p:ext>
    </p:extLst>
  </p:cSld>
  <p:clrMapOvr>
    <a:masterClrMapping/>
  </p:clrMapOvr>
  <p:transition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D337-F337-41E8-8C94-78B7668413BC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0702"/>
      </p:ext>
    </p:extLst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84E552-6386-4811-950F-398E295AB67E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289"/>
      </p:ext>
    </p:extLst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8007-71E3-4F3E-BF6D-1A6009489FA7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7513"/>
      </p:ext>
    </p:extLst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DF7-51E7-4BAC-A0E8-462797718310}" type="datetime1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9929"/>
      </p:ext>
    </p:extLst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5F15-17C6-46C8-B19D-EE87C4197C1C}" type="datetime1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8721"/>
      </p:ext>
    </p:extLst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128-678C-444F-BBA1-EF099B75C41C}" type="datetime1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4395"/>
      </p:ext>
    </p:extLst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200FFA-5B53-4108-A243-E8B732471247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2961"/>
      </p:ext>
    </p:extLst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EDB6-A010-448C-B70E-8D7325BE90CD}" type="datetime1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002"/>
      </p:ext>
    </p:extLst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BFCAA9-3E5F-432B-ACE0-F2991EF9B096}" type="datetime1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V7u1VBhWC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tonline.org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oc.gov/eeoc/publications/brochure-equal_pay_and_ledbetter_act.cf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Performance &amp; Job Analysis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graphicFrame>
        <p:nvGraphicFramePr>
          <p:cNvPr id="18" name="ResponseTable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39636" y="5511800"/>
          <a:ext cx="83127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the Basic Performance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Citizenship Behaviors (OCBs)</a:t>
            </a:r>
          </a:p>
          <a:p>
            <a:r>
              <a:rPr lang="en-US" dirty="0"/>
              <a:t>Counterproductive Work Behaviors (CWBs)</a:t>
            </a:r>
          </a:p>
          <a:p>
            <a:r>
              <a:rPr lang="en-US" dirty="0"/>
              <a:t>Adaptive Performance</a:t>
            </a:r>
          </a:p>
          <a:p>
            <a:r>
              <a:rPr lang="en-US" dirty="0" smtClean="0"/>
              <a:t>Expert </a:t>
            </a:r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077759595"/>
      </p:ext>
    </p:extLst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Performance vs. Organizational Citizenship Behaviors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Task Performance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Doing just what is expected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Formally recognized as part of the job	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217709" y="2230500"/>
            <a:ext cx="5393099" cy="553373"/>
          </a:xfrm>
        </p:spPr>
        <p:txBody>
          <a:bodyPr/>
          <a:lstStyle/>
          <a:p>
            <a:pPr algn="ctr"/>
            <a:r>
              <a:rPr lang="en-US" u="sng" dirty="0"/>
              <a:t>OCBs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a.k.a., “citizenship performance”; “contextual performance”</a:t>
            </a:r>
          </a:p>
          <a:p>
            <a:r>
              <a:rPr lang="en-US" u="sng" dirty="0"/>
              <a:t>Going beyond what is expected </a:t>
            </a:r>
          </a:p>
          <a:p>
            <a:r>
              <a:rPr lang="en-US" i="1" dirty="0" smtClean="0"/>
              <a:t>“Performance </a:t>
            </a:r>
            <a:r>
              <a:rPr lang="en-US" i="1" dirty="0"/>
              <a:t>that supports the organizational, social, and psychological environment in which the job tasks are </a:t>
            </a:r>
            <a:r>
              <a:rPr lang="en-US" i="1" dirty="0" smtClean="0"/>
              <a:t>performed”</a:t>
            </a:r>
            <a:endParaRPr lang="en-US" i="1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284" y="2352986"/>
            <a:ext cx="1295400" cy="4308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+mn-lt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57679976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Performance vs. Organizational Citizenship Behaviors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Task Performance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Requirements vary from job to job</a:t>
            </a:r>
          </a:p>
          <a:p>
            <a:r>
              <a:rPr lang="en-US" dirty="0" smtClean="0"/>
              <a:t>Predicted by abilities </a:t>
            </a:r>
            <a:r>
              <a:rPr lang="en-US" dirty="0"/>
              <a:t>&amp; knowledge</a:t>
            </a:r>
          </a:p>
          <a:p>
            <a:r>
              <a:rPr lang="en-US" dirty="0"/>
              <a:t>Activities part of  job description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217709" y="2230500"/>
            <a:ext cx="5393099" cy="553373"/>
          </a:xfrm>
        </p:spPr>
        <p:txBody>
          <a:bodyPr/>
          <a:lstStyle/>
          <a:p>
            <a:pPr algn="ctr"/>
            <a:r>
              <a:rPr lang="en-US" u="sng" dirty="0"/>
              <a:t>OCBs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Common to most jobs</a:t>
            </a:r>
          </a:p>
          <a:p>
            <a:r>
              <a:rPr lang="en-US" dirty="0"/>
              <a:t>Predicted by personality</a:t>
            </a:r>
            <a:endParaRPr lang="en-US" dirty="0"/>
          </a:p>
          <a:p>
            <a:r>
              <a:rPr lang="en-US" dirty="0"/>
              <a:t>Activities often not part of job description</a:t>
            </a:r>
          </a:p>
          <a:p>
            <a:r>
              <a:rPr lang="en-US" dirty="0"/>
              <a:t>Supports organizational environment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284" y="2352986"/>
            <a:ext cx="1295400" cy="4308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+mn-lt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061589946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OCB – </a:t>
            </a:r>
            <a:r>
              <a:rPr lang="en-US" dirty="0" smtClean="0"/>
              <a:t>Two Broad Dimensions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r>
              <a:rPr lang="en-US" dirty="0" smtClean="0"/>
              <a:t>OCBI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= directed at other individuals</a:t>
            </a:r>
          </a:p>
          <a:p>
            <a:r>
              <a:rPr lang="en-US" dirty="0" smtClean="0"/>
              <a:t>Includes Organ’s (1988, 1990) </a:t>
            </a:r>
            <a:r>
              <a:rPr lang="en-US" b="1" dirty="0"/>
              <a:t>altruism</a:t>
            </a:r>
            <a:r>
              <a:rPr lang="en-US" dirty="0"/>
              <a:t>, courtesy, peacekeeping, and </a:t>
            </a:r>
            <a:r>
              <a:rPr lang="en-US" dirty="0" smtClean="0"/>
              <a:t>cheerleading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217709" y="2250892"/>
            <a:ext cx="5393099" cy="553373"/>
          </a:xfrm>
        </p:spPr>
        <p:txBody>
          <a:bodyPr/>
          <a:lstStyle/>
          <a:p>
            <a:r>
              <a:rPr lang="en-US" dirty="0" smtClean="0"/>
              <a:t>OCBO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 = directed at the organization</a:t>
            </a:r>
          </a:p>
          <a:p>
            <a:r>
              <a:rPr lang="en-US" dirty="0" smtClean="0"/>
              <a:t>Includes </a:t>
            </a:r>
            <a:r>
              <a:rPr lang="en-US" dirty="0"/>
              <a:t>Organ’s (1988, 1990) </a:t>
            </a:r>
            <a:r>
              <a:rPr lang="en-US" b="1" dirty="0"/>
              <a:t>compliance</a:t>
            </a:r>
            <a:r>
              <a:rPr lang="en-US" dirty="0"/>
              <a:t> </a:t>
            </a:r>
            <a:r>
              <a:rPr lang="en-US" dirty="0" smtClean="0"/>
              <a:t>(aka </a:t>
            </a:r>
            <a:r>
              <a:rPr lang="en-US" dirty="0"/>
              <a:t>conscientiousness</a:t>
            </a:r>
            <a:r>
              <a:rPr lang="en-US" dirty="0" smtClean="0"/>
              <a:t>), </a:t>
            </a:r>
            <a:r>
              <a:rPr lang="en-US" dirty="0"/>
              <a:t>civic </a:t>
            </a:r>
            <a:r>
              <a:rPr lang="en-US" dirty="0" smtClean="0"/>
              <a:t>virtue, </a:t>
            </a:r>
            <a:r>
              <a:rPr lang="en-US" dirty="0"/>
              <a:t>and sportsmanship</a:t>
            </a:r>
            <a:endParaRPr lang="en-US" dirty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193" y="6065421"/>
            <a:ext cx="56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Podsakoff</a:t>
            </a:r>
            <a:r>
              <a:rPr lang="en-US" sz="1600" dirty="0" smtClean="0">
                <a:latin typeface="+mn-lt"/>
              </a:rPr>
              <a:t>, Whiting, </a:t>
            </a:r>
            <a:r>
              <a:rPr lang="en-US" sz="1600" dirty="0" err="1" smtClean="0">
                <a:latin typeface="+mn-lt"/>
              </a:rPr>
              <a:t>Podsakoff</a:t>
            </a:r>
            <a:r>
              <a:rPr lang="en-US" sz="1600" dirty="0" smtClean="0">
                <a:latin typeface="+mn-lt"/>
              </a:rPr>
              <a:t>, &amp; Blume (2009)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723318"/>
      </p:ext>
    </p:extLst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OCB Cont’d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OCBs predict organizational or unit level performance?</a:t>
            </a:r>
          </a:p>
          <a:p>
            <a:endParaRPr lang="en-US" dirty="0"/>
          </a:p>
          <a:p>
            <a:r>
              <a:rPr lang="en-US" dirty="0"/>
              <a:t>Increasing importance in today’s workplace</a:t>
            </a:r>
          </a:p>
          <a:p>
            <a:pPr lvl="1"/>
            <a:r>
              <a:rPr lang="en-US" dirty="0"/>
              <a:t>Global competition will require more effort from employees</a:t>
            </a:r>
          </a:p>
          <a:p>
            <a:pPr lvl="1"/>
            <a:r>
              <a:rPr lang="en-US" dirty="0"/>
              <a:t>Teams are more common now</a:t>
            </a:r>
          </a:p>
          <a:p>
            <a:pPr lvl="1"/>
            <a:r>
              <a:rPr lang="en-US" dirty="0"/>
              <a:t>Downsizing requires adaptability &amp; extra effort</a:t>
            </a:r>
          </a:p>
          <a:p>
            <a:pPr lvl="1"/>
            <a:r>
              <a:rPr lang="en-US" dirty="0"/>
              <a:t>Customer service increasingly important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4635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Dark Side of Performance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Counterproductive work behaviors (CWB)</a:t>
            </a:r>
          </a:p>
          <a:p>
            <a:pPr lvl="1"/>
            <a:r>
              <a:rPr lang="en-US" dirty="0"/>
              <a:t>Voluntary behavior violating significant organizational norms &amp; threatening the organization, its members, or both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Interpersonal deviance – </a:t>
            </a:r>
            <a:r>
              <a:rPr lang="en-US" u="sng" dirty="0"/>
              <a:t>directed towards other individuals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Organizational deviance – </a:t>
            </a:r>
            <a:r>
              <a:rPr lang="en-US" u="sng" dirty="0"/>
              <a:t>directed towards the organization</a:t>
            </a:r>
            <a:endParaRPr lang="en-US" u="sng" dirty="0"/>
          </a:p>
        </p:txBody>
      </p:sp>
      <p:sp>
        <p:nvSpPr>
          <p:cNvPr id="29701" name="Rectangle 2053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29702" name="Picture 2055" descr="darth v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343400"/>
            <a:ext cx="1524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909714"/>
      </p:ext>
    </p:extLst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3" y="5867400"/>
            <a:ext cx="11029616" cy="566738"/>
          </a:xfrm>
        </p:spPr>
        <p:txBody>
          <a:bodyPr/>
          <a:lstStyle/>
          <a:p>
            <a:r>
              <a:rPr lang="en-US" dirty="0"/>
              <a:t>Hierarchical Model of CWBs (Sackett &amp; </a:t>
            </a:r>
            <a:r>
              <a:rPr lang="en-US" dirty="0" err="1"/>
              <a:t>DeVore</a:t>
            </a:r>
            <a:r>
              <a:rPr lang="en-US" dirty="0"/>
              <a:t>, 2001)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30726" name="Picture 10" descr="C:\Documents and Settings\Administrator\My Documents\Boobie Pics\Figures\Lan30220_04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58" y="708972"/>
            <a:ext cx="8783485" cy="396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7" descr="Office Space Fax Sce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19600"/>
            <a:ext cx="2286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8" descr="Cops Napp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72" y="4419600"/>
            <a:ext cx="19050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30" name="AutoShape 23"/>
          <p:cNvCxnSpPr>
            <a:cxnSpLocks noChangeShapeType="1"/>
            <a:endCxn id="30729" idx="0"/>
          </p:cNvCxnSpPr>
          <p:nvPr/>
        </p:nvCxnSpPr>
        <p:spPr bwMode="auto">
          <a:xfrm rot="10800000" flipV="1">
            <a:off x="7644173" y="3939462"/>
            <a:ext cx="966431" cy="480138"/>
          </a:xfrm>
          <a:prstGeom prst="curved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AutoShape 23"/>
          <p:cNvCxnSpPr>
            <a:cxnSpLocks noChangeShapeType="1"/>
            <a:endCxn id="30727" idx="0"/>
          </p:cNvCxnSpPr>
          <p:nvPr/>
        </p:nvCxnSpPr>
        <p:spPr bwMode="auto">
          <a:xfrm rot="10800000" flipV="1">
            <a:off x="4648200" y="3886202"/>
            <a:ext cx="609600" cy="533398"/>
          </a:xfrm>
          <a:prstGeom prst="curved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66413"/>
      </p:ext>
    </p:extLst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and Treatments of CWB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____________ seem to be most closely associated with CWB</a:t>
            </a:r>
          </a:p>
          <a:p>
            <a:endParaRPr lang="en-US" sz="2000" u="sng" dirty="0"/>
          </a:p>
          <a:p>
            <a:r>
              <a:rPr lang="en-US" u="sng" dirty="0"/>
              <a:t>The situation</a:t>
            </a:r>
            <a:r>
              <a:rPr lang="en-US" dirty="0"/>
              <a:t> also a factor </a:t>
            </a:r>
            <a:r>
              <a:rPr lang="en-US" dirty="0"/>
              <a:t>– feelings of injustice, individual need, opportunities to steal, etc.</a:t>
            </a:r>
          </a:p>
          <a:p>
            <a:endParaRPr lang="en-US" sz="2000" dirty="0"/>
          </a:p>
          <a:p>
            <a:r>
              <a:rPr lang="en-US" dirty="0"/>
              <a:t>Colbert et al. (2004) – employees high on conscientiousness and agreeableness, who like their work situation, are least likely to engage in CWB</a:t>
            </a:r>
          </a:p>
        </p:txBody>
      </p:sp>
    </p:spTree>
    <p:extLst>
      <p:ext uri="{BB962C8B-B14F-4D97-AF65-F5344CB8AC3E}">
        <p14:creationId xmlns:p14="http://schemas.microsoft.com/office/powerpoint/2010/main" val="728107446"/>
      </p:ext>
    </p:extLst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Beneficial due to changing nature of work</a:t>
            </a:r>
          </a:p>
          <a:p>
            <a:pPr lvl="1"/>
            <a:r>
              <a:rPr lang="en-US" dirty="0"/>
              <a:t>Changing technologies alter work tasks</a:t>
            </a:r>
          </a:p>
          <a:p>
            <a:pPr lvl="1"/>
            <a:r>
              <a:rPr lang="en-US" dirty="0"/>
              <a:t>Mergers, downsizing, and corporate restructuring</a:t>
            </a:r>
          </a:p>
          <a:p>
            <a:pPr lvl="1"/>
            <a:r>
              <a:rPr lang="en-US" dirty="0"/>
              <a:t>Globalization &amp; working in different cultures</a:t>
            </a:r>
          </a:p>
          <a:p>
            <a:endParaRPr lang="en-US" dirty="0"/>
          </a:p>
          <a:p>
            <a:r>
              <a:rPr lang="en-US" dirty="0"/>
              <a:t>Pioneered by </a:t>
            </a:r>
            <a:r>
              <a:rPr lang="en-US" dirty="0" err="1"/>
              <a:t>Pulakos</a:t>
            </a:r>
            <a:r>
              <a:rPr lang="en-US" dirty="0"/>
              <a:t> and colleagues</a:t>
            </a:r>
          </a:p>
        </p:txBody>
      </p:sp>
    </p:spTree>
    <p:extLst>
      <p:ext uri="{BB962C8B-B14F-4D97-AF65-F5344CB8AC3E}">
        <p14:creationId xmlns:p14="http://schemas.microsoft.com/office/powerpoint/2010/main" val="1490246179"/>
      </p:ext>
    </p:extLst>
  </p:cSld>
  <p:clrMapOvr>
    <a:masterClrMapping/>
  </p:clrMapOvr>
  <p:transition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Adaptive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Handling emergencies or crisis situations</a:t>
            </a:r>
          </a:p>
          <a:p>
            <a:r>
              <a:rPr lang="en-US" dirty="0"/>
              <a:t>Handling work stress</a:t>
            </a:r>
          </a:p>
          <a:p>
            <a:r>
              <a:rPr lang="en-US" dirty="0"/>
              <a:t>Solving problems creatively</a:t>
            </a:r>
          </a:p>
          <a:p>
            <a:r>
              <a:rPr lang="en-US" dirty="0"/>
              <a:t>Dealing with uncertainty and unpredictability</a:t>
            </a:r>
          </a:p>
          <a:p>
            <a:r>
              <a:rPr lang="en-US" dirty="0"/>
              <a:t>Learning work tasks, technologies, and procedures</a:t>
            </a:r>
          </a:p>
          <a:p>
            <a:r>
              <a:rPr lang="en-US" dirty="0"/>
              <a:t>Demonstrating interpersonal adaptability</a:t>
            </a:r>
          </a:p>
          <a:p>
            <a:r>
              <a:rPr lang="en-US" dirty="0"/>
              <a:t>Demonstrating cultural adaptability</a:t>
            </a:r>
          </a:p>
          <a:p>
            <a:r>
              <a:rPr lang="en-US" dirty="0"/>
              <a:t>Demonstrating physically oriented adaptability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659346"/>
      </p:ext>
    </p:extLst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Modules </a:t>
            </a:r>
            <a:r>
              <a:rPr lang="en-US" dirty="0"/>
              <a:t>4.1 &amp; 4.2 – Job Performance</a:t>
            </a:r>
          </a:p>
          <a:p>
            <a:r>
              <a:rPr lang="en-US" dirty="0"/>
              <a:t>Module 4.3 – Job Analysis Fundamentals</a:t>
            </a:r>
          </a:p>
          <a:p>
            <a:r>
              <a:rPr lang="en-US" dirty="0"/>
              <a:t>Module 4.4 – Newer Developments in Job Analysis</a:t>
            </a:r>
          </a:p>
          <a:p>
            <a:r>
              <a:rPr lang="en-US" dirty="0"/>
              <a:t>Module 4.5 – Job Evaluation &amp; the Law</a:t>
            </a:r>
          </a:p>
        </p:txBody>
      </p:sp>
    </p:spTree>
    <p:extLst>
      <p:ext uri="{BB962C8B-B14F-4D97-AF65-F5344CB8AC3E}">
        <p14:creationId xmlns:p14="http://schemas.microsoft.com/office/powerpoint/2010/main" val="2098158209"/>
      </p:ext>
    </p:extLst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Expert Performance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3991704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Performance exhibited by those who have practiced for at least 10 years &amp; have spent an average of 4 hours/day in deliberate practice</a:t>
            </a:r>
          </a:p>
          <a:p>
            <a:pPr lvl="3"/>
            <a:endParaRPr lang="en-US" dirty="0"/>
          </a:p>
          <a:p>
            <a:r>
              <a:rPr lang="en-US" dirty="0"/>
              <a:t>Deliberate practice</a:t>
            </a:r>
          </a:p>
          <a:p>
            <a:pPr lvl="1"/>
            <a:r>
              <a:rPr lang="en-US" dirty="0"/>
              <a:t>Individualized training on tasks selected by a qualified teacher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20486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12000"/>
          <a:stretch>
            <a:fillRect/>
          </a:stretch>
        </p:blipFill>
        <p:spPr bwMode="auto">
          <a:xfrm>
            <a:off x="8334207" y="3462337"/>
            <a:ext cx="327660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47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Criterion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criterion?</a:t>
            </a:r>
          </a:p>
          <a:p>
            <a:endParaRPr lang="en-US" dirty="0"/>
          </a:p>
          <a:p>
            <a:r>
              <a:rPr lang="en-US" dirty="0"/>
              <a:t>Why is this important?</a:t>
            </a:r>
          </a:p>
          <a:p>
            <a:endParaRPr lang="en-US" dirty="0"/>
          </a:p>
          <a:p>
            <a:r>
              <a:rPr lang="en-US" dirty="0"/>
              <a:t>How do we define criteria?</a:t>
            </a:r>
          </a:p>
          <a:p>
            <a:pPr lvl="1"/>
            <a:r>
              <a:rPr lang="en-US" dirty="0"/>
              <a:t>_________</a:t>
            </a:r>
            <a:r>
              <a:rPr lang="en-US" b="1" dirty="0"/>
              <a:t> </a:t>
            </a:r>
            <a:r>
              <a:rPr lang="en-US" dirty="0"/>
              <a:t>vs. _________</a:t>
            </a:r>
            <a:r>
              <a:rPr lang="en-US" b="1" dirty="0"/>
              <a:t> </a:t>
            </a:r>
            <a:r>
              <a:rPr lang="en-US" dirty="0"/>
              <a:t>criterion</a:t>
            </a:r>
          </a:p>
          <a:p>
            <a:pPr lvl="1"/>
            <a:r>
              <a:rPr lang="en-US" dirty="0"/>
              <a:t>Beware of _____________ and _____________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091310"/>
      </p:ext>
    </p:extLst>
  </p:cSld>
  <p:clrMapOvr>
    <a:masterClrMapping/>
  </p:clrMapOvr>
  <p:transition>
    <p:cover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681662"/>
            <a:ext cx="11029616" cy="566738"/>
          </a:xfrm>
        </p:spPr>
        <p:txBody>
          <a:bodyPr/>
          <a:lstStyle/>
          <a:p>
            <a:r>
              <a:rPr lang="en-US" dirty="0"/>
              <a:t>Contamination and Deficiency</a:t>
            </a: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9936"/>
            <a:ext cx="7178891" cy="495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8841291"/>
      </p:ext>
    </p:extLst>
  </p:cSld>
  <p:clrMapOvr>
    <a:masterClrMapping/>
  </p:clrMapOvr>
  <p:transition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Performance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3657600" cy="3678303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Production quantity</a:t>
            </a:r>
            <a:endParaRPr lang="en-US" dirty="0"/>
          </a:p>
          <a:p>
            <a:pPr lvl="1"/>
            <a:r>
              <a:rPr lang="en-US" dirty="0" smtClean="0"/>
              <a:t>Complaint letters</a:t>
            </a:r>
          </a:p>
          <a:p>
            <a:pPr lvl="1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2180495"/>
            <a:ext cx="36576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 smtClean="0"/>
              <a:t> </a:t>
            </a:r>
          </a:p>
          <a:p>
            <a:pPr lvl="1" fontAlgn="auto"/>
            <a:r>
              <a:rPr lang="en-US" dirty="0" smtClean="0"/>
              <a:t>Supervisory ratings</a:t>
            </a:r>
          </a:p>
          <a:p>
            <a:pPr lvl="1" fontAlgn="auto"/>
            <a:r>
              <a:rPr lang="en-US" dirty="0" smtClean="0"/>
              <a:t>Customer ratings</a:t>
            </a:r>
          </a:p>
          <a:p>
            <a:pPr lvl="1" fontAlgn="auto"/>
            <a:r>
              <a:rPr lang="en-US" dirty="0" smtClean="0"/>
              <a:t>Team performance ratings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53208" y="2180494"/>
            <a:ext cx="36576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 smtClean="0"/>
              <a:t> </a:t>
            </a:r>
          </a:p>
          <a:p>
            <a:pPr marL="576000" lvl="2" fontAlgn="auto"/>
            <a:r>
              <a:rPr lang="en-US" dirty="0" smtClean="0"/>
              <a:t>Absenteeism/tardiness</a:t>
            </a:r>
          </a:p>
          <a:p>
            <a:pPr marL="576000" lvl="2" fontAlgn="auto"/>
            <a:r>
              <a:rPr lang="en-US" dirty="0" smtClean="0"/>
              <a:t>Accidents</a:t>
            </a:r>
          </a:p>
          <a:p>
            <a:pPr marL="576000" lvl="2" fontAlgn="auto"/>
            <a:r>
              <a:rPr lang="en-US" dirty="0" smtClean="0"/>
              <a:t>Rate of advancement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76908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Major problem for HR</a:t>
            </a:r>
          </a:p>
          <a:p>
            <a:pPr lvl="1"/>
            <a:r>
              <a:rPr lang="en-US" dirty="0"/>
              <a:t>Which criterion do we choose?</a:t>
            </a:r>
          </a:p>
          <a:p>
            <a:endParaRPr lang="en-US" b="1" dirty="0"/>
          </a:p>
          <a:p>
            <a:r>
              <a:rPr lang="en-US" b="1" dirty="0"/>
              <a:t>Job performance </a:t>
            </a:r>
            <a:r>
              <a:rPr lang="en-US" dirty="0"/>
              <a:t>is neither </a:t>
            </a:r>
            <a:r>
              <a:rPr lang="en-US" b="1" dirty="0"/>
              <a:t>effectiveness </a:t>
            </a:r>
            <a:r>
              <a:rPr lang="en-US" dirty="0"/>
              <a:t>nor </a:t>
            </a:r>
            <a:r>
              <a:rPr lang="en-US" b="1" dirty="0"/>
              <a:t>productivity</a:t>
            </a:r>
          </a:p>
          <a:p>
            <a:endParaRPr lang="en-US" b="1" dirty="0"/>
          </a:p>
          <a:p>
            <a:r>
              <a:rPr lang="en-US" dirty="0"/>
              <a:t>Confounded by </a:t>
            </a:r>
            <a:r>
              <a:rPr lang="en-US" b="1" dirty="0"/>
              <a:t>situational factors</a:t>
            </a:r>
          </a:p>
          <a:p>
            <a:endParaRPr lang="en-US" b="1" dirty="0"/>
          </a:p>
          <a:p>
            <a:r>
              <a:rPr lang="en-US" b="1" dirty="0"/>
              <a:t>Determinants </a:t>
            </a:r>
            <a:r>
              <a:rPr lang="en-US" dirty="0"/>
              <a:t>versus </a:t>
            </a:r>
            <a:r>
              <a:rPr lang="en-US" b="1" dirty="0"/>
              <a:t>components </a:t>
            </a:r>
            <a:r>
              <a:rPr lang="en-US" dirty="0"/>
              <a:t>of </a:t>
            </a:r>
            <a:r>
              <a:rPr lang="en-US" dirty="0" smtClean="0"/>
              <a:t>JP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61655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Well-defined / specific</a:t>
            </a:r>
          </a:p>
          <a:p>
            <a:r>
              <a:rPr lang="en-US" dirty="0"/>
              <a:t>Reliably measured</a:t>
            </a:r>
          </a:p>
          <a:p>
            <a:r>
              <a:rPr lang="en-US" dirty="0"/>
              <a:t>Practical</a:t>
            </a:r>
          </a:p>
          <a:p>
            <a:r>
              <a:rPr lang="en-US" dirty="0"/>
              <a:t>Relevant (valid)</a:t>
            </a:r>
          </a:p>
          <a:p>
            <a:r>
              <a:rPr lang="en-US" dirty="0"/>
              <a:t>No contamination</a:t>
            </a:r>
          </a:p>
          <a:p>
            <a:r>
              <a:rPr lang="en-US" dirty="0"/>
              <a:t>No deficiency</a:t>
            </a:r>
          </a:p>
          <a:p>
            <a:endParaRPr lang="en-US" dirty="0"/>
          </a:p>
          <a:p>
            <a:r>
              <a:rPr lang="en-US" dirty="0"/>
              <a:t>Long-lasting?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975168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Module 4.3</a:t>
            </a:r>
            <a:r>
              <a:rPr lang="en-US" dirty="0"/>
              <a:t> – Job Analysis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2235"/>
      </p:ext>
    </p:extLst>
  </p:cSld>
  <p:clrMapOvr>
    <a:masterClrMapping/>
  </p:clrMapOvr>
  <p:transition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exactly is involved in a job?</a:t>
            </a:r>
            <a:br>
              <a:rPr lang="en-US" dirty="0"/>
            </a:br>
            <a:r>
              <a:rPr lang="en-US" dirty="0"/>
              <a:t>(i.e. How do we define a job?)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Student</a:t>
            </a:r>
            <a:r>
              <a:rPr lang="en-US" dirty="0" smtClean="0"/>
              <a:t>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3230710"/>
      </p:ext>
    </p:extLst>
  </p:cSld>
  <p:clrMapOvr>
    <a:masterClrMapping/>
  </p:clrMapOvr>
  <p:transition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 that determines the important </a:t>
            </a:r>
            <a:r>
              <a:rPr lang="en-US" b="1" u="sng" dirty="0"/>
              <a:t>_______</a:t>
            </a:r>
            <a:r>
              <a:rPr lang="en-US" dirty="0"/>
              <a:t> of a job and the ________________ necessary to successfully perform those tasks</a:t>
            </a:r>
          </a:p>
          <a:p>
            <a:endParaRPr lang="en-US" dirty="0"/>
          </a:p>
          <a:p>
            <a:r>
              <a:rPr lang="en-US" dirty="0"/>
              <a:t>Is the </a:t>
            </a:r>
            <a:r>
              <a:rPr lang="ja-JP" altLang="en-US" dirty="0"/>
              <a:t>“</a:t>
            </a:r>
            <a:r>
              <a:rPr lang="en-US" dirty="0"/>
              <a:t>building block</a:t>
            </a:r>
            <a:r>
              <a:rPr lang="ja-JP" altLang="en-US" dirty="0"/>
              <a:t>”</a:t>
            </a:r>
            <a:r>
              <a:rPr lang="en-US" dirty="0"/>
              <a:t> of IO Psychology</a:t>
            </a:r>
          </a:p>
          <a:p>
            <a:endParaRPr lang="en-US" dirty="0"/>
          </a:p>
          <a:p>
            <a:r>
              <a:rPr lang="en-US" dirty="0"/>
              <a:t>Ways that job analyses differ:</a:t>
            </a:r>
          </a:p>
          <a:p>
            <a:pPr lvl="1"/>
            <a:r>
              <a:rPr lang="en-US" dirty="0"/>
              <a:t>Why? 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What? 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982206"/>
      </p:ext>
    </p:extLst>
  </p:cSld>
  <p:clrMapOvr>
    <a:masterClrMapping/>
  </p:clrMapOvr>
  <p:transition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85800"/>
            <a:ext cx="2819400" cy="101441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Job Analysis – Why?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1981200" y="579120"/>
          <a:ext cx="8153400" cy="612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3341432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62CEBE-27D9-467F-9F2D-FCA5D8EC7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5C0155-F6B0-4E60-9074-6E5272DA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60D2357-C266-4679-975B-B74686374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39B4E7-E6D5-4473-A812-8761D4A78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DE5D87-FA1D-4A99-9CA7-3735FA8F9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3DE137C-D235-43A8-92F8-2B7116A04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1B35829-24A4-4C59-953B-301617E4A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5F9443-276D-4BB4-84F8-87F6986CF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0B88FF-CA24-4D75-B1C7-42DAAF004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194363-63BC-4B2C-A9FF-9E0993A5F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EE423C-CC7E-465A-A72A-792D08DB5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9DB91C-F823-41D8-9ECB-352010D41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BE19EF-FFA3-4D57-B884-656149561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0C0E37-E397-4990-97B1-2FECA80DF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B76895-0689-4249-AA6C-1B15910B2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7A0B7-1DCA-4E2D-8D1C-424A5E11C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42A84B-C46F-4F77-9E81-D1F20706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6BD309-D94F-495D-908A-9B379DB12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3788F0-BAD9-464E-85BC-D4CFA1D90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524F99-7BB5-4D04-B208-8AD3C028A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15F425-7014-46AB-AB52-6DC5DF061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C4E293-A071-4186-A9F4-4B74CC595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4E76D4-9EC6-47F6-BAE0-B4819BADB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4.1 &amp; 4.2 – Job Performance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–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SME</a:t>
            </a:r>
            <a:r>
              <a:rPr lang="en-US" dirty="0"/>
              <a:t> = Subject Matter Expert</a:t>
            </a:r>
          </a:p>
          <a:p>
            <a:pPr lvl="1"/>
            <a:r>
              <a:rPr lang="en-US" dirty="0"/>
              <a:t>An expert on the subject matter!</a:t>
            </a:r>
          </a:p>
          <a:p>
            <a:pPr lvl="1"/>
            <a:endParaRPr lang="en-US" dirty="0"/>
          </a:p>
          <a:p>
            <a:r>
              <a:rPr lang="en-US" dirty="0"/>
              <a:t>Common SMEs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Job incumbent</a:t>
            </a:r>
          </a:p>
          <a:p>
            <a:pPr lvl="1"/>
            <a:r>
              <a:rPr lang="en-US" dirty="0"/>
              <a:t>Job analyst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824808"/>
      </p:ext>
    </p:extLst>
  </p:cSld>
  <p:clrMapOvr>
    <a:masterClrMapping/>
  </p:clrMapOvr>
  <p:transition>
    <p:cover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</a:t>
            </a:r>
          </a:p>
          <a:p>
            <a:r>
              <a:rPr lang="en-US" dirty="0"/>
              <a:t>Interview/Focus Group</a:t>
            </a:r>
          </a:p>
          <a:p>
            <a:r>
              <a:rPr lang="en-US" dirty="0"/>
              <a:t>Critical Incidents/Work Diaries</a:t>
            </a:r>
          </a:p>
          <a:p>
            <a:pPr lvl="1"/>
            <a:r>
              <a:rPr lang="en-US" dirty="0"/>
              <a:t>Specific, focuses on observable behavior, describes context and outcome</a:t>
            </a:r>
          </a:p>
          <a:p>
            <a:r>
              <a:rPr lang="en-US" dirty="0"/>
              <a:t>Questionnaires</a:t>
            </a:r>
          </a:p>
          <a:p>
            <a:r>
              <a:rPr lang="en-US" dirty="0"/>
              <a:t>Historical Data</a:t>
            </a:r>
          </a:p>
          <a:p>
            <a:pPr lvl="1"/>
            <a:r>
              <a:rPr lang="en-US" dirty="0"/>
              <a:t>DOT and ONET (http://online.onetcenter.org)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26566"/>
      </p:ext>
    </p:extLst>
  </p:cSld>
  <p:clrMapOvr>
    <a:masterClrMapping/>
  </p:clrMapOvr>
  <p:transition>
    <p:cover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Task-Oriented Job Analysis</a:t>
            </a:r>
          </a:p>
          <a:p>
            <a:r>
              <a:rPr lang="en-US" dirty="0"/>
              <a:t>Worker-Oriented Job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92364"/>
      </p:ext>
    </p:extLst>
  </p:cSld>
  <p:clrMapOvr>
    <a:masterClrMapping/>
  </p:clrMapOvr>
  <p:transition>
    <p:cover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General approach</a:t>
            </a:r>
            <a:r>
              <a:rPr lang="en-US" dirty="0"/>
              <a:t> – Define a job based upon the behaviors that job involves (i.e. what the worker accomplishes)</a:t>
            </a:r>
          </a:p>
          <a:p>
            <a:r>
              <a:rPr lang="en-US" b="1" dirty="0"/>
              <a:t>Sample Subtypes</a:t>
            </a:r>
          </a:p>
          <a:p>
            <a:pPr lvl="1"/>
            <a:r>
              <a:rPr lang="en-US" dirty="0"/>
              <a:t>Task Inventory</a:t>
            </a:r>
          </a:p>
          <a:p>
            <a:pPr lvl="1"/>
            <a:r>
              <a:rPr lang="en-US" dirty="0"/>
              <a:t>Functional Job Analysis (Data/People/Things)</a:t>
            </a:r>
          </a:p>
          <a:p>
            <a:r>
              <a:rPr lang="en-US" b="1" dirty="0"/>
              <a:t>Result</a:t>
            </a:r>
            <a:r>
              <a:rPr lang="en-US" dirty="0"/>
              <a:t> – Extremely detailed, specific description of what a job involves</a:t>
            </a:r>
          </a:p>
          <a:p>
            <a:r>
              <a:rPr lang="en-US" b="1" dirty="0"/>
              <a:t>Problems</a:t>
            </a:r>
          </a:p>
          <a:p>
            <a:pPr lvl="1"/>
            <a:r>
              <a:rPr lang="en-US" dirty="0"/>
              <a:t>Lack of flexibility</a:t>
            </a:r>
          </a:p>
          <a:p>
            <a:pPr lvl="1"/>
            <a:r>
              <a:rPr lang="en-US" dirty="0"/>
              <a:t>Difficult to compare across </a:t>
            </a:r>
            <a:r>
              <a:rPr lang="en-US" dirty="0" smtClean="0"/>
              <a:t>jobs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193700"/>
      </p:ext>
    </p:extLst>
  </p:cSld>
  <p:clrMapOvr>
    <a:masterClrMapping/>
  </p:clrMapOvr>
  <p:transition>
    <p:cover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 – Task Inventory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task statement for each task performed on the job</a:t>
            </a:r>
          </a:p>
          <a:p>
            <a:r>
              <a:rPr lang="en-US" dirty="0"/>
              <a:t>Task statement format:</a:t>
            </a:r>
          </a:p>
          <a:p>
            <a:pPr lvl="1"/>
            <a:r>
              <a:rPr lang="en-US" altLang="en-US" dirty="0"/>
              <a:t>Part 1: What does the worker do (an action verb)</a:t>
            </a:r>
          </a:p>
          <a:p>
            <a:pPr lvl="1"/>
            <a:r>
              <a:rPr lang="en-US" altLang="en-US" dirty="0"/>
              <a:t>Part 2: To whom or what he or she does it (object of the verb)</a:t>
            </a:r>
          </a:p>
          <a:p>
            <a:pPr lvl="1"/>
            <a:r>
              <a:rPr lang="en-US" altLang="en-US" dirty="0"/>
              <a:t>Part 3: What is produced (outcome of the action)</a:t>
            </a:r>
          </a:p>
          <a:p>
            <a:pPr lvl="1"/>
            <a:r>
              <a:rPr lang="en-US" altLang="en-US" dirty="0"/>
              <a:t>Part 4: What materials, tools, procedures or equipment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4712"/>
      </p:ext>
    </p:extLst>
  </p:cSld>
  <p:clrMapOvr>
    <a:masterClrMapping/>
  </p:clrMapOvr>
  <p:transition>
    <p:cover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 – Task Inventory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Position: Firefighter</a:t>
            </a:r>
          </a:p>
          <a:p>
            <a:r>
              <a:rPr lang="en-US" dirty="0"/>
              <a:t>Example task statements</a:t>
            </a:r>
          </a:p>
          <a:p>
            <a:pPr marL="768096" lvl="2" indent="-228600">
              <a:buFontTx/>
              <a:buAutoNum type="arabicPeriod"/>
            </a:pPr>
            <a:r>
              <a:rPr lang="en-US" dirty="0"/>
              <a:t>Piles and covers</a:t>
            </a:r>
            <a:r>
              <a:rPr lang="en-US" dirty="0">
                <a:sym typeface="Wingdings" pitchFamily="2" charset="2"/>
              </a:rPr>
              <a:t> furniture, clothing, and other valuables for potential salvage using fire and water proof covers</a:t>
            </a:r>
            <a:endParaRPr lang="en-US" dirty="0"/>
          </a:p>
          <a:p>
            <a:pPr marL="768096" lvl="2" indent="-228600">
              <a:buFontTx/>
              <a:buAutoNum type="arabicPeriod"/>
            </a:pPr>
            <a:r>
              <a:rPr lang="en-US" dirty="0"/>
              <a:t>Examines </a:t>
            </a:r>
            <a:r>
              <a:rPr lang="en-US" dirty="0">
                <a:sym typeface="Wingdings" pitchFamily="2" charset="2"/>
              </a:rPr>
              <a:t>walls, ceilings, floors, and furniture for structural damage using appropriate tools</a:t>
            </a:r>
          </a:p>
          <a:p>
            <a:pPr marL="768096" lvl="2" indent="-228600">
              <a:buFontTx/>
              <a:buAutoNum type="arabicPeriod"/>
            </a:pPr>
            <a:r>
              <a:rPr lang="en-US" dirty="0">
                <a:sym typeface="Wingdings" pitchFamily="2" charset="2"/>
              </a:rPr>
              <a:t>Carries smoldering mattresses and furniture from buildings using physical strength, furniture dollies, and or moving bins</a:t>
            </a:r>
          </a:p>
          <a:p>
            <a:pPr marL="288396" indent="-342900"/>
            <a:r>
              <a:rPr lang="en-US" dirty="0"/>
              <a:t>Tasks are put in a questionnaire and rated according to their </a:t>
            </a:r>
            <a:r>
              <a:rPr lang="en-US" i="1" dirty="0"/>
              <a:t>importance, frequency, time spent, difficulty of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607400"/>
      </p:ext>
    </p:extLst>
  </p:cSld>
  <p:clrMapOvr>
    <a:masterClrMapping/>
  </p:clrMapOvr>
  <p:transition>
    <p:cover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Worker-Oriented Job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General approach</a:t>
            </a:r>
            <a:r>
              <a:rPr lang="en-US" dirty="0"/>
              <a:t> – Define a job based upon the attributes of the worker necessary to accomplish tasks on the job</a:t>
            </a:r>
          </a:p>
          <a:p>
            <a:r>
              <a:rPr lang="en-US" b="1" dirty="0"/>
              <a:t>Typical Measure</a:t>
            </a:r>
          </a:p>
          <a:p>
            <a:pPr lvl="1"/>
            <a:r>
              <a:rPr lang="en-US" dirty="0"/>
              <a:t>Position Analysis Questionnaire (PAQ)</a:t>
            </a:r>
          </a:p>
          <a:p>
            <a:r>
              <a:rPr lang="en-US" b="1" dirty="0"/>
              <a:t>Result</a:t>
            </a:r>
            <a:r>
              <a:rPr lang="en-US" dirty="0"/>
              <a:t> – General behavior descriptions allowing comparisons across many types of jobs</a:t>
            </a:r>
          </a:p>
          <a:p>
            <a:r>
              <a:rPr lang="en-US" b="1" dirty="0"/>
              <a:t>Problems</a:t>
            </a:r>
          </a:p>
          <a:p>
            <a:pPr lvl="1"/>
            <a:r>
              <a:rPr lang="en-US" dirty="0"/>
              <a:t>Lack of specificity in description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693662"/>
      </p:ext>
    </p:extLst>
  </p:cSld>
  <p:clrMapOvr>
    <a:masterClrMapping/>
  </p:clrMapOvr>
  <p:transition>
    <p:cover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KSAOs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nowledge – collection of discrete, related facts &amp; information about a particular domain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kill (e.g., computer or interpersonal skills) – practiced act</a:t>
            </a:r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bility – stable capacity to engage in a specific behavior</a:t>
            </a: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ther characteristics: interests, personality, etc.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91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KSAO</a:t>
            </a:r>
            <a:r>
              <a:rPr lang="en-US" sz="2000" dirty="0"/>
              <a:t>s</a:t>
            </a:r>
            <a:r>
              <a:rPr lang="en-US" dirty="0"/>
              <a:t>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Elicit KSAOs using the </a:t>
            </a:r>
            <a:r>
              <a:rPr lang="en-US" b="1" dirty="0"/>
              <a:t>Critical Incident Technique</a:t>
            </a:r>
          </a:p>
          <a:p>
            <a:pPr lvl="1"/>
            <a:r>
              <a:rPr lang="en-US" dirty="0"/>
              <a:t>Think of a recent situation in which you observed a firefighter doing something especially effective/ineffective. </a:t>
            </a:r>
          </a:p>
          <a:p>
            <a:pPr lvl="2"/>
            <a:r>
              <a:rPr lang="en-US" dirty="0"/>
              <a:t>What led to this performance? (</a:t>
            </a:r>
            <a:r>
              <a:rPr lang="en-US" i="1" dirty="0"/>
              <a:t>timeline)</a:t>
            </a:r>
            <a:endParaRPr lang="en-US" dirty="0"/>
          </a:p>
          <a:p>
            <a:pPr lvl="2"/>
            <a:r>
              <a:rPr lang="en-US" dirty="0"/>
              <a:t>What did the person do? (</a:t>
            </a:r>
            <a:r>
              <a:rPr lang="en-US" i="1" dirty="0"/>
              <a:t>specific)</a:t>
            </a:r>
            <a:endParaRPr lang="en-US" dirty="0"/>
          </a:p>
          <a:p>
            <a:pPr lvl="2"/>
            <a:r>
              <a:rPr lang="en-US" dirty="0"/>
              <a:t>What happened as a result? (</a:t>
            </a:r>
            <a:r>
              <a:rPr lang="en-US" i="1" dirty="0"/>
              <a:t>effectiveness)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794172"/>
      </p:ext>
    </p:extLst>
  </p:cSld>
  <p:clrMapOvr>
    <a:masterClrMapping/>
  </p:clrMapOvr>
  <p:transition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KSAO</a:t>
            </a:r>
            <a:r>
              <a:rPr lang="en-US" sz="2000" dirty="0"/>
              <a:t>s</a:t>
            </a:r>
            <a:r>
              <a:rPr lang="en-US" dirty="0"/>
              <a:t>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Position: Firefighter</a:t>
            </a:r>
          </a:p>
          <a:p>
            <a:r>
              <a:rPr lang="en-US" dirty="0"/>
              <a:t>Duty: Respond to emergency dispatches</a:t>
            </a:r>
            <a:endParaRPr lang="en-US" sz="900" dirty="0"/>
          </a:p>
          <a:p>
            <a:r>
              <a:rPr lang="en-US" dirty="0"/>
              <a:t>Knowledge</a:t>
            </a:r>
          </a:p>
          <a:p>
            <a:pPr lvl="1"/>
            <a:r>
              <a:rPr lang="en-US" dirty="0"/>
              <a:t>Mechanical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Knowledge of fire fighting tools, including their design, uses, repair, and maintenance</a:t>
            </a:r>
          </a:p>
          <a:p>
            <a:r>
              <a:rPr lang="en-US" dirty="0" smtClean="0"/>
              <a:t>Skills</a:t>
            </a:r>
            <a:endParaRPr lang="en-US" dirty="0"/>
          </a:p>
          <a:p>
            <a:pPr lvl="1"/>
            <a:r>
              <a:rPr lang="en-US" dirty="0"/>
              <a:t>Complex problem solving – Identify complex problems and review related information to develop and evaluate options and independent solutions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461779"/>
      </p:ext>
    </p:extLst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__________: </a:t>
            </a:r>
            <a:r>
              <a:rPr lang="en-US" dirty="0"/>
              <a:t>Actions or behaviors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__________: </a:t>
            </a:r>
            <a:r>
              <a:rPr lang="en-US" dirty="0"/>
              <a:t>Evaluation of results of performance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__________: </a:t>
            </a:r>
            <a:r>
              <a:rPr lang="en-US" dirty="0"/>
              <a:t>Ratio of effectiveness (output) to cost of achieving that level of effectiveness (input)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32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4.4 – Newer Developments in Job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83591"/>
      </p:ext>
    </p:extLst>
  </p:cSld>
  <p:clrMapOvr>
    <a:masterClrMapping/>
  </p:clrMapOvr>
  <p:transition>
    <p:cover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Newer Developments in Job Analysis (JA)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Electronic performance monitoring</a:t>
            </a:r>
          </a:p>
          <a:p>
            <a:pPr lvl="1"/>
            <a:r>
              <a:rPr lang="en-US" dirty="0"/>
              <a:t>Can be _________________ &amp; provide detailed, accurate work log</a:t>
            </a:r>
          </a:p>
          <a:p>
            <a:pPr lvl="1"/>
            <a:r>
              <a:rPr lang="en-US" dirty="0"/>
              <a:t>e.g., “This call may be monitored for quality control purposes.”</a:t>
            </a:r>
          </a:p>
          <a:p>
            <a:r>
              <a:rPr lang="en-US" b="1" dirty="0"/>
              <a:t>Cognitive Task Analysis</a:t>
            </a:r>
          </a:p>
          <a:p>
            <a:pPr lvl="1"/>
            <a:r>
              <a:rPr lang="en-US" dirty="0"/>
              <a:t>Utilizes think-aloud protocol to elicit ___________________ and ___________________</a:t>
            </a:r>
          </a:p>
          <a:p>
            <a:pPr lvl="1"/>
            <a:r>
              <a:rPr lang="en-US" dirty="0"/>
              <a:t>Expensive, time consuming, and requires considerable expertise</a:t>
            </a:r>
          </a:p>
          <a:p>
            <a:r>
              <a:rPr lang="en-US" b="1" dirty="0"/>
              <a:t>Competency Modeling</a:t>
            </a:r>
          </a:p>
          <a:p>
            <a:pPr lvl="1"/>
            <a:r>
              <a:rPr lang="en-US" dirty="0"/>
              <a:t>Process that identifies desired characteristics across </a:t>
            </a:r>
            <a:r>
              <a:rPr lang="en-US" dirty="0" smtClean="0"/>
              <a:t>ALL </a:t>
            </a:r>
            <a:r>
              <a:rPr lang="en-US" dirty="0"/>
              <a:t>__________ and __________ in an organization</a:t>
            </a:r>
          </a:p>
          <a:p>
            <a:pPr lvl="1"/>
            <a:r>
              <a:rPr lang="en-US" dirty="0"/>
              <a:t>Top down version of JA</a:t>
            </a:r>
          </a:p>
          <a:p>
            <a:pPr lvl="1"/>
            <a:r>
              <a:rPr lang="en-US" dirty="0"/>
              <a:t>Analyzes (1) top performers or (2) values of an organization 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39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Occupational Information Network (O*NET)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Introduced by federal government to replace the Dictionary of Occupational Titles (D.O.T.)</a:t>
            </a:r>
          </a:p>
          <a:p>
            <a:pPr lvl="3"/>
            <a:endParaRPr lang="en-US"/>
          </a:p>
          <a:p>
            <a:r>
              <a:rPr lang="en-US"/>
              <a:t>Collection of electronic databases, based on well-developed taxonomies</a:t>
            </a:r>
          </a:p>
          <a:p>
            <a:endParaRPr lang="en-US"/>
          </a:p>
          <a:p>
            <a:r>
              <a:rPr lang="en-US"/>
              <a:t>Electronic medium, so it can be updated instantaneously as changes occur</a:t>
            </a:r>
            <a:endParaRPr lang="en-US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35556"/>
      </p:ext>
    </p:extLst>
  </p:cSld>
  <p:clrMapOvr>
    <a:masterClrMapping/>
  </p:clrMapOvr>
  <p:transition>
    <p:cover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2838" y="365125"/>
            <a:ext cx="7269162" cy="930275"/>
          </a:xfrm>
        </p:spPr>
        <p:txBody>
          <a:bodyPr/>
          <a:lstStyle/>
          <a:p>
            <a:r>
              <a:rPr lang="en-US" dirty="0">
                <a:hlinkClick r:id="rId3"/>
              </a:rPr>
              <a:t>O*NET Data Bases</a:t>
            </a:r>
            <a:endParaRPr lang="en-US" dirty="0"/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1905000" y="6269008"/>
            <a:ext cx="2659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dirty="0"/>
              <a:t>Data Bases Forming the Foundation for O*NET</a:t>
            </a:r>
          </a:p>
          <a:p>
            <a:r>
              <a:rPr lang="en-US" sz="1000" dirty="0"/>
              <a:t>Source: Mumford &amp; Peterson (1999).</a:t>
            </a:r>
            <a:endParaRPr lang="en-US" sz="1000" b="1" dirty="0"/>
          </a:p>
        </p:txBody>
      </p:sp>
      <p:pic>
        <p:nvPicPr>
          <p:cNvPr id="44037" name="Picture 7" descr="C:\Documents and Settings\Administrator\My Documents\Boobie Pics\Figures\Lan30220_04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524000"/>
            <a:ext cx="722164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960774"/>
      </p:ext>
    </p:extLst>
  </p:cSld>
  <p:clrMapOvr>
    <a:masterClrMapping/>
  </p:clrMapOvr>
  <p:transition>
    <p:cover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distorting influences in JA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of subject matter expert (SME) to conform to what others report</a:t>
            </a:r>
          </a:p>
          <a:p>
            <a:r>
              <a:rPr lang="en-US" dirty="0"/>
              <a:t>Desire to make one’s job look more difficult</a:t>
            </a:r>
          </a:p>
          <a:p>
            <a:r>
              <a:rPr lang="en-US" dirty="0"/>
              <a:t>Attempts to provide answers that SME thinks job analyst wants</a:t>
            </a:r>
          </a:p>
          <a:p>
            <a:r>
              <a:rPr lang="en-US" dirty="0"/>
              <a:t>Carelessness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31080"/>
      </p:ext>
    </p:extLst>
  </p:cSld>
  <p:clrMapOvr>
    <a:masterClrMapping/>
  </p:clrMapOvr>
  <p:transition>
    <p:cover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Competency Modeling</a:t>
            </a:r>
            <a:endParaRPr lang="en-US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Identifies characteristics desired across all individuals &amp; jobs within an organization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Connects individuals with organizational viability &amp; profitability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Natural extension of job analysis logic, rather than a replacement</a:t>
            </a:r>
            <a:endParaRPr lang="en-US" altLang="en-US" smtClean="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rgbClr val="0099CC"/>
              </a:buClr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9933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44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4.5 – Job Evaluation &amp; The Law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1742"/>
      </p:ext>
    </p:extLst>
  </p:cSld>
  <p:clrMapOvr>
    <a:masterClrMapping/>
  </p:clrMapOvr>
  <p:transition>
    <p:cover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Evaluation, Comparable Worth, &amp; the Law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Job evaluation</a:t>
            </a:r>
            <a:r>
              <a:rPr lang="en-US" dirty="0"/>
              <a:t>: </a:t>
            </a:r>
            <a:r>
              <a:rPr lang="en-US" i="1" dirty="0" smtClean="0"/>
              <a:t>method </a:t>
            </a:r>
            <a:r>
              <a:rPr lang="en-US" i="1" dirty="0"/>
              <a:t>for making internal pay decisions by comparing job titles to one another &amp; determining their relative merit</a:t>
            </a:r>
          </a:p>
          <a:p>
            <a:pPr lvl="1"/>
            <a:r>
              <a:rPr lang="en-US" b="1" dirty="0"/>
              <a:t>Compensable factors</a:t>
            </a:r>
          </a:p>
          <a:p>
            <a:pPr lvl="2"/>
            <a:r>
              <a:rPr lang="en-US" dirty="0"/>
              <a:t>Skills, responsibility, effort, &amp; working conditions</a:t>
            </a:r>
          </a:p>
          <a:p>
            <a:pPr lvl="2"/>
            <a:endParaRPr lang="en-US" dirty="0"/>
          </a:p>
          <a:p>
            <a:r>
              <a:rPr lang="en-US" dirty="0">
                <a:hlinkClick r:id="rId3"/>
              </a:rPr>
              <a:t>Equal Pay Act of 1963</a:t>
            </a:r>
            <a:r>
              <a:rPr lang="en-US" dirty="0"/>
              <a:t> – required “equal pay for equal work.”</a:t>
            </a:r>
          </a:p>
          <a:p>
            <a:endParaRPr lang="en-US" dirty="0"/>
          </a:p>
          <a:p>
            <a:r>
              <a:rPr lang="en-US" dirty="0"/>
              <a:t>Lilly Ledbetter Fair Pay Act of 2009 – reinforced 1963 act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47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Comparable Worth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Notion that people who are performing jobs of comparable worth to an organization should receive comparable pay</a:t>
            </a:r>
          </a:p>
          <a:p>
            <a:endParaRPr lang="en-US"/>
          </a:p>
          <a:p>
            <a:r>
              <a:rPr lang="en-US"/>
              <a:t>In the end, comparable worth is concerned with the social value of fairness</a:t>
            </a:r>
            <a:endParaRPr lang="en-US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58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6" descr="2"/>
          <p:cNvPicPr>
            <a:picLocks noChangeAspect="1" noChangeArrowheads="1"/>
          </p:cNvPicPr>
          <p:nvPr/>
        </p:nvPicPr>
        <p:blipFill>
          <a:blip r:embed="rId3">
            <a:lum bright="50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09776"/>
            <a:ext cx="57150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&amp; Employment Litigation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Competent job analysis does not guarantee validity, but absence of credible job analysis could be very damaging</a:t>
            </a:r>
          </a:p>
          <a:p>
            <a:pPr lvl="3"/>
            <a:endParaRPr lang="en-US" dirty="0"/>
          </a:p>
          <a:p>
            <a:r>
              <a:rPr lang="en-US" dirty="0"/>
              <a:t>Growing gap between evolution of I-O psychology &amp; Uniform Guidelines on Employee Selection Procedures (1978)</a:t>
            </a:r>
          </a:p>
          <a:p>
            <a:endParaRPr lang="en-US" dirty="0"/>
          </a:p>
          <a:p>
            <a:r>
              <a:rPr lang="en-US" dirty="0"/>
              <a:t>SIOP Principles (2003) are more updated and consistent with current research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0808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Campbell’s Model of Job Performance (JP</a:t>
            </a:r>
            <a:r>
              <a:rPr lang="en-US" sz="3000" dirty="0" smtClean="0"/>
              <a:t>) – Determinants</a:t>
            </a:r>
            <a:endParaRPr lang="en-US" sz="300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Direct </a:t>
            </a:r>
            <a:r>
              <a:rPr lang="en-US" b="1" dirty="0"/>
              <a:t>Determinants of JP</a:t>
            </a:r>
          </a:p>
          <a:p>
            <a:r>
              <a:rPr lang="en-US" dirty="0"/>
              <a:t>________________________ – understanding what is required to perform a task</a:t>
            </a:r>
          </a:p>
          <a:p>
            <a:pPr lvl="3"/>
            <a:endParaRPr lang="en-US" dirty="0"/>
          </a:p>
          <a:p>
            <a:r>
              <a:rPr lang="en-US" dirty="0"/>
              <a:t>__________________________ – know how to perform a job or task; developed through practice and experience</a:t>
            </a:r>
          </a:p>
          <a:p>
            <a:pPr lvl="3"/>
            <a:endParaRPr lang="en-US" dirty="0"/>
          </a:p>
          <a:p>
            <a:r>
              <a:rPr lang="en-US" dirty="0"/>
              <a:t>__________________________ – concerns the conditions responsible for variations in intensity, persistence, quality, and direction of ongoing behavior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8003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387791"/>
            <a:ext cx="11029616" cy="566738"/>
          </a:xfrm>
        </p:spPr>
        <p:txBody>
          <a:bodyPr>
            <a:normAutofit/>
          </a:bodyPr>
          <a:lstStyle/>
          <a:p>
            <a:r>
              <a:rPr lang="en-US" dirty="0"/>
              <a:t>Campbell’s Determinants of Job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954529"/>
            <a:ext cx="11029617" cy="598671"/>
          </a:xfrm>
        </p:spPr>
        <p:txBody>
          <a:bodyPr>
            <a:normAutofit/>
          </a:bodyPr>
          <a:lstStyle/>
          <a:p>
            <a:r>
              <a:rPr lang="en-US" sz="1600" b="1" dirty="0"/>
              <a:t>Figure 4.1.</a:t>
            </a:r>
            <a:r>
              <a:rPr lang="en-US" sz="1600" dirty="0"/>
              <a:t> SOURCE: Based on Campbell, McCloy, </a:t>
            </a:r>
            <a:r>
              <a:rPr lang="en-US" sz="1600" dirty="0" err="1"/>
              <a:t>Oppler</a:t>
            </a:r>
            <a:r>
              <a:rPr lang="en-US" sz="1600" dirty="0"/>
              <a:t>, &amp; Sager (1993). </a:t>
            </a: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24212"/>
            <a:ext cx="9601200" cy="47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379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Campbell’s Model of </a:t>
            </a:r>
            <a:r>
              <a:rPr lang="en-US" dirty="0" smtClean="0"/>
              <a:t>JP </a:t>
            </a:r>
            <a:r>
              <a:rPr lang="en-US" dirty="0"/>
              <a:t>– </a:t>
            </a:r>
            <a:r>
              <a:rPr lang="en-US" dirty="0" smtClean="0"/>
              <a:t>Performance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b="1" dirty="0" smtClean="0"/>
              <a:t>Performance Components </a:t>
            </a:r>
            <a:r>
              <a:rPr lang="en-US" dirty="0"/>
              <a:t>essential for every job</a:t>
            </a:r>
          </a:p>
          <a:p>
            <a:pPr lvl="1"/>
            <a:r>
              <a:rPr lang="en-US" b="1" u="sng" dirty="0" smtClean="0"/>
              <a:t>_________________________</a:t>
            </a:r>
            <a:r>
              <a:rPr lang="en-US" dirty="0" smtClean="0"/>
              <a:t> – capacity to perform core tasks</a:t>
            </a:r>
            <a:endParaRPr lang="en-US" dirty="0"/>
          </a:p>
          <a:p>
            <a:pPr lvl="1"/>
            <a:r>
              <a:rPr lang="en-US" b="1" u="sng" dirty="0" smtClean="0"/>
              <a:t>______________________________</a:t>
            </a:r>
            <a:r>
              <a:rPr lang="en-US" dirty="0" smtClean="0"/>
              <a:t> – avoids negative behaviors</a:t>
            </a:r>
            <a:endParaRPr lang="en-US" b="1" u="sng" dirty="0"/>
          </a:p>
          <a:p>
            <a:pPr lvl="1"/>
            <a:r>
              <a:rPr lang="en-US" b="1" u="sng" dirty="0" smtClean="0"/>
              <a:t>______________________</a:t>
            </a:r>
            <a:r>
              <a:rPr lang="en-US" dirty="0" smtClean="0"/>
              <a:t> – consistency of effort; frequency of extra effort; willingness to work in adverse conditions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206525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387791"/>
            <a:ext cx="11029616" cy="566738"/>
          </a:xfrm>
        </p:spPr>
        <p:txBody>
          <a:bodyPr>
            <a:normAutofit/>
          </a:bodyPr>
          <a:lstStyle/>
          <a:p>
            <a:r>
              <a:rPr lang="en-US" dirty="0"/>
              <a:t>Full Campbell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954529"/>
            <a:ext cx="11029617" cy="598671"/>
          </a:xfrm>
        </p:spPr>
        <p:txBody>
          <a:bodyPr>
            <a:normAutofit/>
          </a:bodyPr>
          <a:lstStyle/>
          <a:p>
            <a:r>
              <a:rPr lang="en-US" sz="1600" b="1" dirty="0"/>
              <a:t>Figure 4.2. </a:t>
            </a:r>
            <a:r>
              <a:rPr lang="en-US" sz="1600" dirty="0"/>
              <a:t>Source: Based on Campbell, McCloy, </a:t>
            </a:r>
            <a:r>
              <a:rPr lang="en-US" sz="1600" dirty="0" err="1"/>
              <a:t>Oppler</a:t>
            </a:r>
            <a:r>
              <a:rPr lang="en-US" sz="1600" dirty="0"/>
              <a:t>, &amp; Sager (1993).</a:t>
            </a:r>
            <a:endParaRPr lang="en-US" sz="1600" b="1" dirty="0"/>
          </a:p>
        </p:txBody>
      </p:sp>
      <p:pic>
        <p:nvPicPr>
          <p:cNvPr id="7" name="Picture 10" descr="C:\Documents and Settings\Administrator\My Documents\Boobie Pics\Figures\Lan30220_04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6" y="609600"/>
            <a:ext cx="1126164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1819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vs. Maximum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characteristics of maximum performance situations. Individuals are:</a:t>
            </a:r>
          </a:p>
          <a:p>
            <a:pPr lvl="1"/>
            <a:r>
              <a:rPr lang="en-US" u="sng" dirty="0">
                <a:solidFill>
                  <a:schemeClr val="tx1"/>
                </a:solidFill>
              </a:rPr>
              <a:t>aware</a:t>
            </a:r>
            <a:r>
              <a:rPr lang="en-US" dirty="0"/>
              <a:t> that they are being </a:t>
            </a:r>
            <a:r>
              <a:rPr lang="en-US" u="sng" dirty="0">
                <a:solidFill>
                  <a:schemeClr val="tx1"/>
                </a:solidFill>
              </a:rPr>
              <a:t>evaluated</a:t>
            </a:r>
          </a:p>
          <a:p>
            <a:pPr lvl="1"/>
            <a:r>
              <a:rPr lang="en-US" u="sng" dirty="0"/>
              <a:t>accept instructions</a:t>
            </a:r>
            <a:r>
              <a:rPr lang="en-US" dirty="0"/>
              <a:t> to maximize effort</a:t>
            </a:r>
          </a:p>
          <a:p>
            <a:pPr lvl="1"/>
            <a:r>
              <a:rPr lang="en-US" dirty="0"/>
              <a:t>evaluated over a </a:t>
            </a:r>
            <a:r>
              <a:rPr lang="en-US" u="sng" dirty="0"/>
              <a:t>short time period</a:t>
            </a:r>
          </a:p>
          <a:p>
            <a:r>
              <a:rPr lang="en-US" dirty="0" smtClean="0"/>
              <a:t>Research </a:t>
            </a:r>
            <a:r>
              <a:rPr lang="en-US" dirty="0"/>
              <a:t>Shows:</a:t>
            </a:r>
          </a:p>
          <a:p>
            <a:pPr lvl="1"/>
            <a:r>
              <a:rPr lang="en-US" dirty="0"/>
              <a:t>Goal setting can induce maximum performance</a:t>
            </a:r>
          </a:p>
          <a:p>
            <a:pPr lvl="1"/>
            <a:r>
              <a:rPr lang="en-US" dirty="0"/>
              <a:t>Low confidence undermines maximum performance</a:t>
            </a:r>
          </a:p>
          <a:p>
            <a:pPr lvl="1"/>
            <a:r>
              <a:rPr lang="en-US" dirty="0"/>
              <a:t>Cognitive ability predicts maximum performance whereas motivation &amp; personality predict typical performance</a:t>
            </a:r>
          </a:p>
        </p:txBody>
      </p:sp>
    </p:spTree>
    <p:extLst>
      <p:ext uri="{BB962C8B-B14F-4D97-AF65-F5344CB8AC3E}">
        <p14:creationId xmlns:p14="http://schemas.microsoft.com/office/powerpoint/2010/main" val="653257307"/>
      </p:ext>
    </p:extLst>
  </p:cSld>
  <p:clrMapOvr>
    <a:masterClrMapping/>
  </p:clrMapOvr>
  <p:transition>
    <p:cover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OWERPOINTVERSION" val="12.0"/>
  <p:tag name="PPVERSION" val="12.0"/>
  <p:tag name="DELIMITERS" val="3.1"/>
  <p:tag name="SHOWBARVISIBLE" val="True"/>
  <p:tag name="EXPANDSHOWBAR" val="True"/>
  <p:tag name="USESECONDARYMONITOR" val="True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POLLINGCYCLE" val="2"/>
  <p:tag name="CHARTCOLORS" val="0"/>
  <p:tag name="CHARTLABELS" val="0"/>
  <p:tag name="RESETCHARTS" val="True"/>
  <p:tag name="INCLUDENONRESPONDERS" val="False"/>
  <p:tag name="MULTIRESPDIVISOR" val="1"/>
  <p:tag name="PARTLISTDEFAULT" val="0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LUIDIAENABL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0057EF662334065AA06216420A3116E"/>
  <p:tag name="SLIDETYPE" val="E"/>
  <p:tag name="CORRECTPOINTVALUE" val="100"/>
  <p:tag name="INCORRECTPOINTVALUE" val="0"/>
  <p:tag name="FIBDISPLAYRESULTS" val="True"/>
  <p:tag name="FIBDISPLAYKEYWORDS" val="True"/>
  <p:tag name="FIBINCLUDEOTHER" val="True"/>
  <p:tag name="FIBNUMRESULTS" val="5"/>
  <p:tag name="SLIDEORDER" val="2"/>
  <p:tag name="SLIDEGUID" val="5CA38B4BD4074EBC825A021C4B6A03BA"/>
  <p:tag name="DELIMITERS" val="3.1"/>
  <p:tag name="RESPONSESGATHERED" val="True"/>
  <p:tag name="TOTALRESPONSES" val="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IXED" val="True"/>
  <p:tag name="ISRESPTABL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3921</TotalTime>
  <Words>1885</Words>
  <Application>Microsoft Office PowerPoint</Application>
  <PresentationFormat>Widescreen</PresentationFormat>
  <Paragraphs>425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ＭＳ Ｐゴシック</vt:lpstr>
      <vt:lpstr>Arial</vt:lpstr>
      <vt:lpstr>Calibri</vt:lpstr>
      <vt:lpstr>Garamond</vt:lpstr>
      <vt:lpstr>Gill Sans MT</vt:lpstr>
      <vt:lpstr>HGｺﾞｼｯｸE</vt:lpstr>
      <vt:lpstr>Times New Roman</vt:lpstr>
      <vt:lpstr>Verdana</vt:lpstr>
      <vt:lpstr>Wingdings</vt:lpstr>
      <vt:lpstr>Wingdings 2</vt:lpstr>
      <vt:lpstr>Dividend</vt:lpstr>
      <vt:lpstr>Job Performance &amp; Job Analysis </vt:lpstr>
      <vt:lpstr>Overview</vt:lpstr>
      <vt:lpstr>Modules 4.1 &amp; 4.2 – Job Performance</vt:lpstr>
      <vt:lpstr>Basic Definitions</vt:lpstr>
      <vt:lpstr>Campbell’s Model of Job Performance (JP) – Determinants</vt:lpstr>
      <vt:lpstr>Campbell’s Determinants of Job Performance</vt:lpstr>
      <vt:lpstr>Campbell’s Model of JP – Performance Components</vt:lpstr>
      <vt:lpstr>Full Campbell Model</vt:lpstr>
      <vt:lpstr>Typical vs. Maximum Performance</vt:lpstr>
      <vt:lpstr>Extensions of the Basic Performance Model</vt:lpstr>
      <vt:lpstr>Task Performance vs. Organizational Citizenship Behaviors</vt:lpstr>
      <vt:lpstr>Task Performance vs. Organizational Citizenship Behaviors</vt:lpstr>
      <vt:lpstr>OCB – Two Broad Dimensions</vt:lpstr>
      <vt:lpstr>OCB Cont’d</vt:lpstr>
      <vt:lpstr>The Dark Side of Performance</vt:lpstr>
      <vt:lpstr>Hierarchical Model of CWBs (Sackett &amp; DeVore, 2001)</vt:lpstr>
      <vt:lpstr>Causes and Treatments of CWB</vt:lpstr>
      <vt:lpstr>Adaptive Performance</vt:lpstr>
      <vt:lpstr>Components of Adaptive Performance</vt:lpstr>
      <vt:lpstr>Expert Performance</vt:lpstr>
      <vt:lpstr>The Criterion Problem</vt:lpstr>
      <vt:lpstr>Contamination and Deficiency</vt:lpstr>
      <vt:lpstr>Types of Performance Measures</vt:lpstr>
      <vt:lpstr>Development of Criteria</vt:lpstr>
      <vt:lpstr>Desirable Criteria</vt:lpstr>
      <vt:lpstr>Module 4.3 – Job Analysis Fundamentals</vt:lpstr>
      <vt:lpstr>What exactly is involved in a job? (i.e. How do we define a job?)</vt:lpstr>
      <vt:lpstr>Job Analysis</vt:lpstr>
      <vt:lpstr>Job Analysis – Why?</vt:lpstr>
      <vt:lpstr>Job Analysis – Who?</vt:lpstr>
      <vt:lpstr>Job Analysis – How?</vt:lpstr>
      <vt:lpstr>Job Analysis – What?</vt:lpstr>
      <vt:lpstr>Task-Oriented Job Analysis</vt:lpstr>
      <vt:lpstr>Task-Oriented Job Analysis – Task Inventory Example</vt:lpstr>
      <vt:lpstr>Task-Oriented Job Analysis – Task Inventory Example</vt:lpstr>
      <vt:lpstr>Worker-Oriented Job Analysis</vt:lpstr>
      <vt:lpstr>KSAOs</vt:lpstr>
      <vt:lpstr>KSAOs cont’d</vt:lpstr>
      <vt:lpstr>KSAOs cont’d</vt:lpstr>
      <vt:lpstr>Module 4.4 – Newer Developments in Job Analysis</vt:lpstr>
      <vt:lpstr>Newer Developments in Job Analysis (JA)</vt:lpstr>
      <vt:lpstr>Occupational Information Network (O*NET)</vt:lpstr>
      <vt:lpstr>O*NET Data Bases</vt:lpstr>
      <vt:lpstr>Potential distorting influences in JA</vt:lpstr>
      <vt:lpstr>Competency Modeling</vt:lpstr>
      <vt:lpstr>Module 4.5 – Job Evaluation &amp; The Law</vt:lpstr>
      <vt:lpstr>Job Evaluation, Comparable Worth, &amp; the Law</vt:lpstr>
      <vt:lpstr>Comparable Worth</vt:lpstr>
      <vt:lpstr>Job Analysis &amp; Employment Litigation</vt:lpstr>
    </vt:vector>
  </TitlesOfParts>
  <Company>University of Minnesota, Twin Cities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I/O Psychology Lecture 2: A Brief History of I/O (Quiz 1: What Is I/O?)</dc:title>
  <dc:creator>Richard N. Landers</dc:creator>
  <cp:lastModifiedBy>Kristina Bauer</cp:lastModifiedBy>
  <cp:revision>359</cp:revision>
  <cp:lastPrinted>2016-01-25T17:04:37Z</cp:lastPrinted>
  <dcterms:created xsi:type="dcterms:W3CDTF">2008-09-03T17:07:17Z</dcterms:created>
  <dcterms:modified xsi:type="dcterms:W3CDTF">2018-01-22T20:48:15Z</dcterms:modified>
</cp:coreProperties>
</file>