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1.xml" ContentType="application/vnd.openxmlformats-officedocument.presentationml.tags+xml"/>
  <Override PartName="/ppt/notesSlides/notesSlide34.xml" ContentType="application/vnd.openxmlformats-officedocument.presentationml.notesSlide+xml"/>
  <Override PartName="/ppt/tags/tag12.xml" ContentType="application/vnd.openxmlformats-officedocument.presentationml.tags+xml"/>
  <Override PartName="/ppt/notesSlides/notesSlide35.xml" ContentType="application/vnd.openxmlformats-officedocument.presentationml.notesSlide+xml"/>
  <Override PartName="/ppt/tags/tag13.xml" ContentType="application/vnd.openxmlformats-officedocument.presentationml.tags+xml"/>
  <Override PartName="/ppt/notesSlides/notesSlide36.xml" ContentType="application/vnd.openxmlformats-officedocument.presentationml.notesSlide+xml"/>
  <Override PartName="/ppt/tags/tag14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7"/>
  </p:notesMasterIdLst>
  <p:sldIdLst>
    <p:sldId id="257" r:id="rId2"/>
    <p:sldId id="341" r:id="rId3"/>
    <p:sldId id="300" r:id="rId4"/>
    <p:sldId id="357" r:id="rId5"/>
    <p:sldId id="266" r:id="rId6"/>
    <p:sldId id="268" r:id="rId7"/>
    <p:sldId id="358" r:id="rId8"/>
    <p:sldId id="359" r:id="rId9"/>
    <p:sldId id="363" r:id="rId10"/>
    <p:sldId id="287" r:id="rId11"/>
    <p:sldId id="360" r:id="rId12"/>
    <p:sldId id="361" r:id="rId13"/>
    <p:sldId id="343" r:id="rId14"/>
    <p:sldId id="319" r:id="rId15"/>
    <p:sldId id="320" r:id="rId16"/>
    <p:sldId id="362" r:id="rId17"/>
    <p:sldId id="345" r:id="rId18"/>
    <p:sldId id="344" r:id="rId19"/>
    <p:sldId id="322" r:id="rId20"/>
    <p:sldId id="323" r:id="rId21"/>
    <p:sldId id="353" r:id="rId22"/>
    <p:sldId id="346" r:id="rId23"/>
    <p:sldId id="347" r:id="rId24"/>
    <p:sldId id="348" r:id="rId25"/>
    <p:sldId id="349" r:id="rId26"/>
    <p:sldId id="351" r:id="rId27"/>
    <p:sldId id="364" r:id="rId28"/>
    <p:sldId id="270" r:id="rId29"/>
    <p:sldId id="325" r:id="rId30"/>
    <p:sldId id="354" r:id="rId31"/>
    <p:sldId id="274" r:id="rId32"/>
    <p:sldId id="280" r:id="rId33"/>
    <p:sldId id="278" r:id="rId34"/>
    <p:sldId id="356" r:id="rId35"/>
    <p:sldId id="326" r:id="rId36"/>
    <p:sldId id="365" r:id="rId37"/>
    <p:sldId id="367" r:id="rId38"/>
    <p:sldId id="339" r:id="rId39"/>
    <p:sldId id="340" r:id="rId40"/>
    <p:sldId id="333" r:id="rId41"/>
    <p:sldId id="336" r:id="rId42"/>
    <p:sldId id="282" r:id="rId43"/>
    <p:sldId id="283" r:id="rId44"/>
    <p:sldId id="284" r:id="rId45"/>
    <p:sldId id="285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75" autoAdjust="0"/>
  </p:normalViewPr>
  <p:slideViewPr>
    <p:cSldViewPr>
      <p:cViewPr varScale="1">
        <p:scale>
          <a:sx n="46" d="100"/>
          <a:sy n="46" d="100"/>
        </p:scale>
        <p:origin x="43" y="59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7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BA5819-6A87-C845-8FC0-C1753CDF510C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="1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2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0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0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6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1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60984-1371-1245-B901-53E778FF62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72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96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37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09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8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Key terms to define: construct; conceptual and operational level; predictor;</a:t>
            </a:r>
            <a:r>
              <a:rPr lang="en-US" sz="1200" baseline="0" dirty="0" smtClean="0"/>
              <a:t> criterion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5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7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7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9964A-A4AD-4417-B9CE-DB604A93DE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A56BF7-32D5-4E26-9FB0-B6F38FE2E3EE}" type="slidenum">
              <a:rPr lang="en-US"/>
              <a:pPr/>
              <a:t>41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5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9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1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1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2785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6438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9900"/>
      </p:ext>
    </p:extLst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4740" y="6172202"/>
            <a:ext cx="914400" cy="593725"/>
          </a:xfrm>
          <a:prstGeom prst="rect">
            <a:avLst/>
          </a:prstGeo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1315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7451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69821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76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5652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3032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5128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2482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ifehacker.com/5919830/how-to-determine-if-a-controversial-statement-is-scientifically-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Methods &amp; Statistics in IO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Research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cycle of research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95499" y="3105247"/>
            <a:ext cx="8001000" cy="1828800"/>
            <a:chOff x="1524000" y="3352800"/>
            <a:chExt cx="8001000" cy="1828800"/>
          </a:xfrm>
        </p:grpSpPr>
        <p:sp>
          <p:nvSpPr>
            <p:cNvPr id="75" name="Rectangle 74"/>
            <p:cNvSpPr/>
            <p:nvPr/>
          </p:nvSpPr>
          <p:spPr>
            <a:xfrm>
              <a:off x="1524000" y="3352800"/>
              <a:ext cx="5867400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91400" y="3352800"/>
              <a:ext cx="2133600" cy="182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562600" y="4343400"/>
              <a:ext cx="3810000" cy="838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76400" y="3505200"/>
              <a:ext cx="17526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Define Question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600" y="35052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Develop Theory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38800" y="3505200"/>
              <a:ext cx="1600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Hypothesize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43800" y="35052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Collect Data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43800" y="44958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 Data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38800" y="4495800"/>
              <a:ext cx="1600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 Data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57600" y="4495800"/>
              <a:ext cx="1676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Publish Results</a:t>
              </a:r>
            </a:p>
          </p:txBody>
        </p:sp>
        <p:cxnSp>
          <p:nvCxnSpPr>
            <p:cNvPr id="21" name="Straight Arrow Connector 20"/>
            <p:cNvCxnSpPr>
              <a:stCxn id="9" idx="3"/>
              <a:endCxn id="13" idx="1"/>
            </p:cNvCxnSpPr>
            <p:nvPr/>
          </p:nvCxnSpPr>
          <p:spPr>
            <a:xfrm>
              <a:off x="3429000" y="38100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3"/>
              <a:endCxn id="14" idx="1"/>
            </p:cNvCxnSpPr>
            <p:nvPr/>
          </p:nvCxnSpPr>
          <p:spPr>
            <a:xfrm>
              <a:off x="5334000" y="3810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3"/>
              <a:endCxn id="15" idx="1"/>
            </p:cNvCxnSpPr>
            <p:nvPr/>
          </p:nvCxnSpPr>
          <p:spPr>
            <a:xfrm>
              <a:off x="7239000" y="38100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5" idx="3"/>
              <a:endCxn id="16" idx="3"/>
            </p:cNvCxnSpPr>
            <p:nvPr/>
          </p:nvCxnSpPr>
          <p:spPr>
            <a:xfrm>
              <a:off x="9220200" y="3810000"/>
              <a:ext cx="1588" cy="9906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1"/>
              <a:endCxn id="17" idx="3"/>
            </p:cNvCxnSpPr>
            <p:nvPr/>
          </p:nvCxnSpPr>
          <p:spPr>
            <a:xfrm rot="10800000">
              <a:off x="7239000" y="48006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1"/>
              <a:endCxn id="18" idx="3"/>
            </p:cNvCxnSpPr>
            <p:nvPr/>
          </p:nvCxnSpPr>
          <p:spPr>
            <a:xfrm rot="10800000">
              <a:off x="5334000" y="4800600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8" idx="0"/>
              <a:endCxn id="13" idx="2"/>
            </p:cNvCxnSpPr>
            <p:nvPr/>
          </p:nvCxnSpPr>
          <p:spPr>
            <a:xfrm rot="5400000" flipH="1" flipV="1">
              <a:off x="4305300" y="43053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8" idx="0"/>
              <a:endCxn id="14" idx="2"/>
            </p:cNvCxnSpPr>
            <p:nvPr/>
          </p:nvCxnSpPr>
          <p:spPr>
            <a:xfrm rot="5400000" flipH="1" flipV="1">
              <a:off x="5276850" y="3333750"/>
              <a:ext cx="381000" cy="1943100"/>
            </a:xfrm>
            <a:prstGeom prst="bentConnector3">
              <a:avLst>
                <a:gd name="adj1" fmla="val 3588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8" idx="0"/>
              <a:endCxn id="9" idx="2"/>
            </p:cNvCxnSpPr>
            <p:nvPr/>
          </p:nvCxnSpPr>
          <p:spPr>
            <a:xfrm rot="16200000" flipV="1">
              <a:off x="3333750" y="3333750"/>
              <a:ext cx="381000" cy="1943100"/>
            </a:xfrm>
            <a:prstGeom prst="bentConnector3">
              <a:avLst>
                <a:gd name="adj1" fmla="val 3588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__________________________</a:t>
            </a:r>
          </a:p>
          <a:p>
            <a:pPr lvl="1"/>
            <a:r>
              <a:rPr lang="en-US" dirty="0"/>
              <a:t>Random assignment of participants to conditions</a:t>
            </a:r>
          </a:p>
          <a:p>
            <a:pPr lvl="1"/>
            <a:r>
              <a:rPr lang="en-US" dirty="0"/>
              <a:t>Between-subjects, within-subjects, or single subject designs</a:t>
            </a:r>
          </a:p>
          <a:p>
            <a:pPr lvl="1"/>
            <a:r>
              <a:rPr lang="en-US" dirty="0"/>
              <a:t>Can be conducted in lab or field setting</a:t>
            </a:r>
          </a:p>
          <a:p>
            <a:endParaRPr lang="en-US" dirty="0"/>
          </a:p>
          <a:p>
            <a:r>
              <a:rPr lang="en-US" dirty="0"/>
              <a:t>__________________________</a:t>
            </a:r>
          </a:p>
          <a:p>
            <a:pPr lvl="1"/>
            <a:r>
              <a:rPr lang="en-US" dirty="0"/>
              <a:t>Nonrandom assignment of participants to conditions</a:t>
            </a:r>
          </a:p>
          <a:p>
            <a:pPr lvl="1"/>
            <a:r>
              <a:rPr lang="en-US" dirty="0"/>
              <a:t>Quasi-independent variable (e.g., gender)</a:t>
            </a:r>
          </a:p>
          <a:p>
            <a:pPr lvl="1"/>
            <a:r>
              <a:rPr lang="en-US" dirty="0"/>
              <a:t>Can be conducted in lab or field setting</a:t>
            </a:r>
          </a:p>
        </p:txBody>
      </p:sp>
    </p:spTree>
    <p:extLst>
      <p:ext uri="{BB962C8B-B14F-4D97-AF65-F5344CB8AC3E}">
        <p14:creationId xmlns:p14="http://schemas.microsoft.com/office/powerpoint/2010/main" val="4289888626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__________________________</a:t>
            </a:r>
          </a:p>
          <a:p>
            <a:pPr lvl="1"/>
            <a:r>
              <a:rPr lang="en-US" dirty="0"/>
              <a:t>No unique conditions for participants</a:t>
            </a:r>
          </a:p>
          <a:p>
            <a:pPr lvl="1"/>
            <a:r>
              <a:rPr lang="en-US" dirty="0"/>
              <a:t>Observational or correlational designs</a:t>
            </a:r>
          </a:p>
          <a:p>
            <a:pPr lvl="1"/>
            <a:r>
              <a:rPr lang="en-US" dirty="0"/>
              <a:t>Generally conducted in the field</a:t>
            </a:r>
          </a:p>
        </p:txBody>
      </p:sp>
    </p:spTree>
    <p:extLst>
      <p:ext uri="{BB962C8B-B14F-4D97-AF65-F5344CB8AC3E}">
        <p14:creationId xmlns:p14="http://schemas.microsoft.com/office/powerpoint/2010/main" val="1449547953"/>
      </p:ext>
    </p:ext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 Continued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9532"/>
              </p:ext>
            </p:extLst>
          </p:nvPr>
        </p:nvGraphicFramePr>
        <p:xfrm>
          <a:off x="1386840" y="2743200"/>
          <a:ext cx="94183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15676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0771516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12977506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16089766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3070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Laboratory Experiment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Quasi-Experiment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Questionnaire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(potential for testing causal relationships)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Realism (naturalness of setting)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5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Rely on tests, rating scales, questionnaires, and physiological measures</a:t>
            </a:r>
          </a:p>
          <a:p>
            <a:pPr lvl="1"/>
            <a:r>
              <a:rPr lang="en-US" dirty="0"/>
              <a:t>Yield numerical results</a:t>
            </a:r>
          </a:p>
          <a:p>
            <a:endParaRPr lang="en-US" dirty="0"/>
          </a:p>
          <a:p>
            <a:r>
              <a:rPr lang="en-US" dirty="0"/>
              <a:t>Qualitative</a:t>
            </a:r>
          </a:p>
          <a:p>
            <a:pPr lvl="1"/>
            <a:r>
              <a:rPr lang="en-US" dirty="0"/>
              <a:t>Include procedures like observation, interview, case study, &amp; analysis of written documents</a:t>
            </a:r>
          </a:p>
          <a:p>
            <a:pPr lvl="1"/>
            <a:r>
              <a:rPr lang="en-US" dirty="0"/>
              <a:t>Generally produce flow diagrams &amp; narrative descriptions of events/processes</a:t>
            </a:r>
          </a:p>
          <a:p>
            <a:pPr lvl="1"/>
            <a:r>
              <a:rPr lang="en-US" dirty="0"/>
              <a:t>Can be converted to numerical results</a:t>
            </a:r>
          </a:p>
        </p:txBody>
      </p:sp>
    </p:spTree>
    <p:extLst>
      <p:ext uri="{BB962C8B-B14F-4D97-AF65-F5344CB8AC3E}">
        <p14:creationId xmlns:p14="http://schemas.microsoft.com/office/powerpoint/2010/main" val="1301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Data Collection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vs. Qualitative – not mutually exclusive</a:t>
            </a:r>
          </a:p>
          <a:p>
            <a:endParaRPr lang="en-US" dirty="0"/>
          </a:p>
          <a:p>
            <a:r>
              <a:rPr lang="en-US" dirty="0"/>
              <a:t>Triangulation…</a:t>
            </a:r>
          </a:p>
          <a:p>
            <a:pPr lvl="1"/>
            <a:r>
              <a:rPr lang="en-US" dirty="0"/>
              <a:t>Data provided from multiple sources</a:t>
            </a:r>
          </a:p>
          <a:p>
            <a:pPr lvl="1"/>
            <a:r>
              <a:rPr lang="en-US" dirty="0"/>
              <a:t>Use of quantitative and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54542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Generalizability &amp;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____________ </a:t>
            </a:r>
            <a:r>
              <a:rPr lang="en-US" dirty="0"/>
              <a:t>– apply results from one study/sample to other participants or </a:t>
            </a:r>
            <a:r>
              <a:rPr lang="en-US" dirty="0" smtClean="0"/>
              <a:t>situations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/>
              <a:t>external validity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Every time a compromise is made, the generalizability of results is reduced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b="1" dirty="0" smtClean="0"/>
              <a:t>Population</a:t>
            </a:r>
            <a:r>
              <a:rPr lang="en-US" dirty="0" smtClean="0"/>
              <a:t>: </a:t>
            </a:r>
            <a:r>
              <a:rPr lang="en-US" dirty="0"/>
              <a:t>the entire set of people or objects we want to study and to which we wish to generalize the findings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b="1" dirty="0" smtClean="0"/>
              <a:t>Sample</a:t>
            </a:r>
            <a:r>
              <a:rPr lang="en-US" dirty="0" smtClean="0"/>
              <a:t>: </a:t>
            </a:r>
            <a:r>
              <a:rPr lang="en-US" dirty="0"/>
              <a:t>subgroup of the population that is used to infer about the characteristics of the population</a:t>
            </a:r>
          </a:p>
        </p:txBody>
      </p:sp>
    </p:spTree>
    <p:extLst>
      <p:ext uri="{BB962C8B-B14F-4D97-AF65-F5344CB8AC3E}">
        <p14:creationId xmlns:p14="http://schemas.microsoft.com/office/powerpoint/2010/main" val="2892847541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Domains for I-O Research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581192" y="6016625"/>
            <a:ext cx="251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400" b="1" dirty="0"/>
              <a:t>Figure 2.1: Sampling Domains</a:t>
            </a:r>
          </a:p>
          <a:p>
            <a:r>
              <a:rPr lang="en-US" sz="1400" b="1" dirty="0"/>
              <a:t>for I-O Research</a:t>
            </a:r>
            <a:endParaRPr lang="en-US" sz="1400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45720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 &amp;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_______________________: research design eliminates influences that could make results less reliable or harder to interpret</a:t>
            </a:r>
          </a:p>
          <a:p>
            <a:endParaRPr lang="en-US" dirty="0"/>
          </a:p>
          <a:p>
            <a:r>
              <a:rPr lang="en-US" dirty="0"/>
              <a:t>_______________________: statistical techniques used to control for the influence of certain variables</a:t>
            </a:r>
          </a:p>
          <a:p>
            <a:endParaRPr lang="en-US" dirty="0"/>
          </a:p>
          <a:p>
            <a:r>
              <a:rPr lang="en-US" dirty="0"/>
              <a:t>Experimental control trumps statistical 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77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Behavior in I-O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Ethical standards of the APA</a:t>
            </a:r>
          </a:p>
          <a:p>
            <a:pPr lvl="3"/>
            <a:endParaRPr lang="en-US" dirty="0"/>
          </a:p>
          <a:p>
            <a:r>
              <a:rPr lang="en-US" dirty="0"/>
              <a:t>SIOP book of 61 cases (Lowman, 1998)</a:t>
            </a:r>
          </a:p>
          <a:p>
            <a:pPr lvl="1">
              <a:buClr>
                <a:srgbClr val="CF6810"/>
              </a:buClr>
            </a:pPr>
            <a:r>
              <a:rPr lang="en-US" dirty="0"/>
              <a:t>Cases illustrate ethical issues that are likely to arise in I-O psychology</a:t>
            </a:r>
          </a:p>
          <a:p>
            <a:pPr lvl="1">
              <a:buClr>
                <a:srgbClr val="CF6810"/>
              </a:buClr>
            </a:pPr>
            <a:endParaRPr lang="en-US" dirty="0"/>
          </a:p>
          <a:p>
            <a:r>
              <a:rPr lang="en-US" dirty="0"/>
              <a:t>Joel </a:t>
            </a:r>
            <a:r>
              <a:rPr lang="en-US" dirty="0" err="1"/>
              <a:t>Lefkowitz</a:t>
            </a:r>
            <a:r>
              <a:rPr lang="en-US" dirty="0"/>
              <a:t> (2003) published a book on values and ethics in I-O psychology</a:t>
            </a:r>
          </a:p>
        </p:txBody>
      </p:sp>
    </p:spTree>
    <p:extLst>
      <p:ext uri="{BB962C8B-B14F-4D97-AF65-F5344CB8AC3E}">
        <p14:creationId xmlns:p14="http://schemas.microsoft.com/office/powerpoint/2010/main" val="22700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61870" y="4240926"/>
            <a:ext cx="6791930" cy="21054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Module 2.1 </a:t>
            </a:r>
            <a:r>
              <a:rPr lang="en-US" dirty="0" smtClean="0"/>
              <a:t>– Science and Research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Module 2.2 </a:t>
            </a:r>
            <a:r>
              <a:rPr lang="en-US" dirty="0"/>
              <a:t>– Data Analysis </a:t>
            </a:r>
          </a:p>
          <a:p>
            <a:pPr>
              <a:lnSpc>
                <a:spcPct val="150000"/>
              </a:lnSpc>
            </a:pPr>
            <a:r>
              <a:rPr lang="en-US" dirty="0"/>
              <a:t>Module </a:t>
            </a:r>
            <a:r>
              <a:rPr lang="en-US" dirty="0" smtClean="0"/>
              <a:t>2.3 </a:t>
            </a:r>
            <a:r>
              <a:rPr lang="en-US" dirty="0"/>
              <a:t>–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607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2.2 </a:t>
            </a:r>
            <a:r>
              <a:rPr lang="en-US" dirty="0"/>
              <a:t>–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____________________: summarize</a:t>
            </a:r>
            <a:r>
              <a:rPr lang="en-US" dirty="0"/>
              <a:t>, organize, “describe” sample of data</a:t>
            </a:r>
          </a:p>
          <a:p>
            <a:pPr lvl="1"/>
            <a:r>
              <a:rPr lang="en-US" dirty="0"/>
              <a:t>Frequency Distribution:</a:t>
            </a:r>
          </a:p>
          <a:p>
            <a:pPr lvl="2"/>
            <a:r>
              <a:rPr lang="en-US" dirty="0"/>
              <a:t>Horizontal axis = Scores running low to high</a:t>
            </a:r>
          </a:p>
          <a:p>
            <a:pPr lvl="2"/>
            <a:r>
              <a:rPr lang="en-US" dirty="0"/>
              <a:t>Vertical axis = Indicates frequency of occurrence</a:t>
            </a:r>
          </a:p>
          <a:p>
            <a:pPr lvl="1"/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Variability</a:t>
            </a:r>
          </a:p>
          <a:p>
            <a:pPr lvl="1"/>
            <a:r>
              <a:rPr lang="en-US" dirty="0"/>
              <a:t>Skew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Central Tendency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 (most common score)</a:t>
            </a:r>
          </a:p>
          <a:p>
            <a:pPr lvl="1"/>
            <a:r>
              <a:rPr lang="en-US" dirty="0"/>
              <a:t> 1 2 6 6 7 9 11 </a:t>
            </a:r>
          </a:p>
          <a:p>
            <a:endParaRPr lang="en-US" dirty="0"/>
          </a:p>
          <a:p>
            <a:r>
              <a:rPr lang="en-US" dirty="0"/>
              <a:t>Mean (the average)</a:t>
            </a:r>
          </a:p>
          <a:p>
            <a:pPr lvl="1"/>
            <a:r>
              <a:rPr lang="en-US" dirty="0"/>
              <a:t>1 2 3 4 5 6</a:t>
            </a:r>
          </a:p>
          <a:p>
            <a:pPr lvl="1"/>
            <a:r>
              <a:rPr lang="en-US" dirty="0"/>
              <a:t>1 2 3 4 5 2000</a:t>
            </a:r>
          </a:p>
          <a:p>
            <a:pPr lvl="1"/>
            <a:endParaRPr lang="en-US" dirty="0"/>
          </a:p>
          <a:p>
            <a:r>
              <a:rPr lang="en-US" dirty="0"/>
              <a:t>Median (the midpoint) </a:t>
            </a:r>
          </a:p>
          <a:p>
            <a:pPr lvl="1"/>
            <a:r>
              <a:rPr lang="en-US" dirty="0"/>
              <a:t>1 2 4 6 7 9 11</a:t>
            </a:r>
          </a:p>
          <a:p>
            <a:pPr lvl="1"/>
            <a:r>
              <a:rPr lang="en-US" dirty="0"/>
              <a:t>1 2 6 7 9 11</a:t>
            </a:r>
          </a:p>
          <a:p>
            <a:pPr lvl="1"/>
            <a:r>
              <a:rPr lang="en-US" dirty="0"/>
              <a:t>1 2 3 4 5 2000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31749" name="Picture 6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57400"/>
            <a:ext cx="25590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054976" y="5711825"/>
            <a:ext cx="1470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/>
              <a:t>Ryan McVay/Getty Images </a:t>
            </a:r>
          </a:p>
        </p:txBody>
      </p:sp>
    </p:spTree>
    <p:extLst>
      <p:ext uri="{BB962C8B-B14F-4D97-AF65-F5344CB8AC3E}">
        <p14:creationId xmlns:p14="http://schemas.microsoft.com/office/powerpoint/2010/main" val="34268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Measures of Variability &amp; Skew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deviation</a:t>
            </a:r>
          </a:p>
          <a:p>
            <a:pPr lvl="1"/>
            <a:r>
              <a:rPr lang="en-US"/>
              <a:t>Describes the dispersion of data on either side of a mean value</a:t>
            </a:r>
          </a:p>
          <a:p>
            <a:pPr lvl="1"/>
            <a:r>
              <a:rPr lang="en-US"/>
              <a:t>The typical amount that each score varies, or “deviates”, from the mean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Lopsidedness or skew</a:t>
            </a:r>
            <a:endParaRPr lang="en-US" dirty="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657600" y="3919538"/>
          <a:ext cx="35814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4" imgW="1257300" imgH="469900" progId="Equation.3">
                  <p:embed/>
                </p:oleObj>
              </mc:Choice>
              <mc:Fallback>
                <p:oleObj name="Equation" r:id="rId4" imgW="1257300" imgH="4699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19538"/>
                        <a:ext cx="35814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Skewness</a:t>
            </a:r>
          </a:p>
        </p:txBody>
      </p:sp>
      <p:pic>
        <p:nvPicPr>
          <p:cNvPr id="34820" name="Picture 4" descr="Skewn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667000"/>
            <a:ext cx="83724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28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Score Distributions (N = 30)</a:t>
            </a:r>
          </a:p>
        </p:txBody>
      </p:sp>
      <p:pic>
        <p:nvPicPr>
          <p:cNvPr id="35844" name="Picture 4" descr="C:\Documents and Settings\Administrator\My Documents\Boobie Pics\Lan30220_0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1"/>
            <a:ext cx="81534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016500" y="6003926"/>
            <a:ext cx="2374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2.2</a:t>
            </a:r>
            <a:r>
              <a:rPr lang="en-US" sz="1000"/>
              <a:t> Two Score Distribution (N=30)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7401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Inferential Statistics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Aid in testing hypotheses &amp; making inferences from sample data to a larger sample/population</a:t>
            </a:r>
          </a:p>
          <a:p>
            <a:pPr lvl="3"/>
            <a:endParaRPr lang="en-US"/>
          </a:p>
          <a:p>
            <a:r>
              <a:rPr lang="en-US"/>
              <a:t>Examples include t-test, F-test, chi-square test</a:t>
            </a:r>
          </a:p>
          <a:p>
            <a:pPr lvl="2"/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Significance &amp; Power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/>
          <a:lstStyle/>
          <a:p>
            <a:r>
              <a:rPr lang="en-US" dirty="0" smtClean="0"/>
              <a:t>Statistical Significance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Defined in terms of a probability statement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Threshold for significance is often set at .05 or lower</a:t>
            </a:r>
          </a:p>
          <a:p>
            <a:pPr lvl="1"/>
            <a:r>
              <a:rPr lang="en-US" dirty="0" smtClean="0"/>
              <a:t>Finding significant at the 5% level</a:t>
            </a:r>
          </a:p>
          <a:p>
            <a:pPr lvl="1"/>
            <a:r>
              <a:rPr lang="en-US" dirty="0" smtClean="0"/>
              <a:t>i.e., a difference that large would be expected to occur only 5 times out of 100 as a result of chance alone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r>
              <a:rPr lang="en-US" dirty="0" smtClean="0"/>
              <a:t>Statistical Power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en-US" dirty="0"/>
              <a:t>Likelihood of finding statistically significant difference when true difference exists</a:t>
            </a:r>
          </a:p>
          <a:p>
            <a:r>
              <a:rPr lang="en-US" altLang="en-US" dirty="0" smtClean="0"/>
              <a:t>Smaller sample size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lower power</a:t>
            </a:r>
            <a:endParaRPr lang="en-US" altLang="en-US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Pearson’s Product-Moment Correlation </a:t>
            </a:r>
            <a:r>
              <a:rPr lang="en-US" dirty="0" smtClean="0"/>
              <a:t>Coefficient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Abbreviated </a:t>
            </a:r>
            <a:r>
              <a:rPr lang="en-US" i="1" dirty="0"/>
              <a:t>r </a:t>
            </a:r>
            <a:r>
              <a:rPr lang="en-US" dirty="0"/>
              <a:t>(sample) or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(population)</a:t>
            </a:r>
            <a:endParaRPr lang="en-US" dirty="0"/>
          </a:p>
          <a:p>
            <a:r>
              <a:rPr lang="en-US" dirty="0" smtClean="0"/>
              <a:t>Index </a:t>
            </a:r>
            <a:r>
              <a:rPr lang="en-US" dirty="0"/>
              <a:t>of </a:t>
            </a:r>
            <a:r>
              <a:rPr lang="en-US" b="1" dirty="0"/>
              <a:t>linear</a:t>
            </a:r>
            <a:r>
              <a:rPr lang="en-US" dirty="0"/>
              <a:t> relationship between variables</a:t>
            </a:r>
          </a:p>
          <a:p>
            <a:r>
              <a:rPr lang="en-US" dirty="0"/>
              <a:t>Ranges from -1 to +1</a:t>
            </a:r>
          </a:p>
          <a:p>
            <a:r>
              <a:rPr lang="en-US" dirty="0"/>
              <a:t>Sign indicates direction of relationship</a:t>
            </a:r>
          </a:p>
          <a:p>
            <a:r>
              <a:rPr lang="en-US" dirty="0"/>
              <a:t>Number indicates magnitude of relationship</a:t>
            </a:r>
          </a:p>
          <a:p>
            <a:r>
              <a:rPr lang="en-US" dirty="0"/>
              <a:t>Related to the </a:t>
            </a:r>
            <a:r>
              <a:rPr lang="en-US" b="1" dirty="0"/>
              <a:t>coefficient of determination</a:t>
            </a:r>
            <a:r>
              <a:rPr lang="en-US" b="1" i="1" dirty="0"/>
              <a:t>, r</a:t>
            </a:r>
            <a:r>
              <a:rPr lang="en-US" b="1" i="1" baseline="30000" dirty="0"/>
              <a:t>2</a:t>
            </a:r>
            <a:endParaRPr lang="en-US" baseline="30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16039" y="685801"/>
            <a:ext cx="7269162" cy="533400"/>
          </a:xfrm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Correlation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43200" y="1219201"/>
            <a:ext cx="6781800" cy="5362574"/>
            <a:chOff x="1152" y="1008"/>
            <a:chExt cx="3504" cy="2840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152" y="1008"/>
              <a:ext cx="3504" cy="2840"/>
              <a:chOff x="1152" y="1008"/>
              <a:chExt cx="3504" cy="2840"/>
            </a:xfrm>
          </p:grpSpPr>
          <p:pic>
            <p:nvPicPr>
              <p:cNvPr id="57349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52" y="1008"/>
                <a:ext cx="3504" cy="2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350" name="Line 7"/>
              <p:cNvSpPr>
                <a:spLocks noChangeShapeType="1"/>
              </p:cNvSpPr>
              <p:nvPr/>
            </p:nvSpPr>
            <p:spPr bwMode="auto">
              <a:xfrm flipV="1">
                <a:off x="1440" y="1104"/>
                <a:ext cx="912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7348" name="Line 9"/>
            <p:cNvSpPr>
              <a:spLocks noChangeShapeType="1"/>
            </p:cNvSpPr>
            <p:nvPr/>
          </p:nvSpPr>
          <p:spPr bwMode="auto">
            <a:xfrm>
              <a:off x="3408" y="1056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3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2.1 </a:t>
            </a:r>
            <a:r>
              <a:rPr lang="en-US"/>
              <a:t>– Science &amp;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6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Correlation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9067801" y="4800601"/>
            <a:ext cx="96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2.7</a:t>
            </a:r>
            <a:endParaRPr lang="en-US" sz="1000"/>
          </a:p>
          <a:p>
            <a:r>
              <a:rPr lang="en-US" sz="1000"/>
              <a:t>An Example of</a:t>
            </a:r>
          </a:p>
          <a:p>
            <a:r>
              <a:rPr lang="en-US" sz="1000"/>
              <a:t>a Curvilinear</a:t>
            </a:r>
          </a:p>
          <a:p>
            <a:r>
              <a:rPr lang="en-US" sz="1000"/>
              <a:t>Relationship</a:t>
            </a:r>
            <a:endParaRPr lang="en-US" sz="1000" b="1"/>
          </a:p>
        </p:txBody>
      </p:sp>
      <p:pic>
        <p:nvPicPr>
          <p:cNvPr id="51205" name="Picture 6" descr="C:\Documents and Settings\Administrator\My Documents\Boobie Pics\Lan30220_02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057401"/>
            <a:ext cx="62484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5699039" y="1111641"/>
            <a:ext cx="4674785" cy="46553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___________________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Line of “best fit”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for prediction of 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criterion (DV) from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predictor (IV)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___________________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Allows for many predictors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simultaneously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correlation coefficient,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Aggregation of multiple studies of the same underlying relationship</a:t>
            </a:r>
          </a:p>
          <a:p>
            <a:r>
              <a:rPr lang="en-US" dirty="0"/>
              <a:t>Example: Job Performance vs. Job Satisfaction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08444"/>
              </p:ext>
            </p:extLst>
          </p:nvPr>
        </p:nvGraphicFramePr>
        <p:xfrm>
          <a:off x="3047999" y="4015636"/>
          <a:ext cx="6096000" cy="160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N of studies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of people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</a:t>
                      </a:r>
                      <a:r>
                        <a:rPr lang="en-US" baseline="0" dirty="0"/>
                        <a:t> </a:t>
                      </a:r>
                      <a:r>
                        <a:rPr lang="el-GR" baseline="0" dirty="0"/>
                        <a:t>ρ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54,471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relationship between Job Performance and Job Satisfaction?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105192" y="2051526"/>
            <a:ext cx="4067008" cy="2895600"/>
          </a:xfrm>
        </p:spPr>
        <p:txBody>
          <a:bodyPr anchor="t">
            <a:normAutofit/>
          </a:bodyPr>
          <a:lstStyle/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 </a:t>
            </a:r>
            <a:r>
              <a:rPr lang="en-US" sz="2000" dirty="0"/>
              <a:t>= 0.10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0.30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0.50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0.70</a:t>
            </a:r>
          </a:p>
          <a:p>
            <a:pPr marL="624078" indent="-514350">
              <a:spcBef>
                <a:spcPct val="20000"/>
              </a:spcBef>
              <a:buFont typeface="Georgia"/>
              <a:buAutoNum type="arabicPeriod"/>
            </a:pPr>
            <a:r>
              <a:rPr lang="en-US" sz="2000" i="1" dirty="0"/>
              <a:t>r</a:t>
            </a:r>
            <a:r>
              <a:rPr lang="en-US" sz="2000" dirty="0"/>
              <a:t> = 0.90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565235"/>
            <a:ext cx="2895600" cy="224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565234"/>
            <a:ext cx="2743200" cy="21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2004429"/>
            <a:ext cx="2819400" cy="225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2004428"/>
            <a:ext cx="2743200" cy="219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4609351"/>
            <a:ext cx="2833688" cy="214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2.3 </a:t>
            </a:r>
            <a:r>
              <a:rPr lang="en-US" dirty="0"/>
              <a:t>– Interpretation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2095"/>
      </p:ext>
    </p:extLst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RELIABILITY of a Measure</a:t>
            </a:r>
          </a:p>
          <a:p>
            <a:pPr lvl="1"/>
            <a:r>
              <a:rPr lang="en-US" dirty="0"/>
              <a:t>A reliable measure produces similar results when repeated measurements are made under identical conditions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Reliability is necessary but not sufficient for validity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Should be &gt; .70</a:t>
            </a:r>
          </a:p>
        </p:txBody>
      </p:sp>
    </p:spTree>
    <p:extLst>
      <p:ext uri="{BB962C8B-B14F-4D97-AF65-F5344CB8AC3E}">
        <p14:creationId xmlns:p14="http://schemas.microsoft.com/office/powerpoint/2010/main" val="10054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Reliability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______________________</a:t>
            </a:r>
            <a:r>
              <a:rPr lang="en-US" dirty="0" smtClean="0"/>
              <a:t>: Administer the same test twice</a:t>
            </a:r>
          </a:p>
          <a:p>
            <a:r>
              <a:rPr lang="en-US" b="1" u="sng" dirty="0" smtClean="0"/>
              <a:t>___________________________</a:t>
            </a:r>
            <a:r>
              <a:rPr lang="en-US" b="1" dirty="0" smtClean="0"/>
              <a:t>:</a:t>
            </a:r>
            <a:r>
              <a:rPr lang="en-US" dirty="0" smtClean="0"/>
              <a:t> Alternate forms of the same test used</a:t>
            </a:r>
          </a:p>
          <a:p>
            <a:r>
              <a:rPr lang="en-US" b="1" u="sng" dirty="0"/>
              <a:t>______________________</a:t>
            </a:r>
            <a:endParaRPr lang="en-US" b="1" u="sng" dirty="0" smtClean="0"/>
          </a:p>
          <a:p>
            <a:pPr lvl="1"/>
            <a:r>
              <a:rPr lang="en-US" b="1" dirty="0" smtClean="0"/>
              <a:t>Split-half reliability</a:t>
            </a:r>
            <a:r>
              <a:rPr lang="en-US" dirty="0" smtClean="0"/>
              <a:t>: Parallel forms are included on one test and later separated for comparison</a:t>
            </a:r>
          </a:p>
          <a:p>
            <a:pPr lvl="1"/>
            <a:r>
              <a:rPr lang="en-US" b="1" dirty="0" smtClean="0"/>
              <a:t>Cronbach’s alpha</a:t>
            </a:r>
            <a:r>
              <a:rPr lang="en-US" dirty="0" smtClean="0"/>
              <a:t>: Average of all possible split-half reliabilities. Assesses how the items “hang together”</a:t>
            </a:r>
          </a:p>
          <a:p>
            <a:r>
              <a:rPr lang="en-US" b="1" u="sng" dirty="0"/>
              <a:t>______________________</a:t>
            </a:r>
            <a:r>
              <a:rPr lang="en-US" dirty="0" smtClean="0"/>
              <a:t>: level of agreement among raters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163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8082" y="2241126"/>
            <a:ext cx="5493376" cy="3633047"/>
          </a:xfrm>
        </p:spPr>
        <p:txBody>
          <a:bodyPr/>
          <a:lstStyle/>
          <a:p>
            <a:r>
              <a:rPr lang="en-US" dirty="0"/>
              <a:t>Validity of a study is distinct from validity of a measure</a:t>
            </a:r>
          </a:p>
          <a:p>
            <a:pPr lvl="1"/>
            <a:r>
              <a:rPr lang="en-US" dirty="0"/>
              <a:t>Is a study internally and externally valid?</a:t>
            </a:r>
          </a:p>
          <a:p>
            <a:endParaRPr lang="en-US" dirty="0"/>
          </a:p>
          <a:p>
            <a:r>
              <a:rPr lang="en-US" dirty="0"/>
              <a:t>The VALIDITY of a Measure</a:t>
            </a:r>
          </a:p>
          <a:p>
            <a:pPr lvl="1"/>
            <a:r>
              <a:rPr lang="en-US" dirty="0"/>
              <a:t>A valid measure measures what you intend it to measure</a:t>
            </a:r>
          </a:p>
          <a:p>
            <a:pPr lvl="1"/>
            <a:r>
              <a:rPr lang="en-US" dirty="0" smtClean="0"/>
              <a:t>Validity </a:t>
            </a:r>
            <a:r>
              <a:rPr lang="en-US" dirty="0"/>
              <a:t>is a unitary construct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01458" y="2679770"/>
            <a:ext cx="5404271" cy="2755758"/>
            <a:chOff x="1264812" y="1704976"/>
            <a:chExt cx="5873029" cy="2050638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264812" y="1704976"/>
              <a:ext cx="3394488" cy="2050638"/>
              <a:chOff x="2179209" y="2438399"/>
              <a:chExt cx="3394468" cy="205038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79209" y="3740400"/>
                <a:ext cx="967559" cy="74838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tx1"/>
                    </a:solidFill>
                    <a:ea typeface="ＭＳ Ｐゴシック" pitchFamily="34" charset="-128"/>
                  </a:rPr>
                  <a:t>5-item scale</a:t>
                </a:r>
              </a:p>
            </p:txBody>
          </p:sp>
          <p:sp>
            <p:nvSpPr>
              <p:cNvPr id="20" name="Cloud Callout 19"/>
              <p:cNvSpPr/>
              <p:nvPr/>
            </p:nvSpPr>
            <p:spPr>
              <a:xfrm>
                <a:off x="2666996" y="2438399"/>
                <a:ext cx="2285527" cy="1104762"/>
              </a:xfrm>
              <a:prstGeom prst="cloudCallout">
                <a:avLst>
                  <a:gd name="adj1" fmla="val -14072"/>
                  <a:gd name="adj2" fmla="val 45016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b="1" dirty="0" smtClean="0">
                    <a:solidFill>
                      <a:schemeClr val="bg1"/>
                    </a:solidFill>
                    <a:ea typeface="ＭＳ Ｐゴシック" pitchFamily="34" charset="-128"/>
                  </a:rPr>
                  <a:t>Employee Well-being</a:t>
                </a:r>
                <a:endParaRPr lang="en-US" sz="1800" b="1" dirty="0">
                  <a:solidFill>
                    <a:schemeClr val="bg1"/>
                  </a:solidFill>
                  <a:ea typeface="ＭＳ Ｐゴシック" pitchFamily="34" charset="-128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92664" y="3740400"/>
                <a:ext cx="967558" cy="74838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>
                    <a:solidFill>
                      <a:schemeClr val="tx1"/>
                    </a:solidFill>
                    <a:ea typeface="ＭＳ Ｐゴシック"/>
                    <a:cs typeface="ＭＳ Ｐゴシック"/>
                  </a:rPr>
                  <a:t>No. of smiles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06119" y="3740400"/>
                <a:ext cx="967558" cy="748381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800" dirty="0">
                    <a:solidFill>
                      <a:schemeClr val="tx1"/>
                    </a:solidFill>
                    <a:ea typeface="ＭＳ Ｐゴシック" pitchFamily="34" charset="-128"/>
                  </a:rPr>
                  <a:t>Brain scan</a:t>
                </a:r>
              </a:p>
            </p:txBody>
          </p:sp>
          <p:cxnSp>
            <p:nvCxnSpPr>
              <p:cNvPr id="23" name="Straight Arrow Connector 22"/>
              <p:cNvCxnSpPr>
                <a:endCxn id="19" idx="0"/>
              </p:cNvCxnSpPr>
              <p:nvPr/>
            </p:nvCxnSpPr>
            <p:spPr>
              <a:xfrm flipH="1">
                <a:off x="2662988" y="3334055"/>
                <a:ext cx="264930" cy="4063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1"/>
                <a:endCxn id="21" idx="0"/>
              </p:cNvCxnSpPr>
              <p:nvPr/>
            </p:nvCxnSpPr>
            <p:spPr>
              <a:xfrm>
                <a:off x="3809760" y="3541986"/>
                <a:ext cx="66684" cy="19841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2" idx="0"/>
              </p:cNvCxnSpPr>
              <p:nvPr/>
            </p:nvCxnSpPr>
            <p:spPr>
              <a:xfrm>
                <a:off x="4606117" y="3334055"/>
                <a:ext cx="483782" cy="4063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Left Arrow 25"/>
            <p:cNvSpPr/>
            <p:nvPr/>
          </p:nvSpPr>
          <p:spPr>
            <a:xfrm>
              <a:off x="4623391" y="1944182"/>
              <a:ext cx="2286000" cy="533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ea typeface="ＭＳ Ｐゴシック"/>
                  <a:cs typeface="ＭＳ Ｐゴシック"/>
                </a:rPr>
                <a:t>Construct</a:t>
              </a:r>
            </a:p>
          </p:txBody>
        </p:sp>
        <p:sp>
          <p:nvSpPr>
            <p:cNvPr id="27" name="Left Arrow 26"/>
            <p:cNvSpPr/>
            <p:nvPr/>
          </p:nvSpPr>
          <p:spPr>
            <a:xfrm>
              <a:off x="4851843" y="3114675"/>
              <a:ext cx="2285998" cy="533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ea typeface="ＭＳ Ｐゴシック"/>
                  <a:cs typeface="ＭＳ Ｐゴシック"/>
                </a:rPr>
                <a:t>Operationalization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2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 of Establishing Validity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__________________:</a:t>
            </a:r>
            <a:r>
              <a:rPr lang="en-US" b="1" dirty="0"/>
              <a:t> </a:t>
            </a:r>
            <a:r>
              <a:rPr lang="en-US" dirty="0"/>
              <a:t>How adequately does a test sample behavior it is intended to measure?</a:t>
            </a:r>
          </a:p>
          <a:p>
            <a:pPr lvl="1"/>
            <a:r>
              <a:rPr lang="en-US" dirty="0"/>
              <a:t>A measure has content validity if its items are relevant to construct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34484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Establishing Validity</a:t>
            </a:r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__________________: Do the results of a test correlate with what is theoretically known about the construct being evaluated?</a:t>
            </a:r>
          </a:p>
          <a:p>
            <a:pPr lvl="1"/>
            <a:r>
              <a:rPr lang="en-US" i="1" dirty="0" smtClean="0"/>
              <a:t>Convergent </a:t>
            </a:r>
            <a:r>
              <a:rPr lang="en-US" i="1" dirty="0"/>
              <a:t>validity</a:t>
            </a:r>
            <a:r>
              <a:rPr lang="en-US" dirty="0"/>
              <a:t>: does the measure correlate with other theoretically similar measures</a:t>
            </a:r>
          </a:p>
          <a:p>
            <a:pPr lvl="1"/>
            <a:r>
              <a:rPr lang="en-US" i="1" dirty="0" smtClean="0"/>
              <a:t>Discriminant </a:t>
            </a:r>
            <a:r>
              <a:rPr lang="en-US" i="1" dirty="0"/>
              <a:t>validity</a:t>
            </a:r>
            <a:r>
              <a:rPr lang="en-US" dirty="0"/>
              <a:t>: does the measure NOT correlate with other measures it theoretically should NOT be related to</a:t>
            </a:r>
          </a:p>
        </p:txBody>
      </p:sp>
    </p:spTree>
    <p:extLst>
      <p:ext uri="{BB962C8B-B14F-4D97-AF65-F5344CB8AC3E}">
        <p14:creationId xmlns:p14="http://schemas.microsoft.com/office/powerpoint/2010/main" val="19249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Science?</a:t>
            </a:r>
            <a:endParaRPr lang="en-US" dirty="0"/>
          </a:p>
        </p:txBody>
      </p:sp>
      <p:sp>
        <p:nvSpPr>
          <p:cNvPr id="163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Approach that involves the _____________, _____________, and _____________ of some phenomenon of interest</a:t>
            </a:r>
          </a:p>
          <a:p>
            <a:endParaRPr lang="en-US" dirty="0"/>
          </a:p>
          <a:p>
            <a:r>
              <a:rPr lang="en-US" dirty="0"/>
              <a:t>A set of methods used to</a:t>
            </a:r>
          </a:p>
          <a:p>
            <a:pPr lvl="1"/>
            <a:r>
              <a:rPr lang="en-US" dirty="0"/>
              <a:t>Collect information about phenomena in an area</a:t>
            </a:r>
          </a:p>
          <a:p>
            <a:pPr lvl="1"/>
            <a:r>
              <a:rPr lang="en-US" dirty="0"/>
              <a:t>Build a reliable base of information in an area</a:t>
            </a:r>
          </a:p>
          <a:p>
            <a:pPr lvl="1"/>
            <a:r>
              <a:rPr lang="en-US" dirty="0"/>
              <a:t>Develop theories to explain phenomena</a:t>
            </a:r>
          </a:p>
        </p:txBody>
      </p:sp>
    </p:spTree>
    <p:extLst>
      <p:ext uri="{BB962C8B-B14F-4D97-AF65-F5344CB8AC3E}">
        <p14:creationId xmlns:p14="http://schemas.microsoft.com/office/powerpoint/2010/main" val="3895875668"/>
      </p:ext>
    </p:extLst>
  </p:cSld>
  <p:clrMapOvr>
    <a:masterClrMapping/>
  </p:clrMapOvr>
  <p:transition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of Establishing Validity</a:t>
            </a:r>
          </a:p>
        </p:txBody>
      </p:sp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______________________: How adequately does a test score match some criterion score? </a:t>
            </a:r>
            <a:endParaRPr lang="en-US" dirty="0" smtClean="0"/>
          </a:p>
          <a:p>
            <a:r>
              <a:rPr lang="en-US" dirty="0" smtClean="0"/>
              <a:t>Indexed </a:t>
            </a:r>
            <a:r>
              <a:rPr lang="en-US" dirty="0"/>
              <a:t>by a </a:t>
            </a:r>
            <a:r>
              <a:rPr lang="en-US" b="1" dirty="0"/>
              <a:t>validity coefficient</a:t>
            </a:r>
            <a:endParaRPr lang="en-US" dirty="0"/>
          </a:p>
          <a:p>
            <a:r>
              <a:rPr lang="en-US" dirty="0"/>
              <a:t>Takes two forms</a:t>
            </a:r>
          </a:p>
          <a:p>
            <a:pPr lvl="1"/>
            <a:r>
              <a:rPr lang="en-US" i="1" dirty="0"/>
              <a:t>Concurrent validity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Test and criterion measured at the same time</a:t>
            </a:r>
          </a:p>
          <a:p>
            <a:pPr lvl="2"/>
            <a:r>
              <a:rPr lang="en-US" dirty="0"/>
              <a:t>Do scores correlate?</a:t>
            </a:r>
          </a:p>
          <a:p>
            <a:pPr lvl="1"/>
            <a:r>
              <a:rPr lang="en-US" i="1" dirty="0"/>
              <a:t>Predictive validity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Time lag between test and criterion measurement</a:t>
            </a:r>
          </a:p>
          <a:p>
            <a:pPr lvl="2"/>
            <a:r>
              <a:rPr lang="en-US" dirty="0"/>
              <a:t>Does test predict the criterion?</a:t>
            </a:r>
          </a:p>
        </p:txBody>
      </p:sp>
    </p:spTree>
    <p:extLst>
      <p:ext uri="{BB962C8B-B14F-4D97-AF65-F5344CB8AC3E}">
        <p14:creationId xmlns:p14="http://schemas.microsoft.com/office/powerpoint/2010/main" val="3241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vs. Validity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game of darts as metaphor for a test. The goal of darts is to hit the bullseye.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2930524"/>
            <a:ext cx="2667000" cy="2590800"/>
            <a:chOff x="2880" y="1344"/>
            <a:chExt cx="2638" cy="2638"/>
          </a:xfrm>
        </p:grpSpPr>
        <p:sp>
          <p:nvSpPr>
            <p:cNvPr id="14379" name="Oval 5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Oval 6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7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Oval 8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772400" y="2930524"/>
            <a:ext cx="2667000" cy="2590800"/>
            <a:chOff x="2880" y="1344"/>
            <a:chExt cx="2638" cy="2638"/>
          </a:xfrm>
        </p:grpSpPr>
        <p:sp>
          <p:nvSpPr>
            <p:cNvPr id="14374" name="Oval 11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Oval 12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Oval 13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Oval 14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Oval 15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752600" y="2930524"/>
            <a:ext cx="2667000" cy="2590800"/>
            <a:chOff x="2880" y="1344"/>
            <a:chExt cx="2638" cy="2638"/>
          </a:xfrm>
        </p:grpSpPr>
        <p:sp>
          <p:nvSpPr>
            <p:cNvPr id="14369" name="Oval 18"/>
            <p:cNvSpPr>
              <a:spLocks noChangeArrowheads="1"/>
            </p:cNvSpPr>
            <p:nvPr/>
          </p:nvSpPr>
          <p:spPr bwMode="auto">
            <a:xfrm>
              <a:off x="2880" y="1344"/>
              <a:ext cx="2638" cy="2638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Oval 19"/>
            <p:cNvSpPr>
              <a:spLocks noChangeArrowheads="1"/>
            </p:cNvSpPr>
            <p:nvPr/>
          </p:nvSpPr>
          <p:spPr bwMode="auto">
            <a:xfrm>
              <a:off x="3168" y="1632"/>
              <a:ext cx="2062" cy="206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Oval 20"/>
            <p:cNvSpPr>
              <a:spLocks noChangeArrowheads="1"/>
            </p:cNvSpPr>
            <p:nvPr/>
          </p:nvSpPr>
          <p:spPr bwMode="auto">
            <a:xfrm>
              <a:off x="3408" y="1872"/>
              <a:ext cx="1582" cy="1582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Oval 21"/>
            <p:cNvSpPr>
              <a:spLocks noChangeArrowheads="1"/>
            </p:cNvSpPr>
            <p:nvPr/>
          </p:nvSpPr>
          <p:spPr bwMode="auto">
            <a:xfrm>
              <a:off x="3648" y="2112"/>
              <a:ext cx="1102" cy="1102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Oval 22"/>
            <p:cNvSpPr>
              <a:spLocks noChangeArrowheads="1"/>
            </p:cNvSpPr>
            <p:nvPr/>
          </p:nvSpPr>
          <p:spPr bwMode="auto">
            <a:xfrm>
              <a:off x="3888" y="2352"/>
              <a:ext cx="622" cy="62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4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311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5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0829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6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9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159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0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1600" y="4073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1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2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3" name="Picture 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3921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4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3997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5" name="Picture 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7800" y="38449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56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3768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57" name="Text Box 36"/>
          <p:cNvSpPr txBox="1">
            <a:spLocks noChangeArrowheads="1"/>
          </p:cNvSpPr>
          <p:nvPr/>
        </p:nvSpPr>
        <p:spPr bwMode="auto">
          <a:xfrm>
            <a:off x="1828800" y="5749925"/>
            <a:ext cx="2286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Not consistent or accurate</a:t>
            </a:r>
          </a:p>
        </p:txBody>
      </p:sp>
      <p:sp>
        <p:nvSpPr>
          <p:cNvPr id="14358" name="Text Box 37"/>
          <p:cNvSpPr txBox="1">
            <a:spLocks noChangeArrowheads="1"/>
          </p:cNvSpPr>
          <p:nvPr/>
        </p:nvSpPr>
        <p:spPr bwMode="auto">
          <a:xfrm>
            <a:off x="5057275" y="5749925"/>
            <a:ext cx="210312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Consistent but not accurate</a:t>
            </a:r>
          </a:p>
        </p:txBody>
      </p:sp>
      <p:sp>
        <p:nvSpPr>
          <p:cNvPr id="14359" name="Text Box 38"/>
          <p:cNvSpPr txBox="1">
            <a:spLocks noChangeArrowheads="1"/>
          </p:cNvSpPr>
          <p:nvPr/>
        </p:nvSpPr>
        <p:spPr bwMode="auto">
          <a:xfrm>
            <a:off x="8077200" y="5749925"/>
            <a:ext cx="1981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Consistent and accurate</a:t>
            </a:r>
          </a:p>
        </p:txBody>
      </p:sp>
      <p:pic>
        <p:nvPicPr>
          <p:cNvPr id="14360" name="Picture 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311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1" name="Picture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4149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2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235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3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149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4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530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5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7593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6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3877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7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831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6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692524"/>
            <a:ext cx="471488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061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(</a:t>
            </a:r>
            <a:r>
              <a:rPr lang="en-US" b="1" dirty="0"/>
              <a:t>Causation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Mediation</a:t>
            </a:r>
          </a:p>
          <a:p>
            <a:endParaRPr lang="en-US" dirty="0"/>
          </a:p>
          <a:p>
            <a:r>
              <a:rPr lang="en-US" b="1" dirty="0"/>
              <a:t>Moderation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CAUSATION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3658394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09836" y="3658394"/>
            <a:ext cx="2457965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JP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896233" y="4153694"/>
            <a:ext cx="7136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MEDIATION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38100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3001" y="3810000"/>
            <a:ext cx="2457965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Job Satisfaction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753232" y="4305300"/>
            <a:ext cx="199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620000" y="38100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JP</a:t>
            </a:r>
          </a:p>
        </p:txBody>
      </p:sp>
      <p:cxnSp>
        <p:nvCxnSpPr>
          <p:cNvPr id="11" name="Straight Arrow Connector 10"/>
          <p:cNvCxnSpPr>
            <a:stCxn id="5" idx="3"/>
            <a:endCxn id="10" idx="1"/>
          </p:cNvCxnSpPr>
          <p:nvPr/>
        </p:nvCxnSpPr>
        <p:spPr>
          <a:xfrm>
            <a:off x="7410966" y="4305300"/>
            <a:ext cx="20903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MODERATION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47244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53001" y="3429000"/>
            <a:ext cx="2457965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Job Satisfaction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0" y="4724400"/>
            <a:ext cx="2695832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JP</a:t>
            </a:r>
          </a:p>
        </p:txBody>
      </p: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4753232" y="5219700"/>
            <a:ext cx="2866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 rot="5400000">
            <a:off x="5796092" y="4795710"/>
            <a:ext cx="762000" cy="97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Research in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purposes…</a:t>
            </a:r>
          </a:p>
          <a:p>
            <a:pPr lvl="1"/>
            <a:r>
              <a:rPr lang="en-US" b="1" dirty="0"/>
              <a:t>Description</a:t>
            </a:r>
          </a:p>
          <a:p>
            <a:pPr lvl="1"/>
            <a:r>
              <a:rPr lang="en-US" b="1" dirty="0"/>
              <a:t>Explanation</a:t>
            </a:r>
          </a:p>
          <a:p>
            <a:pPr lvl="1"/>
            <a:r>
              <a:rPr lang="en-US" b="1" dirty="0"/>
              <a:t>Prediction</a:t>
            </a:r>
          </a:p>
          <a:p>
            <a:pPr lvl="1"/>
            <a:endParaRPr lang="en-US" dirty="0"/>
          </a:p>
          <a:p>
            <a:r>
              <a:rPr lang="en-US" dirty="0"/>
              <a:t>…all rooted in </a:t>
            </a:r>
            <a:r>
              <a:rPr lang="en-US" b="1" dirty="0"/>
              <a:t>Theory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…confirmed and built upon by </a:t>
            </a:r>
            <a:r>
              <a:rPr lang="en-US" b="1" dirty="0"/>
              <a:t>Data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Research in 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cycle of research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76599" y="3733800"/>
            <a:ext cx="5638800" cy="992188"/>
            <a:chOff x="1676400" y="3657600"/>
            <a:chExt cx="5638800" cy="992188"/>
          </a:xfrm>
        </p:grpSpPr>
        <p:sp>
          <p:nvSpPr>
            <p:cNvPr id="7" name="Rounded Rectangle 6"/>
            <p:cNvSpPr/>
            <p:nvPr/>
          </p:nvSpPr>
          <p:spPr>
            <a:xfrm>
              <a:off x="1676400" y="3658394"/>
              <a:ext cx="23622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Theory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53000" y="3658394"/>
              <a:ext cx="2362200" cy="990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Data</a:t>
              </a:r>
            </a:p>
          </p:txBody>
        </p:sp>
        <p:cxnSp>
          <p:nvCxnSpPr>
            <p:cNvPr id="10" name="Curved Connector 9"/>
            <p:cNvCxnSpPr>
              <a:stCxn id="7" idx="0"/>
              <a:endCxn id="8" idx="0"/>
            </p:cNvCxnSpPr>
            <p:nvPr/>
          </p:nvCxnSpPr>
          <p:spPr>
            <a:xfrm rot="5400000" flipH="1" flipV="1">
              <a:off x="4495800" y="2020094"/>
              <a:ext cx="1588" cy="3276600"/>
            </a:xfrm>
            <a:prstGeom prst="curvedConnector3">
              <a:avLst>
                <a:gd name="adj1" fmla="val 1439546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8" idx="2"/>
              <a:endCxn id="7" idx="2"/>
            </p:cNvCxnSpPr>
            <p:nvPr/>
          </p:nvCxnSpPr>
          <p:spPr>
            <a:xfrm rot="5400000">
              <a:off x="4495800" y="3010694"/>
              <a:ext cx="1588" cy="3276600"/>
            </a:xfrm>
            <a:prstGeom prst="curvedConnector3">
              <a:avLst>
                <a:gd name="adj1" fmla="val 14395466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Scientific Method: Four Steps</a:t>
            </a:r>
            <a:endParaRPr lang="en-US" dirty="0"/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Observing a Phenomenon</a:t>
            </a:r>
          </a:p>
          <a:p>
            <a:pPr lvl="1"/>
            <a:r>
              <a:rPr lang="en-US" dirty="0"/>
              <a:t>While observing a phenomenon, you identify the _____________ that appear important in explaining behavior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Formulating Tentative Explanations</a:t>
            </a:r>
          </a:p>
          <a:p>
            <a:pPr lvl="1"/>
            <a:r>
              <a:rPr lang="en-US" dirty="0"/>
              <a:t>Initial observations allow you to develop a ______________, or tentative statement, about the relationships among the variables identified</a:t>
            </a:r>
          </a:p>
        </p:txBody>
      </p:sp>
    </p:spTree>
    <p:extLst>
      <p:ext uri="{BB962C8B-B14F-4D97-AF65-F5344CB8AC3E}">
        <p14:creationId xmlns:p14="http://schemas.microsoft.com/office/powerpoint/2010/main" val="1716646417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Scientific Method: Four Steps</a:t>
            </a:r>
            <a:endParaRPr lang="en-US" dirty="0"/>
          </a:p>
        </p:txBody>
      </p:sp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Further Observing and Experimenting</a:t>
            </a:r>
          </a:p>
          <a:p>
            <a:pPr lvl="1"/>
            <a:r>
              <a:rPr lang="en-US" dirty="0"/>
              <a:t>You carry out more detailed ________________ of the behavior of interest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Refining and Retesting Explanations</a:t>
            </a:r>
          </a:p>
          <a:p>
            <a:pPr lvl="1"/>
            <a:r>
              <a:rPr lang="en-US" dirty="0"/>
              <a:t>Supported hypotheses are often ___________ and subjected to further exploration </a:t>
            </a:r>
          </a:p>
          <a:p>
            <a:pPr lvl="1"/>
            <a:r>
              <a:rPr lang="en-US" dirty="0"/>
              <a:t>Disconfirmed hypotheses may be reworked and _____________</a:t>
            </a:r>
          </a:p>
        </p:txBody>
      </p:sp>
    </p:spTree>
    <p:extLst>
      <p:ext uri="{BB962C8B-B14F-4D97-AF65-F5344CB8AC3E}">
        <p14:creationId xmlns:p14="http://schemas.microsoft.com/office/powerpoint/2010/main" val="3605175106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Characteristics of Scientific Explanations</a:t>
            </a:r>
          </a:p>
        </p:txBody>
      </p:sp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Scientific explanations are EMPIRICAL – They are based on objective, systematic observations</a:t>
            </a:r>
          </a:p>
          <a:p>
            <a:r>
              <a:rPr lang="en-US" dirty="0"/>
              <a:t>Scientific explanations are RATIONAL – They follow the rules of logic and are consistent with known facts</a:t>
            </a:r>
          </a:p>
          <a:p>
            <a:r>
              <a:rPr lang="en-US" dirty="0"/>
              <a:t>Scientific explanations are TESTABLE – They are verifiable through observation and can be disproved</a:t>
            </a:r>
          </a:p>
          <a:p>
            <a:r>
              <a:rPr lang="en-US" dirty="0"/>
              <a:t>Scientific explanations are PARSIMONIOUS – They provide the simplest explanation using the fewest possible assumptions</a:t>
            </a:r>
          </a:p>
          <a:p>
            <a:r>
              <a:rPr lang="en-US" dirty="0"/>
              <a:t>Scientific explanations are GENERAL – They apply beyond the original observations on which they are based</a:t>
            </a:r>
          </a:p>
          <a:p>
            <a:r>
              <a:rPr lang="en-US" dirty="0"/>
              <a:t>Scientific explanations are TENTATIVE – They are never accepted as absolutely correct</a:t>
            </a:r>
          </a:p>
          <a:p>
            <a:r>
              <a:rPr lang="en-US" dirty="0"/>
              <a:t>Scientific explanations are RIGOROUSLY EVALUATED – They are constantly evaluated for consistency with evidence, generality, and parsimony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192" y="6323339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Extra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205453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44"/>
  <p:tag name="FONTSIZE" val="28"/>
  <p:tag name="BULLETTYPE" val="ppBulletArabicPeriod"/>
  <p:tag name="ANSWERTEXT" val="r = 0.10&#10;r = 0.30&#10;r = 0.50&#10;r = 0.70&#10;r = 0.90"/>
  <p:tag name="OLDNUMANSWERS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TOTALRESPONSES" val="62"/>
  <p:tag name="RESPONSESGATHER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37F16B7B0F946DA9242F040DA15E3FF"/>
  <p:tag name="SLIDEID" val="337F16B7B0F946DA9242F040DA15E3FF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VALUEFORMAT" val="0%"/>
  <p:tag name="QUESTIONALIAS" val="What is the relationship between Job Performance and Job Satisfaction?"/>
  <p:tag name="ANSWERSALIAS" val="r = 0.10|smicln|r = 0.30|smicln|r = 0.50|smicln|r = 0.70|smicln|r = 0.90"/>
  <p:tag name="TOTALRESPONSES" val="66"/>
  <p:tag name="RESPONSECOUNT" val="66"/>
  <p:tag name="SLICED" val="False"/>
  <p:tag name="RESPONSES" val="3;2;5;1;4;4;3;2;2;5;5;3;3;3;4;4;5;4;2;4;2;2;2;4;2;2;4;4;2;3;4;2;2;2;1;3;4;4;1;2;4;4;-;3;3;2;5;3;2;-;2;2;5;2;2;1;2;4;5;2;3;4;2;4;-;1;3;1;4;"/>
  <p:tag name="CHARTSTRINGSTD" val="6 23 12 18 7"/>
  <p:tag name="CHARTSTRINGREV" val="7 18 12 23 6"/>
  <p:tag name="CHARTSTRINGSTDPER" val="0.0909090909090909 0.348484848484849 0.181818181818182 0.272727272727273 0.106060606060606"/>
  <p:tag name="CHARTSTRINGREVPER" val="0.106060606060606 0.272727272727273 0.181818181818182 0.348484848484849 0.0909090909090909"/>
  <p:tag name="RESPONSESGATHERED" val="False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2109</TotalTime>
  <Words>1441</Words>
  <Application>Microsoft Office PowerPoint</Application>
  <PresentationFormat>Widescreen</PresentationFormat>
  <Paragraphs>321</Paragraphs>
  <Slides>45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Arial</vt:lpstr>
      <vt:lpstr>Calibri</vt:lpstr>
      <vt:lpstr>Corbel</vt:lpstr>
      <vt:lpstr>Georgia</vt:lpstr>
      <vt:lpstr>Gill Sans MT</vt:lpstr>
      <vt:lpstr>Times New Roman</vt:lpstr>
      <vt:lpstr>Wingdings</vt:lpstr>
      <vt:lpstr>Wingdings 2</vt:lpstr>
      <vt:lpstr>Dividend</vt:lpstr>
      <vt:lpstr>Equation</vt:lpstr>
      <vt:lpstr> Methods &amp; Statistics in IO Psychology</vt:lpstr>
      <vt:lpstr>Overview</vt:lpstr>
      <vt:lpstr>Module 2.1 – Science &amp; Research</vt:lpstr>
      <vt:lpstr>What is Science?</vt:lpstr>
      <vt:lpstr>Overview of Research in IO</vt:lpstr>
      <vt:lpstr>Overview of Research in IO</vt:lpstr>
      <vt:lpstr>The Scientific Method: Four Steps</vt:lpstr>
      <vt:lpstr>The Scientific Method: Four Steps</vt:lpstr>
      <vt:lpstr>Characteristics of Scientific Explanations</vt:lpstr>
      <vt:lpstr>The Research Process</vt:lpstr>
      <vt:lpstr>Research Design</vt:lpstr>
      <vt:lpstr>Research Design Continued</vt:lpstr>
      <vt:lpstr>Research Design Continued</vt:lpstr>
      <vt:lpstr>Methods of Data Collection</vt:lpstr>
      <vt:lpstr>Methods of Data Collection Continued</vt:lpstr>
      <vt:lpstr>Generalizability &amp; Control</vt:lpstr>
      <vt:lpstr>Sampling Domains for I-O Research</vt:lpstr>
      <vt:lpstr>Generalizability &amp; Control</vt:lpstr>
      <vt:lpstr>Ethical Behavior in I-O Psychology</vt:lpstr>
      <vt:lpstr>Module 2.2 – Data Analysis</vt:lpstr>
      <vt:lpstr>Data Analysis</vt:lpstr>
      <vt:lpstr>Measures of Central Tendency</vt:lpstr>
      <vt:lpstr>Measures of Variability &amp; Skew</vt:lpstr>
      <vt:lpstr>Skewness</vt:lpstr>
      <vt:lpstr>Two Score Distributions (N = 30)</vt:lpstr>
      <vt:lpstr>Inferential Statistics</vt:lpstr>
      <vt:lpstr>Statistical Significance &amp; Power</vt:lpstr>
      <vt:lpstr>Pearson’s Product-Moment Correlation Coefficient</vt:lpstr>
      <vt:lpstr>Correlation</vt:lpstr>
      <vt:lpstr>Curvilinear Correlation</vt:lpstr>
      <vt:lpstr>Regression</vt:lpstr>
      <vt:lpstr>Meta-Analysis</vt:lpstr>
      <vt:lpstr>What is the relationship between Job Performance and Job Satisfaction?</vt:lpstr>
      <vt:lpstr>Module 2.3 – Interpretation</vt:lpstr>
      <vt:lpstr>Reliability</vt:lpstr>
      <vt:lpstr>Types of Reliability</vt:lpstr>
      <vt:lpstr>Validity</vt:lpstr>
      <vt:lpstr>Methods of Establishing Validity</vt:lpstr>
      <vt:lpstr>Methods of Establishing Validity</vt:lpstr>
      <vt:lpstr>Methods of Establishing Validity</vt:lpstr>
      <vt:lpstr>Reliability vs. Validity</vt:lpstr>
      <vt:lpstr>Relationships Between Variables</vt:lpstr>
      <vt:lpstr>Relationships Between Variables</vt:lpstr>
      <vt:lpstr>Relationships Between Variables</vt:lpstr>
      <vt:lpstr>Relationships Between Variables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Kristina Bauer</cp:lastModifiedBy>
  <cp:revision>200</cp:revision>
  <dcterms:created xsi:type="dcterms:W3CDTF">2008-09-03T17:07:17Z</dcterms:created>
  <dcterms:modified xsi:type="dcterms:W3CDTF">2018-01-16T17:03:16Z</dcterms:modified>
</cp:coreProperties>
</file>