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19" name="18 Marcador de pie de página"/>
          <p:cNvSpPr>
            <a:spLocks noGrp="1"/>
          </p:cNvSpPr>
          <p:nvPr>
            <p:ph type="ftr" sz="quarter" idx="11"/>
          </p:nvPr>
        </p:nvSpPr>
        <p:spPr/>
        <p:txBody>
          <a:bodyPr/>
          <a:lstStyle/>
          <a:p>
            <a:endParaRPr lang="es-MX" dirty="0"/>
          </a:p>
        </p:txBody>
      </p:sp>
      <p:sp>
        <p:nvSpPr>
          <p:cNvPr id="27" name="26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8" name="7 Marcador de número de diapositiva"/>
          <p:cNvSpPr>
            <a:spLocks noGrp="1"/>
          </p:cNvSpPr>
          <p:nvPr>
            <p:ph type="sldNum" sz="quarter" idx="11"/>
          </p:nvPr>
        </p:nvSpPr>
        <p:spPr/>
        <p:txBody>
          <a:bodyPr/>
          <a:lstStyle/>
          <a:p>
            <a:fld id="{194E4669-63E0-4FA0-9E4C-DA47ADABCAA2}" type="slidenum">
              <a:rPr lang="es-MX" smtClean="0"/>
              <a:pPr/>
              <a:t>‹Nº›</a:t>
            </a:fld>
            <a:endParaRPr lang="es-MX" dirty="0"/>
          </a:p>
        </p:txBody>
      </p:sp>
      <p:sp>
        <p:nvSpPr>
          <p:cNvPr id="9" name="8 Marcador de pie de página"/>
          <p:cNvSpPr>
            <a:spLocks noGrp="1"/>
          </p:cNvSpPr>
          <p:nvPr>
            <p:ph type="ftr" sz="quarter" idx="12"/>
          </p:nvPr>
        </p:nvSpPr>
        <p:spPr/>
        <p:txBody>
          <a:bodyPr/>
          <a:lstStyle/>
          <a:p>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5CB32D65-4A14-4CD0-9A47-35326B42B629}" type="datetimeFigureOut">
              <a:rPr lang="es-MX" smtClean="0"/>
              <a:pPr/>
              <a:t>03/09/2012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a:xfrm>
            <a:off x="8156448" y="6422064"/>
            <a:ext cx="762000" cy="365125"/>
          </a:xfrm>
        </p:spPr>
        <p:txBody>
          <a:bodyPr/>
          <a:lstStyle/>
          <a:p>
            <a:fld id="{194E4669-63E0-4FA0-9E4C-DA47ADABCAA2}"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5CB32D65-4A14-4CD0-9A47-35326B42B629}" type="datetimeFigureOut">
              <a:rPr lang="es-MX" smtClean="0"/>
              <a:pPr/>
              <a:t>03/09/2012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94E4669-63E0-4FA0-9E4C-DA47ADABCAA2}" type="slidenum">
              <a:rPr lang="es-MX" smtClean="0"/>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CB32D65-4A14-4CD0-9A47-35326B42B629}" type="datetimeFigureOut">
              <a:rPr lang="es-MX" smtClean="0"/>
              <a:pPr/>
              <a:t>03/09/2012</a:t>
            </a:fld>
            <a:endParaRPr lang="es-MX" dirty="0"/>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MX" dirty="0"/>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94E4669-63E0-4FA0-9E4C-DA47ADABCAA2}" type="slidenum">
              <a:rPr lang="es-MX" smtClean="0"/>
              <a:pPr/>
              <a:t>‹Nº›</a:t>
            </a:fld>
            <a:endParaRPr lang="es-MX"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457200" y="274638"/>
            <a:ext cx="8363272" cy="2578298"/>
          </a:xfrm>
        </p:spPr>
        <p:txBody>
          <a:bodyPr>
            <a:normAutofit/>
          </a:bodyPr>
          <a:lstStyle/>
          <a:p>
            <a:pPr algn="ctr"/>
            <a:r>
              <a:rPr lang="es-MX" sz="4800" dirty="0" smtClean="0">
                <a:solidFill>
                  <a:srgbClr val="FFC000"/>
                </a:solidFill>
                <a:latin typeface="Rockwell" pitchFamily="18" charset="0"/>
              </a:rPr>
              <a:t>Los siete tipos de problemas </a:t>
            </a:r>
            <a:br>
              <a:rPr lang="es-MX" sz="4800" dirty="0" smtClean="0">
                <a:solidFill>
                  <a:srgbClr val="FFC000"/>
                </a:solidFill>
                <a:latin typeface="Rockwell" pitchFamily="18" charset="0"/>
              </a:rPr>
            </a:br>
            <a:r>
              <a:rPr lang="es-MX" sz="4800" dirty="0" smtClean="0">
                <a:solidFill>
                  <a:srgbClr val="FFC000"/>
                </a:solidFill>
                <a:latin typeface="Rockwell" pitchFamily="18" charset="0"/>
              </a:rPr>
              <a:t>en el suministro eléctrico</a:t>
            </a:r>
            <a:endParaRPr lang="es-MX" sz="4800" dirty="0">
              <a:solidFill>
                <a:srgbClr val="FFC000"/>
              </a:solidFill>
              <a:latin typeface="Rockwell" pitchFamily="18" charset="0"/>
            </a:endParaRPr>
          </a:p>
        </p:txBody>
      </p:sp>
      <p:sp>
        <p:nvSpPr>
          <p:cNvPr id="8" name="7 Marcador de contenido"/>
          <p:cNvSpPr>
            <a:spLocks noGrp="1"/>
          </p:cNvSpPr>
          <p:nvPr>
            <p:ph idx="1"/>
          </p:nvPr>
        </p:nvSpPr>
        <p:spPr>
          <a:xfrm>
            <a:off x="251520" y="3356992"/>
            <a:ext cx="5112568" cy="2088232"/>
          </a:xfrm>
        </p:spPr>
        <p:txBody>
          <a:bodyPr>
            <a:normAutofit lnSpcReduction="10000"/>
          </a:bodyPr>
          <a:lstStyle/>
          <a:p>
            <a:r>
              <a:rPr lang="es-MX" dirty="0" smtClean="0">
                <a:latin typeface="Franklin Gothic Medium Cond" pitchFamily="34" charset="0"/>
              </a:rPr>
              <a:t>Computación Tolerante a Fallas</a:t>
            </a:r>
          </a:p>
          <a:p>
            <a:r>
              <a:rPr lang="es-MX" dirty="0" smtClean="0">
                <a:latin typeface="Franklin Gothic Medium Cond" pitchFamily="34" charset="0"/>
              </a:rPr>
              <a:t>Tarea No. 3</a:t>
            </a:r>
          </a:p>
          <a:p>
            <a:r>
              <a:rPr lang="es-MX" dirty="0" smtClean="0">
                <a:latin typeface="Franklin Gothic Medium Cond" pitchFamily="34" charset="0"/>
              </a:rPr>
              <a:t>Por Iván Antonio Corona Zárate</a:t>
            </a:r>
          </a:p>
          <a:p>
            <a:r>
              <a:rPr lang="es-MX" dirty="0" smtClean="0">
                <a:latin typeface="Franklin Gothic Medium Cond" pitchFamily="34" charset="0"/>
              </a:rPr>
              <a:t>Martes y Jueves: 11 am - 1 pm</a:t>
            </a:r>
          </a:p>
          <a:p>
            <a:endParaRPr lang="es-MX" dirty="0"/>
          </a:p>
        </p:txBody>
      </p:sp>
      <p:pic>
        <p:nvPicPr>
          <p:cNvPr id="13316" name="Picture 4" descr="http://elmundo.com.sv/wp-content/uploads/2012/03/energia.jpg"/>
          <p:cNvPicPr>
            <a:picLocks noChangeAspect="1" noChangeArrowheads="1"/>
          </p:cNvPicPr>
          <p:nvPr/>
        </p:nvPicPr>
        <p:blipFill>
          <a:blip r:embed="rId2" cstate="print"/>
          <a:srcRect/>
          <a:stretch>
            <a:fillRect/>
          </a:stretch>
        </p:blipFill>
        <p:spPr bwMode="auto">
          <a:xfrm>
            <a:off x="5508104" y="3212976"/>
            <a:ext cx="3342456" cy="25068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solidFill>
                  <a:srgbClr val="FFFF00"/>
                </a:solidFill>
                <a:latin typeface="Rockwell" pitchFamily="18" charset="0"/>
              </a:rPr>
              <a:t>1) Transitorios</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1"/>
            <a:ext cx="7467600" cy="3629000"/>
          </a:xfrm>
        </p:spPr>
        <p:txBody>
          <a:bodyPr/>
          <a:lstStyle/>
          <a:p>
            <a:r>
              <a:rPr lang="es-MX" dirty="0" smtClean="0"/>
              <a:t>Los transitorios, que son potencialmente el tipo de perturbación energética más perjudicial, se dividen en dos subcategorías:</a:t>
            </a:r>
          </a:p>
          <a:p>
            <a:pPr>
              <a:buNone/>
            </a:pPr>
            <a:endParaRPr lang="es-MX" sz="1200" dirty="0" smtClean="0"/>
          </a:p>
          <a:p>
            <a:r>
              <a:rPr lang="es-MX" b="1" dirty="0" smtClean="0"/>
              <a:t>1. Impulsivos</a:t>
            </a:r>
          </a:p>
          <a:p>
            <a:r>
              <a:rPr lang="es-MX" b="1" dirty="0" smtClean="0"/>
              <a:t>2. Oscilatorios</a:t>
            </a:r>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06090"/>
          </a:xfrm>
        </p:spPr>
        <p:txBody>
          <a:bodyPr>
            <a:normAutofit fontScale="90000"/>
          </a:bodyPr>
          <a:lstStyle/>
          <a:p>
            <a:r>
              <a:rPr lang="es-MX" dirty="0" smtClean="0">
                <a:solidFill>
                  <a:srgbClr val="FFFF00"/>
                </a:solidFill>
                <a:latin typeface="Rockwell" pitchFamily="18" charset="0"/>
              </a:rPr>
              <a:t>Impulsivos</a:t>
            </a:r>
            <a:endParaRPr lang="es-MX" dirty="0">
              <a:solidFill>
                <a:srgbClr val="FFFF00"/>
              </a:solidFill>
              <a:latin typeface="Rockwell" pitchFamily="18" charset="0"/>
            </a:endParaRPr>
          </a:p>
        </p:txBody>
      </p:sp>
      <p:sp>
        <p:nvSpPr>
          <p:cNvPr id="3" name="2 Marcador de contenido"/>
          <p:cNvSpPr>
            <a:spLocks noGrp="1"/>
          </p:cNvSpPr>
          <p:nvPr>
            <p:ph idx="1"/>
          </p:nvPr>
        </p:nvSpPr>
        <p:spPr>
          <a:xfrm>
            <a:off x="395536" y="1052736"/>
            <a:ext cx="8496944" cy="2592288"/>
          </a:xfrm>
        </p:spPr>
        <p:txBody>
          <a:bodyPr>
            <a:normAutofit fontScale="77500" lnSpcReduction="20000"/>
          </a:bodyPr>
          <a:lstStyle/>
          <a:p>
            <a:r>
              <a:rPr lang="es-MX" dirty="0" smtClean="0"/>
              <a:t>Son eventos repentinos de cresta alta que elevan la tensión y/o los niveles de corriente en dirección positiva o negativa. Pueden clasificarse más detenidamente por la velocidad a la que ocurren (rápida, media y lenta). </a:t>
            </a:r>
          </a:p>
          <a:p>
            <a:endParaRPr lang="es-MX" dirty="0" smtClean="0"/>
          </a:p>
          <a:p>
            <a:r>
              <a:rPr lang="es-MX" dirty="0" smtClean="0"/>
              <a:t>Pueden ser eventos muy rápidos (5 nanosegundos [ns] de tiempo de ascenso desde estado estable hasta la cresta del impulso) de una duración breve (menos de 50 ns).</a:t>
            </a:r>
            <a:endParaRPr lang="es-MX" dirty="0"/>
          </a:p>
        </p:txBody>
      </p:sp>
      <p:pic>
        <p:nvPicPr>
          <p:cNvPr id="21506" name="Picture 2"/>
          <p:cNvPicPr>
            <a:picLocks noChangeAspect="1" noChangeArrowheads="1"/>
          </p:cNvPicPr>
          <p:nvPr/>
        </p:nvPicPr>
        <p:blipFill>
          <a:blip r:embed="rId2" cstate="print"/>
          <a:srcRect/>
          <a:stretch>
            <a:fillRect/>
          </a:stretch>
        </p:blipFill>
        <p:spPr bwMode="auto">
          <a:xfrm>
            <a:off x="1843751" y="3717032"/>
            <a:ext cx="5536561" cy="2932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19256" cy="6048672"/>
          </a:xfrm>
        </p:spPr>
        <p:txBody>
          <a:bodyPr>
            <a:normAutofit fontScale="92500"/>
          </a:bodyPr>
          <a:lstStyle/>
          <a:p>
            <a:pPr>
              <a:buNone/>
            </a:pPr>
            <a:r>
              <a:rPr lang="es-MX" b="1" dirty="0" smtClean="0">
                <a:solidFill>
                  <a:srgbClr val="FFFF00"/>
                </a:solidFill>
              </a:rPr>
              <a:t>Posibles causas:</a:t>
            </a:r>
          </a:p>
          <a:p>
            <a:r>
              <a:rPr lang="es-MX" dirty="0" smtClean="0"/>
              <a:t>Rayos (la más perjudicial), ESD (Descargas Electrostáticas), impulsos de conexión, puesta a tierra deficiente, liberación de fallas de la red.</a:t>
            </a:r>
          </a:p>
          <a:p>
            <a:endParaRPr lang="es-MX" dirty="0" smtClean="0"/>
          </a:p>
          <a:p>
            <a:pPr>
              <a:buNone/>
            </a:pPr>
            <a:r>
              <a:rPr lang="es-MX" b="1" dirty="0" smtClean="0">
                <a:solidFill>
                  <a:srgbClr val="FFFF00"/>
                </a:solidFill>
              </a:rPr>
              <a:t>Efectos:</a:t>
            </a:r>
          </a:p>
          <a:p>
            <a:r>
              <a:rPr lang="es-MX" dirty="0" smtClean="0"/>
              <a:t>Pérdida de datos, posibles daños al sistema, paro total del sistema.</a:t>
            </a:r>
          </a:p>
          <a:p>
            <a:endParaRPr lang="es-MX" dirty="0" smtClean="0"/>
          </a:p>
          <a:p>
            <a:pPr>
              <a:buNone/>
            </a:pPr>
            <a:r>
              <a:rPr lang="es-MX" b="1" dirty="0" smtClean="0">
                <a:solidFill>
                  <a:srgbClr val="FFFF00"/>
                </a:solidFill>
              </a:rPr>
              <a:t>Posibles soluciones:</a:t>
            </a:r>
          </a:p>
          <a:p>
            <a:r>
              <a:rPr lang="es-MX" dirty="0" smtClean="0"/>
              <a:t>TVSS (Supresores de sobretensión transitoria), mantener la humedad entre 35-50%.</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778098"/>
          </a:xfrm>
        </p:spPr>
        <p:txBody>
          <a:bodyPr>
            <a:normAutofit/>
          </a:bodyPr>
          <a:lstStyle/>
          <a:p>
            <a:r>
              <a:rPr lang="es-MX" sz="4100" dirty="0" smtClean="0">
                <a:solidFill>
                  <a:srgbClr val="FFFF00"/>
                </a:solidFill>
                <a:latin typeface="Rockwell" pitchFamily="18" charset="0"/>
              </a:rPr>
              <a:t>Oscilatorios</a:t>
            </a:r>
            <a:endParaRPr lang="es-MX" sz="4100" dirty="0">
              <a:solidFill>
                <a:srgbClr val="FFFF00"/>
              </a:solidFill>
              <a:latin typeface="Rockwell" pitchFamily="18" charset="0"/>
            </a:endParaRPr>
          </a:p>
        </p:txBody>
      </p:sp>
      <p:sp>
        <p:nvSpPr>
          <p:cNvPr id="3" name="2 Marcador de contenido"/>
          <p:cNvSpPr>
            <a:spLocks noGrp="1"/>
          </p:cNvSpPr>
          <p:nvPr>
            <p:ph idx="1"/>
          </p:nvPr>
        </p:nvSpPr>
        <p:spPr>
          <a:xfrm>
            <a:off x="457200" y="1052736"/>
            <a:ext cx="8291264" cy="2808312"/>
          </a:xfrm>
        </p:spPr>
        <p:txBody>
          <a:bodyPr>
            <a:normAutofit fontScale="77500" lnSpcReduction="20000"/>
          </a:bodyPr>
          <a:lstStyle/>
          <a:p>
            <a:r>
              <a:rPr lang="es-MX" dirty="0" smtClean="0"/>
              <a:t>Es un cambio repentino en la condición de estado estable de la tensión o la corriente de una señal, o de ambas, tanto en los límites positivo como negativo de la señal, que oscila a la frecuencia natural del sistema. </a:t>
            </a:r>
          </a:p>
          <a:p>
            <a:endParaRPr lang="es-MX" dirty="0" smtClean="0"/>
          </a:p>
          <a:p>
            <a:r>
              <a:rPr lang="es-MX" dirty="0" smtClean="0"/>
              <a:t>En términos simples, el transitorio hace que la señal de suministro produzca un aumento de tensión y luego una bajada de tensión en forma alternada y muy rápida.</a:t>
            </a:r>
            <a:endParaRPr lang="es-MX" dirty="0"/>
          </a:p>
        </p:txBody>
      </p:sp>
      <p:pic>
        <p:nvPicPr>
          <p:cNvPr id="22530" name="Picture 2"/>
          <p:cNvPicPr>
            <a:picLocks noChangeAspect="1" noChangeArrowheads="1"/>
          </p:cNvPicPr>
          <p:nvPr/>
        </p:nvPicPr>
        <p:blipFill>
          <a:blip r:embed="rId2" cstate="print"/>
          <a:srcRect/>
          <a:stretch>
            <a:fillRect/>
          </a:stretch>
        </p:blipFill>
        <p:spPr bwMode="auto">
          <a:xfrm>
            <a:off x="1835696" y="3789040"/>
            <a:ext cx="5619750" cy="2819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19256" cy="5112568"/>
          </a:xfrm>
        </p:spPr>
        <p:txBody>
          <a:bodyPr>
            <a:normAutofit fontScale="92500"/>
          </a:bodyPr>
          <a:lstStyle/>
          <a:p>
            <a:pPr>
              <a:buNone/>
            </a:pPr>
            <a:r>
              <a:rPr lang="es-MX" b="1" dirty="0" smtClean="0">
                <a:solidFill>
                  <a:srgbClr val="FFFF00"/>
                </a:solidFill>
              </a:rPr>
              <a:t>Posibles causas:</a:t>
            </a:r>
          </a:p>
          <a:p>
            <a:r>
              <a:rPr lang="es-MX" dirty="0" smtClean="0"/>
              <a:t>Desconexión de cargas inductivas / capacitivas.</a:t>
            </a:r>
          </a:p>
          <a:p>
            <a:endParaRPr lang="es-MX" dirty="0" smtClean="0"/>
          </a:p>
          <a:p>
            <a:pPr>
              <a:buNone/>
            </a:pPr>
            <a:r>
              <a:rPr lang="es-MX" b="1" dirty="0" smtClean="0">
                <a:solidFill>
                  <a:srgbClr val="FFFF00"/>
                </a:solidFill>
              </a:rPr>
              <a:t>Efectos:</a:t>
            </a:r>
          </a:p>
          <a:p>
            <a:r>
              <a:rPr lang="es-MX" dirty="0" smtClean="0"/>
              <a:t>Pérdida de datos y posibles daños.</a:t>
            </a:r>
          </a:p>
          <a:p>
            <a:endParaRPr lang="es-MX" dirty="0" smtClean="0"/>
          </a:p>
          <a:p>
            <a:pPr>
              <a:buNone/>
            </a:pPr>
            <a:r>
              <a:rPr lang="es-MX" b="1" dirty="0" smtClean="0">
                <a:solidFill>
                  <a:srgbClr val="FFFF00"/>
                </a:solidFill>
              </a:rPr>
              <a:t>Posibles soluciones:</a:t>
            </a:r>
          </a:p>
          <a:p>
            <a:r>
              <a:rPr lang="es-MX" dirty="0" smtClean="0"/>
              <a:t>TVSS, UPS (Uninterruptible Power Supply), reactores / bobinas de choque, interruptor de cruce por cero.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1066130"/>
          </a:xfrm>
        </p:spPr>
        <p:txBody>
          <a:bodyPr/>
          <a:lstStyle/>
          <a:p>
            <a:pPr algn="ctr"/>
            <a:r>
              <a:rPr lang="es-MX" b="1" dirty="0" smtClean="0">
                <a:solidFill>
                  <a:srgbClr val="FFFF00"/>
                </a:solidFill>
                <a:latin typeface="Rockwell" pitchFamily="18" charset="0"/>
              </a:rPr>
              <a:t>2) Interrupciones</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67544" y="1484784"/>
            <a:ext cx="8363272" cy="2980927"/>
          </a:xfrm>
        </p:spPr>
        <p:txBody>
          <a:bodyPr>
            <a:normAutofit fontScale="77500" lnSpcReduction="20000"/>
          </a:bodyPr>
          <a:lstStyle/>
          <a:p>
            <a:r>
              <a:rPr lang="es-MX" dirty="0" smtClean="0"/>
              <a:t>Se definen como la pérdida total de tensión o corriente. Según su duración, una interrupción se clasifica como instantánea, momentánea, temporal o sostenida. El rango de duración es el siguiente:</a:t>
            </a:r>
          </a:p>
          <a:p>
            <a:endParaRPr lang="es-MX" dirty="0" smtClean="0"/>
          </a:p>
          <a:p>
            <a:r>
              <a:rPr lang="es-MX" dirty="0" smtClean="0"/>
              <a:t>Instantánea 0,5 a 30 ciclos.</a:t>
            </a:r>
          </a:p>
          <a:p>
            <a:r>
              <a:rPr lang="es-MX" dirty="0" smtClean="0"/>
              <a:t>Momentánea 30 ciclos a 2 segundos.</a:t>
            </a:r>
          </a:p>
          <a:p>
            <a:r>
              <a:rPr lang="pt-BR" dirty="0" smtClean="0"/>
              <a:t>Temporal 2 segundos a 2 minutos.</a:t>
            </a:r>
          </a:p>
          <a:p>
            <a:r>
              <a:rPr lang="es-MX" dirty="0" smtClean="0"/>
              <a:t>Sostenida mayor a 2 minutos.</a:t>
            </a:r>
            <a:endParaRPr lang="es-MX" dirty="0"/>
          </a:p>
        </p:txBody>
      </p:sp>
      <p:pic>
        <p:nvPicPr>
          <p:cNvPr id="23554" name="Picture 2"/>
          <p:cNvPicPr>
            <a:picLocks noChangeAspect="1" noChangeArrowheads="1"/>
          </p:cNvPicPr>
          <p:nvPr/>
        </p:nvPicPr>
        <p:blipFill>
          <a:blip r:embed="rId2" cstate="print"/>
          <a:srcRect/>
          <a:stretch>
            <a:fillRect/>
          </a:stretch>
        </p:blipFill>
        <p:spPr bwMode="auto">
          <a:xfrm>
            <a:off x="2843808" y="4869160"/>
            <a:ext cx="3776676" cy="158417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19256" cy="5832648"/>
          </a:xfrm>
        </p:spPr>
        <p:txBody>
          <a:bodyPr>
            <a:normAutofit/>
          </a:bodyPr>
          <a:lstStyle/>
          <a:p>
            <a:pPr>
              <a:buNone/>
            </a:pPr>
            <a:r>
              <a:rPr lang="es-MX" b="1" dirty="0" smtClean="0">
                <a:solidFill>
                  <a:srgbClr val="FFFF00"/>
                </a:solidFill>
              </a:rPr>
              <a:t>Posibles causas:</a:t>
            </a:r>
          </a:p>
          <a:p>
            <a:r>
              <a:rPr lang="es-MX" dirty="0" smtClean="0"/>
              <a:t>Conmutación, fallas de la red, disparo de disyuntores, fallas de componentes.</a:t>
            </a:r>
          </a:p>
          <a:p>
            <a:endParaRPr lang="es-MX" dirty="0" smtClean="0"/>
          </a:p>
          <a:p>
            <a:pPr>
              <a:buNone/>
            </a:pPr>
            <a:r>
              <a:rPr lang="es-MX" b="1" dirty="0" smtClean="0">
                <a:solidFill>
                  <a:srgbClr val="FFFF00"/>
                </a:solidFill>
              </a:rPr>
              <a:t>Efectos</a:t>
            </a:r>
            <a:r>
              <a:rPr lang="es-MX" dirty="0" smtClean="0"/>
              <a:t>:</a:t>
            </a:r>
          </a:p>
          <a:p>
            <a:r>
              <a:rPr lang="es-MX" dirty="0" smtClean="0"/>
              <a:t>Pérdida de datos, posibles daños, cierre.</a:t>
            </a:r>
          </a:p>
          <a:p>
            <a:endParaRPr lang="es-MX" dirty="0" smtClean="0"/>
          </a:p>
          <a:p>
            <a:pPr>
              <a:buNone/>
            </a:pPr>
            <a:r>
              <a:rPr lang="es-MX" b="1" dirty="0" smtClean="0">
                <a:solidFill>
                  <a:srgbClr val="FFFF00"/>
                </a:solidFill>
              </a:rPr>
              <a:t>Posibles soluciones:</a:t>
            </a:r>
          </a:p>
          <a:p>
            <a:r>
              <a:rPr lang="es-MX" dirty="0" smtClean="0"/>
              <a:t>UPS, eliminar o reducir problemas potenciales, motogeneradores.</a:t>
            </a:r>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712968" cy="1143000"/>
          </a:xfrm>
        </p:spPr>
        <p:txBody>
          <a:bodyPr>
            <a:normAutofit fontScale="90000"/>
          </a:bodyPr>
          <a:lstStyle/>
          <a:p>
            <a:pPr algn="ctr"/>
            <a:r>
              <a:rPr lang="es-MX" b="1" dirty="0" smtClean="0">
                <a:solidFill>
                  <a:srgbClr val="FFFF00"/>
                </a:solidFill>
                <a:latin typeface="Rockwell" pitchFamily="18" charset="0"/>
              </a:rPr>
              <a:t>3) Bajada de tensión / subtensión</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1"/>
            <a:ext cx="8219256" cy="1900807"/>
          </a:xfrm>
        </p:spPr>
        <p:txBody>
          <a:bodyPr>
            <a:normAutofit/>
          </a:bodyPr>
          <a:lstStyle/>
          <a:p>
            <a:r>
              <a:rPr lang="es-MX" dirty="0" smtClean="0"/>
              <a:t>Una </a:t>
            </a:r>
            <a:r>
              <a:rPr lang="es-MX" b="1" i="1" dirty="0" smtClean="0">
                <a:solidFill>
                  <a:srgbClr val="FFFF00"/>
                </a:solidFill>
              </a:rPr>
              <a:t>bajada de tensión </a:t>
            </a:r>
            <a:r>
              <a:rPr lang="es-MX" dirty="0" smtClean="0"/>
              <a:t>es una reducción de la tensión de CA a una frecuencia dada con una duración de 0,5 ciclos a 1 minuto. </a:t>
            </a:r>
          </a:p>
        </p:txBody>
      </p:sp>
      <p:pic>
        <p:nvPicPr>
          <p:cNvPr id="24578" name="Picture 2"/>
          <p:cNvPicPr>
            <a:picLocks noChangeAspect="1" noChangeArrowheads="1"/>
          </p:cNvPicPr>
          <p:nvPr/>
        </p:nvPicPr>
        <p:blipFill>
          <a:blip r:embed="rId2" cstate="print"/>
          <a:srcRect/>
          <a:stretch>
            <a:fillRect/>
          </a:stretch>
        </p:blipFill>
        <p:spPr bwMode="auto">
          <a:xfrm>
            <a:off x="2771800" y="3933056"/>
            <a:ext cx="3816424" cy="161005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147248" cy="5616624"/>
          </a:xfrm>
        </p:spPr>
        <p:txBody>
          <a:bodyPr>
            <a:normAutofit lnSpcReduction="10000"/>
          </a:bodyPr>
          <a:lstStyle/>
          <a:p>
            <a:pPr>
              <a:buNone/>
            </a:pPr>
            <a:r>
              <a:rPr lang="es-MX" b="1" dirty="0" smtClean="0">
                <a:solidFill>
                  <a:srgbClr val="FFFF00"/>
                </a:solidFill>
              </a:rPr>
              <a:t>Posibles causas:</a:t>
            </a:r>
          </a:p>
          <a:p>
            <a:r>
              <a:rPr lang="es-MX" dirty="0" smtClean="0"/>
              <a:t>Fallas del sistema, grandes cargas de arranque, liberación remota de fallas.</a:t>
            </a:r>
          </a:p>
          <a:p>
            <a:endParaRPr lang="es-MX" dirty="0" smtClean="0"/>
          </a:p>
          <a:p>
            <a:pPr>
              <a:buNone/>
            </a:pPr>
            <a:r>
              <a:rPr lang="es-MX" b="1" dirty="0" smtClean="0">
                <a:solidFill>
                  <a:srgbClr val="FFFF00"/>
                </a:solidFill>
              </a:rPr>
              <a:t>Efectos:</a:t>
            </a:r>
          </a:p>
          <a:p>
            <a:r>
              <a:rPr lang="es-MX" dirty="0" smtClean="0"/>
              <a:t>Paro del sistema, pérdida de datos, cierre.</a:t>
            </a:r>
          </a:p>
          <a:p>
            <a:endParaRPr lang="es-MX" dirty="0" smtClean="0"/>
          </a:p>
          <a:p>
            <a:pPr>
              <a:buNone/>
            </a:pPr>
            <a:r>
              <a:rPr lang="es-MX" b="1" dirty="0" smtClean="0">
                <a:solidFill>
                  <a:srgbClr val="FFFF00"/>
                </a:solidFill>
              </a:rPr>
              <a:t>Posibles soluciones:</a:t>
            </a:r>
          </a:p>
          <a:p>
            <a:r>
              <a:rPr lang="es-MX" dirty="0" smtClean="0"/>
              <a:t>Acondicionador de energía, UPS, arrancadores suaves de tipo estado sólido, mecanismos de velocidad regulables (ASD).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548680"/>
            <a:ext cx="8075240" cy="3240360"/>
          </a:xfrm>
        </p:spPr>
        <p:txBody>
          <a:bodyPr>
            <a:normAutofit/>
          </a:bodyPr>
          <a:lstStyle/>
          <a:p>
            <a:pPr algn="just"/>
            <a:r>
              <a:rPr lang="es-MX" dirty="0" smtClean="0"/>
              <a:t>Las </a:t>
            </a:r>
            <a:r>
              <a:rPr lang="es-MX" b="1" i="1" dirty="0" smtClean="0">
                <a:solidFill>
                  <a:srgbClr val="FFFF00"/>
                </a:solidFill>
              </a:rPr>
              <a:t>subtensiones</a:t>
            </a:r>
            <a:r>
              <a:rPr lang="es-MX" dirty="0" smtClean="0"/>
              <a:t> son el resultado de problemas de larga duración que crean bajadas de tensión. La expresión “bajada de tensión” ha sido utilizada comúnmente para describir este problema, y ha sido reemplazada por el término subtensión. </a:t>
            </a:r>
          </a:p>
          <a:p>
            <a:endParaRPr lang="es-MX" dirty="0" smtClean="0"/>
          </a:p>
          <a:p>
            <a:endParaRPr lang="es-MX" dirty="0"/>
          </a:p>
        </p:txBody>
      </p:sp>
      <p:pic>
        <p:nvPicPr>
          <p:cNvPr id="25602" name="Picture 2"/>
          <p:cNvPicPr>
            <a:picLocks noChangeAspect="1" noChangeArrowheads="1"/>
          </p:cNvPicPr>
          <p:nvPr/>
        </p:nvPicPr>
        <p:blipFill>
          <a:blip r:embed="rId2" cstate="print"/>
          <a:srcRect/>
          <a:stretch>
            <a:fillRect/>
          </a:stretch>
        </p:blipFill>
        <p:spPr bwMode="auto">
          <a:xfrm>
            <a:off x="2699792" y="4005064"/>
            <a:ext cx="3973083" cy="187220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20688"/>
            <a:ext cx="8075240" cy="5760640"/>
          </a:xfrm>
        </p:spPr>
        <p:txBody>
          <a:bodyPr>
            <a:normAutofit lnSpcReduction="10000"/>
          </a:bodyPr>
          <a:lstStyle/>
          <a:p>
            <a:r>
              <a:rPr lang="es-MX" dirty="0" smtClean="0"/>
              <a:t>Muchos de los misterios de las fallas de los equipos, tiempo de inactividad, daño de software y datos, son resultado de una fuente de alimentación problemática. </a:t>
            </a:r>
          </a:p>
          <a:p>
            <a:endParaRPr lang="es-MX" dirty="0" smtClean="0"/>
          </a:p>
          <a:p>
            <a:r>
              <a:rPr lang="es-MX" dirty="0" smtClean="0"/>
              <a:t>También existe un problema común para describir de forma estándar los problemas en el suministro eléctrico.</a:t>
            </a:r>
          </a:p>
          <a:p>
            <a:endParaRPr lang="es-MX" dirty="0" smtClean="0"/>
          </a:p>
          <a:p>
            <a:r>
              <a:rPr lang="es-MX" dirty="0" smtClean="0"/>
              <a:t>El suministro eléctrico comercial literalmente le permite al mundo moderno actual funcionar a su paso acelerado.</a:t>
            </a:r>
            <a:endParaRPr lang="es-MX"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91264" cy="5760640"/>
          </a:xfrm>
        </p:spPr>
        <p:txBody>
          <a:bodyPr/>
          <a:lstStyle/>
          <a:p>
            <a:pPr>
              <a:buNone/>
            </a:pPr>
            <a:r>
              <a:rPr lang="es-MX" b="1" dirty="0" smtClean="0">
                <a:solidFill>
                  <a:srgbClr val="FFFF00"/>
                </a:solidFill>
              </a:rPr>
              <a:t>Posibles causas:</a:t>
            </a:r>
          </a:p>
          <a:p>
            <a:r>
              <a:rPr lang="es-MX" dirty="0" smtClean="0"/>
              <a:t>Fallas de la red, cambios de carga.</a:t>
            </a:r>
          </a:p>
          <a:p>
            <a:endParaRPr lang="es-MX" dirty="0" smtClean="0"/>
          </a:p>
          <a:p>
            <a:pPr>
              <a:buNone/>
            </a:pPr>
            <a:r>
              <a:rPr lang="es-MX" b="1" dirty="0" smtClean="0">
                <a:solidFill>
                  <a:srgbClr val="FFFF00"/>
                </a:solidFill>
              </a:rPr>
              <a:t>Efectos:</a:t>
            </a:r>
          </a:p>
          <a:p>
            <a:r>
              <a:rPr lang="es-MX" dirty="0" smtClean="0"/>
              <a:t>Paro del sistema, pérdida de datos, cierre, sobrecalentamiento de motores.</a:t>
            </a:r>
          </a:p>
          <a:p>
            <a:endParaRPr lang="es-MX" dirty="0" smtClean="0"/>
          </a:p>
          <a:p>
            <a:pPr>
              <a:buNone/>
            </a:pPr>
            <a:r>
              <a:rPr lang="es-MX" b="1" dirty="0" smtClean="0">
                <a:solidFill>
                  <a:srgbClr val="FFFF00"/>
                </a:solidFill>
              </a:rPr>
              <a:t>Posibles soluciones:</a:t>
            </a:r>
          </a:p>
          <a:p>
            <a:r>
              <a:rPr lang="es-MX" dirty="0" smtClean="0"/>
              <a:t>Acondicionador de energía, UPS, mecanismos de velocidad regulables.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2630"/>
            <a:ext cx="8219256" cy="1066130"/>
          </a:xfrm>
        </p:spPr>
        <p:txBody>
          <a:bodyPr>
            <a:normAutofit fontScale="90000"/>
          </a:bodyPr>
          <a:lstStyle/>
          <a:p>
            <a:pPr algn="ctr"/>
            <a:r>
              <a:rPr lang="es-MX" b="1" dirty="0" smtClean="0">
                <a:solidFill>
                  <a:srgbClr val="FFFF00"/>
                </a:solidFill>
                <a:latin typeface="Rockwell" pitchFamily="18" charset="0"/>
              </a:rPr>
              <a:t>4) Aumento de tensión / sobretensión</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323528" y="1600201"/>
            <a:ext cx="8496944" cy="3196951"/>
          </a:xfrm>
        </p:spPr>
        <p:txBody>
          <a:bodyPr>
            <a:normAutofit fontScale="85000" lnSpcReduction="10000"/>
          </a:bodyPr>
          <a:lstStyle/>
          <a:p>
            <a:r>
              <a:rPr lang="es-MX" dirty="0" smtClean="0"/>
              <a:t>Una oleada de tensión es la forma inversa de una bajada de tensión, y tiene un aumento en la tensión de CA con una duración de 0,5 ciclos a 1 minuto. </a:t>
            </a:r>
          </a:p>
          <a:p>
            <a:r>
              <a:rPr lang="es-MX" dirty="0" smtClean="0"/>
              <a:t>En el caso de los </a:t>
            </a:r>
            <a:r>
              <a:rPr lang="es-MX" b="1" i="1" dirty="0" smtClean="0">
                <a:solidFill>
                  <a:srgbClr val="FFFF00"/>
                </a:solidFill>
              </a:rPr>
              <a:t>aumentos de tensión</a:t>
            </a:r>
            <a:r>
              <a:rPr lang="es-MX" dirty="0" smtClean="0"/>
              <a:t>, son causas comunes las conexiones neutras de alta impedancia, las reducciones repentinas de carga (especialmente de cargas grandes) y una falla monofásica sobre un sistema trifásico.</a:t>
            </a:r>
            <a:endParaRPr lang="es-MX" dirty="0"/>
          </a:p>
        </p:txBody>
      </p:sp>
      <p:pic>
        <p:nvPicPr>
          <p:cNvPr id="26626" name="Picture 2"/>
          <p:cNvPicPr>
            <a:picLocks noChangeAspect="1" noChangeArrowheads="1"/>
          </p:cNvPicPr>
          <p:nvPr/>
        </p:nvPicPr>
        <p:blipFill>
          <a:blip r:embed="rId2" cstate="print"/>
          <a:srcRect/>
          <a:stretch>
            <a:fillRect/>
          </a:stretch>
        </p:blipFill>
        <p:spPr bwMode="auto">
          <a:xfrm>
            <a:off x="3347864" y="4869160"/>
            <a:ext cx="2895391" cy="161690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147248" cy="5832648"/>
          </a:xfrm>
        </p:spPr>
        <p:txBody>
          <a:bodyPr>
            <a:normAutofit lnSpcReduction="10000"/>
          </a:bodyPr>
          <a:lstStyle/>
          <a:p>
            <a:pPr>
              <a:buNone/>
            </a:pPr>
            <a:r>
              <a:rPr lang="es-MX" b="1" dirty="0" smtClean="0">
                <a:solidFill>
                  <a:srgbClr val="FFFF00"/>
                </a:solidFill>
              </a:rPr>
              <a:t>Posibles causas:</a:t>
            </a:r>
          </a:p>
          <a:p>
            <a:r>
              <a:rPr lang="es-MX" dirty="0" smtClean="0"/>
              <a:t>Cambios de carga, fallas de la red, reducciones repentinas de carga, falla monofásica sobre un sistema trifásico.</a:t>
            </a:r>
          </a:p>
          <a:p>
            <a:endParaRPr lang="es-MX" dirty="0" smtClean="0"/>
          </a:p>
          <a:p>
            <a:pPr>
              <a:buNone/>
            </a:pPr>
            <a:r>
              <a:rPr lang="es-MX" b="1" dirty="0" smtClean="0">
                <a:solidFill>
                  <a:srgbClr val="FFFF00"/>
                </a:solidFill>
              </a:rPr>
              <a:t>Efectos:</a:t>
            </a:r>
          </a:p>
          <a:p>
            <a:r>
              <a:rPr lang="es-MX" dirty="0" smtClean="0"/>
              <a:t>Disparo por interferencia, daños al equipo / vida reducida.</a:t>
            </a:r>
          </a:p>
          <a:p>
            <a:endParaRPr lang="es-MX" dirty="0" smtClean="0"/>
          </a:p>
          <a:p>
            <a:pPr>
              <a:buNone/>
            </a:pPr>
            <a:r>
              <a:rPr lang="es-MX" b="1" dirty="0" smtClean="0">
                <a:solidFill>
                  <a:srgbClr val="FFFF00"/>
                </a:solidFill>
              </a:rPr>
              <a:t>Posibles soluciones:</a:t>
            </a:r>
          </a:p>
          <a:p>
            <a:r>
              <a:rPr lang="es-MX" dirty="0" smtClean="0"/>
              <a:t>Acondicionador de energía, UPS, transformadores de control ferrorresonante.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19256" cy="2592288"/>
          </a:xfrm>
        </p:spPr>
        <p:txBody>
          <a:bodyPr/>
          <a:lstStyle/>
          <a:p>
            <a:r>
              <a:rPr lang="es-MX" dirty="0" smtClean="0"/>
              <a:t>Las </a:t>
            </a:r>
            <a:r>
              <a:rPr lang="es-MX" b="1" i="1" dirty="0" smtClean="0">
                <a:solidFill>
                  <a:srgbClr val="FFFF00"/>
                </a:solidFill>
              </a:rPr>
              <a:t>sobretensiones</a:t>
            </a:r>
            <a:r>
              <a:rPr lang="es-MX" dirty="0" smtClean="0"/>
              <a:t> pueden ser el resultado de problemas de larga duración que crean aumentos de tensión. Una sobretensión puede considerarse un aumento de tensión prolongado.</a:t>
            </a:r>
            <a:endParaRPr lang="es-MX" dirty="0"/>
          </a:p>
        </p:txBody>
      </p:sp>
      <p:pic>
        <p:nvPicPr>
          <p:cNvPr id="27650" name="Picture 2"/>
          <p:cNvPicPr>
            <a:picLocks noChangeAspect="1" noChangeArrowheads="1"/>
          </p:cNvPicPr>
          <p:nvPr/>
        </p:nvPicPr>
        <p:blipFill>
          <a:blip r:embed="rId2" cstate="print"/>
          <a:srcRect/>
          <a:stretch>
            <a:fillRect/>
          </a:stretch>
        </p:blipFill>
        <p:spPr bwMode="auto">
          <a:xfrm>
            <a:off x="2987824" y="3861048"/>
            <a:ext cx="3508157" cy="126890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19256" cy="5760640"/>
          </a:xfrm>
        </p:spPr>
        <p:txBody>
          <a:bodyPr/>
          <a:lstStyle/>
          <a:p>
            <a:pPr>
              <a:buNone/>
            </a:pPr>
            <a:r>
              <a:rPr lang="es-MX" b="1" dirty="0" smtClean="0">
                <a:solidFill>
                  <a:srgbClr val="FFFF00"/>
                </a:solidFill>
              </a:rPr>
              <a:t>Posibles causas:</a:t>
            </a:r>
          </a:p>
          <a:p>
            <a:r>
              <a:rPr lang="es-MX" dirty="0" smtClean="0"/>
              <a:t>Cambios de carga, fallas de la red, reducciones repentinas de carga.</a:t>
            </a:r>
          </a:p>
          <a:p>
            <a:endParaRPr lang="es-MX" dirty="0" smtClean="0"/>
          </a:p>
          <a:p>
            <a:pPr>
              <a:buNone/>
            </a:pPr>
            <a:r>
              <a:rPr lang="es-MX" b="1" dirty="0" smtClean="0">
                <a:solidFill>
                  <a:srgbClr val="FFFF00"/>
                </a:solidFill>
              </a:rPr>
              <a:t>Efectos</a:t>
            </a:r>
            <a:r>
              <a:rPr lang="es-MX" dirty="0" smtClean="0"/>
              <a:t>:</a:t>
            </a:r>
          </a:p>
          <a:p>
            <a:r>
              <a:rPr lang="es-MX" dirty="0" smtClean="0"/>
              <a:t>Daños al equipo / vida reducida.</a:t>
            </a:r>
          </a:p>
          <a:p>
            <a:endParaRPr lang="es-MX" dirty="0" smtClean="0"/>
          </a:p>
          <a:p>
            <a:pPr>
              <a:buNone/>
            </a:pPr>
            <a:r>
              <a:rPr lang="es-MX" b="1" dirty="0" smtClean="0">
                <a:solidFill>
                  <a:srgbClr val="FFFF00"/>
                </a:solidFill>
              </a:rPr>
              <a:t>Posibles soluciones:</a:t>
            </a:r>
          </a:p>
          <a:p>
            <a:r>
              <a:rPr lang="es-MX" dirty="0" smtClean="0"/>
              <a:t>Acondicionador de energía, UPS, transformadores de control ferrorresonante.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568952" cy="1143000"/>
          </a:xfrm>
        </p:spPr>
        <p:txBody>
          <a:bodyPr>
            <a:normAutofit fontScale="90000"/>
          </a:bodyPr>
          <a:lstStyle/>
          <a:p>
            <a:pPr algn="ctr"/>
            <a:r>
              <a:rPr lang="es-MX" b="1" dirty="0" smtClean="0">
                <a:solidFill>
                  <a:srgbClr val="FFFF00"/>
                </a:solidFill>
                <a:latin typeface="Rockwell" pitchFamily="18" charset="0"/>
              </a:rPr>
              <a:t>5) Distorsión de la forma de onda</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0"/>
            <a:ext cx="8291264" cy="4493096"/>
          </a:xfrm>
        </p:spPr>
        <p:txBody>
          <a:bodyPr/>
          <a:lstStyle/>
          <a:p>
            <a:r>
              <a:rPr lang="es-MX" dirty="0" smtClean="0"/>
              <a:t>Existen cinco tipos principales de distorsión de forma de onda:</a:t>
            </a:r>
          </a:p>
          <a:p>
            <a:pPr>
              <a:buNone/>
            </a:pPr>
            <a:endParaRPr lang="es-MX" sz="1200" dirty="0" smtClean="0"/>
          </a:p>
          <a:p>
            <a:pPr>
              <a:buNone/>
            </a:pPr>
            <a:r>
              <a:rPr lang="es-MX" b="1" dirty="0" smtClean="0"/>
              <a:t>	1. Desplazamiento por CC</a:t>
            </a:r>
          </a:p>
          <a:p>
            <a:pPr>
              <a:buNone/>
            </a:pPr>
            <a:r>
              <a:rPr lang="es-MX" b="1" dirty="0" smtClean="0"/>
              <a:t>	2. Armónicas</a:t>
            </a:r>
          </a:p>
          <a:p>
            <a:pPr>
              <a:buNone/>
            </a:pPr>
            <a:r>
              <a:rPr lang="es-MX" b="1" dirty="0" smtClean="0"/>
              <a:t>	3. Interarmónica</a:t>
            </a:r>
          </a:p>
          <a:p>
            <a:pPr>
              <a:buNone/>
            </a:pPr>
            <a:r>
              <a:rPr lang="es-MX" b="1" dirty="0" smtClean="0"/>
              <a:t>	4. Corte intermitente</a:t>
            </a:r>
          </a:p>
          <a:p>
            <a:pPr>
              <a:buNone/>
            </a:pPr>
            <a:r>
              <a:rPr lang="es-MX" b="1" dirty="0" smtClean="0"/>
              <a:t>	5. Ruido</a:t>
            </a:r>
            <a:endParaRPr lang="es-MX"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solidFill>
                  <a:srgbClr val="FFFF00"/>
                </a:solidFill>
                <a:latin typeface="Rockwell" pitchFamily="18" charset="0"/>
              </a:rPr>
              <a:t>Desplazamiento de CC</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1"/>
            <a:ext cx="8219256" cy="2764903"/>
          </a:xfrm>
        </p:spPr>
        <p:txBody>
          <a:bodyPr>
            <a:normAutofit fontScale="85000" lnSpcReduction="20000"/>
          </a:bodyPr>
          <a:lstStyle/>
          <a:p>
            <a:r>
              <a:rPr lang="es-MX" dirty="0" smtClean="0"/>
              <a:t>La corriente continua (CC) puede inducirse a un sistema de distribución de CA, frecuentemente a consecuencia de la falla de rectificadores dentro de las diversas tecnologías de conversión CA a CC que han proliferado en los equipos modernos. La CC puede trasponer el sistema de suministro de CA y agregar corriente indeseada a dispositivos que ya están funcionando a su nivel nominal. </a:t>
            </a:r>
            <a:endParaRPr lang="es-MX" dirty="0"/>
          </a:p>
        </p:txBody>
      </p:sp>
      <p:pic>
        <p:nvPicPr>
          <p:cNvPr id="28674" name="Picture 2"/>
          <p:cNvPicPr>
            <a:picLocks noChangeAspect="1" noChangeArrowheads="1"/>
          </p:cNvPicPr>
          <p:nvPr/>
        </p:nvPicPr>
        <p:blipFill>
          <a:blip r:embed="rId2" cstate="print"/>
          <a:srcRect/>
          <a:stretch>
            <a:fillRect/>
          </a:stretch>
        </p:blipFill>
        <p:spPr bwMode="auto">
          <a:xfrm>
            <a:off x="2708165" y="4869160"/>
            <a:ext cx="4024075" cy="129614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19256" cy="5832648"/>
          </a:xfrm>
        </p:spPr>
        <p:txBody>
          <a:bodyPr/>
          <a:lstStyle/>
          <a:p>
            <a:pPr>
              <a:buNone/>
            </a:pPr>
            <a:r>
              <a:rPr lang="es-MX" b="1" dirty="0" smtClean="0">
                <a:solidFill>
                  <a:srgbClr val="FFFF00"/>
                </a:solidFill>
              </a:rPr>
              <a:t>Posibles causas:</a:t>
            </a:r>
          </a:p>
          <a:p>
            <a:r>
              <a:rPr lang="es-MX" dirty="0" smtClean="0"/>
              <a:t>Rectificadores, fuentes de alimentación defectuosas.</a:t>
            </a:r>
          </a:p>
          <a:p>
            <a:endParaRPr lang="es-MX" dirty="0" smtClean="0"/>
          </a:p>
          <a:p>
            <a:pPr>
              <a:buNone/>
            </a:pPr>
            <a:r>
              <a:rPr lang="es-MX" b="1" dirty="0" smtClean="0">
                <a:solidFill>
                  <a:srgbClr val="FFFF00"/>
                </a:solidFill>
              </a:rPr>
              <a:t>Efectos:</a:t>
            </a:r>
          </a:p>
          <a:p>
            <a:r>
              <a:rPr lang="es-MX" dirty="0" smtClean="0"/>
              <a:t>Transformadores calentados, corriente por falla de masa, disparo por interferencia.</a:t>
            </a:r>
          </a:p>
          <a:p>
            <a:endParaRPr lang="es-MX" dirty="0" smtClean="0"/>
          </a:p>
          <a:p>
            <a:pPr>
              <a:buNone/>
            </a:pPr>
            <a:r>
              <a:rPr lang="es-MX" b="1" dirty="0" smtClean="0">
                <a:solidFill>
                  <a:srgbClr val="FFFF00"/>
                </a:solidFill>
              </a:rPr>
              <a:t>Posibles soluciones:</a:t>
            </a:r>
          </a:p>
          <a:p>
            <a:r>
              <a:rPr lang="es-MX" dirty="0" smtClean="0"/>
              <a:t>Encontrar el problema y reemplazar el equipo defectuoso.</a:t>
            </a:r>
            <a:endParaRPr lang="es-MX"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solidFill>
                  <a:srgbClr val="FFFF00"/>
                </a:solidFill>
                <a:latin typeface="Rockwell" pitchFamily="18" charset="0"/>
              </a:rPr>
              <a:t>Armónicas</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0"/>
            <a:ext cx="8291264" cy="2620888"/>
          </a:xfrm>
        </p:spPr>
        <p:txBody>
          <a:bodyPr>
            <a:normAutofit lnSpcReduction="10000"/>
          </a:bodyPr>
          <a:lstStyle/>
          <a:p>
            <a:r>
              <a:rPr lang="es-MX" dirty="0" smtClean="0"/>
              <a:t>La distorsión armónica es la corrupción de la onda </a:t>
            </a:r>
            <a:r>
              <a:rPr lang="es-MX" i="1" dirty="0" smtClean="0"/>
              <a:t>senoidal</a:t>
            </a:r>
            <a:r>
              <a:rPr lang="es-MX" dirty="0" smtClean="0"/>
              <a:t> fundamental a frecuencias que son múltiplos de la fundamental (por ejemplo, 180 Hz es la tercera armónica de una frecuencia fundamental de 60 Hz; 3 x 60 = 180).</a:t>
            </a:r>
            <a:endParaRPr lang="es-MX" dirty="0"/>
          </a:p>
        </p:txBody>
      </p:sp>
      <p:pic>
        <p:nvPicPr>
          <p:cNvPr id="29698" name="Picture 2"/>
          <p:cNvPicPr>
            <a:picLocks noChangeAspect="1" noChangeArrowheads="1"/>
          </p:cNvPicPr>
          <p:nvPr/>
        </p:nvPicPr>
        <p:blipFill>
          <a:blip r:embed="rId2" cstate="print"/>
          <a:srcRect/>
          <a:stretch>
            <a:fillRect/>
          </a:stretch>
        </p:blipFill>
        <p:spPr bwMode="auto">
          <a:xfrm>
            <a:off x="2761282" y="4509120"/>
            <a:ext cx="3754934" cy="151216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19256" cy="5688632"/>
          </a:xfrm>
        </p:spPr>
        <p:txBody>
          <a:bodyPr>
            <a:normAutofit lnSpcReduction="10000"/>
          </a:bodyPr>
          <a:lstStyle/>
          <a:p>
            <a:pPr>
              <a:buNone/>
            </a:pPr>
            <a:r>
              <a:rPr lang="es-MX" b="1" dirty="0" smtClean="0">
                <a:solidFill>
                  <a:srgbClr val="FFFF00"/>
                </a:solidFill>
              </a:rPr>
              <a:t>Posibles causas:</a:t>
            </a:r>
          </a:p>
          <a:p>
            <a:r>
              <a:rPr lang="es-MX" dirty="0" smtClean="0"/>
              <a:t>Cargas electrónicas (cargas no lineales).</a:t>
            </a:r>
          </a:p>
          <a:p>
            <a:endParaRPr lang="es-MX" dirty="0" smtClean="0"/>
          </a:p>
          <a:p>
            <a:pPr>
              <a:buNone/>
            </a:pPr>
            <a:r>
              <a:rPr lang="es-MX" b="1" dirty="0" smtClean="0">
                <a:solidFill>
                  <a:srgbClr val="FFFF00"/>
                </a:solidFill>
              </a:rPr>
              <a:t>Efectos:</a:t>
            </a:r>
          </a:p>
          <a:p>
            <a:r>
              <a:rPr lang="es-MX" dirty="0" smtClean="0"/>
              <a:t>Transformadores calentados, paro del sistema.</a:t>
            </a:r>
          </a:p>
          <a:p>
            <a:endParaRPr lang="es-MX" dirty="0" smtClean="0"/>
          </a:p>
          <a:p>
            <a:pPr>
              <a:buNone/>
            </a:pPr>
            <a:r>
              <a:rPr lang="es-MX" b="1" dirty="0" smtClean="0">
                <a:solidFill>
                  <a:srgbClr val="FFFF00"/>
                </a:solidFill>
              </a:rPr>
              <a:t>Posibles soluciones:</a:t>
            </a:r>
          </a:p>
          <a:p>
            <a:r>
              <a:rPr lang="es-MX" dirty="0" smtClean="0"/>
              <a:t>Reconfigurar la distribución, instalar transformadores de factor k, usar fuentes conmutadas con PFC.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59832" y="764704"/>
            <a:ext cx="5832648" cy="5544616"/>
          </a:xfrm>
        </p:spPr>
        <p:txBody>
          <a:bodyPr>
            <a:normAutofit fontScale="92500" lnSpcReduction="10000"/>
          </a:bodyPr>
          <a:lstStyle/>
          <a:p>
            <a:r>
              <a:rPr lang="es-MX" dirty="0" smtClean="0"/>
              <a:t>La tecnología inteligente exige un suministro libre de interrupciones o perturbaciones. </a:t>
            </a:r>
          </a:p>
          <a:p>
            <a:endParaRPr lang="es-MX" dirty="0" smtClean="0"/>
          </a:p>
          <a:p>
            <a:r>
              <a:rPr lang="es-MX" dirty="0" smtClean="0"/>
              <a:t>En todos los sectores comerciales, se calcula que se pierden entre 104.000 a 164.000 millones de dólares a consecuencia de las interrupciones, y otros 15.000 a 24.000 millones a consecuencia de otros problemas de calidad del suministro.</a:t>
            </a:r>
            <a:endParaRPr lang="es-MX" dirty="0"/>
          </a:p>
        </p:txBody>
      </p:sp>
      <p:pic>
        <p:nvPicPr>
          <p:cNvPr id="14338" name="Picture 2" descr="http://www.rrhhdigital.com/userfiles/VUYL_bajada_economica.jpg"/>
          <p:cNvPicPr>
            <a:picLocks noChangeAspect="1" noChangeArrowheads="1"/>
          </p:cNvPicPr>
          <p:nvPr/>
        </p:nvPicPr>
        <p:blipFill>
          <a:blip r:embed="rId2" cstate="print"/>
          <a:srcRect/>
          <a:stretch>
            <a:fillRect/>
          </a:stretch>
        </p:blipFill>
        <p:spPr bwMode="auto">
          <a:xfrm>
            <a:off x="251520" y="1628800"/>
            <a:ext cx="2714625" cy="3240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solidFill>
                  <a:srgbClr val="FFFF00"/>
                </a:solidFill>
                <a:latin typeface="Rockwell" pitchFamily="18" charset="0"/>
              </a:rPr>
              <a:t>Interarmónica</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0"/>
            <a:ext cx="8219256" cy="2836912"/>
          </a:xfrm>
        </p:spPr>
        <p:txBody>
          <a:bodyPr>
            <a:normAutofit fontScale="92500" lnSpcReduction="10000"/>
          </a:bodyPr>
          <a:lstStyle/>
          <a:p>
            <a:r>
              <a:rPr lang="es-MX" dirty="0" smtClean="0"/>
              <a:t>La distorsión interarmónica es un tipo de distorsión de forma de onda que suele ser el resultado de una señal sobrepuesta en la señal de tensión por equipos eléctricos como convertidores de frecuencia estáticos, motores de inducción y dispositivos de generación de arco.</a:t>
            </a:r>
            <a:endParaRPr lang="es-MX" dirty="0"/>
          </a:p>
        </p:txBody>
      </p:sp>
      <p:pic>
        <p:nvPicPr>
          <p:cNvPr id="30722" name="Picture 2"/>
          <p:cNvPicPr>
            <a:picLocks noChangeAspect="1" noChangeArrowheads="1"/>
          </p:cNvPicPr>
          <p:nvPr/>
        </p:nvPicPr>
        <p:blipFill>
          <a:blip r:embed="rId2" cstate="print"/>
          <a:srcRect/>
          <a:stretch>
            <a:fillRect/>
          </a:stretch>
        </p:blipFill>
        <p:spPr bwMode="auto">
          <a:xfrm>
            <a:off x="2915816" y="4725144"/>
            <a:ext cx="3505074" cy="136815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91264" cy="5832648"/>
          </a:xfrm>
        </p:spPr>
        <p:txBody>
          <a:bodyPr>
            <a:normAutofit lnSpcReduction="10000"/>
          </a:bodyPr>
          <a:lstStyle/>
          <a:p>
            <a:pPr>
              <a:buNone/>
            </a:pPr>
            <a:r>
              <a:rPr lang="es-MX" b="1" dirty="0" smtClean="0">
                <a:solidFill>
                  <a:srgbClr val="FFFF00"/>
                </a:solidFill>
              </a:rPr>
              <a:t>Posibles causas:</a:t>
            </a:r>
          </a:p>
          <a:p>
            <a:r>
              <a:rPr lang="es-MX" dirty="0" smtClean="0"/>
              <a:t>Señales de control, equipos defectuosos, cicloconversores, conversores de frecuencia, motores de inducción, dispositivos de generación de arco.</a:t>
            </a:r>
          </a:p>
          <a:p>
            <a:pPr>
              <a:buNone/>
            </a:pPr>
            <a:endParaRPr lang="es-MX" dirty="0" smtClean="0"/>
          </a:p>
          <a:p>
            <a:pPr>
              <a:buNone/>
            </a:pPr>
            <a:r>
              <a:rPr lang="es-MX" b="1" dirty="0" smtClean="0">
                <a:solidFill>
                  <a:srgbClr val="FFFF00"/>
                </a:solidFill>
              </a:rPr>
              <a:t>Efectos:</a:t>
            </a:r>
          </a:p>
          <a:p>
            <a:r>
              <a:rPr lang="es-MX" dirty="0" smtClean="0"/>
              <a:t>Parpadeo de luz, calentamiento, interferencia de la comunicación.</a:t>
            </a:r>
          </a:p>
          <a:p>
            <a:endParaRPr lang="es-MX" dirty="0" smtClean="0"/>
          </a:p>
          <a:p>
            <a:pPr>
              <a:buNone/>
            </a:pPr>
            <a:r>
              <a:rPr lang="es-MX" b="1" dirty="0" smtClean="0">
                <a:solidFill>
                  <a:srgbClr val="FFFF00"/>
                </a:solidFill>
              </a:rPr>
              <a:t>Posibles soluciones:</a:t>
            </a:r>
          </a:p>
          <a:p>
            <a:r>
              <a:rPr lang="es-MX" dirty="0" smtClean="0"/>
              <a:t>Acondicionador de energía, filtros, UPS.</a:t>
            </a:r>
            <a:endParaRPr lang="es-MX"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solidFill>
                  <a:srgbClr val="FFFF00"/>
                </a:solidFill>
                <a:latin typeface="Rockwell" pitchFamily="18" charset="0"/>
              </a:rPr>
              <a:t>Corte intermitente</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1"/>
            <a:ext cx="8291264" cy="3196952"/>
          </a:xfrm>
        </p:spPr>
        <p:txBody>
          <a:bodyPr>
            <a:normAutofit fontScale="77500" lnSpcReduction="20000"/>
          </a:bodyPr>
          <a:lstStyle/>
          <a:p>
            <a:r>
              <a:rPr lang="es-MX" dirty="0" smtClean="0"/>
              <a:t>El corte intermitente es una perturbación periódica de la tensión causada por dispositivos electrónicos, como controles de velocidad variable, atenuadores de luz y soldadores por arco durante el funcionamiento normal. </a:t>
            </a:r>
          </a:p>
          <a:p>
            <a:endParaRPr lang="es-MX" dirty="0" smtClean="0"/>
          </a:p>
          <a:p>
            <a:r>
              <a:rPr lang="es-MX" dirty="0" smtClean="0"/>
              <a:t>Este problema podría describirse como un problema de impulso transitorio, pero dado que los cortes intermitentes son periódicos en cada medio ciclo, el corte intermitente se considera un problema de distorsión de la forma de onda.</a:t>
            </a:r>
            <a:endParaRPr lang="es-MX" dirty="0"/>
          </a:p>
        </p:txBody>
      </p:sp>
      <p:pic>
        <p:nvPicPr>
          <p:cNvPr id="31746" name="Picture 2"/>
          <p:cNvPicPr>
            <a:picLocks noChangeAspect="1" noChangeArrowheads="1"/>
          </p:cNvPicPr>
          <p:nvPr/>
        </p:nvPicPr>
        <p:blipFill>
          <a:blip r:embed="rId2" cstate="print"/>
          <a:srcRect/>
          <a:stretch>
            <a:fillRect/>
          </a:stretch>
        </p:blipFill>
        <p:spPr bwMode="auto">
          <a:xfrm>
            <a:off x="3103036" y="4869160"/>
            <a:ext cx="3197156" cy="144016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19256" cy="5904656"/>
          </a:xfrm>
        </p:spPr>
        <p:txBody>
          <a:bodyPr/>
          <a:lstStyle/>
          <a:p>
            <a:pPr>
              <a:buNone/>
            </a:pPr>
            <a:r>
              <a:rPr lang="es-MX" b="1" dirty="0" smtClean="0">
                <a:solidFill>
                  <a:srgbClr val="FFFF00"/>
                </a:solidFill>
              </a:rPr>
              <a:t>Posibles causas:</a:t>
            </a:r>
          </a:p>
          <a:p>
            <a:r>
              <a:rPr lang="es-MX" dirty="0" smtClean="0"/>
              <a:t>Mecanismos de velocidad variable, soldadores de arco, atenuadores de luz.</a:t>
            </a:r>
          </a:p>
          <a:p>
            <a:endParaRPr lang="es-MX" dirty="0" smtClean="0"/>
          </a:p>
          <a:p>
            <a:pPr>
              <a:buNone/>
            </a:pPr>
            <a:r>
              <a:rPr lang="es-MX" b="1" dirty="0" smtClean="0">
                <a:solidFill>
                  <a:srgbClr val="FFFF00"/>
                </a:solidFill>
              </a:rPr>
              <a:t>Efectos:</a:t>
            </a:r>
          </a:p>
          <a:p>
            <a:r>
              <a:rPr lang="es-MX" dirty="0" smtClean="0"/>
              <a:t>Paro del sistema, pérdida de datos.</a:t>
            </a:r>
          </a:p>
          <a:p>
            <a:endParaRPr lang="es-MX" dirty="0" smtClean="0"/>
          </a:p>
          <a:p>
            <a:pPr>
              <a:buNone/>
            </a:pPr>
            <a:r>
              <a:rPr lang="es-MX" b="1" dirty="0" smtClean="0">
                <a:solidFill>
                  <a:srgbClr val="FFFF00"/>
                </a:solidFill>
              </a:rPr>
              <a:t>Posibles soluciones:</a:t>
            </a:r>
          </a:p>
          <a:p>
            <a:r>
              <a:rPr lang="es-MX" dirty="0" smtClean="0"/>
              <a:t>Reconfigurar la distribución, trasladar las cargas sensibles, instalar filtros, UPS.</a:t>
            </a:r>
            <a:endParaRPr lang="es-MX"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solidFill>
                  <a:srgbClr val="FFFF00"/>
                </a:solidFill>
                <a:latin typeface="Rockwell" pitchFamily="18" charset="0"/>
              </a:rPr>
              <a:t>Ruido</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57200" y="1600201"/>
            <a:ext cx="8147248" cy="2332855"/>
          </a:xfrm>
        </p:spPr>
        <p:txBody>
          <a:bodyPr/>
          <a:lstStyle/>
          <a:p>
            <a:r>
              <a:rPr lang="es-MX" dirty="0" smtClean="0"/>
              <a:t>El ruido es una tensión indeseada o corriente sobrepuesta en la tensión del sistema de energía eléctrica o forma de onda de la corriente.</a:t>
            </a:r>
            <a:endParaRPr lang="es-MX" dirty="0"/>
          </a:p>
        </p:txBody>
      </p:sp>
      <p:pic>
        <p:nvPicPr>
          <p:cNvPr id="32770" name="Picture 2"/>
          <p:cNvPicPr>
            <a:picLocks noChangeAspect="1" noChangeArrowheads="1"/>
          </p:cNvPicPr>
          <p:nvPr/>
        </p:nvPicPr>
        <p:blipFill>
          <a:blip r:embed="rId2" cstate="print"/>
          <a:srcRect/>
          <a:stretch>
            <a:fillRect/>
          </a:stretch>
        </p:blipFill>
        <p:spPr bwMode="auto">
          <a:xfrm>
            <a:off x="2051720" y="4149080"/>
            <a:ext cx="5271482" cy="158417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147248" cy="5760640"/>
          </a:xfrm>
        </p:spPr>
        <p:txBody>
          <a:bodyPr>
            <a:normAutofit fontScale="92500" lnSpcReduction="10000"/>
          </a:bodyPr>
          <a:lstStyle/>
          <a:p>
            <a:pPr>
              <a:buNone/>
            </a:pPr>
            <a:r>
              <a:rPr lang="es-MX" b="1" dirty="0" smtClean="0">
                <a:solidFill>
                  <a:srgbClr val="FFFF00"/>
                </a:solidFill>
              </a:rPr>
              <a:t>Posibles causas:</a:t>
            </a:r>
          </a:p>
          <a:p>
            <a:r>
              <a:rPr lang="es-MX" dirty="0" smtClean="0"/>
              <a:t>Transmisores (radio), equipos defectuosos, masa ineficiente, proximidad a fuente EMI/RFI. </a:t>
            </a:r>
          </a:p>
          <a:p>
            <a:endParaRPr lang="es-MX" dirty="0" smtClean="0"/>
          </a:p>
          <a:p>
            <a:pPr>
              <a:buNone/>
            </a:pPr>
            <a:r>
              <a:rPr lang="es-MX" b="1" dirty="0" smtClean="0">
                <a:solidFill>
                  <a:srgbClr val="FFFF00"/>
                </a:solidFill>
              </a:rPr>
              <a:t>Efectos</a:t>
            </a:r>
            <a:r>
              <a:rPr lang="es-MX" dirty="0" smtClean="0"/>
              <a:t>:</a:t>
            </a:r>
          </a:p>
          <a:p>
            <a:r>
              <a:rPr lang="es-MX" dirty="0" smtClean="0"/>
              <a:t>Detención del sistema, pérdida de datos.</a:t>
            </a:r>
          </a:p>
          <a:p>
            <a:endParaRPr lang="es-MX" dirty="0" smtClean="0"/>
          </a:p>
          <a:p>
            <a:pPr>
              <a:buNone/>
            </a:pPr>
            <a:r>
              <a:rPr lang="es-MX" b="1" dirty="0" smtClean="0">
                <a:solidFill>
                  <a:srgbClr val="FFFF00"/>
                </a:solidFill>
              </a:rPr>
              <a:t>Posibles soluciones:</a:t>
            </a:r>
          </a:p>
          <a:p>
            <a:r>
              <a:rPr lang="es-MX" dirty="0" smtClean="0"/>
              <a:t>Quitar transmisores, reconfigurar puesta a tierra, alejarse de la fuente EMI/RFI, aumentar el blindaje, filtros, transformador de aislamiento.</a:t>
            </a:r>
            <a:endParaRPr lang="es-MX"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850106"/>
          </a:xfrm>
        </p:spPr>
        <p:txBody>
          <a:bodyPr>
            <a:normAutofit/>
          </a:bodyPr>
          <a:lstStyle/>
          <a:p>
            <a:pPr algn="ctr"/>
            <a:r>
              <a:rPr lang="es-MX" sz="4100" b="1" dirty="0" smtClean="0">
                <a:solidFill>
                  <a:srgbClr val="FFFF00"/>
                </a:solidFill>
                <a:latin typeface="Rockwell" pitchFamily="18" charset="0"/>
              </a:rPr>
              <a:t>6) Fluctuaciones de tensión</a:t>
            </a:r>
            <a:endParaRPr lang="es-MX" sz="4100" b="1" dirty="0">
              <a:solidFill>
                <a:srgbClr val="FFFF00"/>
              </a:solidFill>
              <a:latin typeface="Rockwell" pitchFamily="18" charset="0"/>
            </a:endParaRPr>
          </a:p>
        </p:txBody>
      </p:sp>
      <p:sp>
        <p:nvSpPr>
          <p:cNvPr id="3" name="2 Marcador de contenido"/>
          <p:cNvSpPr>
            <a:spLocks noGrp="1"/>
          </p:cNvSpPr>
          <p:nvPr>
            <p:ph idx="1"/>
          </p:nvPr>
        </p:nvSpPr>
        <p:spPr>
          <a:xfrm>
            <a:off x="457200" y="1600200"/>
            <a:ext cx="8219256" cy="3052936"/>
          </a:xfrm>
        </p:spPr>
        <p:txBody>
          <a:bodyPr>
            <a:normAutofit fontScale="77500" lnSpcReduction="20000"/>
          </a:bodyPr>
          <a:lstStyle/>
          <a:p>
            <a:r>
              <a:rPr lang="es-MX" dirty="0" smtClean="0"/>
              <a:t>Dado que las fluctuaciones de tensión son fundamentalmente diferentes del resto de las anomalías de la forma de onda, se ubican en una categoría aparte. </a:t>
            </a:r>
          </a:p>
          <a:p>
            <a:endParaRPr lang="es-MX" dirty="0" smtClean="0"/>
          </a:p>
          <a:p>
            <a:r>
              <a:rPr lang="es-MX" dirty="0" smtClean="0"/>
              <a:t>Una fluctuación de tensión es una variación sistemática de la forma de onda de tensión o una serie de cambios aleatorios de tensión, de pequeñas dimensiones, concretamente entre 95 y 105% del valor nominal a una frecuencia baja, en general por debajo de 25 Hz.</a:t>
            </a:r>
            <a:endParaRPr lang="es-MX" dirty="0"/>
          </a:p>
        </p:txBody>
      </p:sp>
      <p:pic>
        <p:nvPicPr>
          <p:cNvPr id="33794" name="Picture 2"/>
          <p:cNvPicPr>
            <a:picLocks noChangeAspect="1" noChangeArrowheads="1"/>
          </p:cNvPicPr>
          <p:nvPr/>
        </p:nvPicPr>
        <p:blipFill>
          <a:blip r:embed="rId2" cstate="print"/>
          <a:srcRect/>
          <a:stretch>
            <a:fillRect/>
          </a:stretch>
        </p:blipFill>
        <p:spPr bwMode="auto">
          <a:xfrm>
            <a:off x="2950320" y="4941168"/>
            <a:ext cx="3493888" cy="122413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19256" cy="5760640"/>
          </a:xfrm>
        </p:spPr>
        <p:txBody>
          <a:bodyPr>
            <a:normAutofit lnSpcReduction="10000"/>
          </a:bodyPr>
          <a:lstStyle/>
          <a:p>
            <a:pPr>
              <a:buNone/>
            </a:pPr>
            <a:r>
              <a:rPr lang="es-MX" b="1" dirty="0" smtClean="0">
                <a:solidFill>
                  <a:srgbClr val="FFFF00"/>
                </a:solidFill>
              </a:rPr>
              <a:t>Posibles causas:</a:t>
            </a:r>
          </a:p>
          <a:p>
            <a:r>
              <a:rPr lang="es-MX" dirty="0" smtClean="0"/>
              <a:t>Funcionamiento intermitente en los equipos de carga.</a:t>
            </a:r>
          </a:p>
          <a:p>
            <a:endParaRPr lang="es-MX" dirty="0" smtClean="0"/>
          </a:p>
          <a:p>
            <a:pPr>
              <a:buNone/>
            </a:pPr>
            <a:r>
              <a:rPr lang="es-MX" b="1" dirty="0" smtClean="0">
                <a:solidFill>
                  <a:srgbClr val="FFFF00"/>
                </a:solidFill>
              </a:rPr>
              <a:t>Efectos:</a:t>
            </a:r>
          </a:p>
          <a:p>
            <a:r>
              <a:rPr lang="es-MX" dirty="0" smtClean="0"/>
              <a:t>Paro del sistema, parpadeo de luces.</a:t>
            </a:r>
          </a:p>
          <a:p>
            <a:endParaRPr lang="es-MX" dirty="0" smtClean="0"/>
          </a:p>
          <a:p>
            <a:pPr>
              <a:buNone/>
            </a:pPr>
            <a:r>
              <a:rPr lang="es-MX" b="1" dirty="0" smtClean="0">
                <a:solidFill>
                  <a:srgbClr val="FFFF00"/>
                </a:solidFill>
              </a:rPr>
              <a:t>Posibles soluciones:</a:t>
            </a:r>
          </a:p>
          <a:p>
            <a:r>
              <a:rPr lang="es-MX" dirty="0" smtClean="0"/>
              <a:t>Reconfigurar la distribución, trasladar las cargas sensibles, acondicionador de energía, UPS.</a:t>
            </a:r>
            <a:endParaRPr lang="es-MX"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922114"/>
          </a:xfrm>
        </p:spPr>
        <p:txBody>
          <a:bodyPr>
            <a:normAutofit fontScale="90000"/>
          </a:bodyPr>
          <a:lstStyle/>
          <a:p>
            <a:pPr algn="ctr"/>
            <a:r>
              <a:rPr lang="es-MX" b="1" dirty="0" smtClean="0">
                <a:solidFill>
                  <a:srgbClr val="FFFF00"/>
                </a:solidFill>
                <a:latin typeface="Rockwell" pitchFamily="18" charset="0"/>
              </a:rPr>
              <a:t>7) Variaciones de frecuencia</a:t>
            </a:r>
            <a:endParaRPr lang="es-MX" b="1" dirty="0">
              <a:solidFill>
                <a:srgbClr val="FFFF00"/>
              </a:solidFill>
              <a:latin typeface="Rockwell" pitchFamily="18" charset="0"/>
            </a:endParaRPr>
          </a:p>
        </p:txBody>
      </p:sp>
      <p:sp>
        <p:nvSpPr>
          <p:cNvPr id="3" name="2 Marcador de contenido"/>
          <p:cNvSpPr>
            <a:spLocks noGrp="1"/>
          </p:cNvSpPr>
          <p:nvPr>
            <p:ph idx="1"/>
          </p:nvPr>
        </p:nvSpPr>
        <p:spPr>
          <a:xfrm>
            <a:off x="467544" y="1412776"/>
            <a:ext cx="8219256" cy="3196952"/>
          </a:xfrm>
        </p:spPr>
        <p:txBody>
          <a:bodyPr>
            <a:normAutofit fontScale="85000" lnSpcReduction="20000"/>
          </a:bodyPr>
          <a:lstStyle/>
          <a:p>
            <a:r>
              <a:rPr lang="es-MX" dirty="0" smtClean="0"/>
              <a:t>Es muy poco común en sistemas estables de la red eléctrica, especialmente sistemas interconectados a través de una red. </a:t>
            </a:r>
          </a:p>
          <a:p>
            <a:endParaRPr lang="es-MX" dirty="0" smtClean="0"/>
          </a:p>
          <a:p>
            <a:r>
              <a:rPr lang="es-MX" dirty="0" smtClean="0"/>
              <a:t>Cuando los sitios poseen generadores dedicados de reserva o una infraestructura pobre de alimentación, la variación de la frecuencia es más común, especialmente si el generador se encuentra muy cargado.</a:t>
            </a:r>
            <a:endParaRPr lang="es-MX" dirty="0"/>
          </a:p>
        </p:txBody>
      </p:sp>
      <p:pic>
        <p:nvPicPr>
          <p:cNvPr id="34818" name="Picture 2"/>
          <p:cNvPicPr>
            <a:picLocks noChangeAspect="1" noChangeArrowheads="1"/>
          </p:cNvPicPr>
          <p:nvPr/>
        </p:nvPicPr>
        <p:blipFill>
          <a:blip r:embed="rId2" cstate="print"/>
          <a:srcRect/>
          <a:stretch>
            <a:fillRect/>
          </a:stretch>
        </p:blipFill>
        <p:spPr bwMode="auto">
          <a:xfrm>
            <a:off x="2915816" y="4941168"/>
            <a:ext cx="3604555" cy="136815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19256" cy="5760640"/>
          </a:xfrm>
        </p:spPr>
        <p:txBody>
          <a:bodyPr/>
          <a:lstStyle/>
          <a:p>
            <a:pPr>
              <a:buNone/>
            </a:pPr>
            <a:r>
              <a:rPr lang="es-MX" b="1" dirty="0" smtClean="0">
                <a:solidFill>
                  <a:srgbClr val="FFFF00"/>
                </a:solidFill>
              </a:rPr>
              <a:t>Posibles causas:</a:t>
            </a:r>
          </a:p>
          <a:p>
            <a:r>
              <a:rPr lang="es-MX" dirty="0" smtClean="0"/>
              <a:t>Generadores de reserva regulados en forma ineficiente.</a:t>
            </a:r>
          </a:p>
          <a:p>
            <a:endParaRPr lang="es-MX" dirty="0" smtClean="0"/>
          </a:p>
          <a:p>
            <a:pPr>
              <a:buNone/>
            </a:pPr>
            <a:r>
              <a:rPr lang="es-MX" b="1" dirty="0" smtClean="0">
                <a:solidFill>
                  <a:srgbClr val="FFFF00"/>
                </a:solidFill>
              </a:rPr>
              <a:t>Efectos:</a:t>
            </a:r>
          </a:p>
          <a:p>
            <a:r>
              <a:rPr lang="es-MX" dirty="0" smtClean="0"/>
              <a:t>Falla del equipo sincrónico. Sin efecto sobre los equipos informáticos.</a:t>
            </a:r>
          </a:p>
          <a:p>
            <a:endParaRPr lang="es-MX" dirty="0" smtClean="0"/>
          </a:p>
          <a:p>
            <a:pPr>
              <a:buNone/>
            </a:pPr>
            <a:r>
              <a:rPr lang="es-MX" b="1" dirty="0" smtClean="0">
                <a:solidFill>
                  <a:srgbClr val="FFFF00"/>
                </a:solidFill>
              </a:rPr>
              <a:t>Posibles soluciones:</a:t>
            </a:r>
          </a:p>
          <a:p>
            <a:r>
              <a:rPr lang="es-MX" dirty="0" smtClean="0"/>
              <a:t>Actualizar el regulador del generador.</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764704"/>
            <a:ext cx="8219256" cy="5184576"/>
          </a:xfrm>
        </p:spPr>
        <p:txBody>
          <a:bodyPr/>
          <a:lstStyle/>
          <a:p>
            <a:pPr algn="ctr">
              <a:buNone/>
            </a:pPr>
            <a:r>
              <a:rPr lang="es-MX" dirty="0" smtClean="0">
                <a:solidFill>
                  <a:srgbClr val="FFFF00"/>
                </a:solidFill>
              </a:rPr>
              <a:t>Problemas causados por estos fallos:</a:t>
            </a:r>
            <a:endParaRPr lang="es-MX" sz="1000" dirty="0" smtClean="0">
              <a:solidFill>
                <a:srgbClr val="FFFF00"/>
              </a:solidFill>
            </a:endParaRPr>
          </a:p>
          <a:p>
            <a:pPr algn="ctr">
              <a:buNone/>
            </a:pPr>
            <a:endParaRPr lang="es-MX" sz="1000" dirty="0" smtClean="0">
              <a:solidFill>
                <a:srgbClr val="FFFF00"/>
              </a:solidFill>
            </a:endParaRPr>
          </a:p>
          <a:p>
            <a:r>
              <a:rPr lang="es-MX" dirty="0" smtClean="0"/>
              <a:t>Situaciones riesgosas para el personal.</a:t>
            </a:r>
          </a:p>
          <a:p>
            <a:r>
              <a:rPr lang="es-MX" dirty="0" smtClean="0"/>
              <a:t>Pérdida de materiales.</a:t>
            </a:r>
          </a:p>
          <a:p>
            <a:r>
              <a:rPr lang="es-MX" dirty="0" smtClean="0"/>
              <a:t>Pérdida de procesamiento y horas irrecuperables de producción.</a:t>
            </a:r>
          </a:p>
          <a:p>
            <a:r>
              <a:rPr lang="es-MX" dirty="0" smtClean="0"/>
              <a:t>Daño a programas y datos por interrupción en el suministro.</a:t>
            </a:r>
          </a:p>
          <a:p>
            <a:r>
              <a:rPr lang="es-MX" dirty="0" smtClean="0"/>
              <a:t>Pérdida de software que puede llevar semanas resolver.</a:t>
            </a:r>
            <a:endParaRPr lang="es-MX"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1143000"/>
          </a:xfrm>
        </p:spPr>
        <p:txBody>
          <a:bodyPr>
            <a:normAutofit/>
          </a:bodyPr>
          <a:lstStyle/>
          <a:p>
            <a:pPr algn="ctr"/>
            <a:r>
              <a:rPr lang="es-MX" sz="4100" b="1" dirty="0" smtClean="0">
                <a:solidFill>
                  <a:srgbClr val="FFFF00"/>
                </a:solidFill>
                <a:latin typeface="Rockwell" pitchFamily="18" charset="0"/>
              </a:rPr>
              <a:t>Desbalance en la tensión</a:t>
            </a:r>
            <a:endParaRPr lang="es-MX" sz="4100" b="1" dirty="0">
              <a:solidFill>
                <a:srgbClr val="FFFF00"/>
              </a:solidFill>
              <a:latin typeface="Rockwell" pitchFamily="18" charset="0"/>
            </a:endParaRPr>
          </a:p>
        </p:txBody>
      </p:sp>
      <p:sp>
        <p:nvSpPr>
          <p:cNvPr id="3" name="2 Marcador de contenido"/>
          <p:cNvSpPr>
            <a:spLocks noGrp="1"/>
          </p:cNvSpPr>
          <p:nvPr>
            <p:ph idx="1"/>
          </p:nvPr>
        </p:nvSpPr>
        <p:spPr>
          <a:xfrm>
            <a:off x="457200" y="1600200"/>
            <a:ext cx="8219256" cy="4853136"/>
          </a:xfrm>
        </p:spPr>
        <p:txBody>
          <a:bodyPr>
            <a:normAutofit fontScale="92500" lnSpcReduction="20000"/>
          </a:bodyPr>
          <a:lstStyle/>
          <a:p>
            <a:r>
              <a:rPr lang="es-MX" dirty="0" smtClean="0"/>
              <a:t>En palabras simples, es cuando las tensiones suministradas no son iguales. Aunque estos problemas pueden ser causados por un suministro eléctrico externo, la fuente común del desbalance de tensión es interno, y causada por cargas en la instalación. </a:t>
            </a:r>
          </a:p>
          <a:p>
            <a:endParaRPr lang="es-MX" dirty="0" smtClean="0"/>
          </a:p>
          <a:p>
            <a:r>
              <a:rPr lang="es-MX" dirty="0" smtClean="0"/>
              <a:t>Se sabe que esto ocurre en sistemas de distribución eléctrica trifásicos, en los que una de las ramas suministra energía a un equipo monofásico, mientras que el sistema también suministra energía a las cargas trifásicas.</a:t>
            </a:r>
            <a:endParaRPr lang="es-MX"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91264" cy="5976664"/>
          </a:xfrm>
        </p:spPr>
        <p:txBody>
          <a:bodyPr>
            <a:normAutofit/>
          </a:bodyPr>
          <a:lstStyle/>
          <a:p>
            <a:r>
              <a:rPr lang="es-MX" dirty="0" smtClean="0"/>
              <a:t>En general, un desbalance se muestra como calentamiento, especialmente en motores de estado sólido. Desequilibrios mayores pueden causar un excesivo calor a los componentes del motor, y la falla intermitente de los controladores del motor.</a:t>
            </a:r>
          </a:p>
          <a:p>
            <a:endParaRPr lang="es-MX" dirty="0" smtClean="0"/>
          </a:p>
          <a:p>
            <a:r>
              <a:rPr lang="es-MX" dirty="0" smtClean="0"/>
              <a:t>Una forma de evaluar el estado de este desbalance es tomar la diferencia entre la tensión más alta y más baja de las tres fases de alimentación. Este número no debe exceder el </a:t>
            </a:r>
            <a:r>
              <a:rPr lang="es-MX" i="1" dirty="0" smtClean="0">
                <a:solidFill>
                  <a:srgbClr val="FFFF00"/>
                </a:solidFill>
              </a:rPr>
              <a:t>4% de la tensión más baja</a:t>
            </a:r>
            <a:r>
              <a:rPr lang="es-MX" dirty="0" smtClean="0"/>
              <a:t>.</a:t>
            </a:r>
          </a:p>
          <a:p>
            <a:endParaRPr lang="es-MX"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363272" cy="778098"/>
          </a:xfrm>
        </p:spPr>
        <p:txBody>
          <a:bodyPr/>
          <a:lstStyle/>
          <a:p>
            <a:pPr algn="ctr"/>
            <a:r>
              <a:rPr lang="es-MX" sz="4100" b="1" dirty="0" smtClean="0">
                <a:solidFill>
                  <a:srgbClr val="FFFF00"/>
                </a:solidFill>
                <a:latin typeface="Rockwell" pitchFamily="18" charset="0"/>
              </a:rPr>
              <a:t>Conclusiones</a:t>
            </a:r>
            <a:endParaRPr lang="es-MX" sz="4100" b="1" dirty="0">
              <a:solidFill>
                <a:srgbClr val="FFFF00"/>
              </a:solidFill>
              <a:latin typeface="Rockwell" pitchFamily="18" charset="0"/>
            </a:endParaRPr>
          </a:p>
        </p:txBody>
      </p:sp>
      <p:sp>
        <p:nvSpPr>
          <p:cNvPr id="3" name="2 Marcador de contenido"/>
          <p:cNvSpPr>
            <a:spLocks noGrp="1"/>
          </p:cNvSpPr>
          <p:nvPr>
            <p:ph idx="1"/>
          </p:nvPr>
        </p:nvSpPr>
        <p:spPr>
          <a:xfrm>
            <a:off x="457200" y="1268760"/>
            <a:ext cx="8219256" cy="5040560"/>
          </a:xfrm>
        </p:spPr>
        <p:txBody>
          <a:bodyPr>
            <a:normAutofit fontScale="70000" lnSpcReduction="20000"/>
          </a:bodyPr>
          <a:lstStyle/>
          <a:p>
            <a:r>
              <a:rPr lang="es-MX" dirty="0" smtClean="0"/>
              <a:t>El uso generalizado de sistemas electrónicos ha elevado la conciencia de la calidad del suministro eléctrico y su efecto sobre equipos eléctricos de misión crítica. Cada vez más, nuestro mundo es operado por pequeños microprocesadores sensibles a fluctuaciones eléctricas incluso pequeñas. </a:t>
            </a:r>
          </a:p>
          <a:p>
            <a:endParaRPr lang="es-MX" dirty="0" smtClean="0"/>
          </a:p>
          <a:p>
            <a:r>
              <a:rPr lang="es-MX" dirty="0" smtClean="0"/>
              <a:t>Es necesario describir términos y definiciones comunes para describir diferentes fenómenos. como se definen en el Estándar 1159-1995 del IEEE, IEEE Recommended </a:t>
            </a:r>
            <a:r>
              <a:rPr lang="en-US" dirty="0" smtClean="0"/>
              <a:t>Practice for Monitoring Electric Power Quality.</a:t>
            </a:r>
          </a:p>
          <a:p>
            <a:endParaRPr lang="en-US" dirty="0" smtClean="0"/>
          </a:p>
          <a:p>
            <a:r>
              <a:rPr lang="es-MX" dirty="0" smtClean="0"/>
              <a:t>Reducir el tiempo de inactividad de los equipos y el gasto de producción, y así incrementar la ganancia, es el objetivo de las empresas. La comunicación a través del entendimiento del entorno eléctrico y la susceptibilidad de los equipos a las perturbaciones en la calidad del suministro, ayudará a descubrir mejores métodos para lograr los objetivos y sueños comerciales.</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76672"/>
            <a:ext cx="8712968" cy="3168352"/>
          </a:xfrm>
        </p:spPr>
        <p:txBody>
          <a:bodyPr>
            <a:normAutofit fontScale="77500" lnSpcReduction="20000"/>
          </a:bodyPr>
          <a:lstStyle/>
          <a:p>
            <a:r>
              <a:rPr lang="es-MX" dirty="0" smtClean="0"/>
              <a:t>Muchos problemas en el suministro se originan en la red de suministro eléctrico comercial, sometida a condiciones climáticas como huracanes, tormentas con rayos, nieve, hielo e inundaciones, junto con fallas de equipos, accidentes de tráfico y grandes operaciones de conexión. </a:t>
            </a:r>
          </a:p>
          <a:p>
            <a:endParaRPr lang="es-MX" dirty="0" smtClean="0"/>
          </a:p>
          <a:p>
            <a:r>
              <a:rPr lang="es-MX" dirty="0" smtClean="0"/>
              <a:t>Asimismo, se generan en forma local a partir de diversas situaciones, como construcción local, grandes cargas de arranque, componentes defectuosos de distribución e incluso el típico ruido eléctrico de fondo.</a:t>
            </a:r>
            <a:endParaRPr lang="es-MX" dirty="0"/>
          </a:p>
        </p:txBody>
      </p:sp>
      <p:pic>
        <p:nvPicPr>
          <p:cNvPr id="18434" name="Picture 2" descr="http://g.cdn.mersap.com/energia-y-sustentabilidad/files/2012/04/torres_alta_tension.jpg"/>
          <p:cNvPicPr>
            <a:picLocks noChangeAspect="1" noChangeArrowheads="1"/>
          </p:cNvPicPr>
          <p:nvPr/>
        </p:nvPicPr>
        <p:blipFill>
          <a:blip r:embed="rId2" cstate="print"/>
          <a:srcRect/>
          <a:stretch>
            <a:fillRect/>
          </a:stretch>
        </p:blipFill>
        <p:spPr bwMode="auto">
          <a:xfrm>
            <a:off x="2411760" y="3789040"/>
            <a:ext cx="4824536" cy="288032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1570186"/>
          </a:xfrm>
        </p:spPr>
        <p:txBody>
          <a:bodyPr>
            <a:normAutofit/>
          </a:bodyPr>
          <a:lstStyle/>
          <a:p>
            <a:pPr algn="ctr"/>
            <a:r>
              <a:rPr lang="es-MX" sz="2800" b="1" dirty="0" smtClean="0">
                <a:solidFill>
                  <a:srgbClr val="FFFF00"/>
                </a:solidFill>
                <a:latin typeface="Rockwell" pitchFamily="18" charset="0"/>
              </a:rPr>
              <a:t>Acordar términos comunes es el primer paso para tratar las perturbaciones</a:t>
            </a:r>
            <a:br>
              <a:rPr lang="es-MX" sz="2800" b="1" dirty="0" smtClean="0">
                <a:solidFill>
                  <a:srgbClr val="FFFF00"/>
                </a:solidFill>
                <a:latin typeface="Rockwell" pitchFamily="18" charset="0"/>
              </a:rPr>
            </a:br>
            <a:r>
              <a:rPr lang="es-MX" sz="2800" b="1" dirty="0" smtClean="0">
                <a:solidFill>
                  <a:srgbClr val="FFFF00"/>
                </a:solidFill>
                <a:latin typeface="Rockwell" pitchFamily="18" charset="0"/>
              </a:rPr>
              <a:t>energéticas</a:t>
            </a:r>
            <a:endParaRPr lang="es-MX" sz="2800" b="1" dirty="0">
              <a:solidFill>
                <a:srgbClr val="FFFF00"/>
              </a:solidFill>
              <a:latin typeface="Rockwell" pitchFamily="18" charset="0"/>
            </a:endParaRPr>
          </a:p>
        </p:txBody>
      </p:sp>
      <p:sp>
        <p:nvSpPr>
          <p:cNvPr id="3" name="2 Marcador de contenido"/>
          <p:cNvSpPr>
            <a:spLocks noGrp="1"/>
          </p:cNvSpPr>
          <p:nvPr>
            <p:ph idx="1"/>
          </p:nvPr>
        </p:nvSpPr>
        <p:spPr>
          <a:xfrm>
            <a:off x="457200" y="2060848"/>
            <a:ext cx="8219256" cy="4248472"/>
          </a:xfrm>
        </p:spPr>
        <p:txBody>
          <a:bodyPr>
            <a:normAutofit fontScale="85000" lnSpcReduction="10000"/>
          </a:bodyPr>
          <a:lstStyle/>
          <a:p>
            <a:r>
              <a:rPr lang="en-US" dirty="0" smtClean="0"/>
              <a:t>El Institute of Electrical and Electronics Engineers (IEEE) ha </a:t>
            </a:r>
            <a:r>
              <a:rPr lang="es-MX" dirty="0" smtClean="0"/>
              <a:t>intentado abordar el problema de la terminología y ha desarrollado un estándar que incluye definiciones de perturbaciones energéticas. </a:t>
            </a:r>
          </a:p>
          <a:p>
            <a:endParaRPr lang="es-MX" dirty="0" smtClean="0"/>
          </a:p>
          <a:p>
            <a:r>
              <a:rPr lang="es-MX" dirty="0" smtClean="0"/>
              <a:t>El estándar (Estándar 1159-1995 del IEEE, IEEE Recommended Practice for Monitoring Electric Power Quality ["Práctica recomendada por el IEEE para el monitoreo de la calidad del suministro eléctrico”]) describe muchos problemas de la calidad del suministro.</a:t>
            </a: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1143000"/>
          </a:xfrm>
        </p:spPr>
        <p:txBody>
          <a:bodyPr>
            <a:normAutofit fontScale="90000"/>
          </a:bodyPr>
          <a:lstStyle/>
          <a:p>
            <a:pPr algn="ctr"/>
            <a:r>
              <a:rPr lang="es-MX" dirty="0" smtClean="0">
                <a:solidFill>
                  <a:srgbClr val="FFFF00"/>
                </a:solidFill>
                <a:latin typeface="Franklin Gothic Medium Cond" pitchFamily="34" charset="0"/>
              </a:rPr>
              <a:t>¿Cómo podemos observar la electricidad?</a:t>
            </a:r>
            <a:endParaRPr lang="es-MX" dirty="0">
              <a:solidFill>
                <a:srgbClr val="FFFF00"/>
              </a:solidFill>
              <a:latin typeface="Franklin Gothic Medium Cond" pitchFamily="34" charset="0"/>
            </a:endParaRPr>
          </a:p>
        </p:txBody>
      </p:sp>
      <p:sp>
        <p:nvSpPr>
          <p:cNvPr id="3" name="2 Marcador de contenido"/>
          <p:cNvSpPr>
            <a:spLocks noGrp="1"/>
          </p:cNvSpPr>
          <p:nvPr>
            <p:ph idx="1"/>
          </p:nvPr>
        </p:nvSpPr>
        <p:spPr>
          <a:xfrm>
            <a:off x="457200" y="1600200"/>
            <a:ext cx="8219256" cy="4781128"/>
          </a:xfrm>
        </p:spPr>
        <p:txBody>
          <a:bodyPr>
            <a:normAutofit/>
          </a:bodyPr>
          <a:lstStyle/>
          <a:p>
            <a:pPr algn="just"/>
            <a:r>
              <a:rPr lang="es-MX" dirty="0" smtClean="0"/>
              <a:t>La electricidad en el tomacorrientes de pared es un fenómeno electromagnético. El suministro eléctrico comercial se abastece como corriente alterna (CA), una fuente silenciosa y aparentemente ilimitada de energía que puede generarse en centrales eléctricas, cuya tensión se eleva mediante transformadores y se entrega a cientos de millas a cualquier lugar de la región.</a:t>
            </a:r>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332656"/>
            <a:ext cx="8640960" cy="3744416"/>
          </a:xfrm>
        </p:spPr>
        <p:txBody>
          <a:bodyPr>
            <a:normAutofit fontScale="77500" lnSpcReduction="20000"/>
          </a:bodyPr>
          <a:lstStyle/>
          <a:p>
            <a:r>
              <a:rPr lang="es-MX" dirty="0" smtClean="0"/>
              <a:t>Observar la energía en breves períodos de tiempo ayuda a entender lo importante que es que el suministro de CA sea simple y continuo para un funcionamiento confiable de los sistemas. </a:t>
            </a:r>
          </a:p>
          <a:p>
            <a:r>
              <a:rPr lang="es-MX" dirty="0" smtClean="0"/>
              <a:t>Un </a:t>
            </a:r>
            <a:r>
              <a:rPr lang="es-MX" b="1" u="sng" dirty="0" smtClean="0">
                <a:solidFill>
                  <a:srgbClr val="FFFF00"/>
                </a:solidFill>
              </a:rPr>
              <a:t>osciloscopio</a:t>
            </a:r>
            <a:r>
              <a:rPr lang="es-MX" dirty="0" smtClean="0"/>
              <a:t> nos permite apreciar cómo se ve esta energía, como una onda sinusoidal a 50 o 60 Hz de frecuencia.</a:t>
            </a:r>
          </a:p>
          <a:p>
            <a:r>
              <a:rPr lang="es-MX" dirty="0" smtClean="0"/>
              <a:t>Cuando esta forma de onda fluida cambia de tamaño, forma, simetría o frecuencia, o tiene cortes intermitentes, impulsos, resonancia o baja a cero (aunque sea brevemente), existe una perturbación energética.</a:t>
            </a:r>
          </a:p>
          <a:p>
            <a:endParaRPr lang="es-MX" dirty="0"/>
          </a:p>
        </p:txBody>
      </p:sp>
      <p:pic>
        <p:nvPicPr>
          <p:cNvPr id="20482" name="Picture 2"/>
          <p:cNvPicPr>
            <a:picLocks noChangeAspect="1" noChangeArrowheads="1"/>
          </p:cNvPicPr>
          <p:nvPr/>
        </p:nvPicPr>
        <p:blipFill>
          <a:blip r:embed="rId2" cstate="print"/>
          <a:srcRect/>
          <a:stretch>
            <a:fillRect/>
          </a:stretch>
        </p:blipFill>
        <p:spPr bwMode="auto">
          <a:xfrm>
            <a:off x="2123728" y="4077072"/>
            <a:ext cx="5142533" cy="25501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2656"/>
            <a:ext cx="8712968" cy="1224136"/>
          </a:xfrm>
        </p:spPr>
        <p:txBody>
          <a:bodyPr>
            <a:noAutofit/>
          </a:bodyPr>
          <a:lstStyle/>
          <a:p>
            <a:pPr algn="ctr"/>
            <a:r>
              <a:rPr lang="es-MX" sz="2800" b="1" dirty="0" smtClean="0">
                <a:solidFill>
                  <a:srgbClr val="FFFF00"/>
                </a:solidFill>
              </a:rPr>
              <a:t>Las perturbaciones en la calidad del suministro definidas por el estándar del IEEE han sido organizadas en siete categorías, según la forma de la onda:</a:t>
            </a:r>
            <a:endParaRPr lang="es-MX" sz="2800" b="1" dirty="0">
              <a:solidFill>
                <a:srgbClr val="FFFF00"/>
              </a:solidFill>
            </a:endParaRPr>
          </a:p>
        </p:txBody>
      </p:sp>
      <p:sp>
        <p:nvSpPr>
          <p:cNvPr id="3" name="2 Marcador de contenido"/>
          <p:cNvSpPr>
            <a:spLocks noGrp="1"/>
          </p:cNvSpPr>
          <p:nvPr>
            <p:ph idx="1"/>
          </p:nvPr>
        </p:nvSpPr>
        <p:spPr>
          <a:xfrm>
            <a:off x="467544" y="2060848"/>
            <a:ext cx="8291264" cy="4248472"/>
          </a:xfrm>
        </p:spPr>
        <p:txBody>
          <a:bodyPr/>
          <a:lstStyle/>
          <a:p>
            <a:r>
              <a:rPr lang="es-MX" b="1" dirty="0" smtClean="0"/>
              <a:t>1. Transitorios</a:t>
            </a:r>
          </a:p>
          <a:p>
            <a:r>
              <a:rPr lang="es-MX" b="1" dirty="0" smtClean="0"/>
              <a:t>2. Interrupciones</a:t>
            </a:r>
          </a:p>
          <a:p>
            <a:r>
              <a:rPr lang="es-MX" b="1" dirty="0" smtClean="0"/>
              <a:t>3. Bajada de tensión / subtensión</a:t>
            </a:r>
          </a:p>
          <a:p>
            <a:r>
              <a:rPr lang="es-MX" b="1" dirty="0" smtClean="0"/>
              <a:t>4. Aumento de tensión / sobretensión</a:t>
            </a:r>
          </a:p>
          <a:p>
            <a:r>
              <a:rPr lang="es-MX" b="1" dirty="0" smtClean="0"/>
              <a:t>5. Distorsión de la forma de onda</a:t>
            </a:r>
          </a:p>
          <a:p>
            <a:r>
              <a:rPr lang="es-MX" b="1" dirty="0" smtClean="0"/>
              <a:t>6. Fluctuaciones de tensión</a:t>
            </a:r>
          </a:p>
          <a:p>
            <a:r>
              <a:rPr lang="es-MX" b="1" dirty="0" smtClean="0"/>
              <a:t>7. Variaciones de frecuencia</a:t>
            </a:r>
            <a:endParaRPr lang="es-MX"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323</TotalTime>
  <Words>2353</Words>
  <Application>Microsoft Office PowerPoint</Application>
  <PresentationFormat>Presentación en pantalla (4:3)</PresentationFormat>
  <Paragraphs>220</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Técnico</vt:lpstr>
      <vt:lpstr>Los siete tipos de problemas  en el suministro eléctrico</vt:lpstr>
      <vt:lpstr>Diapositiva 2</vt:lpstr>
      <vt:lpstr>Diapositiva 3</vt:lpstr>
      <vt:lpstr>Diapositiva 4</vt:lpstr>
      <vt:lpstr>Diapositiva 5</vt:lpstr>
      <vt:lpstr>Acordar términos comunes es el primer paso para tratar las perturbaciones energéticas</vt:lpstr>
      <vt:lpstr>¿Cómo podemos observar la electricidad?</vt:lpstr>
      <vt:lpstr>Diapositiva 8</vt:lpstr>
      <vt:lpstr>Las perturbaciones en la calidad del suministro definidas por el estándar del IEEE han sido organizadas en siete categorías, según la forma de la onda:</vt:lpstr>
      <vt:lpstr>1) Transitorios</vt:lpstr>
      <vt:lpstr>Impulsivos</vt:lpstr>
      <vt:lpstr>Diapositiva 12</vt:lpstr>
      <vt:lpstr>Oscilatorios</vt:lpstr>
      <vt:lpstr>Diapositiva 14</vt:lpstr>
      <vt:lpstr>2) Interrupciones</vt:lpstr>
      <vt:lpstr>Diapositiva 16</vt:lpstr>
      <vt:lpstr>3) Bajada de tensión / subtensión</vt:lpstr>
      <vt:lpstr>Diapositiva 18</vt:lpstr>
      <vt:lpstr>Diapositiva 19</vt:lpstr>
      <vt:lpstr>Diapositiva 20</vt:lpstr>
      <vt:lpstr>4) Aumento de tensión / sobretensión</vt:lpstr>
      <vt:lpstr>Diapositiva 22</vt:lpstr>
      <vt:lpstr>Diapositiva 23</vt:lpstr>
      <vt:lpstr>Diapositiva 24</vt:lpstr>
      <vt:lpstr>5) Distorsión de la forma de onda</vt:lpstr>
      <vt:lpstr>Desplazamiento de CC</vt:lpstr>
      <vt:lpstr>Diapositiva 27</vt:lpstr>
      <vt:lpstr>Armónicas</vt:lpstr>
      <vt:lpstr>Diapositiva 29</vt:lpstr>
      <vt:lpstr>Interarmónica</vt:lpstr>
      <vt:lpstr>Diapositiva 31</vt:lpstr>
      <vt:lpstr>Corte intermitente</vt:lpstr>
      <vt:lpstr>Diapositiva 33</vt:lpstr>
      <vt:lpstr>Ruido</vt:lpstr>
      <vt:lpstr>Diapositiva 35</vt:lpstr>
      <vt:lpstr>6) Fluctuaciones de tensión</vt:lpstr>
      <vt:lpstr>Diapositiva 37</vt:lpstr>
      <vt:lpstr>7) Variaciones de frecuencia</vt:lpstr>
      <vt:lpstr>Diapositiva 39</vt:lpstr>
      <vt:lpstr>Desbalance en la tensión</vt:lpstr>
      <vt:lpstr>Diapositiva 41</vt:lpstr>
      <vt:lpstr>Conclusiones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siete tipos de problemas  en el suministro eléctrico</dc:title>
  <dc:creator>WOLVERINE</dc:creator>
  <cp:lastModifiedBy>WOLVERINE</cp:lastModifiedBy>
  <cp:revision>40</cp:revision>
  <dcterms:created xsi:type="dcterms:W3CDTF">2012-09-03T23:29:01Z</dcterms:created>
  <dcterms:modified xsi:type="dcterms:W3CDTF">2012-09-04T04:53:41Z</dcterms:modified>
</cp:coreProperties>
</file>