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7647" r:id="rId4"/>
    <p:sldId id="1176" r:id="rId5"/>
    <p:sldId id="7664" r:id="rId6"/>
    <p:sldId id="7655" r:id="rId7"/>
    <p:sldId id="7653" r:id="rId8"/>
    <p:sldId id="7665" r:id="rId9"/>
    <p:sldId id="7666" r:id="rId10"/>
    <p:sldId id="7656" r:id="rId11"/>
    <p:sldId id="7657" r:id="rId12"/>
    <p:sldId id="7658" r:id="rId13"/>
    <p:sldId id="7667" r:id="rId14"/>
    <p:sldId id="7668" r:id="rId15"/>
    <p:sldId id="7669" r:id="rId16"/>
    <p:sldId id="7661" r:id="rId17"/>
    <p:sldId id="7662" r:id="rId18"/>
    <p:sldId id="761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8"/>
    <a:srgbClr val="0000FF"/>
    <a:srgbClr val="996600"/>
    <a:srgbClr val="E6E9E6"/>
    <a:srgbClr val="C1C7CB"/>
    <a:srgbClr val="AFB4B8"/>
    <a:srgbClr val="E0E8EB"/>
    <a:srgbClr val="085799"/>
    <a:srgbClr val="0644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1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8DBA-14DA-4A5E-B05D-85F7A5B73E75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293F-7C25-4187-86A1-538228AE7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60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2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55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37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0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7293F-7C25-4187-86A1-538228AE74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2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D8F29-A9DF-42E7-B922-882FEDC887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5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8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4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5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8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47756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33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EAC-7851-419C-9561-47E833F0B301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F448-B8DC-4A2F-B7FC-F8D8A2D5D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37465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233766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95994" y="3588995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7E46458-47DE-485F-BEFC-0BF30283F2E3}"/>
              </a:ext>
            </a:extLst>
          </p:cNvPr>
          <p:cNvGrpSpPr/>
          <p:nvPr/>
        </p:nvGrpSpPr>
        <p:grpSpPr>
          <a:xfrm>
            <a:off x="244527" y="1819873"/>
            <a:ext cx="11843185" cy="2677656"/>
            <a:chOff x="244069" y="1703759"/>
            <a:chExt cx="11843185" cy="2677656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73B07BA-70B6-441F-98EB-6D0148A08C53}"/>
                </a:ext>
              </a:extLst>
            </p:cNvPr>
            <p:cNvSpPr txBox="1"/>
            <p:nvPr/>
          </p:nvSpPr>
          <p:spPr>
            <a:xfrm>
              <a:off x="244069" y="1703759"/>
              <a:ext cx="1078227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Variational Autoencoder-aided </a:t>
              </a:r>
            </a:p>
            <a:p>
              <a:pPr rtl="0">
                <a:spcBef>
                  <a:spcPts val="1200"/>
                </a:spcBef>
                <a:spcAft>
                  <a:spcPts val="1200"/>
                </a:spcAft>
              </a:pPr>
              <a:br>
                <a:rPr lang="en-US" altLang="zh-CN" sz="5400" dirty="0"/>
              </a:br>
              <a:endParaRPr lang="zh-CN" altLang="en-US" sz="5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06C9309-DA9A-4E52-B9D6-A88C4EF798D2}"/>
                </a:ext>
              </a:extLst>
            </p:cNvPr>
            <p:cNvSpPr txBox="1"/>
            <p:nvPr/>
          </p:nvSpPr>
          <p:spPr>
            <a:xfrm>
              <a:off x="1999798" y="2936473"/>
              <a:ext cx="100874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                              </a:t>
              </a:r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with Sentiments Analysis</a:t>
              </a:r>
            </a:p>
            <a:p>
              <a:pPr algn="ctr"/>
              <a:endParaRPr lang="zh-CN" altLang="en-US" sz="4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4" y="3869118"/>
            <a:ext cx="1835083" cy="1634379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347855">
            <a:off x="3786842" y="4063121"/>
            <a:ext cx="4683954" cy="1317145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267321" y="421290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Yuhang Lu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178451" y="4552035"/>
            <a:ext cx="18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Zechen Ha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98D79A-5ECB-4914-BE13-896946E1C55F}"/>
              </a:ext>
            </a:extLst>
          </p:cNvPr>
          <p:cNvSpPr txBox="1"/>
          <p:nvPr/>
        </p:nvSpPr>
        <p:spPr>
          <a:xfrm>
            <a:off x="4244998" y="2473016"/>
            <a:ext cx="697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Rumor Classifier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2662B3-21CE-4DFA-8177-C40B5E1F6D6F}"/>
              </a:ext>
            </a:extLst>
          </p:cNvPr>
          <p:cNvSpPr txBox="1"/>
          <p:nvPr/>
        </p:nvSpPr>
        <p:spPr>
          <a:xfrm>
            <a:off x="5178452" y="4881359"/>
            <a:ext cx="18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Zehao Huang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3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88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Implementation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0" y="128300"/>
            <a:ext cx="38401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BERT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eaLnBrk="1" hangingPunct="1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F72B5-7B89-43AC-80E6-60F7D76BCD58}"/>
              </a:ext>
            </a:extLst>
          </p:cNvPr>
          <p:cNvSpPr txBox="1"/>
          <p:nvPr/>
        </p:nvSpPr>
        <p:spPr>
          <a:xfrm>
            <a:off x="5131833" y="480727"/>
            <a:ext cx="5687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use BERT to do word embedding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8F68A-9CDE-44AD-BBCB-5BE85C82B5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783" y="1399801"/>
            <a:ext cx="4312697" cy="4058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BF2897-3FA1-43CC-B54C-DC3E5B3F40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9580" y="1399801"/>
            <a:ext cx="3301826" cy="27645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C57E6C-FADF-40F8-B1F5-AD0422355CF0}"/>
              </a:ext>
            </a:extLst>
          </p:cNvPr>
          <p:cNvCxnSpPr>
            <a:cxnSpLocks/>
          </p:cNvCxnSpPr>
          <p:nvPr/>
        </p:nvCxnSpPr>
        <p:spPr>
          <a:xfrm>
            <a:off x="4749282" y="2519265"/>
            <a:ext cx="2164702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FC5BEF-9485-48C2-A8E5-45D9D4FDBAE7}"/>
              </a:ext>
            </a:extLst>
          </p:cNvPr>
          <p:cNvCxnSpPr>
            <a:cxnSpLocks/>
          </p:cNvCxnSpPr>
          <p:nvPr/>
        </p:nvCxnSpPr>
        <p:spPr>
          <a:xfrm>
            <a:off x="4814596" y="2659224"/>
            <a:ext cx="2183363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6632B9-9AAA-4F3A-9F3F-69C5677780ED}"/>
              </a:ext>
            </a:extLst>
          </p:cNvPr>
          <p:cNvCxnSpPr>
            <a:cxnSpLocks/>
          </p:cNvCxnSpPr>
          <p:nvPr/>
        </p:nvCxnSpPr>
        <p:spPr>
          <a:xfrm>
            <a:off x="4749282" y="2782056"/>
            <a:ext cx="2164702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33187CB-DBB4-48E0-9170-7CA4EF77FDFB}"/>
              </a:ext>
            </a:extLst>
          </p:cNvPr>
          <p:cNvSpPr txBox="1"/>
          <p:nvPr/>
        </p:nvSpPr>
        <p:spPr>
          <a:xfrm>
            <a:off x="409579" y="5749076"/>
            <a:ext cx="549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Pre-trained by large number of data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736801-FCA8-4982-9E97-0418E5EEB2B3}"/>
              </a:ext>
            </a:extLst>
          </p:cNvPr>
          <p:cNvSpPr txBox="1"/>
          <p:nvPr/>
        </p:nvSpPr>
        <p:spPr>
          <a:xfrm>
            <a:off x="6660053" y="4317991"/>
            <a:ext cx="3301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Encoder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capture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context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8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33896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bert-as-service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631D5-53E3-4905-934A-2486575DF002}"/>
              </a:ext>
            </a:extLst>
          </p:cNvPr>
          <p:cNvSpPr txBox="1"/>
          <p:nvPr/>
        </p:nvSpPr>
        <p:spPr>
          <a:xfrm>
            <a:off x="4618653" y="480727"/>
            <a:ext cx="726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use bert-as-service to extract feature vectors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6A55-D13D-41F6-A256-3CB8F878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83" y="2288861"/>
            <a:ext cx="9144792" cy="3581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DAA423-0088-4FD0-BF72-8446B541AEFD}"/>
              </a:ext>
            </a:extLst>
          </p:cNvPr>
          <p:cNvSpPr txBox="1"/>
          <p:nvPr/>
        </p:nvSpPr>
        <p:spPr>
          <a:xfrm>
            <a:off x="5679232" y="1730537"/>
            <a:ext cx="130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C2B4327-041B-47A3-9D43-597FF034B522}"/>
              </a:ext>
            </a:extLst>
          </p:cNvPr>
          <p:cNvSpPr/>
          <p:nvPr/>
        </p:nvSpPr>
        <p:spPr>
          <a:xfrm>
            <a:off x="5278017" y="2911152"/>
            <a:ext cx="802432" cy="145557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DE1-CE3A-4239-A00D-A09676D0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738" y="4750971"/>
            <a:ext cx="2872989" cy="4724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967AB9-1FE4-4FF3-9421-378D9C016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99" y="1730537"/>
            <a:ext cx="646065" cy="4898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1DC8E1-FFB0-45F9-B17D-92411E3786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2499" y="5427980"/>
            <a:ext cx="644601" cy="6135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07D90F-1E1D-4BA7-8C87-63E3C707C6AA}"/>
              </a:ext>
            </a:extLst>
          </p:cNvPr>
          <p:cNvSpPr txBox="1"/>
          <p:nvPr/>
        </p:nvSpPr>
        <p:spPr>
          <a:xfrm>
            <a:off x="5679231" y="5477068"/>
            <a:ext cx="130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681B0D-D4F6-4CA5-9E0B-BC4D87DB43B1}"/>
              </a:ext>
            </a:extLst>
          </p:cNvPr>
          <p:cNvSpPr txBox="1"/>
          <p:nvPr/>
        </p:nvSpPr>
        <p:spPr>
          <a:xfrm>
            <a:off x="537935" y="2989189"/>
            <a:ext cx="3847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The bert-as-service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encapsulates feature extraction parts of BERT and offers useful APIs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ABA6AE-9997-43FE-BA99-A95507FA0A3A}"/>
              </a:ext>
            </a:extLst>
          </p:cNvPr>
          <p:cNvSpPr/>
          <p:nvPr/>
        </p:nvSpPr>
        <p:spPr>
          <a:xfrm>
            <a:off x="7557795" y="4680437"/>
            <a:ext cx="1390261" cy="6135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DD9C25-FFDE-4B33-8222-131CB27E2580}"/>
              </a:ext>
            </a:extLst>
          </p:cNvPr>
          <p:cNvSpPr/>
          <p:nvPr/>
        </p:nvSpPr>
        <p:spPr>
          <a:xfrm>
            <a:off x="9437065" y="4664168"/>
            <a:ext cx="2375490" cy="6251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Vectors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Autoencoders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4A5D-DD43-4786-B482-7B6102C7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839415"/>
            <a:ext cx="5380187" cy="51791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E7A407-F2E4-47DC-8AD9-EAC6700598F8}"/>
              </a:ext>
            </a:extLst>
          </p:cNvPr>
          <p:cNvSpPr/>
          <p:nvPr/>
        </p:nvSpPr>
        <p:spPr>
          <a:xfrm>
            <a:off x="6699380" y="1996750"/>
            <a:ext cx="4796065" cy="3517641"/>
          </a:xfrm>
          <a:prstGeom prst="rect">
            <a:avLst/>
          </a:prstGeom>
          <a:solidFill>
            <a:srgbClr val="E6E6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925484-3834-4AC9-9005-A9B15B85B81E}"/>
              </a:ext>
            </a:extLst>
          </p:cNvPr>
          <p:cNvSpPr txBox="1"/>
          <p:nvPr/>
        </p:nvSpPr>
        <p:spPr>
          <a:xfrm>
            <a:off x="6764694" y="3778218"/>
            <a:ext cx="4796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6B649E4-AD61-45B9-83C2-6DC381B29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25530"/>
              </p:ext>
            </p:extLst>
          </p:nvPr>
        </p:nvGraphicFramePr>
        <p:xfrm>
          <a:off x="8482088" y="4201213"/>
          <a:ext cx="2928692" cy="32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61F2F27-21BD-4514-9109-C345ACAFB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2088" y="4201213"/>
                        <a:ext cx="2928692" cy="32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615F5B-2B0C-4EF3-81C3-E97EA1650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73124"/>
              </p:ext>
            </p:extLst>
          </p:nvPr>
        </p:nvGraphicFramePr>
        <p:xfrm>
          <a:off x="8878594" y="4734292"/>
          <a:ext cx="1306187" cy="36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78594" y="4734292"/>
                        <a:ext cx="1306187" cy="36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4254798-CCBD-4C3D-A426-27F42B9166C6}"/>
              </a:ext>
            </a:extLst>
          </p:cNvPr>
          <p:cNvSpPr txBox="1"/>
          <p:nvPr/>
        </p:nvSpPr>
        <p:spPr>
          <a:xfrm>
            <a:off x="6764694" y="2277610"/>
            <a:ext cx="437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0700096-5008-4262-90F6-75C33D620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489846"/>
              </p:ext>
            </p:extLst>
          </p:nvPr>
        </p:nvGraphicFramePr>
        <p:xfrm>
          <a:off x="6840674" y="2900178"/>
          <a:ext cx="2508600" cy="41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1688760" imgH="279360" progId="Equation.DSMT4">
                  <p:embed/>
                </p:oleObj>
              </mc:Choice>
              <mc:Fallback>
                <p:oleObj name="Equation" r:id="rId9" imgW="1688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0674" y="2900178"/>
                        <a:ext cx="2508600" cy="41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7A071F6-0346-40C5-BC94-CA0772FC5F42}"/>
              </a:ext>
            </a:extLst>
          </p:cNvPr>
          <p:cNvSpPr txBox="1"/>
          <p:nvPr/>
        </p:nvSpPr>
        <p:spPr>
          <a:xfrm>
            <a:off x="537935" y="6256913"/>
            <a:ext cx="1042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Citing: </a:t>
            </a:r>
            <a:r>
              <a:rPr lang="en-US" altLang="zh-CN" sz="1600" i="1" dirty="0" err="1">
                <a:latin typeface="+mn-ea"/>
              </a:rPr>
              <a:t>Doersch</a:t>
            </a:r>
            <a:r>
              <a:rPr lang="en-US" altLang="zh-CN" sz="1600" i="1" dirty="0">
                <a:latin typeface="+mn-ea"/>
              </a:rPr>
              <a:t>, C. (2016). Tutorial on Variational Autoencoders. </a:t>
            </a:r>
            <a:r>
              <a:rPr lang="en-US" altLang="zh-CN" sz="1600" i="1" dirty="0" err="1">
                <a:latin typeface="+mn-ea"/>
              </a:rPr>
              <a:t>ArXiv</a:t>
            </a:r>
            <a:r>
              <a:rPr lang="en-US" altLang="zh-CN" sz="1600" i="1" dirty="0">
                <a:latin typeface="+mn-ea"/>
              </a:rPr>
              <a:t>, abs/1606.05908.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01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Variational Autoencoders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4A5D-DD43-4786-B482-7B6102C7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839415"/>
            <a:ext cx="5380187" cy="517916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0E988E7-3B6C-44BD-B139-B311AC53C317}"/>
              </a:ext>
            </a:extLst>
          </p:cNvPr>
          <p:cNvSpPr/>
          <p:nvPr/>
        </p:nvSpPr>
        <p:spPr>
          <a:xfrm>
            <a:off x="6096000" y="3428999"/>
            <a:ext cx="1191208" cy="5133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5EECD3-BDF0-42B1-8CA6-2989D26B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16" y="1763486"/>
            <a:ext cx="4222595" cy="39973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D3F2EF-4CA3-4314-A9F0-4446C0132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79" y="3306002"/>
            <a:ext cx="494524" cy="2459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5A99ECA-5F4F-45EC-9434-CEB51A9CA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31" y="3306002"/>
            <a:ext cx="524514" cy="2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5" y="67688"/>
            <a:ext cx="5778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EB0DB-25E7-4AA0-93A7-ACE0F464A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1" y="652463"/>
            <a:ext cx="3733159" cy="2776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47ADD4-F58D-44D7-9EFC-D12E68124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5" y="3656523"/>
            <a:ext cx="3733159" cy="2799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1581F7-0868-45E1-87A0-598EFEC42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3" y="652463"/>
            <a:ext cx="3618753" cy="27765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0F8B6A-5960-4844-8C24-6BAF62A9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2" y="3573498"/>
            <a:ext cx="3618753" cy="28828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AE1B422-6FDF-415A-B968-9B9C50C1471A}"/>
              </a:ext>
            </a:extLst>
          </p:cNvPr>
          <p:cNvSpPr txBox="1"/>
          <p:nvPr/>
        </p:nvSpPr>
        <p:spPr>
          <a:xfrm>
            <a:off x="4608560" y="3284375"/>
            <a:ext cx="10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BERT</a:t>
            </a: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C9C285-42D5-4D16-815F-6062475C8757}"/>
              </a:ext>
            </a:extLst>
          </p:cNvPr>
          <p:cNvSpPr txBox="1"/>
          <p:nvPr/>
        </p:nvSpPr>
        <p:spPr>
          <a:xfrm>
            <a:off x="6740605" y="32843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VAE</a:t>
            </a:r>
            <a:endParaRPr lang="zh-CN" altLang="en-US" sz="28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1AE5DC1-BC0A-43E2-9D37-460C17C9F7B5}"/>
              </a:ext>
            </a:extLst>
          </p:cNvPr>
          <p:cNvSpPr/>
          <p:nvPr/>
        </p:nvSpPr>
        <p:spPr>
          <a:xfrm>
            <a:off x="5690911" y="3429000"/>
            <a:ext cx="933824" cy="22752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C69A16-422C-4ED2-80F9-E163E837ACA2}"/>
              </a:ext>
            </a:extLst>
          </p:cNvPr>
          <p:cNvSpPr txBox="1"/>
          <p:nvPr/>
        </p:nvSpPr>
        <p:spPr>
          <a:xfrm>
            <a:off x="5078963" y="476266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Facial Expression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5A5FD5-35B5-475F-B953-62DD68DB8205}"/>
              </a:ext>
            </a:extLst>
          </p:cNvPr>
          <p:cNvSpPr txBox="1"/>
          <p:nvPr/>
        </p:nvSpPr>
        <p:spPr>
          <a:xfrm>
            <a:off x="5428669" y="1856065"/>
            <a:ext cx="133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Emotion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04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Conclusion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3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B86DED2-ADB2-4DBA-9E2B-F3FA124098D2}"/>
              </a:ext>
            </a:extLst>
          </p:cNvPr>
          <p:cNvGrpSpPr/>
          <p:nvPr/>
        </p:nvGrpSpPr>
        <p:grpSpPr>
          <a:xfrm>
            <a:off x="2926556" y="1593925"/>
            <a:ext cx="2052638" cy="3603625"/>
            <a:chOff x="2968625" y="2359978"/>
            <a:chExt cx="2052638" cy="3603625"/>
          </a:xfrm>
        </p:grpSpPr>
        <p:cxnSp>
          <p:nvCxnSpPr>
            <p:cNvPr id="55" name="直接连接符 54"/>
            <p:cNvCxnSpPr/>
            <p:nvPr/>
          </p:nvCxnSpPr>
          <p:spPr>
            <a:xfrm rot="5400000">
              <a:off x="4283076" y="1621790"/>
              <a:ext cx="0" cy="1476375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259EC7-181D-4A37-8C68-9FB6FE71A574}"/>
                </a:ext>
              </a:extLst>
            </p:cNvPr>
            <p:cNvGrpSpPr/>
            <p:nvPr/>
          </p:nvGrpSpPr>
          <p:grpSpPr>
            <a:xfrm>
              <a:off x="2968625" y="2359978"/>
              <a:ext cx="1476375" cy="3600450"/>
              <a:chOff x="2968625" y="2359978"/>
              <a:chExt cx="1476375" cy="3600450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3544888" y="2359978"/>
                <a:ext cx="0" cy="360045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3706813" y="3436302"/>
                <a:ext cx="0" cy="14763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 rot="5400000">
              <a:off x="4283076" y="5225415"/>
              <a:ext cx="0" cy="1476375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/>
          <p:cNvSpPr/>
          <p:nvPr/>
        </p:nvSpPr>
        <p:spPr>
          <a:xfrm>
            <a:off x="942977" y="2298776"/>
            <a:ext cx="2193925" cy="219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A6072D-4F25-48B1-BBFE-86715941176A}"/>
              </a:ext>
            </a:extLst>
          </p:cNvPr>
          <p:cNvGrpSpPr/>
          <p:nvPr/>
        </p:nvGrpSpPr>
        <p:grpSpPr>
          <a:xfrm>
            <a:off x="3964038" y="1191449"/>
            <a:ext cx="3227454" cy="773112"/>
            <a:chOff x="3952875" y="1985328"/>
            <a:chExt cx="3227454" cy="773112"/>
          </a:xfrm>
        </p:grpSpPr>
        <p:sp>
          <p:nvSpPr>
            <p:cNvPr id="103" name="圆角矩形 102"/>
            <p:cNvSpPr/>
            <p:nvPr/>
          </p:nvSpPr>
          <p:spPr>
            <a:xfrm>
              <a:off x="3952875" y="1985328"/>
              <a:ext cx="2855913" cy="773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692147" y="2156970"/>
              <a:ext cx="24881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04" name="圆角矩形 103"/>
          <p:cNvSpPr/>
          <p:nvPr/>
        </p:nvSpPr>
        <p:spPr>
          <a:xfrm>
            <a:off x="3983240" y="3015164"/>
            <a:ext cx="2855913" cy="7747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CFBDAC6-E936-4921-8C09-680288335E0F}"/>
              </a:ext>
            </a:extLst>
          </p:cNvPr>
          <p:cNvGrpSpPr/>
          <p:nvPr/>
        </p:nvGrpSpPr>
        <p:grpSpPr>
          <a:xfrm>
            <a:off x="3964037" y="4935778"/>
            <a:ext cx="2855913" cy="774700"/>
            <a:chOff x="3952875" y="5547678"/>
            <a:chExt cx="2855913" cy="774700"/>
          </a:xfrm>
        </p:grpSpPr>
        <p:sp>
          <p:nvSpPr>
            <p:cNvPr id="105" name="圆角矩形 104"/>
            <p:cNvSpPr/>
            <p:nvPr/>
          </p:nvSpPr>
          <p:spPr>
            <a:xfrm>
              <a:off x="3952875" y="5547678"/>
              <a:ext cx="2855913" cy="7747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692148" y="5698272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2" name="矩形 1">
            <a:extLst>
              <a:ext uri="{FF2B5EF4-FFF2-40B4-BE49-F238E27FC236}">
                <a16:creationId xmlns:a16="http://schemas.microsoft.com/office/drawing/2014/main" id="{9834CE43-C3F8-43F0-BE8B-B49D7AC5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5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473456" y="106669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632850" y="126109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910545" y="534717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2069939" y="554157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178458" y="1364474"/>
            <a:ext cx="1835083" cy="645459"/>
            <a:chOff x="5178000" y="1248360"/>
            <a:chExt cx="1835083" cy="645459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506C9309-DA9A-4E52-B9D6-A88C4EF798D2}"/>
              </a:ext>
            </a:extLst>
          </p:cNvPr>
          <p:cNvSpPr txBox="1"/>
          <p:nvPr/>
        </p:nvSpPr>
        <p:spPr>
          <a:xfrm>
            <a:off x="2921219" y="2393826"/>
            <a:ext cx="6349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THANKS!</a:t>
            </a:r>
            <a:endParaRPr lang="zh-CN" altLang="en-US" sz="66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FZHei-B01S" panose="02010601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178458" y="3696227"/>
            <a:ext cx="1835083" cy="1041144"/>
            <a:chOff x="5178000" y="3580112"/>
            <a:chExt cx="1835083" cy="1634379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7C4C34-FF54-4740-BD9D-EA91850DE209}"/>
              </a:ext>
            </a:extLst>
          </p:cNvPr>
          <p:cNvGrpSpPr/>
          <p:nvPr/>
        </p:nvGrpSpPr>
        <p:grpSpPr>
          <a:xfrm>
            <a:off x="5862863" y="1572420"/>
            <a:ext cx="3769249" cy="920214"/>
            <a:chOff x="6591300" y="1650829"/>
            <a:chExt cx="3367461" cy="827881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CC2AC891-CF77-4576-BF9E-58002D224353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F89E15-D6BD-4440-A3F2-45089C2149F9}"/>
                </a:ext>
              </a:extLst>
            </p:cNvPr>
            <p:cNvSpPr txBox="1"/>
            <p:nvPr/>
          </p:nvSpPr>
          <p:spPr>
            <a:xfrm>
              <a:off x="7567192" y="1775757"/>
              <a:ext cx="2391569" cy="5260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Introduction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EAEF6F-C199-47E1-AC71-0269503F78E7}"/>
              </a:ext>
            </a:extLst>
          </p:cNvPr>
          <p:cNvGrpSpPr/>
          <p:nvPr/>
        </p:nvGrpSpPr>
        <p:grpSpPr>
          <a:xfrm>
            <a:off x="5862864" y="2721904"/>
            <a:ext cx="4481286" cy="920214"/>
            <a:chOff x="6591300" y="1650829"/>
            <a:chExt cx="4003599" cy="827881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AC367E3A-FFFE-4749-8D19-2317BC1ED9EC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89BC19E-9D4F-47F7-AF11-ECFF4391272C}"/>
                </a:ext>
              </a:extLst>
            </p:cNvPr>
            <p:cNvSpPr txBox="1"/>
            <p:nvPr/>
          </p:nvSpPr>
          <p:spPr>
            <a:xfrm>
              <a:off x="7567189" y="1760877"/>
              <a:ext cx="3027710" cy="5260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Data Acquisition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C97C78-00E7-4B8A-8D49-F746877AC85F}"/>
              </a:ext>
            </a:extLst>
          </p:cNvPr>
          <p:cNvGrpSpPr/>
          <p:nvPr/>
        </p:nvGrpSpPr>
        <p:grpSpPr>
          <a:xfrm>
            <a:off x="5862866" y="3871391"/>
            <a:ext cx="4455044" cy="920215"/>
            <a:chOff x="6591300" y="1650829"/>
            <a:chExt cx="3980153" cy="827881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A52B230-FF25-4022-BDC9-B684375010EE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989260-5F95-461C-9197-EF6E9266C468}"/>
                </a:ext>
              </a:extLst>
            </p:cNvPr>
            <p:cNvSpPr txBox="1"/>
            <p:nvPr/>
          </p:nvSpPr>
          <p:spPr>
            <a:xfrm>
              <a:off x="7567187" y="1801719"/>
              <a:ext cx="3004266" cy="5260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Implementation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BC53B0-BA17-41DE-9D88-415B2B4A02CD}"/>
              </a:ext>
            </a:extLst>
          </p:cNvPr>
          <p:cNvGrpSpPr/>
          <p:nvPr/>
        </p:nvGrpSpPr>
        <p:grpSpPr>
          <a:xfrm>
            <a:off x="5862865" y="5020873"/>
            <a:ext cx="3603575" cy="920214"/>
            <a:chOff x="6591300" y="1650829"/>
            <a:chExt cx="3219448" cy="827881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09DC9B01-1FCC-4877-913D-FD1DF3083800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EBBD24-8CC7-4FDF-8645-C7324614E561}"/>
                </a:ext>
              </a:extLst>
            </p:cNvPr>
            <p:cNvSpPr txBox="1"/>
            <p:nvPr/>
          </p:nvSpPr>
          <p:spPr>
            <a:xfrm>
              <a:off x="7419179" y="1801720"/>
              <a:ext cx="2391569" cy="5260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kumimoji="1"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Conclusion</a:t>
              </a:r>
              <a:endPara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D505EE5-A18F-4FD7-A812-A17426DB2DA8}"/>
              </a:ext>
            </a:extLst>
          </p:cNvPr>
          <p:cNvSpPr txBox="1"/>
          <p:nvPr/>
        </p:nvSpPr>
        <p:spPr>
          <a:xfrm>
            <a:off x="1203418" y="1292305"/>
            <a:ext cx="335606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>
              <a:defRPr/>
            </a:pPr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Index</a:t>
            </a:r>
            <a:endParaRPr lang="zh-CN" altLang="en-US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Introduction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22" y="113102"/>
            <a:ext cx="5628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Rumor on Twitter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5EECED-CA4E-4DE4-B183-249E6A665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85" y="1491449"/>
            <a:ext cx="5871764" cy="39061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1F7657-C788-4D05-8988-4974411184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80" y="3386830"/>
            <a:ext cx="716342" cy="61727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DB5088-A152-43F4-A6E3-08FD7770FE4D}"/>
              </a:ext>
            </a:extLst>
          </p:cNvPr>
          <p:cNvCxnSpPr>
            <a:cxnSpLocks/>
          </p:cNvCxnSpPr>
          <p:nvPr/>
        </p:nvCxnSpPr>
        <p:spPr>
          <a:xfrm>
            <a:off x="887767" y="3686589"/>
            <a:ext cx="51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9CBB5B-E2D1-408F-AF71-231D73D42949}"/>
              </a:ext>
            </a:extLst>
          </p:cNvPr>
          <p:cNvCxnSpPr/>
          <p:nvPr/>
        </p:nvCxnSpPr>
        <p:spPr>
          <a:xfrm flipV="1">
            <a:off x="887767" y="1846555"/>
            <a:ext cx="514905" cy="184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54EB1F-49ED-4FB4-8E9B-1174C8CAD17B}"/>
              </a:ext>
            </a:extLst>
          </p:cNvPr>
          <p:cNvCxnSpPr>
            <a:cxnSpLocks/>
          </p:cNvCxnSpPr>
          <p:nvPr/>
        </p:nvCxnSpPr>
        <p:spPr>
          <a:xfrm flipV="1">
            <a:off x="887767" y="2778710"/>
            <a:ext cx="514905" cy="90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40B5C-31CE-43FA-9DDA-60417F218658}"/>
              </a:ext>
            </a:extLst>
          </p:cNvPr>
          <p:cNvCxnSpPr/>
          <p:nvPr/>
        </p:nvCxnSpPr>
        <p:spPr>
          <a:xfrm>
            <a:off x="887767" y="3686589"/>
            <a:ext cx="514905" cy="77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0D883F-29A5-43A0-B620-6CD009D0C31E}"/>
              </a:ext>
            </a:extLst>
          </p:cNvPr>
          <p:cNvCxnSpPr/>
          <p:nvPr/>
        </p:nvCxnSpPr>
        <p:spPr>
          <a:xfrm>
            <a:off x="887767" y="3686589"/>
            <a:ext cx="514905" cy="146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4EC142-D52F-498F-9A08-23B792AA4C52}"/>
              </a:ext>
            </a:extLst>
          </p:cNvPr>
          <p:cNvSpPr txBox="1"/>
          <p:nvPr/>
        </p:nvSpPr>
        <p:spPr>
          <a:xfrm>
            <a:off x="7145248" y="3055926"/>
            <a:ext cx="4972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“An item of circulating information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whose veracity status is yet to be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verified at the time of posting.”</a:t>
            </a:r>
          </a:p>
        </p:txBody>
      </p:sp>
    </p:spTree>
    <p:extLst>
      <p:ext uri="{BB962C8B-B14F-4D97-AF65-F5344CB8AC3E}">
        <p14:creationId xmlns:p14="http://schemas.microsoft.com/office/powerpoint/2010/main" val="4107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0">
            <a:extLst>
              <a:ext uri="{FF2B5EF4-FFF2-40B4-BE49-F238E27FC236}">
                <a16:creationId xmlns:a16="http://schemas.microsoft.com/office/drawing/2014/main" id="{20AC68DF-2C0D-415C-9DE3-387A2EFB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23" y="113102"/>
            <a:ext cx="34440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Outline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40280004-6E01-4AC0-9C8F-E75BAB5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2700000">
            <a:off x="2549843" y="2496677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3234254" y="1296477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49643" y="318108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1442912" y="4059165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620443" y="1428489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/>
        </p:nvSpPr>
        <p:spPr>
          <a:xfrm rot="2700000">
            <a:off x="667061" y="368814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873088" y="5461532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9793359" y="4386731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10174335" y="4856667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10647656" y="2519569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9472" y="2548820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74993" y="3088951"/>
            <a:ext cx="5501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Data Acquisition</a:t>
            </a:r>
            <a:endParaRPr kumimoji="1"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3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85" y="128300"/>
            <a:ext cx="3403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Data Acquisition</a:t>
            </a:r>
            <a:endParaRPr kumimoji="1"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19108-2A85-4341-B894-6C4A003301D2}"/>
              </a:ext>
            </a:extLst>
          </p:cNvPr>
          <p:cNvSpPr txBox="1"/>
          <p:nvPr/>
        </p:nvSpPr>
        <p:spPr>
          <a:xfrm>
            <a:off x="328385" y="1603578"/>
            <a:ext cx="1141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Rumors shared on Twitter about Coronavirus from 2020-03-01 - 2020-05-03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4EBBF-03C4-478D-AD7F-3B11C307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96" y="2300633"/>
            <a:ext cx="2715209" cy="53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78BB0-DAC2-44BA-9807-20D5DB0297EA}"/>
              </a:ext>
            </a:extLst>
          </p:cNvPr>
          <p:cNvSpPr txBox="1"/>
          <p:nvPr/>
        </p:nvSpPr>
        <p:spPr>
          <a:xfrm>
            <a:off x="6790590" y="2338540"/>
            <a:ext cx="210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Collected by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B6BCA-6894-4EE7-A0C4-2B35C0C1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" y="4081761"/>
            <a:ext cx="12079474" cy="2119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81DA3-313E-46A2-BE79-24B4B664A7E7}"/>
              </a:ext>
            </a:extLst>
          </p:cNvPr>
          <p:cNvSpPr txBox="1"/>
          <p:nvPr/>
        </p:nvSpPr>
        <p:spPr>
          <a:xfrm>
            <a:off x="328385" y="3379456"/>
            <a:ext cx="676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use a Web Crawler to acquire these data: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3890988-7693-4A62-8051-6E44EB64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58" y="5606509"/>
            <a:ext cx="3403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multiple label is allowed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0914C359-B97C-46D5-8A60-52A4E386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631" y="4036662"/>
            <a:ext cx="3403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Label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8FC41-6B1D-4A38-A2A3-7637446F15B8}"/>
              </a:ext>
            </a:extLst>
          </p:cNvPr>
          <p:cNvCxnSpPr/>
          <p:nvPr/>
        </p:nvCxnSpPr>
        <p:spPr>
          <a:xfrm>
            <a:off x="2864498" y="4236098"/>
            <a:ext cx="7389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17460-FAA7-41D8-8AAE-38759DEAC8A4}"/>
              </a:ext>
            </a:extLst>
          </p:cNvPr>
          <p:cNvCxnSpPr/>
          <p:nvPr/>
        </p:nvCxnSpPr>
        <p:spPr>
          <a:xfrm>
            <a:off x="2864498" y="4236098"/>
            <a:ext cx="0" cy="1296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E4B835-5F3E-4D09-8900-1999A837F5C7}"/>
              </a:ext>
            </a:extLst>
          </p:cNvPr>
          <p:cNvCxnSpPr/>
          <p:nvPr/>
        </p:nvCxnSpPr>
        <p:spPr>
          <a:xfrm>
            <a:off x="2864498" y="5533053"/>
            <a:ext cx="16328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D9F210-3E6B-4020-AB2F-F13D7EEDAD5D}"/>
              </a:ext>
            </a:extLst>
          </p:cNvPr>
          <p:cNvCxnSpPr/>
          <p:nvPr/>
        </p:nvCxnSpPr>
        <p:spPr>
          <a:xfrm flipV="1">
            <a:off x="4497355" y="5178490"/>
            <a:ext cx="0" cy="354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BFE4F6-FA38-4B5F-ADA0-28244E687E72}"/>
              </a:ext>
            </a:extLst>
          </p:cNvPr>
          <p:cNvCxnSpPr/>
          <p:nvPr/>
        </p:nvCxnSpPr>
        <p:spPr>
          <a:xfrm>
            <a:off x="4497355" y="5178490"/>
            <a:ext cx="57569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5A401C-FC39-4CEB-BDBE-3CA60C779FA0}"/>
              </a:ext>
            </a:extLst>
          </p:cNvPr>
          <p:cNvCxnSpPr/>
          <p:nvPr/>
        </p:nvCxnSpPr>
        <p:spPr>
          <a:xfrm>
            <a:off x="10254343" y="4236098"/>
            <a:ext cx="0" cy="942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10">
            <a:extLst>
              <a:ext uri="{FF2B5EF4-FFF2-40B4-BE49-F238E27FC236}">
                <a16:creationId xmlns:a16="http://schemas.microsoft.com/office/drawing/2014/main" id="{48A2902A-D165-4E4C-9EF1-7E1A426E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627" y="3859382"/>
            <a:ext cx="3403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Rumor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1" name="文本框 10">
            <a:extLst>
              <a:ext uri="{FF2B5EF4-FFF2-40B4-BE49-F238E27FC236}">
                <a16:creationId xmlns:a16="http://schemas.microsoft.com/office/drawing/2014/main" id="{BF10334F-17DB-42FC-95C7-B0B295CFF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292" y="5875900"/>
            <a:ext cx="3403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Time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F69E9782-2918-4459-A9C0-A19DF5FCB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572" y="5505413"/>
            <a:ext cx="3403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Source</a:t>
            </a:r>
            <a:endParaRPr kumimoji="1"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4F3F34-16D9-4AF9-8465-1E817D9DF84D}"/>
              </a:ext>
            </a:extLst>
          </p:cNvPr>
          <p:cNvCxnSpPr/>
          <p:nvPr/>
        </p:nvCxnSpPr>
        <p:spPr>
          <a:xfrm flipH="1">
            <a:off x="8574833" y="5691673"/>
            <a:ext cx="2603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8AFF58-B061-4C9D-A7ED-6C79D87355DC}"/>
              </a:ext>
            </a:extLst>
          </p:cNvPr>
          <p:cNvCxnSpPr/>
          <p:nvPr/>
        </p:nvCxnSpPr>
        <p:spPr>
          <a:xfrm>
            <a:off x="11178073" y="4786604"/>
            <a:ext cx="0" cy="9050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85" y="128300"/>
            <a:ext cx="2729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Class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0A41B-ED03-4D7A-8082-82C38C52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198" y="1227271"/>
            <a:ext cx="11565604" cy="4893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F605B-F1CC-4851-BCE4-610497D200A2}"/>
              </a:ext>
            </a:extLst>
          </p:cNvPr>
          <p:cNvSpPr txBox="1"/>
          <p:nvPr/>
        </p:nvSpPr>
        <p:spPr>
          <a:xfrm>
            <a:off x="4385388" y="4892065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12.6%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8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0">
            <a:extLst>
              <a:ext uri="{FF2B5EF4-FFF2-40B4-BE49-F238E27FC236}">
                <a16:creationId xmlns:a16="http://schemas.microsoft.com/office/drawing/2014/main" id="{B5EBD45B-FCA2-4B95-A215-15EF532F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85" y="128300"/>
            <a:ext cx="3739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Sentiment Labels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B184BC93-FEFA-4DB2-99CC-47F3C6EE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5EEB5-1D7F-4A21-AC38-CA9C6E53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0" y="1212973"/>
            <a:ext cx="4259645" cy="18357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402A6F6-EAEF-419D-91F3-F64C600F7E10}"/>
              </a:ext>
            </a:extLst>
          </p:cNvPr>
          <p:cNvSpPr/>
          <p:nvPr/>
        </p:nvSpPr>
        <p:spPr>
          <a:xfrm>
            <a:off x="1903445" y="4460032"/>
            <a:ext cx="1548882" cy="9330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Neutral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9DE3E6-FCD4-4B0F-B132-302C950647D0}"/>
              </a:ext>
            </a:extLst>
          </p:cNvPr>
          <p:cNvCxnSpPr>
            <a:stCxn id="8" idx="7"/>
          </p:cNvCxnSpPr>
          <p:nvPr/>
        </p:nvCxnSpPr>
        <p:spPr>
          <a:xfrm flipV="1">
            <a:off x="3225498" y="4030824"/>
            <a:ext cx="553400" cy="56585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D7233-767E-4430-A126-2A81163DB9B6}"/>
              </a:ext>
            </a:extLst>
          </p:cNvPr>
          <p:cNvCxnSpPr>
            <a:cxnSpLocks/>
            <a:stCxn id="8" idx="1"/>
            <a:endCxn id="33" idx="2"/>
          </p:cNvCxnSpPr>
          <p:nvPr/>
        </p:nvCxnSpPr>
        <p:spPr>
          <a:xfrm flipH="1" flipV="1">
            <a:off x="1534000" y="4042589"/>
            <a:ext cx="596274" cy="5540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218B82-7747-41DC-AEB2-1AA8173306D3}"/>
              </a:ext>
            </a:extLst>
          </p:cNvPr>
          <p:cNvCxnSpPr>
            <a:stCxn id="8" idx="3"/>
          </p:cNvCxnSpPr>
          <p:nvPr/>
        </p:nvCxnSpPr>
        <p:spPr>
          <a:xfrm flipH="1">
            <a:off x="1576874" y="5256455"/>
            <a:ext cx="553400" cy="49120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567D2-3FB1-4907-A7C0-0216FF8DBC3C}"/>
              </a:ext>
            </a:extLst>
          </p:cNvPr>
          <p:cNvCxnSpPr>
            <a:stCxn id="8" idx="5"/>
          </p:cNvCxnSpPr>
          <p:nvPr/>
        </p:nvCxnSpPr>
        <p:spPr>
          <a:xfrm>
            <a:off x="3225498" y="5256455"/>
            <a:ext cx="553400" cy="49120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7F31A9-545D-48B4-B09D-6DC3DCCBA2E4}"/>
              </a:ext>
            </a:extLst>
          </p:cNvPr>
          <p:cNvSpPr/>
          <p:nvPr/>
        </p:nvSpPr>
        <p:spPr>
          <a:xfrm>
            <a:off x="2864498" y="3405673"/>
            <a:ext cx="1800808" cy="6251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 Positive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1A5B3D-53BF-4944-88FB-1CF2A34C49D0}"/>
              </a:ext>
            </a:extLst>
          </p:cNvPr>
          <p:cNvSpPr/>
          <p:nvPr/>
        </p:nvSpPr>
        <p:spPr>
          <a:xfrm>
            <a:off x="2864499" y="5747657"/>
            <a:ext cx="1956796" cy="6251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 Negative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B351CA-5F40-426C-981D-589DDA9C7B25}"/>
              </a:ext>
            </a:extLst>
          </p:cNvPr>
          <p:cNvSpPr/>
          <p:nvPr/>
        </p:nvSpPr>
        <p:spPr>
          <a:xfrm>
            <a:off x="937725" y="3417438"/>
            <a:ext cx="1192550" cy="6251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41C5C75-D490-43A5-B492-F7B9D794EAA7}"/>
              </a:ext>
            </a:extLst>
          </p:cNvPr>
          <p:cNvSpPr/>
          <p:nvPr/>
        </p:nvSpPr>
        <p:spPr>
          <a:xfrm>
            <a:off x="937725" y="5747657"/>
            <a:ext cx="1338945" cy="625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6ED3323-5D31-4974-85A7-626F31A81804}"/>
              </a:ext>
            </a:extLst>
          </p:cNvPr>
          <p:cNvSpPr/>
          <p:nvPr/>
        </p:nvSpPr>
        <p:spPr>
          <a:xfrm>
            <a:off x="9311735" y="1425352"/>
            <a:ext cx="1800808" cy="6251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Happiness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DB0A59D-F503-4BFE-B9FA-49043B959B40}"/>
              </a:ext>
            </a:extLst>
          </p:cNvPr>
          <p:cNvSpPr/>
          <p:nvPr/>
        </p:nvSpPr>
        <p:spPr>
          <a:xfrm>
            <a:off x="9311735" y="2050503"/>
            <a:ext cx="1800808" cy="6251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Sadness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8DD428-92B4-4734-8669-81D2E5CA86AB}"/>
              </a:ext>
            </a:extLst>
          </p:cNvPr>
          <p:cNvSpPr/>
          <p:nvPr/>
        </p:nvSpPr>
        <p:spPr>
          <a:xfrm>
            <a:off x="9311735" y="2675654"/>
            <a:ext cx="1800808" cy="6251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Surprise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252118-29D2-435C-A5D3-1D88887135B7}"/>
              </a:ext>
            </a:extLst>
          </p:cNvPr>
          <p:cNvSpPr/>
          <p:nvPr/>
        </p:nvSpPr>
        <p:spPr>
          <a:xfrm>
            <a:off x="9311735" y="3300805"/>
            <a:ext cx="1800808" cy="6251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Neutral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483743-6837-4CC4-982D-F2B42089D1DE}"/>
              </a:ext>
            </a:extLst>
          </p:cNvPr>
          <p:cNvSpPr/>
          <p:nvPr/>
        </p:nvSpPr>
        <p:spPr>
          <a:xfrm>
            <a:off x="9311735" y="3935280"/>
            <a:ext cx="1800808" cy="6251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Fear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9B6F7BF-0747-4FE6-927E-EA2A5658995A}"/>
              </a:ext>
            </a:extLst>
          </p:cNvPr>
          <p:cNvSpPr/>
          <p:nvPr/>
        </p:nvSpPr>
        <p:spPr>
          <a:xfrm>
            <a:off x="9311735" y="4551107"/>
            <a:ext cx="1800808" cy="625151"/>
          </a:xfrm>
          <a:prstGeom prst="roundRect">
            <a:avLst/>
          </a:prstGeom>
          <a:solidFill>
            <a:srgbClr val="99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Disgust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0EE6E9D-2329-4571-9282-4879E108117D}"/>
              </a:ext>
            </a:extLst>
          </p:cNvPr>
          <p:cNvSpPr/>
          <p:nvPr/>
        </p:nvSpPr>
        <p:spPr>
          <a:xfrm>
            <a:off x="9311735" y="5176258"/>
            <a:ext cx="1800808" cy="6251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Anger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B4F5BC-7CA1-4D38-B569-4E9F632F9E68}"/>
              </a:ext>
            </a:extLst>
          </p:cNvPr>
          <p:cNvSpPr/>
          <p:nvPr/>
        </p:nvSpPr>
        <p:spPr>
          <a:xfrm>
            <a:off x="5822086" y="3156463"/>
            <a:ext cx="2113014" cy="9821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7EC79-CD80-4FE1-A770-4C5DAE297215}"/>
              </a:ext>
            </a:extLst>
          </p:cNvPr>
          <p:cNvSpPr txBox="1"/>
          <p:nvPr/>
        </p:nvSpPr>
        <p:spPr>
          <a:xfrm>
            <a:off x="5822086" y="3438332"/>
            <a:ext cx="214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Facial Expressions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7C911491-17B6-4DAE-A09E-5706CA36AA18}"/>
              </a:ext>
            </a:extLst>
          </p:cNvPr>
          <p:cNvSpPr/>
          <p:nvPr/>
        </p:nvSpPr>
        <p:spPr>
          <a:xfrm>
            <a:off x="8133401" y="1567543"/>
            <a:ext cx="989045" cy="4105469"/>
          </a:xfrm>
          <a:prstGeom prst="leftBrace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7328CD-F15B-47FE-B42E-A4B021D04D30}"/>
              </a:ext>
            </a:extLst>
          </p:cNvPr>
          <p:cNvSpPr txBox="1"/>
          <p:nvPr/>
        </p:nvSpPr>
        <p:spPr>
          <a:xfrm>
            <a:off x="5131833" y="480727"/>
            <a:ext cx="521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manually labeled 1630 rumors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3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1228-40"/>
</p:tagLst>
</file>

<file path=ppt/theme/theme1.xml><?xml version="1.0" encoding="utf-8"?>
<a:theme xmlns:a="http://schemas.openxmlformats.org/drawingml/2006/main" name="第一PPT，www.1ppt.com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228</Words>
  <Application>Microsoft Office PowerPoint</Application>
  <PresentationFormat>宽屏</PresentationFormat>
  <Paragraphs>101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Times New Roman</vt:lpstr>
      <vt:lpstr>第一PPT，www.1ppt.com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user</dc:creator>
  <cp:keywords>user</cp:keywords>
  <cp:lastModifiedBy>哈 泽辰</cp:lastModifiedBy>
  <cp:revision>96</cp:revision>
  <dcterms:created xsi:type="dcterms:W3CDTF">2018-04-25T02:39:48Z</dcterms:created>
  <dcterms:modified xsi:type="dcterms:W3CDTF">2020-07-12T19:20:52Z</dcterms:modified>
</cp:coreProperties>
</file>