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7667" r:id="rId14"/>
    <p:sldId id="7668" r:id="rId15"/>
    <p:sldId id="7669" r:id="rId16"/>
    <p:sldId id="269" r:id="rId17"/>
    <p:sldId id="270" r:id="rId18"/>
    <p:sldId id="271" r:id="rId19"/>
    <p:sldId id="272" r:id="rId20"/>
    <p:sldId id="276" r:id="rId21"/>
    <p:sldId id="275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99FF33"/>
    <a:srgbClr val="33CCCC"/>
    <a:srgbClr val="FFCC66"/>
    <a:srgbClr val="FFCC00"/>
    <a:srgbClr val="FF9999"/>
    <a:srgbClr val="FF6699"/>
    <a:srgbClr val="33CCFF"/>
    <a:srgbClr val="00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3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3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5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矩形 8"/>
          <p:cNvSpPr txBox="1"/>
          <p:nvPr/>
        </p:nvSpPr>
        <p:spPr>
          <a:xfrm>
            <a:off x="8893475" y="6398464"/>
            <a:ext cx="683697" cy="23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模板下载：</a:t>
            </a:r>
            <a:r>
              <a:rPr dirty="0"/>
              <a:t>www.1ppt.com/</a:t>
            </a:r>
            <a:r>
              <a:rPr dirty="0" err="1"/>
              <a:t>moban</a:t>
            </a:r>
            <a:r>
              <a:rPr dirty="0"/>
              <a:t>/     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行业</a:t>
            </a: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rPr dirty="0"/>
              <a:t>www.1ppt.com/</a:t>
            </a:r>
            <a:r>
              <a:rPr dirty="0" err="1"/>
              <a:t>hangye</a:t>
            </a:r>
            <a:r>
              <a:rPr dirty="0"/>
              <a:t>/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节日</a:t>
            </a: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rPr dirty="0"/>
              <a:t>www.1ppt.com/</a:t>
            </a:r>
            <a:r>
              <a:rPr dirty="0" err="1"/>
              <a:t>jieri</a:t>
            </a:r>
            <a:r>
              <a:rPr dirty="0"/>
              <a:t>/           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素材下载：</a:t>
            </a:r>
            <a:r>
              <a:rPr dirty="0"/>
              <a:t>www.1ppt.com/</a:t>
            </a:r>
            <a:r>
              <a:rPr dirty="0" err="1"/>
              <a:t>sucai</a:t>
            </a:r>
            <a:r>
              <a:rPr dirty="0"/>
              <a:t>/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背景图片：</a:t>
            </a:r>
            <a:r>
              <a:rPr dirty="0"/>
              <a:t>www.1ppt.com/</a:t>
            </a:r>
            <a:r>
              <a:rPr dirty="0" err="1"/>
              <a:t>beijing</a:t>
            </a:r>
            <a:r>
              <a:rPr dirty="0"/>
              <a:t>/      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图表下载：</a:t>
            </a:r>
            <a:r>
              <a:rPr dirty="0"/>
              <a:t>www.1ppt.com/</a:t>
            </a:r>
            <a:r>
              <a:rPr dirty="0" err="1"/>
              <a:t>tubiao</a:t>
            </a:r>
            <a:r>
              <a:rPr dirty="0"/>
              <a:t>/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优秀</a:t>
            </a: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下载：</a:t>
            </a:r>
            <a:r>
              <a:rPr dirty="0"/>
              <a:t>www.1ppt.com/</a:t>
            </a:r>
            <a:r>
              <a:rPr dirty="0" err="1"/>
              <a:t>xiazai</a:t>
            </a:r>
            <a:r>
              <a:rPr dirty="0"/>
              <a:t>/        </a:t>
            </a:r>
            <a:r>
              <a:rPr dirty="0" err="1"/>
              <a:t>PPT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教程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： </a:t>
            </a:r>
            <a:r>
              <a:rPr dirty="0"/>
              <a:t>www.1ppt.com/powerpoint/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Word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教程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： </a:t>
            </a:r>
            <a:r>
              <a:rPr dirty="0"/>
              <a:t>www.1ppt.com/word/              Excel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教程：</a:t>
            </a:r>
            <a:r>
              <a:rPr dirty="0"/>
              <a:t>www.1ppt.com/excel/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资料下载：</a:t>
            </a:r>
            <a:r>
              <a:rPr dirty="0"/>
              <a:t>www.1ppt.com/</a:t>
            </a:r>
            <a:r>
              <a:rPr dirty="0" err="1"/>
              <a:t>ziliao</a:t>
            </a:r>
            <a:r>
              <a:rPr dirty="0"/>
              <a:t>/                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课件下载：</a:t>
            </a:r>
            <a:r>
              <a:rPr dirty="0"/>
              <a:t>www.1ppt.com/</a:t>
            </a:r>
            <a:r>
              <a:rPr dirty="0" err="1"/>
              <a:t>kejian</a:t>
            </a:r>
            <a:r>
              <a:rPr dirty="0"/>
              <a:t>/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范文下载：</a:t>
            </a:r>
            <a:r>
              <a:rPr dirty="0"/>
              <a:t>www.1ppt.com/</a:t>
            </a:r>
            <a:r>
              <a:rPr dirty="0" err="1"/>
              <a:t>fanwen</a:t>
            </a:r>
            <a:r>
              <a:rPr dirty="0"/>
              <a:t>/             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试卷下载：</a:t>
            </a:r>
            <a:r>
              <a:rPr dirty="0"/>
              <a:t>www.1ppt.com/</a:t>
            </a:r>
            <a:r>
              <a:rPr dirty="0" err="1"/>
              <a:t>shiti</a:t>
            </a:r>
            <a:r>
              <a:rPr dirty="0"/>
              <a:t>/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教案下载：</a:t>
            </a:r>
            <a:r>
              <a:rPr dirty="0"/>
              <a:t>www.1ppt.com/</a:t>
            </a:r>
            <a:r>
              <a:rPr dirty="0" err="1"/>
              <a:t>jiaoan</a:t>
            </a:r>
            <a:r>
              <a:rPr dirty="0"/>
              <a:t>/  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字体下载：</a:t>
            </a:r>
            <a:r>
              <a:rPr dirty="0"/>
              <a:t>www.1ppt.com/ziti/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0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FFFFFF"/>
            </a:gs>
            <a:gs pos="100000">
              <a:srgbClr val="E6E6E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3" descr="图片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096000" y="74"/>
            <a:ext cx="6096000" cy="685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github.com/hanxiao/bert-as-servic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oogle-research/bert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generative/cvae" TargetMode="External"/><Relationship Id="rId2" Type="http://schemas.openxmlformats.org/officeDocument/2006/relationships/hyperlink" Target="https://pytorch.org/tutorials/advanced/cpp_frontend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s231n.github.io/convolutional-networks/" TargetMode="External"/><Relationship Id="rId4" Type="http://schemas.openxmlformats.org/officeDocument/2006/relationships/hyperlink" Target="https://github.com/liamlycoder/PyTorch_Primer/blob/master/PyTorch_Primer/04FConMNIST/net.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sc-melady.github.io/COVID-19-Tweet-Analysis/misinf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c-melady.github.io/COVID-19-Tweet-Analysis/misinfo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sentiment-analysi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eople.ece.cornell.edu/land/OldStudentProjects/cs490-95to96/HJKIM/emo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直接连接符 37"/>
          <p:cNvSpPr/>
          <p:nvPr/>
        </p:nv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99" name="直接连接符 38"/>
          <p:cNvSpPr/>
          <p:nvPr/>
        </p:nv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00" name="直接连接符 39"/>
          <p:cNvSpPr/>
          <p:nvPr/>
        </p:nvSpPr>
        <p:spPr>
          <a:xfrm flipH="1">
            <a:off x="2910546" y="5347172"/>
            <a:ext cx="840606" cy="391983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01" name="直接连接符 40"/>
          <p:cNvSpPr/>
          <p:nvPr/>
        </p:nv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105" name="组合 41"/>
          <p:cNvGrpSpPr/>
          <p:nvPr/>
        </p:nvGrpSpPr>
        <p:grpSpPr>
          <a:xfrm>
            <a:off x="5178457" y="1233765"/>
            <a:ext cx="1835085" cy="645460"/>
            <a:chOff x="0" y="0"/>
            <a:chExt cx="1835083" cy="645459"/>
          </a:xfrm>
        </p:grpSpPr>
        <p:sp>
          <p:nvSpPr>
            <p:cNvPr id="102" name="直接连接符 42"/>
            <p:cNvSpPr/>
            <p:nvPr/>
          </p:nvSpPr>
          <p:spPr>
            <a:xfrm>
              <a:off x="0" y="19047"/>
              <a:ext cx="1835083" cy="1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3" name="直接连接符 43"/>
            <p:cNvSpPr/>
            <p:nvPr/>
          </p:nvSpPr>
          <p:spPr>
            <a:xfrm flipH="1">
              <a:off x="-1" y="0"/>
              <a:ext cx="1" cy="645460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4" name="直接连接符 44"/>
            <p:cNvSpPr/>
            <p:nvPr/>
          </p:nvSpPr>
          <p:spPr>
            <a:xfrm>
              <a:off x="1835083" y="0"/>
              <a:ext cx="1" cy="645460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06" name="直接连接符 45"/>
          <p:cNvSpPr/>
          <p:nvPr/>
        </p:nvSpPr>
        <p:spPr>
          <a:xfrm>
            <a:off x="6095994" y="3588994"/>
            <a:ext cx="1" cy="660401"/>
          </a:xfrm>
          <a:prstGeom prst="line">
            <a:avLst/>
          </a:prstGeom>
          <a:ln w="6350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109" name="组合 46"/>
          <p:cNvGrpSpPr/>
          <p:nvPr/>
        </p:nvGrpSpPr>
        <p:grpSpPr>
          <a:xfrm>
            <a:off x="290246" y="1819873"/>
            <a:ext cx="11751747" cy="2504441"/>
            <a:chOff x="0" y="0"/>
            <a:chExt cx="11751746" cy="2504440"/>
          </a:xfrm>
        </p:grpSpPr>
        <p:sp>
          <p:nvSpPr>
            <p:cNvPr id="107" name="文本框 47"/>
            <p:cNvSpPr txBox="1"/>
            <p:nvPr/>
          </p:nvSpPr>
          <p:spPr>
            <a:xfrm>
              <a:off x="0" y="0"/>
              <a:ext cx="10690832" cy="250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200"/>
                </a:spcBef>
                <a:defRPr sz="4000" b="1">
                  <a:solidFill>
                    <a:srgbClr val="18171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/>
                <a:t>Variational Autoencoder-aided </a:t>
              </a:r>
            </a:p>
            <a:p>
              <a:pPr>
                <a:spcBef>
                  <a:spcPts val="1200"/>
                </a:spcBef>
                <a:defRPr sz="5400"/>
              </a:pPr>
              <a:br>
                <a:rPr dirty="0"/>
              </a:br>
              <a:endParaRPr dirty="0"/>
            </a:p>
          </p:txBody>
        </p:sp>
        <p:sp>
          <p:nvSpPr>
            <p:cNvPr id="108" name="文本框 48"/>
            <p:cNvSpPr txBox="1"/>
            <p:nvPr/>
          </p:nvSpPr>
          <p:spPr>
            <a:xfrm>
              <a:off x="1755728" y="1232713"/>
              <a:ext cx="9996018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 b="1">
                  <a:solidFill>
                    <a:srgbClr val="18171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/>
                <a:t>                               </a:t>
              </a:r>
              <a:r>
                <a:rPr sz="4000" dirty="0"/>
                <a:t>with Sentiment Analysis</a:t>
              </a:r>
            </a:p>
          </p:txBody>
        </p:sp>
      </p:grpSp>
      <p:grpSp>
        <p:nvGrpSpPr>
          <p:cNvPr id="113" name="组合 49"/>
          <p:cNvGrpSpPr/>
          <p:nvPr/>
        </p:nvGrpSpPr>
        <p:grpSpPr>
          <a:xfrm>
            <a:off x="5178453" y="3869118"/>
            <a:ext cx="1835085" cy="1634379"/>
            <a:chOff x="0" y="0"/>
            <a:chExt cx="1835083" cy="1634377"/>
          </a:xfrm>
        </p:grpSpPr>
        <p:sp>
          <p:nvSpPr>
            <p:cNvPr id="110" name="直接连接符 50"/>
            <p:cNvSpPr/>
            <p:nvPr/>
          </p:nvSpPr>
          <p:spPr>
            <a:xfrm flipV="1">
              <a:off x="1835082" y="0"/>
              <a:ext cx="1" cy="1634379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1" name="直接连接符 51"/>
            <p:cNvSpPr/>
            <p:nvPr/>
          </p:nvSpPr>
          <p:spPr>
            <a:xfrm>
              <a:off x="0" y="1613740"/>
              <a:ext cx="1835083" cy="1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2" name="直接连接符 52"/>
            <p:cNvSpPr/>
            <p:nvPr/>
          </p:nvSpPr>
          <p:spPr>
            <a:xfrm flipV="1">
              <a:off x="-1" y="0"/>
              <a:ext cx="1" cy="1634379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14" name="椭圆 54"/>
          <p:cNvSpPr/>
          <p:nvPr/>
        </p:nvSpPr>
        <p:spPr>
          <a:xfrm rot="9347855">
            <a:off x="3786841" y="4063119"/>
            <a:ext cx="4683955" cy="1317147"/>
          </a:xfrm>
          <a:prstGeom prst="ellips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115" name="文本框 55"/>
          <p:cNvSpPr txBox="1"/>
          <p:nvPr/>
        </p:nvSpPr>
        <p:spPr>
          <a:xfrm>
            <a:off x="5313041" y="4212907"/>
            <a:ext cx="15659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Yuhang</a:t>
            </a:r>
            <a:r>
              <a:t> Lu</a:t>
            </a:r>
          </a:p>
        </p:txBody>
      </p:sp>
      <p:sp>
        <p:nvSpPr>
          <p:cNvPr id="116" name="文本框 22"/>
          <p:cNvSpPr txBox="1"/>
          <p:nvPr/>
        </p:nvSpPr>
        <p:spPr>
          <a:xfrm>
            <a:off x="5224171" y="4552034"/>
            <a:ext cx="17436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Zechen Ha</a:t>
            </a:r>
          </a:p>
        </p:txBody>
      </p:sp>
      <p:sp>
        <p:nvSpPr>
          <p:cNvPr id="117" name="文本框 1"/>
          <p:cNvSpPr txBox="1"/>
          <p:nvPr/>
        </p:nvSpPr>
        <p:spPr>
          <a:xfrm>
            <a:off x="4290717" y="2473015"/>
            <a:ext cx="688086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Rumor Classifier</a:t>
            </a:r>
          </a:p>
        </p:txBody>
      </p:sp>
      <p:sp>
        <p:nvSpPr>
          <p:cNvPr id="118" name="文本框 21"/>
          <p:cNvSpPr txBox="1"/>
          <p:nvPr/>
        </p:nvSpPr>
        <p:spPr>
          <a:xfrm>
            <a:off x="5224172" y="4881359"/>
            <a:ext cx="17436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Zehao Huang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 16"/>
          <p:cNvSpPr/>
          <p:nvPr/>
        </p:nvSpPr>
        <p:spPr>
          <a:xfrm rot="2700000">
            <a:off x="2549843" y="2496676"/>
            <a:ext cx="2017032" cy="2017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8" name="矩形 17"/>
          <p:cNvSpPr/>
          <p:nvPr/>
        </p:nvSpPr>
        <p:spPr>
          <a:xfrm rot="2700000">
            <a:off x="3234253" y="1296476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9" name="矩形 18"/>
          <p:cNvSpPr/>
          <p:nvPr/>
        </p:nvSpPr>
        <p:spPr>
          <a:xfrm rot="2700000">
            <a:off x="1349643" y="3181088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0" name="矩形 19"/>
          <p:cNvSpPr/>
          <p:nvPr/>
        </p:nvSpPr>
        <p:spPr>
          <a:xfrm rot="2700000">
            <a:off x="1442912" y="4059165"/>
            <a:ext cx="461672" cy="46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1" name="矩形 20"/>
          <p:cNvSpPr/>
          <p:nvPr/>
        </p:nvSpPr>
        <p:spPr>
          <a:xfrm rot="2700000">
            <a:off x="2620442" y="1428488"/>
            <a:ext cx="384188" cy="384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2" name="矩形 21"/>
          <p:cNvSpPr/>
          <p:nvPr/>
        </p:nvSpPr>
        <p:spPr>
          <a:xfrm rot="2700000">
            <a:off x="667060" y="3688141"/>
            <a:ext cx="252001" cy="25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3" name="矩形 22"/>
          <p:cNvSpPr/>
          <p:nvPr/>
        </p:nvSpPr>
        <p:spPr>
          <a:xfrm rot="2700000">
            <a:off x="2873088" y="5461532"/>
            <a:ext cx="292366" cy="2923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4" name="矩形 23"/>
          <p:cNvSpPr/>
          <p:nvPr/>
        </p:nvSpPr>
        <p:spPr>
          <a:xfrm rot="2700000">
            <a:off x="9793359" y="4386730"/>
            <a:ext cx="467064" cy="467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5" name="矩形 24"/>
          <p:cNvSpPr/>
          <p:nvPr/>
        </p:nvSpPr>
        <p:spPr>
          <a:xfrm rot="2700000">
            <a:off x="10174334" y="4856667"/>
            <a:ext cx="264048" cy="2640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6" name="矩形 25"/>
          <p:cNvSpPr/>
          <p:nvPr/>
        </p:nvSpPr>
        <p:spPr>
          <a:xfrm rot="2700000">
            <a:off x="10647656" y="2519569"/>
            <a:ext cx="351352" cy="3513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7" name="文本框 26"/>
          <p:cNvSpPr txBox="1"/>
          <p:nvPr/>
        </p:nvSpPr>
        <p:spPr>
          <a:xfrm>
            <a:off x="2454243" y="2548820"/>
            <a:ext cx="201093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1500" b="0"/>
              <a:t>03</a:t>
            </a:r>
          </a:p>
        </p:txBody>
      </p:sp>
      <p:sp>
        <p:nvSpPr>
          <p:cNvPr id="268" name="文本框 27"/>
          <p:cNvSpPr txBox="1"/>
          <p:nvPr/>
        </p:nvSpPr>
        <p:spPr>
          <a:xfrm>
            <a:off x="5520712" y="3088950"/>
            <a:ext cx="479072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0" animBg="1" advAuto="0"/>
      <p:bldP spid="258" grpId="6" animBg="1" advAuto="0"/>
      <p:bldP spid="259" grpId="2" animBg="1" advAuto="0"/>
      <p:bldP spid="260" grpId="3" animBg="1" advAuto="0"/>
      <p:bldP spid="261" grpId="4" animBg="1" advAuto="0"/>
      <p:bldP spid="262" grpId="1" animBg="1" advAuto="0"/>
      <p:bldP spid="263" grpId="5" animBg="1" advAuto="0"/>
      <p:bldP spid="264" grpId="8" animBg="1" advAuto="0"/>
      <p:bldP spid="265" grpId="9" animBg="1" advAuto="0"/>
      <p:bldP spid="266" grpId="7" animBg="1" advAuto="0"/>
      <p:bldP spid="267" grpId="11" animBg="1" advAuto="0"/>
      <p:bldP spid="268" grpId="1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文本框 10"/>
          <p:cNvSpPr txBox="1"/>
          <p:nvPr/>
        </p:nvSpPr>
        <p:spPr>
          <a:xfrm>
            <a:off x="612229" y="128300"/>
            <a:ext cx="374868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BERT</a:t>
            </a:r>
          </a:p>
        </p:txBody>
      </p:sp>
      <p:sp>
        <p:nvSpPr>
          <p:cNvPr id="271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72" name="TextBox 3"/>
          <p:cNvSpPr txBox="1"/>
          <p:nvPr/>
        </p:nvSpPr>
        <p:spPr>
          <a:xfrm>
            <a:off x="6195647" y="455546"/>
            <a:ext cx="55784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We use BERT to do word embedding </a:t>
            </a:r>
          </a:p>
        </p:txBody>
      </p:sp>
      <p:pic>
        <p:nvPicPr>
          <p:cNvPr id="2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98" y="1384766"/>
            <a:ext cx="4312698" cy="405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96" y="1384766"/>
            <a:ext cx="3301827" cy="276451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traight Arrow Connector 25"/>
          <p:cNvSpPr/>
          <p:nvPr/>
        </p:nvSpPr>
        <p:spPr>
          <a:xfrm>
            <a:off x="5352597" y="2504231"/>
            <a:ext cx="2164703" cy="1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Straight Arrow Connector 28"/>
          <p:cNvSpPr/>
          <p:nvPr/>
        </p:nvSpPr>
        <p:spPr>
          <a:xfrm>
            <a:off x="5417912" y="2644189"/>
            <a:ext cx="2183364" cy="1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Straight Connector 32"/>
          <p:cNvSpPr/>
          <p:nvPr/>
        </p:nvSpPr>
        <p:spPr>
          <a:xfrm>
            <a:off x="5352597" y="2767021"/>
            <a:ext cx="2164703" cy="1"/>
          </a:xfrm>
          <a:prstGeom prst="line">
            <a:avLst/>
          </a:prstGeom>
          <a:ln w="571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TextBox 41"/>
          <p:cNvSpPr txBox="1"/>
          <p:nvPr/>
        </p:nvSpPr>
        <p:spPr>
          <a:xfrm>
            <a:off x="1058615" y="5734041"/>
            <a:ext cx="491590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Pre-trained by large number of data</a:t>
            </a:r>
          </a:p>
        </p:txBody>
      </p:sp>
      <p:sp>
        <p:nvSpPr>
          <p:cNvPr id="279" name="TextBox 42"/>
          <p:cNvSpPr txBox="1"/>
          <p:nvPr/>
        </p:nvSpPr>
        <p:spPr>
          <a:xfrm>
            <a:off x="7421840" y="4302957"/>
            <a:ext cx="2984412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Bidirectional Encoder</a:t>
            </a:r>
          </a:p>
          <a:p>
            <a:pPr algn="ctr"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to capture</a:t>
            </a:r>
          </a:p>
          <a:p>
            <a:pPr algn="ctr"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bidirectional context</a:t>
            </a:r>
          </a:p>
        </p:txBody>
      </p:sp>
      <p:sp>
        <p:nvSpPr>
          <p:cNvPr id="12" name="Citing:…">
            <a:extLst>
              <a:ext uri="{FF2B5EF4-FFF2-40B4-BE49-F238E27FC236}">
                <a16:creationId xmlns:a16="http://schemas.microsoft.com/office/drawing/2014/main" id="{71027B82-92D8-414B-8194-C770083F83FE}"/>
              </a:ext>
            </a:extLst>
          </p:cNvPr>
          <p:cNvSpPr txBox="1"/>
          <p:nvPr/>
        </p:nvSpPr>
        <p:spPr>
          <a:xfrm>
            <a:off x="0" y="6438255"/>
            <a:ext cx="1278233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Devlin J, Chang MW, Lee K, Toutanova K. Bert: Pre-training of deep bidirectional transformers for language understanding. </a:t>
            </a:r>
            <a:r>
              <a:rPr lang="en-US" altLang="zh-CN" sz="1200" dirty="0" err="1">
                <a:latin typeface="微软雅黑"/>
                <a:ea typeface="微软雅黑"/>
                <a:cs typeface="+mn-cs"/>
              </a:rPr>
              <a:t>arXiv</a:t>
            </a:r>
            <a:r>
              <a:rPr lang="en-US" altLang="zh-CN" sz="1200" dirty="0">
                <a:latin typeface="微软雅黑"/>
                <a:ea typeface="微软雅黑"/>
                <a:cs typeface="+mn-cs"/>
              </a:rPr>
              <a:t> preprint arXiv:1810.04805. 2018 Oct 11</a:t>
            </a:r>
            <a:endParaRPr lang="en-US" sz="1200" dirty="0">
              <a:latin typeface="微软雅黑"/>
              <a:ea typeface="微软雅黑"/>
              <a:cs typeface="+mn-cs"/>
              <a:sym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10"/>
          <p:cNvSpPr txBox="1"/>
          <p:nvPr/>
        </p:nvSpPr>
        <p:spPr>
          <a:xfrm>
            <a:off x="583654" y="67687"/>
            <a:ext cx="329823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bert-as-service</a:t>
            </a:r>
          </a:p>
        </p:txBody>
      </p:sp>
      <p:sp>
        <p:nvSpPr>
          <p:cNvPr id="282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83" name="TextBox 15"/>
          <p:cNvSpPr txBox="1"/>
          <p:nvPr/>
        </p:nvSpPr>
        <p:spPr>
          <a:xfrm>
            <a:off x="4664373" y="480727"/>
            <a:ext cx="71771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We use bert-as-service to extract feature vectors</a:t>
            </a:r>
          </a:p>
        </p:txBody>
      </p:sp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82" y="2288861"/>
            <a:ext cx="9144794" cy="358172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20"/>
          <p:cNvSpPr txBox="1"/>
          <p:nvPr/>
        </p:nvSpPr>
        <p:spPr>
          <a:xfrm>
            <a:off x="5724952" y="1730537"/>
            <a:ext cx="12164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Server</a:t>
            </a:r>
          </a:p>
        </p:txBody>
      </p:sp>
      <p:sp>
        <p:nvSpPr>
          <p:cNvPr id="286" name="Arrow: Up-Down 4"/>
          <p:cNvSpPr/>
          <p:nvPr/>
        </p:nvSpPr>
        <p:spPr>
          <a:xfrm>
            <a:off x="5278016" y="2911151"/>
            <a:ext cx="802434" cy="1455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54"/>
                </a:moveTo>
                <a:lnTo>
                  <a:pt x="10800" y="0"/>
                </a:lnTo>
                <a:lnTo>
                  <a:pt x="21600" y="5954"/>
                </a:lnTo>
                <a:lnTo>
                  <a:pt x="16200" y="5954"/>
                </a:lnTo>
                <a:lnTo>
                  <a:pt x="16200" y="15646"/>
                </a:lnTo>
                <a:lnTo>
                  <a:pt x="21600" y="15646"/>
                </a:lnTo>
                <a:lnTo>
                  <a:pt x="10800" y="21600"/>
                </a:lnTo>
                <a:lnTo>
                  <a:pt x="0" y="15646"/>
                </a:lnTo>
                <a:lnTo>
                  <a:pt x="5400" y="15646"/>
                </a:lnTo>
                <a:lnTo>
                  <a:pt x="5400" y="5954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1414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7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37" y="4750970"/>
            <a:ext cx="2872990" cy="472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28" descr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498" y="1730537"/>
            <a:ext cx="646066" cy="48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30" descr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498" y="5427979"/>
            <a:ext cx="644602" cy="613548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extBox 31"/>
          <p:cNvSpPr txBox="1"/>
          <p:nvPr/>
        </p:nvSpPr>
        <p:spPr>
          <a:xfrm>
            <a:off x="5724950" y="5477068"/>
            <a:ext cx="12164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Client</a:t>
            </a:r>
          </a:p>
        </p:txBody>
      </p:sp>
      <p:sp>
        <p:nvSpPr>
          <p:cNvPr id="291" name="TextBox 32"/>
          <p:cNvSpPr txBox="1"/>
          <p:nvPr/>
        </p:nvSpPr>
        <p:spPr>
          <a:xfrm>
            <a:off x="583654" y="2989189"/>
            <a:ext cx="3756302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The bert-as-service 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encapsulates feature extraction parts of BERT and offers useful APIs</a:t>
            </a:r>
          </a:p>
        </p:txBody>
      </p:sp>
      <p:sp>
        <p:nvSpPr>
          <p:cNvPr id="292" name="Arrow: Right 33"/>
          <p:cNvSpPr/>
          <p:nvPr/>
        </p:nvSpPr>
        <p:spPr>
          <a:xfrm>
            <a:off x="7557795" y="4680437"/>
            <a:ext cx="1390262" cy="6135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>
            <a:solidFill>
              <a:srgbClr val="41414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5" name="Rectangle: Rounded Corners 34"/>
          <p:cNvGrpSpPr/>
          <p:nvPr/>
        </p:nvGrpSpPr>
        <p:grpSpPr>
          <a:xfrm>
            <a:off x="9437065" y="4664168"/>
            <a:ext cx="2375491" cy="625152"/>
            <a:chOff x="0" y="0"/>
            <a:chExt cx="2375490" cy="625150"/>
          </a:xfrm>
        </p:grpSpPr>
        <p:sp>
          <p:nvSpPr>
            <p:cNvPr id="293" name="Rounded Rectangle"/>
            <p:cNvSpPr/>
            <p:nvPr/>
          </p:nvSpPr>
          <p:spPr>
            <a:xfrm>
              <a:off x="0" y="0"/>
              <a:ext cx="2375491" cy="62515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94" name="Feature Vectors"/>
            <p:cNvSpPr txBox="1"/>
            <p:nvPr/>
          </p:nvSpPr>
          <p:spPr>
            <a:xfrm>
              <a:off x="76236" y="114455"/>
              <a:ext cx="222301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Feature Vectors</a:t>
              </a:r>
            </a:p>
          </p:txBody>
        </p:sp>
      </p:grpSp>
      <p:sp>
        <p:nvSpPr>
          <p:cNvPr id="17" name="Citing:…">
            <a:extLst>
              <a:ext uri="{FF2B5EF4-FFF2-40B4-BE49-F238E27FC236}">
                <a16:creationId xmlns:a16="http://schemas.microsoft.com/office/drawing/2014/main" id="{62463F07-51BF-4018-9EC2-44FB7A0A401C}"/>
              </a:ext>
            </a:extLst>
          </p:cNvPr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https://github.com/google-research/bert</a:t>
            </a: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sym typeface="微软雅黑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/>
                <a:ea typeface="微软雅黑"/>
                <a:cs typeface="+mn-cs"/>
                <a:sym typeface="微软雅黑"/>
              </a:rPr>
              <a:t>，</a:t>
            </a: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https://github.com/hanxiao/bert-as-service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cs typeface="+mn-c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Variational Autoencoders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134A5D-DD43-4786-B482-7B6102C76B5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839415"/>
            <a:ext cx="5380187" cy="51791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AE7A407-F2E4-47DC-8AD9-EAC6700598F8}"/>
              </a:ext>
            </a:extLst>
          </p:cNvPr>
          <p:cNvSpPr/>
          <p:nvPr/>
        </p:nvSpPr>
        <p:spPr>
          <a:xfrm>
            <a:off x="6699380" y="1996750"/>
            <a:ext cx="4796065" cy="3517641"/>
          </a:xfrm>
          <a:prstGeom prst="rect">
            <a:avLst/>
          </a:prstGeom>
          <a:solidFill>
            <a:srgbClr val="E6E6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925484-3834-4AC9-9005-A9B15B85B81E}"/>
              </a:ext>
            </a:extLst>
          </p:cNvPr>
          <p:cNvSpPr txBox="1"/>
          <p:nvPr/>
        </p:nvSpPr>
        <p:spPr>
          <a:xfrm>
            <a:off x="6764694" y="3778218"/>
            <a:ext cx="479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6B649E4-AD61-45B9-83C2-6DC381B29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2088" y="4201213"/>
          <a:ext cx="2928692" cy="32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1841400" imgH="203040" progId="Equation.DSMT4">
                  <p:embed/>
                </p:oleObj>
              </mc:Choice>
              <mc:Fallback>
                <p:oleObj name="Equation" r:id="rId5" imgW="1841400" imgH="203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86B649E4-AD61-45B9-83C2-6DC381B29D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2088" y="4201213"/>
                        <a:ext cx="2928692" cy="32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2615F5B-2B0C-4EF3-81C3-E97EA1650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8594" y="4734292"/>
          <a:ext cx="1306187" cy="36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2615F5B-2B0C-4EF3-81C3-E97EA1650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78594" y="4734292"/>
                        <a:ext cx="1306187" cy="36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4254798-CCBD-4C3D-A426-27F42B9166C6}"/>
              </a:ext>
            </a:extLst>
          </p:cNvPr>
          <p:cNvSpPr txBox="1"/>
          <p:nvPr/>
        </p:nvSpPr>
        <p:spPr>
          <a:xfrm>
            <a:off x="6764694" y="2277610"/>
            <a:ext cx="437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0700096-5008-4262-90F6-75C33D620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674" y="2900178"/>
          <a:ext cx="2508600" cy="41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9" imgW="1688760" imgH="279360" progId="Equation.DSMT4">
                  <p:embed/>
                </p:oleObj>
              </mc:Choice>
              <mc:Fallback>
                <p:oleObj name="Equation" r:id="rId9" imgW="1688760" imgH="2793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0700096-5008-4262-90F6-75C33D620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0674" y="2900178"/>
                        <a:ext cx="2508600" cy="414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7A071F6-0346-40C5-BC94-CA0772FC5F42}"/>
              </a:ext>
            </a:extLst>
          </p:cNvPr>
          <p:cNvSpPr txBox="1"/>
          <p:nvPr/>
        </p:nvSpPr>
        <p:spPr>
          <a:xfrm>
            <a:off x="0" y="6365029"/>
            <a:ext cx="104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Citing: 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Doersch, C. (2016). Tutorial on Variational Autoencoders. </a:t>
            </a:r>
            <a:r>
              <a:rPr lang="en-US" altLang="zh-CN" sz="1200" dirty="0" err="1">
                <a:latin typeface="微软雅黑"/>
                <a:ea typeface="微软雅黑"/>
                <a:cs typeface="+mn-cs"/>
              </a:rPr>
              <a:t>ArXiv</a:t>
            </a:r>
            <a:r>
              <a:rPr lang="en-US" altLang="zh-CN" sz="1200" dirty="0">
                <a:latin typeface="微软雅黑"/>
                <a:ea typeface="微软雅黑"/>
                <a:cs typeface="+mn-cs"/>
              </a:rPr>
              <a:t>, abs/1606.05908.</a:t>
            </a:r>
          </a:p>
        </p:txBody>
      </p:sp>
    </p:spTree>
    <p:extLst>
      <p:ext uri="{BB962C8B-B14F-4D97-AF65-F5344CB8AC3E}">
        <p14:creationId xmlns:p14="http://schemas.microsoft.com/office/powerpoint/2010/main" val="25601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Variational Autoencoders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134A5D-DD43-4786-B482-7B6102C7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839415"/>
            <a:ext cx="5380187" cy="517916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60E988E7-3B6C-44BD-B139-B311AC53C317}"/>
              </a:ext>
            </a:extLst>
          </p:cNvPr>
          <p:cNvSpPr/>
          <p:nvPr/>
        </p:nvSpPr>
        <p:spPr>
          <a:xfrm>
            <a:off x="6096000" y="3428999"/>
            <a:ext cx="1191208" cy="51332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55EECD3-BDF0-42B1-8CA6-2989D26B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416" y="1763486"/>
            <a:ext cx="4222595" cy="39973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D3F2EF-4CA3-4314-A9F0-4446C01322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79" y="3306002"/>
            <a:ext cx="494524" cy="2459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5A99ECA-5F4F-45EC-9434-CEB51A9CAD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31" y="3306002"/>
            <a:ext cx="524514" cy="2705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CBC0899-ACB6-4D0C-A8B7-A552BB8863B3}"/>
              </a:ext>
            </a:extLst>
          </p:cNvPr>
          <p:cNvSpPr txBox="1"/>
          <p:nvPr/>
        </p:nvSpPr>
        <p:spPr>
          <a:xfrm>
            <a:off x="0" y="6365029"/>
            <a:ext cx="104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Citing: 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Doersch, C. (2016). Tutorial on Variational Autoencoders. </a:t>
            </a:r>
            <a:r>
              <a:rPr lang="en-US" altLang="zh-CN" sz="1200" dirty="0" err="1">
                <a:latin typeface="微软雅黑"/>
                <a:ea typeface="微软雅黑"/>
                <a:cs typeface="+mn-cs"/>
              </a:rPr>
              <a:t>ArXiv</a:t>
            </a:r>
            <a:r>
              <a:rPr lang="en-US" altLang="zh-CN" sz="1200" dirty="0">
                <a:latin typeface="微软雅黑"/>
                <a:ea typeface="微软雅黑"/>
                <a:cs typeface="+mn-cs"/>
              </a:rPr>
              <a:t>, abs/1606.05908.</a:t>
            </a:r>
          </a:p>
        </p:txBody>
      </p:sp>
    </p:spTree>
    <p:extLst>
      <p:ext uri="{BB962C8B-B14F-4D97-AF65-F5344CB8AC3E}">
        <p14:creationId xmlns:p14="http://schemas.microsoft.com/office/powerpoint/2010/main" val="32231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EB0DB-25E7-4AA0-93A7-ACE0F464A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1" y="652463"/>
            <a:ext cx="3733159" cy="2776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47ADD4-F58D-44D7-9EFC-D12E68124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3656523"/>
            <a:ext cx="3733159" cy="2799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1581F7-0868-45E1-87A0-598EFEC42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43" y="652463"/>
            <a:ext cx="3618753" cy="27765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0F8B6A-5960-4844-8C24-6BAF62A9C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42" y="3573498"/>
            <a:ext cx="3618753" cy="288289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AE1B422-6FDF-415A-B968-9B9C50C1471A}"/>
              </a:ext>
            </a:extLst>
          </p:cNvPr>
          <p:cNvSpPr txBox="1"/>
          <p:nvPr/>
        </p:nvSpPr>
        <p:spPr>
          <a:xfrm>
            <a:off x="4608560" y="3284375"/>
            <a:ext cx="108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BERT</a:t>
            </a:r>
            <a:endParaRPr lang="zh-CN" altLang="en-US" sz="28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C9C285-42D5-4D16-815F-6062475C8757}"/>
              </a:ext>
            </a:extLst>
          </p:cNvPr>
          <p:cNvSpPr txBox="1"/>
          <p:nvPr/>
        </p:nvSpPr>
        <p:spPr>
          <a:xfrm>
            <a:off x="6740605" y="3284375"/>
            <a:ext cx="101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VAE</a:t>
            </a:r>
            <a:endParaRPr lang="zh-CN" altLang="en-US" sz="28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1AE5DC1-BC0A-43E2-9D37-460C17C9F7B5}"/>
              </a:ext>
            </a:extLst>
          </p:cNvPr>
          <p:cNvSpPr/>
          <p:nvPr/>
        </p:nvSpPr>
        <p:spPr>
          <a:xfrm>
            <a:off x="5690911" y="3429000"/>
            <a:ext cx="933824" cy="2275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C69A16-422C-4ED2-80F9-E163E837ACA2}"/>
              </a:ext>
            </a:extLst>
          </p:cNvPr>
          <p:cNvSpPr txBox="1"/>
          <p:nvPr/>
        </p:nvSpPr>
        <p:spPr>
          <a:xfrm>
            <a:off x="5078963" y="4762661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Facial Expression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5A5FD5-35B5-475F-B953-62DD68DB8205}"/>
              </a:ext>
            </a:extLst>
          </p:cNvPr>
          <p:cNvSpPr txBox="1"/>
          <p:nvPr/>
        </p:nvSpPr>
        <p:spPr>
          <a:xfrm>
            <a:off x="5428669" y="1856065"/>
            <a:ext cx="133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Emotion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2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00" name="Implement VAE using C++"/>
          <p:cNvSpPr txBox="1"/>
          <p:nvPr/>
        </p:nvSpPr>
        <p:spPr>
          <a:xfrm>
            <a:off x="603027" y="138612"/>
            <a:ext cx="4863069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Implement VAE using C++</a:t>
            </a:r>
          </a:p>
        </p:txBody>
      </p:sp>
      <p:sp>
        <p:nvSpPr>
          <p:cNvPr id="301" name="Using the PYTORCH C++ frontend.…"/>
          <p:cNvSpPr txBox="1"/>
          <p:nvPr/>
        </p:nvSpPr>
        <p:spPr>
          <a:xfrm>
            <a:off x="22864" y="1429259"/>
            <a:ext cx="12146271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Using the PYTORCH C++ frontend. 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The C++ frontend exposes a pure C++11 API that extends this underlying C++ codebase with tools required for machine learning training and inference.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Based on our Python version of VAE, we convert Python API to C++ API.</a:t>
            </a:r>
          </a:p>
        </p:txBody>
      </p:sp>
      <p:sp>
        <p:nvSpPr>
          <p:cNvPr id="302" name="Citing:…"/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https://pytorch.org/tutorials/advanced/cpp_frontend.html</a:t>
            </a:r>
            <a:r>
              <a:rPr lang="en-US"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</a:rPr>
              <a:t>，</a:t>
            </a:r>
            <a:r>
              <a:rPr lang="en-US"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</a:rPr>
              <a:t> </a:t>
            </a:r>
            <a:r>
              <a:rPr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https://www.tensorflow.org/tutorials/generative/cvae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79" y="3162458"/>
            <a:ext cx="4419601" cy="21463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FCNNs Classification"/>
          <p:cNvSpPr txBox="1"/>
          <p:nvPr/>
        </p:nvSpPr>
        <p:spPr>
          <a:xfrm>
            <a:off x="411705" y="162013"/>
            <a:ext cx="3943113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FCNNs Classification</a:t>
            </a:r>
          </a:p>
        </p:txBody>
      </p:sp>
      <p:sp>
        <p:nvSpPr>
          <p:cNvPr id="307" name="Build fully connected neural network."/>
          <p:cNvSpPr txBox="1"/>
          <p:nvPr/>
        </p:nvSpPr>
        <p:spPr>
          <a:xfrm>
            <a:off x="440658" y="816305"/>
            <a:ext cx="506845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Build fully connected neural network.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1" y="1265441"/>
            <a:ext cx="7207851" cy="214630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Citing:…"/>
          <p:cNvSpPr txBox="1"/>
          <p:nvPr/>
        </p:nvSpPr>
        <p:spPr>
          <a:xfrm>
            <a:off x="72231" y="6356667"/>
            <a:ext cx="1211976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 u="sng">
                <a:solidFill>
                  <a:srgbClr val="0079CD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none" dirty="0">
                <a:solidFill>
                  <a:srgbClr val="000000"/>
                </a:solidFill>
              </a:rPr>
              <a:t>Citing: </a:t>
            </a:r>
          </a:p>
          <a:p>
            <a:pPr>
              <a:defRPr sz="1200" u="sng">
                <a:solidFill>
                  <a:srgbClr val="0079CD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https://github.com/liamlycoder/PyTorch_Primer/blob/master/PyTorch_Primer/04FConMNIST/net.py</a:t>
            </a:r>
            <a:r>
              <a:rPr lang="en-US" dirty="0"/>
              <a:t> </a:t>
            </a:r>
            <a:r>
              <a:rPr lang="zh-CN" altLang="en-US" i="1" dirty="0">
                <a:solidFill>
                  <a:schemeClr val="tx1"/>
                </a:solidFill>
              </a:rPr>
              <a:t>，</a:t>
            </a:r>
            <a:r>
              <a:rPr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https://cs231n.github.io/convolutional-networks/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矩形 16"/>
          <p:cNvSpPr/>
          <p:nvPr/>
        </p:nvSpPr>
        <p:spPr>
          <a:xfrm rot="2700000">
            <a:off x="2549843" y="2496676"/>
            <a:ext cx="2017032" cy="2017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2" name="矩形 17"/>
          <p:cNvSpPr/>
          <p:nvPr/>
        </p:nvSpPr>
        <p:spPr>
          <a:xfrm rot="2700000">
            <a:off x="3234253" y="1296476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3" name="矩形 18"/>
          <p:cNvSpPr/>
          <p:nvPr/>
        </p:nvSpPr>
        <p:spPr>
          <a:xfrm rot="2700000">
            <a:off x="1349643" y="3181088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4" name="矩形 19"/>
          <p:cNvSpPr/>
          <p:nvPr/>
        </p:nvSpPr>
        <p:spPr>
          <a:xfrm rot="2700000">
            <a:off x="1442912" y="4059165"/>
            <a:ext cx="461672" cy="46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5" name="矩形 20"/>
          <p:cNvSpPr/>
          <p:nvPr/>
        </p:nvSpPr>
        <p:spPr>
          <a:xfrm rot="2700000">
            <a:off x="2620442" y="1428488"/>
            <a:ext cx="384188" cy="384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6" name="矩形 21"/>
          <p:cNvSpPr/>
          <p:nvPr/>
        </p:nvSpPr>
        <p:spPr>
          <a:xfrm rot="2700000">
            <a:off x="667060" y="3688141"/>
            <a:ext cx="252001" cy="25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7" name="矩形 22"/>
          <p:cNvSpPr/>
          <p:nvPr/>
        </p:nvSpPr>
        <p:spPr>
          <a:xfrm rot="2700000">
            <a:off x="2873088" y="5461532"/>
            <a:ext cx="292366" cy="2923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8" name="矩形 23"/>
          <p:cNvSpPr/>
          <p:nvPr/>
        </p:nvSpPr>
        <p:spPr>
          <a:xfrm rot="2700000">
            <a:off x="9793359" y="4386730"/>
            <a:ext cx="467064" cy="467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9" name="矩形 24"/>
          <p:cNvSpPr/>
          <p:nvPr/>
        </p:nvSpPr>
        <p:spPr>
          <a:xfrm rot="2700000">
            <a:off x="10174334" y="4856667"/>
            <a:ext cx="264048" cy="2640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20" name="矩形 25"/>
          <p:cNvSpPr/>
          <p:nvPr/>
        </p:nvSpPr>
        <p:spPr>
          <a:xfrm rot="2700000">
            <a:off x="10647656" y="2519569"/>
            <a:ext cx="351352" cy="3513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21" name="文本框 26"/>
          <p:cNvSpPr txBox="1"/>
          <p:nvPr/>
        </p:nvSpPr>
        <p:spPr>
          <a:xfrm>
            <a:off x="2454243" y="2548820"/>
            <a:ext cx="201093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</a:t>
            </a:r>
            <a:r>
              <a:rPr sz="11500" b="0" dirty="0"/>
              <a:t>04</a:t>
            </a:r>
          </a:p>
        </p:txBody>
      </p:sp>
      <p:sp>
        <p:nvSpPr>
          <p:cNvPr id="322" name="文本框 27"/>
          <p:cNvSpPr txBox="1"/>
          <p:nvPr/>
        </p:nvSpPr>
        <p:spPr>
          <a:xfrm>
            <a:off x="5520713" y="3088950"/>
            <a:ext cx="449346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10" animBg="1" advAuto="0"/>
      <p:bldP spid="312" grpId="6" animBg="1" advAuto="0"/>
      <p:bldP spid="313" grpId="2" animBg="1" advAuto="0"/>
      <p:bldP spid="314" grpId="3" animBg="1" advAuto="0"/>
      <p:bldP spid="315" grpId="4" animBg="1" advAuto="0"/>
      <p:bldP spid="316" grpId="1" animBg="1" advAuto="0"/>
      <p:bldP spid="317" grpId="5" animBg="1" advAuto="0"/>
      <p:bldP spid="318" grpId="8" animBg="1" advAuto="0"/>
      <p:bldP spid="319" grpId="9" animBg="1" advAuto="0"/>
      <p:bldP spid="320" grpId="7" animBg="1" advAuto="0"/>
      <p:bldP spid="321" grpId="11" animBg="1" advAuto="0"/>
      <p:bldP spid="322" grpId="1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25" name="Bert-VAE-FCNNs model Results"/>
          <p:cNvSpPr txBox="1"/>
          <p:nvPr/>
        </p:nvSpPr>
        <p:spPr>
          <a:xfrm>
            <a:off x="366452" y="149606"/>
            <a:ext cx="5923123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Bert-VAE-FCNNs model Results</a:t>
            </a:r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6926" y="803256"/>
            <a:ext cx="6271387" cy="41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Based on Bert’s feature vector"/>
          <p:cNvSpPr txBox="1"/>
          <p:nvPr/>
        </p:nvSpPr>
        <p:spPr>
          <a:xfrm>
            <a:off x="288232" y="4951132"/>
            <a:ext cx="48813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Based on Bert’s feature vector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857" y="5505449"/>
            <a:ext cx="8407517" cy="1032061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As shown in the chart, the introduction of sentiment analysis did improve the accuracy of this model."/>
          <p:cNvSpPr txBox="1"/>
          <p:nvPr/>
        </p:nvSpPr>
        <p:spPr>
          <a:xfrm>
            <a:off x="8852261" y="4747699"/>
            <a:ext cx="3073369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R="215900">
              <a:defRPr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As shown in the chart, the introduction of sentiment analysis did improve the accuracy of this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"/>
          <p:cNvGrpSpPr/>
          <p:nvPr/>
        </p:nvGrpSpPr>
        <p:grpSpPr>
          <a:xfrm>
            <a:off x="5862863" y="1572420"/>
            <a:ext cx="3723529" cy="920214"/>
            <a:chOff x="0" y="0"/>
            <a:chExt cx="3723528" cy="920213"/>
          </a:xfrm>
        </p:grpSpPr>
        <p:grpSp>
          <p:nvGrpSpPr>
            <p:cNvPr id="122" name="菱形 2"/>
            <p:cNvGrpSpPr/>
            <p:nvPr/>
          </p:nvGrpSpPr>
          <p:grpSpPr>
            <a:xfrm>
              <a:off x="0" y="0"/>
              <a:ext cx="926660" cy="920214"/>
              <a:chOff x="0" y="0"/>
              <a:chExt cx="926659" cy="920213"/>
            </a:xfrm>
          </p:grpSpPr>
          <p:sp>
            <p:nvSpPr>
              <p:cNvPr id="120" name="Polygon"/>
              <p:cNvSpPr/>
              <p:nvPr/>
            </p:nvSpPr>
            <p:spPr>
              <a:xfrm>
                <a:off x="0" y="0"/>
                <a:ext cx="926660" cy="920214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21" name="1"/>
              <p:cNvSpPr txBox="1"/>
              <p:nvPr/>
            </p:nvSpPr>
            <p:spPr>
              <a:xfrm>
                <a:off x="277385" y="230237"/>
                <a:ext cx="371889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123" name="文本框 4"/>
            <p:cNvSpPr txBox="1"/>
            <p:nvPr/>
          </p:nvSpPr>
          <p:spPr>
            <a:xfrm>
              <a:off x="1138050" y="138861"/>
              <a:ext cx="258547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Introduction</a:t>
              </a:r>
            </a:p>
          </p:txBody>
        </p:sp>
      </p:grpSp>
      <p:grpSp>
        <p:nvGrpSpPr>
          <p:cNvPr id="129" name="组合 6"/>
          <p:cNvGrpSpPr/>
          <p:nvPr/>
        </p:nvGrpSpPr>
        <p:grpSpPr>
          <a:xfrm>
            <a:off x="5862863" y="2721904"/>
            <a:ext cx="4435567" cy="920214"/>
            <a:chOff x="0" y="0"/>
            <a:chExt cx="4435565" cy="920213"/>
          </a:xfrm>
        </p:grpSpPr>
        <p:grpSp>
          <p:nvGrpSpPr>
            <p:cNvPr id="127" name="菱形 7"/>
            <p:cNvGrpSpPr/>
            <p:nvPr/>
          </p:nvGrpSpPr>
          <p:grpSpPr>
            <a:xfrm>
              <a:off x="0" y="0"/>
              <a:ext cx="926660" cy="920214"/>
              <a:chOff x="0" y="0"/>
              <a:chExt cx="926659" cy="920213"/>
            </a:xfrm>
          </p:grpSpPr>
          <p:sp>
            <p:nvSpPr>
              <p:cNvPr id="125" name="Polygon"/>
              <p:cNvSpPr/>
              <p:nvPr/>
            </p:nvSpPr>
            <p:spPr>
              <a:xfrm>
                <a:off x="0" y="0"/>
                <a:ext cx="926660" cy="920214"/>
              </a:xfrm>
              <a:prstGeom prst="diamond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26" name="2"/>
              <p:cNvSpPr txBox="1"/>
              <p:nvPr/>
            </p:nvSpPr>
            <p:spPr>
              <a:xfrm>
                <a:off x="277385" y="230237"/>
                <a:ext cx="371889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28" name="文本框 9"/>
            <p:cNvSpPr txBox="1"/>
            <p:nvPr/>
          </p:nvSpPr>
          <p:spPr>
            <a:xfrm>
              <a:off x="1138046" y="122321"/>
              <a:ext cx="329752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Data Acquisition</a:t>
              </a:r>
            </a:p>
          </p:txBody>
        </p:sp>
      </p:grpSp>
      <p:grpSp>
        <p:nvGrpSpPr>
          <p:cNvPr id="134" name="组合 11"/>
          <p:cNvGrpSpPr/>
          <p:nvPr/>
        </p:nvGrpSpPr>
        <p:grpSpPr>
          <a:xfrm>
            <a:off x="5862866" y="3871390"/>
            <a:ext cx="4409324" cy="920216"/>
            <a:chOff x="0" y="0"/>
            <a:chExt cx="4409323" cy="920214"/>
          </a:xfrm>
        </p:grpSpPr>
        <p:grpSp>
          <p:nvGrpSpPr>
            <p:cNvPr id="132" name="菱形 12"/>
            <p:cNvGrpSpPr/>
            <p:nvPr/>
          </p:nvGrpSpPr>
          <p:grpSpPr>
            <a:xfrm>
              <a:off x="0" y="0"/>
              <a:ext cx="926660" cy="920215"/>
              <a:chOff x="0" y="0"/>
              <a:chExt cx="926659" cy="920214"/>
            </a:xfrm>
          </p:grpSpPr>
          <p:sp>
            <p:nvSpPr>
              <p:cNvPr id="130" name="Polygon"/>
              <p:cNvSpPr/>
              <p:nvPr/>
            </p:nvSpPr>
            <p:spPr>
              <a:xfrm>
                <a:off x="0" y="0"/>
                <a:ext cx="926660" cy="920215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31" name="3"/>
              <p:cNvSpPr txBox="1"/>
              <p:nvPr/>
            </p:nvSpPr>
            <p:spPr>
              <a:xfrm>
                <a:off x="277385" y="230237"/>
                <a:ext cx="371889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133" name="文本框 14"/>
            <p:cNvSpPr txBox="1"/>
            <p:nvPr/>
          </p:nvSpPr>
          <p:spPr>
            <a:xfrm>
              <a:off x="1138044" y="167718"/>
              <a:ext cx="327128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Implementation</a:t>
              </a:r>
            </a:p>
          </p:txBody>
        </p:sp>
      </p:grpSp>
      <p:grpSp>
        <p:nvGrpSpPr>
          <p:cNvPr id="139" name="组合 16"/>
          <p:cNvGrpSpPr/>
          <p:nvPr/>
        </p:nvGrpSpPr>
        <p:grpSpPr>
          <a:xfrm>
            <a:off x="5862865" y="5020872"/>
            <a:ext cx="3557856" cy="920215"/>
            <a:chOff x="0" y="0"/>
            <a:chExt cx="3557855" cy="920213"/>
          </a:xfrm>
        </p:grpSpPr>
        <p:grpSp>
          <p:nvGrpSpPr>
            <p:cNvPr id="137" name="菱形 17"/>
            <p:cNvGrpSpPr/>
            <p:nvPr/>
          </p:nvGrpSpPr>
          <p:grpSpPr>
            <a:xfrm>
              <a:off x="0" y="0"/>
              <a:ext cx="926660" cy="920214"/>
              <a:chOff x="0" y="0"/>
              <a:chExt cx="926659" cy="920213"/>
            </a:xfrm>
          </p:grpSpPr>
          <p:sp>
            <p:nvSpPr>
              <p:cNvPr id="135" name="Polygon"/>
              <p:cNvSpPr/>
              <p:nvPr/>
            </p:nvSpPr>
            <p:spPr>
              <a:xfrm>
                <a:off x="0" y="0"/>
                <a:ext cx="926660" cy="920214"/>
              </a:xfrm>
              <a:prstGeom prst="diamond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36" name="4"/>
              <p:cNvSpPr txBox="1"/>
              <p:nvPr/>
            </p:nvSpPr>
            <p:spPr>
              <a:xfrm>
                <a:off x="277385" y="230237"/>
                <a:ext cx="371889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38" name="文本框 19"/>
            <p:cNvSpPr txBox="1"/>
            <p:nvPr/>
          </p:nvSpPr>
          <p:spPr>
            <a:xfrm>
              <a:off x="972377" y="167719"/>
              <a:ext cx="258547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Conclusion</a:t>
              </a:r>
            </a:p>
          </p:txBody>
        </p:sp>
      </p:grpSp>
      <p:sp>
        <p:nvSpPr>
          <p:cNvPr id="140" name="文本框 21"/>
          <p:cNvSpPr txBox="1"/>
          <p:nvPr/>
        </p:nvSpPr>
        <p:spPr>
          <a:xfrm>
            <a:off x="1249137" y="1292305"/>
            <a:ext cx="3264622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377">
              <a:defRPr sz="72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Index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2" animBg="1" advAuto="0"/>
      <p:bldP spid="129" grpId="3" animBg="1" advAuto="0"/>
      <p:bldP spid="134" grpId="4" animBg="1" advAuto="0"/>
      <p:bldP spid="139" grpId="5" animBg="1" advAuto="0"/>
      <p:bldP spid="140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32" name="Analysis"/>
          <p:cNvSpPr txBox="1"/>
          <p:nvPr/>
        </p:nvSpPr>
        <p:spPr>
          <a:xfrm>
            <a:off x="366452" y="149606"/>
            <a:ext cx="1617426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Analysis</a:t>
            </a:r>
          </a:p>
        </p:txBody>
      </p:sp>
      <p:sp>
        <p:nvSpPr>
          <p:cNvPr id="333" name="1.Dataset:…"/>
          <p:cNvSpPr txBox="1"/>
          <p:nvPr/>
        </p:nvSpPr>
        <p:spPr>
          <a:xfrm>
            <a:off x="346735" y="844230"/>
            <a:ext cx="1062828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1.Dataset: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veracity: the majority of these twitters about COVID-19 are negative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label: facial emotions labels are not that suitable for annotating twitters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size: larger datasets 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2. Models: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Bert: improve this model through a preceding multi-task fine-tuning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VAE: Semi-supervised Sequential Variational Autoencoder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Classification: build different models to compare results</a:t>
            </a:r>
          </a:p>
        </p:txBody>
      </p:sp>
      <p:sp>
        <p:nvSpPr>
          <p:cNvPr id="334" name="Citing:Xu W, Sun H, Deng C, et al. Variational autoencoder for semi-supervised text classification[C]//Thirty-First AAAI Conference on Artificial Intelligence. 2017."/>
          <p:cNvSpPr txBox="1"/>
          <p:nvPr/>
        </p:nvSpPr>
        <p:spPr>
          <a:xfrm>
            <a:off x="42520" y="6437105"/>
            <a:ext cx="113902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1200" dirty="0"/>
              <a:t>Citing:</a:t>
            </a:r>
            <a:r>
              <a:rPr lang="en-US" sz="1200" dirty="0"/>
              <a:t> </a:t>
            </a:r>
          </a:p>
          <a:p>
            <a:r>
              <a:rPr sz="1200" dirty="0"/>
              <a:t>Xu W, Sun H, Deng C, et al. Variational autoencoder for semi-supervised text classification[C]//Thirty-First AAAI Conference on Artificial Intelligence. 2017.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直接连接符 37"/>
          <p:cNvSpPr/>
          <p:nvPr/>
        </p:nv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46" name="直接连接符 38"/>
          <p:cNvSpPr/>
          <p:nvPr/>
        </p:nv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47" name="直接连接符 39"/>
          <p:cNvSpPr/>
          <p:nvPr/>
        </p:nvSpPr>
        <p:spPr>
          <a:xfrm flipH="1">
            <a:off x="2910546" y="5347172"/>
            <a:ext cx="840606" cy="391983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48" name="直接连接符 40"/>
          <p:cNvSpPr/>
          <p:nvPr/>
        </p:nv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352" name="组合 41"/>
          <p:cNvGrpSpPr/>
          <p:nvPr/>
        </p:nvGrpSpPr>
        <p:grpSpPr>
          <a:xfrm>
            <a:off x="5178457" y="1364473"/>
            <a:ext cx="1835085" cy="645460"/>
            <a:chOff x="0" y="0"/>
            <a:chExt cx="1835083" cy="645459"/>
          </a:xfrm>
        </p:grpSpPr>
        <p:sp>
          <p:nvSpPr>
            <p:cNvPr id="349" name="直接连接符 42"/>
            <p:cNvSpPr/>
            <p:nvPr/>
          </p:nvSpPr>
          <p:spPr>
            <a:xfrm>
              <a:off x="0" y="19047"/>
              <a:ext cx="1835083" cy="1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0" name="直接连接符 43"/>
            <p:cNvSpPr/>
            <p:nvPr/>
          </p:nvSpPr>
          <p:spPr>
            <a:xfrm flipH="1">
              <a:off x="-1" y="0"/>
              <a:ext cx="1" cy="645460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1" name="直接连接符 44"/>
            <p:cNvSpPr/>
            <p:nvPr/>
          </p:nvSpPr>
          <p:spPr>
            <a:xfrm>
              <a:off x="1835083" y="0"/>
              <a:ext cx="1" cy="645460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353" name="文本框 48"/>
          <p:cNvSpPr txBox="1"/>
          <p:nvPr/>
        </p:nvSpPr>
        <p:spPr>
          <a:xfrm>
            <a:off x="2966939" y="2393825"/>
            <a:ext cx="6258119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6600"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THANKS!</a:t>
            </a:r>
          </a:p>
        </p:txBody>
      </p:sp>
      <p:grpSp>
        <p:nvGrpSpPr>
          <p:cNvPr id="357" name="组合 49"/>
          <p:cNvGrpSpPr/>
          <p:nvPr/>
        </p:nvGrpSpPr>
        <p:grpSpPr>
          <a:xfrm>
            <a:off x="5178457" y="3696227"/>
            <a:ext cx="1835084" cy="1041145"/>
            <a:chOff x="0" y="0"/>
            <a:chExt cx="1835083" cy="1041144"/>
          </a:xfrm>
        </p:grpSpPr>
        <p:sp>
          <p:nvSpPr>
            <p:cNvPr id="354" name="直接连接符 50"/>
            <p:cNvSpPr/>
            <p:nvPr/>
          </p:nvSpPr>
          <p:spPr>
            <a:xfrm flipV="1">
              <a:off x="1835082" y="0"/>
              <a:ext cx="1" cy="1041145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5" name="直接连接符 51"/>
            <p:cNvSpPr/>
            <p:nvPr/>
          </p:nvSpPr>
          <p:spPr>
            <a:xfrm>
              <a:off x="0" y="1027997"/>
              <a:ext cx="1835083" cy="1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6" name="直接连接符 52"/>
            <p:cNvSpPr/>
            <p:nvPr/>
          </p:nvSpPr>
          <p:spPr>
            <a:xfrm flipV="1">
              <a:off x="-1" y="0"/>
              <a:ext cx="1" cy="1041145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6"/>
          <p:cNvSpPr/>
          <p:nvPr/>
        </p:nvSpPr>
        <p:spPr>
          <a:xfrm rot="2700000">
            <a:off x="2549843" y="2496676"/>
            <a:ext cx="2017032" cy="2017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3" name="矩形 17"/>
          <p:cNvSpPr/>
          <p:nvPr/>
        </p:nvSpPr>
        <p:spPr>
          <a:xfrm rot="2700000">
            <a:off x="3234253" y="1296476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4" name="矩形 18"/>
          <p:cNvSpPr/>
          <p:nvPr/>
        </p:nvSpPr>
        <p:spPr>
          <a:xfrm rot="2700000">
            <a:off x="1349643" y="3181088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5" name="矩形 19"/>
          <p:cNvSpPr/>
          <p:nvPr/>
        </p:nvSpPr>
        <p:spPr>
          <a:xfrm rot="2700000">
            <a:off x="1442912" y="4059165"/>
            <a:ext cx="461672" cy="46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6" name="矩形 20"/>
          <p:cNvSpPr/>
          <p:nvPr/>
        </p:nvSpPr>
        <p:spPr>
          <a:xfrm rot="2700000">
            <a:off x="2620442" y="1428488"/>
            <a:ext cx="384188" cy="384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7" name="矩形 21"/>
          <p:cNvSpPr/>
          <p:nvPr/>
        </p:nvSpPr>
        <p:spPr>
          <a:xfrm rot="2700000">
            <a:off x="667060" y="3688141"/>
            <a:ext cx="252001" cy="25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8" name="矩形 22"/>
          <p:cNvSpPr/>
          <p:nvPr/>
        </p:nvSpPr>
        <p:spPr>
          <a:xfrm rot="2700000">
            <a:off x="2873088" y="5461532"/>
            <a:ext cx="292366" cy="2923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9" name="矩形 23"/>
          <p:cNvSpPr/>
          <p:nvPr/>
        </p:nvSpPr>
        <p:spPr>
          <a:xfrm rot="2700000">
            <a:off x="9793359" y="4386730"/>
            <a:ext cx="467064" cy="467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0" name="矩形 24"/>
          <p:cNvSpPr/>
          <p:nvPr/>
        </p:nvSpPr>
        <p:spPr>
          <a:xfrm rot="2700000">
            <a:off x="10174334" y="4856667"/>
            <a:ext cx="264048" cy="2640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1" name="矩形 25"/>
          <p:cNvSpPr/>
          <p:nvPr/>
        </p:nvSpPr>
        <p:spPr>
          <a:xfrm rot="2700000">
            <a:off x="10647656" y="2519569"/>
            <a:ext cx="351352" cy="3513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2" name="文本框 26"/>
          <p:cNvSpPr txBox="1"/>
          <p:nvPr/>
        </p:nvSpPr>
        <p:spPr>
          <a:xfrm>
            <a:off x="2454243" y="2548820"/>
            <a:ext cx="201093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1500" b="0"/>
              <a:t>01</a:t>
            </a:r>
          </a:p>
        </p:txBody>
      </p:sp>
      <p:sp>
        <p:nvSpPr>
          <p:cNvPr id="153" name="文本框 27"/>
          <p:cNvSpPr txBox="1"/>
          <p:nvPr/>
        </p:nvSpPr>
        <p:spPr>
          <a:xfrm>
            <a:off x="5520713" y="3088950"/>
            <a:ext cx="449346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0" animBg="1" advAuto="0"/>
      <p:bldP spid="143" grpId="6" animBg="1" advAuto="0"/>
      <p:bldP spid="144" grpId="2" animBg="1" advAuto="0"/>
      <p:bldP spid="145" grpId="3" animBg="1" advAuto="0"/>
      <p:bldP spid="146" grpId="4" animBg="1" advAuto="0"/>
      <p:bldP spid="147" grpId="1" animBg="1" advAuto="0"/>
      <p:bldP spid="148" grpId="5" animBg="1" advAuto="0"/>
      <p:bldP spid="149" grpId="8" animBg="1" advAuto="0"/>
      <p:bldP spid="150" grpId="9" animBg="1" advAuto="0"/>
      <p:bldP spid="151" grpId="7" animBg="1" advAuto="0"/>
      <p:bldP spid="152" grpId="11" animBg="1" advAuto="0"/>
      <p:bldP spid="153" grpId="1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 10"/>
          <p:cNvSpPr txBox="1"/>
          <p:nvPr/>
        </p:nvSpPr>
        <p:spPr>
          <a:xfrm>
            <a:off x="341641" y="113101"/>
            <a:ext cx="55371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Rumor on Twitter</a:t>
            </a:r>
          </a:p>
        </p:txBody>
      </p:sp>
      <p:sp>
        <p:nvSpPr>
          <p:cNvPr id="156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157" name="Picture 18" descr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5" y="1491448"/>
            <a:ext cx="5871765" cy="3906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9" y="3386830"/>
            <a:ext cx="716343" cy="61727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traight Connector 32"/>
          <p:cNvSpPr/>
          <p:nvPr/>
        </p:nvSpPr>
        <p:spPr>
          <a:xfrm>
            <a:off x="887767" y="3686588"/>
            <a:ext cx="514906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Straight Connector 36"/>
          <p:cNvSpPr/>
          <p:nvPr/>
        </p:nvSpPr>
        <p:spPr>
          <a:xfrm flipV="1">
            <a:off x="887767" y="1846554"/>
            <a:ext cx="514906" cy="1840035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Straight Connector 38"/>
          <p:cNvSpPr/>
          <p:nvPr/>
        </p:nvSpPr>
        <p:spPr>
          <a:xfrm flipV="1">
            <a:off x="887767" y="2778711"/>
            <a:ext cx="514906" cy="90788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Straight Connector 42"/>
          <p:cNvSpPr/>
          <p:nvPr/>
        </p:nvSpPr>
        <p:spPr>
          <a:xfrm>
            <a:off x="887766" y="3686589"/>
            <a:ext cx="514907" cy="77000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traight Connector 44"/>
          <p:cNvSpPr/>
          <p:nvPr/>
        </p:nvSpPr>
        <p:spPr>
          <a:xfrm>
            <a:off x="887766" y="3686588"/>
            <a:ext cx="514907" cy="146246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TextBox 45"/>
          <p:cNvSpPr txBox="1"/>
          <p:nvPr/>
        </p:nvSpPr>
        <p:spPr>
          <a:xfrm>
            <a:off x="7190968" y="3055926"/>
            <a:ext cx="425458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</a:t>
            </a:r>
            <a:r>
              <a:rPr sz="2000"/>
              <a:t>“An item of circulating information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whose veracity status is yet to be 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verified at the time of posting.”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0"/>
          <p:cNvSpPr txBox="1"/>
          <p:nvPr/>
        </p:nvSpPr>
        <p:spPr>
          <a:xfrm>
            <a:off x="341642" y="113101"/>
            <a:ext cx="33526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Outline</a:t>
            </a:r>
          </a:p>
        </p:txBody>
      </p:sp>
      <p:sp>
        <p:nvSpPr>
          <p:cNvPr id="167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AD2136-4C46-4CB5-9756-C26073BC6DC1}"/>
              </a:ext>
            </a:extLst>
          </p:cNvPr>
          <p:cNvSpPr/>
          <p:nvPr/>
        </p:nvSpPr>
        <p:spPr>
          <a:xfrm>
            <a:off x="1762764" y="1791092"/>
            <a:ext cx="882522" cy="2809187"/>
          </a:xfrm>
          <a:prstGeom prst="roundRect">
            <a:avLst/>
          </a:prstGeom>
          <a:solidFill>
            <a:srgbClr val="FFCC66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A3522-F6A5-4DA2-AEF3-7B4106085DA9}"/>
              </a:ext>
            </a:extLst>
          </p:cNvPr>
          <p:cNvSpPr txBox="1"/>
          <p:nvPr/>
        </p:nvSpPr>
        <p:spPr>
          <a:xfrm>
            <a:off x="2034254" y="1918413"/>
            <a:ext cx="427359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latin typeface="微软雅黑"/>
                <a:ea typeface="微软雅黑"/>
              </a:rPr>
              <a:t>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latin typeface="微软雅黑"/>
                <a:ea typeface="微软雅黑"/>
                <a:sym typeface="微软雅黑"/>
              </a:rPr>
              <a:t>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latin typeface="微软雅黑"/>
                <a:ea typeface="微软雅黑"/>
              </a:rPr>
              <a:t>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latin typeface="微软雅黑"/>
                <a:ea typeface="微软雅黑"/>
                <a:sym typeface="微软雅黑"/>
              </a:rPr>
              <a:t>T</a:t>
            </a:r>
            <a:endParaRPr lang="zh-CN" altLang="en-US" sz="4000" dirty="0">
              <a:latin typeface="微软雅黑"/>
              <a:ea typeface="微软雅黑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5A75E9-26F2-4572-A5CD-5A3CB6C885C8}"/>
              </a:ext>
            </a:extLst>
          </p:cNvPr>
          <p:cNvSpPr/>
          <p:nvPr/>
        </p:nvSpPr>
        <p:spPr>
          <a:xfrm>
            <a:off x="4554876" y="1791092"/>
            <a:ext cx="839046" cy="2809187"/>
          </a:xfrm>
          <a:prstGeom prst="roundRect">
            <a:avLst/>
          </a:prstGeom>
          <a:solidFill>
            <a:srgbClr val="33CCCC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815F3-CC6F-4991-A7CA-08D9E1C34176}"/>
              </a:ext>
            </a:extLst>
          </p:cNvPr>
          <p:cNvSpPr txBox="1"/>
          <p:nvPr/>
        </p:nvSpPr>
        <p:spPr>
          <a:xfrm>
            <a:off x="4745579" y="2164634"/>
            <a:ext cx="453007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latin typeface="微软雅黑"/>
                <a:ea typeface="微软雅黑"/>
              </a:rPr>
              <a:t>V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latin typeface="微软雅黑"/>
                <a:ea typeface="微软雅黑"/>
              </a:rPr>
              <a:t>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latin typeface="微软雅黑"/>
                <a:ea typeface="微软雅黑"/>
              </a:rPr>
              <a:t>E</a:t>
            </a:r>
            <a:endParaRPr lang="zh-CN" altLang="en-US" sz="4800" dirty="0">
              <a:latin typeface="微软雅黑"/>
              <a:ea typeface="微软雅黑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B48A98-8ABD-4965-A0E7-F8834536864C}"/>
              </a:ext>
            </a:extLst>
          </p:cNvPr>
          <p:cNvSpPr/>
          <p:nvPr/>
        </p:nvSpPr>
        <p:spPr>
          <a:xfrm>
            <a:off x="7428962" y="3478482"/>
            <a:ext cx="917536" cy="2392051"/>
          </a:xfrm>
          <a:prstGeom prst="roundRect">
            <a:avLst/>
          </a:prstGeom>
          <a:solidFill>
            <a:srgbClr val="FF9999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E0889-FA00-40EC-846A-492B9747AA45}"/>
              </a:ext>
            </a:extLst>
          </p:cNvPr>
          <p:cNvSpPr txBox="1"/>
          <p:nvPr/>
        </p:nvSpPr>
        <p:spPr>
          <a:xfrm>
            <a:off x="7692009" y="3614902"/>
            <a:ext cx="425756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latin typeface="微软雅黑"/>
                <a:ea typeface="微软雅黑"/>
              </a:rPr>
              <a:t>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latin typeface="微软雅黑"/>
                <a:ea typeface="微软雅黑"/>
              </a:rPr>
              <a:t>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微软雅黑"/>
                <a:ea typeface="微软雅黑"/>
              </a:rPr>
              <a:t>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微软雅黑"/>
                <a:ea typeface="微软雅黑"/>
              </a:rPr>
              <a:t>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9C38776-7CA0-4F6A-9D38-D5ACA2261F6E}"/>
              </a:ext>
            </a:extLst>
          </p:cNvPr>
          <p:cNvSpPr/>
          <p:nvPr/>
        </p:nvSpPr>
        <p:spPr>
          <a:xfrm>
            <a:off x="2962850" y="2829219"/>
            <a:ext cx="1244327" cy="732934"/>
          </a:xfrm>
          <a:prstGeom prst="rightArrow">
            <a:avLst/>
          </a:prstGeom>
          <a:solidFill>
            <a:srgbClr val="CCFF66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0A5A6B-2006-4A62-8217-9D66D3398C74}"/>
              </a:ext>
            </a:extLst>
          </p:cNvPr>
          <p:cNvSpPr/>
          <p:nvPr/>
        </p:nvSpPr>
        <p:spPr>
          <a:xfrm>
            <a:off x="7428962" y="652463"/>
            <a:ext cx="875857" cy="2392051"/>
          </a:xfrm>
          <a:prstGeom prst="roundRect">
            <a:avLst/>
          </a:prstGeom>
          <a:solidFill>
            <a:srgbClr val="FF9999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42A0C-8E1A-4E53-90B8-679EF82E0190}"/>
              </a:ext>
            </a:extLst>
          </p:cNvPr>
          <p:cNvSpPr txBox="1"/>
          <p:nvPr/>
        </p:nvSpPr>
        <p:spPr>
          <a:xfrm>
            <a:off x="7674852" y="801837"/>
            <a:ext cx="384077" cy="2185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latin typeface="微软雅黑"/>
                <a:ea typeface="微软雅黑"/>
              </a:rPr>
              <a:t>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latin typeface="微软雅黑"/>
                <a:ea typeface="微软雅黑"/>
              </a:rPr>
              <a:t>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微软雅黑"/>
                <a:ea typeface="微软雅黑"/>
              </a:rPr>
              <a:t>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latin typeface="微软雅黑"/>
                <a:ea typeface="微软雅黑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1977F6F-C8C9-4D1E-9066-4D9E73F99A17}"/>
              </a:ext>
            </a:extLst>
          </p:cNvPr>
          <p:cNvSpPr/>
          <p:nvPr/>
        </p:nvSpPr>
        <p:spPr>
          <a:xfrm>
            <a:off x="5872763" y="4226735"/>
            <a:ext cx="1244327" cy="732934"/>
          </a:xfrm>
          <a:prstGeom prst="rightArrow">
            <a:avLst/>
          </a:prstGeom>
          <a:solidFill>
            <a:srgbClr val="CCFF66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050FE76-C89E-4D46-ADFE-DFC812FEA693}"/>
              </a:ext>
            </a:extLst>
          </p:cNvPr>
          <p:cNvSpPr/>
          <p:nvPr/>
        </p:nvSpPr>
        <p:spPr>
          <a:xfrm>
            <a:off x="5858935" y="1507490"/>
            <a:ext cx="1244327" cy="732934"/>
          </a:xfrm>
          <a:prstGeom prst="rightArrow">
            <a:avLst/>
          </a:prstGeom>
          <a:solidFill>
            <a:srgbClr val="CCFF66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1F301ED-1DA2-49C3-A46D-CC4CC827C156}"/>
              </a:ext>
            </a:extLst>
          </p:cNvPr>
          <p:cNvSpPr/>
          <p:nvPr/>
        </p:nvSpPr>
        <p:spPr>
          <a:xfrm>
            <a:off x="8664062" y="4226735"/>
            <a:ext cx="1244327" cy="732934"/>
          </a:xfrm>
          <a:prstGeom prst="rightArrow">
            <a:avLst/>
          </a:prstGeom>
          <a:solidFill>
            <a:srgbClr val="CCFF66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AEC091D-D7BC-409E-9935-AC9FCB8BC3C5}"/>
              </a:ext>
            </a:extLst>
          </p:cNvPr>
          <p:cNvSpPr/>
          <p:nvPr/>
        </p:nvSpPr>
        <p:spPr>
          <a:xfrm>
            <a:off x="8592388" y="1482021"/>
            <a:ext cx="1244327" cy="732934"/>
          </a:xfrm>
          <a:prstGeom prst="rightArrow">
            <a:avLst/>
          </a:prstGeom>
          <a:solidFill>
            <a:srgbClr val="CCFF66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7FB15DFB-3509-4D42-BCD4-04CAB5141A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6715" y="3674928"/>
            <a:ext cx="2431372" cy="159605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文本框 10">
            <a:extLst>
              <a:ext uri="{FF2B5EF4-FFF2-40B4-BE49-F238E27FC236}">
                <a16:creationId xmlns:a16="http://schemas.microsoft.com/office/drawing/2014/main" id="{C58A89E9-786C-42D3-B06E-0382FA27E38B}"/>
              </a:ext>
            </a:extLst>
          </p:cNvPr>
          <p:cNvSpPr txBox="1"/>
          <p:nvPr/>
        </p:nvSpPr>
        <p:spPr>
          <a:xfrm>
            <a:off x="10266149" y="5270983"/>
            <a:ext cx="172474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000" dirty="0"/>
              <a:t>Classification</a:t>
            </a:r>
            <a:endParaRPr sz="2000" dirty="0"/>
          </a:p>
        </p:txBody>
      </p:sp>
      <p:sp>
        <p:nvSpPr>
          <p:cNvPr id="35" name="文本框 10">
            <a:extLst>
              <a:ext uri="{FF2B5EF4-FFF2-40B4-BE49-F238E27FC236}">
                <a16:creationId xmlns:a16="http://schemas.microsoft.com/office/drawing/2014/main" id="{856B0251-80EC-49E3-940B-8037B183AC99}"/>
              </a:ext>
            </a:extLst>
          </p:cNvPr>
          <p:cNvSpPr txBox="1"/>
          <p:nvPr/>
        </p:nvSpPr>
        <p:spPr>
          <a:xfrm>
            <a:off x="65030" y="2148188"/>
            <a:ext cx="134090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Rumor </a:t>
            </a:r>
          </a:p>
          <a:p>
            <a:pPr algn="ctr"/>
            <a:r>
              <a:rPr lang="en-US" sz="1800" dirty="0"/>
              <a:t>Sentences</a:t>
            </a:r>
            <a:endParaRPr sz="1800" dirty="0"/>
          </a:p>
        </p:txBody>
      </p:sp>
      <p:sp>
        <p:nvSpPr>
          <p:cNvPr id="36" name="文本框 10">
            <a:extLst>
              <a:ext uri="{FF2B5EF4-FFF2-40B4-BE49-F238E27FC236}">
                <a16:creationId xmlns:a16="http://schemas.microsoft.com/office/drawing/2014/main" id="{BC7D54D8-7FF7-46C9-95B3-09674449007D}"/>
              </a:ext>
            </a:extLst>
          </p:cNvPr>
          <p:cNvSpPr txBox="1"/>
          <p:nvPr/>
        </p:nvSpPr>
        <p:spPr>
          <a:xfrm>
            <a:off x="2670139" y="2184772"/>
            <a:ext cx="17093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1024-D</a:t>
            </a:r>
          </a:p>
          <a:p>
            <a:pPr algn="ctr"/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37" name="文本框 10">
            <a:extLst>
              <a:ext uri="{FF2B5EF4-FFF2-40B4-BE49-F238E27FC236}">
                <a16:creationId xmlns:a16="http://schemas.microsoft.com/office/drawing/2014/main" id="{D51B0F46-AA2A-4F73-B6FA-81CA730A52B5}"/>
              </a:ext>
            </a:extLst>
          </p:cNvPr>
          <p:cNvSpPr txBox="1"/>
          <p:nvPr/>
        </p:nvSpPr>
        <p:spPr>
          <a:xfrm>
            <a:off x="5542176" y="861159"/>
            <a:ext cx="17093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40-D</a:t>
            </a:r>
          </a:p>
          <a:p>
            <a:pPr algn="ctr"/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38" name="文本框 10">
            <a:extLst>
              <a:ext uri="{FF2B5EF4-FFF2-40B4-BE49-F238E27FC236}">
                <a16:creationId xmlns:a16="http://schemas.microsoft.com/office/drawing/2014/main" id="{FC1CE63D-31F0-4DD8-9313-480C325AB689}"/>
              </a:ext>
            </a:extLst>
          </p:cNvPr>
          <p:cNvSpPr txBox="1"/>
          <p:nvPr/>
        </p:nvSpPr>
        <p:spPr>
          <a:xfrm>
            <a:off x="5545488" y="3580404"/>
            <a:ext cx="17093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40-D</a:t>
            </a:r>
          </a:p>
          <a:p>
            <a:pPr algn="ctr"/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39" name="文本框 10">
            <a:extLst>
              <a:ext uri="{FF2B5EF4-FFF2-40B4-BE49-F238E27FC236}">
                <a16:creationId xmlns:a16="http://schemas.microsoft.com/office/drawing/2014/main" id="{A83406F5-ADC2-40E6-A751-5281C8F1C0F7}"/>
              </a:ext>
            </a:extLst>
          </p:cNvPr>
          <p:cNvSpPr txBox="1"/>
          <p:nvPr/>
        </p:nvSpPr>
        <p:spPr>
          <a:xfrm>
            <a:off x="1464009" y="4674504"/>
            <a:ext cx="156784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sz="2000" dirty="0"/>
              <a:t>Embedding</a:t>
            </a:r>
            <a:endParaRPr sz="2000" dirty="0"/>
          </a:p>
        </p:txBody>
      </p:sp>
      <p:sp>
        <p:nvSpPr>
          <p:cNvPr id="42" name="文本框 10">
            <a:extLst>
              <a:ext uri="{FF2B5EF4-FFF2-40B4-BE49-F238E27FC236}">
                <a16:creationId xmlns:a16="http://schemas.microsoft.com/office/drawing/2014/main" id="{42C868CA-CDFB-4756-9B82-872DC8756668}"/>
              </a:ext>
            </a:extLst>
          </p:cNvPr>
          <p:cNvSpPr txBox="1"/>
          <p:nvPr/>
        </p:nvSpPr>
        <p:spPr>
          <a:xfrm>
            <a:off x="4204510" y="4707508"/>
            <a:ext cx="156784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2000" dirty="0"/>
              <a:t>Encoder</a:t>
            </a:r>
            <a:endParaRPr sz="2000" dirty="0"/>
          </a:p>
        </p:txBody>
      </p:sp>
      <p:sp>
        <p:nvSpPr>
          <p:cNvPr id="43" name="文本框 10">
            <a:extLst>
              <a:ext uri="{FF2B5EF4-FFF2-40B4-BE49-F238E27FC236}">
                <a16:creationId xmlns:a16="http://schemas.microsoft.com/office/drawing/2014/main" id="{EFC0A8D1-99D1-47DA-9F2F-E5CC293F70B8}"/>
              </a:ext>
            </a:extLst>
          </p:cNvPr>
          <p:cNvSpPr txBox="1"/>
          <p:nvPr/>
        </p:nvSpPr>
        <p:spPr>
          <a:xfrm>
            <a:off x="8283771" y="835690"/>
            <a:ext cx="17093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2-D</a:t>
            </a:r>
          </a:p>
          <a:p>
            <a:pPr algn="ctr"/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44" name="文本框 10">
            <a:extLst>
              <a:ext uri="{FF2B5EF4-FFF2-40B4-BE49-F238E27FC236}">
                <a16:creationId xmlns:a16="http://schemas.microsoft.com/office/drawing/2014/main" id="{6A5A817B-EC58-4936-93CB-1D77CA96EEFE}"/>
              </a:ext>
            </a:extLst>
          </p:cNvPr>
          <p:cNvSpPr txBox="1"/>
          <p:nvPr/>
        </p:nvSpPr>
        <p:spPr>
          <a:xfrm>
            <a:off x="8359880" y="3802051"/>
            <a:ext cx="170934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Predictions</a:t>
            </a:r>
            <a:endParaRPr sz="18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98BFEF6-C375-475F-B287-83FD04A16DFD}"/>
              </a:ext>
            </a:extLst>
          </p:cNvPr>
          <p:cNvSpPr/>
          <p:nvPr/>
        </p:nvSpPr>
        <p:spPr>
          <a:xfrm>
            <a:off x="197947" y="2829198"/>
            <a:ext cx="1244327" cy="732934"/>
          </a:xfrm>
          <a:prstGeom prst="rightArrow">
            <a:avLst/>
          </a:prstGeom>
          <a:solidFill>
            <a:srgbClr val="CCFF66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pic>
        <p:nvPicPr>
          <p:cNvPr id="33" name="图片 13">
            <a:extLst>
              <a:ext uri="{FF2B5EF4-FFF2-40B4-BE49-F238E27FC236}">
                <a16:creationId xmlns:a16="http://schemas.microsoft.com/office/drawing/2014/main" id="{F1AFCCD4-A2B4-4973-8024-6F64B92DDE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01" y="592687"/>
            <a:ext cx="2667860" cy="2046952"/>
          </a:xfrm>
          <a:prstGeom prst="rect">
            <a:avLst/>
          </a:prstGeom>
        </p:spPr>
      </p:pic>
      <p:sp>
        <p:nvSpPr>
          <p:cNvPr id="40" name="文本框 10">
            <a:extLst>
              <a:ext uri="{FF2B5EF4-FFF2-40B4-BE49-F238E27FC236}">
                <a16:creationId xmlns:a16="http://schemas.microsoft.com/office/drawing/2014/main" id="{FF4474B6-1EC2-4D44-8D39-AC0322063EF5}"/>
              </a:ext>
            </a:extLst>
          </p:cNvPr>
          <p:cNvSpPr txBox="1"/>
          <p:nvPr/>
        </p:nvSpPr>
        <p:spPr>
          <a:xfrm>
            <a:off x="10184812" y="2630346"/>
            <a:ext cx="167410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000" dirty="0"/>
              <a:t>Visualization</a:t>
            </a:r>
          </a:p>
          <a:p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16"/>
          <p:cNvSpPr/>
          <p:nvPr/>
        </p:nvSpPr>
        <p:spPr>
          <a:xfrm rot="2700000">
            <a:off x="2549843" y="2496676"/>
            <a:ext cx="2017032" cy="2017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0" name="矩形 17"/>
          <p:cNvSpPr/>
          <p:nvPr/>
        </p:nvSpPr>
        <p:spPr>
          <a:xfrm rot="2700000">
            <a:off x="3234253" y="1296476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1" name="矩形 18"/>
          <p:cNvSpPr/>
          <p:nvPr/>
        </p:nvSpPr>
        <p:spPr>
          <a:xfrm rot="2700000">
            <a:off x="1349643" y="3181088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2" name="矩形 19"/>
          <p:cNvSpPr/>
          <p:nvPr/>
        </p:nvSpPr>
        <p:spPr>
          <a:xfrm rot="2700000">
            <a:off x="1442912" y="4059165"/>
            <a:ext cx="461672" cy="46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3" name="矩形 20"/>
          <p:cNvSpPr/>
          <p:nvPr/>
        </p:nvSpPr>
        <p:spPr>
          <a:xfrm rot="2700000">
            <a:off x="2620442" y="1428488"/>
            <a:ext cx="384188" cy="384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4" name="矩形 21"/>
          <p:cNvSpPr/>
          <p:nvPr/>
        </p:nvSpPr>
        <p:spPr>
          <a:xfrm rot="2700000">
            <a:off x="667060" y="3688141"/>
            <a:ext cx="252001" cy="25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5" name="矩形 22"/>
          <p:cNvSpPr/>
          <p:nvPr/>
        </p:nvSpPr>
        <p:spPr>
          <a:xfrm rot="2700000">
            <a:off x="2873088" y="5461532"/>
            <a:ext cx="292366" cy="2923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6" name="矩形 23"/>
          <p:cNvSpPr/>
          <p:nvPr/>
        </p:nvSpPr>
        <p:spPr>
          <a:xfrm rot="2700000">
            <a:off x="9793359" y="4386730"/>
            <a:ext cx="467064" cy="467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7" name="矩形 24"/>
          <p:cNvSpPr/>
          <p:nvPr/>
        </p:nvSpPr>
        <p:spPr>
          <a:xfrm rot="2700000">
            <a:off x="10174334" y="4856667"/>
            <a:ext cx="264048" cy="2640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8" name="矩形 25"/>
          <p:cNvSpPr/>
          <p:nvPr/>
        </p:nvSpPr>
        <p:spPr>
          <a:xfrm rot="2700000">
            <a:off x="10647656" y="2519569"/>
            <a:ext cx="351352" cy="3513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9" name="文本框 26"/>
          <p:cNvSpPr txBox="1"/>
          <p:nvPr/>
        </p:nvSpPr>
        <p:spPr>
          <a:xfrm>
            <a:off x="2454243" y="2548820"/>
            <a:ext cx="201093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1500" b="0"/>
              <a:t>02</a:t>
            </a:r>
          </a:p>
        </p:txBody>
      </p:sp>
      <p:sp>
        <p:nvSpPr>
          <p:cNvPr id="180" name="文本框 27"/>
          <p:cNvSpPr txBox="1"/>
          <p:nvPr/>
        </p:nvSpPr>
        <p:spPr>
          <a:xfrm>
            <a:off x="5520713" y="3088950"/>
            <a:ext cx="541017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Data Acquisition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0" animBg="1" advAuto="0"/>
      <p:bldP spid="170" grpId="6" animBg="1" advAuto="0"/>
      <p:bldP spid="171" grpId="2" animBg="1" advAuto="0"/>
      <p:bldP spid="172" grpId="3" animBg="1" advAuto="0"/>
      <p:bldP spid="173" grpId="4" animBg="1" advAuto="0"/>
      <p:bldP spid="174" grpId="1" animBg="1" advAuto="0"/>
      <p:bldP spid="175" grpId="5" animBg="1" advAuto="0"/>
      <p:bldP spid="176" grpId="8" animBg="1" advAuto="0"/>
      <p:bldP spid="177" grpId="9" animBg="1" advAuto="0"/>
      <p:bldP spid="178" grpId="7" animBg="1" advAuto="0"/>
      <p:bldP spid="179" grpId="11" animBg="1" advAuto="0"/>
      <p:bldP spid="180" grpId="1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 10"/>
          <p:cNvSpPr txBox="1"/>
          <p:nvPr/>
        </p:nvSpPr>
        <p:spPr>
          <a:xfrm>
            <a:off x="374104" y="128299"/>
            <a:ext cx="33124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32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Data Acquisition</a:t>
            </a:r>
          </a:p>
        </p:txBody>
      </p:sp>
      <p:sp>
        <p:nvSpPr>
          <p:cNvPr id="183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84" name="TextBox 1"/>
          <p:cNvSpPr txBox="1"/>
          <p:nvPr/>
        </p:nvSpPr>
        <p:spPr>
          <a:xfrm>
            <a:off x="374104" y="1603577"/>
            <a:ext cx="1033190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Rumors shared on Twitter about Coronavirus from 2020-03-01 - 2020-05-03</a:t>
            </a:r>
          </a:p>
        </p:txBody>
      </p:sp>
      <p:pic>
        <p:nvPicPr>
          <p:cNvPr id="18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6" y="2300633"/>
            <a:ext cx="2715210" cy="5374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6"/>
          <p:cNvSpPr txBox="1"/>
          <p:nvPr/>
        </p:nvSpPr>
        <p:spPr>
          <a:xfrm>
            <a:off x="6836309" y="2338540"/>
            <a:ext cx="18661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Collected by </a:t>
            </a:r>
          </a:p>
        </p:txBody>
      </p:sp>
      <p:pic>
        <p:nvPicPr>
          <p:cNvPr id="18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" y="4081760"/>
            <a:ext cx="12079475" cy="211990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10"/>
          <p:cNvSpPr txBox="1"/>
          <p:nvPr/>
        </p:nvSpPr>
        <p:spPr>
          <a:xfrm>
            <a:off x="374105" y="3379456"/>
            <a:ext cx="624315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We use a Web Crawler to acquire these data:</a:t>
            </a:r>
          </a:p>
        </p:txBody>
      </p:sp>
      <p:sp>
        <p:nvSpPr>
          <p:cNvPr id="189" name="文本框 10"/>
          <p:cNvSpPr txBox="1"/>
          <p:nvPr/>
        </p:nvSpPr>
        <p:spPr>
          <a:xfrm>
            <a:off x="41961" y="5606508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multiple label is allowed</a:t>
            </a:r>
          </a:p>
        </p:txBody>
      </p:sp>
      <p:sp>
        <p:nvSpPr>
          <p:cNvPr id="190" name="文本框 10"/>
          <p:cNvSpPr txBox="1"/>
          <p:nvPr/>
        </p:nvSpPr>
        <p:spPr>
          <a:xfrm>
            <a:off x="1032350" y="4036662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Label</a:t>
            </a:r>
          </a:p>
        </p:txBody>
      </p:sp>
      <p:sp>
        <p:nvSpPr>
          <p:cNvPr id="191" name="Straight Connector 16"/>
          <p:cNvSpPr/>
          <p:nvPr/>
        </p:nvSpPr>
        <p:spPr>
          <a:xfrm>
            <a:off x="2864498" y="4236098"/>
            <a:ext cx="7389846" cy="1"/>
          </a:xfrm>
          <a:prstGeom prst="line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Straight Connector 18"/>
          <p:cNvSpPr/>
          <p:nvPr/>
        </p:nvSpPr>
        <p:spPr>
          <a:xfrm flipH="1">
            <a:off x="2864498" y="4236097"/>
            <a:ext cx="1" cy="1296957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Straight Connector 20"/>
          <p:cNvSpPr/>
          <p:nvPr/>
        </p:nvSpPr>
        <p:spPr>
          <a:xfrm>
            <a:off x="2864498" y="5533052"/>
            <a:ext cx="1632856" cy="1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Straight Connector 24"/>
          <p:cNvSpPr/>
          <p:nvPr/>
        </p:nvSpPr>
        <p:spPr>
          <a:xfrm flipV="1">
            <a:off x="4497355" y="5178490"/>
            <a:ext cx="1" cy="354564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Straight Connector 26"/>
          <p:cNvSpPr/>
          <p:nvPr/>
        </p:nvSpPr>
        <p:spPr>
          <a:xfrm>
            <a:off x="4497354" y="5178490"/>
            <a:ext cx="5756990" cy="1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Straight Connector 28"/>
          <p:cNvSpPr/>
          <p:nvPr/>
        </p:nvSpPr>
        <p:spPr>
          <a:xfrm>
            <a:off x="10254343" y="4236098"/>
            <a:ext cx="1" cy="942393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文本框 10"/>
          <p:cNvSpPr txBox="1"/>
          <p:nvPr/>
        </p:nvSpPr>
        <p:spPr>
          <a:xfrm>
            <a:off x="5999346" y="3859381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Rumor</a:t>
            </a:r>
          </a:p>
        </p:txBody>
      </p:sp>
      <p:sp>
        <p:nvSpPr>
          <p:cNvPr id="198" name="文本框 10"/>
          <p:cNvSpPr txBox="1"/>
          <p:nvPr/>
        </p:nvSpPr>
        <p:spPr>
          <a:xfrm>
            <a:off x="4099012" y="5875899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Time</a:t>
            </a:r>
          </a:p>
        </p:txBody>
      </p:sp>
      <p:sp>
        <p:nvSpPr>
          <p:cNvPr id="199" name="文本框 10"/>
          <p:cNvSpPr txBox="1"/>
          <p:nvPr/>
        </p:nvSpPr>
        <p:spPr>
          <a:xfrm>
            <a:off x="7671291" y="5505413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Source</a:t>
            </a:r>
          </a:p>
        </p:txBody>
      </p:sp>
      <p:sp>
        <p:nvSpPr>
          <p:cNvPr id="200" name="Straight Arrow Connector 46"/>
          <p:cNvSpPr/>
          <p:nvPr/>
        </p:nvSpPr>
        <p:spPr>
          <a:xfrm flipH="1">
            <a:off x="8574833" y="5691673"/>
            <a:ext cx="2603241" cy="1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" name="Straight Connector 48"/>
          <p:cNvSpPr/>
          <p:nvPr/>
        </p:nvSpPr>
        <p:spPr>
          <a:xfrm>
            <a:off x="11178072" y="4786603"/>
            <a:ext cx="1" cy="905070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Citing:…">
            <a:extLst>
              <a:ext uri="{FF2B5EF4-FFF2-40B4-BE49-F238E27FC236}">
                <a16:creationId xmlns:a16="http://schemas.microsoft.com/office/drawing/2014/main" id="{CDBD8578-1C21-4200-8530-F77835947438}"/>
              </a:ext>
            </a:extLst>
          </p:cNvPr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https://usc-melady.github.io/COVID-19-Tweet-Analysis/misinfo.html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cs typeface="+mn-c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10"/>
          <p:cNvSpPr txBox="1"/>
          <p:nvPr/>
        </p:nvSpPr>
        <p:spPr>
          <a:xfrm>
            <a:off x="374104" y="128299"/>
            <a:ext cx="26377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Class</a:t>
            </a:r>
          </a:p>
        </p:txBody>
      </p:sp>
      <p:sp>
        <p:nvSpPr>
          <p:cNvPr id="204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0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8" y="1227271"/>
            <a:ext cx="11565605" cy="489361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Box 8"/>
          <p:cNvSpPr txBox="1"/>
          <p:nvPr/>
        </p:nvSpPr>
        <p:spPr>
          <a:xfrm>
            <a:off x="4431108" y="4892064"/>
            <a:ext cx="96838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12.6%</a:t>
            </a:r>
          </a:p>
        </p:txBody>
      </p:sp>
      <p:sp>
        <p:nvSpPr>
          <p:cNvPr id="6" name="Citing:…">
            <a:extLst>
              <a:ext uri="{FF2B5EF4-FFF2-40B4-BE49-F238E27FC236}">
                <a16:creationId xmlns:a16="http://schemas.microsoft.com/office/drawing/2014/main" id="{5A0CC190-0F36-4148-8596-758775D43450}"/>
              </a:ext>
            </a:extLst>
          </p:cNvPr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https://usc-melady.github.io/COVID-19-Tweet-Analysis/misinfo.html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cs typeface="+mn-c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文本框 10"/>
          <p:cNvSpPr txBox="1"/>
          <p:nvPr/>
        </p:nvSpPr>
        <p:spPr>
          <a:xfrm>
            <a:off x="374104" y="128299"/>
            <a:ext cx="364832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Sentiment Labels</a:t>
            </a:r>
          </a:p>
        </p:txBody>
      </p:sp>
      <p:sp>
        <p:nvSpPr>
          <p:cNvPr id="209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1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0" y="1212972"/>
            <a:ext cx="4259646" cy="18357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Oval 7"/>
          <p:cNvGrpSpPr/>
          <p:nvPr/>
        </p:nvGrpSpPr>
        <p:grpSpPr>
          <a:xfrm>
            <a:off x="1903445" y="4460032"/>
            <a:ext cx="1548883" cy="933069"/>
            <a:chOff x="0" y="0"/>
            <a:chExt cx="1548882" cy="933068"/>
          </a:xfrm>
        </p:grpSpPr>
        <p:sp>
          <p:nvSpPr>
            <p:cNvPr id="211" name="Oval"/>
            <p:cNvSpPr/>
            <p:nvPr/>
          </p:nvSpPr>
          <p:spPr>
            <a:xfrm>
              <a:off x="-1" y="-1"/>
              <a:ext cx="1548884" cy="93307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Off val="38787"/>
                  </a:schemeClr>
                </a:gs>
                <a:gs pos="50000">
                  <a:srgbClr val="959595"/>
                </a:gs>
                <a:gs pos="100000">
                  <a:schemeClr val="accent2">
                    <a:lumOff val="26729"/>
                  </a:scheme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12" name="Neutral"/>
            <p:cNvSpPr txBox="1"/>
            <p:nvPr/>
          </p:nvSpPr>
          <p:spPr>
            <a:xfrm>
              <a:off x="272548" y="268414"/>
              <a:ext cx="100378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Neutral</a:t>
              </a:r>
            </a:p>
          </p:txBody>
        </p:sp>
      </p:grpSp>
      <p:sp>
        <p:nvSpPr>
          <p:cNvPr id="214" name="Straight Connector 9"/>
          <p:cNvSpPr/>
          <p:nvPr/>
        </p:nvSpPr>
        <p:spPr>
          <a:xfrm flipV="1">
            <a:off x="3225498" y="4030824"/>
            <a:ext cx="553401" cy="56585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Straight Connector 11"/>
          <p:cNvSpPr/>
          <p:nvPr/>
        </p:nvSpPr>
        <p:spPr>
          <a:xfrm>
            <a:off x="1838818" y="4048866"/>
            <a:ext cx="452444" cy="47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216" name="Straight Connector 15"/>
          <p:cNvSpPr/>
          <p:nvPr/>
        </p:nvSpPr>
        <p:spPr>
          <a:xfrm flipH="1">
            <a:off x="1576874" y="5256455"/>
            <a:ext cx="553401" cy="49120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" name="Straight Connector 18"/>
          <p:cNvSpPr/>
          <p:nvPr/>
        </p:nvSpPr>
        <p:spPr>
          <a:xfrm>
            <a:off x="3225498" y="5256455"/>
            <a:ext cx="553401" cy="49120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0" name="Rectangle: Rounded Corners 20"/>
          <p:cNvGrpSpPr/>
          <p:nvPr/>
        </p:nvGrpSpPr>
        <p:grpSpPr>
          <a:xfrm>
            <a:off x="2864498" y="3405673"/>
            <a:ext cx="1800808" cy="625152"/>
            <a:chOff x="0" y="0"/>
            <a:chExt cx="1800807" cy="625150"/>
          </a:xfrm>
        </p:grpSpPr>
        <p:sp>
          <p:nvSpPr>
            <p:cNvPr id="218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19" name="Very Positive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Very Positive</a:t>
              </a:r>
            </a:p>
          </p:txBody>
        </p:sp>
      </p:grpSp>
      <p:grpSp>
        <p:nvGrpSpPr>
          <p:cNvPr id="223" name="Rectangle: Rounded Corners 31"/>
          <p:cNvGrpSpPr/>
          <p:nvPr/>
        </p:nvGrpSpPr>
        <p:grpSpPr>
          <a:xfrm>
            <a:off x="2864498" y="5747656"/>
            <a:ext cx="1956798" cy="625152"/>
            <a:chOff x="0" y="0"/>
            <a:chExt cx="1956796" cy="625150"/>
          </a:xfrm>
        </p:grpSpPr>
        <p:sp>
          <p:nvSpPr>
            <p:cNvPr id="221" name="Rounded Rectangle"/>
            <p:cNvSpPr/>
            <p:nvPr/>
          </p:nvSpPr>
          <p:spPr>
            <a:xfrm>
              <a:off x="0" y="0"/>
              <a:ext cx="1956797" cy="625151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2" name="Very Negative"/>
            <p:cNvSpPr txBox="1"/>
            <p:nvPr/>
          </p:nvSpPr>
          <p:spPr>
            <a:xfrm>
              <a:off x="76237" y="114455"/>
              <a:ext cx="180432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Very Negative</a:t>
              </a:r>
            </a:p>
          </p:txBody>
        </p:sp>
      </p:grpSp>
      <p:grpSp>
        <p:nvGrpSpPr>
          <p:cNvPr id="226" name="Rectangle: Rounded Corners 32"/>
          <p:cNvGrpSpPr/>
          <p:nvPr/>
        </p:nvGrpSpPr>
        <p:grpSpPr>
          <a:xfrm>
            <a:off x="937725" y="3417437"/>
            <a:ext cx="1192551" cy="625152"/>
            <a:chOff x="0" y="0"/>
            <a:chExt cx="1192549" cy="625150"/>
          </a:xfrm>
        </p:grpSpPr>
        <p:sp>
          <p:nvSpPr>
            <p:cNvPr id="224" name="Rounded Rectangle"/>
            <p:cNvSpPr/>
            <p:nvPr/>
          </p:nvSpPr>
          <p:spPr>
            <a:xfrm>
              <a:off x="0" y="0"/>
              <a:ext cx="1192550" cy="62515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5" name="Positive"/>
            <p:cNvSpPr txBox="1"/>
            <p:nvPr/>
          </p:nvSpPr>
          <p:spPr>
            <a:xfrm>
              <a:off x="76236" y="114455"/>
              <a:ext cx="10400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Positive</a:t>
              </a:r>
            </a:p>
          </p:txBody>
        </p:sp>
      </p:grpSp>
      <p:grpSp>
        <p:nvGrpSpPr>
          <p:cNvPr id="229" name="Rectangle: Rounded Corners 33"/>
          <p:cNvGrpSpPr/>
          <p:nvPr/>
        </p:nvGrpSpPr>
        <p:grpSpPr>
          <a:xfrm>
            <a:off x="937725" y="5747656"/>
            <a:ext cx="1338946" cy="625152"/>
            <a:chOff x="0" y="0"/>
            <a:chExt cx="1338945" cy="625150"/>
          </a:xfrm>
        </p:grpSpPr>
        <p:sp>
          <p:nvSpPr>
            <p:cNvPr id="227" name="Rounded Rectangle"/>
            <p:cNvSpPr/>
            <p:nvPr/>
          </p:nvSpPr>
          <p:spPr>
            <a:xfrm>
              <a:off x="0" y="0"/>
              <a:ext cx="1338946" cy="625151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8" name="Negative"/>
            <p:cNvSpPr txBox="1"/>
            <p:nvPr/>
          </p:nvSpPr>
          <p:spPr>
            <a:xfrm>
              <a:off x="76236" y="114455"/>
              <a:ext cx="118647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Negative</a:t>
              </a:r>
            </a:p>
          </p:txBody>
        </p:sp>
      </p:grpSp>
      <p:grpSp>
        <p:nvGrpSpPr>
          <p:cNvPr id="232" name="Rectangle: Rounded Corners 37"/>
          <p:cNvGrpSpPr/>
          <p:nvPr/>
        </p:nvGrpSpPr>
        <p:grpSpPr>
          <a:xfrm>
            <a:off x="9311734" y="1425351"/>
            <a:ext cx="1800809" cy="625152"/>
            <a:chOff x="0" y="0"/>
            <a:chExt cx="1800807" cy="625150"/>
          </a:xfrm>
        </p:grpSpPr>
        <p:sp>
          <p:nvSpPr>
            <p:cNvPr id="230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31" name="Happiness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Happiness</a:t>
              </a:r>
            </a:p>
          </p:txBody>
        </p:sp>
      </p:grpSp>
      <p:grpSp>
        <p:nvGrpSpPr>
          <p:cNvPr id="235" name="Rectangle: Rounded Corners 38"/>
          <p:cNvGrpSpPr/>
          <p:nvPr/>
        </p:nvGrpSpPr>
        <p:grpSpPr>
          <a:xfrm>
            <a:off x="9311734" y="2050502"/>
            <a:ext cx="1800809" cy="625152"/>
            <a:chOff x="0" y="0"/>
            <a:chExt cx="1800807" cy="625150"/>
          </a:xfrm>
        </p:grpSpPr>
        <p:sp>
          <p:nvSpPr>
            <p:cNvPr id="233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34" name="Sadness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Sadness</a:t>
              </a:r>
            </a:p>
          </p:txBody>
        </p:sp>
      </p:grpSp>
      <p:grpSp>
        <p:nvGrpSpPr>
          <p:cNvPr id="238" name="Rectangle: Rounded Corners 39"/>
          <p:cNvGrpSpPr/>
          <p:nvPr/>
        </p:nvGrpSpPr>
        <p:grpSpPr>
          <a:xfrm>
            <a:off x="9311734" y="2675653"/>
            <a:ext cx="1800809" cy="625152"/>
            <a:chOff x="0" y="0"/>
            <a:chExt cx="1800807" cy="625150"/>
          </a:xfrm>
        </p:grpSpPr>
        <p:sp>
          <p:nvSpPr>
            <p:cNvPr id="236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37" name="Surprise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Surprise</a:t>
              </a:r>
            </a:p>
          </p:txBody>
        </p:sp>
      </p:grpSp>
      <p:grpSp>
        <p:nvGrpSpPr>
          <p:cNvPr id="241" name="Rectangle: Rounded Corners 40"/>
          <p:cNvGrpSpPr/>
          <p:nvPr/>
        </p:nvGrpSpPr>
        <p:grpSpPr>
          <a:xfrm>
            <a:off x="9311734" y="3300805"/>
            <a:ext cx="1800809" cy="625152"/>
            <a:chOff x="0" y="0"/>
            <a:chExt cx="1800807" cy="625150"/>
          </a:xfrm>
        </p:grpSpPr>
        <p:sp>
          <p:nvSpPr>
            <p:cNvPr id="239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E7E6E6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0" name="Neutral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Neutral</a:t>
              </a:r>
            </a:p>
          </p:txBody>
        </p:sp>
      </p:grpSp>
      <p:grpSp>
        <p:nvGrpSpPr>
          <p:cNvPr id="244" name="Rectangle: Rounded Corners 41"/>
          <p:cNvGrpSpPr/>
          <p:nvPr/>
        </p:nvGrpSpPr>
        <p:grpSpPr>
          <a:xfrm>
            <a:off x="9311734" y="3935279"/>
            <a:ext cx="1800809" cy="625152"/>
            <a:chOff x="0" y="0"/>
            <a:chExt cx="1800807" cy="625150"/>
          </a:xfrm>
        </p:grpSpPr>
        <p:sp>
          <p:nvSpPr>
            <p:cNvPr id="242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3" name="Fear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Fear</a:t>
              </a:r>
            </a:p>
          </p:txBody>
        </p:sp>
      </p:grpSp>
      <p:grpSp>
        <p:nvGrpSpPr>
          <p:cNvPr id="247" name="Rectangle: Rounded Corners 42"/>
          <p:cNvGrpSpPr/>
          <p:nvPr/>
        </p:nvGrpSpPr>
        <p:grpSpPr>
          <a:xfrm>
            <a:off x="9311734" y="4551107"/>
            <a:ext cx="1800809" cy="625152"/>
            <a:chOff x="0" y="0"/>
            <a:chExt cx="1800807" cy="625150"/>
          </a:xfrm>
        </p:grpSpPr>
        <p:sp>
          <p:nvSpPr>
            <p:cNvPr id="245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9966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6" name="Disgust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Disgust</a:t>
              </a:r>
            </a:p>
          </p:txBody>
        </p:sp>
      </p:grpSp>
      <p:grpSp>
        <p:nvGrpSpPr>
          <p:cNvPr id="250" name="Rectangle: Rounded Corners 43"/>
          <p:cNvGrpSpPr/>
          <p:nvPr/>
        </p:nvGrpSpPr>
        <p:grpSpPr>
          <a:xfrm>
            <a:off x="9311734" y="5176258"/>
            <a:ext cx="1800809" cy="625152"/>
            <a:chOff x="0" y="0"/>
            <a:chExt cx="1800807" cy="625150"/>
          </a:xfrm>
        </p:grpSpPr>
        <p:sp>
          <p:nvSpPr>
            <p:cNvPr id="248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9" name="Anger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Anger</a:t>
              </a:r>
            </a:p>
          </p:txBody>
        </p:sp>
      </p:grpSp>
      <p:sp>
        <p:nvSpPr>
          <p:cNvPr id="251" name="Oval 44"/>
          <p:cNvSpPr/>
          <p:nvPr/>
        </p:nvSpPr>
        <p:spPr>
          <a:xfrm>
            <a:off x="5822086" y="3156462"/>
            <a:ext cx="2113015" cy="982149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2" name="TextBox 49"/>
          <p:cNvSpPr txBox="1"/>
          <p:nvPr/>
        </p:nvSpPr>
        <p:spPr>
          <a:xfrm>
            <a:off x="5867806" y="3438331"/>
            <a:ext cx="20225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Facial Expressions</a:t>
            </a:r>
          </a:p>
        </p:txBody>
      </p:sp>
      <p:sp>
        <p:nvSpPr>
          <p:cNvPr id="253" name="Left Brace 67"/>
          <p:cNvSpPr/>
          <p:nvPr/>
        </p:nvSpPr>
        <p:spPr>
          <a:xfrm>
            <a:off x="8133401" y="1567542"/>
            <a:ext cx="989045" cy="410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06"/>
                  <a:pt x="10800" y="21166"/>
                </a:cubicBezTo>
                <a:lnTo>
                  <a:pt x="10800" y="11234"/>
                </a:lnTo>
                <a:cubicBezTo>
                  <a:pt x="10800" y="10994"/>
                  <a:pt x="5965" y="10800"/>
                  <a:pt x="0" y="10800"/>
                </a:cubicBezTo>
                <a:cubicBezTo>
                  <a:pt x="5965" y="10800"/>
                  <a:pt x="10800" y="10606"/>
                  <a:pt x="10800" y="10366"/>
                </a:cubicBezTo>
                <a:lnTo>
                  <a:pt x="10800" y="434"/>
                </a:lnTo>
                <a:cubicBezTo>
                  <a:pt x="10800" y="194"/>
                  <a:pt x="15635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4" name="TextBox 68"/>
          <p:cNvSpPr txBox="1"/>
          <p:nvPr/>
        </p:nvSpPr>
        <p:spPr>
          <a:xfrm>
            <a:off x="5177552" y="480727"/>
            <a:ext cx="4723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We manually labeled 1630 rumors</a:t>
            </a:r>
          </a:p>
        </p:txBody>
      </p:sp>
      <p:sp>
        <p:nvSpPr>
          <p:cNvPr id="49" name="Citing:…">
            <a:extLst>
              <a:ext uri="{FF2B5EF4-FFF2-40B4-BE49-F238E27FC236}">
                <a16:creationId xmlns:a16="http://schemas.microsoft.com/office/drawing/2014/main" id="{B78ED008-F25E-4CCC-9EEE-6D537714E729}"/>
              </a:ext>
            </a:extLst>
          </p:cNvPr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https://monkeylearn.com/sentiment-analysis/</a:t>
            </a:r>
            <a:r>
              <a:rPr lang="zh-CN" altLang="en-US" sz="1200" dirty="0">
                <a:solidFill>
                  <a:schemeClr val="tx1"/>
                </a:solidFill>
                <a:latin typeface="微软雅黑"/>
                <a:ea typeface="微软雅黑"/>
                <a:cs typeface="+mn-cs"/>
                <a:sym typeface="微软雅黑"/>
              </a:rPr>
              <a:t>，</a:t>
            </a: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https://people.ece.cornell.edu/land/OldStudentProjects/cs490-95to96/HJKIM/emotions.html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cs typeface="+mn-cs"/>
              <a:sym typeface="Time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223C0-E5A9-4DA6-B074-47A4EEC877FB}"/>
              </a:ext>
            </a:extLst>
          </p:cNvPr>
          <p:cNvSpPr txBox="1"/>
          <p:nvPr/>
        </p:nvSpPr>
        <p:spPr>
          <a:xfrm>
            <a:off x="2032875" y="851029"/>
            <a:ext cx="11278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Emotions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3F3F3F"/>
      </a:accent2>
      <a:accent3>
        <a:srgbClr val="323232"/>
      </a:accent3>
      <a:accent4>
        <a:srgbClr val="232323"/>
      </a:accent4>
      <a:accent5>
        <a:srgbClr val="262626"/>
      </a:accent5>
      <a:accent6>
        <a:srgbClr val="1B1B1B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3F3F3F"/>
      </a:accent2>
      <a:accent3>
        <a:srgbClr val="323232"/>
      </a:accent3>
      <a:accent4>
        <a:srgbClr val="232323"/>
      </a:accent4>
      <a:accent5>
        <a:srgbClr val="262626"/>
      </a:accent5>
      <a:accent6>
        <a:srgbClr val="1B1B1B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634</Words>
  <Application>Microsoft Office PowerPoint</Application>
  <PresentationFormat>宽屏</PresentationFormat>
  <Paragraphs>155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宋体</vt:lpstr>
      <vt:lpstr>微软雅黑</vt:lpstr>
      <vt:lpstr>Arial</vt:lpstr>
      <vt:lpstr>Calibri</vt:lpstr>
      <vt:lpstr>Helvetica</vt:lpstr>
      <vt:lpstr>Times New Roman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哈 泽辰</cp:lastModifiedBy>
  <cp:revision>11</cp:revision>
  <dcterms:modified xsi:type="dcterms:W3CDTF">2020-07-12T19:39:01Z</dcterms:modified>
</cp:coreProperties>
</file>