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753600" cx="130048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70000" y="1638300"/>
            <a:ext cx="10464800" cy="33019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70000" y="5029200"/>
            <a:ext cx="10464800" cy="1130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-3175" y="0"/>
            <a:ext cx="13004798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idx="2" type="pic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270000" y="8191500"/>
            <a:ext cx="10464800" cy="1130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270000" y="3225800"/>
            <a:ext cx="10464800" cy="3301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pic"/>
          </p:nvPr>
        </p:nvSpPr>
        <p:spPr>
          <a:xfrm>
            <a:off x="6718299" y="638918"/>
            <a:ext cx="5325768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952500" y="635000"/>
            <a:ext cx="5333997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52500" y="4762500"/>
            <a:ext cx="533399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6718300" y="2590800"/>
            <a:ext cx="5333997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52500" y="2590800"/>
            <a:ext cx="5333997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4445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4445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4450" lvl="2" marL="1231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44450" lvl="3" marL="1676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44450" lvl="4" marL="2120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731000" y="4965700"/>
            <a:ext cx="5333997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6731000" y="635000"/>
            <a:ext cx="5333997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952500" y="635000"/>
            <a:ext cx="533399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9207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9207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9207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9207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207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9207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9207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9207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9207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1270000" y="1638300"/>
            <a:ext cx="10464800" cy="330199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Helvetica Neue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Brief Introduction</a:t>
            </a:r>
            <a:b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ARM assembly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arm_template.s</a:t>
            </a:r>
          </a:p>
        </p:txBody>
      </p:sp>
      <p:sp>
        <p:nvSpPr>
          <p:cNvPr id="113" name="Shape 113"/>
          <p:cNvSpPr/>
          <p:nvPr/>
        </p:nvSpPr>
        <p:spPr>
          <a:xfrm>
            <a:off x="634252" y="2197100"/>
            <a:ext cx="12048623" cy="5359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@arm assembly template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.section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.data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.section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.text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.global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main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nop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@no operation; code placeholder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r7, $1      @exit syscall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svc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$0             @wake kernel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hello_world.s</a:t>
            </a:r>
          </a:p>
        </p:txBody>
      </p:sp>
      <p:sp>
        <p:nvSpPr>
          <p:cNvPr id="119" name="Shape 119"/>
          <p:cNvSpPr/>
          <p:nvPr/>
        </p:nvSpPr>
        <p:spPr>
          <a:xfrm>
            <a:off x="952499" y="1799275"/>
            <a:ext cx="13171800" cy="685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@ARM assembly hello world program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.section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.data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       .asciz "Hello, world.\n"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.section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.text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.global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main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ldr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r0, =message        @load message into first argument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printf                       @printf(message)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r7, $1                  @exit syscall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svc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$0                         @wake kernel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52500" y="2095575"/>
            <a:ext cx="110996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16 registers on your Pi: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r0-r3: temporary registers (used for args)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r4-r11: general purpose (global scope)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r12 special register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r13: stack pointer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r14: link register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r15: program counter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Arithmetic operations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43960" y="2597150"/>
            <a:ext cx="11716880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17830" lvl="0" marL="417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3262"/>
              <a:buFont typeface="Helvetica Neue"/>
              <a:buChar char="•"/>
            </a:pPr>
            <a:r>
              <a:rPr b="0" i="0" lang="en-US" sz="357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add two registers or a register and an immediate:</a:t>
            </a:r>
          </a:p>
          <a:p>
            <a:pPr indent="-429260" lvl="1" marL="83566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FFFFFF"/>
              </a:buClr>
              <a:buSzPct val="73262"/>
              <a:buFont typeface="Helvetica Neue"/>
              <a:buChar char="•"/>
            </a:pPr>
            <a:r>
              <a:rPr b="0" i="0" lang="en-US" sz="357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r0, r0, $1   @r0 = r0 + 1</a:t>
            </a:r>
          </a:p>
          <a:p>
            <a:pPr indent="-429260" lvl="1" marL="83566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FFFFFF"/>
              </a:buClr>
              <a:buSzPct val="73262"/>
              <a:buFont typeface="Helvetica Neue"/>
              <a:buChar char="•"/>
            </a:pPr>
            <a:r>
              <a:rPr b="0" i="0" lang="en-US" sz="357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r0, r0, r0    @r0 = r0 + r0</a:t>
            </a:r>
          </a:p>
          <a:p>
            <a:pPr indent="-417830" lvl="0" marL="41783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FFFFFF"/>
              </a:buClr>
              <a:buSzPct val="73262"/>
              <a:buFont typeface="Helvetica Neue"/>
              <a:buChar char="•"/>
            </a:pPr>
            <a:r>
              <a:rPr b="0" i="0" lang="en-US" sz="357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 and mul have the same syntax as add</a:t>
            </a:r>
          </a:p>
          <a:p>
            <a:pPr indent="-417830" lvl="0" marL="41783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FFFFFF"/>
              </a:buClr>
              <a:buSzPct val="73262"/>
              <a:buFont typeface="Helvetica Neue"/>
              <a:buChar char="•"/>
            </a:pPr>
            <a:r>
              <a:rPr b="0" i="0" lang="en-US" sz="357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division by powers of two, use right shift:</a:t>
            </a:r>
          </a:p>
          <a:p>
            <a:pPr indent="-429260" lvl="1" marL="83566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FFFFFF"/>
              </a:buClr>
              <a:buSzPct val="73262"/>
              <a:buFont typeface="Helvetica Neue"/>
              <a:buChar char="•"/>
            </a:pPr>
            <a:r>
              <a:rPr b="0" i="0" lang="en-US" sz="3572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lsr r0, r1, 2 @logical shift r1 right by 2 bits; store in r0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728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Comparisons &amp; Branching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952500" y="2590800"/>
            <a:ext cx="11624540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cmp r0, r1     @compare values in 2 regs, set flags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cmp r0, $10  @compare r0 to immediate, set flags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beq label      @if flags say “equal”, branch to label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blt label        @if less than, branch to label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bne label      @if not equal, branch to label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bgt, bge, ble for &gt;, ≥, ≤, respectively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Load, Store, and Move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/>
              <a:t>mov</a:t>
            </a: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r1, </a:t>
            </a:r>
            <a:r>
              <a:rPr lang="en-US"/>
              <a:t>#</a:t>
            </a: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   @load register r1 with integer 5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 r1, [r2]     @store bit string in r1 into memory 				                 location with address given by</a:t>
            </a:r>
            <a:b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              bit string in r2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 r1, r2    @copy bit string in r2 into r1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32841" y="254000"/>
            <a:ext cx="11939118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767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Pointers and dereferencing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32841" y="2136242"/>
            <a:ext cx="11939118" cy="720831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31165" lvl="0" marL="431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4151"/>
              <a:buFont typeface="Helvetica Neue"/>
              <a:buChar char="•"/>
            </a:pPr>
            <a:r>
              <a:rPr b="0" i="0" lang="en-US" sz="368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load a pointer into a register in ARM:</a:t>
            </a:r>
          </a:p>
          <a:p>
            <a:pPr indent="-443230" lvl="1" marL="86233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ct val="74151"/>
              <a:buFont typeface="Helvetica Neue"/>
              <a:buChar char="•"/>
            </a:pPr>
            <a:r>
              <a:rPr b="0" i="0" lang="en-US" sz="368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list varName in .text section, then</a:t>
            </a:r>
          </a:p>
          <a:p>
            <a:pPr indent="-443230" lvl="1" marL="86233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ct val="74151"/>
              <a:buFont typeface="Helvetica Neue"/>
              <a:buChar char="•"/>
            </a:pPr>
            <a:r>
              <a:rPr b="0" i="0" lang="en-US" sz="368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ldr r0, =varName  @r0 now contains ptr to varName</a:t>
            </a:r>
          </a:p>
          <a:p>
            <a:pPr indent="-431165" lvl="0" marL="431165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ct val="74151"/>
              <a:buFont typeface="Helvetica Neue"/>
              <a:buChar char="•"/>
            </a:pPr>
            <a:r>
              <a:rPr b="0" i="0" lang="en-US" sz="368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to dereference a pointer (C vs. ARM assembly):</a:t>
            </a:r>
          </a:p>
          <a:p>
            <a:pPr indent="-443230" lvl="1" marL="86233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ct val="74151"/>
              <a:buFont typeface="Helvetica Neue"/>
              <a:buChar char="•"/>
            </a:pPr>
            <a:r>
              <a:rPr b="0" i="0" lang="en-US" sz="368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ptr = *ptr;    //dereference pointer named ptr in C</a:t>
            </a:r>
          </a:p>
          <a:p>
            <a:pPr indent="-443230" lvl="1" marL="86233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ct val="74151"/>
              <a:buFont typeface="Helvetica Neue"/>
              <a:buChar char="•"/>
            </a:pPr>
            <a:r>
              <a:rPr b="0" i="0" lang="en-US" sz="368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ldr r0, [r0]   @dereference pointer named r0 in ARM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.data Section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01434" y="2018108"/>
            <a:ext cx="12801926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391159" lvl="0" marL="391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7969"/>
              <a:buFont typeface="Helvetica Neue"/>
              <a:buChar char="•"/>
            </a:pPr>
            <a:r>
              <a:rPr b="0" i="0" lang="en-US" sz="3343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Declare your variables in the .data section</a:t>
            </a:r>
          </a:p>
          <a:p>
            <a:pPr indent="-401319" lvl="1" marL="78231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FFFFFF"/>
              </a:buClr>
              <a:buSzPct val="77969"/>
              <a:buFont typeface="Helvetica Neue"/>
              <a:buChar char="•"/>
            </a:pPr>
            <a:r>
              <a:rPr b="0" i="0" lang="en-US" sz="3343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.data holds global variables, so these will be visible anywhere in your program</a:t>
            </a:r>
          </a:p>
          <a:p>
            <a:pPr indent="-391159" lvl="0" marL="39115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FFFFFF"/>
              </a:buClr>
              <a:buSzPct val="77969"/>
              <a:buFont typeface="Helvetica Neue"/>
              <a:buChar char="•"/>
            </a:pPr>
            <a:r>
              <a:rPr b="0" i="0" lang="en-US" sz="3343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string, char pointer, and int declarations in .data:</a:t>
            </a:r>
          </a:p>
          <a:p>
            <a:pPr indent="-401319" lvl="1" marL="78231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FFFFFF"/>
              </a:buClr>
              <a:buSzPct val="77969"/>
              <a:buFont typeface="Helvetica Neue"/>
              <a:buChar char="•"/>
            </a:pPr>
            <a:r>
              <a:rPr b="0" i="0" lang="en-US" sz="3343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myNewString:     .asciz “Hello” @asciz = null-terminated string</a:t>
            </a:r>
          </a:p>
          <a:p>
            <a:pPr indent="-401319" lvl="1" marL="78231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FFFFFF"/>
              </a:buClr>
              <a:buSzPct val="77969"/>
              <a:buFont typeface="Helvetica Neue"/>
              <a:buChar char="•"/>
            </a:pPr>
            <a:r>
              <a:rPr b="0" i="0" lang="en-US" sz="3343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myCharPtr:          .space 100  @allocate 100 bytes of memory</a:t>
            </a:r>
          </a:p>
          <a:p>
            <a:pPr indent="-401319" lvl="1" marL="782319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FFFFFF"/>
              </a:buClr>
              <a:buSzPct val="77969"/>
              <a:buFont typeface="Helvetica Neue"/>
              <a:buChar char="•"/>
            </a:pPr>
            <a:r>
              <a:rPr b="0" i="0" lang="en-US" sz="3343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myNewInt:           .word 0        @word = unsigned int in 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use printf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4497" y="2025125"/>
            <a:ext cx="12295798" cy="7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Arranging to call printf from ARM assembly program: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format:   .asciz “%d %d\n” @this is in .data section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ldr r0, =format    @r0 is first argument register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ldr r1, =num1     @r1 is second argument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ldr r2, =num2    @r2 is third argument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 printf    @ these 5 lines of assembly make this call 			   to printf:  printf(“%d %d\n”, num1, num2)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ARM Example Files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090498" y="2597150"/>
            <a:ext cx="10823804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following files: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arm_template.s (template for your programs)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hello_world.s (hello world example)</a:t>
            </a:r>
          </a:p>
          <a:p>
            <a:pPr indent="-2667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are included in the lab files to download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