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5" r:id="rId1"/>
  </p:sldMasterIdLst>
  <p:notesMasterIdLst>
    <p:notesMasterId r:id="rId2"/>
  </p:notesMasterIdLst>
  <p:sldIdLst>
    <p:sldId id="284" r:id="rId3"/>
    <p:sldId id="285" r:id="rId4"/>
    <p:sldId id="322" r:id="rId5"/>
    <p:sldId id="310" r:id="rId6"/>
    <p:sldId id="297" r:id="rId7"/>
    <p:sldId id="324" r:id="rId8"/>
    <p:sldId id="333" r:id="rId9"/>
    <p:sldId id="323" r:id="rId10"/>
    <p:sldId id="298" r:id="rId11"/>
    <p:sldId id="325" r:id="rId12"/>
    <p:sldId id="326" r:id="rId13"/>
    <p:sldId id="327" r:id="rId14"/>
    <p:sldId id="328" r:id="rId15"/>
    <p:sldId id="331" r:id="rId16"/>
    <p:sldId id="261" r:id="rId17"/>
    <p:sldId id="320" r:id="rId18"/>
    <p:sldId id="311" r:id="rId19"/>
    <p:sldId id="334" r:id="rId20"/>
    <p:sldId id="335" r:id="rId21"/>
    <p:sldId id="32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9630" autoAdjust="0"/>
    <p:restoredTop sz="93111" autoAdjust="0"/>
  </p:normalViewPr>
  <p:slideViewPr>
    <p:cSldViewPr snapToGrid="0">
      <p:cViewPr varScale="1">
        <p:scale>
          <a:sx n="100" d="100"/>
          <a:sy n="100" d="100"/>
        </p:scale>
        <p:origin x="84" y="54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845" y="77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EA5AF5D-79AE-4EC4-A4C7-1364798DE2A4}" type="datetime1">
              <a:rPr lang="ko-KR" altLang="en-US"/>
              <a:pPr lvl="0">
                <a:defRPr/>
              </a:pPr>
              <a:t>2021-08-24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3EB9F56-0720-42C2-9A8A-E2FC60FEBAA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6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7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8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9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0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오리엔테이션 시작할게요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앞서서 너무 많은 얘기를 들어서 혼란스럽고 집중력이 흩트러지셨을수도 있지만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계속 집중해서 들으셨던 것처럼 저한테도 똑같이 남은 시간</a:t>
            </a:r>
            <a:r>
              <a:rPr lang="en-US" altLang="ko-KR"/>
              <a:t>, </a:t>
            </a:r>
            <a:r>
              <a:rPr lang="ko-KR" altLang="en-US"/>
              <a:t>집중해주세요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앞으로 남은 시간</a:t>
            </a:r>
            <a:r>
              <a:rPr lang="en-US" altLang="ko-KR"/>
              <a:t>, 880</a:t>
            </a:r>
            <a:r>
              <a:rPr lang="ko-KR" altLang="en-US"/>
              <a:t>시간</a:t>
            </a:r>
            <a:r>
              <a:rPr lang="en-US" altLang="ko-KR"/>
              <a:t>, 110</a:t>
            </a:r>
            <a:r>
              <a:rPr lang="ko-KR" altLang="en-US"/>
              <a:t>일</a:t>
            </a:r>
            <a:r>
              <a:rPr lang="en-US" altLang="ko-KR"/>
              <a:t>, </a:t>
            </a:r>
            <a:r>
              <a:rPr lang="ko-KR" altLang="en-US"/>
              <a:t>약 </a:t>
            </a:r>
            <a:r>
              <a:rPr lang="en-US" altLang="ko-KR"/>
              <a:t>5</a:t>
            </a:r>
            <a:r>
              <a:rPr lang="ko-KR" altLang="en-US"/>
              <a:t>개월 남았습니다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3EB9F56-0720-42C2-9A8A-E2FC60FEBAA0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89A11E3-93B2-49FB-AA67-5C9E787B828B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89A11E3-93B2-49FB-AA67-5C9E787B828B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이력서에 내가 어떤 학원에서 어떤 </a:t>
            </a:r>
            <a:r>
              <a:rPr lang="en-US" altLang="ko-KR"/>
              <a:t>ncs</a:t>
            </a:r>
            <a:r>
              <a:rPr lang="ko-KR" altLang="en-US"/>
              <a:t>과정을 수료했습니다 라고 작성을 하게 될텐데 그때 출석률도 작성하게 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따라서 아무리 수료했다고 하더라도 출석률이 저조하다면 이미지가 안좋겟쬬</a:t>
            </a:r>
            <a:r>
              <a:rPr lang="en-US" altLang="ko-KR"/>
              <a:t>?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그리고 그거 말고라도 솔직히 하루에 </a:t>
            </a:r>
            <a:r>
              <a:rPr lang="en-US" altLang="ko-KR"/>
              <a:t>8</a:t>
            </a:r>
            <a:r>
              <a:rPr lang="ko-KR" altLang="en-US"/>
              <a:t>시간이나 수업을 하는데 하루를 빠지게 되면 그 </a:t>
            </a:r>
            <a:r>
              <a:rPr lang="en-US" altLang="ko-KR"/>
              <a:t>8</a:t>
            </a:r>
            <a:r>
              <a:rPr lang="ko-KR" altLang="en-US"/>
              <a:t>시간 동안 생각보다 많은 진도를 나가게된다</a:t>
            </a:r>
            <a:r>
              <a:rPr lang="en-US" altLang="ko-KR"/>
              <a:t>. 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정말 피치못할 사정이 아니고서는 출석을 해주시길 바란다</a:t>
            </a:r>
            <a:r>
              <a:rPr lang="en-US" altLang="ko-KR"/>
              <a:t>.. </a:t>
            </a:r>
            <a:r>
              <a:rPr lang="ko-KR" altLang="en-US"/>
              <a:t>제발 부탁이다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89A11E3-93B2-49FB-AA67-5C9E787B828B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89A11E3-93B2-49FB-AA67-5C9E787B828B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기술향상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매너 지키자</a:t>
            </a:r>
            <a:endParaRPr lang="ko-KR" altLang="en-US" baseline="0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89A11E3-93B2-49FB-AA67-5C9E787B828B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3EB9F56-0720-42C2-9A8A-E2FC60FEBAA0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그리고 또 하나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여러분들끼리</a:t>
            </a:r>
            <a:r>
              <a:rPr lang="ko-KR" altLang="en-US" baseline="0" dirty="0"/>
              <a:t> 많이 친해지세요 </a:t>
            </a:r>
          </a:p>
          <a:p>
            <a:pPr lvl="0">
              <a:defRPr/>
            </a:pPr>
            <a:r>
              <a:rPr lang="ko-KR" altLang="en-US" baseline="0" dirty="0"/>
              <a:t>서로 많이 친해져서 놀라는게 아니라</a:t>
            </a:r>
          </a:p>
          <a:p>
            <a:pPr lvl="0">
              <a:defRPr/>
            </a:pPr>
            <a:r>
              <a:rPr lang="ko-KR" altLang="en-US" baseline="0" dirty="0"/>
              <a:t>친해지게 되면 학원 나오는게 너무 즐거워질 </a:t>
            </a:r>
            <a:r>
              <a:rPr lang="ko-KR" altLang="en-US" baseline="0" dirty="0" err="1"/>
              <a:t>거에여</a:t>
            </a:r>
            <a:r>
              <a:rPr lang="ko-KR" altLang="en-US" baseline="0" dirty="0"/>
              <a:t> 그러면 같이 </a:t>
            </a:r>
            <a:r>
              <a:rPr lang="ko-KR" altLang="en-US" baseline="0" dirty="0" err="1"/>
              <a:t>으쌰으쌰하면서</a:t>
            </a:r>
            <a:r>
              <a:rPr lang="ko-KR" altLang="en-US" baseline="0" dirty="0"/>
              <a:t> 더 열심히 하게 되는 그런 시너지 효과가 발휘될 수 있습니다</a:t>
            </a:r>
            <a:r>
              <a:rPr lang="en-US" altLang="ko-KR" baseline="0" dirty="0"/>
              <a:t>. </a:t>
            </a:r>
          </a:p>
          <a:p>
            <a:pPr lvl="0">
              <a:defRPr/>
            </a:pPr>
            <a:endParaRPr lang="en-US" altLang="ko-KR" baseline="0" dirty="0"/>
          </a:p>
          <a:p>
            <a:pPr lvl="0">
              <a:defRPr/>
            </a:pPr>
            <a:r>
              <a:rPr lang="ko-KR" altLang="en-US" baseline="0" dirty="0"/>
              <a:t>수료한 학생들이 다들 </a:t>
            </a:r>
            <a:r>
              <a:rPr lang="ko-KR" altLang="en-US" baseline="0" dirty="0" err="1"/>
              <a:t>입모아</a:t>
            </a:r>
            <a:r>
              <a:rPr lang="ko-KR" altLang="en-US" baseline="0" dirty="0"/>
              <a:t> 하는 말이 그 어떤 대학생활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학창생활보다도 즐거운 </a:t>
            </a:r>
            <a:r>
              <a:rPr lang="ko-KR" altLang="en-US" baseline="0" dirty="0" err="1"/>
              <a:t>학원생활이엿다고</a:t>
            </a:r>
            <a:r>
              <a:rPr lang="ko-KR" altLang="en-US" baseline="0" dirty="0"/>
              <a:t> 한다</a:t>
            </a:r>
            <a:r>
              <a:rPr lang="en-US" altLang="ko-KR" baseline="0" dirty="0"/>
              <a:t>. </a:t>
            </a:r>
          </a:p>
          <a:p>
            <a:pPr lvl="0">
              <a:defRPr/>
            </a:pPr>
            <a:r>
              <a:rPr lang="ko-KR" altLang="en-US" baseline="0" dirty="0"/>
              <a:t>그만큼 정도 많이 들 것이다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왜냐면 거의 </a:t>
            </a:r>
            <a:r>
              <a:rPr lang="ko-KR" altLang="en-US" baseline="0" dirty="0" err="1"/>
              <a:t>하루종일</a:t>
            </a:r>
            <a:r>
              <a:rPr lang="ko-KR" altLang="en-US" baseline="0" dirty="0"/>
              <a:t> 붙어있을 거니깐 </a:t>
            </a:r>
          </a:p>
          <a:p>
            <a:pPr lvl="0">
              <a:defRPr/>
            </a:pPr>
            <a:endParaRPr lang="en-US" altLang="ko-KR" baseline="0" dirty="0"/>
          </a:p>
          <a:p>
            <a:pPr lvl="0">
              <a:defRPr/>
            </a:pPr>
            <a:r>
              <a:rPr lang="ko-KR" altLang="en-US" baseline="0" dirty="0"/>
              <a:t>그리고 언제나 내 귀는 열려있다</a:t>
            </a:r>
            <a:r>
              <a:rPr lang="en-US" altLang="ko-KR" baseline="0" dirty="0"/>
              <a:t>.</a:t>
            </a:r>
          </a:p>
          <a:p>
            <a:pPr lvl="0">
              <a:defRPr/>
            </a:pPr>
            <a:r>
              <a:rPr lang="ko-KR" altLang="en-US" baseline="0" dirty="0"/>
              <a:t>항상 </a:t>
            </a:r>
            <a:r>
              <a:rPr lang="ko-KR" altLang="en-US" baseline="0" dirty="0" err="1"/>
              <a:t>여러분들말을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귀기울여</a:t>
            </a:r>
            <a:r>
              <a:rPr lang="ko-KR" altLang="en-US" baseline="0" dirty="0"/>
              <a:t> 들을 거고 의견을 반영할 거고 </a:t>
            </a:r>
          </a:p>
          <a:p>
            <a:pPr lvl="0">
              <a:defRPr/>
            </a:pPr>
            <a:r>
              <a:rPr lang="ko-KR" altLang="en-US" baseline="0" dirty="0"/>
              <a:t>그 밖에 이런 공부 외적으로 뭔가 </a:t>
            </a:r>
            <a:r>
              <a:rPr lang="ko-KR" altLang="en-US" baseline="0" dirty="0" err="1"/>
              <a:t>힘든일이</a:t>
            </a:r>
            <a:r>
              <a:rPr lang="ko-KR" altLang="en-US" baseline="0" dirty="0"/>
              <a:t> 있어도 언제든지 의논하고 상담요청하셔도 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같이 울고 웃는 그런 사이가 됐으면 좋겠다</a:t>
            </a:r>
            <a:r>
              <a:rPr lang="en-US" altLang="ko-KR" baseline="0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3EB9F56-0720-42C2-9A8A-E2FC60FEBAA0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크롬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3EB9F56-0720-42C2-9A8A-E2FC60FEBAA0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 smtClean="0"/>
              <a:t>슬랙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3EB9F56-0720-42C2-9A8A-E2FC60FEBAA0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9094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 smtClean="0"/>
              <a:t>슬랙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3EB9F56-0720-42C2-9A8A-E2FC60FEBAA0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551398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네 안녕하세요 반가워요</a:t>
            </a:r>
            <a:r>
              <a:rPr lang="en-US" altLang="ko-KR"/>
              <a:t>, </a:t>
            </a:r>
            <a:r>
              <a:rPr lang="ko-KR" altLang="en-US"/>
              <a:t>여러분과 약 </a:t>
            </a:r>
            <a:r>
              <a:rPr lang="en-US" altLang="ko-KR"/>
              <a:t>6</a:t>
            </a:r>
            <a:r>
              <a:rPr lang="ko-KR" altLang="en-US"/>
              <a:t>개월 정도를 함께 할 강보람입니다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제 소개를 잠깐만 하자면 저는 당산지원 자바 학부에 있는 자바 강사구요</a:t>
            </a:r>
            <a:r>
              <a:rPr lang="en-US" altLang="ko-KR"/>
              <a:t>,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연구실은 </a:t>
            </a:r>
            <a:r>
              <a:rPr lang="en-US" altLang="ko-KR"/>
              <a:t>20</a:t>
            </a:r>
            <a:r>
              <a:rPr lang="ko-KR" altLang="en-US"/>
              <a:t>층에 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	조금 일찍 와서 질문을 하고 싶다</a:t>
            </a:r>
            <a:r>
              <a:rPr lang="en-US" altLang="ko-KR"/>
              <a:t>, </a:t>
            </a:r>
            <a:r>
              <a:rPr lang="ko-KR" altLang="en-US"/>
              <a:t>아니면 힘든 일이 있어서 상담을 받고 싶다 하시면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여기 있는 전화번호로 연락 하시면 됩니다</a:t>
            </a:r>
            <a:r>
              <a:rPr lang="en-US" altLang="ko-KR"/>
              <a:t>. </a:t>
            </a:r>
            <a:r>
              <a:rPr lang="ko-KR" altLang="en-US"/>
              <a:t>제가 말하고 있을 때 다들 저장하셨는지 모르겠지만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아직 저장 못 하신 분들은 저장해주시구요</a:t>
            </a:r>
            <a:r>
              <a:rPr lang="en-US" altLang="ko-KR"/>
              <a:t>, </a:t>
            </a:r>
            <a:r>
              <a:rPr lang="ko-KR" altLang="en-US"/>
              <a:t>또 저장 다 되셨으면 저한테 문자 한 번만 보내주세요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이름이랑 저한테 하고 싶은 말 있으시다면 같이 해서 보내주세요</a:t>
            </a:r>
            <a:r>
              <a:rPr lang="en-US" altLang="ko-KR"/>
              <a:t>. </a:t>
            </a:r>
            <a:r>
              <a:rPr lang="ko-KR" altLang="en-US"/>
              <a:t>저도 저장해놓도록 하겠습니다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아래 메일을 적어놓은 이유는 코딩 질문 같은 경우 핸드폰 문자로는 한계가 있거든요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그래서 메일을 통해서 코드를 보내주시고 하면 좀 더 편하게 질문을 받아줄 수 있을 거 같아서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알려드리는 거니까 상황에 맞춰서 적절히 이용해주시면 되겠습니다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대신 제가 메일 확인을 잘 안 하니까 메일 보냈다고 꼭 알려주셔야 해요</a:t>
            </a:r>
            <a:r>
              <a:rPr lang="en-US" altLang="ko-KR"/>
              <a:t>~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이렇게 간단한 제 소개는 마치고 자기소개 시간에 제 소개를 더 할게요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좀 이따 자기 소개 시간을 가질 겁니다</a:t>
            </a:r>
            <a:r>
              <a:rPr lang="en-US" altLang="ko-KR"/>
              <a:t>. </a:t>
            </a:r>
            <a:r>
              <a:rPr lang="ko-KR" altLang="en-US"/>
              <a:t>다들 처음이라서 부담스러우실텐데 또 그만큼 다른 사람은 나를 모르니까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간단하게만 할거고 준비할 수 있는 시간도 드릴거니까</a:t>
            </a:r>
            <a:r>
              <a:rPr lang="en-US" altLang="ko-KR"/>
              <a:t>, </a:t>
            </a:r>
            <a:r>
              <a:rPr lang="ko-KR" altLang="en-US"/>
              <a:t>너무 표정 굳지 마시고 나머지 오티 진행하겠습니다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89A11E3-93B2-49FB-AA67-5C9E787B828B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회원가입을 하는 이유는 능력단위 평가를 볼 때 사이트에 로그인 해야된다</a:t>
            </a:r>
            <a:r>
              <a:rPr lang="en-US" altLang="ko-KR"/>
              <a:t>. </a:t>
            </a:r>
          </a:p>
          <a:p>
            <a:pPr lvl="0">
              <a:defRPr/>
            </a:pPr>
            <a:r>
              <a:rPr lang="ko-KR" altLang="en-US"/>
              <a:t>그 때 아이핀을 항상 기억해둬야된다</a:t>
            </a:r>
            <a:r>
              <a:rPr lang="en-US" altLang="ko-KR"/>
              <a:t>. </a:t>
            </a:r>
            <a:r>
              <a:rPr lang="en-US" altLang="ko-KR">
                <a:sym typeface="Wingdings"/>
              </a:rPr>
              <a:t> </a:t>
            </a:r>
            <a:r>
              <a:rPr lang="ko-KR" altLang="en-US">
                <a:sym typeface="Wingdings"/>
              </a:rPr>
              <a:t>어딘가에 적어두자</a:t>
            </a:r>
            <a:r>
              <a:rPr lang="en-US" altLang="ko-KR">
                <a:sym typeface="Wingdings"/>
              </a:rPr>
              <a:t>!!! </a:t>
            </a:r>
            <a:r>
              <a:rPr lang="ko-KR" altLang="en-US">
                <a:sym typeface="Wingdings"/>
              </a:rPr>
              <a:t>꼭</a:t>
            </a:r>
            <a:r>
              <a:rPr lang="en-US" altLang="ko-KR">
                <a:sym typeface="Wingdings"/>
              </a:rPr>
              <a:t>!!!</a:t>
            </a:r>
            <a:r>
              <a:rPr lang="en-US" altLang="ko-KR" baseline="0">
                <a:sym typeface="Wingdings"/>
              </a:rPr>
              <a:t> </a:t>
            </a:r>
            <a:r>
              <a:rPr lang="ko-KR" altLang="en-US" baseline="0">
                <a:sym typeface="Wingdings"/>
              </a:rPr>
              <a:t>까먹게되면 다시 찾거나 재발급 받는 일이 발생하는데 그러면 시험시간이 줄어들 수 있으니 명심할 것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3EB9F56-0720-42C2-9A8A-E2FC60FEBAA0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오리엔테이션 시작할게요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앞서서 너무 많은 얘기를 들어서 혼란스럽고 집중력이 흩트러지셨을수도 있지만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계속 집중해서 들으셨던 것처럼 저한테도 똑같이 남은 시간</a:t>
            </a:r>
            <a:r>
              <a:rPr lang="en-US" altLang="ko-KR"/>
              <a:t>, </a:t>
            </a:r>
            <a:r>
              <a:rPr lang="ko-KR" altLang="en-US"/>
              <a:t>집중해주세요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앞으로 남은 시간</a:t>
            </a:r>
            <a:r>
              <a:rPr lang="en-US" altLang="ko-KR"/>
              <a:t>, 880</a:t>
            </a:r>
            <a:r>
              <a:rPr lang="ko-KR" altLang="en-US"/>
              <a:t>시간</a:t>
            </a:r>
            <a:r>
              <a:rPr lang="en-US" altLang="ko-KR"/>
              <a:t>, 110</a:t>
            </a:r>
            <a:r>
              <a:rPr lang="ko-KR" altLang="en-US"/>
              <a:t>일</a:t>
            </a:r>
            <a:r>
              <a:rPr lang="en-US" altLang="ko-KR"/>
              <a:t>, </a:t>
            </a:r>
            <a:r>
              <a:rPr lang="ko-KR" altLang="en-US"/>
              <a:t>약 </a:t>
            </a:r>
            <a:r>
              <a:rPr lang="en-US" altLang="ko-KR"/>
              <a:t>5</a:t>
            </a:r>
            <a:r>
              <a:rPr lang="ko-KR" altLang="en-US"/>
              <a:t>개월 남았습니다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89A11E3-93B2-49FB-AA67-5C9E787B828B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오리엔테이션 시작할게요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앞서서 너무 많은 얘기를 들어서 혼란스럽고 집중력이 흩트러지셨을수도 있지만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계속 집중해서 들으셨던 것처럼 저한테도 똑같이 남은 시간</a:t>
            </a:r>
            <a:r>
              <a:rPr lang="en-US" altLang="ko-KR"/>
              <a:t>, </a:t>
            </a:r>
            <a:r>
              <a:rPr lang="ko-KR" altLang="en-US"/>
              <a:t>집중해주세요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앞으로 남은 시간</a:t>
            </a:r>
            <a:r>
              <a:rPr lang="en-US" altLang="ko-KR"/>
              <a:t>, 880</a:t>
            </a:r>
            <a:r>
              <a:rPr lang="ko-KR" altLang="en-US"/>
              <a:t>시간</a:t>
            </a:r>
            <a:r>
              <a:rPr lang="en-US" altLang="ko-KR"/>
              <a:t>, 110</a:t>
            </a:r>
            <a:r>
              <a:rPr lang="ko-KR" altLang="en-US"/>
              <a:t>일</a:t>
            </a:r>
            <a:r>
              <a:rPr lang="en-US" altLang="ko-KR"/>
              <a:t>, </a:t>
            </a:r>
            <a:r>
              <a:rPr lang="ko-KR" altLang="en-US"/>
              <a:t>약 </a:t>
            </a:r>
            <a:r>
              <a:rPr lang="en-US" altLang="ko-KR"/>
              <a:t>5</a:t>
            </a:r>
            <a:r>
              <a:rPr lang="ko-KR" altLang="en-US"/>
              <a:t>개월 남았습니다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89A11E3-93B2-49FB-AA67-5C9E787B828B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3EB9F56-0720-42C2-9A8A-E2FC60FEBAA0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간단하게 어떠한 순서로 과정을 진행할 것인지 설명을 드리겠다</a:t>
            </a:r>
            <a:r>
              <a:rPr lang="en-US" altLang="ko-KR"/>
              <a:t>. </a:t>
            </a:r>
            <a:r>
              <a:rPr lang="ko-KR" altLang="en-US"/>
              <a:t>제가 지금 말하는 것만으로 당연히 이해되지 않을 거다</a:t>
            </a:r>
            <a:r>
              <a:rPr lang="en-US" altLang="ko-KR"/>
              <a:t>. 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본격적으로 매 수업시간 마다 자세히 할 것이니 지금은 간략하게만 말씀드리겠다</a:t>
            </a:r>
            <a:r>
              <a:rPr lang="en-US" altLang="ko-KR"/>
              <a:t>. 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JAVA </a:t>
            </a:r>
            <a:r>
              <a:rPr lang="en-US" altLang="ko-KR">
                <a:sym typeface="Wingdings"/>
              </a:rPr>
              <a:t> </a:t>
            </a:r>
            <a:r>
              <a:rPr lang="ko-KR" altLang="en-US">
                <a:sym typeface="Wingdings"/>
              </a:rPr>
              <a:t>여러분들이 사용하게 될 가장 기본적인 프로그래밍 언어이다</a:t>
            </a:r>
            <a:r>
              <a:rPr lang="en-US" altLang="ko-KR">
                <a:sym typeface="Wingdings"/>
              </a:rPr>
              <a:t>. </a:t>
            </a:r>
            <a:endParaRPr lang="en-US" altLang="ko-KR">
              <a:sym typeface="Wingdings"/>
            </a:endParaRPr>
          </a:p>
          <a:p>
            <a:pPr lvl="0">
              <a:defRPr/>
            </a:pPr>
            <a:r>
              <a:rPr lang="ko-KR" altLang="en-US">
                <a:sym typeface="Wingdings"/>
              </a:rPr>
              <a:t>이 </a:t>
            </a:r>
            <a:r>
              <a:rPr lang="en-US" altLang="ko-KR">
                <a:sym typeface="Wingdings"/>
              </a:rPr>
              <a:t>JAVA </a:t>
            </a:r>
            <a:r>
              <a:rPr lang="ko-KR" altLang="en-US">
                <a:sym typeface="Wingdings"/>
              </a:rPr>
              <a:t>언어를 베이스로 뒤쪽에 본격적인 웹 개발을 할 테니 확실히 마스터하고 넘어가야될 것 </a:t>
            </a:r>
            <a:endParaRPr lang="ko-KR" altLang="en-US">
              <a:sym typeface="Wingdings"/>
            </a:endParaRPr>
          </a:p>
          <a:p>
            <a:pPr lvl="0">
              <a:defRPr/>
            </a:pPr>
            <a:r>
              <a:rPr lang="ko-KR" altLang="en-US">
                <a:sym typeface="Wingdings"/>
              </a:rPr>
              <a:t>한 </a:t>
            </a:r>
            <a:r>
              <a:rPr lang="en-US" altLang="ko-KR">
                <a:sym typeface="Wingdings"/>
              </a:rPr>
              <a:t>4-5</a:t>
            </a:r>
            <a:r>
              <a:rPr lang="ko-KR" altLang="en-US">
                <a:sym typeface="Wingdings"/>
              </a:rPr>
              <a:t>주정도 수업 진행</a:t>
            </a:r>
            <a:r>
              <a:rPr lang="ko-KR" altLang="en-US" baseline="0">
                <a:sym typeface="Wingdings"/>
              </a:rPr>
              <a:t> 될 것이다</a:t>
            </a:r>
            <a:r>
              <a:rPr lang="en-US" altLang="ko-KR" baseline="0">
                <a:sym typeface="Wingdings"/>
              </a:rPr>
              <a:t>.</a:t>
            </a:r>
            <a:endParaRPr lang="en-US" altLang="ko-KR" baseline="0">
              <a:sym typeface="Wingdings"/>
            </a:endParaRPr>
          </a:p>
          <a:p>
            <a:pPr lvl="0">
              <a:defRPr/>
            </a:pPr>
            <a:endParaRPr lang="en-US" altLang="ko-KR" baseline="0">
              <a:sym typeface="Wingdings"/>
            </a:endParaRPr>
          </a:p>
          <a:p>
            <a:pPr lvl="0">
              <a:defRPr/>
            </a:pPr>
            <a:r>
              <a:rPr lang="en-US" altLang="ko-KR" baseline="0">
                <a:sym typeface="Wingdings"/>
              </a:rPr>
              <a:t>Oracle  </a:t>
            </a:r>
            <a:r>
              <a:rPr lang="ko-KR" altLang="en-US" baseline="0">
                <a:sym typeface="Wingdings"/>
              </a:rPr>
              <a:t>자바 과정이 끝나고 나서 이제 웹 개발에 앞서서 데이터베이스라는 걸 배우게 된다</a:t>
            </a:r>
            <a:r>
              <a:rPr lang="en-US" altLang="ko-KR" baseline="0">
                <a:sym typeface="Wingdings"/>
              </a:rPr>
              <a:t>. </a:t>
            </a:r>
            <a:endParaRPr lang="en-US" altLang="ko-KR" baseline="0">
              <a:sym typeface="Wingdings"/>
            </a:endParaRPr>
          </a:p>
          <a:p>
            <a:pPr lvl="0">
              <a:defRPr/>
            </a:pPr>
            <a:r>
              <a:rPr lang="ko-KR" altLang="en-US" baseline="0">
                <a:sym typeface="Wingdings"/>
              </a:rPr>
              <a:t>실제 여러분들이 구현해야될 사이트 같은 것들은 많은 데이터라는걸 보유하게 된다</a:t>
            </a:r>
            <a:r>
              <a:rPr lang="en-US" altLang="ko-KR" baseline="0">
                <a:sym typeface="Wingdings"/>
              </a:rPr>
              <a:t>. </a:t>
            </a:r>
            <a:endParaRPr lang="en-US" altLang="ko-KR" baseline="0">
              <a:sym typeface="Wingdings"/>
            </a:endParaRPr>
          </a:p>
          <a:p>
            <a:pPr lvl="0">
              <a:defRPr/>
            </a:pPr>
            <a:r>
              <a:rPr lang="ko-KR" altLang="en-US" baseline="0">
                <a:sym typeface="Wingdings"/>
              </a:rPr>
              <a:t>이런 데이터들을 보관하는 공간이 데이터베이스라고 하는데 이 데이터베이스에 담긴 데이터들을 실제로 관리할 관리 매체로 </a:t>
            </a:r>
            <a:r>
              <a:rPr lang="en-US" altLang="ko-KR" baseline="0">
                <a:sym typeface="Wingdings"/>
              </a:rPr>
              <a:t>Oracle</a:t>
            </a:r>
            <a:r>
              <a:rPr lang="ko-KR" altLang="en-US" baseline="0">
                <a:sym typeface="Wingdings"/>
              </a:rPr>
              <a:t>을 배우게 될 거다</a:t>
            </a:r>
            <a:r>
              <a:rPr lang="en-US" altLang="ko-KR" baseline="0">
                <a:sym typeface="Wingdings"/>
              </a:rPr>
              <a:t>.</a:t>
            </a:r>
            <a:endParaRPr lang="en-US" altLang="ko-KR" baseline="0">
              <a:sym typeface="Wingdings"/>
            </a:endParaRPr>
          </a:p>
          <a:p>
            <a:pPr lvl="0">
              <a:defRPr/>
            </a:pPr>
            <a:r>
              <a:rPr lang="ko-KR" altLang="en-US" baseline="0">
                <a:sym typeface="Wingdings"/>
              </a:rPr>
              <a:t>그래서 보관되어있는 데이터들을 조작하는 정의하는 그런 것들을 배울 것 </a:t>
            </a:r>
            <a:endParaRPr lang="ko-KR" altLang="en-US" baseline="0">
              <a:sym typeface="Wingdings"/>
            </a:endParaRPr>
          </a:p>
          <a:p>
            <a:pPr lvl="0">
              <a:defRPr/>
            </a:pPr>
            <a:r>
              <a:rPr lang="ko-KR" altLang="en-US" baseline="0">
                <a:sym typeface="Wingdings"/>
              </a:rPr>
              <a:t>한 </a:t>
            </a:r>
            <a:r>
              <a:rPr lang="en-US" altLang="ko-KR" baseline="0">
                <a:sym typeface="Wingdings"/>
              </a:rPr>
              <a:t>3</a:t>
            </a:r>
            <a:r>
              <a:rPr lang="ko-KR" altLang="en-US" baseline="0">
                <a:sym typeface="Wingdings"/>
              </a:rPr>
              <a:t>주에서 </a:t>
            </a:r>
            <a:r>
              <a:rPr lang="en-US" altLang="ko-KR" baseline="0">
                <a:sym typeface="Wingdings"/>
              </a:rPr>
              <a:t>4</a:t>
            </a:r>
            <a:r>
              <a:rPr lang="ko-KR" altLang="en-US" baseline="0">
                <a:sym typeface="Wingdings"/>
              </a:rPr>
              <a:t>주정도 수업을 진행할 것이다</a:t>
            </a:r>
            <a:r>
              <a:rPr lang="en-US" altLang="ko-KR" baseline="0">
                <a:sym typeface="Wingdings"/>
              </a:rPr>
              <a:t>. </a:t>
            </a:r>
            <a:endParaRPr lang="en-US" altLang="ko-KR" baseline="0">
              <a:sym typeface="Wingdings"/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JDBC </a:t>
            </a:r>
            <a:r>
              <a:rPr lang="en-US" altLang="ko-KR">
                <a:sym typeface="Wingdings"/>
              </a:rPr>
              <a:t> oracle </a:t>
            </a:r>
            <a:r>
              <a:rPr lang="ko-KR" altLang="en-US">
                <a:sym typeface="Wingdings"/>
              </a:rPr>
              <a:t>다 끝나면 이제 자바랑 </a:t>
            </a:r>
            <a:r>
              <a:rPr lang="en-US" altLang="ko-KR">
                <a:sym typeface="Wingdings"/>
              </a:rPr>
              <a:t>oracle</a:t>
            </a:r>
            <a:r>
              <a:rPr lang="ko-KR" altLang="en-US">
                <a:sym typeface="Wingdings"/>
              </a:rPr>
              <a:t>을 연동해서 사용하게끔 </a:t>
            </a:r>
            <a:r>
              <a:rPr lang="en-US" altLang="ko-KR">
                <a:sym typeface="Wingdings"/>
              </a:rPr>
              <a:t>JDBC</a:t>
            </a:r>
            <a:r>
              <a:rPr lang="ko-KR" altLang="en-US">
                <a:sym typeface="Wingdings"/>
              </a:rPr>
              <a:t>라는 걸 배우게 될 것 이다</a:t>
            </a:r>
            <a:r>
              <a:rPr lang="en-US" altLang="ko-KR">
                <a:sym typeface="Wingdings"/>
              </a:rPr>
              <a:t>. </a:t>
            </a:r>
            <a:endParaRPr lang="en-US" altLang="ko-KR">
              <a:sym typeface="Wingdings"/>
            </a:endParaRPr>
          </a:p>
          <a:p>
            <a:pPr lvl="0">
              <a:defRPr/>
            </a:pPr>
            <a:r>
              <a:rPr lang="ko-KR" altLang="en-US">
                <a:sym typeface="Wingdings"/>
              </a:rPr>
              <a:t>슬슬 본격적으로 어려워지는 단계지만 그만큼 더 결과물이 실제 프로그램과 유사하게 나오기 때문에 흥미가 더 생길것이다</a:t>
            </a:r>
            <a:r>
              <a:rPr lang="en-US" altLang="ko-KR">
                <a:sym typeface="Wingdings"/>
              </a:rPr>
              <a:t>.</a:t>
            </a:r>
            <a:endParaRPr lang="en-US" altLang="ko-KR">
              <a:sym typeface="Wingdings"/>
            </a:endParaRPr>
          </a:p>
          <a:p>
            <a:pPr lvl="0">
              <a:defRPr/>
            </a:pPr>
            <a:r>
              <a:rPr lang="en-US" altLang="ko-KR"/>
              <a:t>1</a:t>
            </a:r>
            <a:r>
              <a:rPr lang="ko-KR" altLang="en-US"/>
              <a:t>주 정도 진행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89A11E3-93B2-49FB-AA67-5C9E787B828B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화면단 </a:t>
            </a:r>
            <a:r>
              <a:rPr lang="en-US" altLang="ko-KR">
                <a:sym typeface="Wingdings"/>
              </a:rPr>
              <a:t> </a:t>
            </a:r>
            <a:r>
              <a:rPr lang="ko-KR" altLang="en-US">
                <a:sym typeface="Wingdings"/>
              </a:rPr>
              <a:t>프론트엔드라고 한다</a:t>
            </a:r>
            <a:r>
              <a:rPr lang="en-US" altLang="ko-KR">
                <a:sym typeface="Wingdings"/>
              </a:rPr>
              <a:t>. </a:t>
            </a:r>
            <a:endParaRPr lang="en-US" altLang="ko-KR">
              <a:sym typeface="Wingdings"/>
            </a:endParaRPr>
          </a:p>
          <a:p>
            <a:pPr lvl="0">
              <a:defRPr/>
            </a:pPr>
            <a:r>
              <a:rPr lang="ko-KR" altLang="en-US">
                <a:sym typeface="Wingdings"/>
              </a:rPr>
              <a:t>웹 사이트를 개발하기에 앞서 이 웹사이트를 사용하는 사용자들 눈에 어떻게 보여지게 되는지를 구현하는 단계이다</a:t>
            </a:r>
            <a:r>
              <a:rPr lang="en-US" altLang="ko-KR">
                <a:sym typeface="Wingdings"/>
              </a:rPr>
              <a:t>. </a:t>
            </a:r>
            <a:endParaRPr lang="en-US" altLang="ko-KR">
              <a:sym typeface="Wingdings"/>
            </a:endParaRPr>
          </a:p>
          <a:p>
            <a:pPr lvl="0">
              <a:defRPr/>
            </a:pPr>
            <a:r>
              <a:rPr lang="ko-KR" altLang="en-US"/>
              <a:t>실무에 가면 프론트엔드 직무랑 백엔드 직무가 나뉘게 되는데 사실상 여러분들은 취업을 하고 나서 백엔드 직무에 들어가게 될 것이다</a:t>
            </a:r>
            <a:r>
              <a:rPr lang="en-US" altLang="ko-KR"/>
              <a:t>. 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하지만 아무리 백엔드를 잘해도 프론트엔드에 기본 지식을 알아야 뭘 하지 않겠냐 그래서 배우는 거다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3</a:t>
            </a:r>
            <a:r>
              <a:rPr lang="ko-KR" altLang="en-US"/>
              <a:t>주에서 </a:t>
            </a:r>
            <a:r>
              <a:rPr lang="en-US" altLang="ko-KR"/>
              <a:t>4</a:t>
            </a:r>
            <a:r>
              <a:rPr lang="ko-KR" altLang="en-US"/>
              <a:t>주정도 진행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서버 </a:t>
            </a:r>
            <a:r>
              <a:rPr lang="en-US" altLang="ko-KR">
                <a:sym typeface="Wingdings"/>
              </a:rPr>
              <a:t> </a:t>
            </a:r>
            <a:r>
              <a:rPr lang="ko-KR" altLang="en-US">
                <a:sym typeface="Wingdings"/>
              </a:rPr>
              <a:t>백엔드라고 하는데 프론트엔드로 구현해놓은 화면에서 실제 사용자가 어떤 요청을 했을 때 그 요청을 처리해주는 부분이다</a:t>
            </a:r>
            <a:r>
              <a:rPr lang="en-US" altLang="ko-KR">
                <a:sym typeface="Wingdings"/>
              </a:rPr>
              <a:t>.  </a:t>
            </a:r>
            <a:endParaRPr lang="en-US" altLang="ko-KR">
              <a:sym typeface="Wingdings"/>
            </a:endParaRPr>
          </a:p>
          <a:p>
            <a:pPr lvl="0">
              <a:defRPr/>
            </a:pPr>
            <a:r>
              <a:rPr lang="ko-KR" altLang="en-US">
                <a:sym typeface="Wingdings"/>
              </a:rPr>
              <a:t>자바 기반이라서 자바를 확실히 마스터 해야겟쬬</a:t>
            </a:r>
            <a:r>
              <a:rPr lang="en-US" altLang="ko-KR">
                <a:sym typeface="Wingdings"/>
              </a:rPr>
              <a:t>?  3-4</a:t>
            </a:r>
            <a:r>
              <a:rPr lang="ko-KR" altLang="en-US">
                <a:sym typeface="Wingdings"/>
              </a:rPr>
              <a:t>주 정도 진행 예정</a:t>
            </a:r>
            <a:endParaRPr lang="ko-KR" altLang="en-US">
              <a:sym typeface="Wingdings"/>
            </a:endParaRPr>
          </a:p>
          <a:p>
            <a:pPr lvl="0">
              <a:defRPr/>
            </a:pPr>
            <a:endParaRPr lang="en-US" altLang="ko-KR">
              <a:sym typeface="Wingdings"/>
            </a:endParaRPr>
          </a:p>
          <a:p>
            <a:pPr lvl="0">
              <a:defRPr/>
            </a:pPr>
            <a:endParaRPr lang="ko-KR" altLang="en-US">
              <a:sym typeface="Wingdings"/>
            </a:endParaRPr>
          </a:p>
          <a:p>
            <a:pPr lvl="0">
              <a:defRPr/>
            </a:pPr>
            <a:r>
              <a:rPr lang="ko-KR" altLang="en-US">
                <a:sym typeface="Wingdings"/>
              </a:rPr>
              <a:t>여기 까지 배운 것들을 가지고 드디어 </a:t>
            </a:r>
            <a:r>
              <a:rPr lang="en-US" altLang="ko-KR">
                <a:sym typeface="Wingdings"/>
              </a:rPr>
              <a:t>Semi Project</a:t>
            </a:r>
            <a:r>
              <a:rPr lang="ko-KR" altLang="en-US">
                <a:sym typeface="Wingdings"/>
              </a:rPr>
              <a:t>를 통해 웹 사이트 개발을 하게 될 것이다</a:t>
            </a:r>
            <a:r>
              <a:rPr lang="en-US" altLang="ko-KR">
                <a:sym typeface="Wingdings"/>
              </a:rPr>
              <a:t>. </a:t>
            </a:r>
            <a:endParaRPr lang="en-US" altLang="ko-KR">
              <a:sym typeface="Wingdings"/>
            </a:endParaRPr>
          </a:p>
          <a:p>
            <a:pPr lvl="0">
              <a:defRPr/>
            </a:pPr>
            <a:r>
              <a:rPr lang="ko-KR" altLang="en-US">
                <a:sym typeface="Wingdings"/>
              </a:rPr>
              <a:t>이또한 마찬가지로 서버 끝나갈 때 쯤 부터 팀을 꾸려 기획 부터 찬찬히 시간을 줄 것이다</a:t>
            </a:r>
            <a:r>
              <a:rPr lang="en-US" altLang="ko-KR">
                <a:sym typeface="Wingdings"/>
              </a:rPr>
              <a:t>. </a:t>
            </a:r>
            <a:endParaRPr lang="en-US" altLang="ko-KR">
              <a:sym typeface="Wingdings"/>
            </a:endParaRPr>
          </a:p>
          <a:p>
            <a:pPr lvl="0">
              <a:defRPr/>
            </a:pPr>
            <a:r>
              <a:rPr lang="en-US" altLang="ko-KR">
                <a:sym typeface="Wingdings"/>
              </a:rPr>
              <a:t>Project </a:t>
            </a:r>
            <a:r>
              <a:rPr lang="ko-KR" altLang="en-US">
                <a:sym typeface="Wingdings"/>
              </a:rPr>
              <a:t>기간은 기획부터 구현 까지 넉넉히 </a:t>
            </a:r>
            <a:r>
              <a:rPr lang="en-US" altLang="ko-KR">
                <a:sym typeface="Wingdings"/>
              </a:rPr>
              <a:t>1</a:t>
            </a:r>
            <a:r>
              <a:rPr lang="ko-KR" altLang="en-US">
                <a:sym typeface="Wingdings"/>
              </a:rPr>
              <a:t>달정도</a:t>
            </a:r>
            <a:r>
              <a:rPr lang="en-US" altLang="ko-KR">
                <a:sym typeface="Wingdings"/>
              </a:rPr>
              <a:t>?</a:t>
            </a:r>
            <a:endParaRPr lang="en-US" altLang="ko-KR">
              <a:sym typeface="Wingdings"/>
            </a:endParaRPr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89A11E3-93B2-49FB-AA67-5C9E787B828B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드디어 마지막 </a:t>
            </a:r>
            <a:r>
              <a:rPr lang="en-US" altLang="ko-KR"/>
              <a:t>Framework </a:t>
            </a:r>
            <a:r>
              <a:rPr lang="en-US" altLang="ko-KR">
                <a:sym typeface="Wingdings"/>
              </a:rPr>
              <a:t> </a:t>
            </a:r>
            <a:r>
              <a:rPr lang="ko-KR" altLang="en-US" baseline="0">
                <a:sym typeface="Wingdings"/>
              </a:rPr>
              <a:t>다양한 </a:t>
            </a:r>
            <a:r>
              <a:rPr lang="en-US" altLang="ko-KR" baseline="0">
                <a:sym typeface="Wingdings"/>
              </a:rPr>
              <a:t>framework</a:t>
            </a:r>
            <a:r>
              <a:rPr lang="ko-KR" altLang="en-US" baseline="0">
                <a:sym typeface="Wingdings"/>
              </a:rPr>
              <a:t>가 존재하는데 그중에 </a:t>
            </a:r>
            <a:r>
              <a:rPr lang="ko-KR" altLang="en-US">
                <a:sym typeface="Wingdings"/>
              </a:rPr>
              <a:t>실무에서 가장 많이 사용되는 </a:t>
            </a:r>
            <a:r>
              <a:rPr lang="en-US" altLang="ko-KR">
                <a:sym typeface="Wingdings"/>
              </a:rPr>
              <a:t>MyBatis, Spring</a:t>
            </a:r>
            <a:r>
              <a:rPr lang="en-US" altLang="ko-KR" baseline="0">
                <a:sym typeface="Wingdings"/>
              </a:rPr>
              <a:t> </a:t>
            </a:r>
            <a:r>
              <a:rPr lang="ko-KR" altLang="en-US" baseline="0">
                <a:sym typeface="Wingdings"/>
              </a:rPr>
              <a:t>위주로 배울 것이다</a:t>
            </a:r>
            <a:r>
              <a:rPr lang="en-US" altLang="ko-KR" baseline="0">
                <a:sym typeface="Wingdings"/>
              </a:rPr>
              <a:t>. </a:t>
            </a:r>
            <a:endParaRPr lang="en-US" altLang="ko-KR" baseline="0">
              <a:sym typeface="Wingdings"/>
            </a:endParaRPr>
          </a:p>
          <a:p>
            <a:pPr lvl="0">
              <a:defRPr/>
            </a:pPr>
            <a:r>
              <a:rPr lang="ko-KR" altLang="en-US" baseline="0">
                <a:sym typeface="Wingdings"/>
              </a:rPr>
              <a:t>사실상 이 </a:t>
            </a:r>
            <a:r>
              <a:rPr lang="en-US" altLang="ko-KR" baseline="0">
                <a:sym typeface="Wingdings"/>
              </a:rPr>
              <a:t>framework</a:t>
            </a:r>
            <a:r>
              <a:rPr lang="ko-KR" altLang="en-US" baseline="0">
                <a:sym typeface="Wingdings"/>
              </a:rPr>
              <a:t>를 위한 과정이라고 해도 과언이 아닐 정도로 중요한 부분이다</a:t>
            </a:r>
            <a:r>
              <a:rPr lang="en-US" altLang="ko-KR" baseline="0">
                <a:sym typeface="Wingdings"/>
              </a:rPr>
              <a:t>. </a:t>
            </a:r>
            <a:endParaRPr lang="en-US" altLang="ko-KR" baseline="0">
              <a:sym typeface="Wingdings"/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 baseline="0"/>
              <a:t>마지막 과정까지 끝내면 세미프로젝트 했던것처럼 파이널프로젝트를 할것이다</a:t>
            </a:r>
            <a:r>
              <a:rPr lang="en-US" altLang="ko-KR" baseline="0"/>
              <a:t>.</a:t>
            </a:r>
            <a:endParaRPr lang="en-US" altLang="ko-KR" baseline="0"/>
          </a:p>
          <a:p>
            <a:pPr lvl="0">
              <a:defRPr/>
            </a:pPr>
            <a:r>
              <a:rPr lang="ko-KR" altLang="en-US" baseline="0"/>
              <a:t>조는 다르게 할것이고 실제 어느 사이트를 만들것인지 기획부터 </a:t>
            </a:r>
            <a:endParaRPr lang="ko-KR" altLang="en-US" baseline="0"/>
          </a:p>
          <a:p>
            <a:pPr lvl="0">
              <a:defRPr/>
            </a:pPr>
            <a:r>
              <a:rPr lang="ko-KR" altLang="en-US" baseline="0"/>
              <a:t>프레임워크 적용까지 하여 직접 웹사이트를 만들고 수료식 날 발표를 할것이다</a:t>
            </a:r>
            <a:r>
              <a:rPr lang="en-US" altLang="ko-KR" baseline="0"/>
              <a:t>.</a:t>
            </a:r>
            <a:endParaRPr lang="en-US" altLang="ko-KR" baseline="0"/>
          </a:p>
          <a:p>
            <a:pPr lvl="0">
              <a:defRPr/>
            </a:pPr>
            <a:r>
              <a:rPr lang="ko-KR" altLang="en-US" baseline="0"/>
              <a:t>세미랑 파이널 프로젝트 과정들을 여러분들이 나중에 포트폴리오로 구성할수도있고 이 기간에는 막바지 취업클리닉과 함께</a:t>
            </a:r>
            <a:endParaRPr lang="ko-KR" altLang="en-US" baseline="0"/>
          </a:p>
          <a:p>
            <a:pPr lvl="0">
              <a:defRPr/>
            </a:pPr>
            <a:r>
              <a:rPr lang="ko-KR" altLang="en-US" baseline="0"/>
              <a:t>실제 취업에 한발자국 더 나아갈 수 있는 기간이 될것이다</a:t>
            </a:r>
            <a:r>
              <a:rPr lang="en-US" altLang="ko-KR" baseline="0"/>
              <a:t>.</a:t>
            </a:r>
            <a:endParaRPr lang="en-US" altLang="ko-KR" baseline="0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89A11E3-93B2-49FB-AA67-5C9E787B828B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89A11E3-93B2-49FB-AA67-5C9E787B828B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33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5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58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7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9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2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2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2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2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0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5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0254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36D6-BF79-4C2E-B73D-2F6B3EE9200F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3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0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4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8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9.xml"  /><Relationship Id="rId3" Type="http://schemas.openxmlformats.org/officeDocument/2006/relationships/image" Target="../media/image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20.xml"  /><Relationship Id="rId3" Type="http://schemas.openxmlformats.org/officeDocument/2006/relationships/image" Target="../media/image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9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5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ORIENTATION</a:t>
              </a:r>
              <a:endParaRPr lang="en-US" altLang="ko-KR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8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수업 관련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5538" y="1098474"/>
            <a:ext cx="198002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전달 사항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125538" y="1815650"/>
            <a:ext cx="7448709" cy="4140236"/>
            <a:chOff x="1409351" y="2450807"/>
            <a:chExt cx="7448709" cy="4140236"/>
          </a:xfrm>
        </p:grpSpPr>
        <p:sp>
          <p:nvSpPr>
            <p:cNvPr id="5" name="TextBox 4"/>
            <p:cNvSpPr txBox="1"/>
            <p:nvPr/>
          </p:nvSpPr>
          <p:spPr>
            <a:xfrm>
              <a:off x="8673330" y="2450807"/>
              <a:ext cx="184730" cy="81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3600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09351" y="2450807"/>
              <a:ext cx="4963993" cy="41402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3600" b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능력단위평가</a:t>
              </a:r>
              <a:endParaRPr lang="en-US" altLang="ko-K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3600" b="1">
                  <a:solidFill>
                    <a:prstClr val="black"/>
                  </a:solidFill>
                </a:rPr>
                <a:t>꾸준한 복습 </a:t>
              </a:r>
              <a:endParaRPr lang="en-US" altLang="ko-KR" sz="3600" b="1">
                <a:solidFill>
                  <a:prstClr val="black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3600" b="1"/>
                <a:t>출석 </a:t>
              </a:r>
              <a:r>
                <a:rPr lang="en-US" altLang="ko-KR" sz="3600" b="1"/>
                <a:t>100%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3600" b="1"/>
                <a:t>수업시간 </a:t>
              </a:r>
              <a:r>
                <a:rPr lang="en-US" altLang="ko-KR" sz="3600" b="1"/>
                <a:t>/ </a:t>
              </a:r>
              <a:r>
                <a:rPr lang="ko-KR" altLang="en-US" sz="3600" b="1"/>
                <a:t>점심시간</a:t>
              </a:r>
              <a:endParaRPr lang="en-US" altLang="ko-KR" sz="3600" b="1"/>
            </a:p>
            <a:p>
              <a:pPr algn="ctr">
                <a:lnSpc>
                  <a:spcPct val="150000"/>
                </a:lnSpc>
              </a:pPr>
              <a:r>
                <a:rPr lang="en-US" altLang="ko-KR" sz="3600" b="1"/>
                <a:t>QR</a:t>
              </a:r>
              <a:r>
                <a:rPr lang="ko-KR" altLang="en-US" sz="3600" b="1"/>
                <a:t>체크 및 스크린샷</a:t>
              </a:r>
              <a:endParaRPr lang="en-US" altLang="ko-KR" sz="3600" b="1"/>
            </a:p>
          </p:txBody>
        </p:sp>
      </p:grpSp>
    </p:spTree>
    <p:extLst>
      <p:ext uri="{BB962C8B-B14F-4D97-AF65-F5344CB8AC3E}">
        <p14:creationId xmlns:p14="http://schemas.microsoft.com/office/powerpoint/2010/main" val="297313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수업 관련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5538" y="1098474"/>
            <a:ext cx="198002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전달 사항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125538" y="1815650"/>
            <a:ext cx="7448709" cy="4140236"/>
            <a:chOff x="1409351" y="2450807"/>
            <a:chExt cx="7448709" cy="4140236"/>
          </a:xfrm>
        </p:grpSpPr>
        <p:sp>
          <p:nvSpPr>
            <p:cNvPr id="5" name="TextBox 4"/>
            <p:cNvSpPr txBox="1"/>
            <p:nvPr/>
          </p:nvSpPr>
          <p:spPr>
            <a:xfrm>
              <a:off x="8673330" y="2450807"/>
              <a:ext cx="184730" cy="81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3600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09351" y="2450807"/>
              <a:ext cx="4963993" cy="41402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3600" b="1" dirty="0"/>
                <a:t>능력단위평가</a:t>
              </a:r>
              <a:endParaRPr lang="en-US" altLang="ko-KR" sz="3600" b="1" dirty="0">
                <a:solidFill>
                  <a:prstClr val="black"/>
                </a:solidFill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꾸준한 복습 </a:t>
              </a:r>
              <a:endParaRPr lang="en-US" altLang="ko-K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3600" b="1" dirty="0"/>
                <a:t>출석 </a:t>
              </a:r>
              <a:r>
                <a:rPr lang="en-US" altLang="ko-KR" sz="3600" b="1" dirty="0"/>
                <a:t>100%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3600" b="1" dirty="0"/>
                <a:t>수업시간 </a:t>
              </a:r>
              <a:r>
                <a:rPr lang="en-US" altLang="ko-KR" sz="3600" b="1" dirty="0"/>
                <a:t>/ </a:t>
              </a:r>
              <a:r>
                <a:rPr lang="ko-KR" altLang="en-US" sz="3600" b="1" dirty="0"/>
                <a:t>점심시간</a:t>
              </a:r>
              <a:endParaRPr lang="en-US" altLang="ko-KR" sz="3600" b="1" dirty="0"/>
            </a:p>
            <a:p>
              <a:pPr algn="ctr">
                <a:lnSpc>
                  <a:spcPct val="150000"/>
                </a:lnSpc>
              </a:pPr>
              <a:r>
                <a:rPr lang="en-US" altLang="ko-KR" sz="3600" b="1" dirty="0"/>
                <a:t>QR</a:t>
              </a:r>
              <a:r>
                <a:rPr lang="ko-KR" altLang="en-US" sz="3600" b="1" dirty="0"/>
                <a:t>체크 및 </a:t>
              </a:r>
              <a:r>
                <a:rPr lang="ko-KR" altLang="en-US" sz="3600" b="1" dirty="0" err="1"/>
                <a:t>스크린샷</a:t>
              </a:r>
              <a:endParaRPr lang="en-US" altLang="ko-KR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5077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수업 관련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5538" y="1098474"/>
            <a:ext cx="198002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전달 사항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125538" y="1815650"/>
            <a:ext cx="7448709" cy="4140236"/>
            <a:chOff x="1409351" y="2450807"/>
            <a:chExt cx="7448709" cy="4140236"/>
          </a:xfrm>
        </p:grpSpPr>
        <p:sp>
          <p:nvSpPr>
            <p:cNvPr id="5" name="TextBox 4"/>
            <p:cNvSpPr txBox="1"/>
            <p:nvPr/>
          </p:nvSpPr>
          <p:spPr>
            <a:xfrm>
              <a:off x="8673330" y="2450807"/>
              <a:ext cx="184730" cy="81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3600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09351" y="2450807"/>
              <a:ext cx="4963993" cy="41402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3600" b="1"/>
                <a:t>능력단위평가</a:t>
              </a:r>
              <a:endParaRPr lang="en-US" altLang="ko-KR" sz="3600" b="1" dirty="0">
                <a:solidFill>
                  <a:prstClr val="black"/>
                </a:solidFill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3600" b="1">
                  <a:solidFill>
                    <a:prstClr val="black"/>
                  </a:solidFill>
                </a:rPr>
                <a:t>꾸준한 복습 </a:t>
              </a:r>
              <a:endParaRPr lang="en-US" altLang="ko-KR" sz="3600" b="1">
                <a:solidFill>
                  <a:prstClr val="black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3600" b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출석 </a:t>
              </a:r>
              <a:r>
                <a:rPr lang="en-US" altLang="ko-KR" sz="3600" b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100%</a:t>
              </a:r>
              <a:endParaRPr lang="en-US" altLang="ko-KR" sz="3600" b="1"/>
            </a:p>
            <a:p>
              <a:pPr algn="ctr">
                <a:lnSpc>
                  <a:spcPct val="150000"/>
                </a:lnSpc>
              </a:pPr>
              <a:r>
                <a:rPr lang="ko-KR" altLang="en-US" sz="3600" b="1"/>
                <a:t>수업시간 </a:t>
              </a:r>
              <a:r>
                <a:rPr lang="en-US" altLang="ko-KR" sz="3600" b="1"/>
                <a:t>/ </a:t>
              </a:r>
              <a:r>
                <a:rPr lang="ko-KR" altLang="en-US" sz="3600" b="1"/>
                <a:t>점심시간</a:t>
              </a:r>
              <a:endParaRPr lang="en-US" altLang="ko-KR" sz="36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3600" b="1"/>
                <a:t>QR</a:t>
              </a:r>
              <a:r>
                <a:rPr lang="ko-KR" altLang="en-US" sz="3600" b="1"/>
                <a:t>체크 및 스크린샷</a:t>
              </a:r>
              <a:endParaRPr lang="en-US" altLang="ko-KR" sz="3600" b="1"/>
            </a:p>
          </p:txBody>
        </p:sp>
      </p:grpSp>
    </p:spTree>
    <p:extLst>
      <p:ext uri="{BB962C8B-B14F-4D97-AF65-F5344CB8AC3E}">
        <p14:creationId xmlns:p14="http://schemas.microsoft.com/office/powerpoint/2010/main" val="375858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n-ea"/>
                <a:cs typeface="Lato Black"/>
              </a:rPr>
              <a:t>수업 관련</a:t>
            </a:r>
            <a:endParaRPr lang="ko-KR" altLang="en-US" sz="3200" b="1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5538" y="1098474"/>
            <a:ext cx="198002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n-ea"/>
              </a:rPr>
              <a:t>전달 사항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125538" y="1815650"/>
            <a:ext cx="7448709" cy="4140236"/>
            <a:chOff x="1409351" y="2450807"/>
            <a:chExt cx="7448709" cy="4140236"/>
          </a:xfrm>
        </p:grpSpPr>
        <p:sp>
          <p:nvSpPr>
            <p:cNvPr id="5" name="TextBox 4"/>
            <p:cNvSpPr txBox="1"/>
            <p:nvPr/>
          </p:nvSpPr>
          <p:spPr>
            <a:xfrm>
              <a:off x="8673330" y="2450807"/>
              <a:ext cx="184730" cy="8162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en-US" altLang="ko-KR" sz="3600" b="1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09351" y="2450807"/>
              <a:ext cx="4963993" cy="41402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3600" b="1"/>
                <a:t>능력단위평가</a:t>
              </a:r>
            </a:p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3600" b="1">
                  <a:solidFill>
                    <a:prstClr val="black"/>
                  </a:solidFill>
                </a:rPr>
                <a:t>꾸준한 복습 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3600" b="1"/>
                <a:t>출석 </a:t>
              </a:r>
              <a:r>
                <a:rPr lang="en-US" altLang="ko-KR" sz="3600" b="1"/>
                <a:t>100%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3600" b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수업시간 </a:t>
              </a:r>
              <a:r>
                <a:rPr lang="en-US" altLang="ko-KR" sz="3600" b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/ </a:t>
              </a:r>
              <a:r>
                <a:rPr lang="ko-KR" altLang="en-US" sz="3600" b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점심시간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3600" b="1"/>
                <a:t>QR</a:t>
              </a:r>
              <a:r>
                <a:rPr lang="ko-KR" altLang="en-US" sz="3600" b="1"/>
                <a:t>체크 및 스크린샷</a:t>
              </a:r>
              <a:endParaRPr lang="en-US" altLang="ko-KR" sz="3600" b="1"/>
            </a:p>
          </p:txBody>
        </p:sp>
      </p:grpSp>
      <p:sp>
        <p:nvSpPr>
          <p:cNvPr id="59" name="직사각형 7"/>
          <p:cNvSpPr/>
          <p:nvPr/>
        </p:nvSpPr>
        <p:spPr>
          <a:xfrm>
            <a:off x="6429187" y="766413"/>
            <a:ext cx="4290120" cy="5859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09:30 ~ 10:20</a:t>
            </a: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10:30 ~ 11:20</a:t>
            </a: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11:30 ~ 12:20</a:t>
            </a: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12:20 ~ 13:30</a:t>
            </a:r>
            <a:b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13:30 ~ 14:20</a:t>
            </a: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14:30 ~ 15:20</a:t>
            </a: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15:30 ~ 16:20</a:t>
            </a: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16:30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17:20</a:t>
            </a: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17:30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18:20</a:t>
            </a:r>
          </a:p>
        </p:txBody>
      </p:sp>
      <p:sp>
        <p:nvSpPr>
          <p:cNvPr id="60" name="직사각형 8"/>
          <p:cNvSpPr/>
          <p:nvPr/>
        </p:nvSpPr>
        <p:spPr>
          <a:xfrm>
            <a:off x="7216630" y="2799850"/>
            <a:ext cx="2748654" cy="629150"/>
          </a:xfrm>
          <a:prstGeom prst="rect">
            <a:avLst/>
          </a:prstGeom>
          <a:noFill/>
          <a:ln w="38100" cap="flat" cmpd="sng" algn="ctr">
            <a:solidFill>
              <a:srgbClr val="C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1" name="TextBox 9"/>
          <p:cNvSpPr txBox="1"/>
          <p:nvPr/>
        </p:nvSpPr>
        <p:spPr>
          <a:xfrm>
            <a:off x="10208302" y="2858155"/>
            <a:ext cx="163698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b="1" i="0" u="none" strike="noStrike" kern="1200" cap="none" spc="0" normalizeH="0" baseline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  <a:cs typeface="맑은 고딕"/>
              </a:rPr>
              <a:t>점심시간</a:t>
            </a:r>
            <a:endParaRPr kumimoji="0" lang="ko-KR" altLang="en-US" sz="2800" b="1" i="0" u="none" strike="noStrike" kern="1200" cap="none" spc="0" normalizeH="0" baseline="0">
              <a:solidFill>
                <a:srgbClr val="C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n-ea"/>
                <a:cs typeface="Lato Black"/>
              </a:rPr>
              <a:t>수업 관련</a:t>
            </a:r>
            <a:endParaRPr lang="ko-KR" altLang="en-US" sz="3200" b="1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5538" y="1098474"/>
            <a:ext cx="198002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n-ea"/>
              </a:rPr>
              <a:t>전달 사항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125538" y="1815650"/>
            <a:ext cx="7448709" cy="4140236"/>
            <a:chOff x="1409351" y="2450807"/>
            <a:chExt cx="7448709" cy="4140236"/>
          </a:xfrm>
        </p:grpSpPr>
        <p:sp>
          <p:nvSpPr>
            <p:cNvPr id="5" name="TextBox 4"/>
            <p:cNvSpPr txBox="1"/>
            <p:nvPr/>
          </p:nvSpPr>
          <p:spPr>
            <a:xfrm>
              <a:off x="8673330" y="2450807"/>
              <a:ext cx="184730" cy="8162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en-US" altLang="ko-KR" sz="3600" b="1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09351" y="2450807"/>
              <a:ext cx="4963993" cy="41402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3600" b="1"/>
                <a:t>능력단위평가</a:t>
              </a:r>
            </a:p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3600" b="1">
                  <a:solidFill>
                    <a:prstClr val="black"/>
                  </a:solidFill>
                </a:rPr>
                <a:t>꾸준한 복습 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3600" b="1"/>
                <a:t>출석 </a:t>
              </a:r>
              <a:r>
                <a:rPr lang="en-US" altLang="ko-KR" sz="3600" b="1"/>
                <a:t>100%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3600" b="1"/>
                <a:t>수업시간 </a:t>
              </a:r>
              <a:r>
                <a:rPr lang="en-US" altLang="ko-KR" sz="3600" b="1"/>
                <a:t>/ </a:t>
              </a:r>
              <a:r>
                <a:rPr lang="ko-KR" altLang="en-US" sz="3600" b="1"/>
                <a:t>점심시간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3600" b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QR</a:t>
              </a:r>
              <a:r>
                <a:rPr lang="ko-KR" altLang="en-US" sz="3600" b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체크 및 스크린샷</a:t>
              </a:r>
              <a:endParaRPr lang="en-US" altLang="ko-KR" sz="36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6429187" y="766413"/>
            <a:ext cx="4290120" cy="5859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/>
              <a:t>09:30 ~ 10:20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>
                <a:solidFill>
                  <a:prstClr val="black"/>
                </a:solidFill>
              </a:rPr>
              <a:t>10:30 </a:t>
            </a:r>
            <a:r>
              <a:rPr lang="en-US" altLang="ko-KR" sz="2800" b="1"/>
              <a:t>~</a:t>
            </a:r>
            <a:r>
              <a:rPr lang="en-US" altLang="ko-KR" sz="2800" b="1">
                <a:solidFill>
                  <a:prstClr val="black"/>
                </a:solidFill>
              </a:rPr>
              <a:t> 11:20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>
                <a:solidFill>
                  <a:prstClr val="black"/>
                </a:solidFill>
              </a:rPr>
              <a:t>11:30 ~ 12:20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>
                <a:solidFill>
                  <a:prstClr val="black"/>
                </a:solidFill>
              </a:rPr>
              <a:t>12:20 </a:t>
            </a:r>
            <a:r>
              <a:rPr lang="en-US" altLang="ko-KR" sz="2800" b="1"/>
              <a:t>~</a:t>
            </a:r>
            <a:r>
              <a:rPr lang="en-US" altLang="ko-KR" sz="2800" b="1">
                <a:solidFill>
                  <a:prstClr val="black"/>
                </a:solidFill>
              </a:rPr>
              <a:t> 13:30</a:t>
            </a:r>
            <a:br>
              <a:rPr lang="en-US" altLang="ko-KR" sz="2800" b="1">
                <a:solidFill>
                  <a:prstClr val="black"/>
                </a:solidFill>
              </a:rPr>
            </a:br>
            <a:r>
              <a:rPr lang="en-US" altLang="ko-KR" sz="2800" b="1"/>
              <a:t>13:30 ~ 14:20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>
                <a:solidFill>
                  <a:prstClr val="black"/>
                </a:solidFill>
              </a:rPr>
              <a:t>14:30 </a:t>
            </a:r>
            <a:r>
              <a:rPr lang="en-US" altLang="ko-KR" sz="2800" b="1"/>
              <a:t>~</a:t>
            </a:r>
            <a:r>
              <a:rPr lang="en-US" altLang="ko-KR" sz="2800" b="1">
                <a:solidFill>
                  <a:prstClr val="black"/>
                </a:solidFill>
              </a:rPr>
              <a:t> 15:20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>
                <a:solidFill>
                  <a:prstClr val="black"/>
                </a:solidFill>
              </a:rPr>
              <a:t>15:30 </a:t>
            </a:r>
            <a:r>
              <a:rPr lang="en-US" altLang="ko-KR" sz="2800" b="1"/>
              <a:t>~</a:t>
            </a:r>
            <a:r>
              <a:rPr lang="en-US" altLang="ko-KR" sz="2800" b="1">
                <a:solidFill>
                  <a:prstClr val="black"/>
                </a:solidFill>
              </a:rPr>
              <a:t> 16:20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>
                <a:solidFill>
                  <a:prstClr val="black"/>
                </a:solidFill>
              </a:rPr>
              <a:t>16:30</a:t>
            </a:r>
            <a:r>
              <a:rPr lang="ko-KR" altLang="en-US" sz="2800" b="1">
                <a:solidFill>
                  <a:prstClr val="black"/>
                </a:solidFill>
              </a:rPr>
              <a:t> </a:t>
            </a:r>
            <a:r>
              <a:rPr lang="en-US" altLang="ko-KR" sz="2800" b="1">
                <a:solidFill>
                  <a:prstClr val="black"/>
                </a:solidFill>
              </a:rPr>
              <a:t>~</a:t>
            </a:r>
            <a:r>
              <a:rPr lang="ko-KR" altLang="en-US" sz="2800" b="1">
                <a:solidFill>
                  <a:prstClr val="black"/>
                </a:solidFill>
              </a:rPr>
              <a:t> </a:t>
            </a:r>
            <a:r>
              <a:rPr lang="en-US" altLang="ko-KR" sz="2800" b="1">
                <a:solidFill>
                  <a:prstClr val="black"/>
                </a:solidFill>
              </a:rPr>
              <a:t>17:20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>
                <a:solidFill>
                  <a:prstClr val="black"/>
                </a:solidFill>
              </a:rPr>
              <a:t>17:30</a:t>
            </a:r>
            <a:r>
              <a:rPr lang="ko-KR" altLang="en-US" sz="2800" b="1">
                <a:solidFill>
                  <a:prstClr val="black"/>
                </a:solidFill>
              </a:rPr>
              <a:t> </a:t>
            </a:r>
            <a:r>
              <a:rPr lang="en-US" altLang="ko-KR" sz="2800" b="1">
                <a:solidFill>
                  <a:prstClr val="black"/>
                </a:solidFill>
              </a:rPr>
              <a:t>~</a:t>
            </a:r>
            <a:r>
              <a:rPr lang="ko-KR" altLang="en-US" sz="2800" b="1">
                <a:solidFill>
                  <a:prstClr val="black"/>
                </a:solidFill>
              </a:rPr>
              <a:t> </a:t>
            </a:r>
            <a:r>
              <a:rPr lang="en-US" altLang="ko-KR" sz="2800" b="1">
                <a:solidFill>
                  <a:prstClr val="black"/>
                </a:solidFill>
              </a:rPr>
              <a:t>18:20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94898" y="358041"/>
            <a:ext cx="154241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 u="sng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QR</a:t>
            </a:r>
            <a:r>
              <a:rPr lang="ko-KR" altLang="en-US" sz="2800" b="1" u="sng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찍기</a:t>
            </a:r>
            <a:endParaRPr lang="ko-KR" altLang="en-US" sz="2800" b="1" u="sng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40151" y="1017789"/>
            <a:ext cx="16342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스크린샷 </a:t>
            </a:r>
            <a:endParaRPr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59" name="TextBox 1"/>
          <p:cNvSpPr txBox="1"/>
          <p:nvPr/>
        </p:nvSpPr>
        <p:spPr>
          <a:xfrm>
            <a:off x="10175308" y="5998139"/>
            <a:ext cx="154241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sng" strike="noStrike" kern="1200" cap="none" spc="0" normalizeH="0" baseline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  <a:cs typeface="맑은 고딕"/>
              </a:rPr>
              <a:t>QR</a:t>
            </a:r>
            <a:r>
              <a:rPr kumimoji="0" lang="ko-KR" altLang="en-US" sz="2800" b="1" i="0" u="sng" strike="noStrike" kern="1200" cap="none" spc="0" normalizeH="0" baseline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  <a:cs typeface="맑은 고딕"/>
              </a:rPr>
              <a:t> 찍기</a:t>
            </a:r>
            <a:endParaRPr kumimoji="0" lang="ko-KR" altLang="en-US" sz="2800" b="1" i="0" u="sng" strike="noStrike" kern="1200" cap="none" spc="0" normalizeH="0" baseline="0">
              <a:solidFill>
                <a:srgbClr val="C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0" name="직사각형 8"/>
          <p:cNvSpPr/>
          <p:nvPr/>
        </p:nvSpPr>
        <p:spPr>
          <a:xfrm>
            <a:off x="8709018" y="5997931"/>
            <a:ext cx="1218780" cy="612142"/>
          </a:xfrm>
          <a:prstGeom prst="rect">
            <a:avLst/>
          </a:prstGeom>
          <a:noFill/>
          <a:ln w="38100" cap="flat" cmpd="sng" algn="ctr">
            <a:solidFill>
              <a:srgbClr val="C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1" name="직사각형 8"/>
          <p:cNvSpPr/>
          <p:nvPr/>
        </p:nvSpPr>
        <p:spPr>
          <a:xfrm>
            <a:off x="7216630" y="2799850"/>
            <a:ext cx="2748654" cy="629150"/>
          </a:xfrm>
          <a:prstGeom prst="rect">
            <a:avLst/>
          </a:prstGeom>
          <a:noFill/>
          <a:ln w="38100" cap="flat" cmpd="sng" algn="ctr">
            <a:solidFill>
              <a:srgbClr val="C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2" name="TextBox 9"/>
          <p:cNvSpPr txBox="1"/>
          <p:nvPr/>
        </p:nvSpPr>
        <p:spPr>
          <a:xfrm>
            <a:off x="10208302" y="2858155"/>
            <a:ext cx="163698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b="1" i="0" u="none" strike="noStrike" kern="1200" cap="none" spc="0" normalizeH="0" baseline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  <a:cs typeface="맑은 고딕"/>
              </a:rPr>
              <a:t>점심시간</a:t>
            </a:r>
            <a:endParaRPr kumimoji="0" lang="ko-KR" altLang="en-US" sz="2800" b="1" i="0" u="none" strike="noStrike" kern="1200" cap="none" spc="0" normalizeH="0" baseline="0">
              <a:solidFill>
                <a:srgbClr val="C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1"/>
      <p:bldP spid="59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n-ea"/>
                <a:ea typeface="+mn-ea"/>
              </a:rPr>
              <a:t>자기소개</a:t>
            </a:r>
            <a:endParaRPr lang="ko-KR" altLang="en-US" sz="3200" b="1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95407" y="2128407"/>
            <a:ext cx="2601185" cy="2601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n-ea"/>
              </a:rPr>
              <a:t>제가 하고 싶은 말</a:t>
            </a:r>
            <a:endParaRPr lang="ko-KR" altLang="en-US" sz="3200" b="1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6527" y="1604528"/>
            <a:ext cx="11938945" cy="41165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추가로 설치할 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1145" y="3279943"/>
            <a:ext cx="10332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/>
              <a:t>https://www.google.com/intl/ko_ALL/chrome/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9606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추가로 설치할 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774" y="3279943"/>
            <a:ext cx="10984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/>
              <a:t>https://slack.com/intl/ko-kr/downloads/windows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5804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Slack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안내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810468" y="1155784"/>
            <a:ext cx="6998102" cy="5269079"/>
            <a:chOff x="2810468" y="1155784"/>
            <a:chExt cx="6998102" cy="526907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0468" y="1155784"/>
              <a:ext cx="6998102" cy="5269079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2847975" y="2505075"/>
              <a:ext cx="1152525" cy="2000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847975" y="2889333"/>
              <a:ext cx="1152525" cy="2000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847975" y="3089358"/>
              <a:ext cx="1152525" cy="2000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847975" y="3289383"/>
              <a:ext cx="1152525" cy="2000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847975" y="3664868"/>
              <a:ext cx="1152525" cy="2000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847975" y="2697204"/>
              <a:ext cx="1152525" cy="2000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38007" y="2478129"/>
              <a:ext cx="449639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>
                  <a:solidFill>
                    <a:srgbClr val="FF0000"/>
                  </a:solidFill>
                </a:rPr>
                <a:t>구글링</a:t>
              </a:r>
              <a:r>
                <a:rPr lang="ko-KR" altLang="en-US" sz="1000" b="1" dirty="0" smtClean="0">
                  <a:solidFill>
                    <a:srgbClr val="FF0000"/>
                  </a:solidFill>
                </a:rPr>
                <a:t> 하다가 기술적으로 공부할 내용 등 공유하면 좋을 것들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38007" y="2686050"/>
              <a:ext cx="449639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rgbClr val="FF0000"/>
                  </a:solidFill>
                </a:rPr>
                <a:t>자유로운 대화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38007" y="2878179"/>
              <a:ext cx="449639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rgbClr val="FF0000"/>
                  </a:solidFill>
                </a:rPr>
                <a:t>수업 자료 </a:t>
              </a:r>
              <a:r>
                <a:rPr lang="en-US" altLang="ko-KR" sz="1000" b="1" dirty="0" smtClean="0">
                  <a:solidFill>
                    <a:srgbClr val="FF0000"/>
                  </a:solidFill>
                </a:rPr>
                <a:t>PDF </a:t>
              </a:r>
              <a:r>
                <a:rPr lang="ko-KR" altLang="en-US" sz="1000" b="1" dirty="0" smtClean="0">
                  <a:solidFill>
                    <a:srgbClr val="FF0000"/>
                  </a:solidFill>
                </a:rPr>
                <a:t>배포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38007" y="3071937"/>
              <a:ext cx="449639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b="1" smtClean="0">
                  <a:solidFill>
                    <a:srgbClr val="FF0000"/>
                  </a:solidFill>
                </a:rPr>
                <a:t>숙제 </a:t>
              </a:r>
              <a:r>
                <a:rPr lang="ko-KR" altLang="en-US" sz="1000" b="1" dirty="0" err="1" smtClean="0">
                  <a:solidFill>
                    <a:srgbClr val="FF0000"/>
                  </a:solidFill>
                </a:rPr>
                <a:t>제출란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38007" y="3262312"/>
              <a:ext cx="449639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>
                  <a:solidFill>
                    <a:srgbClr val="FF0000"/>
                  </a:solidFill>
                </a:rPr>
                <a:t>실습문제</a:t>
              </a:r>
              <a:r>
                <a:rPr lang="ko-KR" altLang="en-US" sz="1000" b="1" dirty="0" smtClean="0">
                  <a:solidFill>
                    <a:srgbClr val="FF0000"/>
                  </a:solidFill>
                </a:rPr>
                <a:t> 배포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37213" y="3634036"/>
              <a:ext cx="449639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rgbClr val="FF0000"/>
                  </a:solidFill>
                </a:rPr>
                <a:t>질문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37213" y="3442280"/>
              <a:ext cx="302954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rgbClr val="FF0000"/>
                  </a:solidFill>
                </a:rPr>
                <a:t>일반 공지사항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847975" y="3472363"/>
              <a:ext cx="1152525" cy="2000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285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32935" y="1643694"/>
            <a:ext cx="6926580" cy="3793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5400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김가현</a:t>
            </a:r>
            <a:endParaRPr lang="en-US" altLang="ko-KR" sz="5400" b="1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5400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010-2250-1771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5400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ghkim1121@iei.or.kr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9122" y="2053145"/>
            <a:ext cx="2751709" cy="2751709"/>
          </a:xfrm>
          <a:prstGeom prst="rect">
            <a:avLst/>
          </a:prstGeom>
        </p:spPr>
      </p:pic>
      <p:sp>
        <p:nvSpPr>
          <p:cNvPr id="60" name="TextBox 57"/>
          <p:cNvSpPr txBox="1"/>
          <p:nvPr/>
        </p:nvSpPr>
        <p:spPr>
          <a:xfrm>
            <a:off x="549275" y="257175"/>
            <a:ext cx="11520488" cy="5695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  <a:cs typeface="Lato Black"/>
              </a:rPr>
              <a:t>▶ </a:t>
            </a:r>
            <a:r>
              <a:rPr kumimoji="0" lang="ko-KR" altLang="en-US" sz="3200" b="1" i="0" u="none" strike="noStrike" kern="1200" cap="none" spc="0" normalizeH="0" baseline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  <a:cs typeface="Lato Black"/>
              </a:rPr>
              <a:t>간단한 강사 소개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n-ea"/>
              </a:rPr>
              <a:t>홈페이지</a:t>
            </a:r>
            <a:endParaRPr lang="ko-KR" altLang="en-US" sz="3200" b="1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1610" r="1040"/>
          <a:stretch>
            <a:fillRect/>
          </a:stretch>
        </p:blipFill>
        <p:spPr>
          <a:xfrm>
            <a:off x="2583656" y="1815650"/>
            <a:ext cx="7451725" cy="42275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25538" y="1098474"/>
            <a:ext cx="677364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http://iei.or.kr/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접속 후 로그인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&gt;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서명 등록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99335" y="678180"/>
            <a:ext cx="7612380" cy="55778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6000" b="1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(디지털컨버전스)</a:t>
            </a:r>
            <a:endParaRPr xmlns:mc="http://schemas.openxmlformats.org/markup-compatibility/2006" xmlns:hp="http://schemas.haansoft.com/office/presentation/8.0" lang="ko-KR" altLang="en-US" sz="6000" b="1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6000" b="1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공공데이터를 활용한 </a:t>
            </a:r>
            <a:endParaRPr xmlns:mc="http://schemas.openxmlformats.org/markup-compatibility/2006" xmlns:hp="http://schemas.haansoft.com/office/presentation/8.0" lang="ko-KR" altLang="en-US" sz="6000" b="1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6000" b="1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웹 애플리케이션 </a:t>
            </a:r>
            <a:endParaRPr xmlns:mc="http://schemas.openxmlformats.org/markup-compatibility/2006" xmlns:hp="http://schemas.haansoft.com/office/presentation/8.0" lang="ko-KR" altLang="en-US" sz="6000" b="1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6000" b="1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개발자 양성과정(1)</a:t>
            </a:r>
            <a:endParaRPr xmlns:mc="http://schemas.openxmlformats.org/markup-compatibility/2006" xmlns:hp="http://schemas.haansoft.com/office/presentation/8.0" lang="ko-KR" altLang="en-US" sz="6000" b="1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37335" y="640080"/>
            <a:ext cx="9164955" cy="55778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6000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2021.08.24 ~ 2022.01.27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6000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880</a:t>
            </a:r>
            <a:r>
              <a:rPr lang="ko-KR" altLang="en-US" sz="6000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시간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6000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110</a:t>
            </a:r>
            <a:r>
              <a:rPr lang="ko-KR" altLang="en-US" sz="6000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일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6000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(5</a:t>
            </a:r>
            <a:r>
              <a:rPr lang="ko-KR" altLang="en-US" sz="6000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개월 과정</a:t>
            </a:r>
            <a:r>
              <a:rPr lang="en-US" altLang="ko-KR" sz="6000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NCS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33413" y="1125538"/>
            <a:ext cx="10931525" cy="941387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국가 직무 능력 표준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(NCS, National Competency Standards)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산업 현장에서 직무를 수행하기 위해 요구되는 </a:t>
            </a:r>
            <a:r>
              <a:rPr lang="ko-KR" altLang="en-US" b="1" dirty="0">
                <a:solidFill>
                  <a:srgbClr val="C00000"/>
                </a:solidFill>
                <a:latin typeface="+mn-ea"/>
              </a:rPr>
              <a:t>지식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rgbClr val="C00000"/>
                </a:solidFill>
                <a:latin typeface="+mn-ea"/>
              </a:rPr>
              <a:t>기술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rgbClr val="C00000"/>
                </a:solidFill>
                <a:latin typeface="+mn-ea"/>
              </a:rPr>
              <a:t>태도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등의 내용을 국가가 체계화 한 것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5538" y="2440888"/>
            <a:ext cx="33217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NCS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필요한 이유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0" y="3177126"/>
            <a:ext cx="90868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3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n-ea"/>
                <a:cs typeface="Lato Black"/>
              </a:rPr>
              <a:t>수업 관련</a:t>
            </a:r>
            <a:endParaRPr lang="ko-KR" altLang="en-US" sz="3200" b="1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5538" y="1098474"/>
            <a:ext cx="187102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n-ea"/>
              </a:rPr>
              <a:t>커리큘럼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748534" y="1711559"/>
          <a:ext cx="8708326" cy="40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2000" b="1"/>
                        <a:t>능력단위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2000" b="1"/>
                        <a:t>수업내용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dirty="0"/>
                        <a:t>프로그래밍 언어 활용 </a:t>
                      </a:r>
                      <a:r>
                        <a:rPr lang="en-US" altLang="ko-KR" dirty="0"/>
                        <a:t>(09/01)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0"/>
                        <a:t>JAVA (4</a:t>
                      </a:r>
                      <a:r>
                        <a:rPr lang="ko-KR" altLang="en-US" b="0"/>
                        <a:t>주</a:t>
                      </a:r>
                      <a:r>
                        <a:rPr lang="en-US" altLang="ko-KR" b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dirty="0"/>
                        <a:t>프로그래밍 언어 응용 </a:t>
                      </a:r>
                      <a:r>
                        <a:rPr lang="en-US" altLang="ko-KR" dirty="0"/>
                        <a:t>(09/09)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네트워크 프로그래밍 구현 </a:t>
                      </a:r>
                      <a:r>
                        <a:rPr lang="en-US" altLang="ko-KR"/>
                        <a:t>(09/17)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baseline="0"/>
                        <a:t>데이터베이스 구현 </a:t>
                      </a:r>
                      <a:r>
                        <a:rPr lang="en-US" altLang="ko-KR" baseline="0"/>
                        <a:t>(09/28)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b="0"/>
                        <a:t>Oracle (3</a:t>
                      </a:r>
                      <a:r>
                        <a:rPr lang="ko-KR" altLang="en-US" b="0"/>
                        <a:t>주</a:t>
                      </a:r>
                      <a:r>
                        <a:rPr lang="en-US" altLang="ko-KR" b="0"/>
                        <a:t>)</a:t>
                      </a:r>
                      <a:endParaRPr lang="ko-KR" altLang="en-US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SQL </a:t>
                      </a:r>
                      <a:r>
                        <a:rPr lang="ko-KR" altLang="en-US" dirty="0"/>
                        <a:t>활용 </a:t>
                      </a:r>
                      <a:r>
                        <a:rPr lang="en-US" altLang="ko-KR" dirty="0"/>
                        <a:t>(10/05)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/>
                        <a:t>SQL </a:t>
                      </a:r>
                      <a:r>
                        <a:rPr lang="ko-KR" altLang="en-US"/>
                        <a:t>응용 </a:t>
                      </a:r>
                      <a:r>
                        <a:rPr lang="en-US" altLang="ko-KR"/>
                        <a:t>(10/11)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JDBC</a:t>
                      </a:r>
                      <a:r>
                        <a:rPr lang="en-US" altLang="ko-KR" baseline="0" dirty="0"/>
                        <a:t> (1</a:t>
                      </a:r>
                      <a:r>
                        <a:rPr lang="ko-KR" altLang="en-US" baseline="0" dirty="0"/>
                        <a:t>주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xmlns:mc="http://schemas.openxmlformats.org/markup-compatibility/2006" xmlns:hp="http://schemas.haansoft.com/office/presentation/8.0" lang="ko-KR" altLang="en-US" sz="3200" b="1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n-ea"/>
                <a:cs typeface="Lato Black"/>
              </a:rPr>
              <a:t>수업 관련</a:t>
            </a:r>
            <a:endParaRPr xmlns:mc="http://schemas.openxmlformats.org/markup-compatibility/2006" xmlns:hp="http://schemas.haansoft.com/office/presentation/8.0" lang="ko-KR" altLang="en-US" sz="3200" b="1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5538" y="1098474"/>
            <a:ext cx="187102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lang="ko-KR" altLang="en-US" sz="2400" b="1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xmlns:mc="http://schemas.openxmlformats.org/markup-compatibility/2006" xmlns:hp="http://schemas.haansoft.com/office/presentation/8.0" lang="ko-KR" altLang="en-US" sz="2400" b="1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n-ea"/>
              </a:rPr>
              <a:t>커리큘럼</a:t>
            </a:r>
            <a:endParaRPr xmlns:mc="http://schemas.openxmlformats.org/markup-compatibility/2006" xmlns:hp="http://schemas.haansoft.com/office/presentation/8.0" lang="en-US" altLang="ko-KR" sz="2400" b="1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748534" y="1711559"/>
          <a:ext cx="8708326" cy="3482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163"/>
                <a:gridCol w="4354163"/>
              </a:tblGrid>
              <a:tr h="576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2000" b="1"/>
                        <a:t>능력단위</a:t>
                      </a:r>
                      <a:endParaRPr lang="ko-KR" altLang="en-US" sz="2000" b="1"/>
                    </a:p>
                  </a:txBody>
                  <a:tcPr marL="91440" marR="91440" anchor="ctr">
                    <a:solidFill>
                      <a:schemeClr val="bg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2000" b="1"/>
                        <a:t>수업내용</a:t>
                      </a:r>
                      <a:endParaRPr lang="ko-KR" altLang="en-US" sz="2000" b="1"/>
                    </a:p>
                  </a:txBody>
                  <a:tcPr marL="91440" marR="91440" anchor="ctr">
                    <a:solidFill>
                      <a:schemeClr val="bg2"/>
                    </a:solidFill>
                  </a:tcPr>
                </a:tc>
              </a:tr>
              <a:tr h="576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/>
                        <a:t>UI </a:t>
                      </a:r>
                      <a:r>
                        <a:rPr lang="ko-KR" altLang="en-US"/>
                        <a:t>구현 </a:t>
                      </a:r>
                      <a:r>
                        <a:rPr lang="en-US" altLang="ko-KR"/>
                        <a:t>(11/01)</a:t>
                      </a:r>
                      <a:endParaRPr lang="en-US" altLang="ko-KR"/>
                    </a:p>
                  </a:txBody>
                  <a:tcPr marL="91440" marR="91440" anchor="ctr"/>
                </a:tc>
                <a:tc rowSpan="2"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/>
                        <a:t>HTML, CSS, JavaScript,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JQuery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(4</a:t>
                      </a:r>
                      <a:r>
                        <a:rPr lang="ko-KR" altLang="en-US"/>
                        <a:t>주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  <a:tr h="576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/>
                        <a:t>UI</a:t>
                      </a:r>
                      <a:r>
                        <a:rPr lang="en-US" altLang="ko-KR" baseline="0"/>
                        <a:t> </a:t>
                      </a:r>
                      <a:r>
                        <a:rPr lang="ko-KR" altLang="en-US" baseline="0"/>
                        <a:t>제작 </a:t>
                      </a:r>
                      <a:r>
                        <a:rPr lang="en-US" altLang="ko-KR" baseline="0"/>
                        <a:t>(11/12)</a:t>
                      </a:r>
                      <a:endParaRPr lang="en-US" altLang="ko-KR" baseline="0"/>
                    </a:p>
                  </a:txBody>
                  <a:tcPr marL="91440" marR="91440" anchor="ctr"/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  <a:tr h="576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서버 프로그램 구현 </a:t>
                      </a:r>
                      <a:r>
                        <a:rPr lang="en-US" altLang="ko-KR"/>
                        <a:t>(11/19)</a:t>
                      </a:r>
                      <a:endParaRPr lang="en-US" altLang="ko-KR"/>
                    </a:p>
                  </a:txBody>
                  <a:tcPr marL="91440" marR="91440" anchor="ctr"/>
                </a:tc>
                <a:tc rowSpan="3"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/>
                        <a:t>Servlet/JSP,</a:t>
                      </a:r>
                      <a:r>
                        <a:rPr lang="en-US" altLang="ko-KR" baseline="0"/>
                        <a:t> </a:t>
                      </a:r>
                      <a:r>
                        <a:rPr lang="en-US" altLang="ko-KR"/>
                        <a:t>AJAX (3</a:t>
                      </a:r>
                      <a:r>
                        <a:rPr lang="ko-KR" altLang="en-US"/>
                        <a:t>주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b="1" mc:Ignorable="hp" hp:hslEmbossed="0">
                          <a:effectLst>
                            <a:outerShdw blurRad="38100" dist="38100" dir="2700000" algn="tl">
                              <a:srgbClr val="000000">
                                <a:alpha val="43140"/>
                              </a:srgbClr>
                            </a:outerShdw>
                          </a:effectLst>
                        </a:rPr>
                        <a:t>SEMI Project (3</a:t>
                      </a:r>
                      <a:r>
                        <a:rPr xmlns:mc="http://schemas.openxmlformats.org/markup-compatibility/2006" xmlns:hp="http://schemas.haansoft.com/office/presentation/8.0" lang="ko-KR" altLang="en-US" b="1" mc:Ignorable="hp" hp:hslEmbossed="0">
                          <a:effectLst>
                            <a:outerShdw blurRad="38100" dist="38100" dir="2700000" algn="tl">
                              <a:srgbClr val="000000">
                                <a:alpha val="43140"/>
                              </a:srgbClr>
                            </a:outerShdw>
                          </a:effectLst>
                        </a:rPr>
                        <a:t>주</a:t>
                      </a:r>
                      <a:r>
                        <a:rPr xmlns:mc="http://schemas.openxmlformats.org/markup-compatibility/2006" xmlns:hp="http://schemas.haansoft.com/office/presentation/8.0" lang="en-US" altLang="ko-KR" b="1" mc:Ignorable="hp" hp:hslEmbossed="0">
                          <a:effectLst>
                            <a:outerShdw blurRad="38100" dist="38100" dir="2700000" algn="tl">
                              <a:srgbClr val="000000">
                                <a:alpha val="43140"/>
                              </a:srgbClr>
                            </a:outerShdw>
                          </a:effectLst>
                        </a:rPr>
                        <a:t>)</a:t>
                      </a:r>
                      <a:endParaRPr lang="ko-KR" altLang="en-US" sz="18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</a:tr>
              <a:tr h="6027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aseline="0"/>
                        <a:t>UI </a:t>
                      </a:r>
                      <a:r>
                        <a:rPr lang="ko-KR" altLang="en-US" baseline="0"/>
                        <a:t>디자인 </a:t>
                      </a:r>
                      <a:r>
                        <a:rPr lang="en-US" altLang="ko-KR" baseline="0"/>
                        <a:t>(12/07)</a:t>
                      </a:r>
                      <a:endParaRPr lang="en-US" altLang="ko-KR" baseline="0"/>
                    </a:p>
                  </a:txBody>
                  <a:tcPr marL="91440" marR="91440" anchor="ctr"/>
                </a:tc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  <a:tr h="576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요구사항확인 </a:t>
                      </a:r>
                      <a:r>
                        <a:rPr lang="en-US" altLang="ko-KR"/>
                        <a:t>(12/14)</a:t>
                      </a:r>
                      <a:endParaRPr lang="en-US" altLang="ko-KR"/>
                    </a:p>
                  </a:txBody>
                  <a:tcPr marL="91440" marR="91440" anchor="ctr"/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xmlns:mc="http://schemas.openxmlformats.org/markup-compatibility/2006" xmlns:hp="http://schemas.haansoft.com/office/presentation/8.0" lang="ko-KR" altLang="en-US" sz="3200" b="1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n-ea"/>
                <a:cs typeface="Lato Black"/>
              </a:rPr>
              <a:t>수업 관련</a:t>
            </a:r>
            <a:endParaRPr xmlns:mc="http://schemas.openxmlformats.org/markup-compatibility/2006" xmlns:hp="http://schemas.haansoft.com/office/presentation/8.0" lang="ko-KR" altLang="en-US" sz="3200" b="1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5538" y="1098474"/>
            <a:ext cx="187102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lang="ko-KR" altLang="en-US" sz="2400" b="1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xmlns:mc="http://schemas.openxmlformats.org/markup-compatibility/2006" xmlns:hp="http://schemas.haansoft.com/office/presentation/8.0" lang="ko-KR" altLang="en-US" sz="2400" b="1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n-ea"/>
              </a:rPr>
              <a:t>커리큘럼</a:t>
            </a:r>
            <a:endParaRPr xmlns:mc="http://schemas.openxmlformats.org/markup-compatibility/2006" xmlns:hp="http://schemas.haansoft.com/office/presentation/8.0" lang="en-US" altLang="ko-KR" sz="2400" b="1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748534" y="1711559"/>
          <a:ext cx="8708326" cy="40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163"/>
                <a:gridCol w="4354163"/>
              </a:tblGrid>
              <a:tr h="576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2000" b="1"/>
                        <a:t>능력단위</a:t>
                      </a:r>
                      <a:endParaRPr lang="ko-KR" altLang="en-US" sz="2000" b="1"/>
                    </a:p>
                  </a:txBody>
                  <a:tcPr marL="91440" marR="91440" anchor="ctr">
                    <a:solidFill>
                      <a:schemeClr val="bg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2000" b="1"/>
                        <a:t>수업내용</a:t>
                      </a:r>
                      <a:endParaRPr lang="ko-KR" altLang="en-US" sz="2000" b="1"/>
                    </a:p>
                  </a:txBody>
                  <a:tcPr marL="91440" marR="91440" anchor="ctr">
                    <a:solidFill>
                      <a:schemeClr val="bg2"/>
                    </a:solidFill>
                  </a:tcPr>
                </a:tc>
              </a:tr>
              <a:tr h="576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화면설계 </a:t>
                      </a:r>
                      <a:r>
                        <a:rPr lang="en-US" altLang="ko-KR"/>
                        <a:t>(12/21)</a:t>
                      </a:r>
                      <a:endParaRPr lang="en-US" altLang="ko-KR"/>
                    </a:p>
                  </a:txBody>
                  <a:tcPr marL="91440" marR="91440" anchor="ctr"/>
                </a:tc>
                <a:tc rowSpan="2"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/>
                        <a:t>FRAMEWORK (MyBatis, Spring) (3</a:t>
                      </a:r>
                      <a:r>
                        <a:rPr lang="ko-KR" altLang="en-US"/>
                        <a:t>주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  <a:tr h="576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인터페이스 구현 </a:t>
                      </a:r>
                      <a:r>
                        <a:rPr lang="en-US" altLang="ko-KR"/>
                        <a:t>(12/30)</a:t>
                      </a:r>
                      <a:endParaRPr lang="en-US" altLang="ko-KR"/>
                    </a:p>
                  </a:txBody>
                  <a:tcPr marL="91440" marR="91440" anchor="ctr"/>
                </a:tc>
                <a:tc v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xmlns:mc="http://schemas.openxmlformats.org/markup-compatibility/2006" xmlns:hp="http://schemas.haansoft.com/office/presentation/8.0" lang="ko-KR" altLang="en-US" b="1" mc:Ignorable="hp" hp:hslEmbossed="0">
                        <a:effectLst>
                          <a:outerShdw blurRad="38100" dist="38100" dir="2700000" algn="tl">
                            <a:srgbClr val="000000">
                              <a:alpha val="43140"/>
                            </a:srgbClr>
                          </a:outerShdw>
                        </a:effectLst>
                      </a:endParaRPr>
                    </a:p>
                  </a:txBody>
                  <a:tcPr marL="91440" marR="91440" anchor="ctr"/>
                </a:tc>
              </a:tr>
              <a:tr h="576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baseline="0"/>
                        <a:t>통합 구현 </a:t>
                      </a:r>
                      <a:r>
                        <a:rPr lang="en-US" altLang="ko-KR" baseline="0"/>
                        <a:t>(01/06)</a:t>
                      </a:r>
                      <a:endParaRPr lang="en-US" altLang="ko-KR" baseline="0"/>
                    </a:p>
                  </a:txBody>
                  <a:tcPr marL="91440" marR="91440" anchor="ctr"/>
                </a:tc>
                <a:tc rowSpan="3"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b="1" mc:Ignorable="hp" hp:hslEmbossed="0">
                          <a:effectLst>
                            <a:outerShdw blurRad="38100" dist="38100" dir="2700000" algn="tl">
                              <a:srgbClr val="000000">
                                <a:alpha val="43140"/>
                              </a:srgbClr>
                            </a:outerShdw>
                          </a:effectLst>
                        </a:rPr>
                        <a:t>FINAL Project (5</a:t>
                      </a:r>
                      <a:r>
                        <a:rPr xmlns:mc="http://schemas.openxmlformats.org/markup-compatibility/2006" xmlns:hp="http://schemas.haansoft.com/office/presentation/8.0" lang="ko-KR" altLang="en-US" b="1" mc:Ignorable="hp" hp:hslEmbossed="0">
                          <a:effectLst>
                            <a:outerShdw blurRad="38100" dist="38100" dir="2700000" algn="tl">
                              <a:srgbClr val="000000">
                                <a:alpha val="43140"/>
                              </a:srgbClr>
                            </a:outerShdw>
                          </a:effectLst>
                        </a:rPr>
                        <a:t>주</a:t>
                      </a:r>
                      <a:r>
                        <a:rPr xmlns:mc="http://schemas.openxmlformats.org/markup-compatibility/2006" xmlns:hp="http://schemas.haansoft.com/office/presentation/8.0" lang="en-US" altLang="ko-KR" b="1" mc:Ignorable="hp" hp:hslEmbossed="0">
                          <a:effectLst>
                            <a:outerShdw blurRad="38100" dist="38100" dir="2700000" algn="tl">
                              <a:srgbClr val="000000">
                                <a:alpha val="43140"/>
                              </a:srgbClr>
                            </a:outerShdw>
                          </a:effectLst>
                        </a:rPr>
                        <a:t>) + </a:t>
                      </a:r>
                      <a:r>
                        <a:rPr xmlns:mc="http://schemas.openxmlformats.org/markup-compatibility/2006" xmlns:hp="http://schemas.haansoft.com/office/presentation/8.0" lang="ko-KR" altLang="en-US" b="1" mc:Ignorable="hp" hp:hslEmbossed="0">
                          <a:effectLst>
                            <a:outerShdw blurRad="38100" dist="38100" dir="2700000" algn="tl">
                              <a:srgbClr val="000000">
                                <a:alpha val="43140"/>
                              </a:srgbClr>
                            </a:outerShdw>
                          </a:effectLst>
                        </a:rPr>
                        <a:t>취업클리닉</a:t>
                      </a:r>
                      <a:endParaRPr xmlns:mc="http://schemas.openxmlformats.org/markup-compatibility/2006" xmlns:hp="http://schemas.haansoft.com/office/presentation/8.0" lang="ko-KR" altLang="en-US" b="1" mc:Ignorable="hp" hp:hslEmbossed="0">
                        <a:effectLst>
                          <a:outerShdw blurRad="38100" dist="38100" dir="2700000" algn="tl">
                            <a:srgbClr val="000000">
                              <a:alpha val="43140"/>
                            </a:srgbClr>
                          </a:outerShdw>
                        </a:effectLst>
                      </a:endParaRPr>
                    </a:p>
                  </a:txBody>
                  <a:tcPr marL="91440" marR="91440" anchor="ctr"/>
                </a:tc>
              </a:tr>
              <a:tr h="576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애플리케이션 설계 </a:t>
                      </a:r>
                      <a:r>
                        <a:rPr lang="en-US" altLang="ko-KR"/>
                        <a:t>(01/17)</a:t>
                      </a:r>
                      <a:endParaRPr lang="en-US" altLang="ko-KR"/>
                    </a:p>
                  </a:txBody>
                  <a:tcPr marL="91440" marR="91440" anchor="ctr"/>
                </a:tc>
                <a:tc v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xmlns:mc="http://schemas.openxmlformats.org/markup-compatibility/2006" xmlns:hp="http://schemas.haansoft.com/office/presentation/8.0" lang="ko-KR" altLang="en-US" b="1" mc:Ignorable="hp" hp:hslEmbossed="0">
                        <a:effectLst>
                          <a:outerShdw blurRad="38100" dist="38100" dir="2700000" algn="tl">
                            <a:srgbClr val="000000">
                              <a:alpha val="43140"/>
                            </a:srgbClr>
                          </a:outerShdw>
                        </a:effectLst>
                      </a:endParaRPr>
                    </a:p>
                  </a:txBody>
                  <a:tcPr marL="91440" marR="91440" anchor="ctr"/>
                </a:tc>
              </a:tr>
              <a:tr h="576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애플리케이션 테스트 </a:t>
                      </a:r>
                      <a:r>
                        <a:rPr lang="en-US" altLang="ko-KR"/>
                        <a:t>(</a:t>
                      </a:r>
                      <a:r>
                        <a:rPr lang="en-US" altLang="ko-KR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01</a:t>
                      </a:r>
                      <a:r>
                        <a:rPr lang="en-US" altLang="ko-KR"/>
                        <a:t>/26)</a:t>
                      </a:r>
                      <a:endParaRPr lang="en-US" altLang="ko-KR"/>
                    </a:p>
                  </a:txBody>
                  <a:tcPr marL="91440" marR="91440" anchor="ctr"/>
                </a:tc>
                <a:tc v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xmlns:mc="http://schemas.openxmlformats.org/markup-compatibility/2006" xmlns:hp="http://schemas.haansoft.com/office/presentation/8.0" lang="ko-KR" altLang="en-US" b="1" mc:Ignorable="hp" hp:hslEmbossed="0">
                        <a:effectLst>
                          <a:outerShdw blurRad="38100" dist="38100" dir="2700000" algn="tl">
                            <a:srgbClr val="000000">
                              <a:alpha val="43140"/>
                            </a:srgbClr>
                          </a:outerShdw>
                        </a:effectLst>
                      </a:endParaRPr>
                    </a:p>
                  </a:txBody>
                  <a:tcPr marL="91440" marR="91440" anchor="ctr"/>
                </a:tc>
              </a:tr>
              <a:tr h="576000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b="1" mc:Ignorable="hp" hp:hslEmbossed="0">
                          <a:effectLst>
                            <a:outerShdw blurRad="38100" dist="38100" dir="2700000" algn="tl">
                              <a:srgbClr val="000000">
                                <a:alpha val="43140"/>
                              </a:srgbClr>
                            </a:outerShdw>
                          </a:effectLst>
                        </a:rPr>
                        <a:t>수료식 </a:t>
                      </a:r>
                      <a:r>
                        <a:rPr xmlns:mc="http://schemas.openxmlformats.org/markup-compatibility/2006" xmlns:hp="http://schemas.haansoft.com/office/presentation/8.0" lang="en-US" altLang="ko-KR" b="1" mc:Ignorable="hp" hp:hslEmbossed="0">
                          <a:effectLst>
                            <a:outerShdw blurRad="38100" dist="38100" dir="2700000" algn="tl">
                              <a:srgbClr val="000000">
                                <a:alpha val="43140"/>
                              </a:srgbClr>
                            </a:outerShdw>
                          </a:effectLst>
                        </a:rPr>
                        <a:t>(01/27)</a:t>
                      </a:r>
                      <a:endParaRPr xmlns:mc="http://schemas.openxmlformats.org/markup-compatibility/2006" xmlns:hp="http://schemas.haansoft.com/office/presentation/8.0" lang="en-US" altLang="ko-KR" b="1" mc:Ignorable="hp" hp:hslEmbossed="0">
                        <a:effectLst>
                          <a:outerShdw blurRad="38100" dist="38100" dir="2700000" algn="tl">
                            <a:srgbClr val="000000">
                              <a:alpha val="43140"/>
                            </a:srgbClr>
                          </a:outerShdw>
                        </a:effectLst>
                      </a:endParaRPr>
                    </a:p>
                  </a:txBody>
                  <a:tcPr marL="91440" marR="91440" anchor="ctr"/>
                </a:tc>
                <a:tc h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xmlns:mc="http://schemas.openxmlformats.org/markup-compatibility/2006" xmlns:hp="http://schemas.haansoft.com/office/presentation/8.0" lang="ko-KR" altLang="en-US" b="1" mc:Ignorable="hp" hp:hslEmbossed="0">
                        <a:effectLst>
                          <a:outerShdw blurRad="38100" dist="38100" dir="2700000" algn="tl">
                            <a:srgbClr val="000000">
                              <a:alpha val="43140"/>
                            </a:srgbClr>
                          </a:outerShdw>
                        </a:effectLst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수업 관련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5538" y="1098474"/>
            <a:ext cx="198002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전달 사항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125538" y="1815650"/>
            <a:ext cx="7448709" cy="4140236"/>
            <a:chOff x="1409351" y="2450807"/>
            <a:chExt cx="7448709" cy="4140236"/>
          </a:xfrm>
        </p:grpSpPr>
        <p:sp>
          <p:nvSpPr>
            <p:cNvPr id="5" name="TextBox 4"/>
            <p:cNvSpPr txBox="1"/>
            <p:nvPr/>
          </p:nvSpPr>
          <p:spPr>
            <a:xfrm>
              <a:off x="8673330" y="2450807"/>
              <a:ext cx="184730" cy="81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3600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09351" y="2450807"/>
              <a:ext cx="4963993" cy="41402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3600" b="1"/>
                <a:t>능력단위평가</a:t>
              </a:r>
              <a:endParaRPr lang="en-US" altLang="ko-KR" sz="3600" b="1" dirty="0">
                <a:solidFill>
                  <a:prstClr val="black"/>
                </a:solidFill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3600" b="1">
                  <a:solidFill>
                    <a:prstClr val="black"/>
                  </a:solidFill>
                </a:rPr>
                <a:t>꾸준한 복습 </a:t>
              </a:r>
              <a:endParaRPr lang="en-US" altLang="ko-KR" sz="3600" b="1">
                <a:solidFill>
                  <a:prstClr val="black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3600" b="1"/>
                <a:t>출석 </a:t>
              </a:r>
              <a:r>
                <a:rPr lang="en-US" altLang="ko-KR" sz="3600" b="1"/>
                <a:t>100%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3600" b="1"/>
                <a:t>수업시간 </a:t>
              </a:r>
              <a:r>
                <a:rPr lang="en-US" altLang="ko-KR" sz="3600" b="1"/>
                <a:t>/ </a:t>
              </a:r>
              <a:r>
                <a:rPr lang="ko-KR" altLang="en-US" sz="3600" b="1"/>
                <a:t>점심시간</a:t>
              </a:r>
              <a:endParaRPr lang="en-US" altLang="ko-KR" sz="3600" b="1"/>
            </a:p>
            <a:p>
              <a:pPr algn="ctr">
                <a:lnSpc>
                  <a:spcPct val="150000"/>
                </a:lnSpc>
              </a:pPr>
              <a:r>
                <a:rPr lang="en-US" altLang="ko-KR" sz="3600" b="1"/>
                <a:t>QR</a:t>
              </a:r>
              <a:r>
                <a:rPr lang="ko-KR" altLang="en-US" sz="3600" b="1"/>
                <a:t>체크 및 스크린샷</a:t>
              </a:r>
              <a:endParaRPr lang="en-US" altLang="ko-KR" sz="3600" b="1"/>
            </a:p>
          </p:txBody>
        </p:sp>
      </p:grpSp>
    </p:spTree>
    <p:extLst>
      <p:ext uri="{BB962C8B-B14F-4D97-AF65-F5344CB8AC3E}">
        <p14:creationId xmlns:p14="http://schemas.microsoft.com/office/powerpoint/2010/main" val="1302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1053</ep:Words>
  <ep:PresentationFormat>와이드스크린</ep:PresentationFormat>
  <ep:Paragraphs>238</ep:Paragraphs>
  <ep:Slides>20</ep:Slides>
  <ep:Notes>20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Office 테마</vt:lpstr>
      <vt:lpstr>PowerPoint 프레젠테이션</vt:lpstr>
      <vt:lpstr>PowerPoint 프레젠테이션</vt:lpstr>
      <vt:lpstr>슬라이드 3</vt:lpstr>
      <vt:lpstr>PowerPoint 프레젠테이션</vt:lpstr>
      <vt:lpstr>PowerPoint 프레젠테이션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2018-04-10T03:44:26.000</dcterms:created>
  <dc:creator>user1</dc:creator>
  <cp:lastModifiedBy>Gahyun Kim</cp:lastModifiedBy>
  <dcterms:modified xsi:type="dcterms:W3CDTF">2021-08-24T00:22:23.543</dcterms:modified>
  <cp:revision>154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