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65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64A9F-1DCD-4F21-8121-7CA10136B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FDABA-EE58-43F3-9FCA-5BCB7B181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2EC23-A45A-476C-A061-53815D75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C8B7B-14FF-4D1F-854E-F2EA7CCE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54F5A-A908-44D5-A8E0-DA54A7C1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CD026-165B-4F89-B023-7460E27D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5F66D-C680-470D-8EA2-F2CAEA4F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FD2E2-5D9D-459D-9322-660AD9CF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8FFA0-EB40-4DC6-AF1E-6047BC4F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0206F-7312-46B7-B5C4-61B11A66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39A829-025F-405F-AD77-8352DEDC1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2C033-76CB-43C0-ABF2-5BC4C95F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09EDA-9699-4A9D-924F-E8A6150B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B7194-1A13-4AC9-B66B-3F042A1F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1C746-7FC9-43B1-83DD-3096F392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CD496-AE4D-43BF-B442-F6C7CCB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31A09-E240-483B-8433-51C376D0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CA2BF-486E-4FC9-B6DA-0EF97E88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5990F-37B1-4C27-BCE2-3A65B178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14753-F9E9-4A7E-A057-09558DB8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37EC4-F251-4D88-888E-A3AEF634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664D4-ABF2-4F22-BED3-DB4A7730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FB5A2-9C17-400B-AAE5-D9178492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A9F0F-3BFA-4C40-9E8D-84756961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2CC64-C659-47DE-B1F3-05E6DD63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9EB4-4C1E-4B94-930E-FA32A19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9B97F-B870-45F5-B416-FFF03BE37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35F23-1EB9-4A16-8BCB-F160CADE3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117BE-A25A-4616-A6A2-9A4BC4D2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C9B53-0048-4CB4-AB4F-E012FA78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09C1C-33FB-40BC-A9E5-7FD92577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3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A3520-978B-449A-962E-D28488CD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241D8-95F6-4E4F-99DD-D6CCF09C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FA85E-07B9-46CD-9917-83182A98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0AC68-091F-4DDC-908B-5E705C1C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35B557-B9CA-4556-B9A6-D6EC1C8D9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70D4BE-153C-4AD5-BDDC-8755B908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5751B6-90D8-4B4D-80A3-992FBDB9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3B6255-293A-4DAA-8431-48ED3772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D178A-7E3E-4AC6-87E2-23648689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BD4BEF-C2C5-40F8-ADF1-BD67B319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41E1F-34C4-4146-9034-8E5647AC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705602-2AAE-42D8-91EF-3FFB64A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0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58405-5121-48ED-BDD4-26F2314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B2F2F7-051E-479A-A761-6103FEE3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5C2DD-7CF3-4FCC-A544-B5F506B1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20090-7C39-4249-B5F4-45C83AEE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77AAD-1A9F-440F-B3EE-3DF7149C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81C5A-4B79-42FC-BFBC-7190F1A5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88FC9-82C6-4E66-91FD-DC94934F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E843A-153C-457F-9985-AFCCBF6F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72375-B1EE-4116-9020-51B9FE8D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39F09-12DD-420B-BCA9-30D467D4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775840-4E9D-405E-9D57-64674E4F2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E419A-659A-4A74-95B3-3627B3F7C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52692-0480-491F-A635-7F478A5C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6C7D5-B1FB-4C75-8DEE-42E91692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4A27B-9F74-4DFF-8F1A-2E6BA1BA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7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0DFAE4-068B-4399-A2AB-F129A393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E5EF-5980-42FA-8DF9-668658688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3B920-8081-484C-B8E3-56ED03D94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B2A9-CD2B-4550-B30A-4AC798CFED6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70992-F451-4D13-81DD-B2319844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A0EC8-C6E4-428C-ADA2-DC227EC42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E3EA-94A5-4751-AAB7-4E517A882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1225-0994-4B80-9C47-404CA46E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决策树、随机森林、</a:t>
            </a:r>
            <a:r>
              <a:rPr lang="en-US" altLang="zh-CN" sz="5400" dirty="0" err="1"/>
              <a:t>xgboost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F9B7B-2672-4E96-A4B9-74503683B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浅层神经网络、反向传播推导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吴晓鹏 </a:t>
            </a:r>
            <a:r>
              <a:rPr lang="en-US" altLang="zh-CN" dirty="0"/>
              <a:t>2022.1.15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21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2D733-B149-4F03-83FF-6A1BB6DD21C6}"/>
              </a:ext>
            </a:extLst>
          </p:cNvPr>
          <p:cNvSpPr txBox="1"/>
          <p:nvPr/>
        </p:nvSpPr>
        <p:spPr>
          <a:xfrm>
            <a:off x="957431" y="58091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实现三神经元两层神经网络及反向传播推导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ED4405-EF23-46F5-BF03-410BF3568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99748"/>
              </p:ext>
            </p:extLst>
          </p:nvPr>
        </p:nvGraphicFramePr>
        <p:xfrm>
          <a:off x="1964573" y="1828599"/>
          <a:ext cx="1813091" cy="156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showAsIcon="1" r:id="rId3" imgW="921960" imgH="799200" progId="Word.Document.12">
                  <p:embed/>
                </p:oleObj>
              </mc:Choice>
              <mc:Fallback>
                <p:oleObj name="Document" showAsIcon="1" r:id="rId3" imgW="921960" imgH="79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4573" y="1828599"/>
                        <a:ext cx="1813091" cy="1569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8E855B4-9E15-4839-9CF9-0B9089142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49627"/>
              </p:ext>
            </p:extLst>
          </p:nvPr>
        </p:nvGraphicFramePr>
        <p:xfrm>
          <a:off x="6225709" y="1597945"/>
          <a:ext cx="2345931" cy="203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包装程序外壳对象" showAsIcon="1" r:id="rId5" imgW="921960" imgH="799200" progId="Package">
                  <p:embed/>
                </p:oleObj>
              </mc:Choice>
              <mc:Fallback>
                <p:oleObj name="包装程序外壳对象" showAsIcon="1" r:id="rId5" imgW="921960" imgH="79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5709" y="1597945"/>
                        <a:ext cx="2345931" cy="203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15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6773C-3A13-49B2-A8DF-419FDF9BB533}"/>
              </a:ext>
            </a:extLst>
          </p:cNvPr>
          <p:cNvSpPr txBox="1"/>
          <p:nvPr/>
        </p:nvSpPr>
        <p:spPr>
          <a:xfrm>
            <a:off x="365760" y="355002"/>
            <a:ext cx="1136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算法原理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82B312-EE23-4B57-8146-0FE44C8AB9C2}"/>
              </a:ext>
            </a:extLst>
          </p:cNvPr>
          <p:cNvSpPr txBox="1"/>
          <p:nvPr/>
        </p:nvSpPr>
        <p:spPr>
          <a:xfrm>
            <a:off x="710005" y="1161826"/>
            <a:ext cx="10531736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CN" altLang="en-US" dirty="0"/>
              <a:t>决策树：通过对特征提问，把数据表转换为直观的树状结构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C54EA5-EBDD-40ED-8A2F-21F9B19A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4" y="1770467"/>
            <a:ext cx="5743753" cy="23759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8B1FB9-9BA7-4823-9699-5771F328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503" y="1484991"/>
            <a:ext cx="4208582" cy="266138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A402F51-E878-4F07-B4A7-290D0C6FE98C}"/>
              </a:ext>
            </a:extLst>
          </p:cNvPr>
          <p:cNvSpPr/>
          <p:nvPr/>
        </p:nvSpPr>
        <p:spPr>
          <a:xfrm>
            <a:off x="6417357" y="2676819"/>
            <a:ext cx="756646" cy="3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8BEDCE-F86D-46C4-BFF0-522CC09D466B}"/>
              </a:ext>
            </a:extLst>
          </p:cNvPr>
          <p:cNvSpPr txBox="1"/>
          <p:nvPr/>
        </p:nvSpPr>
        <p:spPr>
          <a:xfrm>
            <a:off x="590104" y="4485939"/>
            <a:ext cx="1065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两个核心问题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、选择最佳的节点、分枝（对哪个特征进行提问）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、停止生长、防止过拟合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B08481-DEF7-4F0C-A576-EEF753FF1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34" y="5562561"/>
            <a:ext cx="9410650" cy="12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5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6773C-3A13-49B2-A8DF-419FDF9BB533}"/>
              </a:ext>
            </a:extLst>
          </p:cNvPr>
          <p:cNvSpPr txBox="1"/>
          <p:nvPr/>
        </p:nvSpPr>
        <p:spPr>
          <a:xfrm>
            <a:off x="365760" y="355002"/>
            <a:ext cx="11360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集成学习分为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bagging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boosting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stacking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（堆叠）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随机森林：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很多决策树组合构成随机森林，取多数表决或平均值作为输出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Xgboost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原理是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GBDT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：梯度提升树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基于迭代的残差进行拟合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A30FBB-6E6F-42FE-997B-73DFB992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08" y="0"/>
            <a:ext cx="4797292" cy="2697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9370B0-4D46-41C7-B5AA-ECCE4B4E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866010"/>
            <a:ext cx="6346398" cy="31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6773C-3A13-49B2-A8DF-419FDF9BB533}"/>
              </a:ext>
            </a:extLst>
          </p:cNvPr>
          <p:cNvSpPr txBox="1"/>
          <p:nvPr/>
        </p:nvSpPr>
        <p:spPr>
          <a:xfrm>
            <a:off x="365760" y="355002"/>
            <a:ext cx="11360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数据集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红酒数据集：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178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个样本，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13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种特征，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类标签（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class1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class2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class3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18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6773C-3A13-49B2-A8DF-419FDF9BB533}"/>
              </a:ext>
            </a:extLst>
          </p:cNvPr>
          <p:cNvSpPr txBox="1"/>
          <p:nvPr/>
        </p:nvSpPr>
        <p:spPr>
          <a:xfrm>
            <a:off x="365760" y="355002"/>
            <a:ext cx="1136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r>
              <a:rPr lang="zh-CN" altLang="en-US" dirty="0"/>
              <a:t>分类、回归均可以</a:t>
            </a:r>
            <a:endParaRPr lang="en-US" altLang="zh-CN" dirty="0"/>
          </a:p>
          <a:p>
            <a:r>
              <a:rPr lang="zh-CN" altLang="en-US" dirty="0"/>
              <a:t>分类比较直观，回归抽象一点</a:t>
            </a:r>
            <a:endParaRPr lang="en-US" altLang="zh-CN" dirty="0"/>
          </a:p>
          <a:p>
            <a:r>
              <a:rPr lang="zh-CN" altLang="en-US" dirty="0"/>
              <a:t>在选择分枝节点时，分类</a:t>
            </a:r>
            <a:r>
              <a:rPr lang="en-US" altLang="zh-CN" dirty="0"/>
              <a:t>—</a:t>
            </a:r>
            <a:r>
              <a:rPr lang="zh-CN" altLang="en-US" dirty="0"/>
              <a:t>不纯度（信息熵、基尼系数），回归</a:t>
            </a:r>
            <a:r>
              <a:rPr lang="en-US" altLang="zh-CN" dirty="0"/>
              <a:t>—</a:t>
            </a:r>
            <a:r>
              <a:rPr lang="zh-CN" altLang="en-US" dirty="0"/>
              <a:t>方差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521B21-FC4A-4E9E-8E34-6CE4FF6F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17" y="1947597"/>
            <a:ext cx="9249680" cy="7682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114745-B360-4803-8529-DA726BE2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97" y="1847725"/>
            <a:ext cx="2704225" cy="9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6773C-3A13-49B2-A8DF-419FDF9BB533}"/>
              </a:ext>
            </a:extLst>
          </p:cNvPr>
          <p:cNvSpPr txBox="1"/>
          <p:nvPr/>
        </p:nvSpPr>
        <p:spPr>
          <a:xfrm>
            <a:off x="365760" y="355002"/>
            <a:ext cx="1136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  <a:r>
              <a:rPr lang="en-US" altLang="zh-CN" dirty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B7294B-10FD-4BE3-9E96-DC748AAA6AB7}"/>
              </a:ext>
            </a:extLst>
          </p:cNvPr>
          <p:cNvSpPr txBox="1"/>
          <p:nvPr/>
        </p:nvSpPr>
        <p:spPr>
          <a:xfrm>
            <a:off x="580913" y="1194099"/>
            <a:ext cx="9402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sklearn</a:t>
            </a:r>
            <a:r>
              <a:rPr lang="zh-CN" altLang="en-US" dirty="0"/>
              <a:t>建模的基本流程：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4D8BE-21F4-45CC-AAB6-D685DE47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38" y="730402"/>
            <a:ext cx="5033123" cy="1666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0301D6-6F82-4774-A8B3-35ADDB95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03" y="2860156"/>
            <a:ext cx="8097311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6773C-3A13-49B2-A8DF-419FDF9BB533}"/>
              </a:ext>
            </a:extLst>
          </p:cNvPr>
          <p:cNvSpPr txBox="1"/>
          <p:nvPr/>
        </p:nvSpPr>
        <p:spPr>
          <a:xfrm>
            <a:off x="365760" y="355002"/>
            <a:ext cx="11360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调整超参数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泛化误差</a:t>
            </a:r>
            <a:r>
              <a:rPr lang="en-US" altLang="zh-CN" dirty="0"/>
              <a:t>=</a:t>
            </a:r>
            <a:r>
              <a:rPr lang="zh-CN" altLang="en-US" dirty="0"/>
              <a:t>方差</a:t>
            </a:r>
            <a:r>
              <a:rPr lang="en-US" altLang="zh-CN" dirty="0"/>
              <a:t>+</a:t>
            </a:r>
            <a:r>
              <a:rPr lang="zh-CN" altLang="en-US" dirty="0"/>
              <a:t>偏差</a:t>
            </a:r>
            <a:r>
              <a:rPr lang="en-US" altLang="zh-CN" dirty="0"/>
              <a:t>+</a:t>
            </a:r>
            <a:r>
              <a:rPr lang="zh-CN" altLang="en-US" dirty="0"/>
              <a:t>噪音</a:t>
            </a:r>
            <a:endParaRPr lang="en-US" altLang="zh-CN" dirty="0"/>
          </a:p>
          <a:p>
            <a:r>
              <a:rPr lang="zh-CN" altLang="en-US" dirty="0"/>
              <a:t>方差：稳不稳，不同的训练集导致的学习性能的差别</a:t>
            </a:r>
            <a:endParaRPr lang="en-US" altLang="zh-CN" dirty="0"/>
          </a:p>
          <a:p>
            <a:r>
              <a:rPr lang="zh-CN" altLang="en-US" dirty="0"/>
              <a:t>偏差：准不准，算法本身的拟合能力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决策树重要的参数：</a:t>
            </a:r>
            <a:r>
              <a:rPr lang="en-US" altLang="zh-CN" dirty="0"/>
              <a:t>criterion</a:t>
            </a:r>
            <a:r>
              <a:rPr lang="zh-CN" altLang="en-US" dirty="0"/>
              <a:t>，随机模式参数，剪枝参数</a:t>
            </a:r>
            <a:endParaRPr lang="en-US" altLang="zh-CN" dirty="0"/>
          </a:p>
          <a:p>
            <a:r>
              <a:rPr lang="zh-CN" altLang="en-US" dirty="0"/>
              <a:t>决策森林：控制基评估器的参数（决策树），</a:t>
            </a:r>
            <a:r>
              <a:rPr lang="en-US" altLang="zh-CN" dirty="0" err="1"/>
              <a:t>n_estimators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GBDT: </a:t>
            </a:r>
            <a:r>
              <a:rPr lang="zh-CN" altLang="en-US" dirty="0"/>
              <a:t>集成算法：</a:t>
            </a:r>
            <a:r>
              <a:rPr lang="en-US" altLang="zh-CN" dirty="0" err="1"/>
              <a:t>n_estimators</a:t>
            </a:r>
            <a:r>
              <a:rPr lang="zh-CN" altLang="en-US" dirty="0"/>
              <a:t>，</a:t>
            </a:r>
            <a:r>
              <a:rPr lang="en-US" altLang="zh-CN" dirty="0"/>
              <a:t>subsample</a:t>
            </a:r>
            <a:r>
              <a:rPr lang="zh-CN" altLang="en-US" dirty="0"/>
              <a:t>，</a:t>
            </a:r>
            <a:r>
              <a:rPr lang="en-US" altLang="zh-CN" dirty="0"/>
              <a:t>eta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基评估器：</a:t>
            </a:r>
            <a:r>
              <a:rPr lang="en-US" altLang="zh-CN" dirty="0"/>
              <a:t>booster</a:t>
            </a:r>
            <a:r>
              <a:rPr lang="zh-CN" altLang="en-US" dirty="0"/>
              <a:t>，</a:t>
            </a:r>
            <a:r>
              <a:rPr lang="en-US" altLang="zh-CN" dirty="0"/>
              <a:t>objective</a:t>
            </a:r>
            <a:r>
              <a:rPr lang="zh-CN" altLang="en-US" dirty="0"/>
              <a:t>，</a:t>
            </a:r>
            <a:r>
              <a:rPr lang="en-US" altLang="zh-CN" dirty="0"/>
              <a:t>alpha</a:t>
            </a:r>
            <a:r>
              <a:rPr lang="zh-CN" altLang="en-US" dirty="0"/>
              <a:t>，</a:t>
            </a:r>
            <a:r>
              <a:rPr lang="en-US" altLang="zh-CN" dirty="0"/>
              <a:t>lambda</a:t>
            </a:r>
            <a:r>
              <a:rPr lang="zh-CN" altLang="en-US" dirty="0"/>
              <a:t>，</a:t>
            </a:r>
            <a:r>
              <a:rPr lang="en-US" altLang="zh-CN" dirty="0"/>
              <a:t>gamma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如何确定最优的超参数：</a:t>
            </a:r>
            <a:endParaRPr lang="en-US" altLang="zh-CN" dirty="0"/>
          </a:p>
          <a:p>
            <a:r>
              <a:rPr lang="zh-CN" altLang="en-US" dirty="0"/>
              <a:t>超参数学习曲线：横坐标为超参数的不同取值，纵坐标为模型的评价指标</a:t>
            </a:r>
            <a:endParaRPr lang="en-US" altLang="zh-CN" dirty="0"/>
          </a:p>
          <a:p>
            <a:r>
              <a:rPr lang="zh-CN" altLang="en-US" dirty="0"/>
              <a:t>网格搜索：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74CC0-2FD7-47D2-BC50-CE7E1A2C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07" y="355002"/>
            <a:ext cx="4978233" cy="27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6773C-3A13-49B2-A8DF-419FDF9BB533}"/>
              </a:ext>
            </a:extLst>
          </p:cNvPr>
          <p:cNvSpPr txBox="1"/>
          <p:nvPr/>
        </p:nvSpPr>
        <p:spPr>
          <a:xfrm>
            <a:off x="365760" y="355002"/>
            <a:ext cx="1136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2BF0BC-C43A-4474-A28B-83C21936FDE5}"/>
              </a:ext>
            </a:extLst>
          </p:cNvPr>
          <p:cNvSpPr txBox="1"/>
          <p:nvPr/>
        </p:nvSpPr>
        <p:spPr>
          <a:xfrm>
            <a:off x="634701" y="1129553"/>
            <a:ext cx="110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决策树、随机森林、</a:t>
            </a:r>
            <a:r>
              <a:rPr lang="en-US" altLang="zh-CN" dirty="0" err="1"/>
              <a:t>xgboost</a:t>
            </a:r>
            <a:r>
              <a:rPr lang="zh-CN" altLang="en-US" dirty="0"/>
              <a:t>：都是树型的算法，天然容易过拟合，注意剪枝</a:t>
            </a:r>
            <a:endParaRPr lang="en-US" altLang="zh-CN" dirty="0"/>
          </a:p>
          <a:p>
            <a:r>
              <a:rPr lang="en-US" altLang="zh-CN" dirty="0" err="1"/>
              <a:t>Xgboost</a:t>
            </a:r>
            <a:r>
              <a:rPr lang="zh-CN" altLang="en-US" dirty="0"/>
              <a:t>运算速度快，基于偏差，准</a:t>
            </a:r>
          </a:p>
        </p:txBody>
      </p:sp>
    </p:spTree>
    <p:extLst>
      <p:ext uri="{BB962C8B-B14F-4D97-AF65-F5344CB8AC3E}">
        <p14:creationId xmlns:p14="http://schemas.microsoft.com/office/powerpoint/2010/main" val="146600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328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Microsoft Word 文档</vt:lpstr>
      <vt:lpstr>包装程序外壳对象</vt:lpstr>
      <vt:lpstr>决策树、随机森林、xgboost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晓鹏</dc:creator>
  <cp:lastModifiedBy>晓鹏</cp:lastModifiedBy>
  <cp:revision>15</cp:revision>
  <dcterms:created xsi:type="dcterms:W3CDTF">2022-01-02T07:06:20Z</dcterms:created>
  <dcterms:modified xsi:type="dcterms:W3CDTF">2022-01-15T05:14:44Z</dcterms:modified>
</cp:coreProperties>
</file>