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1"/>
  </p:notesMasterIdLst>
  <p:sldIdLst>
    <p:sldId id="256" r:id="rId6"/>
    <p:sldId id="293" r:id="rId7"/>
    <p:sldId id="287" r:id="rId8"/>
    <p:sldId id="295" r:id="rId9"/>
    <p:sldId id="296" r:id="rId10"/>
    <p:sldId id="288" r:id="rId11"/>
    <p:sldId id="294" r:id="rId12"/>
    <p:sldId id="289" r:id="rId13"/>
    <p:sldId id="297" r:id="rId14"/>
    <p:sldId id="290" r:id="rId15"/>
    <p:sldId id="291" r:id="rId16"/>
    <p:sldId id="265" r:id="rId17"/>
    <p:sldId id="267" r:id="rId18"/>
    <p:sldId id="286" r:id="rId19"/>
    <p:sldId id="292" r:id="rId20"/>
    <p:sldId id="266" r:id="rId21"/>
    <p:sldId id="276" r:id="rId22"/>
    <p:sldId id="298" r:id="rId23"/>
    <p:sldId id="277" r:id="rId24"/>
    <p:sldId id="268" r:id="rId25"/>
    <p:sldId id="269" r:id="rId26"/>
    <p:sldId id="284" r:id="rId27"/>
    <p:sldId id="279" r:id="rId28"/>
    <p:sldId id="280" r:id="rId29"/>
    <p:sldId id="25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D0F2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 autoAdjust="0"/>
    <p:restoredTop sz="67496" autoAdjust="0"/>
  </p:normalViewPr>
  <p:slideViewPr>
    <p:cSldViewPr snapToGrid="0" showGuides="1">
      <p:cViewPr varScale="1">
        <p:scale>
          <a:sx n="82" d="100"/>
          <a:sy n="82" d="100"/>
        </p:scale>
        <p:origin x="6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568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2B0AA-2ED2-4AFC-B24E-07EDB632C6D5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446ED-5A6F-4178-96F6-2F38B5792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60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13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13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18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3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31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0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04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96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4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3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2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9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2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9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1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1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46ED-5A6F-4178-96F6-2F38B57923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2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340" y="474653"/>
            <a:ext cx="1663853" cy="594233"/>
          </a:xfrm>
          <a:prstGeom prst="rect">
            <a:avLst/>
          </a:prstGeom>
        </p:spPr>
      </p:pic>
      <p:sp>
        <p:nvSpPr>
          <p:cNvPr id="9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2760133" y="3092224"/>
            <a:ext cx="6383868" cy="1836737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PPT Presentation Title</a:t>
            </a:r>
          </a:p>
          <a:p>
            <a:pPr lvl="0"/>
            <a:r>
              <a:rPr lang="en-US" altLang="zh-CN" dirty="0" smtClean="0"/>
              <a:t>PPT</a:t>
            </a:r>
            <a:r>
              <a:rPr lang="zh-CN" altLang="en-US" dirty="0" smtClean="0"/>
              <a:t>演示文稿的标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445000"/>
            <a:ext cx="9152175" cy="39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02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0AFD-886A-47B0-B107-8F09DB338181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255-ACA5-4B7E-AC06-65BB173BF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0AFD-886A-47B0-B107-8F09DB338181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255-ACA5-4B7E-AC06-65BB173BF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9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3497" cy="40277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2340" y="474653"/>
            <a:ext cx="1663853" cy="5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8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39504"/>
            <a:ext cx="9141984" cy="7671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5208" y="6215054"/>
            <a:ext cx="1025525" cy="3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0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3" y="2737011"/>
            <a:ext cx="9141387" cy="32896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2340" y="474653"/>
            <a:ext cx="1663853" cy="5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0AFD-886A-47B0-B107-8F09DB338181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255-ACA5-4B7E-AC06-65BB173BF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0AFD-886A-47B0-B107-8F09DB338181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255-ACA5-4B7E-AC06-65BB173BF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5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0AFD-886A-47B0-B107-8F09DB338181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255-ACA5-4B7E-AC06-65BB173BF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4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0AFD-886A-47B0-B107-8F09DB338181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255-ACA5-4B7E-AC06-65BB173BF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9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0AFD-886A-47B0-B107-8F09DB338181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255-ACA5-4B7E-AC06-65BB173BF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4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0AFD-886A-47B0-B107-8F09DB338181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D255-ACA5-4B7E-AC06-65BB173BF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sz="quarter" idx="10"/>
          </p:nvPr>
        </p:nvSpPr>
        <p:spPr>
          <a:xfrm>
            <a:off x="1073888" y="2696308"/>
            <a:ext cx="7035791" cy="586538"/>
          </a:xfrm>
        </p:spPr>
        <p:txBody>
          <a:bodyPr/>
          <a:lstStyle/>
          <a:p>
            <a:r>
              <a:rPr lang="en-US" altLang="zh-CN" smtClean="0">
                <a:solidFill>
                  <a:srgbClr val="F6AB00"/>
                </a:solidFill>
              </a:rPr>
              <a:t>Tomcat</a:t>
            </a:r>
            <a:r>
              <a:rPr lang="zh-CN" altLang="en-US">
                <a:solidFill>
                  <a:srgbClr val="F6AB00"/>
                </a:solidFill>
              </a:rPr>
              <a:t>原理●第一课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2472" y="3657600"/>
            <a:ext cx="2823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主讲人：王科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2017-11-24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388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线程篇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691" y="1450428"/>
            <a:ext cx="8600090" cy="462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3ED0F2"/>
                </a:solidFill>
              </a:rPr>
              <a:t>问题</a:t>
            </a:r>
            <a:r>
              <a:rPr lang="en-US" altLang="zh-CN" smtClean="0">
                <a:solidFill>
                  <a:srgbClr val="3ED0F2"/>
                </a:solidFill>
              </a:rPr>
              <a:t>1</a:t>
            </a:r>
            <a:r>
              <a:rPr lang="zh-CN" altLang="en-US" smtClean="0">
                <a:solidFill>
                  <a:srgbClr val="3ED0F2"/>
                </a:solidFill>
              </a:rPr>
              <a:t>：该不该</a:t>
            </a:r>
            <a:r>
              <a:rPr lang="zh-CN" altLang="en-US">
                <a:solidFill>
                  <a:srgbClr val="3ED0F2"/>
                </a:solidFill>
              </a:rPr>
              <a:t>共享变量（在</a:t>
            </a:r>
            <a:r>
              <a:rPr lang="en-US" altLang="zh-CN">
                <a:solidFill>
                  <a:srgbClr val="3ED0F2"/>
                </a:solidFill>
              </a:rPr>
              <a:t>acceptor</a:t>
            </a:r>
            <a:r>
              <a:rPr lang="zh-CN" altLang="en-US">
                <a:solidFill>
                  <a:srgbClr val="3ED0F2"/>
                </a:solidFill>
              </a:rPr>
              <a:t>、</a:t>
            </a:r>
            <a:r>
              <a:rPr lang="en-US" altLang="zh-CN">
                <a:solidFill>
                  <a:srgbClr val="3ED0F2"/>
                </a:solidFill>
              </a:rPr>
              <a:t>dispatcher</a:t>
            </a:r>
            <a:r>
              <a:rPr lang="zh-CN" altLang="en-US">
                <a:solidFill>
                  <a:srgbClr val="3ED0F2"/>
                </a:solidFill>
              </a:rPr>
              <a:t>、</a:t>
            </a:r>
            <a:r>
              <a:rPr lang="en-US" altLang="zh-CN">
                <a:solidFill>
                  <a:srgbClr val="3ED0F2"/>
                </a:solidFill>
              </a:rPr>
              <a:t>reader</a:t>
            </a:r>
            <a:r>
              <a:rPr lang="zh-CN" altLang="en-US">
                <a:solidFill>
                  <a:srgbClr val="3ED0F2"/>
                </a:solidFill>
              </a:rPr>
              <a:t>三个线程中都涉及到操作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）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方案</a:t>
            </a:r>
            <a:r>
              <a:rPr lang="zh-CN" altLang="en-US">
                <a:solidFill>
                  <a:srgbClr val="3ED0F2"/>
                </a:solidFill>
              </a:rPr>
              <a:t>一</a:t>
            </a:r>
            <a:r>
              <a:rPr lang="zh-CN" altLang="en-US" smtClean="0">
                <a:solidFill>
                  <a:srgbClr val="3ED0F2"/>
                </a:solidFill>
              </a:rPr>
              <a:t>：不共享，只在</a:t>
            </a:r>
            <a:r>
              <a:rPr lang="en-US" altLang="zh-CN" smtClean="0">
                <a:solidFill>
                  <a:srgbClr val="3ED0F2"/>
                </a:solidFill>
              </a:rPr>
              <a:t>dispatcher</a:t>
            </a:r>
            <a:r>
              <a:rPr lang="zh-CN" altLang="en-US" smtClean="0">
                <a:solidFill>
                  <a:srgbClr val="3ED0F2"/>
                </a:solidFill>
              </a:rPr>
              <a:t>中持有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对象，其他线程通过给</a:t>
            </a:r>
            <a:r>
              <a:rPr lang="en-US" altLang="zh-CN" smtClean="0">
                <a:solidFill>
                  <a:srgbClr val="3ED0F2"/>
                </a:solidFill>
              </a:rPr>
              <a:t>dispatcher</a:t>
            </a:r>
            <a:r>
              <a:rPr lang="zh-CN" altLang="en-US" smtClean="0">
                <a:solidFill>
                  <a:srgbClr val="3ED0F2"/>
                </a:solidFill>
              </a:rPr>
              <a:t>发消息来通知间接通知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。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优势：不存在资源竞争，不会造成死锁。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劣势：造成对象互相持有，造成鸡和蛋谁先的矛盾。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方案二：共享。在</a:t>
            </a:r>
            <a:r>
              <a:rPr lang="en-US" altLang="zh-CN" smtClean="0">
                <a:solidFill>
                  <a:srgbClr val="3ED0F2"/>
                </a:solidFill>
              </a:rPr>
              <a:t>server</a:t>
            </a:r>
            <a:r>
              <a:rPr lang="zh-CN" altLang="en-US" smtClean="0">
                <a:solidFill>
                  <a:srgbClr val="3ED0F2"/>
                </a:solidFill>
              </a:rPr>
              <a:t>线程中创建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，通过构造方法传给各线程。并且置为</a:t>
            </a:r>
            <a:r>
              <a:rPr lang="en-US" altLang="zh-CN" smtClean="0">
                <a:solidFill>
                  <a:srgbClr val="3ED0F2"/>
                </a:solidFill>
              </a:rPr>
              <a:t>volatile</a:t>
            </a:r>
            <a:r>
              <a:rPr lang="zh-CN" altLang="en-US" smtClean="0">
                <a:solidFill>
                  <a:srgbClr val="3ED0F2"/>
                </a:solidFill>
              </a:rPr>
              <a:t>易变类型，以便及时将修改写入主内存。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优势：解决了互相持有的矛盾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劣势：相互竞争可能造成死锁（因为我目前没有对</a:t>
            </a:r>
            <a:r>
              <a:rPr lang="en-US" altLang="zh-CN" smtClean="0">
                <a:solidFill>
                  <a:srgbClr val="3ED0F2"/>
                </a:solidFill>
              </a:rPr>
              <a:t>dispatcher</a:t>
            </a:r>
            <a:r>
              <a:rPr lang="zh-CN" altLang="en-US" smtClean="0">
                <a:solidFill>
                  <a:srgbClr val="3ED0F2"/>
                </a:solidFill>
              </a:rPr>
              <a:t>中遍历</a:t>
            </a:r>
            <a:r>
              <a:rPr lang="en-US" altLang="zh-CN" smtClean="0">
                <a:solidFill>
                  <a:srgbClr val="3ED0F2"/>
                </a:solidFill>
              </a:rPr>
              <a:t>SelectionKey</a:t>
            </a:r>
            <a:r>
              <a:rPr lang="zh-CN" altLang="en-US" smtClean="0">
                <a:solidFill>
                  <a:srgbClr val="3ED0F2"/>
                </a:solidFill>
              </a:rPr>
              <a:t>遍历的过程加锁，仅依赖底层的锁机制，所以这个问题暂时没有暴露出来。）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本着先解决主要矛盾的原则，放弃方案</a:t>
            </a:r>
            <a:r>
              <a:rPr lang="en-US" altLang="zh-CN" smtClean="0">
                <a:solidFill>
                  <a:srgbClr val="3ED0F2"/>
                </a:solidFill>
              </a:rPr>
              <a:t>1</a:t>
            </a:r>
            <a:r>
              <a:rPr lang="zh-CN" altLang="en-US" smtClean="0">
                <a:solidFill>
                  <a:srgbClr val="3ED0F2"/>
                </a:solidFill>
              </a:rPr>
              <a:t>，选择方案</a:t>
            </a:r>
            <a:r>
              <a:rPr lang="en-US" altLang="zh-CN" smtClean="0">
                <a:solidFill>
                  <a:srgbClr val="3ED0F2"/>
                </a:solidFill>
              </a:rPr>
              <a:t>2</a:t>
            </a:r>
            <a:endParaRPr lang="en-US" altLang="zh-CN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388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线程篇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691" y="1544212"/>
            <a:ext cx="8600090" cy="462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3ED0F2"/>
                </a:solidFill>
              </a:rPr>
              <a:t>问题</a:t>
            </a:r>
            <a:r>
              <a:rPr lang="en-US" altLang="zh-CN" smtClean="0">
                <a:solidFill>
                  <a:srgbClr val="3ED0F2"/>
                </a:solidFill>
              </a:rPr>
              <a:t>2</a:t>
            </a:r>
            <a:r>
              <a:rPr lang="zh-CN" altLang="en-US" smtClean="0">
                <a:solidFill>
                  <a:srgbClr val="3ED0F2"/>
                </a:solidFill>
              </a:rPr>
              <a:t>：线程如何通信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1</a:t>
            </a:r>
            <a:r>
              <a:rPr lang="en-US" altLang="zh-CN" smtClean="0">
                <a:solidFill>
                  <a:srgbClr val="3ED0F2"/>
                </a:solidFill>
              </a:rPr>
              <a:t>.</a:t>
            </a:r>
            <a:r>
              <a:rPr lang="zh-CN" altLang="en-US" smtClean="0">
                <a:solidFill>
                  <a:srgbClr val="3ED0F2"/>
                </a:solidFill>
              </a:rPr>
              <a:t>我一开始直接在线程里面调用</a:t>
            </a:r>
            <a:r>
              <a:rPr lang="en-US" altLang="zh-CN" smtClean="0">
                <a:solidFill>
                  <a:srgbClr val="3ED0F2"/>
                </a:solidFill>
              </a:rPr>
              <a:t>register</a:t>
            </a:r>
            <a:r>
              <a:rPr lang="zh-CN" altLang="en-US" smtClean="0">
                <a:solidFill>
                  <a:srgbClr val="3ED0F2"/>
                </a:solidFill>
              </a:rPr>
              <a:t>，将这个通道的事件注册上去，结果我发现</a:t>
            </a:r>
            <a:r>
              <a:rPr lang="en-US" altLang="zh-CN" smtClean="0">
                <a:solidFill>
                  <a:srgbClr val="3ED0F2"/>
                </a:solidFill>
              </a:rPr>
              <a:t>dispatcher</a:t>
            </a:r>
            <a:r>
              <a:rPr lang="zh-CN" altLang="en-US" smtClean="0">
                <a:solidFill>
                  <a:srgbClr val="3ED0F2"/>
                </a:solidFill>
              </a:rPr>
              <a:t>线程还是一直宕在那，后来看</a:t>
            </a:r>
            <a:r>
              <a:rPr lang="en-US" altLang="zh-CN" smtClean="0">
                <a:solidFill>
                  <a:srgbClr val="3ED0F2"/>
                </a:solidFill>
              </a:rPr>
              <a:t>JDK API</a:t>
            </a:r>
            <a:r>
              <a:rPr lang="zh-CN" altLang="en-US" smtClean="0">
                <a:solidFill>
                  <a:srgbClr val="3ED0F2"/>
                </a:solidFill>
              </a:rPr>
              <a:t>才发现，原来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还有个</a:t>
            </a:r>
            <a:r>
              <a:rPr lang="en-US" altLang="zh-CN" smtClean="0">
                <a:solidFill>
                  <a:srgbClr val="3ED0F2"/>
                </a:solidFill>
              </a:rPr>
              <a:t>wakeup</a:t>
            </a:r>
            <a:r>
              <a:rPr lang="zh-CN" altLang="en-US" smtClean="0">
                <a:solidFill>
                  <a:srgbClr val="3ED0F2"/>
                </a:solidFill>
              </a:rPr>
              <a:t>方法来唤醒阻塞的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。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但是调用了</a:t>
            </a:r>
            <a:r>
              <a:rPr lang="en-US" altLang="zh-CN" smtClean="0">
                <a:solidFill>
                  <a:srgbClr val="3ED0F2"/>
                </a:solidFill>
              </a:rPr>
              <a:t>wakeup</a:t>
            </a:r>
            <a:r>
              <a:rPr lang="zh-CN" altLang="en-US" smtClean="0">
                <a:solidFill>
                  <a:srgbClr val="3ED0F2"/>
                </a:solidFill>
              </a:rPr>
              <a:t>方法之后，问题依然存在。</a:t>
            </a:r>
            <a:r>
              <a:rPr lang="en-US" altLang="zh-CN" smtClean="0">
                <a:solidFill>
                  <a:srgbClr val="3ED0F2"/>
                </a:solidFill>
              </a:rPr>
              <a:t>JDK</a:t>
            </a:r>
            <a:r>
              <a:rPr lang="zh-CN" altLang="en-US" smtClean="0">
                <a:solidFill>
                  <a:srgbClr val="3ED0F2"/>
                </a:solidFill>
              </a:rPr>
              <a:t>里面又说，</a:t>
            </a:r>
            <a:r>
              <a:rPr lang="en-US" altLang="zh-CN" smtClean="0">
                <a:solidFill>
                  <a:srgbClr val="3ED0F2"/>
                </a:solidFill>
              </a:rPr>
              <a:t>wakeup</a:t>
            </a:r>
            <a:r>
              <a:rPr lang="zh-CN" altLang="en-US" smtClean="0">
                <a:solidFill>
                  <a:srgbClr val="3ED0F2"/>
                </a:solidFill>
              </a:rPr>
              <a:t>任何时候都是无条件打断的。然后我又想到了</a:t>
            </a:r>
            <a:r>
              <a:rPr lang="en-US" altLang="zh-CN" smtClean="0">
                <a:solidFill>
                  <a:srgbClr val="3ED0F2"/>
                </a:solidFill>
              </a:rPr>
              <a:t>Java</a:t>
            </a:r>
            <a:r>
              <a:rPr lang="zh-CN" altLang="en-US">
                <a:solidFill>
                  <a:srgbClr val="3ED0F2"/>
                </a:solidFill>
              </a:rPr>
              <a:t>内存模型。从多线程的角度来看，分主内存和本地内存两种，主内存是所有线程共享的，本地内存是每个线程独有的，共享变量在每个线程的本地内存中都会缓存一个副本，所以他打断的不是主内存中的那个</a:t>
            </a:r>
            <a:r>
              <a:rPr lang="en-US" altLang="zh-CN">
                <a:solidFill>
                  <a:srgbClr val="3ED0F2"/>
                </a:solidFill>
              </a:rPr>
              <a:t>selector</a:t>
            </a:r>
            <a:r>
              <a:rPr lang="zh-CN" altLang="en-US">
                <a:solidFill>
                  <a:srgbClr val="3ED0F2"/>
                </a:solidFill>
              </a:rPr>
              <a:t>，而是自己缓存中的那个，所以</a:t>
            </a:r>
            <a:r>
              <a:rPr lang="en-US" altLang="zh-CN">
                <a:solidFill>
                  <a:srgbClr val="3ED0F2"/>
                </a:solidFill>
              </a:rPr>
              <a:t>dispatcher</a:t>
            </a:r>
            <a:r>
              <a:rPr lang="zh-CN" altLang="en-US">
                <a:solidFill>
                  <a:srgbClr val="3ED0F2"/>
                </a:solidFill>
              </a:rPr>
              <a:t>中的</a:t>
            </a:r>
            <a:r>
              <a:rPr lang="en-US" altLang="zh-CN">
                <a:solidFill>
                  <a:srgbClr val="3ED0F2"/>
                </a:solidFill>
              </a:rPr>
              <a:t>selector</a:t>
            </a:r>
            <a:r>
              <a:rPr lang="zh-CN" altLang="en-US">
                <a:solidFill>
                  <a:srgbClr val="3ED0F2"/>
                </a:solidFill>
              </a:rPr>
              <a:t>还是会阻塞在那里</a:t>
            </a:r>
            <a:r>
              <a:rPr lang="zh-CN" altLang="en-US" smtClean="0">
                <a:solidFill>
                  <a:srgbClr val="3ED0F2"/>
                </a:solidFill>
              </a:rPr>
              <a:t>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所以解决方法就是共享</a:t>
            </a:r>
            <a:r>
              <a:rPr lang="zh-CN" altLang="en-US">
                <a:solidFill>
                  <a:srgbClr val="3ED0F2"/>
                </a:solidFill>
              </a:rPr>
              <a:t>的变量应该设置为</a:t>
            </a:r>
            <a:r>
              <a:rPr lang="en-US" altLang="zh-CN" smtClean="0">
                <a:solidFill>
                  <a:srgbClr val="3ED0F2"/>
                </a:solidFill>
              </a:rPr>
              <a:t>volatile</a:t>
            </a:r>
            <a:r>
              <a:rPr lang="zh-CN" altLang="en-US" smtClean="0">
                <a:solidFill>
                  <a:srgbClr val="3ED0F2"/>
                </a:solidFill>
              </a:rPr>
              <a:t>。所以，这个问题给我的启示就是，既然</a:t>
            </a:r>
            <a:r>
              <a:rPr lang="zh-CN" altLang="en-US">
                <a:solidFill>
                  <a:srgbClr val="3ED0F2"/>
                </a:solidFill>
              </a:rPr>
              <a:t>我们选择了共享变量，那就应该首先考虑变量的</a:t>
            </a:r>
            <a:r>
              <a:rPr lang="zh-CN" altLang="en-US" smtClean="0">
                <a:solidFill>
                  <a:srgbClr val="3ED0F2"/>
                </a:solidFill>
              </a:rPr>
              <a:t>可见性。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其实对于这个变量可见性问题，我还想到了第二种解决方案，就是，不让变量共享。大家可能就奇怪了，你前面不是否定了这个方案吗。这是因为我想到了另一种我觉得可能更优雅的解决方案。就是利用内部类的特性。把</a:t>
            </a:r>
            <a:r>
              <a:rPr lang="en-US" altLang="zh-CN" smtClean="0">
                <a:solidFill>
                  <a:srgbClr val="3ED0F2"/>
                </a:solidFill>
              </a:rPr>
              <a:t>dispatcher</a:t>
            </a:r>
            <a:r>
              <a:rPr lang="zh-CN" altLang="en-US" smtClean="0">
                <a:solidFill>
                  <a:srgbClr val="3ED0F2"/>
                </a:solidFill>
              </a:rPr>
              <a:t>依赖的线程都写成他的内部类，但这样做无疑增加了复杂性，功能分离的也不彻底，所以我当时直接暴力选择了</a:t>
            </a:r>
            <a:r>
              <a:rPr lang="en-US" altLang="zh-CN" smtClean="0">
                <a:solidFill>
                  <a:srgbClr val="3ED0F2"/>
                </a:solidFill>
              </a:rPr>
              <a:t>selectNow</a:t>
            </a:r>
            <a:r>
              <a:rPr lang="zh-CN" altLang="en-US" smtClean="0">
                <a:solidFill>
                  <a:srgbClr val="3ED0F2"/>
                </a:solidFill>
              </a:rPr>
              <a:t>。</a:t>
            </a:r>
            <a:endParaRPr lang="en-US" altLang="zh-CN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44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线程篇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691" y="1450428"/>
            <a:ext cx="8600090" cy="462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3ED0F2"/>
                </a:solidFill>
              </a:rPr>
              <a:t>问题</a:t>
            </a:r>
            <a:r>
              <a:rPr lang="en-US" altLang="zh-CN" smtClean="0">
                <a:solidFill>
                  <a:srgbClr val="3ED0F2"/>
                </a:solidFill>
              </a:rPr>
              <a:t>3</a:t>
            </a:r>
            <a:r>
              <a:rPr lang="zh-CN" altLang="en-US" smtClean="0">
                <a:solidFill>
                  <a:srgbClr val="3ED0F2"/>
                </a:solidFill>
              </a:rPr>
              <a:t>：是否应该进行同步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根据</a:t>
            </a:r>
            <a:r>
              <a:rPr lang="en-US" altLang="zh-CN" smtClean="0">
                <a:solidFill>
                  <a:srgbClr val="3ED0F2"/>
                </a:solidFill>
              </a:rPr>
              <a:t>JDK</a:t>
            </a:r>
            <a:r>
              <a:rPr lang="zh-CN" altLang="en-US" smtClean="0">
                <a:solidFill>
                  <a:srgbClr val="3ED0F2"/>
                </a:solidFill>
              </a:rPr>
              <a:t>的建议，当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被多个线程操作的时候，应该对</a:t>
            </a:r>
            <a:r>
              <a:rPr lang="en-US" altLang="zh-CN" smtClean="0">
                <a:solidFill>
                  <a:srgbClr val="3ED0F2"/>
                </a:solidFill>
              </a:rPr>
              <a:t>selectionKey</a:t>
            </a:r>
            <a:r>
              <a:rPr lang="zh-CN" altLang="en-US" smtClean="0">
                <a:solidFill>
                  <a:srgbClr val="3ED0F2"/>
                </a:solidFill>
              </a:rPr>
              <a:t>的集合遍历进行同步，因为迭代器是快速失败的，所以可能会抛出</a:t>
            </a:r>
            <a:r>
              <a:rPr lang="en-US" altLang="zh-CN" smtClean="0">
                <a:solidFill>
                  <a:srgbClr val="3ED0F2"/>
                </a:solidFill>
              </a:rPr>
              <a:t>ConcurrentModificationException</a:t>
            </a:r>
            <a:r>
              <a:rPr lang="zh-CN" altLang="en-US" smtClean="0">
                <a:solidFill>
                  <a:srgbClr val="3ED0F2"/>
                </a:solidFill>
              </a:rPr>
              <a:t>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但是我这里并没有进行同步，在运行的过程中也没有出现快速失败。具体原因我还没有仔细分析。但是我简单看了一下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默认实现者的源码，内部很多地方加了同步操作。</a:t>
            </a:r>
            <a:endParaRPr lang="en-US" altLang="zh-CN" smtClean="0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600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线程篇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691" y="1505609"/>
            <a:ext cx="8600090" cy="462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3ED0F2"/>
                </a:solidFill>
              </a:rPr>
              <a:t>问题</a:t>
            </a:r>
            <a:r>
              <a:rPr lang="en-US" altLang="zh-CN" smtClean="0">
                <a:solidFill>
                  <a:srgbClr val="3ED0F2"/>
                </a:solidFill>
              </a:rPr>
              <a:t>4</a:t>
            </a:r>
            <a:r>
              <a:rPr lang="zh-CN" altLang="en-US" smtClean="0">
                <a:solidFill>
                  <a:srgbClr val="3ED0F2"/>
                </a:solidFill>
              </a:rPr>
              <a:t>：线程死锁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线程死锁问题是我一开始没有仔细查看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方法的内部实现造成的，前面说过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的默认实现者对很多方法进行了同步，一不小心就可能出现死锁。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在我这个里面的表现就是：在</a:t>
            </a:r>
            <a:r>
              <a:rPr lang="en-US" altLang="zh-CN" smtClean="0">
                <a:solidFill>
                  <a:srgbClr val="3ED0F2"/>
                </a:solidFill>
              </a:rPr>
              <a:t>dispatcher</a:t>
            </a:r>
            <a:r>
              <a:rPr lang="zh-CN" altLang="en-US" smtClean="0">
                <a:solidFill>
                  <a:srgbClr val="3ED0F2"/>
                </a:solidFill>
              </a:rPr>
              <a:t>线程里，</a:t>
            </a:r>
            <a:r>
              <a:rPr lang="en-US" altLang="zh-CN" smtClean="0">
                <a:solidFill>
                  <a:srgbClr val="3ED0F2"/>
                </a:solidFill>
              </a:rPr>
              <a:t>selector.select()</a:t>
            </a:r>
            <a:r>
              <a:rPr lang="zh-CN" altLang="en-US" smtClean="0">
                <a:solidFill>
                  <a:srgbClr val="3ED0F2"/>
                </a:solidFill>
              </a:rPr>
              <a:t>等着别人来叫醒他，在</a:t>
            </a:r>
            <a:r>
              <a:rPr lang="en-US" altLang="zh-CN" smtClean="0">
                <a:solidFill>
                  <a:srgbClr val="3ED0F2"/>
                </a:solidFill>
              </a:rPr>
              <a:t>acceptor</a:t>
            </a:r>
            <a:r>
              <a:rPr lang="zh-CN" altLang="en-US" smtClean="0">
                <a:solidFill>
                  <a:srgbClr val="3ED0F2"/>
                </a:solidFill>
              </a:rPr>
              <a:t>线程和</a:t>
            </a:r>
            <a:r>
              <a:rPr lang="en-US" altLang="zh-CN" smtClean="0">
                <a:solidFill>
                  <a:srgbClr val="3ED0F2"/>
                </a:solidFill>
              </a:rPr>
              <a:t>reader</a:t>
            </a:r>
            <a:r>
              <a:rPr lang="zh-CN" altLang="en-US" smtClean="0">
                <a:solidFill>
                  <a:srgbClr val="3ED0F2"/>
                </a:solidFill>
              </a:rPr>
              <a:t>线程里，</a:t>
            </a:r>
            <a:r>
              <a:rPr lang="en-US" altLang="zh-CN" smtClean="0">
                <a:solidFill>
                  <a:srgbClr val="3ED0F2"/>
                </a:solidFill>
              </a:rPr>
              <a:t>selector.register()</a:t>
            </a:r>
            <a:r>
              <a:rPr lang="zh-CN" altLang="en-US" smtClean="0">
                <a:solidFill>
                  <a:srgbClr val="3ED0F2"/>
                </a:solidFill>
              </a:rPr>
              <a:t>方法等着其他同步方法释放锁，结果就是你等着我，我等着你。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原因：我的</a:t>
            </a:r>
            <a:r>
              <a:rPr lang="en-US" altLang="zh-CN" smtClean="0">
                <a:solidFill>
                  <a:srgbClr val="3ED0F2"/>
                </a:solidFill>
              </a:rPr>
              <a:t>selector.wakeup()</a:t>
            </a:r>
            <a:r>
              <a:rPr lang="zh-CN" altLang="en-US" smtClean="0">
                <a:solidFill>
                  <a:srgbClr val="3ED0F2"/>
                </a:solidFill>
              </a:rPr>
              <a:t>方法是在</a:t>
            </a:r>
            <a:r>
              <a:rPr lang="en-US" altLang="zh-CN" smtClean="0">
                <a:solidFill>
                  <a:srgbClr val="3ED0F2"/>
                </a:solidFill>
              </a:rPr>
              <a:t>register()</a:t>
            </a:r>
            <a:r>
              <a:rPr lang="zh-CN" altLang="en-US" smtClean="0">
                <a:solidFill>
                  <a:srgbClr val="3ED0F2"/>
                </a:solidFill>
              </a:rPr>
              <a:t>后面调用的，因为按照正常思维，就是我先注册这个事件，完了之后再通知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，但在这个里面不是这样的，因为</a:t>
            </a:r>
            <a:r>
              <a:rPr lang="en-US" altLang="zh-CN" smtClean="0">
                <a:solidFill>
                  <a:srgbClr val="3ED0F2"/>
                </a:solidFill>
              </a:rPr>
              <a:t>selector.register</a:t>
            </a:r>
            <a:r>
              <a:rPr lang="zh-CN" altLang="en-US" smtClean="0">
                <a:solidFill>
                  <a:srgbClr val="3ED0F2"/>
                </a:solidFill>
              </a:rPr>
              <a:t>是同步方法，需要拿到锁才能进行下去。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解决：把</a:t>
            </a:r>
            <a:r>
              <a:rPr lang="en-US" altLang="zh-CN">
                <a:solidFill>
                  <a:srgbClr val="3ED0F2"/>
                </a:solidFill>
              </a:rPr>
              <a:t>selector.wakeup()</a:t>
            </a:r>
            <a:r>
              <a:rPr lang="zh-CN" altLang="en-US" smtClean="0">
                <a:solidFill>
                  <a:srgbClr val="3ED0F2"/>
                </a:solidFill>
              </a:rPr>
              <a:t>方法放到</a:t>
            </a:r>
            <a:r>
              <a:rPr lang="en-US" altLang="zh-CN">
                <a:solidFill>
                  <a:srgbClr val="3ED0F2"/>
                </a:solidFill>
              </a:rPr>
              <a:t>register</a:t>
            </a:r>
            <a:r>
              <a:rPr lang="en-US" altLang="zh-CN" smtClean="0">
                <a:solidFill>
                  <a:srgbClr val="3ED0F2"/>
                </a:solidFill>
              </a:rPr>
              <a:t>()</a:t>
            </a:r>
            <a:r>
              <a:rPr lang="zh-CN" altLang="en-US" smtClean="0">
                <a:solidFill>
                  <a:srgbClr val="3ED0F2"/>
                </a:solidFill>
              </a:rPr>
              <a:t>之前调用。</a:t>
            </a:r>
            <a:endParaRPr lang="en-US" altLang="zh-CN" smtClean="0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600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协议篇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8338" y="1505609"/>
            <a:ext cx="1894442" cy="462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accent1"/>
                </a:solidFill>
              </a:rPr>
              <a:t>理解生命周期和阶段的关系：</a:t>
            </a:r>
            <a:endParaRPr lang="en-US" altLang="zh-CN" smtClean="0">
              <a:solidFill>
                <a:schemeClr val="accent1"/>
              </a:solidFill>
            </a:endParaRPr>
          </a:p>
          <a:p>
            <a:endParaRPr lang="en-US" altLang="zh-CN" smtClean="0">
              <a:solidFill>
                <a:schemeClr val="accent1"/>
              </a:solidFill>
            </a:endParaRPr>
          </a:p>
          <a:p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4" y="1353210"/>
            <a:ext cx="5609259" cy="30388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4" y="4392034"/>
            <a:ext cx="5609259" cy="20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004" y="439271"/>
            <a:ext cx="565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协议篇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-TCP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7" y="1324708"/>
            <a:ext cx="5956534" cy="28111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770" y="1324708"/>
            <a:ext cx="2998063" cy="45016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1004" y="3981009"/>
            <a:ext cx="4302011" cy="253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>
                <a:solidFill>
                  <a:srgbClr val="3ED0F2"/>
                </a:solidFill>
              </a:rPr>
              <a:t>序列</a:t>
            </a:r>
            <a:r>
              <a:rPr lang="zh-CN" altLang="en-US" smtClean="0">
                <a:solidFill>
                  <a:srgbClr val="3ED0F2"/>
                </a:solidFill>
              </a:rPr>
              <a:t>号：</a:t>
            </a:r>
            <a:r>
              <a:rPr lang="en-US" altLang="zh-CN">
                <a:solidFill>
                  <a:srgbClr val="3ED0F2"/>
                </a:solidFill>
              </a:rPr>
              <a:t>TCP</a:t>
            </a:r>
            <a:r>
              <a:rPr lang="zh-CN" altLang="en-US">
                <a:solidFill>
                  <a:srgbClr val="3ED0F2"/>
                </a:solidFill>
              </a:rPr>
              <a:t>连接中传送的字节流中的每一个字节都按顺序</a:t>
            </a:r>
            <a:r>
              <a:rPr lang="zh-CN" altLang="en-US" smtClean="0">
                <a:solidFill>
                  <a:srgbClr val="3ED0F2"/>
                </a:solidFill>
              </a:rPr>
              <a:t>编号，从</a:t>
            </a:r>
            <a:r>
              <a:rPr lang="en-US" altLang="zh-CN" smtClean="0">
                <a:solidFill>
                  <a:srgbClr val="3ED0F2"/>
                </a:solidFill>
              </a:rPr>
              <a:t>0</a:t>
            </a:r>
            <a:r>
              <a:rPr lang="zh-CN" altLang="en-US" smtClean="0">
                <a:solidFill>
                  <a:srgbClr val="3ED0F2"/>
                </a:solidFill>
              </a:rPr>
              <a:t>开始递增到</a:t>
            </a:r>
            <a:r>
              <a:rPr lang="en-US" altLang="zh-CN">
                <a:solidFill>
                  <a:srgbClr val="3ED0F2"/>
                </a:solidFill>
              </a:rPr>
              <a:t>2^32-1</a:t>
            </a:r>
            <a:r>
              <a:rPr lang="zh-CN" altLang="en-US">
                <a:solidFill>
                  <a:srgbClr val="3ED0F2"/>
                </a:solidFill>
              </a:rPr>
              <a:t>后，下一个序号又回到</a:t>
            </a:r>
            <a:r>
              <a:rPr lang="en-US" altLang="zh-CN" smtClean="0">
                <a:solidFill>
                  <a:srgbClr val="3ED0F2"/>
                </a:solidFill>
              </a:rPr>
              <a:t>0</a:t>
            </a:r>
            <a:r>
              <a:rPr lang="zh-CN" altLang="en-US" smtClean="0">
                <a:solidFill>
                  <a:srgbClr val="3ED0F2"/>
                </a:solidFill>
              </a:rPr>
              <a:t>。解决字节乱序以及重复接收的问题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>
                <a:solidFill>
                  <a:srgbClr val="3ED0F2"/>
                </a:solidFill>
              </a:rPr>
              <a:t>确认号：是期望收到对方下一个报文段的第一个数据字节的</a:t>
            </a:r>
            <a:r>
              <a:rPr lang="zh-CN" altLang="en-US" smtClean="0">
                <a:solidFill>
                  <a:srgbClr val="3ED0F2"/>
                </a:solidFill>
              </a:rPr>
              <a:t>序号。解决丢包问题。</a:t>
            </a:r>
            <a:endParaRPr lang="en-US" altLang="zh-CN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9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4" y="439271"/>
            <a:ext cx="565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协议篇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粘包拆包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691" y="1505609"/>
            <a:ext cx="8600090" cy="462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>
                <a:solidFill>
                  <a:srgbClr val="3ED0F2"/>
                </a:solidFill>
              </a:rPr>
              <a:t>TCP</a:t>
            </a:r>
            <a:r>
              <a:rPr lang="zh-CN" altLang="en-US">
                <a:solidFill>
                  <a:srgbClr val="3ED0F2"/>
                </a:solidFill>
              </a:rPr>
              <a:t>协议是一个“流式”协议</a:t>
            </a:r>
            <a:r>
              <a:rPr lang="zh-CN" altLang="en-US" smtClean="0">
                <a:solidFill>
                  <a:srgbClr val="3ED0F2"/>
                </a:solidFill>
              </a:rPr>
              <a:t>，协议本身只保证字节顺序，不提供数据边界识别。并且，发送方可能会等缓冲区满才发送，接收方等缓冲区满才接收，所以会出现粘包现象。这里的包，其实指的是应用层的包。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方案</a:t>
            </a:r>
            <a:r>
              <a:rPr lang="en-US" altLang="zh-CN" smtClean="0">
                <a:solidFill>
                  <a:srgbClr val="3ED0F2"/>
                </a:solidFill>
              </a:rPr>
              <a:t>1</a:t>
            </a:r>
            <a:r>
              <a:rPr lang="zh-CN" altLang="en-US" smtClean="0">
                <a:solidFill>
                  <a:srgbClr val="3ED0F2"/>
                </a:solidFill>
              </a:rPr>
              <a:t>：短连接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方案</a:t>
            </a:r>
            <a:r>
              <a:rPr lang="en-US" altLang="zh-CN" smtClean="0">
                <a:solidFill>
                  <a:srgbClr val="3ED0F2"/>
                </a:solidFill>
              </a:rPr>
              <a:t>2</a:t>
            </a:r>
            <a:r>
              <a:rPr lang="zh-CN" altLang="en-US" smtClean="0">
                <a:solidFill>
                  <a:srgbClr val="3ED0F2"/>
                </a:solidFill>
              </a:rPr>
              <a:t>：分隔符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方案</a:t>
            </a:r>
            <a:r>
              <a:rPr lang="en-US" altLang="zh-CN" smtClean="0">
                <a:solidFill>
                  <a:srgbClr val="3ED0F2"/>
                </a:solidFill>
              </a:rPr>
              <a:t>3</a:t>
            </a:r>
            <a:r>
              <a:rPr lang="zh-CN" altLang="en-US" smtClean="0">
                <a:solidFill>
                  <a:srgbClr val="3ED0F2"/>
                </a:solidFill>
              </a:rPr>
              <a:t>：附加消息长度（</a:t>
            </a:r>
            <a:r>
              <a:rPr lang="en-US" altLang="zh-CN" smtClean="0">
                <a:solidFill>
                  <a:srgbClr val="3ED0F2"/>
                </a:solidFill>
              </a:rPr>
              <a:t>Content-Length</a:t>
            </a:r>
            <a:r>
              <a:rPr lang="zh-CN" altLang="en-US" smtClean="0">
                <a:solidFill>
                  <a:srgbClr val="3ED0F2"/>
                </a:solidFill>
              </a:rPr>
              <a:t>）</a:t>
            </a:r>
            <a:endParaRPr lang="en-US" altLang="zh-CN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注：</a:t>
            </a:r>
            <a:r>
              <a:rPr lang="en-US" altLang="zh-CN" smtClean="0">
                <a:solidFill>
                  <a:srgbClr val="3ED0F2"/>
                </a:solidFill>
              </a:rPr>
              <a:t>UDP</a:t>
            </a:r>
            <a:r>
              <a:rPr lang="zh-CN" altLang="en-US" smtClean="0">
                <a:solidFill>
                  <a:srgbClr val="3ED0F2"/>
                </a:solidFill>
              </a:rPr>
              <a:t>不会出现粘包，因为它的报文都是独立的一个消息。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另：并不是所有的应用层都需要处理粘包，如文件传输，文件本身就是流式数据，只需将数据流原样存储即可。</a:t>
            </a:r>
            <a:endParaRPr lang="en-US" altLang="zh-CN" smtClean="0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691" y="1505609"/>
            <a:ext cx="8600090" cy="462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3ED0F2"/>
                </a:solidFill>
              </a:rPr>
              <a:t>为什么需要缓冲？直接使用</a:t>
            </a:r>
            <a:r>
              <a:rPr lang="en-US" altLang="zh-CN" smtClean="0">
                <a:solidFill>
                  <a:srgbClr val="3ED0F2"/>
                </a:solidFill>
              </a:rPr>
              <a:t>InputStream/OutputStream</a:t>
            </a:r>
            <a:r>
              <a:rPr lang="zh-CN" altLang="en-US" smtClean="0">
                <a:solidFill>
                  <a:srgbClr val="3ED0F2"/>
                </a:solidFill>
              </a:rPr>
              <a:t>不是更快吗？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1.</a:t>
            </a:r>
            <a:r>
              <a:rPr lang="zh-CN" altLang="en-US" smtClean="0">
                <a:solidFill>
                  <a:srgbClr val="3ED0F2"/>
                </a:solidFill>
              </a:rPr>
              <a:t>如果没有缓冲，你在将数据读出来的时候就必定需要一个</a:t>
            </a:r>
            <a:r>
              <a:rPr lang="zh-CN" altLang="en-US">
                <a:solidFill>
                  <a:srgbClr val="3ED0F2"/>
                </a:solidFill>
              </a:rPr>
              <a:t>容器</a:t>
            </a:r>
            <a:r>
              <a:rPr lang="zh-CN" altLang="en-US" smtClean="0">
                <a:solidFill>
                  <a:srgbClr val="3ED0F2"/>
                </a:solidFill>
              </a:rPr>
              <a:t>来接收数据，</a:t>
            </a:r>
            <a:r>
              <a:rPr lang="en-US" altLang="zh-CN" smtClean="0">
                <a:solidFill>
                  <a:srgbClr val="3ED0F2"/>
                </a:solidFill>
              </a:rPr>
              <a:t>StringBuilder</a:t>
            </a:r>
            <a:r>
              <a:rPr lang="zh-CN" altLang="en-US">
                <a:solidFill>
                  <a:srgbClr val="3ED0F2"/>
                </a:solidFill>
              </a:rPr>
              <a:t>或者</a:t>
            </a:r>
            <a:r>
              <a:rPr lang="en-US" altLang="zh-CN" smtClean="0">
                <a:solidFill>
                  <a:srgbClr val="3ED0F2"/>
                </a:solidFill>
              </a:rPr>
              <a:t>int[]</a:t>
            </a:r>
            <a:r>
              <a:rPr lang="zh-CN" altLang="en-US" smtClean="0">
                <a:solidFill>
                  <a:srgbClr val="3ED0F2"/>
                </a:solidFill>
              </a:rPr>
              <a:t>，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流是面向字节的，你在接收的过程中就必然需要将字节流解码成容器容纳的数据类型，在读取完了之后，你的数据类型就固定下来了，这样就失去了灵活性，不仅如此，如果你解码解错了，那乱码问题就会很棘手。如果我先用缓冲区把原始的字节流缓冲下来，接下来想怎么解码就怎么解码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2.</a:t>
            </a:r>
            <a:r>
              <a:rPr lang="zh-CN" altLang="en-US" smtClean="0">
                <a:solidFill>
                  <a:srgbClr val="3ED0F2"/>
                </a:solidFill>
              </a:rPr>
              <a:t>还是因为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流是面向字节的，所以你一次能读取多少个字节是不固定的，</a:t>
            </a:r>
            <a:r>
              <a:rPr lang="en-US" altLang="zh-CN" smtClean="0">
                <a:solidFill>
                  <a:srgbClr val="3ED0F2"/>
                </a:solidFill>
              </a:rPr>
              <a:t>Java</a:t>
            </a:r>
            <a:r>
              <a:rPr lang="zh-CN" altLang="en-US" smtClean="0">
                <a:solidFill>
                  <a:srgbClr val="3ED0F2"/>
                </a:solidFill>
              </a:rPr>
              <a:t>中除了</a:t>
            </a:r>
            <a:r>
              <a:rPr lang="en-US" altLang="zh-CN" smtClean="0">
                <a:solidFill>
                  <a:srgbClr val="3ED0F2"/>
                </a:solidFill>
              </a:rPr>
              <a:t>boolean</a:t>
            </a:r>
            <a:r>
              <a:rPr lang="zh-CN" altLang="en-US" smtClean="0">
                <a:solidFill>
                  <a:srgbClr val="3ED0F2"/>
                </a:solidFill>
              </a:rPr>
              <a:t>是</a:t>
            </a:r>
            <a:r>
              <a:rPr lang="en-US" altLang="zh-CN" smtClean="0">
                <a:solidFill>
                  <a:srgbClr val="3ED0F2"/>
                </a:solidFill>
              </a:rPr>
              <a:t>1</a:t>
            </a:r>
            <a:r>
              <a:rPr lang="zh-CN" altLang="en-US" smtClean="0">
                <a:solidFill>
                  <a:srgbClr val="3ED0F2"/>
                </a:solidFill>
              </a:rPr>
              <a:t>个字节（再说根本没有</a:t>
            </a:r>
            <a:r>
              <a:rPr lang="en-US" altLang="zh-CN" smtClean="0">
                <a:solidFill>
                  <a:srgbClr val="3ED0F2"/>
                </a:solidFill>
              </a:rPr>
              <a:t>BooleanBuffer</a:t>
            </a:r>
            <a:r>
              <a:rPr lang="zh-CN" altLang="en-US" smtClean="0">
                <a:solidFill>
                  <a:srgbClr val="3ED0F2"/>
                </a:solidFill>
              </a:rPr>
              <a:t>），其他基本数据类型至少</a:t>
            </a:r>
            <a:r>
              <a:rPr lang="en-US" altLang="zh-CN" smtClean="0">
                <a:solidFill>
                  <a:srgbClr val="3ED0F2"/>
                </a:solidFill>
              </a:rPr>
              <a:t>2</a:t>
            </a:r>
            <a:r>
              <a:rPr lang="zh-CN" altLang="en-US" smtClean="0">
                <a:solidFill>
                  <a:srgbClr val="3ED0F2"/>
                </a:solidFill>
              </a:rPr>
              <a:t>个字节，如果你读出来的是奇数个字节，直接边读边解码的话很可能会出错。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chemeClr val="accent1"/>
              </a:solidFill>
            </a:endParaRPr>
          </a:p>
          <a:p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004" y="439271"/>
            <a:ext cx="565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缓冲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8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4414" y="1552502"/>
            <a:ext cx="8600090" cy="462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mtClean="0">
                <a:solidFill>
                  <a:srgbClr val="3ED0F2"/>
                </a:solidFill>
              </a:rPr>
              <a:t>Buffer</a:t>
            </a:r>
            <a:r>
              <a:rPr lang="zh-CN" altLang="en-US" smtClean="0">
                <a:solidFill>
                  <a:srgbClr val="3ED0F2"/>
                </a:solidFill>
              </a:rPr>
              <a:t>基本概念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capacity</a:t>
            </a:r>
            <a:r>
              <a:rPr lang="zh-CN" altLang="en-US">
                <a:solidFill>
                  <a:srgbClr val="3ED0F2"/>
                </a:solidFill>
              </a:rPr>
              <a:t>：缓冲区容量， 一般在 </a:t>
            </a:r>
            <a:r>
              <a:rPr lang="en-US" altLang="zh-CN">
                <a:solidFill>
                  <a:srgbClr val="3ED0F2"/>
                </a:solidFill>
              </a:rPr>
              <a:t>buffer </a:t>
            </a:r>
            <a:r>
              <a:rPr lang="zh-CN" altLang="en-US">
                <a:solidFill>
                  <a:srgbClr val="3ED0F2"/>
                </a:solidFill>
              </a:rPr>
              <a:t>被创建的时候</a:t>
            </a:r>
            <a:r>
              <a:rPr lang="zh-CN" altLang="en-US" smtClean="0">
                <a:solidFill>
                  <a:srgbClr val="3ED0F2"/>
                </a:solidFill>
              </a:rPr>
              <a:t>指定。</a:t>
            </a:r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    limit</a:t>
            </a:r>
            <a:r>
              <a:rPr lang="zh-CN" altLang="en-US" smtClean="0">
                <a:solidFill>
                  <a:srgbClr val="3ED0F2"/>
                </a:solidFill>
              </a:rPr>
              <a:t>：缓冲区限制，指向第一个不应该被写入</a:t>
            </a:r>
            <a:r>
              <a:rPr lang="en-US" altLang="zh-CN" smtClean="0">
                <a:solidFill>
                  <a:srgbClr val="3ED0F2"/>
                </a:solidFill>
              </a:rPr>
              <a:t>/</a:t>
            </a:r>
            <a:r>
              <a:rPr lang="zh-CN" altLang="en-US" smtClean="0">
                <a:solidFill>
                  <a:srgbClr val="3ED0F2"/>
                </a:solidFill>
              </a:rPr>
              <a:t>读取的元素下标。</a:t>
            </a:r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    position</a:t>
            </a:r>
            <a:r>
              <a:rPr lang="zh-CN" altLang="en-US" smtClean="0">
                <a:solidFill>
                  <a:srgbClr val="3ED0F2"/>
                </a:solidFill>
              </a:rPr>
              <a:t>：缓冲区位置，指向下一个要写入</a:t>
            </a:r>
            <a:r>
              <a:rPr lang="en-US" altLang="zh-CN" smtClean="0">
                <a:solidFill>
                  <a:srgbClr val="3ED0F2"/>
                </a:solidFill>
              </a:rPr>
              <a:t>/</a:t>
            </a:r>
            <a:r>
              <a:rPr lang="zh-CN" altLang="en-US" smtClean="0">
                <a:solidFill>
                  <a:srgbClr val="3ED0F2"/>
                </a:solidFill>
              </a:rPr>
              <a:t>读取的元素下标。</a:t>
            </a:r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    mark</a:t>
            </a:r>
            <a:r>
              <a:rPr lang="zh-CN" altLang="en-US" smtClean="0">
                <a:solidFill>
                  <a:srgbClr val="3ED0F2"/>
                </a:solidFill>
              </a:rPr>
              <a:t>：缓冲区标记，标记上一次的</a:t>
            </a:r>
            <a:r>
              <a:rPr lang="en-US" altLang="zh-CN" smtClean="0">
                <a:solidFill>
                  <a:srgbClr val="3ED0F2"/>
                </a:solidFill>
              </a:rPr>
              <a:t>position</a:t>
            </a:r>
            <a:r>
              <a:rPr lang="zh-CN" altLang="en-US">
                <a:solidFill>
                  <a:srgbClr val="3ED0F2"/>
                </a:solidFill>
              </a:rPr>
              <a:t>。调用 </a:t>
            </a:r>
            <a:r>
              <a:rPr lang="en-US" altLang="zh-CN">
                <a:solidFill>
                  <a:srgbClr val="3ED0F2"/>
                </a:solidFill>
              </a:rPr>
              <a:t>mark() </a:t>
            </a:r>
            <a:r>
              <a:rPr lang="zh-CN" altLang="en-US">
                <a:solidFill>
                  <a:srgbClr val="3ED0F2"/>
                </a:solidFill>
              </a:rPr>
              <a:t>会将 </a:t>
            </a:r>
            <a:r>
              <a:rPr lang="en-US" altLang="zh-CN">
                <a:solidFill>
                  <a:srgbClr val="3ED0F2"/>
                </a:solidFill>
              </a:rPr>
              <a:t>mark </a:t>
            </a:r>
            <a:r>
              <a:rPr lang="zh-CN" altLang="en-US">
                <a:solidFill>
                  <a:srgbClr val="3ED0F2"/>
                </a:solidFill>
              </a:rPr>
              <a:t>设为当前的 </a:t>
            </a:r>
            <a:r>
              <a:rPr lang="zh-CN" altLang="en-US" smtClean="0">
                <a:solidFill>
                  <a:srgbClr val="3ED0F2"/>
                </a:solidFill>
              </a:rPr>
              <a:t>    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              position </a:t>
            </a:r>
            <a:r>
              <a:rPr lang="zh-CN" altLang="en-US">
                <a:solidFill>
                  <a:srgbClr val="3ED0F2"/>
                </a:solidFill>
              </a:rPr>
              <a:t>的值，以后调用 </a:t>
            </a:r>
            <a:r>
              <a:rPr lang="en-US" altLang="zh-CN">
                <a:solidFill>
                  <a:srgbClr val="3ED0F2"/>
                </a:solidFill>
              </a:rPr>
              <a:t>reset() </a:t>
            </a:r>
            <a:r>
              <a:rPr lang="zh-CN" altLang="en-US">
                <a:solidFill>
                  <a:srgbClr val="3ED0F2"/>
                </a:solidFill>
              </a:rPr>
              <a:t>会将 </a:t>
            </a:r>
            <a:r>
              <a:rPr lang="en-US" altLang="zh-CN">
                <a:solidFill>
                  <a:srgbClr val="3ED0F2"/>
                </a:solidFill>
              </a:rPr>
              <a:t>position </a:t>
            </a:r>
            <a:r>
              <a:rPr lang="zh-CN" altLang="en-US">
                <a:solidFill>
                  <a:srgbClr val="3ED0F2"/>
                </a:solidFill>
              </a:rPr>
              <a:t>属性设置为 </a:t>
            </a:r>
            <a:r>
              <a:rPr lang="en-US" altLang="zh-CN">
                <a:solidFill>
                  <a:srgbClr val="3ED0F2"/>
                </a:solidFill>
              </a:rPr>
              <a:t>mark </a:t>
            </a:r>
            <a:r>
              <a:rPr lang="zh-CN" altLang="en-US">
                <a:solidFill>
                  <a:srgbClr val="3ED0F2"/>
                </a:solidFill>
              </a:rPr>
              <a:t>的值</a:t>
            </a:r>
            <a:r>
              <a:rPr lang="zh-CN" altLang="en-US" smtClean="0">
                <a:solidFill>
                  <a:srgbClr val="3ED0F2"/>
                </a:solidFill>
              </a:rPr>
              <a:t>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>
                <a:solidFill>
                  <a:srgbClr val="3ED0F2"/>
                </a:solidFill>
              </a:rPr>
              <a:t>不变式</a:t>
            </a:r>
            <a:r>
              <a:rPr lang="zh-CN" altLang="en-US" smtClean="0">
                <a:solidFill>
                  <a:srgbClr val="3ED0F2"/>
                </a:solidFill>
              </a:rPr>
              <a:t>：</a:t>
            </a:r>
            <a:r>
              <a:rPr lang="en-US" altLang="zh-CN" smtClean="0">
                <a:solidFill>
                  <a:srgbClr val="3ED0F2"/>
                </a:solidFill>
              </a:rPr>
              <a:t>0 </a:t>
            </a:r>
            <a:r>
              <a:rPr lang="en-US" altLang="zh-CN">
                <a:solidFill>
                  <a:srgbClr val="3ED0F2"/>
                </a:solidFill>
              </a:rPr>
              <a:t>&lt;= mark &lt;= position &lt;= limit &lt;= capacity</a:t>
            </a: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清除、反转、重绕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    clear()</a:t>
            </a:r>
            <a:r>
              <a:rPr lang="zh-CN" altLang="en-US" smtClean="0">
                <a:solidFill>
                  <a:srgbClr val="3ED0F2"/>
                </a:solidFill>
              </a:rPr>
              <a:t>：将</a:t>
            </a:r>
            <a:r>
              <a:rPr lang="en-US" altLang="zh-CN" smtClean="0">
                <a:solidFill>
                  <a:srgbClr val="3ED0F2"/>
                </a:solidFill>
              </a:rPr>
              <a:t>limit</a:t>
            </a:r>
            <a:r>
              <a:rPr lang="zh-CN" altLang="en-US" smtClean="0">
                <a:solidFill>
                  <a:srgbClr val="3ED0F2"/>
                </a:solidFill>
              </a:rPr>
              <a:t>置为</a:t>
            </a:r>
            <a:r>
              <a:rPr lang="en-US" altLang="zh-CN" smtClean="0">
                <a:solidFill>
                  <a:srgbClr val="3ED0F2"/>
                </a:solidFill>
              </a:rPr>
              <a:t>capacity</a:t>
            </a:r>
            <a:r>
              <a:rPr lang="zh-CN" altLang="en-US" smtClean="0">
                <a:solidFill>
                  <a:srgbClr val="3ED0F2"/>
                </a:solidFill>
              </a:rPr>
              <a:t>，</a:t>
            </a:r>
            <a:r>
              <a:rPr lang="en-US" altLang="zh-CN" smtClean="0">
                <a:solidFill>
                  <a:srgbClr val="3ED0F2"/>
                </a:solidFill>
              </a:rPr>
              <a:t>position</a:t>
            </a:r>
            <a:r>
              <a:rPr lang="zh-CN" altLang="en-US" smtClean="0">
                <a:solidFill>
                  <a:srgbClr val="3ED0F2"/>
                </a:solidFill>
              </a:rPr>
              <a:t>置为</a:t>
            </a:r>
            <a:r>
              <a:rPr lang="en-US" altLang="zh-CN" smtClean="0">
                <a:solidFill>
                  <a:srgbClr val="3ED0F2"/>
                </a:solidFill>
              </a:rPr>
              <a:t>0</a:t>
            </a:r>
            <a:r>
              <a:rPr lang="zh-CN" altLang="en-US" smtClean="0">
                <a:solidFill>
                  <a:srgbClr val="3ED0F2"/>
                </a:solidFill>
              </a:rPr>
              <a:t>，为下一次读取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流</a:t>
            </a:r>
            <a:r>
              <a:rPr lang="en-US" altLang="zh-CN" smtClean="0">
                <a:solidFill>
                  <a:srgbClr val="3ED0F2"/>
                </a:solidFill>
              </a:rPr>
              <a:t>/</a:t>
            </a:r>
            <a:r>
              <a:rPr lang="zh-CN" altLang="en-US" smtClean="0">
                <a:solidFill>
                  <a:srgbClr val="3ED0F2"/>
                </a:solidFill>
              </a:rPr>
              <a:t>写入</a:t>
            </a:r>
            <a:r>
              <a:rPr lang="en-US" altLang="zh-CN" smtClean="0">
                <a:solidFill>
                  <a:srgbClr val="3ED0F2"/>
                </a:solidFill>
              </a:rPr>
              <a:t>buffer</a:t>
            </a:r>
            <a:r>
              <a:rPr lang="zh-CN" altLang="en-US" smtClean="0">
                <a:solidFill>
                  <a:srgbClr val="3ED0F2"/>
                </a:solidFill>
              </a:rPr>
              <a:t>做准备</a:t>
            </a:r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    flip()</a:t>
            </a:r>
            <a:r>
              <a:rPr lang="zh-CN" altLang="en-US" smtClean="0">
                <a:solidFill>
                  <a:srgbClr val="3ED0F2"/>
                </a:solidFill>
              </a:rPr>
              <a:t>：将</a:t>
            </a:r>
            <a:r>
              <a:rPr lang="en-US" altLang="zh-CN" smtClean="0">
                <a:solidFill>
                  <a:srgbClr val="3ED0F2"/>
                </a:solidFill>
              </a:rPr>
              <a:t>limit</a:t>
            </a:r>
            <a:r>
              <a:rPr lang="zh-CN" altLang="en-US" smtClean="0">
                <a:solidFill>
                  <a:srgbClr val="3ED0F2"/>
                </a:solidFill>
              </a:rPr>
              <a:t>置为</a:t>
            </a:r>
            <a:r>
              <a:rPr lang="en-US" altLang="zh-CN" smtClean="0">
                <a:solidFill>
                  <a:srgbClr val="3ED0F2"/>
                </a:solidFill>
              </a:rPr>
              <a:t>position</a:t>
            </a:r>
            <a:r>
              <a:rPr lang="zh-CN" altLang="en-US" smtClean="0">
                <a:solidFill>
                  <a:srgbClr val="3ED0F2"/>
                </a:solidFill>
              </a:rPr>
              <a:t>，</a:t>
            </a:r>
            <a:r>
              <a:rPr lang="en-US" altLang="zh-CN" smtClean="0">
                <a:solidFill>
                  <a:srgbClr val="3ED0F2"/>
                </a:solidFill>
              </a:rPr>
              <a:t>position</a:t>
            </a:r>
            <a:r>
              <a:rPr lang="zh-CN" altLang="en-US" smtClean="0">
                <a:solidFill>
                  <a:srgbClr val="3ED0F2"/>
                </a:solidFill>
              </a:rPr>
              <a:t>置为</a:t>
            </a:r>
            <a:r>
              <a:rPr lang="en-US" altLang="zh-CN" smtClean="0">
                <a:solidFill>
                  <a:srgbClr val="3ED0F2"/>
                </a:solidFill>
              </a:rPr>
              <a:t>0</a:t>
            </a:r>
            <a:r>
              <a:rPr lang="zh-CN" altLang="en-US" smtClean="0">
                <a:solidFill>
                  <a:srgbClr val="3ED0F2"/>
                </a:solidFill>
              </a:rPr>
              <a:t>，为下一次写入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流</a:t>
            </a:r>
            <a:r>
              <a:rPr lang="en-US" altLang="zh-CN" smtClean="0">
                <a:solidFill>
                  <a:srgbClr val="3ED0F2"/>
                </a:solidFill>
              </a:rPr>
              <a:t>/</a:t>
            </a:r>
            <a:r>
              <a:rPr lang="zh-CN" altLang="en-US" smtClean="0">
                <a:solidFill>
                  <a:srgbClr val="3ED0F2"/>
                </a:solidFill>
              </a:rPr>
              <a:t>读取</a:t>
            </a:r>
            <a:r>
              <a:rPr lang="en-US" altLang="zh-CN" smtClean="0">
                <a:solidFill>
                  <a:srgbClr val="3ED0F2"/>
                </a:solidFill>
              </a:rPr>
              <a:t>buffer</a:t>
            </a:r>
            <a:r>
              <a:rPr lang="zh-CN" altLang="en-US" smtClean="0">
                <a:solidFill>
                  <a:srgbClr val="3ED0F2"/>
                </a:solidFill>
              </a:rPr>
              <a:t>做准备</a:t>
            </a:r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    rewind()</a:t>
            </a:r>
            <a:r>
              <a:rPr lang="zh-CN" altLang="en-US" smtClean="0">
                <a:solidFill>
                  <a:srgbClr val="3ED0F2"/>
                </a:solidFill>
              </a:rPr>
              <a:t>：</a:t>
            </a:r>
            <a:r>
              <a:rPr lang="en-US" altLang="zh-CN" smtClean="0">
                <a:solidFill>
                  <a:srgbClr val="3ED0F2"/>
                </a:solidFill>
              </a:rPr>
              <a:t>limit</a:t>
            </a:r>
            <a:r>
              <a:rPr lang="zh-CN" altLang="en-US" smtClean="0">
                <a:solidFill>
                  <a:srgbClr val="3ED0F2"/>
                </a:solidFill>
              </a:rPr>
              <a:t>不变，</a:t>
            </a:r>
            <a:r>
              <a:rPr lang="en-US" altLang="zh-CN" smtClean="0">
                <a:solidFill>
                  <a:srgbClr val="3ED0F2"/>
                </a:solidFill>
              </a:rPr>
              <a:t>position</a:t>
            </a:r>
            <a:r>
              <a:rPr lang="zh-CN" altLang="en-US" smtClean="0">
                <a:solidFill>
                  <a:srgbClr val="3ED0F2"/>
                </a:solidFill>
              </a:rPr>
              <a:t>置为</a:t>
            </a:r>
            <a:r>
              <a:rPr lang="en-US" altLang="zh-CN" smtClean="0">
                <a:solidFill>
                  <a:srgbClr val="3ED0F2"/>
                </a:solidFill>
              </a:rPr>
              <a:t>0</a:t>
            </a:r>
            <a:r>
              <a:rPr lang="zh-CN" altLang="en-US" smtClean="0">
                <a:solidFill>
                  <a:srgbClr val="3ED0F2"/>
                </a:solidFill>
              </a:rPr>
              <a:t>，为重新读取</a:t>
            </a:r>
            <a:r>
              <a:rPr lang="en-US" altLang="zh-CN" smtClean="0">
                <a:solidFill>
                  <a:srgbClr val="3ED0F2"/>
                </a:solidFill>
              </a:rPr>
              <a:t>buffer</a:t>
            </a:r>
            <a:r>
              <a:rPr lang="zh-CN" altLang="en-US" smtClean="0">
                <a:solidFill>
                  <a:srgbClr val="3ED0F2"/>
                </a:solidFill>
              </a:rPr>
              <a:t>做准备。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 smtClean="0">
                <a:solidFill>
                  <a:schemeClr val="accent1"/>
                </a:solidFill>
              </a:rPr>
              <a:t> 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004" y="439271"/>
            <a:ext cx="565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缓冲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5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4789" y="3873279"/>
            <a:ext cx="7931114" cy="168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3ED0F2"/>
                </a:solidFill>
              </a:rPr>
              <a:t>原始的字节流就像水泥，你得用不同的模子去铸造才能得到想要的类型，编码就是做的这样一个工作。这里编码的工作很简单，就一行代码，放在这里只是提醒大家要有这样一个意识，网络上传输的都是字节流，在发送和接收的时候都需要解码和编码。</a:t>
            </a:r>
            <a:endParaRPr lang="en-US" altLang="zh-CN">
              <a:solidFill>
                <a:srgbClr val="3ED0F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004" y="439271"/>
            <a:ext cx="565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编解码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23" y="2410987"/>
            <a:ext cx="38004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006" y="439271"/>
            <a:ext cx="3405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问题驱动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718" y="1465384"/>
            <a:ext cx="8600090" cy="4700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rgbClr val="3ED0F2"/>
                </a:solidFill>
              </a:rPr>
              <a:t>网络</a:t>
            </a:r>
            <a:r>
              <a:rPr lang="en-US" altLang="zh-CN" b="1" smtClean="0">
                <a:solidFill>
                  <a:srgbClr val="3ED0F2"/>
                </a:solidFill>
              </a:rPr>
              <a:t>IO</a:t>
            </a: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  BIO</a:t>
            </a:r>
            <a:r>
              <a:rPr lang="zh-CN" altLang="en-US" smtClean="0">
                <a:solidFill>
                  <a:srgbClr val="3ED0F2"/>
                </a:solidFill>
              </a:rPr>
              <a:t>、</a:t>
            </a:r>
            <a:r>
              <a:rPr lang="en-US" altLang="zh-CN" smtClean="0">
                <a:solidFill>
                  <a:srgbClr val="3ED0F2"/>
                </a:solidFill>
              </a:rPr>
              <a:t>NIO</a:t>
            </a:r>
            <a:r>
              <a:rPr lang="zh-CN" altLang="en-US" smtClean="0">
                <a:solidFill>
                  <a:srgbClr val="3ED0F2"/>
                </a:solidFill>
              </a:rPr>
              <a:t>、</a:t>
            </a:r>
            <a:r>
              <a:rPr lang="en-US" altLang="zh-CN" smtClean="0">
                <a:solidFill>
                  <a:srgbClr val="3ED0F2"/>
                </a:solidFill>
              </a:rPr>
              <a:t>AIO</a:t>
            </a:r>
            <a:r>
              <a:rPr lang="zh-CN" altLang="en-US" smtClean="0">
                <a:solidFill>
                  <a:srgbClr val="3ED0F2"/>
                </a:solidFill>
              </a:rPr>
              <a:t>、消息驱动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  </a:t>
            </a:r>
            <a:r>
              <a:rPr lang="zh-CN" altLang="en-US" smtClean="0">
                <a:solidFill>
                  <a:srgbClr val="3ED0F2"/>
                </a:solidFill>
              </a:rPr>
              <a:t>数据缓冲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      </a:t>
            </a:r>
            <a:r>
              <a:rPr lang="zh-CN" altLang="en-US" smtClean="0">
                <a:solidFill>
                  <a:srgbClr val="3ED0F2"/>
                </a:solidFill>
              </a:rPr>
              <a:t>数据编解码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      </a:t>
            </a:r>
            <a:r>
              <a:rPr lang="zh-CN" altLang="en-US" smtClean="0">
                <a:solidFill>
                  <a:srgbClr val="3ED0F2"/>
                </a:solidFill>
              </a:rPr>
              <a:t>粘包、拆包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rgbClr val="3ED0F2"/>
                </a:solidFill>
              </a:rPr>
              <a:t>多线程</a:t>
            </a:r>
            <a:endParaRPr lang="en-US" altLang="zh-CN" b="1" smtClean="0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  </a:t>
            </a:r>
            <a:r>
              <a:rPr lang="zh-CN" altLang="en-US" smtClean="0">
                <a:solidFill>
                  <a:srgbClr val="3ED0F2"/>
                </a:solidFill>
              </a:rPr>
              <a:t>共享数据可见性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  </a:t>
            </a:r>
            <a:r>
              <a:rPr lang="zh-CN" altLang="en-US" smtClean="0">
                <a:solidFill>
                  <a:srgbClr val="3ED0F2"/>
                </a:solidFill>
              </a:rPr>
              <a:t>线程通信、线程同步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  </a:t>
            </a:r>
            <a:r>
              <a:rPr lang="zh-CN" altLang="en-US" smtClean="0">
                <a:solidFill>
                  <a:srgbClr val="3ED0F2"/>
                </a:solidFill>
              </a:rPr>
              <a:t>线程死锁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smtClean="0">
                <a:solidFill>
                  <a:srgbClr val="3ED0F2"/>
                </a:solidFill>
              </a:rPr>
              <a:t>HTTP</a:t>
            </a:r>
            <a:r>
              <a:rPr lang="zh-CN" altLang="en-US" b="1" smtClean="0">
                <a:solidFill>
                  <a:srgbClr val="3ED0F2"/>
                </a:solidFill>
              </a:rPr>
              <a:t>协议解析</a:t>
            </a:r>
            <a:endParaRPr lang="en-US" altLang="zh-CN" b="1" smtClean="0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  HTTP</a:t>
            </a:r>
            <a:r>
              <a:rPr lang="zh-CN" altLang="en-US" smtClean="0">
                <a:solidFill>
                  <a:srgbClr val="3ED0F2"/>
                </a:solidFill>
              </a:rPr>
              <a:t>协议格式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rgbClr val="3ED0F2"/>
                </a:solidFill>
              </a:rPr>
              <a:t>其他</a:t>
            </a:r>
            <a:endParaRPr lang="en-US" altLang="zh-CN" b="1" smtClean="0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  </a:t>
            </a:r>
            <a:r>
              <a:rPr lang="zh-CN" altLang="en-US" smtClean="0">
                <a:solidFill>
                  <a:srgbClr val="3ED0F2"/>
                </a:solidFill>
              </a:rPr>
              <a:t>对象相互持有，造成先鸡和蛋谁先的矛盾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  </a:t>
            </a:r>
            <a:r>
              <a:rPr lang="zh-CN" altLang="en-US" smtClean="0">
                <a:solidFill>
                  <a:srgbClr val="3ED0F2"/>
                </a:solidFill>
              </a:rPr>
              <a:t>系统资源瓶颈（端口不够用）</a:t>
            </a:r>
            <a:endParaRPr lang="en-US" altLang="zh-CN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584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应用层协议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-HTTP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05" y="1341487"/>
            <a:ext cx="8077200" cy="27264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05" y="4032739"/>
            <a:ext cx="8077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465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关于杂余问题的思考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691" y="1430215"/>
            <a:ext cx="8600090" cy="4702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刚开始我没有用缓冲区的时候，只知道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是面向字节的流，所以就逐字节读取，因为</a:t>
            </a:r>
            <a:r>
              <a:rPr lang="en-US" altLang="zh-CN" smtClean="0">
                <a:solidFill>
                  <a:srgbClr val="3ED0F2"/>
                </a:solidFill>
              </a:rPr>
              <a:t>http</a:t>
            </a:r>
            <a:r>
              <a:rPr lang="zh-CN" altLang="en-US" smtClean="0">
                <a:solidFill>
                  <a:srgbClr val="3ED0F2"/>
                </a:solidFill>
              </a:rPr>
              <a:t>协议每一行末尾都有</a:t>
            </a:r>
            <a:r>
              <a:rPr lang="en-US" altLang="zh-CN" smtClean="0">
                <a:solidFill>
                  <a:srgbClr val="3ED0F2"/>
                </a:solidFill>
              </a:rPr>
              <a:t>\r\n</a:t>
            </a:r>
            <a:r>
              <a:rPr lang="zh-CN" altLang="en-US" smtClean="0">
                <a:solidFill>
                  <a:srgbClr val="3ED0F2"/>
                </a:solidFill>
              </a:rPr>
              <a:t>作为结束符。但是问题来了，</a:t>
            </a:r>
            <a:r>
              <a:rPr lang="en-US" altLang="zh-CN" smtClean="0">
                <a:solidFill>
                  <a:srgbClr val="3ED0F2"/>
                </a:solidFill>
              </a:rPr>
              <a:t>POST</a:t>
            </a:r>
            <a:r>
              <a:rPr lang="zh-CN" altLang="en-US" smtClean="0">
                <a:solidFill>
                  <a:srgbClr val="3ED0F2"/>
                </a:solidFill>
              </a:rPr>
              <a:t>方法提交的，请求</a:t>
            </a:r>
            <a:r>
              <a:rPr lang="en-US" altLang="zh-CN" smtClean="0">
                <a:solidFill>
                  <a:srgbClr val="3ED0F2"/>
                </a:solidFill>
              </a:rPr>
              <a:t>body</a:t>
            </a:r>
            <a:r>
              <a:rPr lang="zh-CN" altLang="en-US" smtClean="0">
                <a:solidFill>
                  <a:srgbClr val="3ED0F2"/>
                </a:solidFill>
              </a:rPr>
              <a:t>中的数据，结尾处事不换行的，那么读取的时候如何辨别</a:t>
            </a:r>
            <a:r>
              <a:rPr lang="en-US" altLang="zh-CN" smtClean="0">
                <a:solidFill>
                  <a:srgbClr val="3ED0F2"/>
                </a:solidFill>
              </a:rPr>
              <a:t>body</a:t>
            </a:r>
            <a:r>
              <a:rPr lang="zh-CN" altLang="en-US" smtClean="0">
                <a:solidFill>
                  <a:srgbClr val="3ED0F2"/>
                </a:solidFill>
              </a:rPr>
              <a:t>中的数据到了末尾？我想到了两种解决方案：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1.</a:t>
            </a:r>
            <a:r>
              <a:rPr lang="zh-CN" altLang="en-US">
                <a:solidFill>
                  <a:srgbClr val="3ED0F2"/>
                </a:solidFill>
              </a:rPr>
              <a:t>要么一次性全部读到一个缓冲数组中，弊端就是</a:t>
            </a:r>
            <a:r>
              <a:rPr lang="en-US" altLang="zh-CN">
                <a:solidFill>
                  <a:srgbClr val="3ED0F2"/>
                </a:solidFill>
              </a:rPr>
              <a:t>body</a:t>
            </a:r>
            <a:r>
              <a:rPr lang="zh-CN" altLang="en-US">
                <a:solidFill>
                  <a:srgbClr val="3ED0F2"/>
                </a:solidFill>
              </a:rPr>
              <a:t>中的数据长度受限于缓冲区的大小。这种方式他是如何来判断</a:t>
            </a:r>
            <a:r>
              <a:rPr lang="zh-CN" altLang="en-US" smtClean="0">
                <a:solidFill>
                  <a:srgbClr val="3ED0F2"/>
                </a:solidFill>
              </a:rPr>
              <a:t>结束位置的</a:t>
            </a:r>
            <a:r>
              <a:rPr lang="zh-CN" altLang="en-US">
                <a:solidFill>
                  <a:srgbClr val="3ED0F2"/>
                </a:solidFill>
              </a:rPr>
              <a:t>呢？答案是，不判断</a:t>
            </a:r>
            <a:r>
              <a:rPr lang="zh-CN" altLang="en-US" smtClean="0">
                <a:solidFill>
                  <a:srgbClr val="3ED0F2"/>
                </a:solidFill>
              </a:rPr>
              <a:t>，读</a:t>
            </a:r>
            <a:r>
              <a:rPr lang="zh-CN" altLang="en-US">
                <a:solidFill>
                  <a:srgbClr val="3ED0F2"/>
                </a:solidFill>
              </a:rPr>
              <a:t>完了实际数据之后，如果没有任何字节在套接字上缓冲（这个我还想进一步思考，它是怎么判断没有任何字节在套接字上缓冲，但现在还没找到），并且没有使用</a:t>
            </a:r>
            <a:r>
              <a:rPr lang="en-US" altLang="zh-CN">
                <a:solidFill>
                  <a:srgbClr val="3ED0F2"/>
                </a:solidFill>
              </a:rPr>
              <a:t>close</a:t>
            </a:r>
            <a:r>
              <a:rPr lang="zh-CN" altLang="en-US">
                <a:solidFill>
                  <a:srgbClr val="3ED0F2"/>
                </a:solidFill>
              </a:rPr>
              <a:t>关闭套接字，则将返回</a:t>
            </a:r>
            <a:r>
              <a:rPr lang="en-US" altLang="zh-CN">
                <a:solidFill>
                  <a:srgbClr val="3ED0F2"/>
                </a:solidFill>
              </a:rPr>
              <a:t>0</a:t>
            </a:r>
            <a:r>
              <a:rPr lang="zh-CN" altLang="en-US">
                <a:solidFill>
                  <a:srgbClr val="3ED0F2"/>
                </a:solidFill>
              </a:rPr>
              <a:t>（</a:t>
            </a:r>
            <a:r>
              <a:rPr lang="zh-CN" altLang="en-US" smtClean="0">
                <a:solidFill>
                  <a:srgbClr val="3ED0F2"/>
                </a:solidFill>
              </a:rPr>
              <a:t>参见</a:t>
            </a:r>
            <a:r>
              <a:rPr lang="en-US" altLang="zh-CN" smtClean="0">
                <a:solidFill>
                  <a:srgbClr val="3ED0F2"/>
                </a:solidFill>
              </a:rPr>
              <a:t>jdk</a:t>
            </a:r>
            <a:r>
              <a:rPr lang="zh-CN" altLang="en-US">
                <a:solidFill>
                  <a:srgbClr val="3ED0F2"/>
                </a:solidFill>
              </a:rPr>
              <a:t>在线文档</a:t>
            </a:r>
            <a:r>
              <a:rPr lang="en-US" altLang="zh-CN">
                <a:solidFill>
                  <a:srgbClr val="3ED0F2"/>
                </a:solidFill>
              </a:rPr>
              <a:t>socket.getInputStream()</a:t>
            </a:r>
            <a:r>
              <a:rPr lang="zh-CN" altLang="en-US">
                <a:solidFill>
                  <a:srgbClr val="3ED0F2"/>
                </a:solidFill>
              </a:rPr>
              <a:t>方法说明）。</a:t>
            </a:r>
          </a:p>
          <a:p>
            <a:endParaRPr lang="zh-CN" altLang="en-US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2.</a:t>
            </a:r>
            <a:r>
              <a:rPr lang="zh-CN" altLang="en-US">
                <a:solidFill>
                  <a:srgbClr val="3ED0F2"/>
                </a:solidFill>
              </a:rPr>
              <a:t>要么逐字节读取，并规定一个结束字符作为</a:t>
            </a:r>
            <a:r>
              <a:rPr lang="en-US" altLang="zh-CN">
                <a:solidFill>
                  <a:srgbClr val="3ED0F2"/>
                </a:solidFill>
              </a:rPr>
              <a:t>body</a:t>
            </a:r>
            <a:r>
              <a:rPr lang="zh-CN" altLang="en-US">
                <a:solidFill>
                  <a:srgbClr val="3ED0F2"/>
                </a:solidFill>
              </a:rPr>
              <a:t>的结束字符，遇到这个字符表示</a:t>
            </a:r>
            <a:r>
              <a:rPr lang="en-US" altLang="zh-CN">
                <a:solidFill>
                  <a:srgbClr val="3ED0F2"/>
                </a:solidFill>
              </a:rPr>
              <a:t>body</a:t>
            </a:r>
            <a:r>
              <a:rPr lang="zh-CN" altLang="en-US">
                <a:solidFill>
                  <a:srgbClr val="3ED0F2"/>
                </a:solidFill>
              </a:rPr>
              <a:t>结束。</a:t>
            </a:r>
          </a:p>
          <a:p>
            <a:r>
              <a:rPr lang="zh-CN" altLang="en-US">
                <a:solidFill>
                  <a:srgbClr val="3ED0F2"/>
                </a:solidFill>
              </a:rPr>
              <a:t>这样做的好处是可以动态调整缓冲区大小，但可能效率低很多，因为每个字符都要判断一下。（但实际上没人这么做，都是采用的第一种方式</a:t>
            </a:r>
            <a:r>
              <a:rPr lang="zh-CN" altLang="en-US" smtClean="0">
                <a:solidFill>
                  <a:srgbClr val="3ED0F2"/>
                </a:solidFill>
              </a:rPr>
              <a:t>）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但后来我猛然间瞥到了两个单词：</a:t>
            </a:r>
            <a:r>
              <a:rPr lang="en-US" altLang="zh-CN" smtClean="0">
                <a:solidFill>
                  <a:srgbClr val="3ED0F2"/>
                </a:solidFill>
              </a:rPr>
              <a:t>Content-Length</a:t>
            </a:r>
            <a:r>
              <a:rPr lang="zh-CN" altLang="en-US" smtClean="0">
                <a:solidFill>
                  <a:srgbClr val="3ED0F2"/>
                </a:solidFill>
              </a:rPr>
              <a:t>。瞬间觉得自己智商受到了侮辱。原来我想到的，别人也早想到了，所以根据这个长度来读取就好啦。</a:t>
            </a:r>
            <a:endParaRPr lang="en-US" altLang="zh-CN" smtClean="0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1005" y="439271"/>
            <a:ext cx="465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关于杂余问题的思考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2691" y="1505609"/>
            <a:ext cx="8600090" cy="465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3ED0F2"/>
                </a:solidFill>
              </a:rPr>
              <a:t>因为缓冲区有一个容量的限制，所以我猜这</a:t>
            </a:r>
            <a:r>
              <a:rPr lang="zh-CN" altLang="en-US">
                <a:solidFill>
                  <a:srgbClr val="3ED0F2"/>
                </a:solidFill>
              </a:rPr>
              <a:t>就是为什么</a:t>
            </a:r>
            <a:r>
              <a:rPr lang="en-US" altLang="zh-CN">
                <a:solidFill>
                  <a:srgbClr val="3ED0F2"/>
                </a:solidFill>
              </a:rPr>
              <a:t>tomcat</a:t>
            </a:r>
            <a:r>
              <a:rPr lang="zh-CN" altLang="en-US">
                <a:solidFill>
                  <a:srgbClr val="3ED0F2"/>
                </a:solidFill>
              </a:rPr>
              <a:t>中</a:t>
            </a:r>
            <a:r>
              <a:rPr lang="en-US" altLang="zh-CN">
                <a:solidFill>
                  <a:srgbClr val="3ED0F2"/>
                </a:solidFill>
              </a:rPr>
              <a:t>server.xml</a:t>
            </a:r>
            <a:r>
              <a:rPr lang="zh-CN" altLang="en-US">
                <a:solidFill>
                  <a:srgbClr val="3ED0F2"/>
                </a:solidFill>
              </a:rPr>
              <a:t>中有这么一个配置</a:t>
            </a:r>
            <a:r>
              <a:rPr lang="en-US" altLang="zh-CN">
                <a:solidFill>
                  <a:srgbClr val="3ED0F2"/>
                </a:solidFill>
              </a:rPr>
              <a:t>maxPostSize="1024"</a:t>
            </a:r>
            <a:r>
              <a:rPr lang="zh-CN" altLang="en-US">
                <a:solidFill>
                  <a:srgbClr val="3ED0F2"/>
                </a:solidFill>
              </a:rPr>
              <a:t>，用来设置</a:t>
            </a:r>
            <a:r>
              <a:rPr lang="en-US" altLang="zh-CN">
                <a:solidFill>
                  <a:srgbClr val="3ED0F2"/>
                </a:solidFill>
              </a:rPr>
              <a:t>post</a:t>
            </a:r>
            <a:r>
              <a:rPr lang="zh-CN" altLang="en-US">
                <a:solidFill>
                  <a:srgbClr val="3ED0F2"/>
                </a:solidFill>
              </a:rPr>
              <a:t>方式</a:t>
            </a:r>
            <a:r>
              <a:rPr lang="en-US" altLang="zh-CN">
                <a:solidFill>
                  <a:srgbClr val="3ED0F2"/>
                </a:solidFill>
              </a:rPr>
              <a:t>body</a:t>
            </a:r>
            <a:r>
              <a:rPr lang="zh-CN" altLang="en-US">
                <a:solidFill>
                  <a:srgbClr val="3ED0F2"/>
                </a:solidFill>
              </a:rPr>
              <a:t>最大长度的。其实就是设置的这个底层读取输入流的缓冲区大小。但其实如果你设置为</a:t>
            </a:r>
            <a:r>
              <a:rPr lang="en-US" altLang="zh-CN">
                <a:solidFill>
                  <a:srgbClr val="3ED0F2"/>
                </a:solidFill>
              </a:rPr>
              <a:t>0</a:t>
            </a:r>
            <a:r>
              <a:rPr lang="zh-CN" altLang="en-US">
                <a:solidFill>
                  <a:srgbClr val="3ED0F2"/>
                </a:solidFill>
              </a:rPr>
              <a:t>，那表示不限制。我猜测它可能是这样实现的，就是还是用一个固定长度的缓冲区，你可以把他想象成一个小桶，每次从输入流中去读取，直到把桶装满，然后再检测这个桶里面有没有装到东西，即判断桶里面是不是全是</a:t>
            </a:r>
            <a:r>
              <a:rPr lang="en-US" altLang="zh-CN">
                <a:solidFill>
                  <a:srgbClr val="3ED0F2"/>
                </a:solidFill>
              </a:rPr>
              <a:t>0</a:t>
            </a:r>
            <a:r>
              <a:rPr lang="zh-CN" altLang="en-US">
                <a:solidFill>
                  <a:srgbClr val="3ED0F2"/>
                </a:solidFill>
              </a:rPr>
              <a:t>，如果全都不是</a:t>
            </a:r>
            <a:r>
              <a:rPr lang="en-US" altLang="zh-CN">
                <a:solidFill>
                  <a:srgbClr val="3ED0F2"/>
                </a:solidFill>
              </a:rPr>
              <a:t>0</a:t>
            </a:r>
            <a:r>
              <a:rPr lang="zh-CN" altLang="en-US">
                <a:solidFill>
                  <a:srgbClr val="3ED0F2"/>
                </a:solidFill>
              </a:rPr>
              <a:t>，表明数据流还没装满，这时候还需要一个大桶，把小桶里的数据装到大桶里面，这个大桶是可以动态增长的，然后小桶再继续装，直到最后一次，小桶没装满，或者装的全是</a:t>
            </a:r>
            <a:r>
              <a:rPr lang="en-US" altLang="zh-CN">
                <a:solidFill>
                  <a:srgbClr val="3ED0F2"/>
                </a:solidFill>
              </a:rPr>
              <a:t>0</a:t>
            </a:r>
            <a:r>
              <a:rPr lang="zh-CN" altLang="en-US">
                <a:solidFill>
                  <a:srgbClr val="3ED0F2"/>
                </a:solidFill>
              </a:rPr>
              <a:t>，就表明数据读取到末尾了，这样就可以实现无限长度了</a:t>
            </a:r>
            <a:r>
              <a:rPr lang="zh-CN" altLang="en-US" smtClean="0">
                <a:solidFill>
                  <a:srgbClr val="3ED0F2"/>
                </a:solidFill>
              </a:rPr>
              <a:t>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浏览器</a:t>
            </a:r>
            <a:r>
              <a:rPr lang="zh-CN" altLang="en-US">
                <a:solidFill>
                  <a:srgbClr val="3ED0F2"/>
                </a:solidFill>
              </a:rPr>
              <a:t>每次</a:t>
            </a:r>
            <a:r>
              <a:rPr lang="en-US" altLang="zh-CN">
                <a:solidFill>
                  <a:srgbClr val="3ED0F2"/>
                </a:solidFill>
              </a:rPr>
              <a:t>http</a:t>
            </a:r>
            <a:r>
              <a:rPr lang="zh-CN" altLang="en-US">
                <a:solidFill>
                  <a:srgbClr val="3ED0F2"/>
                </a:solidFill>
              </a:rPr>
              <a:t>请求会请求两次（注意，这个仅仅是浏览器的行为，其他非浏览器请求一般还是只请求一次），第一次是请求内容，第二次是请求</a:t>
            </a:r>
            <a:r>
              <a:rPr lang="en-US" altLang="zh-CN">
                <a:solidFill>
                  <a:srgbClr val="3ED0F2"/>
                </a:solidFill>
              </a:rPr>
              <a:t>favicon.ico</a:t>
            </a:r>
            <a:r>
              <a:rPr lang="zh-CN" altLang="en-US">
                <a:solidFill>
                  <a:srgbClr val="3ED0F2"/>
                </a:solidFill>
              </a:rPr>
              <a:t>，这个是用来有人收藏了你的网站，在收藏栏显示你网站的图标的。</a:t>
            </a:r>
            <a:endParaRPr lang="en-US" altLang="zh-CN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465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关于杂余问题的思考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969" y="1971949"/>
            <a:ext cx="8147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ED0F2"/>
                </a:solidFill>
              </a:rPr>
              <a:t>5S</a:t>
            </a:r>
            <a:r>
              <a:rPr lang="zh-CN" altLang="en-US">
                <a:solidFill>
                  <a:srgbClr val="3ED0F2"/>
                </a:solidFill>
              </a:rPr>
              <a:t>处理了</a:t>
            </a:r>
            <a:r>
              <a:rPr lang="en-US" altLang="zh-CN">
                <a:solidFill>
                  <a:srgbClr val="3ED0F2"/>
                </a:solidFill>
              </a:rPr>
              <a:t>10000</a:t>
            </a:r>
            <a:r>
              <a:rPr lang="zh-CN" altLang="en-US">
                <a:solidFill>
                  <a:srgbClr val="3ED0F2"/>
                </a:solidFill>
              </a:rPr>
              <a:t>个客户端，平均每秒</a:t>
            </a:r>
            <a:r>
              <a:rPr lang="en-US" altLang="zh-CN">
                <a:solidFill>
                  <a:srgbClr val="3ED0F2"/>
                </a:solidFill>
              </a:rPr>
              <a:t>2000</a:t>
            </a:r>
            <a:r>
              <a:rPr lang="zh-CN" altLang="en-US">
                <a:solidFill>
                  <a:srgbClr val="3ED0F2"/>
                </a:solidFill>
              </a:rPr>
              <a:t>个。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ED0F2"/>
                </a:solidFill>
              </a:rPr>
              <a:t>java.net.BindException: Address already in use: connect</a:t>
            </a:r>
            <a:r>
              <a:rPr lang="zh-CN" altLang="en-US">
                <a:solidFill>
                  <a:srgbClr val="3ED0F2"/>
                </a:solidFill>
              </a:rPr>
              <a:t>错误原因（间歇性出现，越到最后越有可能出现）：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ED0F2"/>
                </a:solidFill>
              </a:rPr>
              <a:t>短时间内</a:t>
            </a:r>
            <a:r>
              <a:rPr lang="en-US" altLang="zh-CN">
                <a:solidFill>
                  <a:srgbClr val="3ED0F2"/>
                </a:solidFill>
              </a:rPr>
              <a:t>new socket</a:t>
            </a:r>
            <a:r>
              <a:rPr lang="zh-CN" altLang="en-US">
                <a:solidFill>
                  <a:srgbClr val="3ED0F2"/>
                </a:solidFill>
              </a:rPr>
              <a:t>操作太多，而</a:t>
            </a:r>
            <a:r>
              <a:rPr lang="en-US" altLang="zh-CN">
                <a:solidFill>
                  <a:srgbClr val="3ED0F2"/>
                </a:solidFill>
              </a:rPr>
              <a:t>socket.close()</a:t>
            </a:r>
            <a:r>
              <a:rPr lang="zh-CN" altLang="en-US">
                <a:solidFill>
                  <a:srgbClr val="3ED0F2"/>
                </a:solidFill>
              </a:rPr>
              <a:t>操作并不能立即释放绑定的端口，而是把端口设置为</a:t>
            </a:r>
            <a:r>
              <a:rPr lang="en-US" altLang="zh-CN">
                <a:solidFill>
                  <a:srgbClr val="3ED0F2"/>
                </a:solidFill>
              </a:rPr>
              <a:t>TIME_WAIT</a:t>
            </a:r>
            <a:r>
              <a:rPr lang="zh-CN" altLang="en-US">
                <a:solidFill>
                  <a:srgbClr val="3ED0F2"/>
                </a:solidFill>
              </a:rPr>
              <a:t>状态，过段时间才释放（默认</a:t>
            </a:r>
            <a:r>
              <a:rPr lang="en-US" altLang="zh-CN">
                <a:solidFill>
                  <a:srgbClr val="3ED0F2"/>
                </a:solidFill>
              </a:rPr>
              <a:t>240S</a:t>
            </a:r>
            <a:r>
              <a:rPr lang="zh-CN" altLang="en-US">
                <a:solidFill>
                  <a:srgbClr val="3ED0F2"/>
                </a:solidFill>
              </a:rPr>
              <a:t>），最后系统资源耗尽 </a:t>
            </a:r>
            <a:r>
              <a:rPr lang="en-US" altLang="zh-CN">
                <a:solidFill>
                  <a:srgbClr val="3ED0F2"/>
                </a:solidFill>
              </a:rPr>
              <a:t>(windows</a:t>
            </a:r>
            <a:r>
              <a:rPr lang="zh-CN" altLang="en-US">
                <a:solidFill>
                  <a:srgbClr val="3ED0F2"/>
                </a:solidFill>
              </a:rPr>
              <a:t>上是耗尽了</a:t>
            </a:r>
            <a:r>
              <a:rPr lang="en-US" altLang="zh-CN">
                <a:solidFill>
                  <a:srgbClr val="3ED0F2"/>
                </a:solidFill>
              </a:rPr>
              <a:t>pool of ephemeral ports </a:t>
            </a:r>
            <a:r>
              <a:rPr lang="zh-CN" altLang="en-US">
                <a:solidFill>
                  <a:srgbClr val="3ED0F2"/>
                </a:solidFill>
              </a:rPr>
              <a:t>这段区间在</a:t>
            </a:r>
            <a:r>
              <a:rPr lang="en-US" altLang="zh-CN">
                <a:solidFill>
                  <a:srgbClr val="3ED0F2"/>
                </a:solidFill>
              </a:rPr>
              <a:t>1024-5000</a:t>
            </a:r>
            <a:r>
              <a:rPr lang="zh-CN" altLang="en-US">
                <a:solidFill>
                  <a:srgbClr val="3ED0F2"/>
                </a:solidFill>
              </a:rPr>
              <a:t>之间，这个是客户端连接的</a:t>
            </a:r>
            <a:r>
              <a:rPr lang="en-US" altLang="zh-CN">
                <a:solidFill>
                  <a:srgbClr val="3ED0F2"/>
                </a:solidFill>
              </a:rPr>
              <a:t>socket</a:t>
            </a:r>
            <a:r>
              <a:rPr lang="zh-CN" altLang="en-US">
                <a:solidFill>
                  <a:srgbClr val="3ED0F2"/>
                </a:solidFill>
              </a:rPr>
              <a:t>端口</a:t>
            </a:r>
            <a:r>
              <a:rPr lang="en-US" altLang="zh-CN">
                <a:solidFill>
                  <a:srgbClr val="3ED0F2"/>
                </a:solidFill>
              </a:rPr>
              <a:t>)</a:t>
            </a:r>
            <a:r>
              <a:rPr lang="zh-CN" altLang="en-US">
                <a:solidFill>
                  <a:srgbClr val="3ED0F2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ED0F2"/>
                </a:solidFill>
              </a:rPr>
              <a:t>所以由于这个系统原因，系统短时间内的并发量会产生一个瓶颈。</a:t>
            </a:r>
            <a:endParaRPr lang="en-US" altLang="zh-CN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465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关于杂余问题的思考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691" y="2989385"/>
            <a:ext cx="8600090" cy="1078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>
                <a:solidFill>
                  <a:srgbClr val="3ED0F2"/>
                </a:solidFill>
              </a:rPr>
              <a:t>根据</a:t>
            </a:r>
            <a:r>
              <a:rPr lang="en-US" altLang="zh-CN">
                <a:solidFill>
                  <a:srgbClr val="3ED0F2"/>
                </a:solidFill>
              </a:rPr>
              <a:t>tomcat</a:t>
            </a:r>
            <a:r>
              <a:rPr lang="zh-CN" altLang="en-US">
                <a:solidFill>
                  <a:srgbClr val="3ED0F2"/>
                </a:solidFill>
              </a:rPr>
              <a:t>深入剖析中的说明，延时较大的可能原因之一是对</a:t>
            </a:r>
            <a:r>
              <a:rPr lang="en-US" altLang="zh-CN">
                <a:solidFill>
                  <a:srgbClr val="3ED0F2"/>
                </a:solidFill>
              </a:rPr>
              <a:t>HTTP</a:t>
            </a:r>
            <a:r>
              <a:rPr lang="zh-CN" altLang="en-US">
                <a:solidFill>
                  <a:srgbClr val="3ED0F2"/>
                </a:solidFill>
              </a:rPr>
              <a:t>请求进行解析的操作造成的。他里面提出的一个优化方案是，并不是所有的</a:t>
            </a:r>
            <a:r>
              <a:rPr lang="en-US" altLang="zh-CN">
                <a:solidFill>
                  <a:srgbClr val="3ED0F2"/>
                </a:solidFill>
              </a:rPr>
              <a:t>servlet</a:t>
            </a:r>
            <a:r>
              <a:rPr lang="zh-CN" altLang="en-US">
                <a:solidFill>
                  <a:srgbClr val="3ED0F2"/>
                </a:solidFill>
              </a:rPr>
              <a:t>都会用到所有的请求参数，所以采用即时解析的策略，在调用这些参数的时候实时解析，而不是一下子全部解析出来。</a:t>
            </a:r>
            <a:endParaRPr lang="en-US" altLang="zh-CN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41434"/>
            <a:ext cx="84305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smtClean="0">
                <a:solidFill>
                  <a:srgbClr val="F6AB00"/>
                </a:solidFill>
              </a:rPr>
              <a:t>探索，永远在路上</a:t>
            </a:r>
            <a:endParaRPr lang="zh-CN" altLang="en-US" sz="8000" b="1">
              <a:solidFill>
                <a:srgbClr val="F6A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6" y="439271"/>
            <a:ext cx="3405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3779" y="1596259"/>
            <a:ext cx="8600090" cy="4523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3ED0F2"/>
                </a:solidFill>
              </a:rPr>
              <a:t>大致分五种：</a:t>
            </a:r>
            <a:endParaRPr lang="en-US" altLang="zh-CN" smtClean="0">
              <a:solidFill>
                <a:srgbClr val="3ED0F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rgbClr val="3ED0F2"/>
                </a:solidFill>
              </a:rPr>
              <a:t>BIO</a:t>
            </a:r>
            <a:r>
              <a:rPr lang="zh-CN" altLang="en-US" smtClean="0">
                <a:solidFill>
                  <a:srgbClr val="3ED0F2"/>
                </a:solidFill>
              </a:rPr>
              <a:t>（同步阻塞式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）</a:t>
            </a:r>
            <a:endParaRPr lang="en-US" altLang="zh-CN" smtClean="0">
              <a:solidFill>
                <a:srgbClr val="3ED0F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rgbClr val="3ED0F2"/>
                </a:solidFill>
              </a:rPr>
              <a:t>NIO</a:t>
            </a:r>
            <a:r>
              <a:rPr lang="zh-CN" altLang="en-US" smtClean="0">
                <a:solidFill>
                  <a:srgbClr val="3ED0F2"/>
                </a:solidFill>
              </a:rPr>
              <a:t>（</a:t>
            </a:r>
            <a:r>
              <a:rPr lang="en-US" altLang="zh-CN">
                <a:solidFill>
                  <a:srgbClr val="3ED0F2"/>
                </a:solidFill>
              </a:rPr>
              <a:t>N</a:t>
            </a:r>
            <a:r>
              <a:rPr lang="en-US" altLang="zh-CN" smtClean="0">
                <a:solidFill>
                  <a:srgbClr val="3ED0F2"/>
                </a:solidFill>
              </a:rPr>
              <a:t>ew IO</a:t>
            </a:r>
            <a:r>
              <a:rPr lang="zh-CN" altLang="en-US" smtClean="0">
                <a:solidFill>
                  <a:srgbClr val="3ED0F2"/>
                </a:solidFill>
              </a:rPr>
              <a:t>，对应于</a:t>
            </a:r>
            <a:r>
              <a:rPr lang="en-US" altLang="zh-CN" smtClean="0">
                <a:solidFill>
                  <a:srgbClr val="3ED0F2"/>
                </a:solidFill>
              </a:rPr>
              <a:t>Java</a:t>
            </a:r>
            <a:r>
              <a:rPr lang="zh-CN" altLang="en-US" smtClean="0">
                <a:solidFill>
                  <a:srgbClr val="3ED0F2"/>
                </a:solidFill>
              </a:rPr>
              <a:t>中基于信道</a:t>
            </a:r>
            <a:r>
              <a:rPr lang="en-US" altLang="zh-CN" smtClean="0">
                <a:solidFill>
                  <a:srgbClr val="3ED0F2"/>
                </a:solidFill>
              </a:rPr>
              <a:t>(channel)</a:t>
            </a:r>
            <a:r>
              <a:rPr lang="zh-CN" altLang="en-US" smtClean="0">
                <a:solidFill>
                  <a:srgbClr val="3ED0F2"/>
                </a:solidFill>
              </a:rPr>
              <a:t>的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）</a:t>
            </a:r>
            <a:endParaRPr lang="en-US" altLang="zh-CN" smtClean="0">
              <a:solidFill>
                <a:srgbClr val="3ED0F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rgbClr val="3ED0F2"/>
                </a:solidFill>
              </a:rPr>
              <a:t>AIO</a:t>
            </a:r>
            <a:r>
              <a:rPr lang="zh-CN" altLang="en-US" smtClean="0">
                <a:solidFill>
                  <a:srgbClr val="3ED0F2"/>
                </a:solidFill>
              </a:rPr>
              <a:t>（</a:t>
            </a:r>
            <a:r>
              <a:rPr lang="en-US" altLang="zh-CN" smtClean="0">
                <a:solidFill>
                  <a:srgbClr val="3ED0F2"/>
                </a:solidFill>
              </a:rPr>
              <a:t>Asynchronous IO</a:t>
            </a:r>
            <a:r>
              <a:rPr lang="zh-CN" altLang="en-US" smtClean="0">
                <a:solidFill>
                  <a:srgbClr val="3ED0F2"/>
                </a:solidFill>
              </a:rPr>
              <a:t>，需要系统内核</a:t>
            </a:r>
            <a:r>
              <a:rPr lang="en-US" altLang="zh-CN" smtClean="0">
                <a:solidFill>
                  <a:srgbClr val="3ED0F2"/>
                </a:solidFill>
              </a:rPr>
              <a:t>API</a:t>
            </a:r>
            <a:r>
              <a:rPr lang="zh-CN" altLang="en-US" smtClean="0">
                <a:solidFill>
                  <a:srgbClr val="3ED0F2"/>
                </a:solidFill>
              </a:rPr>
              <a:t>的支持）</a:t>
            </a:r>
            <a:endParaRPr lang="en-US" altLang="zh-CN" smtClean="0">
              <a:solidFill>
                <a:srgbClr val="3ED0F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rgbClr val="3ED0F2"/>
                </a:solidFill>
              </a:rPr>
              <a:t>多路复用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rgbClr val="3ED0F2"/>
                </a:solidFill>
              </a:rPr>
              <a:t>基于消息驱动的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（</a:t>
            </a:r>
            <a:r>
              <a:rPr lang="en-US" altLang="zh-CN">
                <a:solidFill>
                  <a:srgbClr val="3ED0F2"/>
                </a:solidFill>
              </a:rPr>
              <a:t>R</a:t>
            </a:r>
            <a:r>
              <a:rPr lang="en-US" altLang="zh-CN" smtClean="0">
                <a:solidFill>
                  <a:srgbClr val="3ED0F2"/>
                </a:solidFill>
              </a:rPr>
              <a:t>eactor</a:t>
            </a:r>
            <a:r>
              <a:rPr lang="zh-CN" altLang="en-US" smtClean="0">
                <a:solidFill>
                  <a:srgbClr val="3ED0F2"/>
                </a:solidFill>
              </a:rPr>
              <a:t>模型）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基于消息驱动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和</a:t>
            </a:r>
            <a:r>
              <a:rPr lang="en-US" altLang="zh-CN" smtClean="0">
                <a:solidFill>
                  <a:srgbClr val="3ED0F2"/>
                </a:solidFill>
              </a:rPr>
              <a:t>AIO</a:t>
            </a:r>
            <a:r>
              <a:rPr lang="zh-CN" altLang="en-US" smtClean="0">
                <a:solidFill>
                  <a:srgbClr val="3ED0F2"/>
                </a:solidFill>
              </a:rPr>
              <a:t>的区别是，基于消息驱动可以这样理解，某一个处理线程先告诉一个选择器线程</a:t>
            </a:r>
            <a:r>
              <a:rPr lang="en-US" altLang="zh-CN" smtClean="0">
                <a:solidFill>
                  <a:srgbClr val="3ED0F2"/>
                </a:solidFill>
              </a:rPr>
              <a:t>(</a:t>
            </a:r>
            <a:r>
              <a:rPr lang="zh-CN" altLang="en-US" smtClean="0">
                <a:solidFill>
                  <a:srgbClr val="3ED0F2"/>
                </a:solidFill>
              </a:rPr>
              <a:t>二者也可以是同一个线程，这不矛盾</a:t>
            </a:r>
            <a:r>
              <a:rPr lang="en-US" altLang="zh-CN" smtClean="0">
                <a:solidFill>
                  <a:srgbClr val="3ED0F2"/>
                </a:solidFill>
              </a:rPr>
              <a:t>)</a:t>
            </a:r>
            <a:r>
              <a:rPr lang="zh-CN" altLang="en-US" smtClean="0">
                <a:solidFill>
                  <a:srgbClr val="3ED0F2"/>
                </a:solidFill>
              </a:rPr>
              <a:t>他将要做一个操作，然后等待选择器在接下来的某个时间选中他开始执行这个操作。</a:t>
            </a:r>
            <a:r>
              <a:rPr lang="en-US" altLang="zh-CN" smtClean="0">
                <a:solidFill>
                  <a:srgbClr val="3ED0F2"/>
                </a:solidFill>
              </a:rPr>
              <a:t>AIO</a:t>
            </a:r>
            <a:r>
              <a:rPr lang="zh-CN" altLang="en-US" smtClean="0">
                <a:solidFill>
                  <a:srgbClr val="3ED0F2"/>
                </a:solidFill>
              </a:rPr>
              <a:t>是你一开始就告诉底层操作系统你要做什么事情，并且给他一个回调对象，然后就可以继续做其他事情。底层操作系统完成了指定操作后，回调对象中的完成方法。所以</a:t>
            </a:r>
            <a:r>
              <a:rPr lang="en-US" altLang="zh-CN" smtClean="0">
                <a:solidFill>
                  <a:srgbClr val="3ED0F2"/>
                </a:solidFill>
              </a:rPr>
              <a:t>AIO</a:t>
            </a:r>
            <a:r>
              <a:rPr lang="zh-CN" altLang="en-US" smtClean="0">
                <a:solidFill>
                  <a:srgbClr val="3ED0F2"/>
                </a:solidFill>
              </a:rPr>
              <a:t>需要底层操作系统的支持。</a:t>
            </a:r>
            <a:endParaRPr lang="en-US" altLang="zh-CN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006" y="439271"/>
            <a:ext cx="3405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3779" y="1596259"/>
            <a:ext cx="8719544" cy="4523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mtClean="0">
                <a:solidFill>
                  <a:srgbClr val="3ED0F2"/>
                </a:solidFill>
              </a:rPr>
              <a:t>NIO</a:t>
            </a:r>
            <a:r>
              <a:rPr lang="zh-CN" altLang="en-US" smtClean="0">
                <a:solidFill>
                  <a:srgbClr val="3ED0F2"/>
                </a:solidFill>
              </a:rPr>
              <a:t>需要用到什么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1.</a:t>
            </a:r>
            <a:r>
              <a:rPr lang="zh-CN" altLang="en-US">
                <a:solidFill>
                  <a:srgbClr val="3ED0F2"/>
                </a:solidFill>
              </a:rPr>
              <a:t>缓冲区 </a:t>
            </a:r>
            <a:r>
              <a:rPr lang="en-US" altLang="zh-CN" smtClean="0">
                <a:solidFill>
                  <a:srgbClr val="3ED0F2"/>
                </a:solidFill>
              </a:rPr>
              <a:t>Buffer</a:t>
            </a:r>
          </a:p>
          <a:p>
            <a:r>
              <a:rPr lang="zh-CN" altLang="en-US" smtClean="0">
                <a:solidFill>
                  <a:srgbClr val="3ED0F2"/>
                </a:solidFill>
              </a:rPr>
              <a:t>        </a:t>
            </a:r>
            <a:r>
              <a:rPr lang="en-US" altLang="zh-CN" smtClean="0">
                <a:solidFill>
                  <a:srgbClr val="3ED0F2"/>
                </a:solidFill>
              </a:rPr>
              <a:t>Buffer</a:t>
            </a:r>
            <a:r>
              <a:rPr lang="zh-CN" altLang="en-US" smtClean="0">
                <a:solidFill>
                  <a:srgbClr val="3ED0F2"/>
                </a:solidFill>
              </a:rPr>
              <a:t>内部其实是一个数组，并负责维护数组的读写指针。在</a:t>
            </a:r>
            <a:r>
              <a:rPr lang="en-US" altLang="zh-CN">
                <a:solidFill>
                  <a:srgbClr val="3ED0F2"/>
                </a:solidFill>
              </a:rPr>
              <a:t>NIO</a:t>
            </a:r>
            <a:r>
              <a:rPr lang="zh-CN" altLang="en-US">
                <a:solidFill>
                  <a:srgbClr val="3ED0F2"/>
                </a:solidFill>
              </a:rPr>
              <a:t>库中，所有数据都是用缓冲区处理的。在读取数据时，它是直接读到缓冲区中的；在写入数据时，也是写入到缓冲区中</a:t>
            </a:r>
            <a:r>
              <a:rPr lang="zh-CN" altLang="en-US" smtClean="0">
                <a:solidFill>
                  <a:srgbClr val="3ED0F2"/>
                </a:solidFill>
              </a:rPr>
              <a:t>。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ByteBuffe</a:t>
            </a:r>
            <a:r>
              <a:rPr lang="zh-CN" altLang="en-US" smtClean="0">
                <a:solidFill>
                  <a:srgbClr val="3ED0F2"/>
                </a:solidFill>
              </a:rPr>
              <a:t>，</a:t>
            </a:r>
            <a:r>
              <a:rPr lang="en-US" altLang="zh-CN">
                <a:solidFill>
                  <a:srgbClr val="3ED0F2"/>
                </a:solidFill>
              </a:rPr>
              <a:t>CharBuffer</a:t>
            </a:r>
            <a:r>
              <a:rPr lang="zh-CN" altLang="en-US">
                <a:solidFill>
                  <a:srgbClr val="3ED0F2"/>
                </a:solidFill>
              </a:rPr>
              <a:t>、 </a:t>
            </a:r>
            <a:r>
              <a:rPr lang="en-US" altLang="zh-CN">
                <a:solidFill>
                  <a:srgbClr val="3ED0F2"/>
                </a:solidFill>
              </a:rPr>
              <a:t>ShortBuffer</a:t>
            </a:r>
            <a:r>
              <a:rPr lang="zh-CN" altLang="en-US">
                <a:solidFill>
                  <a:srgbClr val="3ED0F2"/>
                </a:solidFill>
              </a:rPr>
              <a:t>、</a:t>
            </a:r>
            <a:r>
              <a:rPr lang="en-US" altLang="zh-CN">
                <a:solidFill>
                  <a:srgbClr val="3ED0F2"/>
                </a:solidFill>
              </a:rPr>
              <a:t>IntBuffer</a:t>
            </a:r>
            <a:r>
              <a:rPr lang="zh-CN" altLang="en-US">
                <a:solidFill>
                  <a:srgbClr val="3ED0F2"/>
                </a:solidFill>
              </a:rPr>
              <a:t>、</a:t>
            </a:r>
            <a:r>
              <a:rPr lang="en-US" altLang="zh-CN">
                <a:solidFill>
                  <a:srgbClr val="3ED0F2"/>
                </a:solidFill>
              </a:rPr>
              <a:t>LongBuffer</a:t>
            </a:r>
            <a:r>
              <a:rPr lang="zh-CN" altLang="en-US">
                <a:solidFill>
                  <a:srgbClr val="3ED0F2"/>
                </a:solidFill>
              </a:rPr>
              <a:t>、</a:t>
            </a:r>
            <a:r>
              <a:rPr lang="en-US" altLang="zh-CN">
                <a:solidFill>
                  <a:srgbClr val="3ED0F2"/>
                </a:solidFill>
              </a:rPr>
              <a:t>FloatBuffer</a:t>
            </a:r>
            <a:r>
              <a:rPr lang="zh-CN" altLang="en-US">
                <a:solidFill>
                  <a:srgbClr val="3ED0F2"/>
                </a:solidFill>
              </a:rPr>
              <a:t>、</a:t>
            </a:r>
            <a:r>
              <a:rPr lang="en-US" altLang="zh-CN" smtClean="0">
                <a:solidFill>
                  <a:srgbClr val="3ED0F2"/>
                </a:solidFill>
              </a:rPr>
              <a:t>DoubleBuffer</a:t>
            </a:r>
          </a:p>
          <a:p>
            <a:r>
              <a:rPr lang="zh-CN" altLang="en-US">
                <a:solidFill>
                  <a:srgbClr val="3ED0F2"/>
                </a:solidFill>
              </a:rPr>
              <a:t>（</a:t>
            </a:r>
            <a:r>
              <a:rPr lang="en-US" altLang="zh-CN">
                <a:solidFill>
                  <a:srgbClr val="3ED0F2"/>
                </a:solidFill>
              </a:rPr>
              <a:t>netty</a:t>
            </a:r>
            <a:r>
              <a:rPr lang="zh-CN" altLang="en-US">
                <a:solidFill>
                  <a:srgbClr val="3ED0F2"/>
                </a:solidFill>
              </a:rPr>
              <a:t>内部自己实现了一套更高性能的缓存系统</a:t>
            </a:r>
            <a:r>
              <a:rPr lang="zh-CN" altLang="en-US" smtClean="0">
                <a:solidFill>
                  <a:srgbClr val="3ED0F2"/>
                </a:solidFill>
              </a:rPr>
              <a:t>）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2.</a:t>
            </a:r>
            <a:r>
              <a:rPr lang="zh-CN" altLang="en-US" smtClean="0">
                <a:solidFill>
                  <a:srgbClr val="3ED0F2"/>
                </a:solidFill>
              </a:rPr>
              <a:t>通信信道 </a:t>
            </a:r>
            <a:r>
              <a:rPr lang="en-US" altLang="zh-CN" smtClean="0">
                <a:solidFill>
                  <a:srgbClr val="3ED0F2"/>
                </a:solidFill>
              </a:rPr>
              <a:t>Channel</a:t>
            </a:r>
          </a:p>
          <a:p>
            <a:r>
              <a:rPr lang="en-US" altLang="zh-CN">
                <a:solidFill>
                  <a:srgbClr val="3ED0F2"/>
                </a:solidFill>
              </a:rPr>
              <a:t> </a:t>
            </a:r>
            <a:r>
              <a:rPr lang="en-US" altLang="zh-CN" smtClean="0">
                <a:solidFill>
                  <a:srgbClr val="3ED0F2"/>
                </a:solidFill>
              </a:rPr>
              <a:t>       Channel</a:t>
            </a:r>
            <a:r>
              <a:rPr lang="zh-CN" altLang="en-US" smtClean="0">
                <a:solidFill>
                  <a:srgbClr val="3ED0F2"/>
                </a:solidFill>
              </a:rPr>
              <a:t>是对网络连接的一个抽象，是一个全双工数据通道。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SocketChannel</a:t>
            </a:r>
            <a:r>
              <a:rPr lang="zh-CN" altLang="en-US" smtClean="0">
                <a:solidFill>
                  <a:srgbClr val="3ED0F2"/>
                </a:solidFill>
              </a:rPr>
              <a:t>，</a:t>
            </a:r>
            <a:r>
              <a:rPr lang="en-US" altLang="zh-CN" smtClean="0">
                <a:solidFill>
                  <a:srgbClr val="3ED0F2"/>
                </a:solidFill>
              </a:rPr>
              <a:t>ServerSocketChannel</a:t>
            </a:r>
          </a:p>
          <a:p>
            <a:r>
              <a:rPr lang="en-US" altLang="zh-CN" smtClean="0">
                <a:solidFill>
                  <a:srgbClr val="3ED0F2"/>
                </a:solidFill>
              </a:rPr>
              <a:t>3.</a:t>
            </a:r>
            <a:r>
              <a:rPr lang="zh-CN" altLang="en-US">
                <a:solidFill>
                  <a:srgbClr val="3ED0F2"/>
                </a:solidFill>
              </a:rPr>
              <a:t>多路复用器 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</a:p>
          <a:p>
            <a:r>
              <a:rPr lang="en-US" altLang="zh-CN" smtClean="0">
                <a:solidFill>
                  <a:srgbClr val="3ED0F2"/>
                </a:solidFill>
              </a:rPr>
              <a:t>      Selector</a:t>
            </a:r>
            <a:r>
              <a:rPr lang="zh-CN" altLang="en-US">
                <a:solidFill>
                  <a:srgbClr val="3ED0F2"/>
                </a:solidFill>
              </a:rPr>
              <a:t>运行在一个死循环中</a:t>
            </a:r>
            <a:r>
              <a:rPr lang="zh-CN" altLang="en-US" smtClean="0">
                <a:solidFill>
                  <a:srgbClr val="3ED0F2"/>
                </a:solidFill>
              </a:rPr>
              <a:t>，它会不断</a:t>
            </a:r>
            <a:r>
              <a:rPr lang="zh-CN" altLang="en-US">
                <a:solidFill>
                  <a:srgbClr val="3ED0F2"/>
                </a:solidFill>
              </a:rPr>
              <a:t>轮询注册在其上</a:t>
            </a:r>
            <a:r>
              <a:rPr lang="zh-CN" altLang="en-US" smtClean="0">
                <a:solidFill>
                  <a:srgbClr val="3ED0F2"/>
                </a:solidFill>
              </a:rPr>
              <a:t>的</a:t>
            </a:r>
            <a:r>
              <a:rPr lang="en-US" altLang="zh-CN">
                <a:solidFill>
                  <a:srgbClr val="3ED0F2"/>
                </a:solidFill>
              </a:rPr>
              <a:t>c</a:t>
            </a:r>
            <a:r>
              <a:rPr lang="en-US" altLang="zh-CN" smtClean="0">
                <a:solidFill>
                  <a:srgbClr val="3ED0F2"/>
                </a:solidFill>
              </a:rPr>
              <a:t>hannel</a:t>
            </a:r>
            <a:r>
              <a:rPr lang="zh-CN" altLang="en-US" smtClean="0">
                <a:solidFill>
                  <a:srgbClr val="3ED0F2"/>
                </a:solidFill>
              </a:rPr>
              <a:t>，如果有</a:t>
            </a:r>
            <a:r>
              <a:rPr lang="en-US" altLang="zh-CN" smtClean="0">
                <a:solidFill>
                  <a:srgbClr val="3ED0F2"/>
                </a:solidFill>
              </a:rPr>
              <a:t>channel</a:t>
            </a:r>
            <a:r>
              <a:rPr lang="zh-CN" altLang="en-US" smtClean="0">
                <a:solidFill>
                  <a:srgbClr val="3ED0F2"/>
                </a:solidFill>
              </a:rPr>
              <a:t>处于就绪状态，就会被选择出来。选择出来的是一个</a:t>
            </a:r>
            <a:r>
              <a:rPr lang="en-US" altLang="zh-CN" smtClean="0">
                <a:solidFill>
                  <a:srgbClr val="3ED0F2"/>
                </a:solidFill>
              </a:rPr>
              <a:t>SelectionKey</a:t>
            </a:r>
            <a:r>
              <a:rPr lang="zh-CN" altLang="en-US" smtClean="0">
                <a:solidFill>
                  <a:srgbClr val="3ED0F2"/>
                </a:solidFill>
              </a:rPr>
              <a:t>的集合，遍历这个集合对注册在</a:t>
            </a:r>
            <a:r>
              <a:rPr lang="en-US" altLang="zh-CN" smtClean="0">
                <a:solidFill>
                  <a:srgbClr val="3ED0F2"/>
                </a:solidFill>
              </a:rPr>
              <a:t>channel</a:t>
            </a:r>
            <a:r>
              <a:rPr lang="zh-CN" altLang="en-US" smtClean="0">
                <a:solidFill>
                  <a:srgbClr val="3ED0F2"/>
                </a:solidFill>
              </a:rPr>
              <a:t>上的事件进行分发。</a:t>
            </a:r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NIO</a:t>
            </a:r>
            <a:r>
              <a:rPr lang="zh-CN" altLang="en-US" smtClean="0">
                <a:solidFill>
                  <a:srgbClr val="3ED0F2"/>
                </a:solidFill>
              </a:rPr>
              <a:t>采用了</a:t>
            </a:r>
            <a:r>
              <a:rPr lang="en-US" altLang="zh-CN" smtClean="0">
                <a:solidFill>
                  <a:srgbClr val="3ED0F2"/>
                </a:solidFill>
              </a:rPr>
              <a:t>reactor</a:t>
            </a:r>
            <a:r>
              <a:rPr lang="zh-CN" altLang="en-US" smtClean="0">
                <a:solidFill>
                  <a:srgbClr val="3ED0F2"/>
                </a:solidFill>
              </a:rPr>
              <a:t>模型，并且提供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多路复用的机制，所谓</a:t>
            </a:r>
            <a:r>
              <a:rPr lang="en-US" altLang="zh-CN" smtClean="0">
                <a:solidFill>
                  <a:srgbClr val="3ED0F2"/>
                </a:solidFill>
              </a:rPr>
              <a:t>IO</a:t>
            </a:r>
            <a:r>
              <a:rPr lang="zh-CN" altLang="en-US" smtClean="0">
                <a:solidFill>
                  <a:srgbClr val="3ED0F2"/>
                </a:solidFill>
              </a:rPr>
              <a:t>多路复用，其实是指复用的选择器。</a:t>
            </a:r>
            <a:endParaRPr lang="en-US" altLang="zh-CN" smtClean="0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006" y="439271"/>
            <a:ext cx="3405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37" y="2135267"/>
            <a:ext cx="6564808" cy="27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388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etty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4966" y="1860331"/>
            <a:ext cx="3823137" cy="4091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>
                <a:solidFill>
                  <a:srgbClr val="3ED0F2"/>
                </a:solidFill>
              </a:rPr>
              <a:t>服务端用于接收客户端连接的不再是个</a:t>
            </a:r>
            <a:r>
              <a:rPr lang="en-US" altLang="zh-CN">
                <a:solidFill>
                  <a:srgbClr val="3ED0F2"/>
                </a:solidFill>
              </a:rPr>
              <a:t>1</a:t>
            </a:r>
            <a:r>
              <a:rPr lang="zh-CN" altLang="en-US">
                <a:solidFill>
                  <a:srgbClr val="3ED0F2"/>
                </a:solidFill>
              </a:rPr>
              <a:t>个单独的</a:t>
            </a:r>
            <a:r>
              <a:rPr lang="en-US" altLang="zh-CN">
                <a:solidFill>
                  <a:srgbClr val="3ED0F2"/>
                </a:solidFill>
              </a:rPr>
              <a:t>NIO</a:t>
            </a:r>
            <a:r>
              <a:rPr lang="zh-CN" altLang="en-US">
                <a:solidFill>
                  <a:srgbClr val="3ED0F2"/>
                </a:solidFill>
              </a:rPr>
              <a:t>线程，而是一个独立的</a:t>
            </a:r>
            <a:r>
              <a:rPr lang="en-US" altLang="zh-CN">
                <a:solidFill>
                  <a:srgbClr val="3ED0F2"/>
                </a:solidFill>
              </a:rPr>
              <a:t>NIO</a:t>
            </a:r>
            <a:r>
              <a:rPr lang="zh-CN" altLang="en-US">
                <a:solidFill>
                  <a:srgbClr val="3ED0F2"/>
                </a:solidFill>
              </a:rPr>
              <a:t>线程池。</a:t>
            </a:r>
            <a:r>
              <a:rPr lang="en-US" altLang="zh-CN">
                <a:solidFill>
                  <a:srgbClr val="3ED0F2"/>
                </a:solidFill>
              </a:rPr>
              <a:t>Acceptor</a:t>
            </a:r>
            <a:r>
              <a:rPr lang="zh-CN" altLang="en-US">
                <a:solidFill>
                  <a:srgbClr val="3ED0F2"/>
                </a:solidFill>
              </a:rPr>
              <a:t>接收到客户端</a:t>
            </a:r>
            <a:r>
              <a:rPr lang="en-US" altLang="zh-CN">
                <a:solidFill>
                  <a:srgbClr val="3ED0F2"/>
                </a:solidFill>
              </a:rPr>
              <a:t>TCP</a:t>
            </a:r>
            <a:r>
              <a:rPr lang="zh-CN" altLang="en-US">
                <a:solidFill>
                  <a:srgbClr val="3ED0F2"/>
                </a:solidFill>
              </a:rPr>
              <a:t>连接请求处理完成后（可能包含接入认证等），将新创建的</a:t>
            </a:r>
            <a:r>
              <a:rPr lang="en-US" altLang="zh-CN">
                <a:solidFill>
                  <a:srgbClr val="3ED0F2"/>
                </a:solidFill>
              </a:rPr>
              <a:t>SocketChannel</a:t>
            </a:r>
            <a:r>
              <a:rPr lang="zh-CN" altLang="en-US">
                <a:solidFill>
                  <a:srgbClr val="3ED0F2"/>
                </a:solidFill>
              </a:rPr>
              <a:t>注册到</a:t>
            </a:r>
            <a:r>
              <a:rPr lang="en-US" altLang="zh-CN">
                <a:solidFill>
                  <a:srgbClr val="3ED0F2"/>
                </a:solidFill>
              </a:rPr>
              <a:t>IO</a:t>
            </a:r>
            <a:r>
              <a:rPr lang="zh-CN" altLang="en-US">
                <a:solidFill>
                  <a:srgbClr val="3ED0F2"/>
                </a:solidFill>
              </a:rPr>
              <a:t>线程池（</a:t>
            </a:r>
            <a:r>
              <a:rPr lang="en-US" altLang="zh-CN">
                <a:solidFill>
                  <a:srgbClr val="3ED0F2"/>
                </a:solidFill>
              </a:rPr>
              <a:t>subreactor</a:t>
            </a:r>
            <a:r>
              <a:rPr lang="zh-CN" altLang="en-US">
                <a:solidFill>
                  <a:srgbClr val="3ED0F2"/>
                </a:solidFill>
              </a:rPr>
              <a:t>线程池）的某个</a:t>
            </a:r>
            <a:r>
              <a:rPr lang="en-US" altLang="zh-CN">
                <a:solidFill>
                  <a:srgbClr val="3ED0F2"/>
                </a:solidFill>
              </a:rPr>
              <a:t>IO</a:t>
            </a:r>
            <a:r>
              <a:rPr lang="zh-CN" altLang="en-US">
                <a:solidFill>
                  <a:srgbClr val="3ED0F2"/>
                </a:solidFill>
              </a:rPr>
              <a:t>线程上，由它负责</a:t>
            </a:r>
            <a:r>
              <a:rPr lang="en-US" altLang="zh-CN">
                <a:solidFill>
                  <a:srgbClr val="3ED0F2"/>
                </a:solidFill>
              </a:rPr>
              <a:t>SocketChannel</a:t>
            </a:r>
            <a:r>
              <a:rPr lang="zh-CN" altLang="en-US">
                <a:solidFill>
                  <a:srgbClr val="3ED0F2"/>
                </a:solidFill>
              </a:rPr>
              <a:t>的读写和编解码工作。</a:t>
            </a:r>
            <a:r>
              <a:rPr lang="en-US" altLang="zh-CN">
                <a:solidFill>
                  <a:srgbClr val="3ED0F2"/>
                </a:solidFill>
              </a:rPr>
              <a:t>Acceptor</a:t>
            </a:r>
            <a:r>
              <a:rPr lang="zh-CN" altLang="en-US">
                <a:solidFill>
                  <a:srgbClr val="3ED0F2"/>
                </a:solidFill>
              </a:rPr>
              <a:t>线程池仅仅只用于客户端的登陆、握手和安全认证，一旦链路建立成功，就将链路注册到后端</a:t>
            </a:r>
            <a:r>
              <a:rPr lang="en-US" altLang="zh-CN">
                <a:solidFill>
                  <a:srgbClr val="3ED0F2"/>
                </a:solidFill>
              </a:rPr>
              <a:t>subReactor</a:t>
            </a:r>
            <a:r>
              <a:rPr lang="zh-CN" altLang="en-US">
                <a:solidFill>
                  <a:srgbClr val="3ED0F2"/>
                </a:solidFill>
              </a:rPr>
              <a:t>线程池的</a:t>
            </a:r>
            <a:r>
              <a:rPr lang="en-US" altLang="zh-CN">
                <a:solidFill>
                  <a:srgbClr val="3ED0F2"/>
                </a:solidFill>
              </a:rPr>
              <a:t>IO</a:t>
            </a:r>
            <a:r>
              <a:rPr lang="zh-CN" altLang="en-US">
                <a:solidFill>
                  <a:srgbClr val="3ED0F2"/>
                </a:solidFill>
              </a:rPr>
              <a:t>线程上，由</a:t>
            </a:r>
            <a:r>
              <a:rPr lang="en-US" altLang="zh-CN">
                <a:solidFill>
                  <a:srgbClr val="3ED0F2"/>
                </a:solidFill>
              </a:rPr>
              <a:t>IO</a:t>
            </a:r>
            <a:r>
              <a:rPr lang="zh-CN" altLang="en-US">
                <a:solidFill>
                  <a:srgbClr val="3ED0F2"/>
                </a:solidFill>
              </a:rPr>
              <a:t>线程负责后续的</a:t>
            </a:r>
            <a:r>
              <a:rPr lang="en-US" altLang="zh-CN">
                <a:solidFill>
                  <a:srgbClr val="3ED0F2"/>
                </a:solidFill>
              </a:rPr>
              <a:t>IO</a:t>
            </a:r>
            <a:r>
              <a:rPr lang="zh-CN" altLang="en-US">
                <a:solidFill>
                  <a:srgbClr val="3ED0F2"/>
                </a:solidFill>
              </a:rPr>
              <a:t>操作。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60331"/>
            <a:ext cx="4740166" cy="40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005" y="439271"/>
            <a:ext cx="388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etty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006" y="1500554"/>
            <a:ext cx="8387098" cy="4450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>
                <a:solidFill>
                  <a:srgbClr val="3ED0F2"/>
                </a:solidFill>
              </a:rPr>
              <a:t>从主线程池中随机选择一个</a:t>
            </a:r>
            <a:r>
              <a:rPr lang="en-US" altLang="zh-CN">
                <a:solidFill>
                  <a:srgbClr val="3ED0F2"/>
                </a:solidFill>
              </a:rPr>
              <a:t>Reactor</a:t>
            </a:r>
            <a:r>
              <a:rPr lang="zh-CN" altLang="en-US">
                <a:solidFill>
                  <a:srgbClr val="3ED0F2"/>
                </a:solidFill>
              </a:rPr>
              <a:t>线程作为</a:t>
            </a:r>
            <a:r>
              <a:rPr lang="en-US" altLang="zh-CN">
                <a:solidFill>
                  <a:srgbClr val="3ED0F2"/>
                </a:solidFill>
              </a:rPr>
              <a:t>Acceptor</a:t>
            </a:r>
            <a:r>
              <a:rPr lang="zh-CN" altLang="en-US">
                <a:solidFill>
                  <a:srgbClr val="3ED0F2"/>
                </a:solidFill>
              </a:rPr>
              <a:t>线程，用于绑定监听端口，接收客户端连接；</a:t>
            </a:r>
          </a:p>
          <a:p>
            <a:endParaRPr lang="zh-CN" altLang="en-US">
              <a:solidFill>
                <a:srgbClr val="3ED0F2"/>
              </a:solidFill>
            </a:endParaRPr>
          </a:p>
          <a:p>
            <a:r>
              <a:rPr lang="en-US" altLang="zh-CN">
                <a:solidFill>
                  <a:srgbClr val="3ED0F2"/>
                </a:solidFill>
              </a:rPr>
              <a:t>Acceptor</a:t>
            </a:r>
            <a:r>
              <a:rPr lang="zh-CN" altLang="en-US">
                <a:solidFill>
                  <a:srgbClr val="3ED0F2"/>
                </a:solidFill>
              </a:rPr>
              <a:t>线程接收客户端连接请求之后创建新的</a:t>
            </a:r>
            <a:r>
              <a:rPr lang="en-US" altLang="zh-CN">
                <a:solidFill>
                  <a:srgbClr val="3ED0F2"/>
                </a:solidFill>
              </a:rPr>
              <a:t>SocketChannel</a:t>
            </a:r>
            <a:r>
              <a:rPr lang="zh-CN" altLang="en-US">
                <a:solidFill>
                  <a:srgbClr val="3ED0F2"/>
                </a:solidFill>
              </a:rPr>
              <a:t>，将其注册到主线程池的其它</a:t>
            </a:r>
            <a:r>
              <a:rPr lang="en-US" altLang="zh-CN">
                <a:solidFill>
                  <a:srgbClr val="3ED0F2"/>
                </a:solidFill>
              </a:rPr>
              <a:t>Reactor</a:t>
            </a:r>
            <a:r>
              <a:rPr lang="zh-CN" altLang="en-US">
                <a:solidFill>
                  <a:srgbClr val="3ED0F2"/>
                </a:solidFill>
              </a:rPr>
              <a:t>线程上，由其负责接入认证、</a:t>
            </a:r>
            <a:r>
              <a:rPr lang="en-US" altLang="zh-CN">
                <a:solidFill>
                  <a:srgbClr val="3ED0F2"/>
                </a:solidFill>
              </a:rPr>
              <a:t>IP</a:t>
            </a:r>
            <a:r>
              <a:rPr lang="zh-CN" altLang="en-US">
                <a:solidFill>
                  <a:srgbClr val="3ED0F2"/>
                </a:solidFill>
              </a:rPr>
              <a:t>黑白名单过滤、握手等操作； </a:t>
            </a:r>
          </a:p>
          <a:p>
            <a:r>
              <a:rPr lang="zh-CN" altLang="en-US">
                <a:solidFill>
                  <a:srgbClr val="3ED0F2"/>
                </a:solidFill>
              </a:rPr>
              <a:t>步骤</a:t>
            </a:r>
            <a:r>
              <a:rPr lang="en-US" altLang="zh-CN">
                <a:solidFill>
                  <a:srgbClr val="3ED0F2"/>
                </a:solidFill>
              </a:rPr>
              <a:t>2</a:t>
            </a:r>
            <a:r>
              <a:rPr lang="zh-CN" altLang="en-US">
                <a:solidFill>
                  <a:srgbClr val="3ED0F2"/>
                </a:solidFill>
              </a:rPr>
              <a:t>完成之后，业务层的链路正式建立，将</a:t>
            </a:r>
            <a:r>
              <a:rPr lang="en-US" altLang="zh-CN">
                <a:solidFill>
                  <a:srgbClr val="3ED0F2"/>
                </a:solidFill>
              </a:rPr>
              <a:t>SocketChannel</a:t>
            </a:r>
            <a:r>
              <a:rPr lang="zh-CN" altLang="en-US">
                <a:solidFill>
                  <a:srgbClr val="3ED0F2"/>
                </a:solidFill>
              </a:rPr>
              <a:t>从</a:t>
            </a:r>
            <a:r>
              <a:rPr lang="en-US" altLang="zh-CN">
                <a:solidFill>
                  <a:srgbClr val="3ED0F2"/>
                </a:solidFill>
              </a:rPr>
              <a:t>Main</a:t>
            </a:r>
            <a:r>
              <a:rPr lang="zh-CN" altLang="en-US">
                <a:solidFill>
                  <a:srgbClr val="3ED0F2"/>
                </a:solidFill>
              </a:rPr>
              <a:t>线程池的</a:t>
            </a:r>
            <a:r>
              <a:rPr lang="en-US" altLang="zh-CN">
                <a:solidFill>
                  <a:srgbClr val="3ED0F2"/>
                </a:solidFill>
              </a:rPr>
              <a:t>Reactor</a:t>
            </a:r>
            <a:r>
              <a:rPr lang="zh-CN" altLang="en-US">
                <a:solidFill>
                  <a:srgbClr val="3ED0F2"/>
                </a:solidFill>
              </a:rPr>
              <a:t>线程的多路复用器</a:t>
            </a:r>
            <a:r>
              <a:rPr lang="en-US" altLang="zh-CN">
                <a:solidFill>
                  <a:srgbClr val="3ED0F2"/>
                </a:solidFill>
              </a:rPr>
              <a:t>Selector</a:t>
            </a:r>
            <a:r>
              <a:rPr lang="zh-CN" altLang="en-US">
                <a:solidFill>
                  <a:srgbClr val="3ED0F2"/>
                </a:solidFill>
              </a:rPr>
              <a:t>上摘除，重新注册到</a:t>
            </a:r>
            <a:r>
              <a:rPr lang="en-US" altLang="zh-CN">
                <a:solidFill>
                  <a:srgbClr val="3ED0F2"/>
                </a:solidFill>
              </a:rPr>
              <a:t>Sub</a:t>
            </a:r>
            <a:r>
              <a:rPr lang="zh-CN" altLang="en-US">
                <a:solidFill>
                  <a:srgbClr val="3ED0F2"/>
                </a:solidFill>
              </a:rPr>
              <a:t>线程池的线程上，用于处理</a:t>
            </a:r>
            <a:r>
              <a:rPr lang="en-US" altLang="zh-CN">
                <a:solidFill>
                  <a:srgbClr val="3ED0F2"/>
                </a:solidFill>
              </a:rPr>
              <a:t>I/O</a:t>
            </a:r>
            <a:r>
              <a:rPr lang="zh-CN" altLang="en-US">
                <a:solidFill>
                  <a:srgbClr val="3ED0F2"/>
                </a:solidFill>
              </a:rPr>
              <a:t>的读写操作</a:t>
            </a:r>
            <a:r>
              <a:rPr lang="zh-CN" altLang="en-US" smtClean="0">
                <a:solidFill>
                  <a:srgbClr val="3ED0F2"/>
                </a:solidFill>
              </a:rPr>
              <a:t>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重点是摘除，重新注册。意思是说，</a:t>
            </a:r>
            <a:r>
              <a:rPr lang="en-US" altLang="zh-CN" smtClean="0">
                <a:solidFill>
                  <a:srgbClr val="3ED0F2"/>
                </a:solidFill>
              </a:rPr>
              <a:t>MainReactor</a:t>
            </a:r>
            <a:r>
              <a:rPr lang="zh-CN" altLang="en-US" smtClean="0">
                <a:solidFill>
                  <a:srgbClr val="3ED0F2"/>
                </a:solidFill>
              </a:rPr>
              <a:t>中有一个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，</a:t>
            </a:r>
            <a:r>
              <a:rPr lang="en-US" altLang="zh-CN" smtClean="0">
                <a:solidFill>
                  <a:srgbClr val="3ED0F2"/>
                </a:solidFill>
              </a:rPr>
              <a:t>SubReactor</a:t>
            </a:r>
            <a:r>
              <a:rPr lang="zh-CN" altLang="en-US" smtClean="0">
                <a:solidFill>
                  <a:srgbClr val="3ED0F2"/>
                </a:solidFill>
              </a:rPr>
              <a:t>中也有一个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。我们知道，</a:t>
            </a:r>
            <a:r>
              <a:rPr lang="en-US" altLang="zh-CN" smtClean="0">
                <a:solidFill>
                  <a:srgbClr val="3ED0F2"/>
                </a:solidFill>
              </a:rPr>
              <a:t>SelectionKey</a:t>
            </a:r>
            <a:r>
              <a:rPr lang="zh-CN" altLang="en-US" smtClean="0">
                <a:solidFill>
                  <a:srgbClr val="3ED0F2"/>
                </a:solidFill>
              </a:rPr>
              <a:t>中有</a:t>
            </a:r>
            <a:r>
              <a:rPr lang="en-US" altLang="zh-CN" smtClean="0">
                <a:solidFill>
                  <a:srgbClr val="3ED0F2"/>
                </a:solidFill>
              </a:rPr>
              <a:t>4</a:t>
            </a:r>
            <a:r>
              <a:rPr lang="zh-CN" altLang="en-US" smtClean="0">
                <a:solidFill>
                  <a:srgbClr val="3ED0F2"/>
                </a:solidFill>
              </a:rPr>
              <a:t>个常量表示</a:t>
            </a:r>
            <a:r>
              <a:rPr lang="en-US" altLang="zh-CN" smtClean="0">
                <a:solidFill>
                  <a:srgbClr val="3ED0F2"/>
                </a:solidFill>
              </a:rPr>
              <a:t>4</a:t>
            </a:r>
            <a:r>
              <a:rPr lang="zh-CN" altLang="en-US">
                <a:solidFill>
                  <a:srgbClr val="3ED0F2"/>
                </a:solidFill>
              </a:rPr>
              <a:t>种</a:t>
            </a:r>
            <a:r>
              <a:rPr lang="zh-CN" altLang="en-US" smtClean="0">
                <a:solidFill>
                  <a:srgbClr val="3ED0F2"/>
                </a:solidFill>
              </a:rPr>
              <a:t>操作，分别是</a:t>
            </a:r>
            <a:r>
              <a:rPr lang="en-US" altLang="zh-CN" smtClean="0">
                <a:solidFill>
                  <a:srgbClr val="3ED0F2"/>
                </a:solidFill>
              </a:rPr>
              <a:t>OP_ACCEPT</a:t>
            </a:r>
            <a:r>
              <a:rPr lang="zh-CN" altLang="en-US" smtClean="0">
                <a:solidFill>
                  <a:srgbClr val="3ED0F2"/>
                </a:solidFill>
              </a:rPr>
              <a:t>、</a:t>
            </a:r>
            <a:r>
              <a:rPr lang="en-US" altLang="zh-CN" smtClean="0">
                <a:solidFill>
                  <a:srgbClr val="3ED0F2"/>
                </a:solidFill>
              </a:rPr>
              <a:t>OP_CONNECT</a:t>
            </a:r>
            <a:r>
              <a:rPr lang="zh-CN" altLang="en-US" smtClean="0">
                <a:solidFill>
                  <a:srgbClr val="3ED0F2"/>
                </a:solidFill>
              </a:rPr>
              <a:t>、</a:t>
            </a:r>
            <a:r>
              <a:rPr lang="en-US" altLang="zh-CN" smtClean="0">
                <a:solidFill>
                  <a:srgbClr val="3ED0F2"/>
                </a:solidFill>
              </a:rPr>
              <a:t>OP_READ</a:t>
            </a:r>
            <a:r>
              <a:rPr lang="zh-CN" altLang="en-US" smtClean="0">
                <a:solidFill>
                  <a:srgbClr val="3ED0F2"/>
                </a:solidFill>
              </a:rPr>
              <a:t>、</a:t>
            </a:r>
            <a:r>
              <a:rPr lang="en-US" altLang="zh-CN" smtClean="0">
                <a:solidFill>
                  <a:srgbClr val="3ED0F2"/>
                </a:solidFill>
              </a:rPr>
              <a:t>OP_WRITE</a:t>
            </a:r>
            <a:r>
              <a:rPr lang="zh-CN" altLang="en-US" smtClean="0">
                <a:solidFill>
                  <a:srgbClr val="3ED0F2"/>
                </a:solidFill>
              </a:rPr>
              <a:t>。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所以</a:t>
            </a:r>
            <a:r>
              <a:rPr lang="en-US" altLang="zh-CN" smtClean="0">
                <a:solidFill>
                  <a:srgbClr val="3ED0F2"/>
                </a:solidFill>
              </a:rPr>
              <a:t>netty</a:t>
            </a:r>
            <a:r>
              <a:rPr lang="zh-CN" altLang="en-US" smtClean="0">
                <a:solidFill>
                  <a:srgbClr val="3ED0F2"/>
                </a:solidFill>
              </a:rPr>
              <a:t>中其实是把</a:t>
            </a:r>
            <a:r>
              <a:rPr lang="en-US" altLang="zh-CN" smtClean="0">
                <a:solidFill>
                  <a:srgbClr val="3ED0F2"/>
                </a:solidFill>
              </a:rPr>
              <a:t>OP_ACCEPT</a:t>
            </a:r>
            <a:r>
              <a:rPr lang="zh-CN" altLang="en-US" smtClean="0">
                <a:solidFill>
                  <a:srgbClr val="3ED0F2"/>
                </a:solidFill>
              </a:rPr>
              <a:t>和后三种操作放在不同的</a:t>
            </a:r>
            <a:r>
              <a:rPr lang="en-US" altLang="zh-CN" smtClean="0">
                <a:solidFill>
                  <a:srgbClr val="3ED0F2"/>
                </a:solidFill>
              </a:rPr>
              <a:t>selector</a:t>
            </a:r>
            <a:r>
              <a:rPr lang="zh-CN" altLang="en-US" smtClean="0">
                <a:solidFill>
                  <a:srgbClr val="3ED0F2"/>
                </a:solidFill>
              </a:rPr>
              <a:t>中，我的这个模型跟这个思想其实是异曲同工的，我是将四种操作放到不同的线程中去了。</a:t>
            </a:r>
            <a:endParaRPr lang="zh-CN" altLang="en-US">
              <a:solidFill>
                <a:srgbClr val="3ED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005" y="439271"/>
            <a:ext cx="388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网络模型设计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0686" y="2672858"/>
            <a:ext cx="1896915" cy="293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3ED0F2"/>
                </a:solidFill>
              </a:rPr>
              <a:t>先暂且不论这个模型有何优劣，就实现过程来说，我觉得我学到的东西真的很多。但这也只是整个</a:t>
            </a:r>
            <a:r>
              <a:rPr lang="en-US" altLang="zh-CN" smtClean="0">
                <a:solidFill>
                  <a:srgbClr val="3ED0F2"/>
                </a:solidFill>
              </a:rPr>
              <a:t>tomcat</a:t>
            </a:r>
            <a:r>
              <a:rPr lang="zh-CN" altLang="en-US" smtClean="0">
                <a:solidFill>
                  <a:srgbClr val="3ED0F2"/>
                </a:solidFill>
              </a:rPr>
              <a:t>系统的冰山一角，还得继续下去。</a:t>
            </a:r>
            <a:endParaRPr lang="en-US" altLang="zh-CN">
              <a:solidFill>
                <a:srgbClr val="3ED0F2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99295" y="2250827"/>
            <a:ext cx="726830" cy="422031"/>
          </a:xfrm>
          <a:prstGeom prst="ellipse">
            <a:avLst/>
          </a:prstGeom>
          <a:solidFill>
            <a:srgbClr val="3ED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client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9295" y="2555627"/>
            <a:ext cx="726830" cy="422031"/>
          </a:xfrm>
          <a:prstGeom prst="ellipse">
            <a:avLst/>
          </a:prstGeom>
          <a:solidFill>
            <a:srgbClr val="3ED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client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9295" y="2860427"/>
            <a:ext cx="726830" cy="422031"/>
          </a:xfrm>
          <a:prstGeom prst="ellipse">
            <a:avLst/>
          </a:prstGeom>
          <a:solidFill>
            <a:srgbClr val="3ED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client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24000" y="2239108"/>
            <a:ext cx="726831" cy="3974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48706" y="2239108"/>
            <a:ext cx="726831" cy="3974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4173412" y="2239108"/>
            <a:ext cx="726831" cy="3974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5498118" y="2239107"/>
            <a:ext cx="726831" cy="3974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409354" y="1797112"/>
            <a:ext cx="95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acceptor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34060" y="1797112"/>
            <a:ext cx="107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dispatcher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64271" y="1797112"/>
            <a:ext cx="73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16992" y="1797112"/>
            <a:ext cx="689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26125" y="2461842"/>
            <a:ext cx="597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6"/>
          </p:cNvCxnSpPr>
          <p:nvPr/>
        </p:nvCxnSpPr>
        <p:spPr>
          <a:xfrm flipV="1">
            <a:off x="926125" y="2555627"/>
            <a:ext cx="483229" cy="21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6"/>
          </p:cNvCxnSpPr>
          <p:nvPr/>
        </p:nvCxnSpPr>
        <p:spPr>
          <a:xfrm flipV="1">
            <a:off x="926125" y="2555627"/>
            <a:ext cx="597875" cy="51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95845" y="2344610"/>
            <a:ext cx="269631" cy="726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accept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365476" y="3071443"/>
            <a:ext cx="963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21863" y="2753358"/>
            <a:ext cx="84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20557" y="2744610"/>
            <a:ext cx="269632" cy="596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select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27472" y="3387967"/>
            <a:ext cx="262718" cy="785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dispatch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11400" y="3867044"/>
            <a:ext cx="93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addTask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63901" y="4021011"/>
            <a:ext cx="237039" cy="5861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read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739662" y="4138249"/>
            <a:ext cx="95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852077" y="4300802"/>
            <a:ext cx="84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32281" y="4280332"/>
            <a:ext cx="269632" cy="596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select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3739662" y="4607169"/>
            <a:ext cx="902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439196" y="4923689"/>
            <a:ext cx="262718" cy="785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dispatch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774831" y="5298835"/>
            <a:ext cx="2192215" cy="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403058" y="4992456"/>
            <a:ext cx="93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addTask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00328" y="4982298"/>
            <a:ext cx="237039" cy="5861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write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00330" y="5603626"/>
            <a:ext cx="237039" cy="5861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close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005" y="439271"/>
            <a:ext cx="388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968" y="1602828"/>
            <a:ext cx="8600090" cy="462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3ED0F2"/>
                </a:solidFill>
              </a:rPr>
              <a:t>在设计这个模型和编写代码的过程中，我始终坚持以下几个原则，这几个原则也使得我在不断的调整结构和方法，以符合这些原则：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1.</a:t>
            </a:r>
            <a:r>
              <a:rPr lang="zh-CN" altLang="en-US" smtClean="0">
                <a:solidFill>
                  <a:srgbClr val="3ED0F2"/>
                </a:solidFill>
              </a:rPr>
              <a:t>资源最少占用原则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因为分了</a:t>
            </a:r>
            <a:r>
              <a:rPr lang="en-US" altLang="zh-CN" smtClean="0">
                <a:solidFill>
                  <a:srgbClr val="3ED0F2"/>
                </a:solidFill>
              </a:rPr>
              <a:t>4</a:t>
            </a:r>
            <a:r>
              <a:rPr lang="zh-CN" altLang="en-US" smtClean="0">
                <a:solidFill>
                  <a:srgbClr val="3ED0F2"/>
                </a:solidFill>
              </a:rPr>
              <a:t>个线程，所有线程不能一直运行，当没有任务的时候就阻塞住，不占用</a:t>
            </a:r>
            <a:r>
              <a:rPr lang="en-US" altLang="zh-CN" smtClean="0">
                <a:solidFill>
                  <a:srgbClr val="3ED0F2"/>
                </a:solidFill>
              </a:rPr>
              <a:t>CPU</a:t>
            </a:r>
            <a:r>
              <a:rPr lang="zh-CN" altLang="en-US" smtClean="0">
                <a:solidFill>
                  <a:srgbClr val="3ED0F2"/>
                </a:solidFill>
              </a:rPr>
              <a:t>时间片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2.</a:t>
            </a:r>
            <a:r>
              <a:rPr lang="zh-CN" altLang="en-US" smtClean="0">
                <a:solidFill>
                  <a:srgbClr val="3ED0F2"/>
                </a:solidFill>
              </a:rPr>
              <a:t>事件驱动原则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因为选择了</a:t>
            </a:r>
            <a:r>
              <a:rPr lang="en-US" altLang="zh-CN" smtClean="0">
                <a:solidFill>
                  <a:srgbClr val="3ED0F2"/>
                </a:solidFill>
              </a:rPr>
              <a:t>reactor</a:t>
            </a:r>
            <a:r>
              <a:rPr lang="zh-CN" altLang="en-US" smtClean="0">
                <a:solidFill>
                  <a:srgbClr val="3ED0F2"/>
                </a:solidFill>
              </a:rPr>
              <a:t>模型，所以必须坚持这个原则，这个原则也是为第</a:t>
            </a:r>
            <a:r>
              <a:rPr lang="en-US" altLang="zh-CN" smtClean="0">
                <a:solidFill>
                  <a:srgbClr val="3ED0F2"/>
                </a:solidFill>
              </a:rPr>
              <a:t>1</a:t>
            </a:r>
            <a:r>
              <a:rPr lang="zh-CN" altLang="en-US" smtClean="0">
                <a:solidFill>
                  <a:srgbClr val="3ED0F2"/>
                </a:solidFill>
              </a:rPr>
              <a:t>条服务的。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3.</a:t>
            </a:r>
            <a:r>
              <a:rPr lang="zh-CN" altLang="en-US" smtClean="0">
                <a:solidFill>
                  <a:srgbClr val="3ED0F2"/>
                </a:solidFill>
              </a:rPr>
              <a:t>模块分离原则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功能要尽可能分离的更彻底，每个线程只做特定的事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en-US" altLang="zh-CN" smtClean="0">
                <a:solidFill>
                  <a:srgbClr val="3ED0F2"/>
                </a:solidFill>
              </a:rPr>
              <a:t>4.</a:t>
            </a:r>
            <a:r>
              <a:rPr lang="zh-CN" altLang="en-US" smtClean="0">
                <a:solidFill>
                  <a:srgbClr val="3ED0F2"/>
                </a:solidFill>
              </a:rPr>
              <a:t>速度优先原则</a:t>
            </a:r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请求的处理和响应速度一定要优先考虑，尽量避免使用锁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其他：高扩展性、高容错性、简单易懂、资源复用</a:t>
            </a:r>
            <a:endParaRPr lang="en-US" altLang="zh-CN" smtClean="0">
              <a:solidFill>
                <a:srgbClr val="3ED0F2"/>
              </a:solidFill>
            </a:endParaRPr>
          </a:p>
          <a:p>
            <a:endParaRPr lang="en-US" altLang="zh-CN" smtClean="0">
              <a:solidFill>
                <a:srgbClr val="3ED0F2"/>
              </a:solidFill>
            </a:endParaRPr>
          </a:p>
          <a:p>
            <a:r>
              <a:rPr lang="zh-CN" altLang="en-US" smtClean="0">
                <a:solidFill>
                  <a:srgbClr val="3ED0F2"/>
                </a:solidFill>
              </a:rPr>
              <a:t>不遵循的原则：高并发性，因为以目前的水平无法解决</a:t>
            </a:r>
            <a:endParaRPr lang="en-US" altLang="zh-CN">
              <a:solidFill>
                <a:srgbClr val="3ED0F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0726" y="621828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╮(╯_╰)╭</a:t>
            </a:r>
          </a:p>
        </p:txBody>
      </p:sp>
    </p:spTree>
    <p:extLst>
      <p:ext uri="{BB962C8B-B14F-4D97-AF65-F5344CB8AC3E}">
        <p14:creationId xmlns:p14="http://schemas.microsoft.com/office/powerpoint/2010/main" val="32834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9C5D320A1CB2C4CB92EBD43E847D845" ma:contentTypeVersion="1" ma:contentTypeDescription="新建文档。" ma:contentTypeScope="" ma:versionID="5595ce338597f3ae1e8d339658207510">
  <xsd:schema xmlns:xsd="http://www.w3.org/2001/XMLSchema" xmlns:xs="http://www.w3.org/2001/XMLSchema" xmlns:p="http://schemas.microsoft.com/office/2006/metadata/properties" xmlns:ns2="7cdc7c96-5c19-44ee-92f8-a202f5cfce09" targetNamespace="http://schemas.microsoft.com/office/2006/metadata/properties" ma:root="true" ma:fieldsID="2c2946fe90bd2a71b41259b862614b54" ns2:_="">
    <xsd:import namespace="7cdc7c96-5c19-44ee-92f8-a202f5cfce0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7c96-5c19-44ee-92f8-a202f5cfce0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cdc7c96-5c19-44ee-92f8-a202f5cfce09">QSJZH6NCVHMJ-538-406</_dlc_DocId>
    <_dlc_DocIdUrl xmlns="7cdc7c96-5c19-44ee-92f8-a202f5cfce09">
      <Url>http://sharepoint/tech/webdivision/vip/_layouts/15/DocIdRedir.aspx?ID=QSJZH6NCVHMJ-538-406</Url>
      <Description>QSJZH6NCVHMJ-538-406</Description>
    </_dlc_DocIdUrl>
  </documentManagement>
</p:properties>
</file>

<file path=customXml/itemProps1.xml><?xml version="1.0" encoding="utf-8"?>
<ds:datastoreItem xmlns:ds="http://schemas.openxmlformats.org/officeDocument/2006/customXml" ds:itemID="{5C25F1EB-0F00-4517-8C32-9C6D978D952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43F97A7-953F-437D-AAD7-51C24E26A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7c96-5c19-44ee-92f8-a202f5cfce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04B20A-4828-4807-AB50-E54552FCB54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8AA6176-FE78-4FC3-A023-28BF7906A146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cdc7c96-5c19-44ee-92f8-a202f5cfce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7141</TotalTime>
  <Words>3268</Words>
  <Application>Microsoft Office PowerPoint</Application>
  <PresentationFormat>全屏显示(4:3)</PresentationFormat>
  <Paragraphs>205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郁乃平 CrystalYu</dc:creator>
  <cp:lastModifiedBy>王科 KeWang(技术部)</cp:lastModifiedBy>
  <cp:revision>453</cp:revision>
  <dcterms:created xsi:type="dcterms:W3CDTF">2016-06-22T02:18:00Z</dcterms:created>
  <dcterms:modified xsi:type="dcterms:W3CDTF">2017-11-24T09:35:56Z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0x010100C9C5D320A1CB2C4CB92EBD43E847D845</vt:lpwstr>
  </property>
  <property fmtid="{D5CDD505-2E9C-101B-9397-08002B2CF9AE}" pid="3" name="_dlc_DocIdItemGuid">
    <vt:lpwstr>fc704197-2def-4b9d-a2af-746b105f5940</vt:lpwstr>
  </property>
</Properties>
</file>