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40"/>
  </p:notesMasterIdLst>
  <p:handoutMasterIdLst>
    <p:handoutMasterId r:id="rId41"/>
  </p:handoutMasterIdLst>
  <p:sldIdLst>
    <p:sldId id="256" r:id="rId2"/>
    <p:sldId id="530" r:id="rId3"/>
    <p:sldId id="492" r:id="rId4"/>
    <p:sldId id="491" r:id="rId5"/>
    <p:sldId id="435" r:id="rId6"/>
    <p:sldId id="418" r:id="rId7"/>
    <p:sldId id="531" r:id="rId8"/>
    <p:sldId id="514" r:id="rId9"/>
    <p:sldId id="515" r:id="rId10"/>
    <p:sldId id="516" r:id="rId11"/>
    <p:sldId id="517" r:id="rId12"/>
    <p:sldId id="518" r:id="rId13"/>
    <p:sldId id="519" r:id="rId14"/>
    <p:sldId id="520" r:id="rId15"/>
    <p:sldId id="521" r:id="rId16"/>
    <p:sldId id="522" r:id="rId17"/>
    <p:sldId id="523" r:id="rId18"/>
    <p:sldId id="537" r:id="rId19"/>
    <p:sldId id="524" r:id="rId20"/>
    <p:sldId id="532" r:id="rId21"/>
    <p:sldId id="525" r:id="rId22"/>
    <p:sldId id="529" r:id="rId23"/>
    <p:sldId id="533" r:id="rId24"/>
    <p:sldId id="526" r:id="rId25"/>
    <p:sldId id="527" r:id="rId26"/>
    <p:sldId id="528" r:id="rId27"/>
    <p:sldId id="534" r:id="rId28"/>
    <p:sldId id="363" r:id="rId29"/>
    <p:sldId id="498" r:id="rId30"/>
    <p:sldId id="536" r:id="rId31"/>
    <p:sldId id="390" r:id="rId32"/>
    <p:sldId id="535" r:id="rId33"/>
    <p:sldId id="508" r:id="rId34"/>
    <p:sldId id="509" r:id="rId35"/>
    <p:sldId id="510" r:id="rId36"/>
    <p:sldId id="511" r:id="rId37"/>
    <p:sldId id="512" r:id="rId38"/>
    <p:sldId id="513" r:id="rId3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D260"/>
    <a:srgbClr val="4472C4"/>
    <a:srgbClr val="3A5063"/>
    <a:srgbClr val="FFFF00"/>
    <a:srgbClr val="8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8"/>
    <p:restoredTop sz="88792" autoAdjust="0"/>
  </p:normalViewPr>
  <p:slideViewPr>
    <p:cSldViewPr snapToGrid="0" snapToObjects="1">
      <p:cViewPr varScale="1">
        <p:scale>
          <a:sx n="57" d="100"/>
          <a:sy n="57" d="100"/>
        </p:scale>
        <p:origin x="946" y="34"/>
      </p:cViewPr>
      <p:guideLst>
        <p:guide orient="horz" pos="2160"/>
        <p:guide pos="384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160" d="100"/>
          <a:sy n="160" d="100"/>
        </p:scale>
        <p:origin x="517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B93DA254-3125-42DC-9C35-151F9C102041}" type="datetime1">
              <a:rPr lang="en-US" smtClean="0"/>
              <a:t>3/14/2019</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F7852B24-C5C9-5D41-8CC1-C45B31C0CDD8}" type="slidenum">
              <a:rPr lang="en-US" smtClean="0"/>
              <a:t>‹#›</a:t>
            </a:fld>
            <a:endParaRPr lang="en-US"/>
          </a:p>
        </p:txBody>
      </p:sp>
    </p:spTree>
    <p:extLst>
      <p:ext uri="{BB962C8B-B14F-4D97-AF65-F5344CB8AC3E}">
        <p14:creationId xmlns:p14="http://schemas.microsoft.com/office/powerpoint/2010/main" val="36087508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7D5E5D95-D0A3-4460-AB74-00FEAE5D56F7}" type="datetime1">
              <a:rPr lang="en-US" smtClean="0"/>
              <a:t>3/14/2019</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4076CD0-68A5-D14F-B096-5F94EC165503}" type="slidenum">
              <a:rPr lang="en-US" smtClean="0"/>
              <a:t>‹#›</a:t>
            </a:fld>
            <a:endParaRPr lang="en-US"/>
          </a:p>
        </p:txBody>
      </p:sp>
    </p:spTree>
    <p:extLst>
      <p:ext uri="{BB962C8B-B14F-4D97-AF65-F5344CB8AC3E}">
        <p14:creationId xmlns:p14="http://schemas.microsoft.com/office/powerpoint/2010/main" val="51388211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Statistical_dependenc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en.wikipedia.org/wiki/Statistical_dependenc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6F60842-D630-4D4C-8C12-74DC5ACC6991}"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0</a:t>
            </a:fld>
            <a:endParaRPr lang="en-US"/>
          </a:p>
        </p:txBody>
      </p:sp>
    </p:spTree>
    <p:extLst>
      <p:ext uri="{BB962C8B-B14F-4D97-AF65-F5344CB8AC3E}">
        <p14:creationId xmlns:p14="http://schemas.microsoft.com/office/powerpoint/2010/main" val="1823747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dummy transformation, the observations with 0 value will cause that variable’s coefficient to have no role in influencing the dependent variable. And this will allow regression equations to handle categorical variables correctly.</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5EA5AC1C-A8E6-47B4-8254-FCBA1ACEC8FD}"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9</a:t>
            </a:fld>
            <a:endParaRPr lang="en-US"/>
          </a:p>
        </p:txBody>
      </p:sp>
    </p:spTree>
    <p:extLst>
      <p:ext uri="{BB962C8B-B14F-4D97-AF65-F5344CB8AC3E}">
        <p14:creationId xmlns:p14="http://schemas.microsoft.com/office/powerpoint/2010/main" val="109970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large number of levels you should proceed with caution. Too much levels can be translated in low predictive power. So maybe a grouping of the levels gives more than use directly the variable.</a:t>
            </a:r>
          </a:p>
          <a:p>
            <a:r>
              <a:rPr lang="en-US" dirty="0"/>
              <a:t>(https://stats.stackexchange.com/questions/152433/will-decision-trees-perform-splitting-of-nodes-by-converting-categorical-values)</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F446835A-57B4-488C-8BE0-ECBE1483EA79}"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10</a:t>
            </a:fld>
            <a:endParaRPr lang="en-US"/>
          </a:p>
        </p:txBody>
      </p:sp>
    </p:spTree>
    <p:extLst>
      <p:ext uri="{BB962C8B-B14F-4D97-AF65-F5344CB8AC3E}">
        <p14:creationId xmlns:p14="http://schemas.microsoft.com/office/powerpoint/2010/main" val="286292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a:t>
            </a:r>
            <a:r>
              <a:rPr lang="en-US" sz="1200" b="0" i="1" kern="1200" dirty="0">
                <a:solidFill>
                  <a:schemeClr val="tx1"/>
                </a:solidFill>
                <a:effectLst/>
                <a:latin typeface="+mn-lt"/>
                <a:ea typeface="+mn-ea"/>
                <a:cs typeface="+mn-cs"/>
              </a:rPr>
              <a:t>k-NN regression</a:t>
            </a:r>
            <a:r>
              <a:rPr lang="en-US" sz="1200" b="0" i="0" kern="1200" dirty="0">
                <a:solidFill>
                  <a:schemeClr val="tx1"/>
                </a:solidFill>
                <a:effectLst/>
                <a:latin typeface="+mn-lt"/>
                <a:ea typeface="+mn-ea"/>
                <a:cs typeface="+mn-cs"/>
              </a:rPr>
              <a:t>, the output is the property value for the object. This value is the average of the values of its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nearest neighbors. Nearest neighbor imputations which weights samples using the mean squared difference on features for which 2 rows both have observed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best choice of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depends upon the data; generally, larger values of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reduces effect of the noise, but make boundaries between classes less distinct.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reason why choosing KNN instead of other methods:</a:t>
            </a:r>
          </a:p>
          <a:p>
            <a:r>
              <a:rPr lang="en-US" sz="1200" b="0" i="0" kern="1200" dirty="0">
                <a:solidFill>
                  <a:schemeClr val="tx1"/>
                </a:solidFill>
                <a:effectLst/>
                <a:latin typeface="+mn-lt"/>
                <a:ea typeface="+mn-ea"/>
                <a:cs typeface="+mn-cs"/>
              </a:rPr>
              <a:t>1. No assumptions about data — useful, for example, for nonlinear data</a:t>
            </a:r>
          </a:p>
          <a:p>
            <a:r>
              <a:rPr lang="en-US" sz="1200" b="0" i="0" kern="1200" dirty="0">
                <a:solidFill>
                  <a:schemeClr val="tx1"/>
                </a:solidFill>
                <a:effectLst/>
                <a:latin typeface="+mn-lt"/>
                <a:ea typeface="+mn-ea"/>
                <a:cs typeface="+mn-cs"/>
              </a:rPr>
              <a:t>2. Simple algorithm</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05982076-6E59-411B-B3E8-1FF4B8E9E414}"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11</a:t>
            </a:fld>
            <a:endParaRPr lang="en-US"/>
          </a:p>
        </p:txBody>
      </p:sp>
    </p:spTree>
    <p:extLst>
      <p:ext uri="{BB962C8B-B14F-4D97-AF65-F5344CB8AC3E}">
        <p14:creationId xmlns:p14="http://schemas.microsoft.com/office/powerpoint/2010/main" val="3425100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not fancyimpute: </a:t>
            </a:r>
            <a:r>
              <a:rPr lang="en-US" sz="1200" b="0" i="0" kern="1200" dirty="0">
                <a:solidFill>
                  <a:schemeClr val="tx1"/>
                </a:solidFill>
                <a:effectLst/>
                <a:latin typeface="+mn-lt"/>
                <a:ea typeface="+mn-ea"/>
                <a:cs typeface="+mn-cs"/>
              </a:rPr>
              <a:t>computationally expensive — because the algorithm stores all of the training data</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5857D1C9-BEA6-4184-8717-02BD70E7A466}"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12</a:t>
            </a:fld>
            <a:endParaRPr lang="en-US"/>
          </a:p>
        </p:txBody>
      </p:sp>
    </p:spTree>
    <p:extLst>
      <p:ext uri="{BB962C8B-B14F-4D97-AF65-F5344CB8AC3E}">
        <p14:creationId xmlns:p14="http://schemas.microsoft.com/office/powerpoint/2010/main" val="3055585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using MinMaxScaler:</a:t>
            </a:r>
          </a:p>
          <a:p>
            <a:r>
              <a:rPr lang="en-US" dirty="0" err="1"/>
              <a:t>Standardscaler</a:t>
            </a:r>
            <a:r>
              <a:rPr lang="en-US" dirty="0"/>
              <a:t>:</a:t>
            </a:r>
          </a:p>
          <a:p>
            <a:r>
              <a:rPr lang="en-US" dirty="0"/>
              <a:t>Assumes that data has normally distributed features and will scale them to zero mean and 1 standard deviation.</a:t>
            </a:r>
          </a:p>
          <a:p>
            <a:r>
              <a:rPr lang="en-US" dirty="0"/>
              <a:t>After applying the scaler all features will be of same scale .</a:t>
            </a:r>
          </a:p>
          <a:p>
            <a:endParaRPr lang="en-US" dirty="0"/>
          </a:p>
          <a:p>
            <a:r>
              <a:rPr lang="en-US" dirty="0" err="1"/>
              <a:t>Minmaxscaler</a:t>
            </a:r>
            <a:r>
              <a:rPr lang="en-US" dirty="0"/>
              <a:t> :</a:t>
            </a:r>
          </a:p>
          <a:p>
            <a:r>
              <a:rPr lang="en-US" dirty="0"/>
              <a:t>This shrinks your data within the range of -1 to 1(if there are negative values).</a:t>
            </a:r>
          </a:p>
          <a:p>
            <a:r>
              <a:rPr lang="en-US" dirty="0"/>
              <a:t>This is used when distribution is not Gaussian, responds well if standard deviation is small.</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E08F0E5D-87B0-45E3-BF46-2AF8B0C58216}"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13</a:t>
            </a:fld>
            <a:endParaRPr lang="en-US"/>
          </a:p>
        </p:txBody>
      </p:sp>
    </p:spTree>
    <p:extLst>
      <p:ext uri="{BB962C8B-B14F-4D97-AF65-F5344CB8AC3E}">
        <p14:creationId xmlns:p14="http://schemas.microsoft.com/office/powerpoint/2010/main" val="704100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D41CD9F0-3B31-428D-BA6B-9F3B71DBEC7A}"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14</a:t>
            </a:fld>
            <a:endParaRPr lang="en-US"/>
          </a:p>
        </p:txBody>
      </p:sp>
    </p:spTree>
    <p:extLst>
      <p:ext uri="{BB962C8B-B14F-4D97-AF65-F5344CB8AC3E}">
        <p14:creationId xmlns:p14="http://schemas.microsoft.com/office/powerpoint/2010/main" val="4230607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3C607E5B-438D-4B92-9589-1425EC0D2460}"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15</a:t>
            </a:fld>
            <a:endParaRPr lang="en-US"/>
          </a:p>
        </p:txBody>
      </p:sp>
    </p:spTree>
    <p:extLst>
      <p:ext uri="{BB962C8B-B14F-4D97-AF65-F5344CB8AC3E}">
        <p14:creationId xmlns:p14="http://schemas.microsoft.com/office/powerpoint/2010/main" val="4265395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Filters:</a:t>
            </a:r>
          </a:p>
          <a:p>
            <a:r>
              <a:rPr lang="en-US" sz="1200" b="0" i="0" kern="1200" dirty="0">
                <a:solidFill>
                  <a:schemeClr val="tx1"/>
                </a:solidFill>
                <a:effectLst/>
                <a:latin typeface="+mn-lt"/>
                <a:ea typeface="+mn-ea"/>
                <a:cs typeface="+mn-cs"/>
              </a:rPr>
              <a:t>Methods: measure feature relevance; usually order features; use statistical tests as assessment</a:t>
            </a:r>
          </a:p>
          <a:p>
            <a:r>
              <a:rPr lang="en-US" sz="1200" b="0" i="0" kern="1200" dirty="0">
                <a:solidFill>
                  <a:schemeClr val="tx1"/>
                </a:solidFill>
                <a:effectLst/>
                <a:latin typeface="+mn-lt"/>
                <a:ea typeface="+mn-ea"/>
                <a:cs typeface="+mn-cs"/>
              </a:rPr>
              <a:t>Results: robust against overfitting; may fail to select the most “useful” features</a:t>
            </a:r>
          </a:p>
          <a:p>
            <a:r>
              <a:rPr lang="en-US" sz="1200" b="0" i="0" kern="1200" dirty="0">
                <a:solidFill>
                  <a:schemeClr val="tx1"/>
                </a:solidFill>
                <a:effectLst/>
                <a:latin typeface="+mn-lt"/>
                <a:ea typeface="+mn-ea"/>
                <a:cs typeface="+mn-cs"/>
              </a:rPr>
              <a:t>Pearson: for numerical variables</a:t>
            </a:r>
          </a:p>
          <a:p>
            <a:r>
              <a:rPr lang="en-US" sz="1200" b="0" i="0" kern="1200" dirty="0">
                <a:solidFill>
                  <a:schemeClr val="tx1"/>
                </a:solidFill>
                <a:effectLst/>
                <a:latin typeface="+mn-lt"/>
                <a:ea typeface="+mn-ea"/>
                <a:cs typeface="+mn-cs"/>
              </a:rPr>
              <a:t>Chi-Squared: for categorical variables</a:t>
            </a:r>
          </a:p>
          <a:p>
            <a:r>
              <a:rPr lang="en-US" sz="1200" b="0" i="0" u="none" kern="1200" dirty="0">
                <a:solidFill>
                  <a:schemeClr val="tx1"/>
                </a:solidFill>
                <a:effectLst/>
                <a:latin typeface="+mn-lt"/>
                <a:ea typeface="+mn-ea"/>
                <a:cs typeface="+mn-cs"/>
              </a:rPr>
              <a:t>MI: the mutual information (MI) of two </a:t>
            </a:r>
            <a:r>
              <a:rPr lang="en-US" sz="1200" b="0" i="0" u="none" strike="noStrike" kern="1200" dirty="0">
                <a:solidFill>
                  <a:schemeClr val="tx1"/>
                </a:solidFill>
                <a:effectLst/>
                <a:latin typeface="+mn-lt"/>
                <a:ea typeface="+mn-ea"/>
                <a:cs typeface="+mn-cs"/>
                <a:hlinkClick r:id="rId3" tooltip="Random variable">
                  <a:extLst>
                    <a:ext uri="{A12FA001-AC4F-418D-AE19-62706E023703}">
                      <ahyp:hlinkClr xmlns:ahyp="http://schemas.microsoft.com/office/drawing/2018/hyperlinkcolor" val="tx"/>
                    </a:ext>
                  </a:extLst>
                </a:hlinkClick>
              </a:rPr>
              <a:t>random variables</a:t>
            </a:r>
            <a:r>
              <a:rPr lang="en-US" sz="1200" b="0" i="0" u="none" kern="1200" dirty="0">
                <a:solidFill>
                  <a:schemeClr val="tx1"/>
                </a:solidFill>
                <a:effectLst/>
                <a:latin typeface="+mn-lt"/>
                <a:ea typeface="+mn-ea"/>
                <a:cs typeface="+mn-cs"/>
              </a:rPr>
              <a:t> is a measure of the mutual </a:t>
            </a:r>
            <a:r>
              <a:rPr lang="en-US" sz="1200" b="0" i="0" u="none" kern="1200" dirty="0">
                <a:solidFill>
                  <a:schemeClr val="tx1"/>
                </a:solidFill>
                <a:effectLst/>
                <a:latin typeface="+mn-lt"/>
                <a:ea typeface="+mn-ea"/>
                <a:cs typeface="+mn-cs"/>
                <a:hlinkClick r:id="rId4" tooltip="Statistical dependence">
                  <a:extLst>
                    <a:ext uri="{A12FA001-AC4F-418D-AE19-62706E023703}">
                      <ahyp:hlinkClr xmlns:ahyp="http://schemas.microsoft.com/office/drawing/2018/hyperlinkcolor" val="tx"/>
                    </a:ext>
                  </a:extLst>
                </a:hlinkClick>
              </a:rPr>
              <a:t>dependence</a:t>
            </a:r>
            <a:r>
              <a:rPr lang="en-US" sz="1200" b="0" i="0" u="none" kern="1200" dirty="0">
                <a:solidFill>
                  <a:schemeClr val="tx1"/>
                </a:solidFill>
                <a:effectLst/>
                <a:latin typeface="+mn-lt"/>
                <a:ea typeface="+mn-ea"/>
                <a:cs typeface="+mn-cs"/>
              </a:rPr>
              <a:t> between the two variables.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Wrappers:</a:t>
            </a:r>
          </a:p>
          <a:p>
            <a:r>
              <a:rPr lang="en-US" sz="1200" b="0" i="0" kern="1200" dirty="0">
                <a:solidFill>
                  <a:schemeClr val="tx1"/>
                </a:solidFill>
                <a:effectLst/>
                <a:latin typeface="+mn-lt"/>
                <a:ea typeface="+mn-ea"/>
                <a:cs typeface="+mn-cs"/>
              </a:rPr>
              <a:t>Methods: measure feature subset’s usefulness; search the space of all feature subsets; use cross-validation as assessment</a:t>
            </a:r>
          </a:p>
          <a:p>
            <a:r>
              <a:rPr lang="en-US" sz="1200" b="0" i="0" kern="1200" dirty="0">
                <a:solidFill>
                  <a:schemeClr val="tx1"/>
                </a:solidFill>
                <a:effectLst/>
                <a:latin typeface="+mn-lt"/>
                <a:ea typeface="+mn-ea"/>
                <a:cs typeface="+mn-cs"/>
              </a:rPr>
              <a:t>Results: can find the most useful features to a certain algorithm, but prone to overfitting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Embedded:</a:t>
            </a:r>
          </a:p>
          <a:p>
            <a:r>
              <a:rPr lang="en-US" sz="1200" b="0" i="0" kern="1200" dirty="0">
                <a:solidFill>
                  <a:schemeClr val="tx1"/>
                </a:solidFill>
                <a:effectLst/>
                <a:latin typeface="+mn-lt"/>
                <a:ea typeface="+mn-ea"/>
                <a:cs typeface="+mn-cs"/>
              </a:rPr>
              <a:t>Methods: measure feature subset’s usefulness; search guided by the learning process; use cross-validation as assessment</a:t>
            </a:r>
          </a:p>
          <a:p>
            <a:r>
              <a:rPr lang="en-US" sz="1200" b="0" i="0" kern="1200" dirty="0">
                <a:solidFill>
                  <a:schemeClr val="tx1"/>
                </a:solidFill>
                <a:effectLst/>
                <a:latin typeface="+mn-lt"/>
                <a:ea typeface="+mn-ea"/>
                <a:cs typeface="+mn-cs"/>
              </a:rPr>
              <a:t>Results: can find the most useful features to a certain algorithm, less computationally intensive than wrapper methods, and less prone to overfitting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Light GBM is a fast, distributed, high-performance gradient boosting framework based on decision tree algorithm, used for ranking, classification and many other machine learning tasks.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it is based on decision tree algorithms, it splits the tree leaf wise with the best fit whereas other boosting algorithms split the tree depth wise or level wise rather than leaf-wise. So when growing on the same leaf in Light GBM, the leaf-wise algorithm can reduce more loss than the level-wise algorithm and hence results in much better accuracy which can rarely be achieved by any of the existing boosting algorithms.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(http://clopinet.com/isabelle/Projects/ETH/lecture9.pdf)</a:t>
            </a:r>
          </a:p>
          <a:p>
            <a:r>
              <a:rPr lang="en-US" sz="1200" b="0" i="0" kern="1200" dirty="0">
                <a:solidFill>
                  <a:schemeClr val="tx1"/>
                </a:solidFill>
                <a:effectLst/>
                <a:latin typeface="+mn-lt"/>
                <a:ea typeface="+mn-ea"/>
                <a:cs typeface="+mn-cs"/>
              </a:rPr>
              <a:t>(https://www.analyticsvidhya.com/blog/2017/06/which-algorithm-takes-the-crown-light-gbm-vs-xgboost/)</a:t>
            </a:r>
          </a:p>
          <a:p>
            <a:r>
              <a:rPr lang="en-US" sz="1200" b="0" i="0" kern="1200" dirty="0">
                <a:solidFill>
                  <a:schemeClr val="tx1"/>
                </a:solidFill>
                <a:effectLst/>
                <a:latin typeface="+mn-lt"/>
                <a:ea typeface="+mn-ea"/>
                <a:cs typeface="+mn-cs"/>
              </a:rPr>
              <a:t>(https://www.quora.com/What-is-the-wrapper-and-embedded-method-How-is-the-feature-selection-done-by-using-it)</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AA68B74-45CC-4076-8D6E-B335AC679698}"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16</a:t>
            </a:fld>
            <a:endParaRPr lang="en-US"/>
          </a:p>
        </p:txBody>
      </p:sp>
    </p:spTree>
    <p:extLst>
      <p:ext uri="{BB962C8B-B14F-4D97-AF65-F5344CB8AC3E}">
        <p14:creationId xmlns:p14="http://schemas.microsoft.com/office/powerpoint/2010/main" val="2522828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Filters:</a:t>
            </a:r>
          </a:p>
          <a:p>
            <a:r>
              <a:rPr lang="en-US" sz="1200" b="0" i="0" kern="1200" dirty="0">
                <a:solidFill>
                  <a:schemeClr val="tx1"/>
                </a:solidFill>
                <a:effectLst/>
                <a:latin typeface="+mn-lt"/>
                <a:ea typeface="+mn-ea"/>
                <a:cs typeface="+mn-cs"/>
              </a:rPr>
              <a:t>Methods: measure feature relevance; usually order features; use statistical tests as assessment</a:t>
            </a:r>
          </a:p>
          <a:p>
            <a:r>
              <a:rPr lang="en-US" sz="1200" b="0" i="0" kern="1200" dirty="0">
                <a:solidFill>
                  <a:schemeClr val="tx1"/>
                </a:solidFill>
                <a:effectLst/>
                <a:latin typeface="+mn-lt"/>
                <a:ea typeface="+mn-ea"/>
                <a:cs typeface="+mn-cs"/>
              </a:rPr>
              <a:t>Results: robust against overfitting; may fail to select the most “useful” features</a:t>
            </a:r>
          </a:p>
          <a:p>
            <a:r>
              <a:rPr lang="en-US" sz="1200" b="0" i="0" kern="1200" dirty="0">
                <a:solidFill>
                  <a:schemeClr val="tx1"/>
                </a:solidFill>
                <a:effectLst/>
                <a:latin typeface="+mn-lt"/>
                <a:ea typeface="+mn-ea"/>
                <a:cs typeface="+mn-cs"/>
              </a:rPr>
              <a:t>Pearson: for numerical variables</a:t>
            </a:r>
          </a:p>
          <a:p>
            <a:r>
              <a:rPr lang="en-US" sz="1200" b="0" i="0" kern="1200" dirty="0">
                <a:solidFill>
                  <a:schemeClr val="tx1"/>
                </a:solidFill>
                <a:effectLst/>
                <a:latin typeface="+mn-lt"/>
                <a:ea typeface="+mn-ea"/>
                <a:cs typeface="+mn-cs"/>
              </a:rPr>
              <a:t>Chi-Squared: for categorical variables</a:t>
            </a:r>
          </a:p>
          <a:p>
            <a:r>
              <a:rPr lang="en-US" sz="1200" b="0" i="0" u="none" kern="1200" dirty="0">
                <a:solidFill>
                  <a:schemeClr val="tx1"/>
                </a:solidFill>
                <a:effectLst/>
                <a:latin typeface="+mn-lt"/>
                <a:ea typeface="+mn-ea"/>
                <a:cs typeface="+mn-cs"/>
              </a:rPr>
              <a:t>MI: the mutual information (MI) of two </a:t>
            </a:r>
            <a:r>
              <a:rPr lang="en-US" sz="1200" b="0" i="0" u="none" strike="noStrike" kern="1200" dirty="0">
                <a:solidFill>
                  <a:schemeClr val="tx1"/>
                </a:solidFill>
                <a:effectLst/>
                <a:latin typeface="+mn-lt"/>
                <a:ea typeface="+mn-ea"/>
                <a:cs typeface="+mn-cs"/>
                <a:hlinkClick r:id="rId3" tooltip="Random variable">
                  <a:extLst>
                    <a:ext uri="{A12FA001-AC4F-418D-AE19-62706E023703}">
                      <ahyp:hlinkClr xmlns:ahyp="http://schemas.microsoft.com/office/drawing/2018/hyperlinkcolor" val="tx"/>
                    </a:ext>
                  </a:extLst>
                </a:hlinkClick>
              </a:rPr>
              <a:t>random variables</a:t>
            </a:r>
            <a:r>
              <a:rPr lang="en-US" sz="1200" b="0" i="0" u="none" kern="1200" dirty="0">
                <a:solidFill>
                  <a:schemeClr val="tx1"/>
                </a:solidFill>
                <a:effectLst/>
                <a:latin typeface="+mn-lt"/>
                <a:ea typeface="+mn-ea"/>
                <a:cs typeface="+mn-cs"/>
              </a:rPr>
              <a:t> is a measure of the mutual </a:t>
            </a:r>
            <a:r>
              <a:rPr lang="en-US" sz="1200" b="0" i="0" u="none" kern="1200" dirty="0">
                <a:solidFill>
                  <a:schemeClr val="tx1"/>
                </a:solidFill>
                <a:effectLst/>
                <a:latin typeface="+mn-lt"/>
                <a:ea typeface="+mn-ea"/>
                <a:cs typeface="+mn-cs"/>
                <a:hlinkClick r:id="rId4" tooltip="Statistical dependence">
                  <a:extLst>
                    <a:ext uri="{A12FA001-AC4F-418D-AE19-62706E023703}">
                      <ahyp:hlinkClr xmlns:ahyp="http://schemas.microsoft.com/office/drawing/2018/hyperlinkcolor" val="tx"/>
                    </a:ext>
                  </a:extLst>
                </a:hlinkClick>
              </a:rPr>
              <a:t>dependence</a:t>
            </a:r>
            <a:r>
              <a:rPr lang="en-US" sz="1200" b="0" i="0" u="none" kern="1200" dirty="0">
                <a:solidFill>
                  <a:schemeClr val="tx1"/>
                </a:solidFill>
                <a:effectLst/>
                <a:latin typeface="+mn-lt"/>
                <a:ea typeface="+mn-ea"/>
                <a:cs typeface="+mn-cs"/>
              </a:rPr>
              <a:t> between the two variables.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Wrappers:</a:t>
            </a:r>
          </a:p>
          <a:p>
            <a:r>
              <a:rPr lang="en-US" sz="1200" b="0" i="0" kern="1200" dirty="0">
                <a:solidFill>
                  <a:schemeClr val="tx1"/>
                </a:solidFill>
                <a:effectLst/>
                <a:latin typeface="+mn-lt"/>
                <a:ea typeface="+mn-ea"/>
                <a:cs typeface="+mn-cs"/>
              </a:rPr>
              <a:t>Methods: measure feature subset’s usefulness; search the space of all feature subsets; use cross-validation as assessment</a:t>
            </a:r>
          </a:p>
          <a:p>
            <a:r>
              <a:rPr lang="en-US" sz="1200" b="0" i="0" kern="1200" dirty="0">
                <a:solidFill>
                  <a:schemeClr val="tx1"/>
                </a:solidFill>
                <a:effectLst/>
                <a:latin typeface="+mn-lt"/>
                <a:ea typeface="+mn-ea"/>
                <a:cs typeface="+mn-cs"/>
              </a:rPr>
              <a:t>Results: can find the most useful features to a certain algorithm, but prone to overfitting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Embedded:</a:t>
            </a:r>
          </a:p>
          <a:p>
            <a:r>
              <a:rPr lang="en-US" sz="1200" b="0" i="0" kern="1200" dirty="0">
                <a:solidFill>
                  <a:schemeClr val="tx1"/>
                </a:solidFill>
                <a:effectLst/>
                <a:latin typeface="+mn-lt"/>
                <a:ea typeface="+mn-ea"/>
                <a:cs typeface="+mn-cs"/>
              </a:rPr>
              <a:t>Methods: measure feature subset’s usefulness; search guided by the learning process; use cross-validation as assessment</a:t>
            </a:r>
          </a:p>
          <a:p>
            <a:r>
              <a:rPr lang="en-US" sz="1200" b="0" i="0" kern="1200" dirty="0">
                <a:solidFill>
                  <a:schemeClr val="tx1"/>
                </a:solidFill>
                <a:effectLst/>
                <a:latin typeface="+mn-lt"/>
                <a:ea typeface="+mn-ea"/>
                <a:cs typeface="+mn-cs"/>
              </a:rPr>
              <a:t>Results: can find the most useful features to a certain algorithm, less computationally intensive than wrapper methods, and less prone to overfitting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Light GBM is a fast, distributed, high-performance gradient boosting framework based on decision tree algorithm, used for ranking, classification and many other machine learning tasks.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it is based on decision tree algorithms, it splits the tree leaf wise with the best fit whereas other boosting algorithms split the tree depth wise or level wise rather than leaf-wise. So when growing on the same leaf in Light GBM, the leaf-wise algorithm can reduce more loss than the level-wise algorithm and hence results in much better accuracy which can rarely be achieved by any of the existing boosting algorithms.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(http://clopinet.com/isabelle/Projects/ETH/lecture9.pdf)</a:t>
            </a:r>
          </a:p>
          <a:p>
            <a:r>
              <a:rPr lang="en-US" sz="1200" b="0" i="0" kern="1200" dirty="0">
                <a:solidFill>
                  <a:schemeClr val="tx1"/>
                </a:solidFill>
                <a:effectLst/>
                <a:latin typeface="+mn-lt"/>
                <a:ea typeface="+mn-ea"/>
                <a:cs typeface="+mn-cs"/>
              </a:rPr>
              <a:t>(https://www.analyticsvidhya.com/blog/2017/06/which-algorithm-takes-the-crown-light-gbm-vs-xgboost/)</a:t>
            </a:r>
          </a:p>
          <a:p>
            <a:r>
              <a:rPr lang="en-US" sz="1200" b="0" i="0" kern="1200" dirty="0">
                <a:solidFill>
                  <a:schemeClr val="tx1"/>
                </a:solidFill>
                <a:effectLst/>
                <a:latin typeface="+mn-lt"/>
                <a:ea typeface="+mn-ea"/>
                <a:cs typeface="+mn-cs"/>
              </a:rPr>
              <a:t>(https://www.quora.com/What-is-the-wrapper-and-embedded-method-How-is-the-feature-selection-done-by-using-it)</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AA68B74-45CC-4076-8D6E-B335AC679698}"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17</a:t>
            </a:fld>
            <a:endParaRPr lang="en-US"/>
          </a:p>
        </p:txBody>
      </p:sp>
    </p:spTree>
    <p:extLst>
      <p:ext uri="{BB962C8B-B14F-4D97-AF65-F5344CB8AC3E}">
        <p14:creationId xmlns:p14="http://schemas.microsoft.com/office/powerpoint/2010/main" val="3994345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FF48FAD1-6E2C-404C-898F-A57629F3373F}"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18</a:t>
            </a:fld>
            <a:endParaRPr lang="en-US"/>
          </a:p>
        </p:txBody>
      </p:sp>
    </p:spTree>
    <p:extLst>
      <p:ext uri="{BB962C8B-B14F-4D97-AF65-F5344CB8AC3E}">
        <p14:creationId xmlns:p14="http://schemas.microsoft.com/office/powerpoint/2010/main" val="231623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88F67B0-5CCB-4478-9F74-EC97871ABA2F}"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a:t>
            </a:fld>
            <a:endParaRPr lang="en-US"/>
          </a:p>
        </p:txBody>
      </p:sp>
    </p:spTree>
    <p:extLst>
      <p:ext uri="{BB962C8B-B14F-4D97-AF65-F5344CB8AC3E}">
        <p14:creationId xmlns:p14="http://schemas.microsoft.com/office/powerpoint/2010/main" val="410803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BB8AD6F2-C603-4387-9E64-2E5B0485A788}"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19</a:t>
            </a:fld>
            <a:endParaRPr lang="en-US"/>
          </a:p>
        </p:txBody>
      </p:sp>
    </p:spTree>
    <p:extLst>
      <p:ext uri="{BB962C8B-B14F-4D97-AF65-F5344CB8AC3E}">
        <p14:creationId xmlns:p14="http://schemas.microsoft.com/office/powerpoint/2010/main" val="113135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2261E6F0-5E9F-4C1C-A580-5736D8E7C846}"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20</a:t>
            </a:fld>
            <a:endParaRPr lang="en-US"/>
          </a:p>
        </p:txBody>
      </p:sp>
    </p:spTree>
    <p:extLst>
      <p:ext uri="{BB962C8B-B14F-4D97-AF65-F5344CB8AC3E}">
        <p14:creationId xmlns:p14="http://schemas.microsoft.com/office/powerpoint/2010/main" val="157818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D5277AC-006C-4C85-B0E5-AF579F89F311}"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21</a:t>
            </a:fld>
            <a:endParaRPr lang="en-US"/>
          </a:p>
        </p:txBody>
      </p:sp>
    </p:spTree>
    <p:extLst>
      <p:ext uri="{BB962C8B-B14F-4D97-AF65-F5344CB8AC3E}">
        <p14:creationId xmlns:p14="http://schemas.microsoft.com/office/powerpoint/2010/main" val="2097658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2F7148BC-4DDA-4250-A8CC-E5A60FE63433}"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22</a:t>
            </a:fld>
            <a:endParaRPr lang="en-US"/>
          </a:p>
        </p:txBody>
      </p:sp>
    </p:spTree>
    <p:extLst>
      <p:ext uri="{BB962C8B-B14F-4D97-AF65-F5344CB8AC3E}">
        <p14:creationId xmlns:p14="http://schemas.microsoft.com/office/powerpoint/2010/main" val="3493237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F38770F3-B027-4E76-847D-571C63DCC325}"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23</a:t>
            </a:fld>
            <a:endParaRPr lang="en-US"/>
          </a:p>
        </p:txBody>
      </p:sp>
    </p:spTree>
    <p:extLst>
      <p:ext uri="{BB962C8B-B14F-4D97-AF65-F5344CB8AC3E}">
        <p14:creationId xmlns:p14="http://schemas.microsoft.com/office/powerpoint/2010/main" val="279125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5F5E3000-E973-4C02-96E5-8D5298D2E8C2}"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24</a:t>
            </a:fld>
            <a:endParaRPr lang="en-US"/>
          </a:p>
        </p:txBody>
      </p:sp>
    </p:spTree>
    <p:extLst>
      <p:ext uri="{BB962C8B-B14F-4D97-AF65-F5344CB8AC3E}">
        <p14:creationId xmlns:p14="http://schemas.microsoft.com/office/powerpoint/2010/main" val="1400296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1630BA9F-B63B-4CB6-9F09-286D70961DA2}"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25</a:t>
            </a:fld>
            <a:endParaRPr lang="en-US"/>
          </a:p>
        </p:txBody>
      </p:sp>
    </p:spTree>
    <p:extLst>
      <p:ext uri="{BB962C8B-B14F-4D97-AF65-F5344CB8AC3E}">
        <p14:creationId xmlns:p14="http://schemas.microsoft.com/office/powerpoint/2010/main" val="1964670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13C51D09-BF29-422A-8695-871E22E70CF5}"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26</a:t>
            </a:fld>
            <a:endParaRPr lang="en-US"/>
          </a:p>
        </p:txBody>
      </p:sp>
    </p:spTree>
    <p:extLst>
      <p:ext uri="{BB962C8B-B14F-4D97-AF65-F5344CB8AC3E}">
        <p14:creationId xmlns:p14="http://schemas.microsoft.com/office/powerpoint/2010/main" val="1937018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053C8CB5-A204-4440-9619-2B272B029470}"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27</a:t>
            </a:fld>
            <a:endParaRPr lang="en-US"/>
          </a:p>
        </p:txBody>
      </p:sp>
    </p:spTree>
    <p:extLst>
      <p:ext uri="{BB962C8B-B14F-4D97-AF65-F5344CB8AC3E}">
        <p14:creationId xmlns:p14="http://schemas.microsoft.com/office/powerpoint/2010/main" val="1288096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1A45141A-79B5-4B84-8771-5378500CBD76}"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28</a:t>
            </a:fld>
            <a:endParaRPr lang="en-US"/>
          </a:p>
        </p:txBody>
      </p:sp>
    </p:spTree>
    <p:extLst>
      <p:ext uri="{BB962C8B-B14F-4D97-AF65-F5344CB8AC3E}">
        <p14:creationId xmlns:p14="http://schemas.microsoft.com/office/powerpoint/2010/main" val="149792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2BA60C9F-6622-4888-AD39-7A2C665804E8}"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a:t>
            </a:fld>
            <a:endParaRPr lang="en-US"/>
          </a:p>
        </p:txBody>
      </p:sp>
    </p:spTree>
    <p:extLst>
      <p:ext uri="{BB962C8B-B14F-4D97-AF65-F5344CB8AC3E}">
        <p14:creationId xmlns:p14="http://schemas.microsoft.com/office/powerpoint/2010/main" val="2678653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846E81E3-BE7F-4EFF-8955-90A77D9CD993}"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29</a:t>
            </a:fld>
            <a:endParaRPr lang="en-US"/>
          </a:p>
        </p:txBody>
      </p:sp>
    </p:spTree>
    <p:extLst>
      <p:ext uri="{BB962C8B-B14F-4D97-AF65-F5344CB8AC3E}">
        <p14:creationId xmlns:p14="http://schemas.microsoft.com/office/powerpoint/2010/main" val="2267231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17BE3EB-1539-48C9-85EA-C885924F59C0}"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30</a:t>
            </a:fld>
            <a:endParaRPr lang="en-US"/>
          </a:p>
        </p:txBody>
      </p:sp>
    </p:spTree>
    <p:extLst>
      <p:ext uri="{BB962C8B-B14F-4D97-AF65-F5344CB8AC3E}">
        <p14:creationId xmlns:p14="http://schemas.microsoft.com/office/powerpoint/2010/main" val="2768840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D00E81A2-B32F-4D85-8F0F-66A5107174F7}"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31</a:t>
            </a:fld>
            <a:endParaRPr lang="en-US"/>
          </a:p>
        </p:txBody>
      </p:sp>
    </p:spTree>
    <p:extLst>
      <p:ext uri="{BB962C8B-B14F-4D97-AF65-F5344CB8AC3E}">
        <p14:creationId xmlns:p14="http://schemas.microsoft.com/office/powerpoint/2010/main" val="984121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96E16DCE-6E34-4A1B-9A54-75D24E7BD528}"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32</a:t>
            </a:fld>
            <a:endParaRPr lang="en-US"/>
          </a:p>
        </p:txBody>
      </p:sp>
    </p:spTree>
    <p:extLst>
      <p:ext uri="{BB962C8B-B14F-4D97-AF65-F5344CB8AC3E}">
        <p14:creationId xmlns:p14="http://schemas.microsoft.com/office/powerpoint/2010/main" val="4035995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FD27F7CA-6761-42AE-AA20-C80E72EB4D1E}"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33</a:t>
            </a:fld>
            <a:endParaRPr lang="en-US"/>
          </a:p>
        </p:txBody>
      </p:sp>
    </p:spTree>
    <p:extLst>
      <p:ext uri="{BB962C8B-B14F-4D97-AF65-F5344CB8AC3E}">
        <p14:creationId xmlns:p14="http://schemas.microsoft.com/office/powerpoint/2010/main" val="207240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79C377E9-FDE7-4A7B-A84C-FF0CD995DC51}"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34</a:t>
            </a:fld>
            <a:endParaRPr lang="en-US"/>
          </a:p>
        </p:txBody>
      </p:sp>
    </p:spTree>
    <p:extLst>
      <p:ext uri="{BB962C8B-B14F-4D97-AF65-F5344CB8AC3E}">
        <p14:creationId xmlns:p14="http://schemas.microsoft.com/office/powerpoint/2010/main" val="1941128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59840650-A6C5-47C9-A10D-6800F28B4E55}"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35</a:t>
            </a:fld>
            <a:endParaRPr lang="en-US"/>
          </a:p>
        </p:txBody>
      </p:sp>
    </p:spTree>
    <p:extLst>
      <p:ext uri="{BB962C8B-B14F-4D97-AF65-F5344CB8AC3E}">
        <p14:creationId xmlns:p14="http://schemas.microsoft.com/office/powerpoint/2010/main" val="1500694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443EE8A6-2C72-4D7C-9BB2-5B9516CF543E}"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36</a:t>
            </a:fld>
            <a:endParaRPr lang="en-US"/>
          </a:p>
        </p:txBody>
      </p:sp>
    </p:spTree>
    <p:extLst>
      <p:ext uri="{BB962C8B-B14F-4D97-AF65-F5344CB8AC3E}">
        <p14:creationId xmlns:p14="http://schemas.microsoft.com/office/powerpoint/2010/main" val="3983952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FE8ECA7D-E0F3-4DB3-8446-7D37C27A3E9D}"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37</a:t>
            </a:fld>
            <a:endParaRPr lang="en-US"/>
          </a:p>
        </p:txBody>
      </p:sp>
    </p:spTree>
    <p:extLst>
      <p:ext uri="{BB962C8B-B14F-4D97-AF65-F5344CB8AC3E}">
        <p14:creationId xmlns:p14="http://schemas.microsoft.com/office/powerpoint/2010/main" val="35184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CFBA9D9B-B305-438A-ABEA-BE2280B8634D}"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3</a:t>
            </a:fld>
            <a:endParaRPr lang="en-US"/>
          </a:p>
        </p:txBody>
      </p:sp>
    </p:spTree>
    <p:extLst>
      <p:ext uri="{BB962C8B-B14F-4D97-AF65-F5344CB8AC3E}">
        <p14:creationId xmlns:p14="http://schemas.microsoft.com/office/powerpoint/2010/main" val="386704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275F014-007A-4F0F-A6F4-E8B61617AE6C}"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4</a:t>
            </a:fld>
            <a:endParaRPr lang="en-US"/>
          </a:p>
        </p:txBody>
      </p:sp>
    </p:spTree>
    <p:extLst>
      <p:ext uri="{BB962C8B-B14F-4D97-AF65-F5344CB8AC3E}">
        <p14:creationId xmlns:p14="http://schemas.microsoft.com/office/powerpoint/2010/main" val="4236543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EDA52951-C762-44AE-BEA8-BBAEDDE39654}"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5</a:t>
            </a:fld>
            <a:endParaRPr lang="en-US"/>
          </a:p>
        </p:txBody>
      </p:sp>
    </p:spTree>
    <p:extLst>
      <p:ext uri="{BB962C8B-B14F-4D97-AF65-F5344CB8AC3E}">
        <p14:creationId xmlns:p14="http://schemas.microsoft.com/office/powerpoint/2010/main" val="395500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76DE2638-B8D0-4F88-8C6C-C0E03786A48C}"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6</a:t>
            </a:fld>
            <a:endParaRPr lang="en-US"/>
          </a:p>
        </p:txBody>
      </p:sp>
    </p:spTree>
    <p:extLst>
      <p:ext uri="{BB962C8B-B14F-4D97-AF65-F5344CB8AC3E}">
        <p14:creationId xmlns:p14="http://schemas.microsoft.com/office/powerpoint/2010/main" val="1494985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prediction goal: identify good customer at the point of pre-approval</a:t>
            </a: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F026F818-B496-474C-929C-5DB191224EE7}" type="datetime1">
              <a:rPr lang="en-US" smtClean="0"/>
              <a:t>3/14/2019</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84076CD0-68A5-D14F-B096-5F94EC165503}" type="slidenum">
              <a:rPr lang="en-US" smtClean="0"/>
              <a:t>7</a:t>
            </a:fld>
            <a:endParaRPr lang="en-US"/>
          </a:p>
        </p:txBody>
      </p:sp>
    </p:spTree>
    <p:extLst>
      <p:ext uri="{BB962C8B-B14F-4D97-AF65-F5344CB8AC3E}">
        <p14:creationId xmlns:p14="http://schemas.microsoft.com/office/powerpoint/2010/main" val="909644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'GENDER' is very unbalanced: there are a lot more females than males. The reason might be males do not like to fill our their gender information, but this can be seen as a typical type, which is labeled as 'other'.</a:t>
            </a:r>
            <a:endParaRPr lang="en-US" sz="1000"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F66D4889-FFD5-4251-BCFC-27EA11D7B1CF}" type="datetime1">
              <a:rPr lang="en-US" smtClean="0"/>
              <a:t>3/14/2019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84076CD0-68A5-D14F-B096-5F94EC165503}" type="slidenum">
              <a:rPr lang="en-US" smtClean="0"/>
              <a:t>8</a:t>
            </a:fld>
            <a:endParaRPr lang="en-US"/>
          </a:p>
        </p:txBody>
      </p:sp>
    </p:spTree>
    <p:extLst>
      <p:ext uri="{BB962C8B-B14F-4D97-AF65-F5344CB8AC3E}">
        <p14:creationId xmlns:p14="http://schemas.microsoft.com/office/powerpoint/2010/main" val="2675938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762000" y="5029200"/>
            <a:ext cx="10668000" cy="820550"/>
          </a:xfrm>
          <a:prstGeom prst="rect">
            <a:avLst/>
          </a:prstGeom>
        </p:spPr>
        <p:txBody>
          <a:bodyPr anchor="b">
            <a:normAutofit/>
          </a:bodyPr>
          <a:lstStyle>
            <a:lvl1pPr algn="ctr">
              <a:defRPr sz="4800" b="1" i="0" baseline="0">
                <a:latin typeface="Arial" charset="0"/>
                <a:ea typeface="Arial" charset="0"/>
                <a:cs typeface="Arial" charset="0"/>
              </a:defRPr>
            </a:lvl1pPr>
          </a:lstStyle>
          <a:p>
            <a:r>
              <a:rPr lang="en-US" dirty="0"/>
              <a:t>Title is Arial Bold 48</a:t>
            </a:r>
          </a:p>
        </p:txBody>
      </p:sp>
      <p:sp>
        <p:nvSpPr>
          <p:cNvPr id="3" name="Subtitle 2"/>
          <p:cNvSpPr>
            <a:spLocks noGrp="1"/>
          </p:cNvSpPr>
          <p:nvPr>
            <p:ph type="subTitle" idx="1" hasCustomPrompt="1"/>
          </p:nvPr>
        </p:nvSpPr>
        <p:spPr>
          <a:xfrm>
            <a:off x="762000" y="5950147"/>
            <a:ext cx="10668000" cy="450656"/>
          </a:xfrm>
          <a:prstGeom prst="rect">
            <a:avLst/>
          </a:prstGeom>
        </p:spPr>
        <p:txBody>
          <a:bodyPr/>
          <a:lstStyle>
            <a:lvl1pPr marL="0" indent="0" algn="ctr">
              <a:buNone/>
              <a:defRPr sz="2400" b="0" i="0" baseline="0">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is Arial 24</a:t>
            </a:r>
          </a:p>
        </p:txBody>
      </p:sp>
    </p:spTree>
    <p:extLst>
      <p:ext uri="{BB962C8B-B14F-4D97-AF65-F5344CB8AC3E}">
        <p14:creationId xmlns:p14="http://schemas.microsoft.com/office/powerpoint/2010/main" val="72421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White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762000" y="363537"/>
            <a:ext cx="10668000" cy="1325563"/>
          </a:xfrm>
          <a:prstGeom prst="rect">
            <a:avLst/>
          </a:prstGeom>
        </p:spPr>
        <p:txBody>
          <a:bodyPr>
            <a:normAutofit/>
          </a:bodyPr>
          <a:lstStyle>
            <a:lvl1pPr>
              <a:defRPr sz="4000" b="1" i="0" baseline="0">
                <a:latin typeface="Arial" charset="0"/>
                <a:ea typeface="Arial" charset="0"/>
                <a:cs typeface="Arial" charset="0"/>
              </a:defRPr>
            </a:lvl1pPr>
          </a:lstStyle>
          <a:p>
            <a:r>
              <a:rPr lang="en-US" dirty="0"/>
              <a:t>Slide Header is Arial Bold 40</a:t>
            </a:r>
          </a:p>
        </p:txBody>
      </p:sp>
      <p:sp>
        <p:nvSpPr>
          <p:cNvPr id="3" name="Content Placeholder 2"/>
          <p:cNvSpPr>
            <a:spLocks noGrp="1"/>
          </p:cNvSpPr>
          <p:nvPr>
            <p:ph idx="1" hasCustomPrompt="1"/>
          </p:nvPr>
        </p:nvSpPr>
        <p:spPr>
          <a:xfrm>
            <a:off x="762000" y="1825625"/>
            <a:ext cx="10668000" cy="3445622"/>
          </a:xfrm>
          <a:prstGeom prst="rect">
            <a:avLst/>
          </a:prstGeom>
        </p:spPr>
        <p:txBody>
          <a:bodyPr/>
          <a:lstStyle>
            <a:lvl1pPr>
              <a:defRPr b="0" i="0" baseline="0">
                <a:latin typeface="Arial" charset="0"/>
                <a:ea typeface="Arial" charset="0"/>
                <a:cs typeface="Arial" charset="0"/>
              </a:defRPr>
            </a:lvl1pPr>
            <a:lvl2pPr>
              <a:defRPr b="0" i="0">
                <a:latin typeface="Arial" charset="0"/>
                <a:ea typeface="Arial" charset="0"/>
                <a:cs typeface="Arial" charset="0"/>
              </a:defRPr>
            </a:lvl2pPr>
            <a:lvl3pPr>
              <a:defRPr b="0" i="0">
                <a:latin typeface="Arial" charset="0"/>
                <a:ea typeface="Arial" charset="0"/>
                <a:cs typeface="Arial" charset="0"/>
              </a:defRPr>
            </a:lvl3pPr>
            <a:lvl4pPr>
              <a:defRPr b="0" i="0">
                <a:latin typeface="Arial" charset="0"/>
                <a:ea typeface="Arial" charset="0"/>
                <a:cs typeface="Arial" charset="0"/>
              </a:defRPr>
            </a:lvl4pPr>
            <a:lvl5pPr>
              <a:defRPr b="0" i="0">
                <a:latin typeface="Arial" charset="0"/>
                <a:ea typeface="Arial" charset="0"/>
                <a:cs typeface="Arial" charset="0"/>
              </a:defRPr>
            </a:lvl5pPr>
          </a:lstStyle>
          <a:p>
            <a:pPr lvl="0"/>
            <a:r>
              <a:rPr lang="en-US" dirty="0"/>
              <a:t>Arial 28</a:t>
            </a:r>
          </a:p>
          <a:p>
            <a:pPr lvl="1"/>
            <a:r>
              <a:rPr lang="en-US" dirty="0"/>
              <a:t>Arial 24</a:t>
            </a:r>
          </a:p>
          <a:p>
            <a:pPr lvl="2"/>
            <a:r>
              <a:rPr lang="en-US" dirty="0"/>
              <a:t>Arial 20</a:t>
            </a:r>
          </a:p>
          <a:p>
            <a:pPr lvl="3"/>
            <a:r>
              <a:rPr lang="en-US" dirty="0"/>
              <a:t>Arial 18</a:t>
            </a:r>
          </a:p>
          <a:p>
            <a:pPr lvl="4"/>
            <a:r>
              <a:rPr lang="en-US" dirty="0"/>
              <a:t>Arial 18</a:t>
            </a:r>
          </a:p>
        </p:txBody>
      </p:sp>
      <p:sp>
        <p:nvSpPr>
          <p:cNvPr id="4" name="Date Placeholder 3"/>
          <p:cNvSpPr>
            <a:spLocks noGrp="1"/>
          </p:cNvSpPr>
          <p:nvPr>
            <p:ph type="dt" sz="half" idx="10"/>
          </p:nvPr>
        </p:nvSpPr>
        <p:spPr>
          <a:xfrm>
            <a:off x="2091018" y="6356350"/>
            <a:ext cx="1490382" cy="365125"/>
          </a:xfrm>
          <a:prstGeom prst="rect">
            <a:avLst/>
          </a:prstGeom>
        </p:spPr>
        <p:txBody>
          <a:bodyPr/>
          <a:lstStyle>
            <a:lvl1pPr>
              <a:defRPr sz="1400">
                <a:solidFill>
                  <a:schemeClr val="bg2">
                    <a:lumMod val="75000"/>
                  </a:schemeClr>
                </a:solidFill>
                <a:latin typeface="Arial" charset="0"/>
                <a:ea typeface="Arial" charset="0"/>
                <a:cs typeface="Arial" charset="0"/>
              </a:defRPr>
            </a:lvl1pPr>
          </a:lstStyle>
          <a:p>
            <a:endParaRPr lang="en-US" dirty="0"/>
          </a:p>
        </p:txBody>
      </p:sp>
      <p:sp>
        <p:nvSpPr>
          <p:cNvPr id="6" name="Slide Number Placeholder 5"/>
          <p:cNvSpPr>
            <a:spLocks noGrp="1"/>
          </p:cNvSpPr>
          <p:nvPr>
            <p:ph type="sldNum" sz="quarter" idx="12"/>
          </p:nvPr>
        </p:nvSpPr>
        <p:spPr>
          <a:xfrm>
            <a:off x="8610600" y="6356350"/>
            <a:ext cx="2819400" cy="365125"/>
          </a:xfrm>
          <a:prstGeom prst="rect">
            <a:avLst/>
          </a:prstGeom>
        </p:spPr>
        <p:txBody>
          <a:bodyPr/>
          <a:lstStyle>
            <a:lvl1pPr algn="r">
              <a:defRPr sz="1400">
                <a:solidFill>
                  <a:schemeClr val="bg2">
                    <a:lumMod val="75000"/>
                  </a:schemeClr>
                </a:solidFill>
                <a:latin typeface="Arial" charset="0"/>
                <a:ea typeface="Arial" charset="0"/>
                <a:cs typeface="Arial" charset="0"/>
              </a:defRPr>
            </a:lvl1pPr>
          </a:lstStyle>
          <a:p>
            <a:fld id="{ACECC8D6-1311-6F42-B063-A331488CED07}" type="slidenum">
              <a:rPr lang="en-US" smtClean="0"/>
              <a:pPr/>
              <a:t>‹#›</a:t>
            </a:fld>
            <a:endParaRPr lang="en-US" dirty="0"/>
          </a:p>
        </p:txBody>
      </p:sp>
      <p:sp>
        <p:nvSpPr>
          <p:cNvPr id="9" name="Footer Placeholder 4"/>
          <p:cNvSpPr>
            <a:spLocks noGrp="1"/>
          </p:cNvSpPr>
          <p:nvPr>
            <p:ph type="ftr" sz="quarter" idx="11"/>
          </p:nvPr>
        </p:nvSpPr>
        <p:spPr>
          <a:xfrm>
            <a:off x="4078224" y="6356350"/>
            <a:ext cx="4037076" cy="365125"/>
          </a:xfrm>
          <a:prstGeom prst="rect">
            <a:avLst/>
          </a:prstGeom>
        </p:spPr>
        <p:txBody>
          <a:bodyPr/>
          <a:lstStyle>
            <a:lvl1pPr algn="ctr">
              <a:defRPr sz="1400">
                <a:solidFill>
                  <a:schemeClr val="bg2">
                    <a:lumMod val="75000"/>
                  </a:schemeClr>
                </a:solidFill>
                <a:latin typeface="Arial" charset="0"/>
                <a:ea typeface="Arial" charset="0"/>
                <a:cs typeface="Arial" charset="0"/>
              </a:defRPr>
            </a:lvl1pPr>
          </a:lstStyle>
          <a:p>
            <a:endParaRPr lang="en-US" dirty="0"/>
          </a:p>
        </p:txBody>
      </p:sp>
    </p:spTree>
    <p:extLst>
      <p:ext uri="{BB962C8B-B14F-4D97-AF65-F5344CB8AC3E}">
        <p14:creationId xmlns:p14="http://schemas.microsoft.com/office/powerpoint/2010/main" val="2141577434"/>
      </p:ext>
    </p:extLst>
  </p:cSld>
  <p:clrMapOvr>
    <a:masterClrMapping/>
  </p:clrMapOvr>
  <p:extLst mod="1">
    <p:ext uri="{DCECCB84-F9BA-43D5-87BE-67443E8EF086}">
      <p15:sldGuideLst xmlns:p15="http://schemas.microsoft.com/office/powerpoint/2012/main">
        <p15:guide id="1" orient="horz" pos="2904" userDrawn="1">
          <p15:clr>
            <a:srgbClr val="FBAE40"/>
          </p15:clr>
        </p15:guide>
        <p15:guide id="2" pos="703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White Background">
    <p:bg>
      <p:bgPr>
        <a:solidFill>
          <a:srgbClr val="EBECED"/>
        </a:solidFill>
        <a:effectLst/>
      </p:bgPr>
    </p:bg>
    <p:spTree>
      <p:nvGrpSpPr>
        <p:cNvPr id="1" name=""/>
        <p:cNvGrpSpPr/>
        <p:nvPr/>
      </p:nvGrpSpPr>
      <p:grpSpPr>
        <a:xfrm>
          <a:off x="0" y="0"/>
          <a:ext cx="0" cy="0"/>
          <a:chOff x="0" y="0"/>
          <a:chExt cx="0" cy="0"/>
        </a:xfrm>
      </p:grpSpPr>
      <p:sp>
        <p:nvSpPr>
          <p:cNvPr id="13" name="Shape 30">
            <a:extLst>
              <a:ext uri="{FF2B5EF4-FFF2-40B4-BE49-F238E27FC236}">
                <a16:creationId xmlns:a16="http://schemas.microsoft.com/office/drawing/2014/main" id="{A7B89F02-03D8-4742-96F9-11F7C306C7E4}"/>
              </a:ext>
            </a:extLst>
          </p:cNvPr>
          <p:cNvSpPr/>
          <p:nvPr userDrawn="1"/>
        </p:nvSpPr>
        <p:spPr>
          <a:xfrm>
            <a:off x="1" y="-2"/>
            <a:ext cx="12192000" cy="626415"/>
          </a:xfrm>
          <a:prstGeom prst="rect">
            <a:avLst/>
          </a:prstGeom>
          <a:solidFill>
            <a:srgbClr val="FFFFFF"/>
          </a:solidFill>
          <a:ln w="12700">
            <a:miter lim="400000"/>
          </a:ln>
        </p:spPr>
        <p:txBody>
          <a:bodyPr lIns="0" tIns="0" rIns="0" bIns="0" anchor="ctr"/>
          <a:lstStyle/>
          <a:p>
            <a:pPr lvl="0">
              <a:spcBef>
                <a:spcPts val="0"/>
              </a:spcBef>
              <a:defRPr sz="4800">
                <a:solidFill>
                  <a:srgbClr val="000000"/>
                </a:solidFill>
                <a:uFill>
                  <a:solidFill>
                    <a:srgbClr val="000000"/>
                  </a:solidFill>
                </a:uFill>
                <a:latin typeface="Calibri"/>
                <a:ea typeface="Calibri"/>
                <a:cs typeface="Calibri"/>
                <a:sym typeface="Calibri"/>
              </a:defRPr>
            </a:pPr>
            <a:endParaRPr sz="4800"/>
          </a:p>
        </p:txBody>
      </p:sp>
      <p:pic>
        <p:nvPicPr>
          <p:cNvPr id="7" name="Picture 6">
            <a:extLst>
              <a:ext uri="{FF2B5EF4-FFF2-40B4-BE49-F238E27FC236}">
                <a16:creationId xmlns:a16="http://schemas.microsoft.com/office/drawing/2014/main" id="{137405DC-F536-4AE8-9A02-D6EA14ED9AB3}"/>
              </a:ext>
            </a:extLst>
          </p:cNvPr>
          <p:cNvPicPr>
            <a:picLocks noChangeAspect="1"/>
          </p:cNvPicPr>
          <p:nvPr userDrawn="1"/>
        </p:nvPicPr>
        <p:blipFill>
          <a:blip r:embed="rId2"/>
          <a:stretch>
            <a:fillRect/>
          </a:stretch>
        </p:blipFill>
        <p:spPr>
          <a:xfrm>
            <a:off x="0" y="0"/>
            <a:ext cx="1879238" cy="626413"/>
          </a:xfrm>
          <a:prstGeom prst="rect">
            <a:avLst/>
          </a:prstGeom>
        </p:spPr>
      </p:pic>
      <p:sp>
        <p:nvSpPr>
          <p:cNvPr id="14" name="Shape 31">
            <a:extLst>
              <a:ext uri="{FF2B5EF4-FFF2-40B4-BE49-F238E27FC236}">
                <a16:creationId xmlns:a16="http://schemas.microsoft.com/office/drawing/2014/main" id="{5FBA5AB7-9A77-4A9A-B5B9-FE8C3D29686E}"/>
              </a:ext>
            </a:extLst>
          </p:cNvPr>
          <p:cNvSpPr/>
          <p:nvPr userDrawn="1"/>
        </p:nvSpPr>
        <p:spPr>
          <a:xfrm>
            <a:off x="1" y="6609225"/>
            <a:ext cx="12192000" cy="248776"/>
          </a:xfrm>
          <a:prstGeom prst="rect">
            <a:avLst/>
          </a:prstGeom>
          <a:solidFill>
            <a:srgbClr val="FFFFFF"/>
          </a:solidFill>
          <a:ln w="12700">
            <a:miter lim="400000"/>
          </a:ln>
        </p:spPr>
        <p:txBody>
          <a:bodyPr lIns="0" tIns="0" rIns="0" bIns="0" anchor="ctr"/>
          <a:lstStyle/>
          <a:p>
            <a:pPr lvl="0">
              <a:spcBef>
                <a:spcPts val="0"/>
              </a:spcBef>
              <a:defRPr sz="4800">
                <a:solidFill>
                  <a:srgbClr val="000000"/>
                </a:solidFill>
                <a:uFill>
                  <a:solidFill>
                    <a:srgbClr val="000000"/>
                  </a:solidFill>
                </a:uFill>
                <a:latin typeface="Calibri"/>
                <a:ea typeface="Calibri"/>
                <a:cs typeface="Calibri"/>
                <a:sym typeface="Calibri"/>
              </a:defRPr>
            </a:pPr>
            <a:endParaRPr sz="4800"/>
          </a:p>
        </p:txBody>
      </p:sp>
      <p:sp>
        <p:nvSpPr>
          <p:cNvPr id="15" name="Shape 35">
            <a:extLst>
              <a:ext uri="{FF2B5EF4-FFF2-40B4-BE49-F238E27FC236}">
                <a16:creationId xmlns:a16="http://schemas.microsoft.com/office/drawing/2014/main" id="{1B1252D5-9426-4E39-8DDD-31FC2727AB20}"/>
              </a:ext>
            </a:extLst>
          </p:cNvPr>
          <p:cNvSpPr/>
          <p:nvPr userDrawn="1"/>
        </p:nvSpPr>
        <p:spPr>
          <a:xfrm>
            <a:off x="3124335" y="6607440"/>
            <a:ext cx="5943330" cy="248776"/>
          </a:xfrm>
          <a:prstGeom prst="rect">
            <a:avLst/>
          </a:prstGeom>
          <a:ln w="12700">
            <a:miter lim="400000"/>
          </a:ln>
          <a:extLst>
            <a:ext uri="{C572A759-6A51-4108-AA02-DFA0A04FC94B}">
              <ma14:wrappingTextBoxFlag xmlns="" xmlns:ma14="http://schemas.microsoft.com/office/mac/drawingml/2011/main" val="1"/>
            </a:ext>
          </a:extLst>
        </p:spPr>
        <p:txBody>
          <a:bodyPr wrap="square" lIns="60947" tIns="60947" rIns="60947" bIns="60947" anchor="ctr">
            <a:spAutoFit/>
          </a:bodyPr>
          <a:lstStyle>
            <a:lvl1pPr>
              <a:spcBef>
                <a:spcPts val="0"/>
              </a:spcBef>
              <a:defRPr sz="1800">
                <a:solidFill>
                  <a:srgbClr val="A6A6A6"/>
                </a:solidFill>
                <a:latin typeface="Zapf Dingbats"/>
                <a:ea typeface="Zapf Dingbats"/>
                <a:cs typeface="Zapf Dingbats"/>
                <a:sym typeface="Zapf Dingbats"/>
              </a:defRPr>
            </a:lvl1pPr>
          </a:lstStyle>
          <a:p>
            <a:pPr lvl="0" algn="ctr">
              <a:defRPr>
                <a:solidFill>
                  <a:srgbClr val="000000"/>
                </a:solidFill>
                <a:uFillTx/>
              </a:defRPr>
            </a:pPr>
            <a:r>
              <a:rPr lang="en-US" sz="800" dirty="0">
                <a:solidFill>
                  <a:srgbClr val="A6A6A6"/>
                </a:solidFill>
                <a:uFill>
                  <a:solidFill>
                    <a:srgbClr val="A6A6A6"/>
                  </a:solidFill>
                </a:uFill>
                <a:latin typeface="微软雅黑"/>
                <a:ea typeface="微软雅黑"/>
                <a:cs typeface="微软雅黑"/>
              </a:rPr>
              <a:t>MSCA 31008 Data Mining Principles Final Project – Jason Lyn | Ran Pang | Won Seo</a:t>
            </a:r>
            <a:endParaRPr sz="800" dirty="0">
              <a:solidFill>
                <a:srgbClr val="A6A6A6"/>
              </a:solidFill>
              <a:uFill>
                <a:solidFill>
                  <a:srgbClr val="A6A6A6"/>
                </a:solidFill>
              </a:uFill>
              <a:latin typeface="微软雅黑"/>
              <a:ea typeface="微软雅黑"/>
              <a:cs typeface="微软雅黑"/>
            </a:endParaRPr>
          </a:p>
        </p:txBody>
      </p:sp>
      <p:pic>
        <p:nvPicPr>
          <p:cNvPr id="21" name="Picture 20">
            <a:extLst>
              <a:ext uri="{FF2B5EF4-FFF2-40B4-BE49-F238E27FC236}">
                <a16:creationId xmlns:a16="http://schemas.microsoft.com/office/drawing/2014/main" id="{D4C968BA-A227-4DDB-BEDE-D6E6B6624048}"/>
              </a:ext>
            </a:extLst>
          </p:cNvPr>
          <p:cNvPicPr>
            <a:picLocks noChangeAspect="1"/>
          </p:cNvPicPr>
          <p:nvPr userDrawn="1"/>
        </p:nvPicPr>
        <p:blipFill>
          <a:blip r:embed="rId3"/>
          <a:stretch>
            <a:fillRect/>
          </a:stretch>
        </p:blipFill>
        <p:spPr>
          <a:xfrm>
            <a:off x="10348547" y="137622"/>
            <a:ext cx="1747096" cy="351166"/>
          </a:xfrm>
          <a:prstGeom prst="rect">
            <a:avLst/>
          </a:prstGeom>
        </p:spPr>
      </p:pic>
      <p:sp>
        <p:nvSpPr>
          <p:cNvPr id="8" name="Slide Number Placeholder 1"/>
          <p:cNvSpPr>
            <a:spLocks noGrp="1"/>
          </p:cNvSpPr>
          <p:nvPr>
            <p:ph type="sldNum" sz="quarter" idx="4"/>
          </p:nvPr>
        </p:nvSpPr>
        <p:spPr>
          <a:xfrm>
            <a:off x="9448800" y="655524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38F6F-904C-477B-8803-234C4EFF5914}" type="slidenum">
              <a:rPr lang="en-US" smtClean="0"/>
              <a:t>‹#›</a:t>
            </a:fld>
            <a:endParaRPr lang="en-US"/>
          </a:p>
        </p:txBody>
      </p:sp>
    </p:spTree>
    <p:extLst>
      <p:ext uri="{BB962C8B-B14F-4D97-AF65-F5344CB8AC3E}">
        <p14:creationId xmlns:p14="http://schemas.microsoft.com/office/powerpoint/2010/main" val="2274253158"/>
      </p:ext>
    </p:extLst>
  </p:cSld>
  <p:clrMapOvr>
    <a:masterClrMapping/>
  </p:clrMapOvr>
  <p:extLst mod="1">
    <p:ext uri="{DCECCB84-F9BA-43D5-87BE-67443E8EF086}">
      <p15:sldGuideLst xmlns:p15="http://schemas.microsoft.com/office/powerpoint/2012/main">
        <p15:guide id="1" orient="horz" pos="2904">
          <p15:clr>
            <a:srgbClr val="FBAE40"/>
          </p15:clr>
        </p15:guide>
        <p15:guide id="2" pos="703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9448800" y="653891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38F6F-904C-477B-8803-234C4EFF5914}" type="slidenum">
              <a:rPr lang="en-US" smtClean="0"/>
              <a:t>‹#›</a:t>
            </a:fld>
            <a:endParaRPr lang="en-US"/>
          </a:p>
        </p:txBody>
      </p:sp>
    </p:spTree>
    <p:extLst>
      <p:ext uri="{BB962C8B-B14F-4D97-AF65-F5344CB8AC3E}">
        <p14:creationId xmlns:p14="http://schemas.microsoft.com/office/powerpoint/2010/main" val="46705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66555"/>
            <a:ext cx="12192000" cy="820550"/>
          </a:xfrm>
        </p:spPr>
        <p:txBody>
          <a:bodyPr>
            <a:normAutofit/>
          </a:bodyPr>
          <a:lstStyle/>
          <a:p>
            <a:r>
              <a:rPr lang="en-US" dirty="0">
                <a:latin typeface="Arial"/>
                <a:ea typeface="Helvetica"/>
                <a:cs typeface="Arial"/>
              </a:rPr>
              <a:t>Data Mining Principles</a:t>
            </a:r>
            <a:endParaRPr lang="en-US" dirty="0">
              <a:latin typeface="Arial"/>
              <a:cs typeface="Arial"/>
            </a:endParaRPr>
          </a:p>
        </p:txBody>
      </p:sp>
      <p:sp>
        <p:nvSpPr>
          <p:cNvPr id="3" name="Subtitle 2"/>
          <p:cNvSpPr>
            <a:spLocks noGrp="1"/>
          </p:cNvSpPr>
          <p:nvPr>
            <p:ph type="subTitle" idx="1"/>
          </p:nvPr>
        </p:nvSpPr>
        <p:spPr>
          <a:xfrm>
            <a:off x="0" y="5667328"/>
            <a:ext cx="12192000" cy="1190672"/>
          </a:xfrm>
        </p:spPr>
        <p:txBody>
          <a:bodyPr/>
          <a:lstStyle/>
          <a:p>
            <a:pPr>
              <a:spcBef>
                <a:spcPts val="600"/>
              </a:spcBef>
            </a:pPr>
            <a:r>
              <a:rPr lang="en-US" sz="2200" dirty="0"/>
              <a:t>Final Project </a:t>
            </a:r>
          </a:p>
          <a:p>
            <a:pPr>
              <a:spcBef>
                <a:spcPts val="600"/>
              </a:spcBef>
            </a:pPr>
            <a:r>
              <a:rPr lang="en-US" sz="2200" dirty="0"/>
              <a:t>by</a:t>
            </a:r>
          </a:p>
          <a:p>
            <a:pPr>
              <a:spcBef>
                <a:spcPts val="600"/>
              </a:spcBef>
            </a:pPr>
            <a:r>
              <a:rPr lang="en-US" sz="2200" dirty="0"/>
              <a:t>Jason Lyn, Won Woo Seo, Ran Pang</a:t>
            </a:r>
          </a:p>
        </p:txBody>
      </p:sp>
    </p:spTree>
    <p:extLst>
      <p:ext uri="{BB962C8B-B14F-4D97-AF65-F5344CB8AC3E}">
        <p14:creationId xmlns:p14="http://schemas.microsoft.com/office/powerpoint/2010/main" val="211314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F27545-A0A3-4ABD-BB01-06C7DB259EE9}"/>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Categorical variables handling consists of 2 parts: missing value handling &amp; category encoding</a:t>
            </a:r>
          </a:p>
        </p:txBody>
      </p:sp>
      <p:sp>
        <p:nvSpPr>
          <p:cNvPr id="11" name="Shape 3493">
            <a:extLst>
              <a:ext uri="{FF2B5EF4-FFF2-40B4-BE49-F238E27FC236}">
                <a16:creationId xmlns:a16="http://schemas.microsoft.com/office/drawing/2014/main" id="{2BEC7E33-88A5-4D58-952E-18A70C0DB0AD}"/>
              </a:ext>
            </a:extLst>
          </p:cNvPr>
          <p:cNvSpPr/>
          <p:nvPr/>
        </p:nvSpPr>
        <p:spPr>
          <a:xfrm>
            <a:off x="4632958" y="1751689"/>
            <a:ext cx="2926080" cy="430714"/>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Encoding (regression)</a:t>
            </a:r>
            <a:endParaRPr dirty="0">
              <a:solidFill>
                <a:schemeClr val="bg1"/>
              </a:solidFill>
            </a:endParaRPr>
          </a:p>
        </p:txBody>
      </p:sp>
      <p:sp>
        <p:nvSpPr>
          <p:cNvPr id="14" name="Shape 394">
            <a:extLst>
              <a:ext uri="{FF2B5EF4-FFF2-40B4-BE49-F238E27FC236}">
                <a16:creationId xmlns:a16="http://schemas.microsoft.com/office/drawing/2014/main" id="{417AE3A2-3154-4BF9-9E38-C708103CBB1D}"/>
              </a:ext>
            </a:extLst>
          </p:cNvPr>
          <p:cNvSpPr/>
          <p:nvPr/>
        </p:nvSpPr>
        <p:spPr>
          <a:xfrm>
            <a:off x="1708128" y="2182403"/>
            <a:ext cx="8775739" cy="461665"/>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ctr">
              <a:defRPr sz="1800">
                <a:solidFill>
                  <a:srgbClr val="000000"/>
                </a:solidFill>
                <a:uFillTx/>
              </a:defRPr>
            </a:pPr>
            <a:r>
              <a:rPr lang="en-US" sz="2200" b="1" dirty="0">
                <a:solidFill>
                  <a:srgbClr val="000000"/>
                </a:solidFill>
                <a:uFill>
                  <a:solidFill>
                    <a:srgbClr val="A6A6A6"/>
                  </a:solidFill>
                </a:uFill>
              </a:rPr>
              <a:t>Categorical variables are converted into dummies using pd.get_dummies</a:t>
            </a:r>
          </a:p>
        </p:txBody>
      </p:sp>
      <p:sp>
        <p:nvSpPr>
          <p:cNvPr id="3" name="Rectangle 2">
            <a:extLst>
              <a:ext uri="{FF2B5EF4-FFF2-40B4-BE49-F238E27FC236}">
                <a16:creationId xmlns:a16="http://schemas.microsoft.com/office/drawing/2014/main" id="{15D5D796-E5DD-4D2C-A765-272CE452A2B5}"/>
              </a:ext>
            </a:extLst>
          </p:cNvPr>
          <p:cNvSpPr/>
          <p:nvPr/>
        </p:nvSpPr>
        <p:spPr>
          <a:xfrm>
            <a:off x="1999590" y="2556695"/>
            <a:ext cx="8192814" cy="1754326"/>
          </a:xfrm>
          <a:prstGeom prst="rect">
            <a:avLst/>
          </a:prstGeom>
        </p:spPr>
        <p:txBody>
          <a:bodyPr wrap="square">
            <a:spAutoFit/>
          </a:bodyPr>
          <a:lstStyle/>
          <a:p>
            <a:r>
              <a:rPr lang="en-US" dirty="0">
                <a:solidFill>
                  <a:schemeClr val="accent6">
                    <a:lumMod val="75000"/>
                  </a:schemeClr>
                </a:solidFill>
              </a:rPr>
              <a:t>def</a:t>
            </a:r>
            <a:r>
              <a:rPr lang="en-US" dirty="0"/>
              <a:t> </a:t>
            </a:r>
            <a:r>
              <a:rPr lang="en-US" dirty="0">
                <a:solidFill>
                  <a:schemeClr val="accent5">
                    <a:lumMod val="75000"/>
                  </a:schemeClr>
                </a:solidFill>
              </a:rPr>
              <a:t>create_dummy</a:t>
            </a:r>
            <a:r>
              <a:rPr lang="en-US" dirty="0"/>
              <a:t>(dataframe, todummy_list):</a:t>
            </a:r>
          </a:p>
          <a:p>
            <a:r>
              <a:rPr lang="en-US" dirty="0"/>
              <a:t>    </a:t>
            </a:r>
            <a:r>
              <a:rPr lang="en-US" dirty="0">
                <a:solidFill>
                  <a:schemeClr val="accent6">
                    <a:lumMod val="75000"/>
                  </a:schemeClr>
                </a:solidFill>
              </a:rPr>
              <a:t>for</a:t>
            </a:r>
            <a:r>
              <a:rPr lang="en-US" dirty="0"/>
              <a:t> x </a:t>
            </a:r>
            <a:r>
              <a:rPr lang="en-US" dirty="0">
                <a:solidFill>
                  <a:schemeClr val="accent6">
                    <a:lumMod val="75000"/>
                  </a:schemeClr>
                </a:solidFill>
              </a:rPr>
              <a:t>in</a:t>
            </a:r>
            <a:r>
              <a:rPr lang="en-US" dirty="0"/>
              <a:t> todummy_list:</a:t>
            </a:r>
          </a:p>
          <a:p>
            <a:r>
              <a:rPr lang="en-US" dirty="0"/>
              <a:t>        dummies = pd.get_dummies(df[x], prefix=x, dummy_na=</a:t>
            </a:r>
            <a:r>
              <a:rPr lang="en-US" dirty="0">
                <a:solidFill>
                  <a:schemeClr val="accent6">
                    <a:lumMod val="75000"/>
                  </a:schemeClr>
                </a:solidFill>
              </a:rPr>
              <a:t>False</a:t>
            </a:r>
            <a:r>
              <a:rPr lang="en-US" dirty="0"/>
              <a:t>, drop_first=</a:t>
            </a:r>
            <a:r>
              <a:rPr lang="en-US" dirty="0">
                <a:solidFill>
                  <a:schemeClr val="accent6">
                    <a:lumMod val="75000"/>
                  </a:schemeClr>
                </a:solidFill>
              </a:rPr>
              <a:t>True</a:t>
            </a:r>
            <a:r>
              <a:rPr lang="en-US" dirty="0"/>
              <a:t>)</a:t>
            </a:r>
          </a:p>
          <a:p>
            <a:r>
              <a:rPr lang="en-US" dirty="0"/>
              <a:t>        dataframe = dataframe.drop(x, 1)</a:t>
            </a:r>
          </a:p>
          <a:p>
            <a:r>
              <a:rPr lang="en-US" dirty="0"/>
              <a:t>        dataframe = pd.concat([dataframe, dummies], axis=1)</a:t>
            </a:r>
          </a:p>
          <a:p>
            <a:r>
              <a:rPr lang="en-US" dirty="0"/>
              <a:t>    </a:t>
            </a:r>
            <a:r>
              <a:rPr lang="en-US" dirty="0">
                <a:solidFill>
                  <a:schemeClr val="accent6">
                    <a:lumMod val="75000"/>
                  </a:schemeClr>
                </a:solidFill>
              </a:rPr>
              <a:t>return</a:t>
            </a:r>
            <a:r>
              <a:rPr lang="en-US" dirty="0"/>
              <a:t> dataframe</a:t>
            </a:r>
          </a:p>
        </p:txBody>
      </p:sp>
      <p:sp>
        <p:nvSpPr>
          <p:cNvPr id="15" name="Shape 394">
            <a:extLst>
              <a:ext uri="{FF2B5EF4-FFF2-40B4-BE49-F238E27FC236}">
                <a16:creationId xmlns:a16="http://schemas.microsoft.com/office/drawing/2014/main" id="{98250951-09C8-41B4-8EFD-E3087987FEEF}"/>
              </a:ext>
            </a:extLst>
          </p:cNvPr>
          <p:cNvSpPr/>
          <p:nvPr/>
        </p:nvSpPr>
        <p:spPr>
          <a:xfrm>
            <a:off x="1708127" y="4255178"/>
            <a:ext cx="8775739" cy="461665"/>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ctr">
              <a:defRPr sz="1800">
                <a:solidFill>
                  <a:srgbClr val="000000"/>
                </a:solidFill>
                <a:uFillTx/>
              </a:defRPr>
            </a:pPr>
            <a:r>
              <a:rPr lang="en-US" sz="2200" b="1" dirty="0">
                <a:solidFill>
                  <a:srgbClr val="000000"/>
                </a:solidFill>
                <a:uFill>
                  <a:solidFill>
                    <a:srgbClr val="A6A6A6"/>
                  </a:solidFill>
                </a:uFill>
              </a:rPr>
              <a:t>Before vs After Transformation</a:t>
            </a:r>
          </a:p>
        </p:txBody>
      </p:sp>
      <p:graphicFrame>
        <p:nvGraphicFramePr>
          <p:cNvPr id="16" name="Table 15">
            <a:extLst>
              <a:ext uri="{FF2B5EF4-FFF2-40B4-BE49-F238E27FC236}">
                <a16:creationId xmlns:a16="http://schemas.microsoft.com/office/drawing/2014/main" id="{DF4575F4-9BB2-4B5C-B036-6D14B8AA2550}"/>
              </a:ext>
            </a:extLst>
          </p:cNvPr>
          <p:cNvGraphicFramePr>
            <a:graphicFrameLocks noGrp="1"/>
          </p:cNvGraphicFramePr>
          <p:nvPr>
            <p:extLst/>
          </p:nvPr>
        </p:nvGraphicFramePr>
        <p:xfrm>
          <a:off x="2888251" y="4724804"/>
          <a:ext cx="1418897" cy="1483360"/>
        </p:xfrm>
        <a:graphic>
          <a:graphicData uri="http://schemas.openxmlformats.org/drawingml/2006/table">
            <a:tbl>
              <a:tblPr bandRow="1">
                <a:tableStyleId>{8799B23B-EC83-4686-B30A-512413B5E67A}</a:tableStyleId>
              </a:tblPr>
              <a:tblGrid>
                <a:gridCol w="362608">
                  <a:extLst>
                    <a:ext uri="{9D8B030D-6E8A-4147-A177-3AD203B41FA5}">
                      <a16:colId xmlns:a16="http://schemas.microsoft.com/office/drawing/2014/main" val="354988825"/>
                    </a:ext>
                  </a:extLst>
                </a:gridCol>
                <a:gridCol w="1056289">
                  <a:extLst>
                    <a:ext uri="{9D8B030D-6E8A-4147-A177-3AD203B41FA5}">
                      <a16:colId xmlns:a16="http://schemas.microsoft.com/office/drawing/2014/main" val="1313732496"/>
                    </a:ext>
                  </a:extLst>
                </a:gridCol>
              </a:tblGrid>
              <a:tr h="370840">
                <a:tc>
                  <a:txBody>
                    <a:bodyPr/>
                    <a:lstStyle/>
                    <a:p>
                      <a:endParaRPr lang="en-US" dirty="0"/>
                    </a:p>
                  </a:txBody>
                  <a:tcPr>
                    <a:solidFill>
                      <a:schemeClr val="tx1">
                        <a:alpha val="20000"/>
                      </a:schemeClr>
                    </a:solidFill>
                  </a:tcPr>
                </a:tc>
                <a:tc>
                  <a:txBody>
                    <a:bodyPr/>
                    <a:lstStyle/>
                    <a:p>
                      <a:pPr algn="ctr"/>
                      <a:r>
                        <a:rPr lang="en-US" dirty="0"/>
                        <a:t>GENDER</a:t>
                      </a:r>
                    </a:p>
                  </a:txBody>
                  <a:tcPr>
                    <a:solidFill>
                      <a:schemeClr val="tx1">
                        <a:alpha val="20000"/>
                      </a:schemeClr>
                    </a:solidFill>
                  </a:tcPr>
                </a:tc>
                <a:extLst>
                  <a:ext uri="{0D108BD9-81ED-4DB2-BD59-A6C34878D82A}">
                    <a16:rowId xmlns:a16="http://schemas.microsoft.com/office/drawing/2014/main" val="3680978003"/>
                  </a:ext>
                </a:extLst>
              </a:tr>
              <a:tr h="370840">
                <a:tc>
                  <a:txBody>
                    <a:bodyPr/>
                    <a:lstStyle/>
                    <a:p>
                      <a:r>
                        <a:rPr lang="en-US" dirty="0"/>
                        <a:t>1</a:t>
                      </a:r>
                    </a:p>
                  </a:txBody>
                  <a:tcPr/>
                </a:tc>
                <a:tc>
                  <a:txBody>
                    <a:bodyPr/>
                    <a:lstStyle/>
                    <a:p>
                      <a:pPr algn="ctr"/>
                      <a:r>
                        <a:rPr lang="en-US" dirty="0"/>
                        <a:t>F</a:t>
                      </a:r>
                    </a:p>
                  </a:txBody>
                  <a:tcPr/>
                </a:tc>
                <a:extLst>
                  <a:ext uri="{0D108BD9-81ED-4DB2-BD59-A6C34878D82A}">
                    <a16:rowId xmlns:a16="http://schemas.microsoft.com/office/drawing/2014/main" val="3150896363"/>
                  </a:ext>
                </a:extLst>
              </a:tr>
              <a:tr h="370840">
                <a:tc>
                  <a:txBody>
                    <a:bodyPr/>
                    <a:lstStyle/>
                    <a:p>
                      <a:r>
                        <a:rPr lang="en-US" dirty="0"/>
                        <a:t>2</a:t>
                      </a:r>
                    </a:p>
                  </a:txBody>
                  <a:tcPr/>
                </a:tc>
                <a:tc>
                  <a:txBody>
                    <a:bodyPr/>
                    <a:lstStyle/>
                    <a:p>
                      <a:pPr algn="ctr"/>
                      <a:r>
                        <a:rPr lang="en-US" dirty="0"/>
                        <a:t>M</a:t>
                      </a:r>
                    </a:p>
                  </a:txBody>
                  <a:tcPr/>
                </a:tc>
                <a:extLst>
                  <a:ext uri="{0D108BD9-81ED-4DB2-BD59-A6C34878D82A}">
                    <a16:rowId xmlns:a16="http://schemas.microsoft.com/office/drawing/2014/main" val="1265212545"/>
                  </a:ext>
                </a:extLst>
              </a:tr>
              <a:tr h="370840">
                <a:tc>
                  <a:txBody>
                    <a:bodyPr/>
                    <a:lstStyle/>
                    <a:p>
                      <a:r>
                        <a:rPr lang="en-US" dirty="0"/>
                        <a:t>3</a:t>
                      </a:r>
                    </a:p>
                  </a:txBody>
                  <a:tcPr/>
                </a:tc>
                <a:tc>
                  <a:txBody>
                    <a:bodyPr/>
                    <a:lstStyle/>
                    <a:p>
                      <a:pPr algn="ctr"/>
                      <a:r>
                        <a:rPr lang="en-US" dirty="0"/>
                        <a:t>other</a:t>
                      </a:r>
                    </a:p>
                  </a:txBody>
                  <a:tcPr/>
                </a:tc>
                <a:extLst>
                  <a:ext uri="{0D108BD9-81ED-4DB2-BD59-A6C34878D82A}">
                    <a16:rowId xmlns:a16="http://schemas.microsoft.com/office/drawing/2014/main" val="2019528716"/>
                  </a:ext>
                </a:extLst>
              </a:tr>
            </a:tbl>
          </a:graphicData>
        </a:graphic>
      </p:graphicFrame>
      <p:graphicFrame>
        <p:nvGraphicFramePr>
          <p:cNvPr id="17" name="Table 16">
            <a:extLst>
              <a:ext uri="{FF2B5EF4-FFF2-40B4-BE49-F238E27FC236}">
                <a16:creationId xmlns:a16="http://schemas.microsoft.com/office/drawing/2014/main" id="{D3C3427D-A9F0-4151-91E4-ACCDBF23D594}"/>
              </a:ext>
            </a:extLst>
          </p:cNvPr>
          <p:cNvGraphicFramePr>
            <a:graphicFrameLocks noGrp="1"/>
          </p:cNvGraphicFramePr>
          <p:nvPr>
            <p:extLst/>
          </p:nvPr>
        </p:nvGraphicFramePr>
        <p:xfrm>
          <a:off x="6749752" y="4724804"/>
          <a:ext cx="3035389" cy="1483360"/>
        </p:xfrm>
        <a:graphic>
          <a:graphicData uri="http://schemas.openxmlformats.org/drawingml/2006/table">
            <a:tbl>
              <a:tblPr bandRow="1">
                <a:tableStyleId>{8799B23B-EC83-4686-B30A-512413B5E67A}</a:tableStyleId>
              </a:tblPr>
              <a:tblGrid>
                <a:gridCol w="355252">
                  <a:extLst>
                    <a:ext uri="{9D8B030D-6E8A-4147-A177-3AD203B41FA5}">
                      <a16:colId xmlns:a16="http://schemas.microsoft.com/office/drawing/2014/main" val="354988825"/>
                    </a:ext>
                  </a:extLst>
                </a:gridCol>
                <a:gridCol w="1385160">
                  <a:extLst>
                    <a:ext uri="{9D8B030D-6E8A-4147-A177-3AD203B41FA5}">
                      <a16:colId xmlns:a16="http://schemas.microsoft.com/office/drawing/2014/main" val="1313732496"/>
                    </a:ext>
                  </a:extLst>
                </a:gridCol>
                <a:gridCol w="1294977">
                  <a:extLst>
                    <a:ext uri="{9D8B030D-6E8A-4147-A177-3AD203B41FA5}">
                      <a16:colId xmlns:a16="http://schemas.microsoft.com/office/drawing/2014/main" val="2003805979"/>
                    </a:ext>
                  </a:extLst>
                </a:gridCol>
              </a:tblGrid>
              <a:tr h="370840">
                <a:tc>
                  <a:txBody>
                    <a:bodyPr/>
                    <a:lstStyle/>
                    <a:p>
                      <a:endParaRPr lang="en-US" dirty="0"/>
                    </a:p>
                  </a:txBody>
                  <a:tcPr>
                    <a:solidFill>
                      <a:schemeClr val="tx1">
                        <a:alpha val="20000"/>
                      </a:schemeClr>
                    </a:solidFill>
                  </a:tcPr>
                </a:tc>
                <a:tc>
                  <a:txBody>
                    <a:bodyPr/>
                    <a:lstStyle/>
                    <a:p>
                      <a:pPr algn="ctr"/>
                      <a:r>
                        <a:rPr lang="en-US" dirty="0"/>
                        <a:t>GENDER_F</a:t>
                      </a:r>
                    </a:p>
                  </a:txBody>
                  <a:tcPr>
                    <a:solidFill>
                      <a:schemeClr val="tx1">
                        <a:alpha val="20000"/>
                      </a:schemeClr>
                    </a:solidFill>
                  </a:tcPr>
                </a:tc>
                <a:tc>
                  <a:txBody>
                    <a:bodyPr/>
                    <a:lstStyle/>
                    <a:p>
                      <a:pPr algn="ctr"/>
                      <a:r>
                        <a:rPr lang="en-US" dirty="0"/>
                        <a:t>GENDER_M</a:t>
                      </a:r>
                    </a:p>
                  </a:txBody>
                  <a:tcPr>
                    <a:solidFill>
                      <a:schemeClr val="tx1">
                        <a:alpha val="20000"/>
                      </a:schemeClr>
                    </a:solidFill>
                  </a:tcPr>
                </a:tc>
                <a:extLst>
                  <a:ext uri="{0D108BD9-81ED-4DB2-BD59-A6C34878D82A}">
                    <a16:rowId xmlns:a16="http://schemas.microsoft.com/office/drawing/2014/main" val="3680978003"/>
                  </a:ext>
                </a:extLst>
              </a:tr>
              <a:tr h="370840">
                <a:tc>
                  <a:txBody>
                    <a:bodyPr/>
                    <a:lstStyle/>
                    <a:p>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150896363"/>
                  </a:ext>
                </a:extLst>
              </a:tr>
              <a:tr h="370840">
                <a:tc>
                  <a:txBody>
                    <a:bodyPr/>
                    <a:lstStyle/>
                    <a:p>
                      <a:r>
                        <a:rPr lang="en-US" dirty="0"/>
                        <a:t>2</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265212545"/>
                  </a:ext>
                </a:extLst>
              </a:tr>
              <a:tr h="370840">
                <a:tc>
                  <a:txBody>
                    <a:bodyPr/>
                    <a:lstStyle/>
                    <a:p>
                      <a:r>
                        <a:rPr lang="en-US" dirty="0"/>
                        <a:t>3</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19528716"/>
                  </a:ext>
                </a:extLst>
              </a:tr>
            </a:tbl>
          </a:graphicData>
        </a:graphic>
      </p:graphicFrame>
      <p:sp>
        <p:nvSpPr>
          <p:cNvPr id="18" name="Shape 274">
            <a:extLst>
              <a:ext uri="{FF2B5EF4-FFF2-40B4-BE49-F238E27FC236}">
                <a16:creationId xmlns:a16="http://schemas.microsoft.com/office/drawing/2014/main" id="{CD7DB5E5-544C-492F-BEFF-41A7390CA776}"/>
              </a:ext>
            </a:extLst>
          </p:cNvPr>
          <p:cNvSpPr/>
          <p:nvPr/>
        </p:nvSpPr>
        <p:spPr>
          <a:xfrm rot="16200000" flipH="1">
            <a:off x="5528449" y="4814338"/>
            <a:ext cx="1" cy="1304291"/>
          </a:xfrm>
          <a:prstGeom prst="line">
            <a:avLst/>
          </a:prstGeom>
          <a:ln w="76200" cap="rnd">
            <a:solidFill>
              <a:srgbClr val="D9D9D9"/>
            </a:solidFill>
            <a:round/>
            <a:headEnd type="none" w="med" len="med"/>
            <a:tailEnd type="arrow" w="med" len="med"/>
          </a:ln>
        </p:spPr>
        <p:txBody>
          <a:bodyPr lIns="45719" rIns="45719"/>
          <a:lstStyle/>
          <a:p>
            <a:pPr lvl="0" algn="l">
              <a:spcBef>
                <a:spcPts val="0"/>
              </a:spcBef>
              <a:defRPr sz="1200">
                <a:solidFill>
                  <a:srgbClr val="000000"/>
                </a:solidFill>
                <a:uFillTx/>
                <a:latin typeface="Helvetica"/>
                <a:ea typeface="Helvetica"/>
                <a:cs typeface="Helvetica"/>
                <a:sym typeface="Helvetica"/>
              </a:defRPr>
            </a:pPr>
            <a:endParaRPr/>
          </a:p>
        </p:txBody>
      </p:sp>
      <p:sp>
        <p:nvSpPr>
          <p:cNvPr id="12" name="Rectangle 11">
            <a:extLst>
              <a:ext uri="{FF2B5EF4-FFF2-40B4-BE49-F238E27FC236}">
                <a16:creationId xmlns:a16="http://schemas.microsoft.com/office/drawing/2014/main" id="{1AE920B0-6F4B-4A78-BBA8-070F4B0AB5F4}"/>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2.2.2 Data Preprocessing – Categorical Handling</a:t>
            </a:r>
          </a:p>
        </p:txBody>
      </p:sp>
      <p:sp>
        <p:nvSpPr>
          <p:cNvPr id="2" name="Slide Number Placeholder 1">
            <a:extLst>
              <a:ext uri="{FF2B5EF4-FFF2-40B4-BE49-F238E27FC236}">
                <a16:creationId xmlns:a16="http://schemas.microsoft.com/office/drawing/2014/main" id="{6B4D5FBE-B59F-41B9-83D0-F7F382CBC175}"/>
              </a:ext>
            </a:extLst>
          </p:cNvPr>
          <p:cNvSpPr>
            <a:spLocks noGrp="1"/>
          </p:cNvSpPr>
          <p:nvPr>
            <p:ph type="sldNum" sz="quarter" idx="4"/>
          </p:nvPr>
        </p:nvSpPr>
        <p:spPr/>
        <p:txBody>
          <a:bodyPr/>
          <a:lstStyle/>
          <a:p>
            <a:fld id="{F9F38F6F-904C-477B-8803-234C4EFF5914}" type="slidenum">
              <a:rPr lang="en-US" smtClean="0"/>
              <a:t>9</a:t>
            </a:fld>
            <a:endParaRPr lang="en-US"/>
          </a:p>
        </p:txBody>
      </p:sp>
    </p:spTree>
    <p:extLst>
      <p:ext uri="{BB962C8B-B14F-4D97-AF65-F5344CB8AC3E}">
        <p14:creationId xmlns:p14="http://schemas.microsoft.com/office/powerpoint/2010/main" val="25704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3493">
            <a:extLst>
              <a:ext uri="{FF2B5EF4-FFF2-40B4-BE49-F238E27FC236}">
                <a16:creationId xmlns:a16="http://schemas.microsoft.com/office/drawing/2014/main" id="{0C754CD1-73C0-44C9-81A3-481C31F5A728}"/>
              </a:ext>
            </a:extLst>
          </p:cNvPr>
          <p:cNvSpPr/>
          <p:nvPr/>
        </p:nvSpPr>
        <p:spPr>
          <a:xfrm>
            <a:off x="4632958" y="1751689"/>
            <a:ext cx="2926080" cy="430714"/>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Encoding (tree-based)</a:t>
            </a:r>
            <a:endParaRPr dirty="0">
              <a:solidFill>
                <a:schemeClr val="bg1"/>
              </a:solidFill>
            </a:endParaRPr>
          </a:p>
        </p:txBody>
      </p:sp>
      <p:sp>
        <p:nvSpPr>
          <p:cNvPr id="10" name="Rectangle 9">
            <a:extLst>
              <a:ext uri="{FF2B5EF4-FFF2-40B4-BE49-F238E27FC236}">
                <a16:creationId xmlns:a16="http://schemas.microsoft.com/office/drawing/2014/main" id="{AAF27545-A0A3-4ABD-BB01-06C7DB259EE9}"/>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Categorical variables handling consists of 2 parts: missing value handling &amp; category encoding</a:t>
            </a:r>
          </a:p>
        </p:txBody>
      </p:sp>
      <p:sp>
        <p:nvSpPr>
          <p:cNvPr id="7" name="Shape 394">
            <a:extLst>
              <a:ext uri="{FF2B5EF4-FFF2-40B4-BE49-F238E27FC236}">
                <a16:creationId xmlns:a16="http://schemas.microsoft.com/office/drawing/2014/main" id="{1F9830B9-D6F5-4B70-B19E-4A3A02478D2A}"/>
              </a:ext>
            </a:extLst>
          </p:cNvPr>
          <p:cNvSpPr/>
          <p:nvPr/>
        </p:nvSpPr>
        <p:spPr>
          <a:xfrm>
            <a:off x="984650" y="2129920"/>
            <a:ext cx="10222695" cy="1292662"/>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defRPr sz="1800">
                <a:solidFill>
                  <a:srgbClr val="000000"/>
                </a:solidFill>
                <a:uFillTx/>
              </a:defRPr>
            </a:pPr>
            <a:r>
              <a:rPr lang="en-US" sz="2200" b="1" dirty="0">
                <a:solidFill>
                  <a:srgbClr val="000000"/>
                </a:solidFill>
                <a:uFill>
                  <a:solidFill>
                    <a:srgbClr val="A6A6A6"/>
                  </a:solidFill>
                </a:uFill>
              </a:rPr>
              <a:t>Dummy variables present 2 problems that are more particular to tree-based models:</a:t>
            </a:r>
          </a:p>
          <a:p>
            <a:pPr marL="342900" indent="-342900">
              <a:buFont typeface="+mj-lt"/>
              <a:buAutoNum type="arabicPeriod"/>
            </a:pPr>
            <a:r>
              <a:rPr lang="en-US" dirty="0"/>
              <a:t>The resulting sparsity virtually ensures that continuous variables are assigned higher feature importance.</a:t>
            </a:r>
          </a:p>
          <a:p>
            <a:pPr marL="342900" indent="-342900">
              <a:buFont typeface="+mj-lt"/>
              <a:buAutoNum type="arabicPeriod"/>
            </a:pPr>
            <a:r>
              <a:rPr lang="en-US" dirty="0"/>
              <a:t>A single level of a categorical variable must meet a very high bar in order to be selected for splitting early in the tree building. This can degrade predictive performance.</a:t>
            </a:r>
          </a:p>
        </p:txBody>
      </p:sp>
      <p:sp>
        <p:nvSpPr>
          <p:cNvPr id="11" name="Rectangle 10">
            <a:extLst>
              <a:ext uri="{FF2B5EF4-FFF2-40B4-BE49-F238E27FC236}">
                <a16:creationId xmlns:a16="http://schemas.microsoft.com/office/drawing/2014/main" id="{A84B926A-6864-4991-85B9-259C26EE2433}"/>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2.2.3 Data Preprocessing – Categorical Handling</a:t>
            </a:r>
          </a:p>
        </p:txBody>
      </p:sp>
      <p:sp>
        <p:nvSpPr>
          <p:cNvPr id="8" name="Shape 394">
            <a:extLst>
              <a:ext uri="{FF2B5EF4-FFF2-40B4-BE49-F238E27FC236}">
                <a16:creationId xmlns:a16="http://schemas.microsoft.com/office/drawing/2014/main" id="{46204F61-0A22-413F-9E3D-263B6CAEF025}"/>
              </a:ext>
            </a:extLst>
          </p:cNvPr>
          <p:cNvSpPr/>
          <p:nvPr/>
        </p:nvSpPr>
        <p:spPr>
          <a:xfrm>
            <a:off x="1708127" y="3468065"/>
            <a:ext cx="8775739" cy="461665"/>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ctr">
              <a:defRPr sz="1800">
                <a:solidFill>
                  <a:srgbClr val="000000"/>
                </a:solidFill>
                <a:uFillTx/>
              </a:defRPr>
            </a:pPr>
            <a:r>
              <a:rPr lang="en-US" sz="2200" b="1" dirty="0">
                <a:solidFill>
                  <a:srgbClr val="000000"/>
                </a:solidFill>
                <a:uFill>
                  <a:solidFill>
                    <a:srgbClr val="A6A6A6"/>
                  </a:solidFill>
                </a:uFill>
              </a:rPr>
              <a:t>Features that have many levels are recategorized into fewer levels</a:t>
            </a:r>
          </a:p>
        </p:txBody>
      </p:sp>
      <p:sp>
        <p:nvSpPr>
          <p:cNvPr id="4" name="Rectangle 3">
            <a:extLst>
              <a:ext uri="{FF2B5EF4-FFF2-40B4-BE49-F238E27FC236}">
                <a16:creationId xmlns:a16="http://schemas.microsoft.com/office/drawing/2014/main" id="{BB237733-718D-4D05-A771-3BF086614FA5}"/>
              </a:ext>
            </a:extLst>
          </p:cNvPr>
          <p:cNvSpPr/>
          <p:nvPr/>
        </p:nvSpPr>
        <p:spPr>
          <a:xfrm>
            <a:off x="1833140" y="3975213"/>
            <a:ext cx="4067907" cy="2554545"/>
          </a:xfrm>
          <a:prstGeom prst="rect">
            <a:avLst/>
          </a:prstGeom>
        </p:spPr>
        <p:txBody>
          <a:bodyPr wrap="square">
            <a:spAutoFit/>
          </a:bodyPr>
          <a:lstStyle/>
          <a:p>
            <a:r>
              <a:rPr lang="en-US" sz="1200" dirty="0"/>
              <a:t>Variable 'Is Internet' has 2 unique categories</a:t>
            </a:r>
          </a:p>
          <a:p>
            <a:r>
              <a:rPr lang="en-US" sz="1200" dirty="0"/>
              <a:t>Variable 'SPOUSE_DIR_DEP' has 2 unique categories</a:t>
            </a:r>
          </a:p>
          <a:p>
            <a:r>
              <a:rPr lang="en-US" sz="1200" dirty="0"/>
              <a:t>Variable 'GENDER' has 3 unique categories</a:t>
            </a:r>
          </a:p>
          <a:p>
            <a:r>
              <a:rPr lang="en-US" sz="1200" dirty="0"/>
              <a:t>Variable 'BOUNCED' has 2 unique categories</a:t>
            </a:r>
          </a:p>
          <a:p>
            <a:r>
              <a:rPr lang="en-US" sz="1200" dirty="0"/>
              <a:t>Variable 'NEW_CUST_REF' has 1 unique categories</a:t>
            </a:r>
          </a:p>
          <a:p>
            <a:r>
              <a:rPr lang="en-US" sz="1600" b="1" dirty="0"/>
              <a:t>Variable 'PAY_CYCLE' has 8 unique categories</a:t>
            </a:r>
          </a:p>
          <a:p>
            <a:r>
              <a:rPr lang="en-US" sz="1200" dirty="0"/>
              <a:t>Variable 'ACH_STATUS' has 2 unique categories</a:t>
            </a:r>
          </a:p>
          <a:p>
            <a:r>
              <a:rPr lang="en-US" sz="1200" dirty="0"/>
              <a:t>Variable '</a:t>
            </a:r>
            <a:r>
              <a:rPr lang="en-US" sz="1200" dirty="0" err="1"/>
              <a:t>OwnRentOther</a:t>
            </a:r>
            <a:r>
              <a:rPr lang="en-US" sz="1200" dirty="0"/>
              <a:t>' has 4 unique categories</a:t>
            </a:r>
          </a:p>
          <a:p>
            <a:r>
              <a:rPr lang="en-US" sz="1200" dirty="0"/>
              <a:t>Variable 'ACCT_BLOCKED' has 2 unique categories</a:t>
            </a:r>
          </a:p>
          <a:p>
            <a:r>
              <a:rPr lang="en-US" sz="1200" dirty="0"/>
              <a:t>Variable 'COURTESY_CALL_NUM' has 3 unique categories</a:t>
            </a:r>
          </a:p>
          <a:p>
            <a:r>
              <a:rPr lang="en-US" sz="1200" dirty="0"/>
              <a:t>Variable 'ACTIVE_MILITARY' has 1 unique categories</a:t>
            </a:r>
          </a:p>
          <a:p>
            <a:r>
              <a:rPr lang="en-US" sz="1200" dirty="0"/>
              <a:t>Variable 'CC_BLOCK' has 2 unique categories</a:t>
            </a:r>
          </a:p>
          <a:p>
            <a:r>
              <a:rPr lang="en-US" sz="1200" dirty="0"/>
              <a:t>Variable 'MARITAL_STATUS' has 4 unique categories</a:t>
            </a:r>
          </a:p>
        </p:txBody>
      </p:sp>
      <p:sp>
        <p:nvSpPr>
          <p:cNvPr id="14" name="Shape 274">
            <a:extLst>
              <a:ext uri="{FF2B5EF4-FFF2-40B4-BE49-F238E27FC236}">
                <a16:creationId xmlns:a16="http://schemas.microsoft.com/office/drawing/2014/main" id="{CEF4FF40-D35A-40BF-803E-97021431AF87}"/>
              </a:ext>
            </a:extLst>
          </p:cNvPr>
          <p:cNvSpPr/>
          <p:nvPr/>
        </p:nvSpPr>
        <p:spPr>
          <a:xfrm rot="16200000" flipH="1">
            <a:off x="6553203" y="4419285"/>
            <a:ext cx="1" cy="1304291"/>
          </a:xfrm>
          <a:prstGeom prst="line">
            <a:avLst/>
          </a:prstGeom>
          <a:ln w="76200" cap="rnd">
            <a:solidFill>
              <a:srgbClr val="D9D9D9"/>
            </a:solidFill>
            <a:round/>
            <a:headEnd type="none" w="med" len="med"/>
            <a:tailEnd type="arrow" w="med" len="med"/>
          </a:ln>
        </p:spPr>
        <p:txBody>
          <a:bodyPr lIns="45719" rIns="45719"/>
          <a:lstStyle/>
          <a:p>
            <a:pPr lvl="0" algn="l">
              <a:spcBef>
                <a:spcPts val="0"/>
              </a:spcBef>
              <a:defRPr sz="1200">
                <a:solidFill>
                  <a:srgbClr val="000000"/>
                </a:solidFill>
                <a:uFillTx/>
                <a:latin typeface="Helvetica"/>
                <a:ea typeface="Helvetica"/>
                <a:cs typeface="Helvetica"/>
                <a:sym typeface="Helvetica"/>
              </a:defRPr>
            </a:pPr>
            <a:endParaRPr/>
          </a:p>
        </p:txBody>
      </p:sp>
      <p:graphicFrame>
        <p:nvGraphicFramePr>
          <p:cNvPr id="5" name="Table 4">
            <a:extLst>
              <a:ext uri="{FF2B5EF4-FFF2-40B4-BE49-F238E27FC236}">
                <a16:creationId xmlns:a16="http://schemas.microsoft.com/office/drawing/2014/main" id="{59FB8EBC-23CF-4131-8F6B-C9DB7DA39F38}"/>
              </a:ext>
            </a:extLst>
          </p:cNvPr>
          <p:cNvGraphicFramePr>
            <a:graphicFrameLocks noGrp="1"/>
          </p:cNvGraphicFramePr>
          <p:nvPr>
            <p:extLst>
              <p:ext uri="{D42A27DB-BD31-4B8C-83A1-F6EECF244321}">
                <p14:modId xmlns:p14="http://schemas.microsoft.com/office/powerpoint/2010/main" val="3948941907"/>
              </p:ext>
            </p:extLst>
          </p:nvPr>
        </p:nvGraphicFramePr>
        <p:xfrm>
          <a:off x="7588140" y="3963989"/>
          <a:ext cx="2728170" cy="2214880"/>
        </p:xfrm>
        <a:graphic>
          <a:graphicData uri="http://schemas.openxmlformats.org/drawingml/2006/table">
            <a:tbl>
              <a:tblPr bandRow="1">
                <a:tableStyleId>{8799B23B-EC83-4686-B30A-512413B5E67A}</a:tableStyleId>
              </a:tblPr>
              <a:tblGrid>
                <a:gridCol w="1262785">
                  <a:extLst>
                    <a:ext uri="{9D8B030D-6E8A-4147-A177-3AD203B41FA5}">
                      <a16:colId xmlns:a16="http://schemas.microsoft.com/office/drawing/2014/main" val="3648514662"/>
                    </a:ext>
                  </a:extLst>
                </a:gridCol>
                <a:gridCol w="1465385">
                  <a:extLst>
                    <a:ext uri="{9D8B030D-6E8A-4147-A177-3AD203B41FA5}">
                      <a16:colId xmlns:a16="http://schemas.microsoft.com/office/drawing/2014/main" val="1834454992"/>
                    </a:ext>
                  </a:extLst>
                </a:gridCol>
              </a:tblGrid>
              <a:tr h="370840">
                <a:tc>
                  <a:txBody>
                    <a:bodyPr/>
                    <a:lstStyle/>
                    <a:p>
                      <a:r>
                        <a:rPr lang="en-US" sz="1800" kern="1200" dirty="0">
                          <a:solidFill>
                            <a:schemeClr val="tx1"/>
                          </a:solidFill>
                          <a:latin typeface="+mn-lt"/>
                          <a:ea typeface="+mn-ea"/>
                          <a:cs typeface="+mn-cs"/>
                        </a:rPr>
                        <a:t>PAY_CYCLE</a:t>
                      </a:r>
                    </a:p>
                  </a:txBody>
                  <a:tcPr>
                    <a:solidFill>
                      <a:schemeClr val="tx1">
                        <a:alpha val="20000"/>
                      </a:schemeClr>
                    </a:solidFill>
                  </a:tcPr>
                </a:tc>
                <a:tc>
                  <a:txBody>
                    <a:bodyPr/>
                    <a:lstStyle/>
                    <a:p>
                      <a:pPr algn="ctr"/>
                      <a:r>
                        <a:rPr lang="en-US" dirty="0"/>
                        <a:t>Frequencies</a:t>
                      </a:r>
                    </a:p>
                  </a:txBody>
                  <a:tcPr>
                    <a:solidFill>
                      <a:schemeClr val="tx1">
                        <a:alpha val="20000"/>
                      </a:schemeClr>
                    </a:solidFill>
                  </a:tcPr>
                </a:tc>
                <a:extLst>
                  <a:ext uri="{0D108BD9-81ED-4DB2-BD59-A6C34878D82A}">
                    <a16:rowId xmlns:a16="http://schemas.microsoft.com/office/drawing/2014/main" val="3132574484"/>
                  </a:ext>
                </a:extLst>
              </a:tr>
              <a:tr h="370840">
                <a:tc>
                  <a:txBody>
                    <a:bodyPr/>
                    <a:lstStyle/>
                    <a:p>
                      <a:r>
                        <a:rPr lang="en-US" dirty="0"/>
                        <a:t>B</a:t>
                      </a:r>
                    </a:p>
                  </a:txBody>
                  <a:tcPr/>
                </a:tc>
                <a:tc>
                  <a:txBody>
                    <a:bodyPr/>
                    <a:lstStyle/>
                    <a:p>
                      <a:pPr algn="ctr"/>
                      <a:r>
                        <a:rPr lang="en-US" dirty="0"/>
                        <a:t>245405</a:t>
                      </a:r>
                    </a:p>
                  </a:txBody>
                  <a:tcPr/>
                </a:tc>
                <a:extLst>
                  <a:ext uri="{0D108BD9-81ED-4DB2-BD59-A6C34878D82A}">
                    <a16:rowId xmlns:a16="http://schemas.microsoft.com/office/drawing/2014/main" val="17576184"/>
                  </a:ext>
                </a:extLst>
              </a:tr>
              <a:tr h="370840">
                <a:tc>
                  <a:txBody>
                    <a:bodyPr/>
                    <a:lstStyle/>
                    <a:p>
                      <a:r>
                        <a:rPr lang="en-US" dirty="0"/>
                        <a:t>M</a:t>
                      </a:r>
                    </a:p>
                  </a:txBody>
                  <a:tcPr/>
                </a:tc>
                <a:tc>
                  <a:txBody>
                    <a:bodyPr/>
                    <a:lstStyle/>
                    <a:p>
                      <a:pPr algn="ctr"/>
                      <a:r>
                        <a:rPr lang="en-US" dirty="0"/>
                        <a:t>141354</a:t>
                      </a:r>
                    </a:p>
                  </a:txBody>
                  <a:tcPr/>
                </a:tc>
                <a:extLst>
                  <a:ext uri="{0D108BD9-81ED-4DB2-BD59-A6C34878D82A}">
                    <a16:rowId xmlns:a16="http://schemas.microsoft.com/office/drawing/2014/main" val="1907859904"/>
                  </a:ext>
                </a:extLst>
              </a:tr>
              <a:tr h="370840">
                <a:tc>
                  <a:txBody>
                    <a:bodyPr/>
                    <a:lstStyle/>
                    <a:p>
                      <a:r>
                        <a:rPr lang="en-US" dirty="0"/>
                        <a:t>W</a:t>
                      </a:r>
                    </a:p>
                  </a:txBody>
                  <a:tcPr/>
                </a:tc>
                <a:tc>
                  <a:txBody>
                    <a:bodyPr/>
                    <a:lstStyle/>
                    <a:p>
                      <a:pPr algn="ctr"/>
                      <a:r>
                        <a:rPr lang="en-US" dirty="0"/>
                        <a:t>90772</a:t>
                      </a:r>
                    </a:p>
                  </a:txBody>
                  <a:tcPr/>
                </a:tc>
                <a:extLst>
                  <a:ext uri="{0D108BD9-81ED-4DB2-BD59-A6C34878D82A}">
                    <a16:rowId xmlns:a16="http://schemas.microsoft.com/office/drawing/2014/main" val="3779273583"/>
                  </a:ext>
                </a:extLst>
              </a:tr>
              <a:tr h="271169">
                <a:tc>
                  <a:txBody>
                    <a:bodyPr/>
                    <a:lstStyle/>
                    <a:p>
                      <a:r>
                        <a:rPr lang="en-US" dirty="0"/>
                        <a:t>T</a:t>
                      </a:r>
                    </a:p>
                  </a:txBody>
                  <a:tcPr/>
                </a:tc>
                <a:tc>
                  <a:txBody>
                    <a:bodyPr/>
                    <a:lstStyle/>
                    <a:p>
                      <a:pPr algn="ctr"/>
                      <a:r>
                        <a:rPr lang="en-US" dirty="0"/>
                        <a:t>57772</a:t>
                      </a:r>
                    </a:p>
                  </a:txBody>
                  <a:tcPr/>
                </a:tc>
                <a:extLst>
                  <a:ext uri="{0D108BD9-81ED-4DB2-BD59-A6C34878D82A}">
                    <a16:rowId xmlns:a16="http://schemas.microsoft.com/office/drawing/2014/main" val="3932847138"/>
                  </a:ext>
                </a:extLst>
              </a:tr>
              <a:tr h="271169">
                <a:tc>
                  <a:txBody>
                    <a:bodyPr/>
                    <a:lstStyle/>
                    <a:p>
                      <a:r>
                        <a:rPr lang="en-US" dirty="0"/>
                        <a:t>other</a:t>
                      </a:r>
                    </a:p>
                  </a:txBody>
                  <a:tcPr/>
                </a:tc>
                <a:tc>
                  <a:txBody>
                    <a:bodyPr/>
                    <a:lstStyle/>
                    <a:p>
                      <a:pPr algn="ctr"/>
                      <a:r>
                        <a:rPr lang="en-US" dirty="0"/>
                        <a:t>2201</a:t>
                      </a:r>
                    </a:p>
                  </a:txBody>
                  <a:tcPr/>
                </a:tc>
                <a:extLst>
                  <a:ext uri="{0D108BD9-81ED-4DB2-BD59-A6C34878D82A}">
                    <a16:rowId xmlns:a16="http://schemas.microsoft.com/office/drawing/2014/main" val="998943512"/>
                  </a:ext>
                </a:extLst>
              </a:tr>
            </a:tbl>
          </a:graphicData>
        </a:graphic>
      </p:graphicFrame>
      <p:sp>
        <p:nvSpPr>
          <p:cNvPr id="6" name="Rectangle 5">
            <a:extLst>
              <a:ext uri="{FF2B5EF4-FFF2-40B4-BE49-F238E27FC236}">
                <a16:creationId xmlns:a16="http://schemas.microsoft.com/office/drawing/2014/main" id="{B9FED502-64BB-4441-89B6-18D707301AFE}"/>
              </a:ext>
            </a:extLst>
          </p:cNvPr>
          <p:cNvSpPr/>
          <p:nvPr/>
        </p:nvSpPr>
        <p:spPr>
          <a:xfrm>
            <a:off x="5856262" y="4560293"/>
            <a:ext cx="1349087" cy="369332"/>
          </a:xfrm>
          <a:prstGeom prst="rect">
            <a:avLst/>
          </a:prstGeom>
        </p:spPr>
        <p:txBody>
          <a:bodyPr wrap="none">
            <a:spAutoFit/>
          </a:bodyPr>
          <a:lstStyle/>
          <a:p>
            <a:r>
              <a:rPr lang="en-US" b="1" dirty="0">
                <a:solidFill>
                  <a:srgbClr val="000000"/>
                </a:solidFill>
                <a:uFill>
                  <a:solidFill>
                    <a:srgbClr val="A6A6A6"/>
                  </a:solidFill>
                </a:uFill>
              </a:rPr>
              <a:t>recategorize</a:t>
            </a:r>
            <a:endParaRPr lang="en-US" dirty="0"/>
          </a:p>
        </p:txBody>
      </p:sp>
      <p:sp>
        <p:nvSpPr>
          <p:cNvPr id="16" name="Shape 394">
            <a:extLst>
              <a:ext uri="{FF2B5EF4-FFF2-40B4-BE49-F238E27FC236}">
                <a16:creationId xmlns:a16="http://schemas.microsoft.com/office/drawing/2014/main" id="{3A26E4E1-8289-423F-944F-5FEDBBDA527B}"/>
              </a:ext>
            </a:extLst>
          </p:cNvPr>
          <p:cNvSpPr/>
          <p:nvPr/>
        </p:nvSpPr>
        <p:spPr>
          <a:xfrm>
            <a:off x="0" y="6258494"/>
            <a:ext cx="12192000" cy="27699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r">
              <a:defRPr sz="1800">
                <a:solidFill>
                  <a:srgbClr val="000000"/>
                </a:solidFill>
                <a:uFillTx/>
              </a:defRPr>
            </a:pPr>
            <a:r>
              <a:rPr lang="en-US" sz="1000" dirty="0">
                <a:solidFill>
                  <a:srgbClr val="000000"/>
                </a:solidFill>
                <a:uFill>
                  <a:solidFill>
                    <a:srgbClr val="A6A6A6"/>
                  </a:solidFill>
                </a:uFill>
              </a:rPr>
              <a:t>*Based on 20% sample data</a:t>
            </a:r>
          </a:p>
        </p:txBody>
      </p:sp>
      <p:sp>
        <p:nvSpPr>
          <p:cNvPr id="2" name="Slide Number Placeholder 1">
            <a:extLst>
              <a:ext uri="{FF2B5EF4-FFF2-40B4-BE49-F238E27FC236}">
                <a16:creationId xmlns:a16="http://schemas.microsoft.com/office/drawing/2014/main" id="{6ED08BE2-27EB-4044-9848-8FE65D871810}"/>
              </a:ext>
            </a:extLst>
          </p:cNvPr>
          <p:cNvSpPr>
            <a:spLocks noGrp="1"/>
          </p:cNvSpPr>
          <p:nvPr>
            <p:ph type="sldNum" sz="quarter" idx="4"/>
          </p:nvPr>
        </p:nvSpPr>
        <p:spPr/>
        <p:txBody>
          <a:bodyPr/>
          <a:lstStyle/>
          <a:p>
            <a:fld id="{F9F38F6F-904C-477B-8803-234C4EFF5914}" type="slidenum">
              <a:rPr lang="en-US" smtClean="0"/>
              <a:t>10</a:t>
            </a:fld>
            <a:endParaRPr lang="en-US"/>
          </a:p>
        </p:txBody>
      </p:sp>
    </p:spTree>
    <p:extLst>
      <p:ext uri="{BB962C8B-B14F-4D97-AF65-F5344CB8AC3E}">
        <p14:creationId xmlns:p14="http://schemas.microsoft.com/office/powerpoint/2010/main" val="82428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A42F45-357B-4710-A526-9D7E850A6755}"/>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Numerical variables handling consists of 2 parts: missing value handling &amp; standardization</a:t>
            </a:r>
          </a:p>
        </p:txBody>
      </p:sp>
      <p:sp>
        <p:nvSpPr>
          <p:cNvPr id="10" name="Shape 3493">
            <a:extLst>
              <a:ext uri="{FF2B5EF4-FFF2-40B4-BE49-F238E27FC236}">
                <a16:creationId xmlns:a16="http://schemas.microsoft.com/office/drawing/2014/main" id="{F620031C-E4E3-4303-9B9F-A92628F9180B}"/>
              </a:ext>
            </a:extLst>
          </p:cNvPr>
          <p:cNvSpPr/>
          <p:nvPr/>
        </p:nvSpPr>
        <p:spPr>
          <a:xfrm>
            <a:off x="4632958" y="1751689"/>
            <a:ext cx="2926080" cy="430714"/>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Missing value handling</a:t>
            </a:r>
            <a:endParaRPr dirty="0">
              <a:solidFill>
                <a:schemeClr val="bg1"/>
              </a:solidFill>
            </a:endParaRPr>
          </a:p>
        </p:txBody>
      </p:sp>
      <p:pic>
        <p:nvPicPr>
          <p:cNvPr id="3" name="Picture 2">
            <a:extLst>
              <a:ext uri="{FF2B5EF4-FFF2-40B4-BE49-F238E27FC236}">
                <a16:creationId xmlns:a16="http://schemas.microsoft.com/office/drawing/2014/main" id="{BEE71ECE-4130-42AF-A23A-DFA52F14638A}"/>
              </a:ext>
            </a:extLst>
          </p:cNvPr>
          <p:cNvPicPr>
            <a:picLocks noChangeAspect="1"/>
          </p:cNvPicPr>
          <p:nvPr/>
        </p:nvPicPr>
        <p:blipFill>
          <a:blip r:embed="rId3"/>
          <a:stretch>
            <a:fillRect/>
          </a:stretch>
        </p:blipFill>
        <p:spPr>
          <a:xfrm>
            <a:off x="8035285" y="4228398"/>
            <a:ext cx="3087760" cy="1990065"/>
          </a:xfrm>
          <a:prstGeom prst="rect">
            <a:avLst/>
          </a:prstGeom>
        </p:spPr>
      </p:pic>
      <p:pic>
        <p:nvPicPr>
          <p:cNvPr id="12" name="Picture 11">
            <a:extLst>
              <a:ext uri="{FF2B5EF4-FFF2-40B4-BE49-F238E27FC236}">
                <a16:creationId xmlns:a16="http://schemas.microsoft.com/office/drawing/2014/main" id="{AB605889-3C31-4E27-8526-83005C758C3A}"/>
              </a:ext>
            </a:extLst>
          </p:cNvPr>
          <p:cNvPicPr>
            <a:picLocks noChangeAspect="1"/>
          </p:cNvPicPr>
          <p:nvPr/>
        </p:nvPicPr>
        <p:blipFill>
          <a:blip r:embed="rId4"/>
          <a:stretch>
            <a:fillRect/>
          </a:stretch>
        </p:blipFill>
        <p:spPr>
          <a:xfrm>
            <a:off x="8095058" y="2182403"/>
            <a:ext cx="2968214" cy="1884105"/>
          </a:xfrm>
          <a:prstGeom prst="rect">
            <a:avLst/>
          </a:prstGeom>
        </p:spPr>
      </p:pic>
      <p:sp>
        <p:nvSpPr>
          <p:cNvPr id="13" name="Rectangle 12">
            <a:extLst>
              <a:ext uri="{FF2B5EF4-FFF2-40B4-BE49-F238E27FC236}">
                <a16:creationId xmlns:a16="http://schemas.microsoft.com/office/drawing/2014/main" id="{69946A9E-E13E-4A50-82EB-CEF3DADF093D}"/>
              </a:ext>
            </a:extLst>
          </p:cNvPr>
          <p:cNvSpPr/>
          <p:nvPr/>
        </p:nvSpPr>
        <p:spPr>
          <a:xfrm>
            <a:off x="6405543" y="2939789"/>
            <a:ext cx="1629742" cy="369332"/>
          </a:xfrm>
          <a:prstGeom prst="rect">
            <a:avLst/>
          </a:prstGeom>
        </p:spPr>
        <p:txBody>
          <a:bodyPr wrap="none">
            <a:spAutoFit/>
          </a:bodyPr>
          <a:lstStyle/>
          <a:p>
            <a:r>
              <a:rPr lang="en-US" dirty="0"/>
              <a:t>ResidenceSince</a:t>
            </a:r>
          </a:p>
        </p:txBody>
      </p:sp>
      <p:sp>
        <p:nvSpPr>
          <p:cNvPr id="15" name="Rectangle 14">
            <a:extLst>
              <a:ext uri="{FF2B5EF4-FFF2-40B4-BE49-F238E27FC236}">
                <a16:creationId xmlns:a16="http://schemas.microsoft.com/office/drawing/2014/main" id="{CA6A4711-B2BF-422C-814D-E38205233DFF}"/>
              </a:ext>
            </a:extLst>
          </p:cNvPr>
          <p:cNvSpPr/>
          <p:nvPr/>
        </p:nvSpPr>
        <p:spPr>
          <a:xfrm>
            <a:off x="6918087" y="5038764"/>
            <a:ext cx="604653" cy="369332"/>
          </a:xfrm>
          <a:prstGeom prst="rect">
            <a:avLst/>
          </a:prstGeom>
        </p:spPr>
        <p:txBody>
          <a:bodyPr wrap="none">
            <a:spAutoFit/>
          </a:bodyPr>
          <a:lstStyle/>
          <a:p>
            <a:r>
              <a:rPr lang="en-US" dirty="0"/>
              <a:t>DOB</a:t>
            </a:r>
          </a:p>
        </p:txBody>
      </p:sp>
      <p:sp>
        <p:nvSpPr>
          <p:cNvPr id="16" name="Shape 394">
            <a:extLst>
              <a:ext uri="{FF2B5EF4-FFF2-40B4-BE49-F238E27FC236}">
                <a16:creationId xmlns:a16="http://schemas.microsoft.com/office/drawing/2014/main" id="{A8F50805-4895-49ED-86C4-6FE6678C821D}"/>
              </a:ext>
            </a:extLst>
          </p:cNvPr>
          <p:cNvSpPr/>
          <p:nvPr/>
        </p:nvSpPr>
        <p:spPr>
          <a:xfrm>
            <a:off x="620191" y="2574250"/>
            <a:ext cx="5725579" cy="2923877"/>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defRPr sz="1800">
                <a:solidFill>
                  <a:srgbClr val="000000"/>
                </a:solidFill>
                <a:uFillTx/>
              </a:defRPr>
            </a:pPr>
            <a:r>
              <a:rPr lang="en-US" sz="2200" b="1" dirty="0">
                <a:solidFill>
                  <a:srgbClr val="000000"/>
                </a:solidFill>
                <a:uFill>
                  <a:solidFill>
                    <a:srgbClr val="A6A6A6"/>
                  </a:solidFill>
                </a:uFill>
              </a:rPr>
              <a:t>If most data in one feature are missing, that feature will be dropped</a:t>
            </a:r>
          </a:p>
          <a:p>
            <a:pPr>
              <a:defRPr sz="1800">
                <a:solidFill>
                  <a:srgbClr val="000000"/>
                </a:solidFill>
                <a:uFillTx/>
              </a:defRPr>
            </a:pPr>
            <a:endParaRPr lang="en-US" sz="2200" b="1" dirty="0">
              <a:solidFill>
                <a:srgbClr val="000000"/>
              </a:solidFill>
              <a:uFill>
                <a:solidFill>
                  <a:srgbClr val="A6A6A6"/>
                </a:solidFill>
              </a:uFill>
            </a:endParaRPr>
          </a:p>
          <a:p>
            <a:pPr>
              <a:defRPr sz="1800">
                <a:solidFill>
                  <a:srgbClr val="000000"/>
                </a:solidFill>
                <a:uFillTx/>
              </a:defRPr>
            </a:pPr>
            <a:r>
              <a:rPr lang="en-US" sz="2200" b="1" dirty="0">
                <a:solidFill>
                  <a:srgbClr val="000000"/>
                </a:solidFill>
                <a:uFill>
                  <a:solidFill>
                    <a:srgbClr val="A6A6A6"/>
                  </a:solidFill>
                </a:uFill>
              </a:rPr>
              <a:t>If a small number of data is missing, missing values will be imputed.</a:t>
            </a:r>
          </a:p>
          <a:p>
            <a:pPr marL="171450" indent="-171450">
              <a:buFont typeface="Wingdings" panose="05000000000000000000" pitchFamily="2" charset="2"/>
              <a:buChar char="ü"/>
              <a:defRPr sz="1800">
                <a:solidFill>
                  <a:srgbClr val="000000"/>
                </a:solidFill>
                <a:uFillTx/>
              </a:defRPr>
            </a:pPr>
            <a:endParaRPr lang="en-US" altLang="zh-CN" sz="600" b="1" dirty="0">
              <a:solidFill>
                <a:srgbClr val="000000"/>
              </a:solidFill>
              <a:uFill>
                <a:solidFill>
                  <a:srgbClr val="A6A6A6"/>
                </a:solidFill>
              </a:uFill>
            </a:endParaRPr>
          </a:p>
          <a:p>
            <a:pPr marL="342900" indent="-342900">
              <a:buFont typeface="Wingdings" panose="05000000000000000000" pitchFamily="2" charset="2"/>
              <a:buChar char="ü"/>
              <a:defRPr sz="1800">
                <a:solidFill>
                  <a:srgbClr val="000000"/>
                </a:solidFill>
                <a:uFillTx/>
              </a:defRPr>
            </a:pPr>
            <a:r>
              <a:rPr lang="en-US" sz="2200" b="1" dirty="0">
                <a:solidFill>
                  <a:srgbClr val="C00000"/>
                </a:solidFill>
                <a:uFill>
                  <a:solidFill>
                    <a:srgbClr val="A6A6A6"/>
                  </a:solidFill>
                </a:uFill>
              </a:rPr>
              <a:t>KNN imputation </a:t>
            </a:r>
            <a:r>
              <a:rPr lang="en-US" sz="2200" dirty="0">
                <a:solidFill>
                  <a:srgbClr val="000000"/>
                </a:solidFill>
                <a:uFill>
                  <a:solidFill>
                    <a:srgbClr val="A6A6A6"/>
                  </a:solidFill>
                </a:uFill>
              </a:rPr>
              <a:t>will be used instead of direct imputation, because of the distributions of data (for example: ResidenceSince &amp; DOB)</a:t>
            </a:r>
          </a:p>
        </p:txBody>
      </p:sp>
      <p:sp>
        <p:nvSpPr>
          <p:cNvPr id="11" name="Rectangle 10">
            <a:extLst>
              <a:ext uri="{FF2B5EF4-FFF2-40B4-BE49-F238E27FC236}">
                <a16:creationId xmlns:a16="http://schemas.microsoft.com/office/drawing/2014/main" id="{E5C59D75-0042-44A5-8B00-E2CD34EB629C}"/>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2.3.1 Data Preprocessing – Numerical Handling</a:t>
            </a:r>
          </a:p>
        </p:txBody>
      </p:sp>
      <p:sp>
        <p:nvSpPr>
          <p:cNvPr id="2" name="Slide Number Placeholder 1">
            <a:extLst>
              <a:ext uri="{FF2B5EF4-FFF2-40B4-BE49-F238E27FC236}">
                <a16:creationId xmlns:a16="http://schemas.microsoft.com/office/drawing/2014/main" id="{474514B4-4187-44D8-9A23-C8684AD1CE2D}"/>
              </a:ext>
            </a:extLst>
          </p:cNvPr>
          <p:cNvSpPr>
            <a:spLocks noGrp="1"/>
          </p:cNvSpPr>
          <p:nvPr>
            <p:ph type="sldNum" sz="quarter" idx="4"/>
          </p:nvPr>
        </p:nvSpPr>
        <p:spPr/>
        <p:txBody>
          <a:bodyPr/>
          <a:lstStyle/>
          <a:p>
            <a:fld id="{F9F38F6F-904C-477B-8803-234C4EFF5914}" type="slidenum">
              <a:rPr lang="en-US" smtClean="0"/>
              <a:t>11</a:t>
            </a:fld>
            <a:endParaRPr lang="en-US"/>
          </a:p>
        </p:txBody>
      </p:sp>
    </p:spTree>
    <p:extLst>
      <p:ext uri="{BB962C8B-B14F-4D97-AF65-F5344CB8AC3E}">
        <p14:creationId xmlns:p14="http://schemas.microsoft.com/office/powerpoint/2010/main" val="259067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A42F45-357B-4710-A526-9D7E850A6755}"/>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Numerical variables handling consists of 2 parts: missing value handling &amp; standardization</a:t>
            </a:r>
          </a:p>
        </p:txBody>
      </p:sp>
      <p:sp>
        <p:nvSpPr>
          <p:cNvPr id="10" name="Shape 3493">
            <a:extLst>
              <a:ext uri="{FF2B5EF4-FFF2-40B4-BE49-F238E27FC236}">
                <a16:creationId xmlns:a16="http://schemas.microsoft.com/office/drawing/2014/main" id="{F620031C-E4E3-4303-9B9F-A92628F9180B}"/>
              </a:ext>
            </a:extLst>
          </p:cNvPr>
          <p:cNvSpPr/>
          <p:nvPr/>
        </p:nvSpPr>
        <p:spPr>
          <a:xfrm>
            <a:off x="4632958" y="1751689"/>
            <a:ext cx="2926080"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Missing value handling</a:t>
            </a:r>
            <a:endParaRPr dirty="0">
              <a:solidFill>
                <a:schemeClr val="bg1"/>
              </a:solidFill>
            </a:endParaRPr>
          </a:p>
        </p:txBody>
      </p:sp>
      <p:sp>
        <p:nvSpPr>
          <p:cNvPr id="11" name="Shape 394">
            <a:extLst>
              <a:ext uri="{FF2B5EF4-FFF2-40B4-BE49-F238E27FC236}">
                <a16:creationId xmlns:a16="http://schemas.microsoft.com/office/drawing/2014/main" id="{19C257EC-7A3C-4D42-A07C-AD8FCC7DD971}"/>
              </a:ext>
            </a:extLst>
          </p:cNvPr>
          <p:cNvSpPr/>
          <p:nvPr/>
        </p:nvSpPr>
        <p:spPr>
          <a:xfrm>
            <a:off x="984650" y="2129920"/>
            <a:ext cx="10222695" cy="1015663"/>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defRPr sz="1800">
                <a:solidFill>
                  <a:srgbClr val="000000"/>
                </a:solidFill>
                <a:uFillTx/>
              </a:defRPr>
            </a:pPr>
            <a:r>
              <a:rPr lang="en-US" sz="2200" b="1" dirty="0">
                <a:solidFill>
                  <a:srgbClr val="000000"/>
                </a:solidFill>
                <a:uFill>
                  <a:solidFill>
                    <a:srgbClr val="A6A6A6"/>
                  </a:solidFill>
                </a:uFill>
              </a:rPr>
              <a:t>KNN imputation will be used instead of direct imputation</a:t>
            </a:r>
          </a:p>
          <a:p>
            <a:r>
              <a:rPr lang="en-US" dirty="0"/>
              <a:t>The assumption behind using KNN for missing values is that a point value can be approximated by the values of the points that are closest to it, based on other variables.</a:t>
            </a:r>
          </a:p>
        </p:txBody>
      </p:sp>
      <p:sp>
        <p:nvSpPr>
          <p:cNvPr id="2" name="Rectangle 1">
            <a:extLst>
              <a:ext uri="{FF2B5EF4-FFF2-40B4-BE49-F238E27FC236}">
                <a16:creationId xmlns:a16="http://schemas.microsoft.com/office/drawing/2014/main" id="{6577B70C-AAD0-49A4-BDF3-E163B371F2D3}"/>
              </a:ext>
            </a:extLst>
          </p:cNvPr>
          <p:cNvSpPr/>
          <p:nvPr/>
        </p:nvSpPr>
        <p:spPr>
          <a:xfrm>
            <a:off x="5665838" y="3177039"/>
            <a:ext cx="6096000" cy="2585323"/>
          </a:xfrm>
          <a:prstGeom prst="rect">
            <a:avLst/>
          </a:prstGeom>
        </p:spPr>
        <p:txBody>
          <a:bodyPr>
            <a:spAutoFit/>
          </a:bodyPr>
          <a:lstStyle/>
          <a:p>
            <a:r>
              <a:rPr lang="en-US" dirty="0">
                <a:solidFill>
                  <a:schemeClr val="accent6">
                    <a:lumMod val="75000"/>
                  </a:schemeClr>
                </a:solidFill>
              </a:rPr>
              <a:t>def</a:t>
            </a:r>
            <a:r>
              <a:rPr lang="en-US" dirty="0"/>
              <a:t> </a:t>
            </a:r>
            <a:r>
              <a:rPr lang="en-US" dirty="0">
                <a:solidFill>
                  <a:schemeClr val="accent5">
                    <a:lumMod val="75000"/>
                  </a:schemeClr>
                </a:solidFill>
              </a:rPr>
              <a:t>knn_impute</a:t>
            </a:r>
            <a:r>
              <a:rPr lang="en-US" dirty="0"/>
              <a:t>:</a:t>
            </a:r>
          </a:p>
          <a:p>
            <a:r>
              <a:rPr lang="en-US" dirty="0"/>
              <a:t># Dependency: sklearn.neighbors</a:t>
            </a:r>
          </a:p>
          <a:p>
            <a:r>
              <a:rPr lang="en-US" dirty="0"/>
              <a:t># Create a dataframe that does not have nan for training and sample the dataframe</a:t>
            </a:r>
          </a:p>
          <a:p>
            <a:r>
              <a:rPr lang="en-US" dirty="0"/>
              <a:t># Create a dataframe of missing values for prediction</a:t>
            </a:r>
          </a:p>
          <a:p>
            <a:r>
              <a:rPr lang="en-US" dirty="0"/>
              <a:t># Train k-Nearest Neighbor Classifier</a:t>
            </a:r>
          </a:p>
          <a:p>
            <a:r>
              <a:rPr lang="en-US" dirty="0"/>
              <a:t># Predict missing values</a:t>
            </a:r>
          </a:p>
          <a:p>
            <a:r>
              <a:rPr lang="en-US" dirty="0"/>
              <a:t># Concatenate predicted missing values with original dataframe that does not have nan</a:t>
            </a:r>
          </a:p>
        </p:txBody>
      </p:sp>
      <p:sp>
        <p:nvSpPr>
          <p:cNvPr id="14" name="Shape 394">
            <a:extLst>
              <a:ext uri="{FF2B5EF4-FFF2-40B4-BE49-F238E27FC236}">
                <a16:creationId xmlns:a16="http://schemas.microsoft.com/office/drawing/2014/main" id="{928F88B0-206A-4C89-AD5A-8E9BB389231E}"/>
              </a:ext>
            </a:extLst>
          </p:cNvPr>
          <p:cNvSpPr/>
          <p:nvPr/>
        </p:nvSpPr>
        <p:spPr>
          <a:xfrm>
            <a:off x="762762" y="3504230"/>
            <a:ext cx="4519368" cy="1908215"/>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342900" indent="-34290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Because of the size of our data, package </a:t>
            </a:r>
            <a:r>
              <a:rPr lang="en-US" sz="2200" b="1" dirty="0">
                <a:solidFill>
                  <a:schemeClr val="accent6">
                    <a:lumMod val="75000"/>
                  </a:schemeClr>
                </a:solidFill>
                <a:uFill>
                  <a:solidFill>
                    <a:srgbClr val="A6A6A6"/>
                  </a:solidFill>
                </a:uFill>
              </a:rPr>
              <a:t>fancyimpute</a:t>
            </a:r>
            <a:r>
              <a:rPr lang="en-US" sz="2200" b="1" dirty="0">
                <a:solidFill>
                  <a:srgbClr val="000000"/>
                </a:solidFill>
                <a:uFill>
                  <a:solidFill>
                    <a:srgbClr val="A6A6A6"/>
                  </a:solidFill>
                </a:uFill>
              </a:rPr>
              <a:t> was not used for KNN imputation</a:t>
            </a:r>
          </a:p>
          <a:p>
            <a:pPr>
              <a:defRPr sz="1800">
                <a:solidFill>
                  <a:srgbClr val="000000"/>
                </a:solidFill>
                <a:uFillTx/>
              </a:defRPr>
            </a:pPr>
            <a:endParaRPr lang="en-US" sz="600" b="1" dirty="0">
              <a:solidFill>
                <a:srgbClr val="000000"/>
              </a:solidFill>
              <a:uFill>
                <a:solidFill>
                  <a:srgbClr val="A6A6A6"/>
                </a:solidFill>
              </a:uFill>
            </a:endParaRPr>
          </a:p>
          <a:p>
            <a:pPr marL="342900" indent="-34290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Instead, knn_impute was self-defined to improve efficiency</a:t>
            </a:r>
          </a:p>
        </p:txBody>
      </p:sp>
      <p:sp>
        <p:nvSpPr>
          <p:cNvPr id="4" name="Rectangle 3">
            <a:extLst>
              <a:ext uri="{FF2B5EF4-FFF2-40B4-BE49-F238E27FC236}">
                <a16:creationId xmlns:a16="http://schemas.microsoft.com/office/drawing/2014/main" id="{EDDBF2E8-F994-4849-BB85-753E633F3160}"/>
              </a:ext>
            </a:extLst>
          </p:cNvPr>
          <p:cNvSpPr/>
          <p:nvPr/>
        </p:nvSpPr>
        <p:spPr>
          <a:xfrm>
            <a:off x="5720999" y="5739885"/>
            <a:ext cx="5985678" cy="369332"/>
          </a:xfrm>
          <a:prstGeom prst="rect">
            <a:avLst/>
          </a:prstGeom>
        </p:spPr>
        <p:txBody>
          <a:bodyPr wrap="none">
            <a:spAutoFit/>
          </a:bodyPr>
          <a:lstStyle/>
          <a:p>
            <a:r>
              <a:rPr lang="en-US" b="1" dirty="0">
                <a:solidFill>
                  <a:srgbClr val="000000"/>
                </a:solidFill>
                <a:uFill>
                  <a:solidFill>
                    <a:srgbClr val="A6A6A6"/>
                  </a:solidFill>
                </a:uFill>
              </a:rPr>
              <a:t>(Pseudo code for demonstration; see .ipynb for actual codes)</a:t>
            </a:r>
            <a:endParaRPr lang="en-US" dirty="0"/>
          </a:p>
        </p:txBody>
      </p:sp>
      <p:sp>
        <p:nvSpPr>
          <p:cNvPr id="12" name="Rectangle 11">
            <a:extLst>
              <a:ext uri="{FF2B5EF4-FFF2-40B4-BE49-F238E27FC236}">
                <a16:creationId xmlns:a16="http://schemas.microsoft.com/office/drawing/2014/main" id="{AD23B160-DD8B-41B7-A2D9-6480AE3502D2}"/>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2.3.2 Data Preprocessing – Numerical Handling</a:t>
            </a:r>
          </a:p>
        </p:txBody>
      </p:sp>
      <p:sp>
        <p:nvSpPr>
          <p:cNvPr id="3" name="Slide Number Placeholder 2">
            <a:extLst>
              <a:ext uri="{FF2B5EF4-FFF2-40B4-BE49-F238E27FC236}">
                <a16:creationId xmlns:a16="http://schemas.microsoft.com/office/drawing/2014/main" id="{CD40FC41-DF1E-4C2A-809B-7490E8D5D152}"/>
              </a:ext>
            </a:extLst>
          </p:cNvPr>
          <p:cNvSpPr>
            <a:spLocks noGrp="1"/>
          </p:cNvSpPr>
          <p:nvPr>
            <p:ph type="sldNum" sz="quarter" idx="4"/>
          </p:nvPr>
        </p:nvSpPr>
        <p:spPr/>
        <p:txBody>
          <a:bodyPr/>
          <a:lstStyle/>
          <a:p>
            <a:fld id="{F9F38F6F-904C-477B-8803-234C4EFF5914}" type="slidenum">
              <a:rPr lang="en-US" smtClean="0"/>
              <a:t>12</a:t>
            </a:fld>
            <a:endParaRPr lang="en-US"/>
          </a:p>
        </p:txBody>
      </p:sp>
    </p:spTree>
    <p:extLst>
      <p:ext uri="{BB962C8B-B14F-4D97-AF65-F5344CB8AC3E}">
        <p14:creationId xmlns:p14="http://schemas.microsoft.com/office/powerpoint/2010/main" val="902926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A42F45-357B-4710-A526-9D7E850A6755}"/>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Numerical handling consists of 2 parts: missing value handling &amp; nondimensionalization</a:t>
            </a:r>
          </a:p>
        </p:txBody>
      </p:sp>
      <p:sp>
        <p:nvSpPr>
          <p:cNvPr id="10" name="Shape 3493">
            <a:extLst>
              <a:ext uri="{FF2B5EF4-FFF2-40B4-BE49-F238E27FC236}">
                <a16:creationId xmlns:a16="http://schemas.microsoft.com/office/drawing/2014/main" id="{F620031C-E4E3-4303-9B9F-A92628F9180B}"/>
              </a:ext>
            </a:extLst>
          </p:cNvPr>
          <p:cNvSpPr/>
          <p:nvPr/>
        </p:nvSpPr>
        <p:spPr>
          <a:xfrm>
            <a:off x="4632958" y="1751689"/>
            <a:ext cx="2926080"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Standardization</a:t>
            </a:r>
            <a:endParaRPr dirty="0">
              <a:solidFill>
                <a:schemeClr val="bg1"/>
              </a:solidFill>
            </a:endParaRPr>
          </a:p>
        </p:txBody>
      </p:sp>
      <p:sp>
        <p:nvSpPr>
          <p:cNvPr id="6" name="Shape 394">
            <a:extLst>
              <a:ext uri="{FF2B5EF4-FFF2-40B4-BE49-F238E27FC236}">
                <a16:creationId xmlns:a16="http://schemas.microsoft.com/office/drawing/2014/main" id="{22D29907-0C69-4D56-8DDA-9F97ADBB7AC7}"/>
              </a:ext>
            </a:extLst>
          </p:cNvPr>
          <p:cNvSpPr/>
          <p:nvPr/>
        </p:nvSpPr>
        <p:spPr>
          <a:xfrm>
            <a:off x="984650" y="2129920"/>
            <a:ext cx="10222695" cy="461665"/>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ctr">
              <a:defRPr sz="1800">
                <a:solidFill>
                  <a:srgbClr val="000000"/>
                </a:solidFill>
                <a:uFillTx/>
              </a:defRPr>
            </a:pPr>
            <a:r>
              <a:rPr lang="en-US" sz="2200" b="1" dirty="0">
                <a:solidFill>
                  <a:srgbClr val="000000"/>
                </a:solidFill>
                <a:uFill>
                  <a:solidFill>
                    <a:srgbClr val="A6A6A6"/>
                  </a:solidFill>
                </a:uFill>
              </a:rPr>
              <a:t>MinMaxScaler is used to standardize numerical data for non tree-based model</a:t>
            </a:r>
          </a:p>
        </p:txBody>
      </p:sp>
      <p:sp>
        <p:nvSpPr>
          <p:cNvPr id="11" name="Shape 394">
            <a:extLst>
              <a:ext uri="{FF2B5EF4-FFF2-40B4-BE49-F238E27FC236}">
                <a16:creationId xmlns:a16="http://schemas.microsoft.com/office/drawing/2014/main" id="{3D4FB25F-C955-465C-814E-0EAB80A18D48}"/>
              </a:ext>
            </a:extLst>
          </p:cNvPr>
          <p:cNvSpPr/>
          <p:nvPr/>
        </p:nvSpPr>
        <p:spPr>
          <a:xfrm>
            <a:off x="4383551" y="2465457"/>
            <a:ext cx="3424891" cy="430887"/>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ctr">
              <a:defRPr sz="1800">
                <a:solidFill>
                  <a:srgbClr val="000000"/>
                </a:solidFill>
                <a:uFillTx/>
              </a:defRPr>
            </a:pPr>
            <a:r>
              <a:rPr lang="en-US" sz="2000" dirty="0">
                <a:solidFill>
                  <a:srgbClr val="000000"/>
                </a:solidFill>
                <a:uFill>
                  <a:solidFill>
                    <a:srgbClr val="A6A6A6"/>
                  </a:solidFill>
                </a:uFill>
              </a:rPr>
              <a:t>The transformation is given by: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C43C7C9-1CA9-4C91-93AE-BE33071BD148}"/>
                  </a:ext>
                </a:extLst>
              </p:cNvPr>
              <p:cNvSpPr/>
              <p:nvPr/>
            </p:nvSpPr>
            <p:spPr>
              <a:xfrm>
                <a:off x="2016323" y="2818291"/>
                <a:ext cx="8159345" cy="851515"/>
              </a:xfrm>
              <a:prstGeom prst="rect">
                <a:avLst/>
              </a:prstGeom>
            </p:spPr>
            <p:txBody>
              <a:bodyPr wrap="square">
                <a:spAutoFit/>
              </a:bodyPr>
              <a:lstStyle/>
              <a:p>
                <a:pPr>
                  <a:spcAft>
                    <a:spcPts val="800"/>
                  </a:spcAft>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ea typeface="DengXian" panose="02010600030101010101" pitchFamily="2" charset="-122"/>
                          <a:cs typeface="Times New Roman" panose="02020603050405020304" pitchFamily="18" charset="0"/>
                        </a:rPr>
                        <m:t>X</m:t>
                      </m:r>
                      <m:r>
                        <a:rPr lang="en-US" smtClean="0">
                          <a:latin typeface="Cambria Math" panose="02040503050406030204" pitchFamily="18" charset="0"/>
                          <a:ea typeface="DengXian" panose="02010600030101010101" pitchFamily="2" charset="-122"/>
                          <a:cs typeface="Times New Roman" panose="02020603050405020304" pitchFamily="18" charset="0"/>
                        </a:rPr>
                        <m:t>_</m:t>
                      </m:r>
                      <m:r>
                        <m:rPr>
                          <m:sty m:val="p"/>
                        </m:rPr>
                        <a:rPr lang="en-US" smtClean="0">
                          <a:latin typeface="Cambria Math" panose="02040503050406030204" pitchFamily="18" charset="0"/>
                          <a:ea typeface="DengXian" panose="02010600030101010101" pitchFamily="2" charset="-122"/>
                          <a:cs typeface="Times New Roman" panose="02020603050405020304" pitchFamily="18" charset="0"/>
                        </a:rPr>
                        <m:t>std</m:t>
                      </m:r>
                      <m:r>
                        <a:rPr lang="en-US" smtClean="0">
                          <a:latin typeface="Cambria Math" panose="02040503050406030204" pitchFamily="18" charset="0"/>
                          <a:ea typeface="DengXian" panose="02010600030101010101" pitchFamily="2" charset="-122"/>
                          <a:cs typeface="Times New Roman" panose="02020603050405020304" pitchFamily="18" charset="0"/>
                        </a:rPr>
                        <m:t> = (</m:t>
                      </m:r>
                      <m:r>
                        <m:rPr>
                          <m:sty m:val="p"/>
                        </m:rPr>
                        <a:rPr lang="en-US" smtClean="0">
                          <a:latin typeface="Cambria Math" panose="02040503050406030204" pitchFamily="18" charset="0"/>
                          <a:ea typeface="DengXian" panose="02010600030101010101" pitchFamily="2" charset="-122"/>
                          <a:cs typeface="Times New Roman" panose="02020603050405020304" pitchFamily="18" charset="0"/>
                        </a:rPr>
                        <m:t>X</m:t>
                      </m:r>
                      <m:r>
                        <a:rPr lang="en-US" smtClean="0">
                          <a:latin typeface="Cambria Math" panose="02040503050406030204" pitchFamily="18" charset="0"/>
                          <a:ea typeface="DengXian" panose="02010600030101010101" pitchFamily="2" charset="-122"/>
                          <a:cs typeface="Times New Roman" panose="02020603050405020304" pitchFamily="18" charset="0"/>
                        </a:rPr>
                        <m:t> </m:t>
                      </m:r>
                      <m:r>
                        <a:rPr lang="en-US" i="1">
                          <a:latin typeface="Cambria Math" panose="02040503050406030204" pitchFamily="18" charset="0"/>
                          <a:ea typeface="DengXian" panose="02010600030101010101" pitchFamily="2" charset="-122"/>
                          <a:cs typeface="Times New Roman" panose="02020603050405020304" pitchFamily="18" charset="0"/>
                        </a:rPr>
                        <m:t>−</m:t>
                      </m:r>
                      <m:r>
                        <a:rPr lang="en-US">
                          <a:latin typeface="Cambria Math" panose="02040503050406030204" pitchFamily="18" charset="0"/>
                          <a:ea typeface="DengXian" panose="02010600030101010101" pitchFamily="2" charset="-122"/>
                          <a:cs typeface="Times New Roman" panose="02020603050405020304" pitchFamily="18" charset="0"/>
                        </a:rPr>
                        <m:t> </m:t>
                      </m:r>
                      <m:r>
                        <m:rPr>
                          <m:sty m:val="p"/>
                        </m:rPr>
                        <a:rPr lang="en-US">
                          <a:latin typeface="Cambria Math" panose="02040503050406030204" pitchFamily="18" charset="0"/>
                          <a:ea typeface="DengXian" panose="02010600030101010101" pitchFamily="2" charset="-122"/>
                          <a:cs typeface="Times New Roman" panose="02020603050405020304" pitchFamily="18" charset="0"/>
                        </a:rPr>
                        <m:t>X</m:t>
                      </m:r>
                      <m:r>
                        <a:rPr lang="en-US">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atin typeface="Cambria Math" panose="02040503050406030204" pitchFamily="18" charset="0"/>
                          <a:ea typeface="DengXian" panose="02010600030101010101" pitchFamily="2" charset="-122"/>
                          <a:cs typeface="Times New Roman" panose="02020603050405020304" pitchFamily="18" charset="0"/>
                        </a:rPr>
                        <m:t>min</m:t>
                      </m:r>
                      <m:r>
                        <a:rPr lang="en-US">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atin typeface="Cambria Math" panose="02040503050406030204" pitchFamily="18" charset="0"/>
                          <a:ea typeface="DengXian" panose="02010600030101010101" pitchFamily="2" charset="-122"/>
                          <a:cs typeface="Times New Roman" panose="02020603050405020304" pitchFamily="18" charset="0"/>
                        </a:rPr>
                        <m:t>axis</m:t>
                      </m:r>
                      <m:r>
                        <a:rPr lang="en-US">
                          <a:latin typeface="Cambria Math" panose="02040503050406030204" pitchFamily="18" charset="0"/>
                          <a:ea typeface="DengXian" panose="02010600030101010101" pitchFamily="2" charset="-122"/>
                          <a:cs typeface="Times New Roman" panose="02020603050405020304" pitchFamily="18" charset="0"/>
                        </a:rPr>
                        <m:t>=0)) / (</m:t>
                      </m:r>
                      <m:r>
                        <m:rPr>
                          <m:sty m:val="p"/>
                        </m:rPr>
                        <a:rPr lang="en-US">
                          <a:latin typeface="Cambria Math" panose="02040503050406030204" pitchFamily="18" charset="0"/>
                          <a:ea typeface="DengXian" panose="02010600030101010101" pitchFamily="2" charset="-122"/>
                          <a:cs typeface="Times New Roman" panose="02020603050405020304" pitchFamily="18" charset="0"/>
                        </a:rPr>
                        <m:t>X</m:t>
                      </m:r>
                      <m:r>
                        <a:rPr lang="en-US">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atin typeface="Cambria Math" panose="02040503050406030204" pitchFamily="18" charset="0"/>
                          <a:ea typeface="DengXian" panose="02010600030101010101" pitchFamily="2" charset="-122"/>
                          <a:cs typeface="Times New Roman" panose="02020603050405020304" pitchFamily="18" charset="0"/>
                        </a:rPr>
                        <m:t>max</m:t>
                      </m:r>
                      <m:r>
                        <a:rPr lang="en-US">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atin typeface="Cambria Math" panose="02040503050406030204" pitchFamily="18" charset="0"/>
                          <a:ea typeface="DengXian" panose="02010600030101010101" pitchFamily="2" charset="-122"/>
                          <a:cs typeface="Times New Roman" panose="02020603050405020304" pitchFamily="18" charset="0"/>
                        </a:rPr>
                        <m:t>axis</m:t>
                      </m:r>
                      <m:r>
                        <a:rPr lang="en-US">
                          <a:latin typeface="Cambria Math" panose="02040503050406030204" pitchFamily="18" charset="0"/>
                          <a:ea typeface="DengXian" panose="02010600030101010101" pitchFamily="2" charset="-122"/>
                          <a:cs typeface="Times New Roman" panose="02020603050405020304" pitchFamily="18" charset="0"/>
                        </a:rPr>
                        <m:t>=0) </m:t>
                      </m:r>
                      <m:r>
                        <a:rPr lang="en-US" i="1">
                          <a:latin typeface="Cambria Math" panose="02040503050406030204" pitchFamily="18" charset="0"/>
                          <a:ea typeface="DengXian" panose="02010600030101010101" pitchFamily="2" charset="-122"/>
                          <a:cs typeface="Times New Roman" panose="02020603050405020304" pitchFamily="18" charset="0"/>
                        </a:rPr>
                        <m:t>−</m:t>
                      </m:r>
                      <m:r>
                        <a:rPr lang="en-US">
                          <a:latin typeface="Cambria Math" panose="02040503050406030204" pitchFamily="18" charset="0"/>
                          <a:ea typeface="DengXian" panose="02010600030101010101" pitchFamily="2" charset="-122"/>
                          <a:cs typeface="Times New Roman" panose="02020603050405020304" pitchFamily="18" charset="0"/>
                        </a:rPr>
                        <m:t> </m:t>
                      </m:r>
                      <m:r>
                        <m:rPr>
                          <m:sty m:val="p"/>
                        </m:rPr>
                        <a:rPr lang="en-US">
                          <a:latin typeface="Cambria Math" panose="02040503050406030204" pitchFamily="18" charset="0"/>
                          <a:ea typeface="DengXian" panose="02010600030101010101" pitchFamily="2" charset="-122"/>
                          <a:cs typeface="Times New Roman" panose="02020603050405020304" pitchFamily="18" charset="0"/>
                        </a:rPr>
                        <m:t>X</m:t>
                      </m:r>
                      <m:r>
                        <a:rPr lang="en-US">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atin typeface="Cambria Math" panose="02040503050406030204" pitchFamily="18" charset="0"/>
                          <a:ea typeface="DengXian" panose="02010600030101010101" pitchFamily="2" charset="-122"/>
                          <a:cs typeface="Times New Roman" panose="02020603050405020304" pitchFamily="18" charset="0"/>
                        </a:rPr>
                        <m:t>min</m:t>
                      </m:r>
                      <m:r>
                        <a:rPr lang="en-US">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atin typeface="Cambria Math" panose="02040503050406030204" pitchFamily="18" charset="0"/>
                          <a:ea typeface="DengXian" panose="02010600030101010101" pitchFamily="2" charset="-122"/>
                          <a:cs typeface="Times New Roman" panose="02020603050405020304" pitchFamily="18" charset="0"/>
                        </a:rPr>
                        <m:t>axis</m:t>
                      </m:r>
                      <m:r>
                        <a:rPr lang="en-US">
                          <a:latin typeface="Cambria Math" panose="02040503050406030204" pitchFamily="18" charset="0"/>
                          <a:ea typeface="DengXian" panose="02010600030101010101" pitchFamily="2" charset="-122"/>
                          <a:cs typeface="Times New Roman" panose="02020603050405020304" pitchFamily="18" charset="0"/>
                        </a:rPr>
                        <m:t>=0))</m:t>
                      </m:r>
                    </m:oMath>
                  </m:oMathPara>
                </a14:m>
                <a:endParaRPr lang="en-US" dirty="0">
                  <a:latin typeface="Calibri" panose="020F0502020204030204" pitchFamily="34" charset="0"/>
                  <a:ea typeface="DengXian" panose="02010600030101010101" pitchFamily="2" charset="-122"/>
                  <a:cs typeface="Times New Roman" panose="02020603050405020304" pitchFamily="18" charset="0"/>
                </a:endParaRPr>
              </a:p>
              <a:p>
                <a:pPr>
                  <a:spcAft>
                    <a:spcPts val="800"/>
                  </a:spcAft>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ea typeface="DengXian" panose="02010600030101010101" pitchFamily="2" charset="-122"/>
                          <a:cs typeface="Times New Roman" panose="02020603050405020304" pitchFamily="18" charset="0"/>
                        </a:rPr>
                        <m:t>X</m:t>
                      </m:r>
                      <m:r>
                        <a:rPr lang="en-US">
                          <a:latin typeface="Cambria Math" panose="02040503050406030204" pitchFamily="18" charset="0"/>
                          <a:ea typeface="DengXian" panose="02010600030101010101" pitchFamily="2" charset="-122"/>
                          <a:cs typeface="Times New Roman" panose="02020603050405020304" pitchFamily="18" charset="0"/>
                        </a:rPr>
                        <m:t>_</m:t>
                      </m:r>
                      <m:r>
                        <m:rPr>
                          <m:sty m:val="p"/>
                        </m:rPr>
                        <a:rPr lang="en-US">
                          <a:latin typeface="Cambria Math" panose="02040503050406030204" pitchFamily="18" charset="0"/>
                          <a:ea typeface="DengXian" panose="02010600030101010101" pitchFamily="2" charset="-122"/>
                          <a:cs typeface="Times New Roman" panose="02020603050405020304" pitchFamily="18" charset="0"/>
                        </a:rPr>
                        <m:t>scaled</m:t>
                      </m:r>
                      <m:r>
                        <a:rPr lang="en-US">
                          <a:latin typeface="Cambria Math" panose="02040503050406030204" pitchFamily="18" charset="0"/>
                          <a:ea typeface="DengXian" panose="02010600030101010101" pitchFamily="2" charset="-122"/>
                          <a:cs typeface="Times New Roman" panose="02020603050405020304" pitchFamily="18" charset="0"/>
                        </a:rPr>
                        <m:t> = </m:t>
                      </m:r>
                      <m:r>
                        <m:rPr>
                          <m:sty m:val="p"/>
                        </m:rPr>
                        <a:rPr lang="en-US">
                          <a:latin typeface="Cambria Math" panose="02040503050406030204" pitchFamily="18" charset="0"/>
                          <a:ea typeface="DengXian" panose="02010600030101010101" pitchFamily="2" charset="-122"/>
                          <a:cs typeface="Times New Roman" panose="02020603050405020304" pitchFamily="18" charset="0"/>
                        </a:rPr>
                        <m:t>X</m:t>
                      </m:r>
                      <m:r>
                        <a:rPr lang="en-US">
                          <a:latin typeface="Cambria Math" panose="02040503050406030204" pitchFamily="18" charset="0"/>
                          <a:ea typeface="DengXian" panose="02010600030101010101" pitchFamily="2" charset="-122"/>
                          <a:cs typeface="Times New Roman" panose="02020603050405020304" pitchFamily="18" charset="0"/>
                        </a:rPr>
                        <m:t>_</m:t>
                      </m:r>
                      <m:r>
                        <m:rPr>
                          <m:sty m:val="p"/>
                        </m:rPr>
                        <a:rPr lang="en-US">
                          <a:latin typeface="Cambria Math" panose="02040503050406030204" pitchFamily="18" charset="0"/>
                          <a:ea typeface="DengXian" panose="02010600030101010101" pitchFamily="2" charset="-122"/>
                          <a:cs typeface="Times New Roman" panose="02020603050405020304" pitchFamily="18" charset="0"/>
                        </a:rPr>
                        <m:t>std</m:t>
                      </m:r>
                      <m:r>
                        <a:rPr lang="en-US">
                          <a:latin typeface="Cambria Math" panose="02040503050406030204" pitchFamily="18" charset="0"/>
                          <a:ea typeface="DengXian" panose="02010600030101010101" pitchFamily="2" charset="-122"/>
                          <a:cs typeface="Times New Roman" panose="02020603050405020304" pitchFamily="18" charset="0"/>
                        </a:rPr>
                        <m:t> </m:t>
                      </m:r>
                      <m:r>
                        <a:rPr lang="en-US" i="1">
                          <a:latin typeface="Cambria Math" panose="02040503050406030204" pitchFamily="18" charset="0"/>
                          <a:ea typeface="DengXian" panose="02010600030101010101" pitchFamily="2" charset="-122"/>
                          <a:cs typeface="Times New Roman" panose="02020603050405020304" pitchFamily="18" charset="0"/>
                        </a:rPr>
                        <m:t>∗</m:t>
                      </m:r>
                      <m:r>
                        <a:rPr lang="en-US">
                          <a:latin typeface="Cambria Math" panose="02040503050406030204" pitchFamily="18" charset="0"/>
                          <a:ea typeface="DengXian" panose="02010600030101010101" pitchFamily="2" charset="-122"/>
                          <a:cs typeface="Times New Roman" panose="02020603050405020304" pitchFamily="18" charset="0"/>
                        </a:rPr>
                        <m:t> (</m:t>
                      </m:r>
                      <m:r>
                        <m:rPr>
                          <m:sty m:val="p"/>
                        </m:rPr>
                        <a:rPr lang="en-US">
                          <a:latin typeface="Cambria Math" panose="02040503050406030204" pitchFamily="18" charset="0"/>
                          <a:ea typeface="DengXian" panose="02010600030101010101" pitchFamily="2" charset="-122"/>
                          <a:cs typeface="Times New Roman" panose="02020603050405020304" pitchFamily="18" charset="0"/>
                        </a:rPr>
                        <m:t>max</m:t>
                      </m:r>
                      <m:r>
                        <a:rPr lang="en-US">
                          <a:latin typeface="Cambria Math" panose="02040503050406030204" pitchFamily="18" charset="0"/>
                          <a:ea typeface="DengXian" panose="02010600030101010101" pitchFamily="2" charset="-122"/>
                          <a:cs typeface="Times New Roman" panose="02020603050405020304" pitchFamily="18" charset="0"/>
                        </a:rPr>
                        <m:t> </m:t>
                      </m:r>
                      <m:r>
                        <a:rPr lang="en-US" i="1">
                          <a:latin typeface="Cambria Math" panose="02040503050406030204" pitchFamily="18" charset="0"/>
                          <a:ea typeface="DengXian" panose="02010600030101010101" pitchFamily="2" charset="-122"/>
                          <a:cs typeface="Times New Roman" panose="02020603050405020304" pitchFamily="18" charset="0"/>
                        </a:rPr>
                        <m:t>−</m:t>
                      </m:r>
                      <m:r>
                        <a:rPr lang="en-US">
                          <a:latin typeface="Cambria Math" panose="02040503050406030204" pitchFamily="18" charset="0"/>
                          <a:ea typeface="DengXian" panose="02010600030101010101" pitchFamily="2" charset="-122"/>
                          <a:cs typeface="Times New Roman" panose="02020603050405020304" pitchFamily="18" charset="0"/>
                        </a:rPr>
                        <m:t> </m:t>
                      </m:r>
                      <m:r>
                        <m:rPr>
                          <m:sty m:val="p"/>
                        </m:rPr>
                        <a:rPr lang="en-US">
                          <a:latin typeface="Cambria Math" panose="02040503050406030204" pitchFamily="18" charset="0"/>
                          <a:ea typeface="DengXian" panose="02010600030101010101" pitchFamily="2" charset="-122"/>
                          <a:cs typeface="Times New Roman" panose="02020603050405020304" pitchFamily="18" charset="0"/>
                        </a:rPr>
                        <m:t>min</m:t>
                      </m:r>
                      <m:r>
                        <a:rPr lang="en-US">
                          <a:latin typeface="Cambria Math" panose="02040503050406030204" pitchFamily="18" charset="0"/>
                          <a:ea typeface="DengXian" panose="02010600030101010101" pitchFamily="2" charset="-122"/>
                          <a:cs typeface="Times New Roman" panose="02020603050405020304" pitchFamily="18" charset="0"/>
                        </a:rPr>
                        <m:t>) + </m:t>
                      </m:r>
                      <m:r>
                        <m:rPr>
                          <m:sty m:val="p"/>
                        </m:rPr>
                        <a:rPr lang="en-US">
                          <a:latin typeface="Cambria Math" panose="02040503050406030204" pitchFamily="18" charset="0"/>
                          <a:ea typeface="DengXian" panose="02010600030101010101" pitchFamily="2" charset="-122"/>
                          <a:cs typeface="Times New Roman" panose="02020603050405020304" pitchFamily="18" charset="0"/>
                        </a:rPr>
                        <m:t>min</m:t>
                      </m:r>
                    </m:oMath>
                  </m:oMathPara>
                </a14:m>
                <a:endParaRPr lang="en-US"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xmlns:a14="http://schemas.microsoft.com/office/drawing/2010/main" xmlns="" id="{FC43C7C9-1CA9-4C91-93AE-BE33071BD148}"/>
                  </a:ext>
                </a:extLst>
              </p:cNvPr>
              <p:cNvSpPr>
                <a:spLocks noRot="1" noChangeAspect="1" noMove="1" noResize="1" noEditPoints="1" noAdjustHandles="1" noChangeArrowheads="1" noChangeShapeType="1" noTextEdit="1"/>
              </p:cNvSpPr>
              <p:nvPr/>
            </p:nvSpPr>
            <p:spPr>
              <a:xfrm>
                <a:off x="2016323" y="2818291"/>
                <a:ext cx="8159345" cy="851515"/>
              </a:xfrm>
              <a:prstGeom prst="rect">
                <a:avLst/>
              </a:prstGeom>
              <a:blipFill rotWithShape="0">
                <a:blip r:embed="rId3"/>
                <a:stretch>
                  <a:fillRect/>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82AB4F3E-3CC4-460A-8E34-754A74D54127}"/>
              </a:ext>
            </a:extLst>
          </p:cNvPr>
          <p:cNvGraphicFramePr>
            <a:graphicFrameLocks noGrp="1"/>
          </p:cNvGraphicFramePr>
          <p:nvPr>
            <p:extLst>
              <p:ext uri="{D42A27DB-BD31-4B8C-83A1-F6EECF244321}">
                <p14:modId xmlns:p14="http://schemas.microsoft.com/office/powerpoint/2010/main" val="2778766844"/>
              </p:ext>
            </p:extLst>
          </p:nvPr>
        </p:nvGraphicFramePr>
        <p:xfrm>
          <a:off x="1937493" y="4108756"/>
          <a:ext cx="3975389" cy="1854200"/>
        </p:xfrm>
        <a:graphic>
          <a:graphicData uri="http://schemas.openxmlformats.org/drawingml/2006/table">
            <a:tbl>
              <a:tblPr bandRow="1">
                <a:tableStyleId>{8799B23B-EC83-4686-B30A-512413B5E67A}</a:tableStyleId>
              </a:tblPr>
              <a:tblGrid>
                <a:gridCol w="877720">
                  <a:extLst>
                    <a:ext uri="{9D8B030D-6E8A-4147-A177-3AD203B41FA5}">
                      <a16:colId xmlns:a16="http://schemas.microsoft.com/office/drawing/2014/main" val="354988825"/>
                    </a:ext>
                  </a:extLst>
                </a:gridCol>
                <a:gridCol w="1576552">
                  <a:extLst>
                    <a:ext uri="{9D8B030D-6E8A-4147-A177-3AD203B41FA5}">
                      <a16:colId xmlns:a16="http://schemas.microsoft.com/office/drawing/2014/main" val="1313732496"/>
                    </a:ext>
                  </a:extLst>
                </a:gridCol>
                <a:gridCol w="1521117">
                  <a:extLst>
                    <a:ext uri="{9D8B030D-6E8A-4147-A177-3AD203B41FA5}">
                      <a16:colId xmlns:a16="http://schemas.microsoft.com/office/drawing/2014/main" val="4049687524"/>
                    </a:ext>
                  </a:extLst>
                </a:gridCol>
              </a:tblGrid>
              <a:tr h="370840">
                <a:tc>
                  <a:txBody>
                    <a:bodyPr/>
                    <a:lstStyle/>
                    <a:p>
                      <a:endParaRPr lang="en-US" dirty="0"/>
                    </a:p>
                  </a:txBody>
                  <a:tcPr>
                    <a:solidFill>
                      <a:schemeClr val="tx1">
                        <a:alpha val="20000"/>
                      </a:schemeClr>
                    </a:solidFill>
                  </a:tcPr>
                </a:tc>
                <a:tc>
                  <a:txBody>
                    <a:bodyPr/>
                    <a:lstStyle/>
                    <a:p>
                      <a:pPr algn="ctr"/>
                      <a:r>
                        <a:rPr lang="en-US" sz="1800" b="1" i="0" kern="1200" dirty="0">
                          <a:solidFill>
                            <a:schemeClr val="tx1"/>
                          </a:solidFill>
                          <a:effectLst/>
                          <a:latin typeface="+mn-lt"/>
                          <a:ea typeface="+mn-ea"/>
                          <a:cs typeface="+mn-cs"/>
                        </a:rPr>
                        <a:t>DEPENDENTS</a:t>
                      </a:r>
                      <a:endParaRPr lang="en-US" dirty="0"/>
                    </a:p>
                  </a:txBody>
                  <a:tcPr>
                    <a:solidFill>
                      <a:schemeClr val="tx1">
                        <a:alpha val="20000"/>
                      </a:schemeClr>
                    </a:solidFill>
                  </a:tcPr>
                </a:tc>
                <a:tc>
                  <a:txBody>
                    <a:bodyPr/>
                    <a:lstStyle/>
                    <a:p>
                      <a:pPr algn="ctr"/>
                      <a:r>
                        <a:rPr lang="en-US" sz="1800" b="1" i="0" kern="1200" dirty="0">
                          <a:solidFill>
                            <a:schemeClr val="tx1"/>
                          </a:solidFill>
                          <a:effectLst/>
                          <a:latin typeface="+mn-lt"/>
                          <a:ea typeface="+mn-ea"/>
                          <a:cs typeface="+mn-cs"/>
                        </a:rPr>
                        <a:t>RI_BALANCE</a:t>
                      </a:r>
                      <a:endParaRPr lang="en-US" dirty="0"/>
                    </a:p>
                  </a:txBody>
                  <a:tcPr>
                    <a:solidFill>
                      <a:schemeClr val="tx1">
                        <a:alpha val="20000"/>
                      </a:schemeClr>
                    </a:solidFill>
                  </a:tcPr>
                </a:tc>
                <a:extLst>
                  <a:ext uri="{0D108BD9-81ED-4DB2-BD59-A6C34878D82A}">
                    <a16:rowId xmlns:a16="http://schemas.microsoft.com/office/drawing/2014/main" val="3680978003"/>
                  </a:ext>
                </a:extLst>
              </a:tr>
              <a:tr h="370840">
                <a:tc>
                  <a:txBody>
                    <a:bodyPr/>
                    <a:lstStyle/>
                    <a:p>
                      <a:r>
                        <a:rPr lang="en-US" dirty="0"/>
                        <a:t>mean</a:t>
                      </a:r>
                    </a:p>
                  </a:txBody>
                  <a:tcPr/>
                </a:tc>
                <a:tc>
                  <a:txBody>
                    <a:bodyPr/>
                    <a:lstStyle/>
                    <a:p>
                      <a:pPr algn="ctr"/>
                      <a:r>
                        <a:rPr lang="en-US" sz="1800" b="0" i="0" kern="1200" dirty="0">
                          <a:solidFill>
                            <a:schemeClr val="tx1"/>
                          </a:solidFill>
                          <a:effectLst/>
                          <a:latin typeface="+mn-lt"/>
                          <a:ea typeface="+mn-ea"/>
                          <a:cs typeface="+mn-cs"/>
                        </a:rPr>
                        <a:t>0.000220</a:t>
                      </a:r>
                      <a:endParaRPr lang="en-US" dirty="0"/>
                    </a:p>
                  </a:txBody>
                  <a:tcPr/>
                </a:tc>
                <a:tc>
                  <a:txBody>
                    <a:bodyPr/>
                    <a:lstStyle/>
                    <a:p>
                      <a:pPr algn="ctr" fontAlgn="ctr"/>
                      <a:r>
                        <a:rPr lang="en-US" sz="1800" b="0" i="0" kern="1200" dirty="0">
                          <a:solidFill>
                            <a:schemeClr val="tx1"/>
                          </a:solidFill>
                          <a:effectLst/>
                          <a:latin typeface="+mn-lt"/>
                          <a:ea typeface="+mn-ea"/>
                          <a:cs typeface="+mn-cs"/>
                        </a:rPr>
                        <a:t>475.935610</a:t>
                      </a:r>
                      <a:endParaRPr lang="en-US" dirty="0">
                        <a:effectLst/>
                      </a:endParaRPr>
                    </a:p>
                  </a:txBody>
                  <a:tcPr anchor="ctr"/>
                </a:tc>
                <a:extLst>
                  <a:ext uri="{0D108BD9-81ED-4DB2-BD59-A6C34878D82A}">
                    <a16:rowId xmlns:a16="http://schemas.microsoft.com/office/drawing/2014/main" val="3150896363"/>
                  </a:ext>
                </a:extLst>
              </a:tr>
              <a:tr h="370840">
                <a:tc>
                  <a:txBody>
                    <a:bodyPr/>
                    <a:lstStyle/>
                    <a:p>
                      <a:r>
                        <a:rPr lang="en-US" dirty="0"/>
                        <a:t>std</a:t>
                      </a:r>
                    </a:p>
                  </a:txBody>
                  <a:tcPr/>
                </a:tc>
                <a:tc>
                  <a:txBody>
                    <a:bodyPr/>
                    <a:lstStyle/>
                    <a:p>
                      <a:pPr algn="ctr"/>
                      <a:r>
                        <a:rPr lang="en-US" sz="1800" b="0" i="0" kern="1200" dirty="0">
                          <a:solidFill>
                            <a:schemeClr val="tx1"/>
                          </a:solidFill>
                          <a:effectLst/>
                          <a:latin typeface="+mn-lt"/>
                          <a:ea typeface="+mn-ea"/>
                          <a:cs typeface="+mn-cs"/>
                        </a:rPr>
                        <a:t>0.023466</a:t>
                      </a:r>
                      <a:endParaRPr lang="en-US" dirty="0"/>
                    </a:p>
                  </a:txBody>
                  <a:tcPr/>
                </a:tc>
                <a:tc>
                  <a:txBody>
                    <a:bodyPr/>
                    <a:lstStyle/>
                    <a:p>
                      <a:pPr algn="ctr"/>
                      <a:r>
                        <a:rPr lang="en-US" sz="1800" b="0" i="0" kern="1200" dirty="0">
                          <a:solidFill>
                            <a:schemeClr val="tx1"/>
                          </a:solidFill>
                          <a:effectLst/>
                          <a:latin typeface="+mn-lt"/>
                          <a:ea typeface="+mn-ea"/>
                          <a:cs typeface="+mn-cs"/>
                        </a:rPr>
                        <a:t>981.630035</a:t>
                      </a:r>
                      <a:endParaRPr lang="en-US" dirty="0"/>
                    </a:p>
                  </a:txBody>
                  <a:tcPr/>
                </a:tc>
                <a:extLst>
                  <a:ext uri="{0D108BD9-81ED-4DB2-BD59-A6C34878D82A}">
                    <a16:rowId xmlns:a16="http://schemas.microsoft.com/office/drawing/2014/main" val="1265212545"/>
                  </a:ext>
                </a:extLst>
              </a:tr>
              <a:tr h="370840">
                <a:tc>
                  <a:txBody>
                    <a:bodyPr/>
                    <a:lstStyle/>
                    <a:p>
                      <a:r>
                        <a:rPr lang="en-US" dirty="0"/>
                        <a:t>min</a:t>
                      </a:r>
                    </a:p>
                  </a:txBody>
                  <a:tcPr/>
                </a:tc>
                <a:tc>
                  <a:txBody>
                    <a:bodyPr/>
                    <a:lstStyle/>
                    <a:p>
                      <a:pPr algn="ctr"/>
                      <a:r>
                        <a:rPr lang="en-US" sz="1800" b="0" i="0" kern="1200" dirty="0">
                          <a:solidFill>
                            <a:schemeClr val="tx1"/>
                          </a:solidFill>
                          <a:effectLst/>
                          <a:latin typeface="+mn-lt"/>
                          <a:ea typeface="+mn-ea"/>
                          <a:cs typeface="+mn-cs"/>
                        </a:rPr>
                        <a:t>0.000000</a:t>
                      </a:r>
                      <a:endParaRPr lang="en-US" dirty="0"/>
                    </a:p>
                  </a:txBody>
                  <a:tcPr/>
                </a:tc>
                <a:tc>
                  <a:txBody>
                    <a:bodyPr/>
                    <a:lstStyle/>
                    <a:p>
                      <a:pPr algn="ctr"/>
                      <a:r>
                        <a:rPr lang="en-US" sz="1800" b="0" i="0" kern="1200" dirty="0">
                          <a:solidFill>
                            <a:schemeClr val="tx1"/>
                          </a:solidFill>
                          <a:effectLst/>
                          <a:latin typeface="+mn-lt"/>
                          <a:ea typeface="+mn-ea"/>
                          <a:cs typeface="+mn-cs"/>
                        </a:rPr>
                        <a:t>-1200.000000</a:t>
                      </a:r>
                      <a:endParaRPr lang="en-US" dirty="0"/>
                    </a:p>
                  </a:txBody>
                  <a:tcPr/>
                </a:tc>
                <a:extLst>
                  <a:ext uri="{0D108BD9-81ED-4DB2-BD59-A6C34878D82A}">
                    <a16:rowId xmlns:a16="http://schemas.microsoft.com/office/drawing/2014/main" val="2019528716"/>
                  </a:ext>
                </a:extLst>
              </a:tr>
              <a:tr h="370840">
                <a:tc>
                  <a:txBody>
                    <a:bodyPr/>
                    <a:lstStyle/>
                    <a:p>
                      <a:r>
                        <a:rPr lang="en-US" dirty="0"/>
                        <a:t>max</a:t>
                      </a:r>
                    </a:p>
                  </a:txBody>
                  <a:tcPr/>
                </a:tc>
                <a:tc>
                  <a:txBody>
                    <a:bodyPr/>
                    <a:lstStyle/>
                    <a:p>
                      <a:pPr algn="ctr"/>
                      <a:r>
                        <a:rPr lang="en-US" sz="1800" b="0" i="0" kern="1200" dirty="0">
                          <a:solidFill>
                            <a:schemeClr val="tx1"/>
                          </a:solidFill>
                          <a:effectLst/>
                          <a:latin typeface="+mn-lt"/>
                          <a:ea typeface="+mn-ea"/>
                          <a:cs typeface="+mn-cs"/>
                        </a:rPr>
                        <a:t>6.000000</a:t>
                      </a:r>
                      <a:endParaRPr lang="en-US" dirty="0"/>
                    </a:p>
                  </a:txBody>
                  <a:tcPr/>
                </a:tc>
                <a:tc>
                  <a:txBody>
                    <a:bodyPr/>
                    <a:lstStyle/>
                    <a:p>
                      <a:pPr algn="ctr"/>
                      <a:r>
                        <a:rPr lang="en-US" sz="1800" b="0" i="0" kern="1200" dirty="0">
                          <a:solidFill>
                            <a:schemeClr val="tx1"/>
                          </a:solidFill>
                          <a:effectLst/>
                          <a:latin typeface="+mn-lt"/>
                          <a:ea typeface="+mn-ea"/>
                          <a:cs typeface="+mn-cs"/>
                        </a:rPr>
                        <a:t>32678.070000</a:t>
                      </a:r>
                      <a:endParaRPr lang="en-US" dirty="0"/>
                    </a:p>
                  </a:txBody>
                  <a:tcPr/>
                </a:tc>
                <a:extLst>
                  <a:ext uri="{0D108BD9-81ED-4DB2-BD59-A6C34878D82A}">
                    <a16:rowId xmlns:a16="http://schemas.microsoft.com/office/drawing/2014/main" val="3356628542"/>
                  </a:ext>
                </a:extLst>
              </a:tr>
            </a:tbl>
          </a:graphicData>
        </a:graphic>
      </p:graphicFrame>
      <p:graphicFrame>
        <p:nvGraphicFramePr>
          <p:cNvPr id="13" name="Table 12">
            <a:extLst>
              <a:ext uri="{FF2B5EF4-FFF2-40B4-BE49-F238E27FC236}">
                <a16:creationId xmlns:a16="http://schemas.microsoft.com/office/drawing/2014/main" id="{43E0EB79-021B-4311-AB6A-2240CCDBE86A}"/>
              </a:ext>
            </a:extLst>
          </p:cNvPr>
          <p:cNvGraphicFramePr>
            <a:graphicFrameLocks noGrp="1"/>
          </p:cNvGraphicFramePr>
          <p:nvPr>
            <p:extLst>
              <p:ext uri="{D42A27DB-BD31-4B8C-83A1-F6EECF244321}">
                <p14:modId xmlns:p14="http://schemas.microsoft.com/office/powerpoint/2010/main" val="2307259641"/>
              </p:ext>
            </p:extLst>
          </p:nvPr>
        </p:nvGraphicFramePr>
        <p:xfrm>
          <a:off x="6279120" y="4102717"/>
          <a:ext cx="3975389" cy="1854200"/>
        </p:xfrm>
        <a:graphic>
          <a:graphicData uri="http://schemas.openxmlformats.org/drawingml/2006/table">
            <a:tbl>
              <a:tblPr bandRow="1">
                <a:tableStyleId>{8799B23B-EC83-4686-B30A-512413B5E67A}</a:tableStyleId>
              </a:tblPr>
              <a:tblGrid>
                <a:gridCol w="877720">
                  <a:extLst>
                    <a:ext uri="{9D8B030D-6E8A-4147-A177-3AD203B41FA5}">
                      <a16:colId xmlns:a16="http://schemas.microsoft.com/office/drawing/2014/main" val="354988825"/>
                    </a:ext>
                  </a:extLst>
                </a:gridCol>
                <a:gridCol w="1576552">
                  <a:extLst>
                    <a:ext uri="{9D8B030D-6E8A-4147-A177-3AD203B41FA5}">
                      <a16:colId xmlns:a16="http://schemas.microsoft.com/office/drawing/2014/main" val="1313732496"/>
                    </a:ext>
                  </a:extLst>
                </a:gridCol>
                <a:gridCol w="1521117">
                  <a:extLst>
                    <a:ext uri="{9D8B030D-6E8A-4147-A177-3AD203B41FA5}">
                      <a16:colId xmlns:a16="http://schemas.microsoft.com/office/drawing/2014/main" val="4049687524"/>
                    </a:ext>
                  </a:extLst>
                </a:gridCol>
              </a:tblGrid>
              <a:tr h="370840">
                <a:tc>
                  <a:txBody>
                    <a:bodyPr/>
                    <a:lstStyle/>
                    <a:p>
                      <a:endParaRPr lang="en-US" dirty="0"/>
                    </a:p>
                  </a:txBody>
                  <a:tcPr>
                    <a:solidFill>
                      <a:schemeClr val="tx1">
                        <a:alpha val="20000"/>
                      </a:schemeClr>
                    </a:solidFill>
                  </a:tcPr>
                </a:tc>
                <a:tc>
                  <a:txBody>
                    <a:bodyPr/>
                    <a:lstStyle/>
                    <a:p>
                      <a:pPr algn="ctr"/>
                      <a:r>
                        <a:rPr lang="en-US" sz="1800" b="1" i="0" kern="1200" dirty="0">
                          <a:solidFill>
                            <a:schemeClr val="tx1"/>
                          </a:solidFill>
                          <a:effectLst/>
                          <a:latin typeface="+mn-lt"/>
                          <a:ea typeface="+mn-ea"/>
                          <a:cs typeface="+mn-cs"/>
                        </a:rPr>
                        <a:t>DEPENDENTS</a:t>
                      </a:r>
                      <a:endParaRPr lang="en-US" dirty="0"/>
                    </a:p>
                  </a:txBody>
                  <a:tcPr>
                    <a:solidFill>
                      <a:schemeClr val="tx1">
                        <a:alpha val="20000"/>
                      </a:schemeClr>
                    </a:solidFill>
                  </a:tcPr>
                </a:tc>
                <a:tc>
                  <a:txBody>
                    <a:bodyPr/>
                    <a:lstStyle/>
                    <a:p>
                      <a:pPr algn="ctr"/>
                      <a:r>
                        <a:rPr lang="en-US" sz="1800" b="1" i="0" kern="1200" dirty="0">
                          <a:solidFill>
                            <a:schemeClr val="tx1"/>
                          </a:solidFill>
                          <a:effectLst/>
                          <a:latin typeface="+mn-lt"/>
                          <a:ea typeface="+mn-ea"/>
                          <a:cs typeface="+mn-cs"/>
                        </a:rPr>
                        <a:t>RI_BALANCE</a:t>
                      </a:r>
                      <a:endParaRPr lang="en-US" dirty="0"/>
                    </a:p>
                  </a:txBody>
                  <a:tcPr>
                    <a:solidFill>
                      <a:schemeClr val="tx1">
                        <a:alpha val="20000"/>
                      </a:schemeClr>
                    </a:solidFill>
                  </a:tcPr>
                </a:tc>
                <a:extLst>
                  <a:ext uri="{0D108BD9-81ED-4DB2-BD59-A6C34878D82A}">
                    <a16:rowId xmlns:a16="http://schemas.microsoft.com/office/drawing/2014/main" val="3680978003"/>
                  </a:ext>
                </a:extLst>
              </a:tr>
              <a:tr h="370840">
                <a:tc>
                  <a:txBody>
                    <a:bodyPr/>
                    <a:lstStyle/>
                    <a:p>
                      <a:r>
                        <a:rPr lang="en-US" dirty="0"/>
                        <a:t>mean</a:t>
                      </a:r>
                    </a:p>
                  </a:txBody>
                  <a:tcPr/>
                </a:tc>
                <a:tc>
                  <a:txBody>
                    <a:bodyPr/>
                    <a:lstStyle/>
                    <a:p>
                      <a:pPr algn="ctr"/>
                      <a:r>
                        <a:rPr lang="en-US" sz="1800" b="0" i="0" kern="1200" dirty="0">
                          <a:solidFill>
                            <a:schemeClr val="tx1"/>
                          </a:solidFill>
                          <a:effectLst/>
                          <a:latin typeface="+mn-lt"/>
                          <a:ea typeface="+mn-ea"/>
                          <a:cs typeface="+mn-cs"/>
                        </a:rPr>
                        <a:t>0.000037</a:t>
                      </a:r>
                      <a:endParaRPr lang="en-US" dirty="0"/>
                    </a:p>
                  </a:txBody>
                  <a:tcPr/>
                </a:tc>
                <a:tc>
                  <a:txBody>
                    <a:bodyPr/>
                    <a:lstStyle/>
                    <a:p>
                      <a:pPr algn="ctr" fontAlgn="ctr"/>
                      <a:r>
                        <a:rPr lang="en-US" sz="1800" b="0" i="0" kern="1200" dirty="0">
                          <a:solidFill>
                            <a:schemeClr val="tx1"/>
                          </a:solidFill>
                          <a:effectLst/>
                          <a:latin typeface="+mn-lt"/>
                          <a:ea typeface="+mn-ea"/>
                          <a:cs typeface="+mn-cs"/>
                        </a:rPr>
                        <a:t>0.049470</a:t>
                      </a:r>
                      <a:endParaRPr lang="en-US" dirty="0">
                        <a:effectLst/>
                      </a:endParaRPr>
                    </a:p>
                  </a:txBody>
                  <a:tcPr anchor="ctr"/>
                </a:tc>
                <a:extLst>
                  <a:ext uri="{0D108BD9-81ED-4DB2-BD59-A6C34878D82A}">
                    <a16:rowId xmlns:a16="http://schemas.microsoft.com/office/drawing/2014/main" val="3150896363"/>
                  </a:ext>
                </a:extLst>
              </a:tr>
              <a:tr h="370840">
                <a:tc>
                  <a:txBody>
                    <a:bodyPr/>
                    <a:lstStyle/>
                    <a:p>
                      <a:r>
                        <a:rPr lang="en-US" dirty="0"/>
                        <a:t>std</a:t>
                      </a:r>
                    </a:p>
                  </a:txBody>
                  <a:tcPr/>
                </a:tc>
                <a:tc>
                  <a:txBody>
                    <a:bodyPr/>
                    <a:lstStyle/>
                    <a:p>
                      <a:pPr algn="ctr"/>
                      <a:r>
                        <a:rPr lang="en-US" sz="1800" b="0" i="0" kern="1200" dirty="0">
                          <a:solidFill>
                            <a:schemeClr val="tx1"/>
                          </a:solidFill>
                          <a:effectLst/>
                          <a:latin typeface="+mn-lt"/>
                          <a:ea typeface="+mn-ea"/>
                          <a:cs typeface="+mn-cs"/>
                        </a:rPr>
                        <a:t>0.003911</a:t>
                      </a:r>
                      <a:endParaRPr lang="en-US" dirty="0"/>
                    </a:p>
                  </a:txBody>
                  <a:tcPr/>
                </a:tc>
                <a:tc>
                  <a:txBody>
                    <a:bodyPr/>
                    <a:lstStyle/>
                    <a:p>
                      <a:pPr algn="ctr"/>
                      <a:r>
                        <a:rPr lang="en-US" sz="1800" b="0" i="0" kern="1200" dirty="0">
                          <a:solidFill>
                            <a:schemeClr val="tx1"/>
                          </a:solidFill>
                          <a:effectLst/>
                          <a:latin typeface="+mn-lt"/>
                          <a:ea typeface="+mn-ea"/>
                          <a:cs typeface="+mn-cs"/>
                        </a:rPr>
                        <a:t>0.028975</a:t>
                      </a:r>
                      <a:endParaRPr lang="en-US" dirty="0"/>
                    </a:p>
                  </a:txBody>
                  <a:tcPr/>
                </a:tc>
                <a:extLst>
                  <a:ext uri="{0D108BD9-81ED-4DB2-BD59-A6C34878D82A}">
                    <a16:rowId xmlns:a16="http://schemas.microsoft.com/office/drawing/2014/main" val="1265212545"/>
                  </a:ext>
                </a:extLst>
              </a:tr>
              <a:tr h="370840">
                <a:tc>
                  <a:txBody>
                    <a:bodyPr/>
                    <a:lstStyle/>
                    <a:p>
                      <a:r>
                        <a:rPr lang="en-US" dirty="0"/>
                        <a:t>min</a:t>
                      </a:r>
                    </a:p>
                  </a:txBody>
                  <a:tcPr/>
                </a:tc>
                <a:tc>
                  <a:txBody>
                    <a:bodyPr/>
                    <a:lstStyle/>
                    <a:p>
                      <a:pPr algn="ctr"/>
                      <a:r>
                        <a:rPr lang="en-US" sz="1800" b="0" i="0" kern="1200" dirty="0">
                          <a:solidFill>
                            <a:schemeClr val="tx1"/>
                          </a:solidFill>
                          <a:effectLst/>
                          <a:latin typeface="+mn-lt"/>
                          <a:ea typeface="+mn-ea"/>
                          <a:cs typeface="+mn-cs"/>
                        </a:rPr>
                        <a:t>0.000000</a:t>
                      </a:r>
                      <a:endParaRPr lang="en-US" dirty="0"/>
                    </a:p>
                  </a:txBody>
                  <a:tcPr/>
                </a:tc>
                <a:tc>
                  <a:txBody>
                    <a:bodyPr/>
                    <a:lstStyle/>
                    <a:p>
                      <a:pPr algn="ctr"/>
                      <a:r>
                        <a:rPr lang="en-US" sz="1800" b="0" i="0" kern="1200" dirty="0">
                          <a:solidFill>
                            <a:schemeClr val="tx1"/>
                          </a:solidFill>
                          <a:effectLst/>
                          <a:latin typeface="+mn-lt"/>
                          <a:ea typeface="+mn-ea"/>
                          <a:cs typeface="+mn-cs"/>
                        </a:rPr>
                        <a:t>0.000000</a:t>
                      </a:r>
                      <a:endParaRPr lang="en-US" dirty="0"/>
                    </a:p>
                  </a:txBody>
                  <a:tcPr/>
                </a:tc>
                <a:extLst>
                  <a:ext uri="{0D108BD9-81ED-4DB2-BD59-A6C34878D82A}">
                    <a16:rowId xmlns:a16="http://schemas.microsoft.com/office/drawing/2014/main" val="2019528716"/>
                  </a:ext>
                </a:extLst>
              </a:tr>
              <a:tr h="370840">
                <a:tc>
                  <a:txBody>
                    <a:bodyPr/>
                    <a:lstStyle/>
                    <a:p>
                      <a:r>
                        <a:rPr lang="en-US" dirty="0"/>
                        <a:t>max</a:t>
                      </a:r>
                    </a:p>
                  </a:txBody>
                  <a:tcPr/>
                </a:tc>
                <a:tc>
                  <a:txBody>
                    <a:bodyPr/>
                    <a:lstStyle/>
                    <a:p>
                      <a:pPr algn="ctr"/>
                      <a:r>
                        <a:rPr lang="en-US" sz="1800" b="0" i="0" kern="1200" dirty="0">
                          <a:solidFill>
                            <a:schemeClr val="tx1"/>
                          </a:solidFill>
                          <a:effectLst/>
                          <a:latin typeface="+mn-lt"/>
                          <a:ea typeface="+mn-ea"/>
                          <a:cs typeface="+mn-cs"/>
                        </a:rPr>
                        <a:t>1.000000</a:t>
                      </a:r>
                      <a:endParaRPr lang="en-US" dirty="0"/>
                    </a:p>
                  </a:txBody>
                  <a:tcPr/>
                </a:tc>
                <a:tc>
                  <a:txBody>
                    <a:bodyPr/>
                    <a:lstStyle/>
                    <a:p>
                      <a:pPr algn="ctr"/>
                      <a:r>
                        <a:rPr lang="en-US" sz="1800" b="0" i="0" kern="1200" dirty="0">
                          <a:solidFill>
                            <a:schemeClr val="tx1"/>
                          </a:solidFill>
                          <a:effectLst/>
                          <a:latin typeface="+mn-lt"/>
                          <a:ea typeface="+mn-ea"/>
                          <a:cs typeface="+mn-cs"/>
                        </a:rPr>
                        <a:t>1.000000</a:t>
                      </a:r>
                      <a:endParaRPr lang="en-US" dirty="0"/>
                    </a:p>
                  </a:txBody>
                  <a:tcPr/>
                </a:tc>
                <a:extLst>
                  <a:ext uri="{0D108BD9-81ED-4DB2-BD59-A6C34878D82A}">
                    <a16:rowId xmlns:a16="http://schemas.microsoft.com/office/drawing/2014/main" val="3356628542"/>
                  </a:ext>
                </a:extLst>
              </a:tr>
            </a:tbl>
          </a:graphicData>
        </a:graphic>
      </p:graphicFrame>
      <p:sp>
        <p:nvSpPr>
          <p:cNvPr id="5" name="Rectangle 4">
            <a:extLst>
              <a:ext uri="{FF2B5EF4-FFF2-40B4-BE49-F238E27FC236}">
                <a16:creationId xmlns:a16="http://schemas.microsoft.com/office/drawing/2014/main" id="{32E94856-0E37-4747-AEA4-FA35AAD3DCC4}"/>
              </a:ext>
            </a:extLst>
          </p:cNvPr>
          <p:cNvSpPr/>
          <p:nvPr/>
        </p:nvSpPr>
        <p:spPr>
          <a:xfrm>
            <a:off x="3439389" y="3733385"/>
            <a:ext cx="928396" cy="369332"/>
          </a:xfrm>
          <a:prstGeom prst="rect">
            <a:avLst/>
          </a:prstGeom>
        </p:spPr>
        <p:txBody>
          <a:bodyPr wrap="none">
            <a:spAutoFit/>
          </a:bodyPr>
          <a:lstStyle/>
          <a:p>
            <a:r>
              <a:rPr lang="en-US" b="1" dirty="0">
                <a:solidFill>
                  <a:srgbClr val="000000"/>
                </a:solidFill>
                <a:uFill>
                  <a:solidFill>
                    <a:srgbClr val="A6A6A6"/>
                  </a:solidFill>
                </a:uFill>
              </a:rPr>
              <a:t>BEFORE</a:t>
            </a:r>
            <a:endParaRPr lang="en-US" dirty="0"/>
          </a:p>
        </p:txBody>
      </p:sp>
      <p:sp>
        <p:nvSpPr>
          <p:cNvPr id="14" name="Rectangle 13">
            <a:extLst>
              <a:ext uri="{FF2B5EF4-FFF2-40B4-BE49-F238E27FC236}">
                <a16:creationId xmlns:a16="http://schemas.microsoft.com/office/drawing/2014/main" id="{63B41334-4583-4014-A3DB-C6424E5663E9}"/>
              </a:ext>
            </a:extLst>
          </p:cNvPr>
          <p:cNvSpPr/>
          <p:nvPr/>
        </p:nvSpPr>
        <p:spPr>
          <a:xfrm>
            <a:off x="7873917" y="3733385"/>
            <a:ext cx="785793" cy="369332"/>
          </a:xfrm>
          <a:prstGeom prst="rect">
            <a:avLst/>
          </a:prstGeom>
        </p:spPr>
        <p:txBody>
          <a:bodyPr wrap="none">
            <a:spAutoFit/>
          </a:bodyPr>
          <a:lstStyle/>
          <a:p>
            <a:r>
              <a:rPr lang="en-US" b="1" dirty="0">
                <a:solidFill>
                  <a:srgbClr val="000000"/>
                </a:solidFill>
                <a:uFill>
                  <a:solidFill>
                    <a:srgbClr val="A6A6A6"/>
                  </a:solidFill>
                </a:uFill>
              </a:rPr>
              <a:t>AFTER</a:t>
            </a:r>
            <a:endParaRPr lang="en-US" dirty="0"/>
          </a:p>
        </p:txBody>
      </p:sp>
      <p:sp>
        <p:nvSpPr>
          <p:cNvPr id="15" name="Rectangle 14">
            <a:extLst>
              <a:ext uri="{FF2B5EF4-FFF2-40B4-BE49-F238E27FC236}">
                <a16:creationId xmlns:a16="http://schemas.microsoft.com/office/drawing/2014/main" id="{6EB410D4-D6A9-440F-8152-D368781AE454}"/>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2.3.3 Data Preprocessing – Numerical Handling</a:t>
            </a:r>
          </a:p>
        </p:txBody>
      </p:sp>
      <p:sp>
        <p:nvSpPr>
          <p:cNvPr id="17" name="Shape 394">
            <a:extLst>
              <a:ext uri="{FF2B5EF4-FFF2-40B4-BE49-F238E27FC236}">
                <a16:creationId xmlns:a16="http://schemas.microsoft.com/office/drawing/2014/main" id="{1113286E-AA83-4905-B88D-DCA2461ED6A7}"/>
              </a:ext>
            </a:extLst>
          </p:cNvPr>
          <p:cNvSpPr/>
          <p:nvPr/>
        </p:nvSpPr>
        <p:spPr>
          <a:xfrm>
            <a:off x="0" y="6258494"/>
            <a:ext cx="12192000" cy="27699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r">
              <a:defRPr sz="1800">
                <a:solidFill>
                  <a:srgbClr val="000000"/>
                </a:solidFill>
                <a:uFillTx/>
              </a:defRPr>
            </a:pPr>
            <a:r>
              <a:rPr lang="en-US" sz="1000" dirty="0">
                <a:solidFill>
                  <a:srgbClr val="000000"/>
                </a:solidFill>
                <a:uFill>
                  <a:solidFill>
                    <a:srgbClr val="A6A6A6"/>
                  </a:solidFill>
                </a:uFill>
              </a:rPr>
              <a:t>*Based on 20% sample data</a:t>
            </a:r>
          </a:p>
        </p:txBody>
      </p:sp>
      <p:sp>
        <p:nvSpPr>
          <p:cNvPr id="2" name="Slide Number Placeholder 1">
            <a:extLst>
              <a:ext uri="{FF2B5EF4-FFF2-40B4-BE49-F238E27FC236}">
                <a16:creationId xmlns:a16="http://schemas.microsoft.com/office/drawing/2014/main" id="{88D17998-4334-4BD2-9029-3E3BCBF6B60B}"/>
              </a:ext>
            </a:extLst>
          </p:cNvPr>
          <p:cNvSpPr>
            <a:spLocks noGrp="1"/>
          </p:cNvSpPr>
          <p:nvPr>
            <p:ph type="sldNum" sz="quarter" idx="4"/>
          </p:nvPr>
        </p:nvSpPr>
        <p:spPr/>
        <p:txBody>
          <a:bodyPr/>
          <a:lstStyle/>
          <a:p>
            <a:fld id="{F9F38F6F-904C-477B-8803-234C4EFF5914}" type="slidenum">
              <a:rPr lang="en-US" smtClean="0"/>
              <a:t>13</a:t>
            </a:fld>
            <a:endParaRPr lang="en-US"/>
          </a:p>
        </p:txBody>
      </p:sp>
    </p:spTree>
    <p:extLst>
      <p:ext uri="{BB962C8B-B14F-4D97-AF65-F5344CB8AC3E}">
        <p14:creationId xmlns:p14="http://schemas.microsoft.com/office/powerpoint/2010/main" val="42454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86F999-695F-4A6A-A850-B92818847D32}"/>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2 way interaction terms created for all features/between categorical and numerical features</a:t>
            </a:r>
          </a:p>
        </p:txBody>
      </p:sp>
      <p:sp>
        <p:nvSpPr>
          <p:cNvPr id="2" name="Rectangle 1">
            <a:extLst>
              <a:ext uri="{FF2B5EF4-FFF2-40B4-BE49-F238E27FC236}">
                <a16:creationId xmlns:a16="http://schemas.microsoft.com/office/drawing/2014/main" id="{1D8C222B-5DC6-479C-A8FE-4714A8691923}"/>
              </a:ext>
            </a:extLst>
          </p:cNvPr>
          <p:cNvSpPr/>
          <p:nvPr/>
        </p:nvSpPr>
        <p:spPr>
          <a:xfrm>
            <a:off x="6411474" y="2383787"/>
            <a:ext cx="5575371" cy="2862322"/>
          </a:xfrm>
          <a:prstGeom prst="rect">
            <a:avLst/>
          </a:prstGeom>
        </p:spPr>
        <p:txBody>
          <a:bodyPr wrap="square">
            <a:spAutoFit/>
          </a:bodyPr>
          <a:lstStyle/>
          <a:p>
            <a:r>
              <a:rPr lang="en-US" dirty="0">
                <a:solidFill>
                  <a:schemeClr val="accent6">
                    <a:lumMod val="75000"/>
                  </a:schemeClr>
                </a:solidFill>
              </a:rPr>
              <a:t>def</a:t>
            </a:r>
            <a:r>
              <a:rPr lang="en-US" dirty="0"/>
              <a:t> </a:t>
            </a:r>
            <a:r>
              <a:rPr lang="en-US" dirty="0">
                <a:solidFill>
                  <a:srgbClr val="4472C4"/>
                </a:solidFill>
              </a:rPr>
              <a:t>add_interactions</a:t>
            </a:r>
            <a:r>
              <a:rPr lang="en-US" dirty="0"/>
              <a:t>:</a:t>
            </a:r>
          </a:p>
          <a:p>
            <a:r>
              <a:rPr lang="en-US" dirty="0"/>
              <a:t>    # Dependencies: itertools, sklearn.preprocessing</a:t>
            </a:r>
          </a:p>
          <a:p>
            <a:r>
              <a:rPr lang="en-US" dirty="0"/>
              <a:t>    # Select categorical and numerical columns</a:t>
            </a:r>
          </a:p>
          <a:p>
            <a:endParaRPr lang="en-US" dirty="0"/>
          </a:p>
          <a:p>
            <a:r>
              <a:rPr lang="en-US" dirty="0"/>
              <a:t>    # Create a loop to loop through each categorical and numerical features</a:t>
            </a:r>
          </a:p>
          <a:p>
            <a:r>
              <a:rPr lang="en-US" dirty="0"/>
              <a:t>for cat in categorical_column:</a:t>
            </a:r>
          </a:p>
          <a:p>
            <a:r>
              <a:rPr lang="en-US" dirty="0"/>
              <a:t>        for num in numerical_column:</a:t>
            </a:r>
          </a:p>
          <a:p>
            <a:r>
              <a:rPr lang="en-US" dirty="0"/>
              <a:t>            # Use combinations from itertools to create names</a:t>
            </a:r>
          </a:p>
          <a:p>
            <a:r>
              <a:rPr lang="en-US" dirty="0"/>
              <a:t>            # Create interaction using PolynomialFeatures</a:t>
            </a:r>
          </a:p>
        </p:txBody>
      </p:sp>
      <p:sp>
        <p:nvSpPr>
          <p:cNvPr id="11" name="Shape 394">
            <a:extLst>
              <a:ext uri="{FF2B5EF4-FFF2-40B4-BE49-F238E27FC236}">
                <a16:creationId xmlns:a16="http://schemas.microsoft.com/office/drawing/2014/main" id="{FD435B56-FC15-48C2-AEDA-600CFC6318A6}"/>
              </a:ext>
            </a:extLst>
          </p:cNvPr>
          <p:cNvSpPr/>
          <p:nvPr/>
        </p:nvSpPr>
        <p:spPr>
          <a:xfrm>
            <a:off x="6939477" y="5576616"/>
            <a:ext cx="4519368" cy="80021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342900" indent="-34290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Number of features increases from 32 to 116 after interactions</a:t>
            </a:r>
          </a:p>
        </p:txBody>
      </p:sp>
      <p:sp>
        <p:nvSpPr>
          <p:cNvPr id="12" name="Rectangle 11">
            <a:extLst>
              <a:ext uri="{FF2B5EF4-FFF2-40B4-BE49-F238E27FC236}">
                <a16:creationId xmlns:a16="http://schemas.microsoft.com/office/drawing/2014/main" id="{8C127EDF-915B-40DD-B0FB-C943C117C83D}"/>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2.4 Data Preprocessing – Feature Engineering</a:t>
            </a:r>
          </a:p>
        </p:txBody>
      </p:sp>
      <p:sp>
        <p:nvSpPr>
          <p:cNvPr id="7" name="Shape 3493">
            <a:extLst>
              <a:ext uri="{FF2B5EF4-FFF2-40B4-BE49-F238E27FC236}">
                <a16:creationId xmlns:a16="http://schemas.microsoft.com/office/drawing/2014/main" id="{204B3384-F82C-4999-9FC8-2F7EB51F1A26}"/>
              </a:ext>
            </a:extLst>
          </p:cNvPr>
          <p:cNvSpPr/>
          <p:nvPr/>
        </p:nvSpPr>
        <p:spPr>
          <a:xfrm>
            <a:off x="7581489" y="1622567"/>
            <a:ext cx="3235343"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Categorical * Numerical</a:t>
            </a:r>
            <a:endParaRPr dirty="0">
              <a:solidFill>
                <a:schemeClr val="bg1"/>
              </a:solidFill>
            </a:endParaRPr>
          </a:p>
        </p:txBody>
      </p:sp>
      <p:sp>
        <p:nvSpPr>
          <p:cNvPr id="8" name="Shape 3493">
            <a:extLst>
              <a:ext uri="{FF2B5EF4-FFF2-40B4-BE49-F238E27FC236}">
                <a16:creationId xmlns:a16="http://schemas.microsoft.com/office/drawing/2014/main" id="{75606646-6DD9-478D-9A64-3248ACF822C6}"/>
              </a:ext>
            </a:extLst>
          </p:cNvPr>
          <p:cNvSpPr/>
          <p:nvPr/>
        </p:nvSpPr>
        <p:spPr>
          <a:xfrm>
            <a:off x="1375168" y="1627349"/>
            <a:ext cx="3235343"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Among All Features</a:t>
            </a:r>
            <a:endParaRPr dirty="0">
              <a:solidFill>
                <a:schemeClr val="bg1"/>
              </a:solidFill>
            </a:endParaRPr>
          </a:p>
        </p:txBody>
      </p:sp>
      <p:sp>
        <p:nvSpPr>
          <p:cNvPr id="13" name="Shape 394">
            <a:extLst>
              <a:ext uri="{FF2B5EF4-FFF2-40B4-BE49-F238E27FC236}">
                <a16:creationId xmlns:a16="http://schemas.microsoft.com/office/drawing/2014/main" id="{256A3E4E-BE9F-4FD7-884D-2586FC026FF7}"/>
              </a:ext>
            </a:extLst>
          </p:cNvPr>
          <p:cNvSpPr/>
          <p:nvPr/>
        </p:nvSpPr>
        <p:spPr>
          <a:xfrm>
            <a:off x="733155" y="5576615"/>
            <a:ext cx="4519368" cy="80021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342900" indent="-34290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Number of features increases from 32 to 330 after interactions</a:t>
            </a:r>
          </a:p>
        </p:txBody>
      </p:sp>
      <p:sp>
        <p:nvSpPr>
          <p:cNvPr id="15" name="Rectangle 14">
            <a:extLst>
              <a:ext uri="{FF2B5EF4-FFF2-40B4-BE49-F238E27FC236}">
                <a16:creationId xmlns:a16="http://schemas.microsoft.com/office/drawing/2014/main" id="{A468650E-0E60-4145-8D1D-40CD3ED48E91}"/>
              </a:ext>
            </a:extLst>
          </p:cNvPr>
          <p:cNvSpPr/>
          <p:nvPr/>
        </p:nvSpPr>
        <p:spPr>
          <a:xfrm>
            <a:off x="205153" y="2383787"/>
            <a:ext cx="5575371" cy="1754326"/>
          </a:xfrm>
          <a:prstGeom prst="rect">
            <a:avLst/>
          </a:prstGeom>
        </p:spPr>
        <p:txBody>
          <a:bodyPr wrap="square">
            <a:spAutoFit/>
          </a:bodyPr>
          <a:lstStyle/>
          <a:p>
            <a:r>
              <a:rPr lang="en-US" dirty="0">
                <a:solidFill>
                  <a:schemeClr val="accent6">
                    <a:lumMod val="75000"/>
                  </a:schemeClr>
                </a:solidFill>
              </a:rPr>
              <a:t>def</a:t>
            </a:r>
            <a:r>
              <a:rPr lang="en-US" dirty="0"/>
              <a:t> </a:t>
            </a:r>
            <a:r>
              <a:rPr lang="en-US" dirty="0">
                <a:solidFill>
                  <a:srgbClr val="4472C4"/>
                </a:solidFill>
              </a:rPr>
              <a:t>add_interactions_all</a:t>
            </a:r>
            <a:r>
              <a:rPr lang="en-US" dirty="0"/>
              <a:t>:</a:t>
            </a:r>
          </a:p>
          <a:p>
            <a:r>
              <a:rPr lang="en-US" dirty="0"/>
              <a:t>    # Dependencies: itertools, sklearn.preprocessing</a:t>
            </a:r>
          </a:p>
          <a:p>
            <a:r>
              <a:rPr lang="en-US" dirty="0"/>
              <a:t>    # Select categorical and numerical columns</a:t>
            </a:r>
          </a:p>
          <a:p>
            <a:endParaRPr lang="en-US" dirty="0"/>
          </a:p>
          <a:p>
            <a:r>
              <a:rPr lang="en-US" dirty="0"/>
              <a:t>    # Use combinations from itertools to create names</a:t>
            </a:r>
          </a:p>
          <a:p>
            <a:r>
              <a:rPr lang="en-US" dirty="0"/>
              <a:t>    # Create interaction using PolynomialFeatures</a:t>
            </a:r>
          </a:p>
        </p:txBody>
      </p:sp>
      <p:sp>
        <p:nvSpPr>
          <p:cNvPr id="3" name="Slide Number Placeholder 2">
            <a:extLst>
              <a:ext uri="{FF2B5EF4-FFF2-40B4-BE49-F238E27FC236}">
                <a16:creationId xmlns:a16="http://schemas.microsoft.com/office/drawing/2014/main" id="{64148776-D186-4893-81B4-186B64E18062}"/>
              </a:ext>
            </a:extLst>
          </p:cNvPr>
          <p:cNvSpPr>
            <a:spLocks noGrp="1"/>
          </p:cNvSpPr>
          <p:nvPr>
            <p:ph type="sldNum" sz="quarter" idx="4"/>
          </p:nvPr>
        </p:nvSpPr>
        <p:spPr/>
        <p:txBody>
          <a:bodyPr/>
          <a:lstStyle/>
          <a:p>
            <a:fld id="{F9F38F6F-904C-477B-8803-234C4EFF5914}" type="slidenum">
              <a:rPr lang="en-US" smtClean="0"/>
              <a:t>14</a:t>
            </a:fld>
            <a:endParaRPr lang="en-US"/>
          </a:p>
        </p:txBody>
      </p:sp>
    </p:spTree>
    <p:extLst>
      <p:ext uri="{BB962C8B-B14F-4D97-AF65-F5344CB8AC3E}">
        <p14:creationId xmlns:p14="http://schemas.microsoft.com/office/powerpoint/2010/main" val="48183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9C56C3-1158-40D4-B893-6BAAE77EEF20}"/>
              </a:ext>
            </a:extLst>
          </p:cNvPr>
          <p:cNvPicPr>
            <a:picLocks noChangeAspect="1"/>
          </p:cNvPicPr>
          <p:nvPr/>
        </p:nvPicPr>
        <p:blipFill>
          <a:blip r:embed="rId3"/>
          <a:stretch>
            <a:fillRect/>
          </a:stretch>
        </p:blipFill>
        <p:spPr>
          <a:xfrm>
            <a:off x="8907593" y="2081732"/>
            <a:ext cx="2993572" cy="2011680"/>
          </a:xfrm>
          <a:prstGeom prst="rect">
            <a:avLst/>
          </a:prstGeom>
        </p:spPr>
      </p:pic>
      <p:pic>
        <p:nvPicPr>
          <p:cNvPr id="22" name="Picture 21">
            <a:extLst>
              <a:ext uri="{FF2B5EF4-FFF2-40B4-BE49-F238E27FC236}">
                <a16:creationId xmlns:a16="http://schemas.microsoft.com/office/drawing/2014/main" id="{0AEB8A14-3E54-4725-83F3-A13135EE7CA3}"/>
              </a:ext>
            </a:extLst>
          </p:cNvPr>
          <p:cNvPicPr>
            <a:picLocks noChangeAspect="1"/>
          </p:cNvPicPr>
          <p:nvPr/>
        </p:nvPicPr>
        <p:blipFill>
          <a:blip r:embed="rId4"/>
          <a:stretch>
            <a:fillRect/>
          </a:stretch>
        </p:blipFill>
        <p:spPr>
          <a:xfrm>
            <a:off x="5915489" y="2084570"/>
            <a:ext cx="2993572" cy="2011680"/>
          </a:xfrm>
          <a:prstGeom prst="rect">
            <a:avLst/>
          </a:prstGeom>
        </p:spPr>
      </p:pic>
      <p:sp>
        <p:nvSpPr>
          <p:cNvPr id="9" name="Rectangle 8">
            <a:extLst>
              <a:ext uri="{FF2B5EF4-FFF2-40B4-BE49-F238E27FC236}">
                <a16:creationId xmlns:a16="http://schemas.microsoft.com/office/drawing/2014/main" id="{D092A964-9DDE-4A34-9864-19B97FA2DA2D}"/>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Both SMOTE and self-defined undersampling + oversampling are tried and tested for balancing</a:t>
            </a:r>
          </a:p>
        </p:txBody>
      </p:sp>
      <p:sp>
        <p:nvSpPr>
          <p:cNvPr id="2" name="Rectangle 1">
            <a:extLst>
              <a:ext uri="{FF2B5EF4-FFF2-40B4-BE49-F238E27FC236}">
                <a16:creationId xmlns:a16="http://schemas.microsoft.com/office/drawing/2014/main" id="{262422FF-988E-45B7-86B2-408F5DFFE6FD}"/>
              </a:ext>
            </a:extLst>
          </p:cNvPr>
          <p:cNvSpPr/>
          <p:nvPr/>
        </p:nvSpPr>
        <p:spPr>
          <a:xfrm>
            <a:off x="588915" y="1989974"/>
            <a:ext cx="4604274" cy="461665"/>
          </a:xfrm>
          <a:prstGeom prst="rect">
            <a:avLst/>
          </a:prstGeom>
        </p:spPr>
        <p:txBody>
          <a:bodyPr wrap="none">
            <a:spAutoFit/>
          </a:bodyPr>
          <a:lstStyle/>
          <a:p>
            <a:r>
              <a:rPr lang="en-US" sz="2400" b="1" dirty="0">
                <a:solidFill>
                  <a:srgbClr val="000000"/>
                </a:solidFill>
                <a:uFill>
                  <a:solidFill>
                    <a:srgbClr val="A6A6A6"/>
                  </a:solidFill>
                </a:uFill>
              </a:rPr>
              <a:t>Target variable is very unbalanced:</a:t>
            </a:r>
            <a:endParaRPr lang="en-US" sz="2400" dirty="0"/>
          </a:p>
        </p:txBody>
      </p:sp>
      <p:graphicFrame>
        <p:nvGraphicFramePr>
          <p:cNvPr id="10" name="Table 9">
            <a:extLst>
              <a:ext uri="{FF2B5EF4-FFF2-40B4-BE49-F238E27FC236}">
                <a16:creationId xmlns:a16="http://schemas.microsoft.com/office/drawing/2014/main" id="{C43240EF-B709-4A8F-8907-8E2DDFB78371}"/>
              </a:ext>
            </a:extLst>
          </p:cNvPr>
          <p:cNvGraphicFramePr>
            <a:graphicFrameLocks noGrp="1"/>
          </p:cNvGraphicFramePr>
          <p:nvPr>
            <p:extLst>
              <p:ext uri="{D42A27DB-BD31-4B8C-83A1-F6EECF244321}">
                <p14:modId xmlns:p14="http://schemas.microsoft.com/office/powerpoint/2010/main" val="3962941919"/>
              </p:ext>
            </p:extLst>
          </p:nvPr>
        </p:nvGraphicFramePr>
        <p:xfrm>
          <a:off x="1439490" y="2743353"/>
          <a:ext cx="2903123" cy="1483360"/>
        </p:xfrm>
        <a:graphic>
          <a:graphicData uri="http://schemas.openxmlformats.org/drawingml/2006/table">
            <a:tbl>
              <a:tblPr bandRow="1">
                <a:tableStyleId>{8799B23B-EC83-4686-B30A-512413B5E67A}</a:tableStyleId>
              </a:tblPr>
              <a:tblGrid>
                <a:gridCol w="846190">
                  <a:extLst>
                    <a:ext uri="{9D8B030D-6E8A-4147-A177-3AD203B41FA5}">
                      <a16:colId xmlns:a16="http://schemas.microsoft.com/office/drawing/2014/main" val="354988825"/>
                    </a:ext>
                  </a:extLst>
                </a:gridCol>
                <a:gridCol w="1147630">
                  <a:extLst>
                    <a:ext uri="{9D8B030D-6E8A-4147-A177-3AD203B41FA5}">
                      <a16:colId xmlns:a16="http://schemas.microsoft.com/office/drawing/2014/main" val="1313732496"/>
                    </a:ext>
                  </a:extLst>
                </a:gridCol>
                <a:gridCol w="909303">
                  <a:extLst>
                    <a:ext uri="{9D8B030D-6E8A-4147-A177-3AD203B41FA5}">
                      <a16:colId xmlns:a16="http://schemas.microsoft.com/office/drawing/2014/main" val="1902233286"/>
                    </a:ext>
                  </a:extLst>
                </a:gridCol>
              </a:tblGrid>
              <a:tr h="370840">
                <a:tc>
                  <a:txBody>
                    <a:bodyPr/>
                    <a:lstStyle/>
                    <a:p>
                      <a:endParaRPr lang="en-US" dirty="0"/>
                    </a:p>
                  </a:txBody>
                  <a:tcPr/>
                </a:tc>
                <a:tc>
                  <a:txBody>
                    <a:bodyPr/>
                    <a:lstStyle/>
                    <a:p>
                      <a:pPr algn="ctr"/>
                      <a:r>
                        <a:rPr lang="en-US" b="1" dirty="0"/>
                        <a:t>COUNTS</a:t>
                      </a:r>
                    </a:p>
                  </a:txBody>
                  <a:tcPr/>
                </a:tc>
                <a:tc>
                  <a:txBody>
                    <a:bodyPr/>
                    <a:lstStyle/>
                    <a:p>
                      <a:pPr algn="ctr"/>
                      <a:r>
                        <a:rPr lang="en-US" b="1" dirty="0"/>
                        <a:t>%</a:t>
                      </a:r>
                    </a:p>
                  </a:txBody>
                  <a:tcPr/>
                </a:tc>
                <a:extLst>
                  <a:ext uri="{0D108BD9-81ED-4DB2-BD59-A6C34878D82A}">
                    <a16:rowId xmlns:a16="http://schemas.microsoft.com/office/drawing/2014/main" val="3680978003"/>
                  </a:ext>
                </a:extLst>
              </a:tr>
              <a:tr h="370840">
                <a:tc>
                  <a:txBody>
                    <a:bodyPr/>
                    <a:lstStyle/>
                    <a:p>
                      <a:r>
                        <a:rPr lang="en-US" dirty="0"/>
                        <a:t>0</a:t>
                      </a:r>
                    </a:p>
                  </a:txBody>
                  <a:tcPr/>
                </a:tc>
                <a:tc>
                  <a:txBody>
                    <a:bodyPr/>
                    <a:lstStyle/>
                    <a:p>
                      <a:pPr algn="ctr"/>
                      <a:r>
                        <a:rPr lang="en-US" dirty="0"/>
                        <a:t>527136</a:t>
                      </a:r>
                    </a:p>
                  </a:txBody>
                  <a:tcPr/>
                </a:tc>
                <a:tc>
                  <a:txBody>
                    <a:bodyPr/>
                    <a:lstStyle/>
                    <a:p>
                      <a:pPr algn="ctr"/>
                      <a:r>
                        <a:rPr lang="en-US" dirty="0"/>
                        <a:t>98.07</a:t>
                      </a:r>
                    </a:p>
                  </a:txBody>
                  <a:tcPr/>
                </a:tc>
                <a:extLst>
                  <a:ext uri="{0D108BD9-81ED-4DB2-BD59-A6C34878D82A}">
                    <a16:rowId xmlns:a16="http://schemas.microsoft.com/office/drawing/2014/main" val="3150896363"/>
                  </a:ext>
                </a:extLst>
              </a:tr>
              <a:tr h="370840">
                <a:tc>
                  <a:txBody>
                    <a:bodyPr/>
                    <a:lstStyle/>
                    <a:p>
                      <a:r>
                        <a:rPr lang="en-US" dirty="0"/>
                        <a:t>1</a:t>
                      </a:r>
                    </a:p>
                  </a:txBody>
                  <a:tcPr/>
                </a:tc>
                <a:tc>
                  <a:txBody>
                    <a:bodyPr/>
                    <a:lstStyle/>
                    <a:p>
                      <a:pPr algn="ctr"/>
                      <a:r>
                        <a:rPr lang="en-US" dirty="0"/>
                        <a:t>10367</a:t>
                      </a:r>
                    </a:p>
                  </a:txBody>
                  <a:tcPr/>
                </a:tc>
                <a:tc>
                  <a:txBody>
                    <a:bodyPr/>
                    <a:lstStyle/>
                    <a:p>
                      <a:pPr algn="ctr"/>
                      <a:r>
                        <a:rPr lang="en-US" dirty="0"/>
                        <a:t>1.93</a:t>
                      </a:r>
                    </a:p>
                  </a:txBody>
                  <a:tcPr/>
                </a:tc>
                <a:extLst>
                  <a:ext uri="{0D108BD9-81ED-4DB2-BD59-A6C34878D82A}">
                    <a16:rowId xmlns:a16="http://schemas.microsoft.com/office/drawing/2014/main" val="1265212545"/>
                  </a:ext>
                </a:extLst>
              </a:tr>
              <a:tr h="370840">
                <a:tc>
                  <a:txBody>
                    <a:bodyPr/>
                    <a:lstStyle/>
                    <a:p>
                      <a:r>
                        <a:rPr lang="en-US" dirty="0"/>
                        <a:t>TOTAL</a:t>
                      </a:r>
                    </a:p>
                  </a:txBody>
                  <a:tcPr/>
                </a:tc>
                <a:tc>
                  <a:txBody>
                    <a:bodyPr/>
                    <a:lstStyle/>
                    <a:p>
                      <a:pPr algn="ctr"/>
                      <a:r>
                        <a:rPr lang="en-US" sz="1800" b="0" i="0" kern="1200" dirty="0">
                          <a:solidFill>
                            <a:schemeClr val="tx1"/>
                          </a:solidFill>
                          <a:effectLst/>
                          <a:latin typeface="+mn-lt"/>
                          <a:ea typeface="+mn-ea"/>
                          <a:cs typeface="+mn-cs"/>
                        </a:rPr>
                        <a:t>537503</a:t>
                      </a:r>
                      <a:endParaRPr lang="en-US" dirty="0"/>
                    </a:p>
                  </a:txBody>
                  <a:tcPr/>
                </a:tc>
                <a:tc>
                  <a:txBody>
                    <a:bodyPr/>
                    <a:lstStyle/>
                    <a:p>
                      <a:pPr algn="ctr"/>
                      <a:r>
                        <a:rPr lang="en-US" dirty="0"/>
                        <a:t>100.00</a:t>
                      </a:r>
                    </a:p>
                  </a:txBody>
                  <a:tcPr/>
                </a:tc>
                <a:extLst>
                  <a:ext uri="{0D108BD9-81ED-4DB2-BD59-A6C34878D82A}">
                    <a16:rowId xmlns:a16="http://schemas.microsoft.com/office/drawing/2014/main" val="2019528716"/>
                  </a:ext>
                </a:extLst>
              </a:tr>
            </a:tbl>
          </a:graphicData>
        </a:graphic>
      </p:graphicFrame>
      <p:sp>
        <p:nvSpPr>
          <p:cNvPr id="11" name="Shape 3493">
            <a:extLst>
              <a:ext uri="{FF2B5EF4-FFF2-40B4-BE49-F238E27FC236}">
                <a16:creationId xmlns:a16="http://schemas.microsoft.com/office/drawing/2014/main" id="{03056DB3-A1EB-4987-BB29-41598EA7EDC1}"/>
              </a:ext>
            </a:extLst>
          </p:cNvPr>
          <p:cNvSpPr/>
          <p:nvPr/>
        </p:nvSpPr>
        <p:spPr>
          <a:xfrm>
            <a:off x="7983642" y="1653856"/>
            <a:ext cx="1850837"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SMOTE</a:t>
            </a:r>
            <a:endParaRPr dirty="0">
              <a:solidFill>
                <a:schemeClr val="bg1"/>
              </a:solidFill>
            </a:endParaRPr>
          </a:p>
        </p:txBody>
      </p:sp>
      <p:sp>
        <p:nvSpPr>
          <p:cNvPr id="17" name="Shape 3493">
            <a:extLst>
              <a:ext uri="{FF2B5EF4-FFF2-40B4-BE49-F238E27FC236}">
                <a16:creationId xmlns:a16="http://schemas.microsoft.com/office/drawing/2014/main" id="{953D18EE-049A-420B-89B4-0975D10D2F1C}"/>
              </a:ext>
            </a:extLst>
          </p:cNvPr>
          <p:cNvSpPr/>
          <p:nvPr/>
        </p:nvSpPr>
        <p:spPr>
          <a:xfrm>
            <a:off x="7412274" y="4256586"/>
            <a:ext cx="2993573"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UNDER + OVER SAMPLING</a:t>
            </a:r>
            <a:endParaRPr dirty="0">
              <a:solidFill>
                <a:schemeClr val="bg1"/>
              </a:solidFill>
            </a:endParaRPr>
          </a:p>
        </p:txBody>
      </p:sp>
      <p:sp>
        <p:nvSpPr>
          <p:cNvPr id="18" name="Rectangle 17">
            <a:extLst>
              <a:ext uri="{FF2B5EF4-FFF2-40B4-BE49-F238E27FC236}">
                <a16:creationId xmlns:a16="http://schemas.microsoft.com/office/drawing/2014/main" id="{BA1CB1A8-695D-4DA0-84F1-9CC852CB64B3}"/>
              </a:ext>
            </a:extLst>
          </p:cNvPr>
          <p:cNvSpPr/>
          <p:nvPr/>
        </p:nvSpPr>
        <p:spPr>
          <a:xfrm>
            <a:off x="588915" y="4516694"/>
            <a:ext cx="4604274" cy="830997"/>
          </a:xfrm>
          <a:prstGeom prst="rect">
            <a:avLst/>
          </a:prstGeom>
        </p:spPr>
        <p:txBody>
          <a:bodyPr wrap="square">
            <a:spAutoFit/>
          </a:bodyPr>
          <a:lstStyle/>
          <a:p>
            <a:r>
              <a:rPr lang="en-US" sz="2400" b="1" dirty="0">
                <a:solidFill>
                  <a:srgbClr val="000000"/>
                </a:solidFill>
                <a:uFill>
                  <a:solidFill>
                    <a:srgbClr val="A6A6A6"/>
                  </a:solidFill>
                </a:uFill>
              </a:rPr>
              <a:t>Target balancing will be performed on training data set only</a:t>
            </a:r>
            <a:endParaRPr lang="en-US" sz="2400" dirty="0"/>
          </a:p>
        </p:txBody>
      </p:sp>
      <p:sp>
        <p:nvSpPr>
          <p:cNvPr id="19" name="Rectangle 18">
            <a:extLst>
              <a:ext uri="{FF2B5EF4-FFF2-40B4-BE49-F238E27FC236}">
                <a16:creationId xmlns:a16="http://schemas.microsoft.com/office/drawing/2014/main" id="{BD4BE57E-4D5A-4269-8938-37E6B3C93925}"/>
              </a:ext>
            </a:extLst>
          </p:cNvPr>
          <p:cNvSpPr/>
          <p:nvPr/>
        </p:nvSpPr>
        <p:spPr>
          <a:xfrm>
            <a:off x="5861061" y="4684462"/>
            <a:ext cx="6096000" cy="1200329"/>
          </a:xfrm>
          <a:prstGeom prst="rect">
            <a:avLst/>
          </a:prstGeom>
        </p:spPr>
        <p:txBody>
          <a:bodyPr>
            <a:spAutoFit/>
          </a:bodyPr>
          <a:lstStyle/>
          <a:p>
            <a:r>
              <a:rPr lang="en-US" dirty="0">
                <a:solidFill>
                  <a:schemeClr val="accent6">
                    <a:lumMod val="75000"/>
                  </a:schemeClr>
                </a:solidFill>
              </a:rPr>
              <a:t>def</a:t>
            </a:r>
            <a:r>
              <a:rPr lang="en-US" dirty="0"/>
              <a:t> </a:t>
            </a:r>
            <a:r>
              <a:rPr lang="en-US" dirty="0">
                <a:solidFill>
                  <a:srgbClr val="4472C4"/>
                </a:solidFill>
              </a:rPr>
              <a:t>upsampling_downsamling</a:t>
            </a:r>
            <a:r>
              <a:rPr lang="en-US" dirty="0"/>
              <a:t>:</a:t>
            </a:r>
          </a:p>
          <a:p>
            <a:r>
              <a:rPr lang="en-US" dirty="0"/>
              <a:t>    # Upsampling minority category (1s) by a certain amount</a:t>
            </a:r>
          </a:p>
          <a:p>
            <a:r>
              <a:rPr lang="en-US" dirty="0"/>
              <a:t>    # Downsampling majority category (0s) by a certain amount</a:t>
            </a:r>
          </a:p>
          <a:p>
            <a:r>
              <a:rPr lang="en-US" dirty="0"/>
              <a:t>    # Concatenate two dataframes</a:t>
            </a:r>
          </a:p>
        </p:txBody>
      </p:sp>
      <p:sp>
        <p:nvSpPr>
          <p:cNvPr id="20" name="Rectangle 19">
            <a:extLst>
              <a:ext uri="{FF2B5EF4-FFF2-40B4-BE49-F238E27FC236}">
                <a16:creationId xmlns:a16="http://schemas.microsoft.com/office/drawing/2014/main" id="{E1C2C6A4-FF7B-426A-A7E8-68C30C2FFFE8}"/>
              </a:ext>
            </a:extLst>
          </p:cNvPr>
          <p:cNvSpPr/>
          <p:nvPr/>
        </p:nvSpPr>
        <p:spPr>
          <a:xfrm>
            <a:off x="5915487" y="5853259"/>
            <a:ext cx="5985678" cy="369332"/>
          </a:xfrm>
          <a:prstGeom prst="rect">
            <a:avLst/>
          </a:prstGeom>
        </p:spPr>
        <p:txBody>
          <a:bodyPr wrap="none">
            <a:spAutoFit/>
          </a:bodyPr>
          <a:lstStyle/>
          <a:p>
            <a:r>
              <a:rPr lang="en-US" b="1" dirty="0">
                <a:solidFill>
                  <a:srgbClr val="000000"/>
                </a:solidFill>
                <a:uFill>
                  <a:solidFill>
                    <a:srgbClr val="A6A6A6"/>
                  </a:solidFill>
                </a:uFill>
              </a:rPr>
              <a:t>(Pseudo code for demonstration; see .ipynb for actual codes)</a:t>
            </a:r>
            <a:endParaRPr lang="en-US" dirty="0"/>
          </a:p>
        </p:txBody>
      </p:sp>
      <p:sp>
        <p:nvSpPr>
          <p:cNvPr id="15" name="Rectangle 14">
            <a:extLst>
              <a:ext uri="{FF2B5EF4-FFF2-40B4-BE49-F238E27FC236}">
                <a16:creationId xmlns:a16="http://schemas.microsoft.com/office/drawing/2014/main" id="{78C5909E-51E9-4F25-A19F-F3BD814F3DD3}"/>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2.5 Data Preprocessing – Target Balancing</a:t>
            </a:r>
          </a:p>
        </p:txBody>
      </p:sp>
      <p:sp>
        <p:nvSpPr>
          <p:cNvPr id="21" name="Shape 394">
            <a:extLst>
              <a:ext uri="{FF2B5EF4-FFF2-40B4-BE49-F238E27FC236}">
                <a16:creationId xmlns:a16="http://schemas.microsoft.com/office/drawing/2014/main" id="{BF2A4F6F-CD52-4545-856B-B76950CF335C}"/>
              </a:ext>
            </a:extLst>
          </p:cNvPr>
          <p:cNvSpPr/>
          <p:nvPr/>
        </p:nvSpPr>
        <p:spPr>
          <a:xfrm>
            <a:off x="0" y="6258494"/>
            <a:ext cx="12192000" cy="27699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r">
              <a:defRPr sz="1800">
                <a:solidFill>
                  <a:srgbClr val="000000"/>
                </a:solidFill>
                <a:uFillTx/>
              </a:defRPr>
            </a:pPr>
            <a:r>
              <a:rPr lang="en-US" sz="1000" dirty="0">
                <a:solidFill>
                  <a:srgbClr val="000000"/>
                </a:solidFill>
                <a:uFill>
                  <a:solidFill>
                    <a:srgbClr val="A6A6A6"/>
                  </a:solidFill>
                </a:uFill>
              </a:rPr>
              <a:t>*Based on 20% sample data</a:t>
            </a:r>
          </a:p>
        </p:txBody>
      </p:sp>
      <p:sp>
        <p:nvSpPr>
          <p:cNvPr id="3" name="Slide Number Placeholder 2">
            <a:extLst>
              <a:ext uri="{FF2B5EF4-FFF2-40B4-BE49-F238E27FC236}">
                <a16:creationId xmlns:a16="http://schemas.microsoft.com/office/drawing/2014/main" id="{9EEF4933-CBDC-4AD4-A5D6-A0B0393DBE97}"/>
              </a:ext>
            </a:extLst>
          </p:cNvPr>
          <p:cNvSpPr>
            <a:spLocks noGrp="1"/>
          </p:cNvSpPr>
          <p:nvPr>
            <p:ph type="sldNum" sz="quarter" idx="4"/>
          </p:nvPr>
        </p:nvSpPr>
        <p:spPr/>
        <p:txBody>
          <a:bodyPr/>
          <a:lstStyle/>
          <a:p>
            <a:fld id="{F9F38F6F-904C-477B-8803-234C4EFF5914}" type="slidenum">
              <a:rPr lang="en-US" smtClean="0"/>
              <a:t>15</a:t>
            </a:fld>
            <a:endParaRPr lang="en-US"/>
          </a:p>
        </p:txBody>
      </p:sp>
    </p:spTree>
    <p:extLst>
      <p:ext uri="{BB962C8B-B14F-4D97-AF65-F5344CB8AC3E}">
        <p14:creationId xmlns:p14="http://schemas.microsoft.com/office/powerpoint/2010/main" val="179523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C1CEFC-0AA6-4189-85B5-E168C35749E7}"/>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Features will be selected based on a vote, using Filter, Wrapper, and Embedded methods</a:t>
            </a:r>
          </a:p>
        </p:txBody>
      </p:sp>
      <p:sp>
        <p:nvSpPr>
          <p:cNvPr id="2" name="Rectangle 1">
            <a:extLst>
              <a:ext uri="{FF2B5EF4-FFF2-40B4-BE49-F238E27FC236}">
                <a16:creationId xmlns:a16="http://schemas.microsoft.com/office/drawing/2014/main" id="{9DD481F6-486F-4EA6-89FD-75DD1CDA3130}"/>
              </a:ext>
            </a:extLst>
          </p:cNvPr>
          <p:cNvSpPr/>
          <p:nvPr/>
        </p:nvSpPr>
        <p:spPr>
          <a:xfrm>
            <a:off x="361813" y="1674673"/>
            <a:ext cx="11468370" cy="1107996"/>
          </a:xfrm>
          <a:prstGeom prst="rect">
            <a:avLst/>
          </a:prstGeom>
        </p:spPr>
        <p:txBody>
          <a:bodyPr wrap="square">
            <a:spAutoFit/>
          </a:bodyPr>
          <a:lstStyle/>
          <a:p>
            <a:pPr marL="285750" indent="-285750">
              <a:buFont typeface="Wingdings" panose="05000000000000000000" pitchFamily="2" charset="2"/>
              <a:buChar char="ü"/>
            </a:pPr>
            <a:r>
              <a:rPr lang="en-US" sz="2000" b="1" dirty="0">
                <a:solidFill>
                  <a:srgbClr val="000000"/>
                </a:solidFill>
                <a:latin typeface="Helvetica Neue"/>
              </a:rPr>
              <a:t>Filter (Pearson, Chi-Squared, and Mutual Information), Wrapper (RFE), and Embedded (LightGBM) methods are all used to rank the features.</a:t>
            </a:r>
          </a:p>
          <a:p>
            <a:endParaRPr lang="en-US" sz="600" b="1" dirty="0">
              <a:solidFill>
                <a:srgbClr val="000000"/>
              </a:solidFill>
              <a:latin typeface="Helvetica Neue"/>
            </a:endParaRPr>
          </a:p>
          <a:p>
            <a:pPr marL="285750" indent="-285750">
              <a:buFont typeface="Wingdings" panose="05000000000000000000" pitchFamily="2" charset="2"/>
              <a:buChar char="ü"/>
            </a:pPr>
            <a:r>
              <a:rPr lang="en-US" sz="2000" b="1" dirty="0">
                <a:solidFill>
                  <a:srgbClr val="000000"/>
                </a:solidFill>
                <a:latin typeface="Helvetica Neue"/>
              </a:rPr>
              <a:t>A vote is conducted to obtain the final comprehensive results</a:t>
            </a:r>
            <a:r>
              <a:rPr lang="en-US" b="1" dirty="0">
                <a:solidFill>
                  <a:srgbClr val="000000"/>
                </a:solidFill>
                <a:latin typeface="Helvetica Neue"/>
              </a:rPr>
              <a:t>.</a:t>
            </a:r>
            <a:endParaRPr lang="en-US" b="1" dirty="0"/>
          </a:p>
        </p:txBody>
      </p:sp>
      <p:sp>
        <p:nvSpPr>
          <p:cNvPr id="10" name="Shape 167">
            <a:extLst>
              <a:ext uri="{FF2B5EF4-FFF2-40B4-BE49-F238E27FC236}">
                <a16:creationId xmlns:a16="http://schemas.microsoft.com/office/drawing/2014/main" id="{DC2C09C4-E4C2-4C85-9028-6F968CC97848}"/>
              </a:ext>
            </a:extLst>
          </p:cNvPr>
          <p:cNvSpPr/>
          <p:nvPr/>
        </p:nvSpPr>
        <p:spPr>
          <a:xfrm>
            <a:off x="2033053" y="3247694"/>
            <a:ext cx="1788806" cy="461665"/>
          </a:xfrm>
          <a:prstGeom prst="roundRect">
            <a:avLst>
              <a:gd name="adj" fmla="val 0"/>
            </a:avLst>
          </a:prstGeom>
          <a:solidFill>
            <a:schemeClr val="tx1"/>
          </a:solidFill>
          <a:ln w="12700" cap="flat">
            <a:noFill/>
            <a:miter lim="400000"/>
          </a:ln>
          <a:effectLst/>
        </p:spPr>
        <p:txBody>
          <a:bodyPr wrap="square" lIns="0" tIns="0" rIns="0" bIns="0" numCol="1" anchor="ctr">
            <a:noAutofit/>
          </a:bodyPr>
          <a:lstStyle/>
          <a:p>
            <a:pPr lvl="0" algn="ctr">
              <a:spcBef>
                <a:spcPts val="0"/>
              </a:spcBef>
              <a:defRPr sz="1800">
                <a:uFill>
                  <a:solidFill>
                    <a:srgbClr val="FFFFFF"/>
                  </a:solidFill>
                </a:uFill>
                <a:latin typeface="Calibri"/>
                <a:ea typeface="Calibri"/>
                <a:cs typeface="Calibri"/>
                <a:sym typeface="Calibri"/>
              </a:defRPr>
            </a:pPr>
            <a:r>
              <a:rPr lang="en-US" dirty="0">
                <a:solidFill>
                  <a:schemeClr val="bg1"/>
                </a:solidFill>
                <a:latin typeface="Microsoft YaHei" charset="-122"/>
                <a:ea typeface="Microsoft YaHei" charset="-122"/>
                <a:cs typeface="Microsoft YaHei" charset="-122"/>
              </a:rPr>
              <a:t>Filter</a:t>
            </a:r>
            <a:endParaRPr dirty="0">
              <a:solidFill>
                <a:schemeClr val="bg1"/>
              </a:solidFill>
              <a:latin typeface="Microsoft YaHei" charset="-122"/>
              <a:ea typeface="Microsoft YaHei" charset="-122"/>
              <a:cs typeface="Microsoft YaHei" charset="-122"/>
            </a:endParaRPr>
          </a:p>
        </p:txBody>
      </p:sp>
      <p:sp>
        <p:nvSpPr>
          <p:cNvPr id="11" name="Shape 167">
            <a:extLst>
              <a:ext uri="{FF2B5EF4-FFF2-40B4-BE49-F238E27FC236}">
                <a16:creationId xmlns:a16="http://schemas.microsoft.com/office/drawing/2014/main" id="{9D08B7A8-4BDF-45A9-B60B-F15560E333B3}"/>
              </a:ext>
            </a:extLst>
          </p:cNvPr>
          <p:cNvSpPr/>
          <p:nvPr/>
        </p:nvSpPr>
        <p:spPr>
          <a:xfrm>
            <a:off x="2033053" y="4245338"/>
            <a:ext cx="1788806" cy="461665"/>
          </a:xfrm>
          <a:prstGeom prst="roundRect">
            <a:avLst>
              <a:gd name="adj" fmla="val 0"/>
            </a:avLst>
          </a:prstGeom>
          <a:solidFill>
            <a:schemeClr val="tx1"/>
          </a:solidFill>
          <a:ln w="12700" cap="flat">
            <a:noFill/>
            <a:miter lim="400000"/>
          </a:ln>
          <a:effectLst/>
        </p:spPr>
        <p:txBody>
          <a:bodyPr wrap="square" lIns="0" tIns="0" rIns="0" bIns="0" numCol="1" anchor="ctr">
            <a:noAutofit/>
          </a:bodyPr>
          <a:lstStyle/>
          <a:p>
            <a:pPr lvl="0" algn="ctr">
              <a:spcBef>
                <a:spcPts val="0"/>
              </a:spcBef>
              <a:defRPr sz="1800">
                <a:uFill>
                  <a:solidFill>
                    <a:srgbClr val="FFFFFF"/>
                  </a:solidFill>
                </a:uFill>
                <a:latin typeface="Calibri"/>
                <a:ea typeface="Calibri"/>
                <a:cs typeface="Calibri"/>
                <a:sym typeface="Calibri"/>
              </a:defRPr>
            </a:pPr>
            <a:r>
              <a:rPr lang="en-US" dirty="0">
                <a:solidFill>
                  <a:schemeClr val="bg1"/>
                </a:solidFill>
                <a:latin typeface="Microsoft YaHei" charset="-122"/>
                <a:ea typeface="Microsoft YaHei" charset="-122"/>
                <a:cs typeface="Microsoft YaHei" charset="-122"/>
              </a:rPr>
              <a:t>Wrapper</a:t>
            </a:r>
            <a:endParaRPr dirty="0">
              <a:solidFill>
                <a:schemeClr val="bg1"/>
              </a:solidFill>
              <a:latin typeface="Microsoft YaHei" charset="-122"/>
              <a:ea typeface="Microsoft YaHei" charset="-122"/>
              <a:cs typeface="Microsoft YaHei" charset="-122"/>
            </a:endParaRPr>
          </a:p>
        </p:txBody>
      </p:sp>
      <p:sp>
        <p:nvSpPr>
          <p:cNvPr id="12" name="Shape 167">
            <a:extLst>
              <a:ext uri="{FF2B5EF4-FFF2-40B4-BE49-F238E27FC236}">
                <a16:creationId xmlns:a16="http://schemas.microsoft.com/office/drawing/2014/main" id="{862130D0-6AAB-4F1D-AD35-E9CBE8194713}"/>
              </a:ext>
            </a:extLst>
          </p:cNvPr>
          <p:cNvSpPr/>
          <p:nvPr/>
        </p:nvSpPr>
        <p:spPr>
          <a:xfrm>
            <a:off x="2033053" y="5242982"/>
            <a:ext cx="1788806" cy="461665"/>
          </a:xfrm>
          <a:prstGeom prst="roundRect">
            <a:avLst>
              <a:gd name="adj" fmla="val 0"/>
            </a:avLst>
          </a:prstGeom>
          <a:solidFill>
            <a:schemeClr val="tx1"/>
          </a:solidFill>
          <a:ln w="12700" cap="flat">
            <a:noFill/>
            <a:miter lim="400000"/>
          </a:ln>
          <a:effectLst/>
        </p:spPr>
        <p:txBody>
          <a:bodyPr wrap="square" lIns="0" tIns="0" rIns="0" bIns="0" numCol="1" anchor="ctr">
            <a:noAutofit/>
          </a:bodyPr>
          <a:lstStyle/>
          <a:p>
            <a:pPr lvl="0" algn="ctr">
              <a:spcBef>
                <a:spcPts val="0"/>
              </a:spcBef>
              <a:defRPr sz="1800">
                <a:uFill>
                  <a:solidFill>
                    <a:srgbClr val="FFFFFF"/>
                  </a:solidFill>
                </a:uFill>
                <a:latin typeface="Calibri"/>
                <a:ea typeface="Calibri"/>
                <a:cs typeface="Calibri"/>
                <a:sym typeface="Calibri"/>
              </a:defRPr>
            </a:pPr>
            <a:r>
              <a:rPr lang="en-US" dirty="0">
                <a:solidFill>
                  <a:schemeClr val="bg1"/>
                </a:solidFill>
                <a:latin typeface="Microsoft YaHei" charset="-122"/>
                <a:ea typeface="Microsoft YaHei" charset="-122"/>
                <a:cs typeface="Microsoft YaHei" charset="-122"/>
              </a:rPr>
              <a:t>Embedded</a:t>
            </a:r>
            <a:endParaRPr dirty="0">
              <a:solidFill>
                <a:schemeClr val="bg1"/>
              </a:solidFill>
              <a:latin typeface="Microsoft YaHei" charset="-122"/>
              <a:ea typeface="Microsoft YaHei" charset="-122"/>
              <a:cs typeface="Microsoft YaHei" charset="-122"/>
            </a:endParaRPr>
          </a:p>
        </p:txBody>
      </p:sp>
      <p:sp>
        <p:nvSpPr>
          <p:cNvPr id="13" name="Shape 274">
            <a:extLst>
              <a:ext uri="{FF2B5EF4-FFF2-40B4-BE49-F238E27FC236}">
                <a16:creationId xmlns:a16="http://schemas.microsoft.com/office/drawing/2014/main" id="{86735C9E-C233-4BFA-AF0E-0A0677E71384}"/>
              </a:ext>
            </a:extLst>
          </p:cNvPr>
          <p:cNvSpPr/>
          <p:nvPr/>
        </p:nvSpPr>
        <p:spPr>
          <a:xfrm rot="16200000" flipH="1">
            <a:off x="4645576" y="2826381"/>
            <a:ext cx="1" cy="1304291"/>
          </a:xfrm>
          <a:prstGeom prst="line">
            <a:avLst/>
          </a:prstGeom>
          <a:ln w="76200" cap="rnd">
            <a:solidFill>
              <a:srgbClr val="D9D9D9"/>
            </a:solidFill>
            <a:round/>
            <a:headEnd type="none" w="med" len="med"/>
            <a:tailEnd type="arrow" w="med" len="med"/>
          </a:ln>
        </p:spPr>
        <p:txBody>
          <a:bodyPr lIns="45719" rIns="45719"/>
          <a:lstStyle/>
          <a:p>
            <a:pPr lvl="0" algn="l">
              <a:spcBef>
                <a:spcPts val="0"/>
              </a:spcBef>
              <a:defRPr sz="1200">
                <a:solidFill>
                  <a:srgbClr val="000000"/>
                </a:solidFill>
                <a:uFillTx/>
                <a:latin typeface="Helvetica"/>
                <a:ea typeface="Helvetica"/>
                <a:cs typeface="Helvetica"/>
                <a:sym typeface="Helvetica"/>
              </a:defRPr>
            </a:pPr>
            <a:endParaRPr/>
          </a:p>
        </p:txBody>
      </p:sp>
      <p:sp>
        <p:nvSpPr>
          <p:cNvPr id="14" name="Shape 274">
            <a:extLst>
              <a:ext uri="{FF2B5EF4-FFF2-40B4-BE49-F238E27FC236}">
                <a16:creationId xmlns:a16="http://schemas.microsoft.com/office/drawing/2014/main" id="{7E15E051-0195-4795-832F-45D69512B423}"/>
              </a:ext>
            </a:extLst>
          </p:cNvPr>
          <p:cNvSpPr/>
          <p:nvPr/>
        </p:nvSpPr>
        <p:spPr>
          <a:xfrm rot="16200000" flipH="1">
            <a:off x="4645576" y="3824024"/>
            <a:ext cx="1" cy="1304291"/>
          </a:xfrm>
          <a:prstGeom prst="line">
            <a:avLst/>
          </a:prstGeom>
          <a:ln w="76200" cap="rnd">
            <a:solidFill>
              <a:srgbClr val="D9D9D9"/>
            </a:solidFill>
            <a:round/>
            <a:headEnd type="none" w="med" len="med"/>
            <a:tailEnd type="arrow" w="med" len="med"/>
          </a:ln>
        </p:spPr>
        <p:txBody>
          <a:bodyPr lIns="45719" rIns="45719"/>
          <a:lstStyle/>
          <a:p>
            <a:pPr lvl="0" algn="l">
              <a:spcBef>
                <a:spcPts val="0"/>
              </a:spcBef>
              <a:defRPr sz="1200">
                <a:solidFill>
                  <a:srgbClr val="000000"/>
                </a:solidFill>
                <a:uFillTx/>
                <a:latin typeface="Helvetica"/>
                <a:ea typeface="Helvetica"/>
                <a:cs typeface="Helvetica"/>
                <a:sym typeface="Helvetica"/>
              </a:defRPr>
            </a:pPr>
            <a:endParaRPr/>
          </a:p>
        </p:txBody>
      </p:sp>
      <p:sp>
        <p:nvSpPr>
          <p:cNvPr id="15" name="Shape 274">
            <a:extLst>
              <a:ext uri="{FF2B5EF4-FFF2-40B4-BE49-F238E27FC236}">
                <a16:creationId xmlns:a16="http://schemas.microsoft.com/office/drawing/2014/main" id="{7803842F-A650-4AE8-A243-19A4138C7366}"/>
              </a:ext>
            </a:extLst>
          </p:cNvPr>
          <p:cNvSpPr/>
          <p:nvPr/>
        </p:nvSpPr>
        <p:spPr>
          <a:xfrm rot="16200000" flipH="1">
            <a:off x="4645575" y="4821666"/>
            <a:ext cx="1" cy="1304291"/>
          </a:xfrm>
          <a:prstGeom prst="line">
            <a:avLst/>
          </a:prstGeom>
          <a:ln w="76200" cap="rnd">
            <a:solidFill>
              <a:srgbClr val="D9D9D9"/>
            </a:solidFill>
            <a:round/>
            <a:headEnd type="none" w="med" len="med"/>
            <a:tailEnd type="arrow" w="med" len="med"/>
          </a:ln>
        </p:spPr>
        <p:txBody>
          <a:bodyPr lIns="45719" rIns="45719"/>
          <a:lstStyle/>
          <a:p>
            <a:pPr lvl="0" algn="l">
              <a:spcBef>
                <a:spcPts val="0"/>
              </a:spcBef>
              <a:defRPr sz="1200">
                <a:solidFill>
                  <a:srgbClr val="000000"/>
                </a:solidFill>
                <a:uFillTx/>
                <a:latin typeface="Helvetica"/>
                <a:ea typeface="Helvetica"/>
                <a:cs typeface="Helvetica"/>
                <a:sym typeface="Helvetica"/>
              </a:defRPr>
            </a:pPr>
            <a:endParaRPr/>
          </a:p>
        </p:txBody>
      </p:sp>
      <p:sp>
        <p:nvSpPr>
          <p:cNvPr id="3" name="Rectangle 2">
            <a:extLst>
              <a:ext uri="{FF2B5EF4-FFF2-40B4-BE49-F238E27FC236}">
                <a16:creationId xmlns:a16="http://schemas.microsoft.com/office/drawing/2014/main" id="{69CEA175-BCE3-422E-A3E8-0E82568403A0}"/>
              </a:ext>
            </a:extLst>
          </p:cNvPr>
          <p:cNvSpPr/>
          <p:nvPr/>
        </p:nvSpPr>
        <p:spPr>
          <a:xfrm>
            <a:off x="1277004" y="3706000"/>
            <a:ext cx="3300904" cy="369332"/>
          </a:xfrm>
          <a:prstGeom prst="rect">
            <a:avLst/>
          </a:prstGeom>
        </p:spPr>
        <p:txBody>
          <a:bodyPr wrap="none">
            <a:spAutoFit/>
          </a:bodyPr>
          <a:lstStyle/>
          <a:p>
            <a:r>
              <a:rPr lang="en-US" dirty="0">
                <a:solidFill>
                  <a:srgbClr val="000000"/>
                </a:solidFill>
                <a:latin typeface="Helvetica Neue"/>
              </a:rPr>
              <a:t>Pearson, Chi-Squared, and MI</a:t>
            </a:r>
            <a:endParaRPr lang="en-US" dirty="0"/>
          </a:p>
        </p:txBody>
      </p:sp>
      <p:sp>
        <p:nvSpPr>
          <p:cNvPr id="16" name="Rectangle 15">
            <a:extLst>
              <a:ext uri="{FF2B5EF4-FFF2-40B4-BE49-F238E27FC236}">
                <a16:creationId xmlns:a16="http://schemas.microsoft.com/office/drawing/2014/main" id="{7479C1CC-1BEC-4D1C-9E30-6F602F73A044}"/>
              </a:ext>
            </a:extLst>
          </p:cNvPr>
          <p:cNvSpPr/>
          <p:nvPr/>
        </p:nvSpPr>
        <p:spPr>
          <a:xfrm>
            <a:off x="2181098" y="4707003"/>
            <a:ext cx="1492716" cy="369332"/>
          </a:xfrm>
          <a:prstGeom prst="rect">
            <a:avLst/>
          </a:prstGeom>
        </p:spPr>
        <p:txBody>
          <a:bodyPr wrap="none">
            <a:spAutoFit/>
          </a:bodyPr>
          <a:lstStyle/>
          <a:p>
            <a:r>
              <a:rPr lang="en-US" dirty="0">
                <a:solidFill>
                  <a:srgbClr val="000000"/>
                </a:solidFill>
                <a:latin typeface="Helvetica Neue"/>
              </a:rPr>
              <a:t>RFE Logistic</a:t>
            </a:r>
            <a:endParaRPr lang="en-US" dirty="0"/>
          </a:p>
        </p:txBody>
      </p:sp>
      <p:sp>
        <p:nvSpPr>
          <p:cNvPr id="17" name="Rectangle 16">
            <a:extLst>
              <a:ext uri="{FF2B5EF4-FFF2-40B4-BE49-F238E27FC236}">
                <a16:creationId xmlns:a16="http://schemas.microsoft.com/office/drawing/2014/main" id="{527BEF85-FB5A-4072-9ED2-D721B6693E24}"/>
              </a:ext>
            </a:extLst>
          </p:cNvPr>
          <p:cNvSpPr/>
          <p:nvPr/>
        </p:nvSpPr>
        <p:spPr>
          <a:xfrm>
            <a:off x="2322162" y="5704647"/>
            <a:ext cx="1210588" cy="369332"/>
          </a:xfrm>
          <a:prstGeom prst="rect">
            <a:avLst/>
          </a:prstGeom>
        </p:spPr>
        <p:txBody>
          <a:bodyPr wrap="none">
            <a:spAutoFit/>
          </a:bodyPr>
          <a:lstStyle/>
          <a:p>
            <a:r>
              <a:rPr lang="en-US" dirty="0">
                <a:solidFill>
                  <a:srgbClr val="000000"/>
                </a:solidFill>
                <a:latin typeface="Helvetica Neue"/>
              </a:rPr>
              <a:t>LightGBM</a:t>
            </a:r>
            <a:endParaRPr lang="en-US" dirty="0"/>
          </a:p>
        </p:txBody>
      </p:sp>
      <p:sp>
        <p:nvSpPr>
          <p:cNvPr id="18" name="Rectangle 17">
            <a:extLst>
              <a:ext uri="{FF2B5EF4-FFF2-40B4-BE49-F238E27FC236}">
                <a16:creationId xmlns:a16="http://schemas.microsoft.com/office/drawing/2014/main" id="{C16E2B08-2C6B-4E5E-BE14-6E0AB40A95E6}"/>
              </a:ext>
            </a:extLst>
          </p:cNvPr>
          <p:cNvSpPr/>
          <p:nvPr/>
        </p:nvSpPr>
        <p:spPr>
          <a:xfrm>
            <a:off x="5469294" y="3293861"/>
            <a:ext cx="2446054" cy="369332"/>
          </a:xfrm>
          <a:prstGeom prst="rect">
            <a:avLst/>
          </a:prstGeom>
        </p:spPr>
        <p:txBody>
          <a:bodyPr wrap="none">
            <a:spAutoFit/>
          </a:bodyPr>
          <a:lstStyle/>
          <a:p>
            <a:r>
              <a:rPr lang="en-US" dirty="0">
                <a:solidFill>
                  <a:srgbClr val="000000"/>
                </a:solidFill>
                <a:latin typeface="Helvetica Neue"/>
              </a:rPr>
              <a:t>70 BEST FEATURES</a:t>
            </a:r>
            <a:endParaRPr lang="en-US" dirty="0"/>
          </a:p>
        </p:txBody>
      </p:sp>
      <p:sp>
        <p:nvSpPr>
          <p:cNvPr id="19" name="Rectangle 18">
            <a:extLst>
              <a:ext uri="{FF2B5EF4-FFF2-40B4-BE49-F238E27FC236}">
                <a16:creationId xmlns:a16="http://schemas.microsoft.com/office/drawing/2014/main" id="{4D1CFDBE-26BB-4E55-8AC3-735FB167F474}"/>
              </a:ext>
            </a:extLst>
          </p:cNvPr>
          <p:cNvSpPr/>
          <p:nvPr/>
        </p:nvSpPr>
        <p:spPr>
          <a:xfrm>
            <a:off x="5469294" y="4291502"/>
            <a:ext cx="2446054" cy="369332"/>
          </a:xfrm>
          <a:prstGeom prst="rect">
            <a:avLst/>
          </a:prstGeom>
        </p:spPr>
        <p:txBody>
          <a:bodyPr wrap="none">
            <a:spAutoFit/>
          </a:bodyPr>
          <a:lstStyle/>
          <a:p>
            <a:r>
              <a:rPr lang="en-US" dirty="0">
                <a:solidFill>
                  <a:srgbClr val="000000"/>
                </a:solidFill>
                <a:latin typeface="Helvetica Neue"/>
              </a:rPr>
              <a:t>70 BEST FEATURES</a:t>
            </a:r>
            <a:endParaRPr lang="en-US" dirty="0"/>
          </a:p>
        </p:txBody>
      </p:sp>
      <p:sp>
        <p:nvSpPr>
          <p:cNvPr id="20" name="Rectangle 19">
            <a:extLst>
              <a:ext uri="{FF2B5EF4-FFF2-40B4-BE49-F238E27FC236}">
                <a16:creationId xmlns:a16="http://schemas.microsoft.com/office/drawing/2014/main" id="{3AB6F160-4364-4DF7-B062-3AF976417F44}"/>
              </a:ext>
            </a:extLst>
          </p:cNvPr>
          <p:cNvSpPr/>
          <p:nvPr/>
        </p:nvSpPr>
        <p:spPr>
          <a:xfrm>
            <a:off x="5469294" y="5289146"/>
            <a:ext cx="2510174" cy="369332"/>
          </a:xfrm>
          <a:prstGeom prst="rect">
            <a:avLst/>
          </a:prstGeom>
        </p:spPr>
        <p:txBody>
          <a:bodyPr wrap="none">
            <a:spAutoFit/>
          </a:bodyPr>
          <a:lstStyle/>
          <a:p>
            <a:r>
              <a:rPr lang="en-US" dirty="0">
                <a:solidFill>
                  <a:srgbClr val="000000"/>
                </a:solidFill>
                <a:latin typeface="Helvetica Neue"/>
              </a:rPr>
              <a:t>154 BEST FEATURES</a:t>
            </a:r>
            <a:endParaRPr lang="en-US" dirty="0"/>
          </a:p>
        </p:txBody>
      </p:sp>
      <p:sp>
        <p:nvSpPr>
          <p:cNvPr id="21" name="Left Brace 20">
            <a:extLst>
              <a:ext uri="{FF2B5EF4-FFF2-40B4-BE49-F238E27FC236}">
                <a16:creationId xmlns:a16="http://schemas.microsoft.com/office/drawing/2014/main" id="{4BAD0FB4-3ED1-4E11-A5AC-4063E322149A}"/>
              </a:ext>
            </a:extLst>
          </p:cNvPr>
          <p:cNvSpPr/>
          <p:nvPr/>
        </p:nvSpPr>
        <p:spPr>
          <a:xfrm rot="10800000">
            <a:off x="7851228" y="3265272"/>
            <a:ext cx="176031" cy="2377440"/>
          </a:xfrm>
          <a:prstGeom prst="leftBrace">
            <a:avLst>
              <a:gd name="adj1" fmla="val 85775"/>
              <a:gd name="adj2" fmla="val 50000"/>
            </a:avLst>
          </a:prstGeom>
          <a:ln>
            <a:solidFill>
              <a:srgbClr val="3A506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a:extLst>
              <a:ext uri="{FF2B5EF4-FFF2-40B4-BE49-F238E27FC236}">
                <a16:creationId xmlns:a16="http://schemas.microsoft.com/office/drawing/2014/main" id="{301F44FE-95F3-4816-80B9-C0A28EE4E4A6}"/>
              </a:ext>
            </a:extLst>
          </p:cNvPr>
          <p:cNvSpPr/>
          <p:nvPr/>
        </p:nvSpPr>
        <p:spPr>
          <a:xfrm>
            <a:off x="8339289" y="3853827"/>
            <a:ext cx="3343226" cy="1200329"/>
          </a:xfrm>
          <a:prstGeom prst="rect">
            <a:avLst/>
          </a:prstGeom>
        </p:spPr>
        <p:txBody>
          <a:bodyPr wrap="square">
            <a:spAutoFit/>
          </a:bodyPr>
          <a:lstStyle/>
          <a:p>
            <a:r>
              <a:rPr lang="en-US" sz="2400" b="1" dirty="0">
                <a:solidFill>
                  <a:srgbClr val="000000"/>
                </a:solidFill>
                <a:uFill>
                  <a:solidFill>
                    <a:srgbClr val="A6A6A6"/>
                  </a:solidFill>
                </a:uFill>
              </a:rPr>
              <a:t>FEATURE WITH MOST VOTES WILL STAY (IN THIS CASE 4 or 5 VOTES)</a:t>
            </a:r>
            <a:endParaRPr lang="en-US" sz="2400" dirty="0"/>
          </a:p>
        </p:txBody>
      </p:sp>
      <p:sp>
        <p:nvSpPr>
          <p:cNvPr id="23" name="Rectangle 22">
            <a:extLst>
              <a:ext uri="{FF2B5EF4-FFF2-40B4-BE49-F238E27FC236}">
                <a16:creationId xmlns:a16="http://schemas.microsoft.com/office/drawing/2014/main" id="{BED712E0-78C2-4EA4-B5AF-7B9DC89F1A36}"/>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2.6.1 Data Preprocessing – Feature Reduction</a:t>
            </a:r>
          </a:p>
        </p:txBody>
      </p:sp>
      <p:sp>
        <p:nvSpPr>
          <p:cNvPr id="4" name="Slide Number Placeholder 3">
            <a:extLst>
              <a:ext uri="{FF2B5EF4-FFF2-40B4-BE49-F238E27FC236}">
                <a16:creationId xmlns:a16="http://schemas.microsoft.com/office/drawing/2014/main" id="{0A175100-B8F9-48B9-86A6-5F8AD5DEC80C}"/>
              </a:ext>
            </a:extLst>
          </p:cNvPr>
          <p:cNvSpPr>
            <a:spLocks noGrp="1"/>
          </p:cNvSpPr>
          <p:nvPr>
            <p:ph type="sldNum" sz="quarter" idx="4"/>
          </p:nvPr>
        </p:nvSpPr>
        <p:spPr/>
        <p:txBody>
          <a:bodyPr/>
          <a:lstStyle/>
          <a:p>
            <a:fld id="{F9F38F6F-904C-477B-8803-234C4EFF5914}" type="slidenum">
              <a:rPr lang="en-US" smtClean="0"/>
              <a:t>16</a:t>
            </a:fld>
            <a:endParaRPr lang="en-US"/>
          </a:p>
        </p:txBody>
      </p:sp>
    </p:spTree>
    <p:extLst>
      <p:ext uri="{BB962C8B-B14F-4D97-AF65-F5344CB8AC3E}">
        <p14:creationId xmlns:p14="http://schemas.microsoft.com/office/powerpoint/2010/main" val="234720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C1CEFC-0AA6-4189-85B5-E168C35749E7}"/>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Features will be selected based on a vote, using Filter, Wrapper, and Embedded methods</a:t>
            </a:r>
          </a:p>
        </p:txBody>
      </p:sp>
      <p:sp>
        <p:nvSpPr>
          <p:cNvPr id="23" name="Rectangle 22">
            <a:extLst>
              <a:ext uri="{FF2B5EF4-FFF2-40B4-BE49-F238E27FC236}">
                <a16:creationId xmlns:a16="http://schemas.microsoft.com/office/drawing/2014/main" id="{BED712E0-78C2-4EA4-B5AF-7B9DC89F1A36}"/>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2.6.2 Data Preprocessing – Feature Reduction</a:t>
            </a:r>
          </a:p>
        </p:txBody>
      </p:sp>
      <p:sp>
        <p:nvSpPr>
          <p:cNvPr id="4" name="Slide Number Placeholder 3">
            <a:extLst>
              <a:ext uri="{FF2B5EF4-FFF2-40B4-BE49-F238E27FC236}">
                <a16:creationId xmlns:a16="http://schemas.microsoft.com/office/drawing/2014/main" id="{0A175100-B8F9-48B9-86A6-5F8AD5DEC80C}"/>
              </a:ext>
            </a:extLst>
          </p:cNvPr>
          <p:cNvSpPr>
            <a:spLocks noGrp="1"/>
          </p:cNvSpPr>
          <p:nvPr>
            <p:ph type="sldNum" sz="quarter" idx="4"/>
          </p:nvPr>
        </p:nvSpPr>
        <p:spPr/>
        <p:txBody>
          <a:bodyPr/>
          <a:lstStyle/>
          <a:p>
            <a:fld id="{F9F38F6F-904C-477B-8803-234C4EFF5914}" type="slidenum">
              <a:rPr lang="en-US" smtClean="0"/>
              <a:t>17</a:t>
            </a:fld>
            <a:endParaRPr lang="en-US"/>
          </a:p>
        </p:txBody>
      </p:sp>
      <p:sp>
        <p:nvSpPr>
          <p:cNvPr id="24" name="Rectangle 23">
            <a:extLst>
              <a:ext uri="{FF2B5EF4-FFF2-40B4-BE49-F238E27FC236}">
                <a16:creationId xmlns:a16="http://schemas.microsoft.com/office/drawing/2014/main" id="{633D2739-14AE-48DD-BFDA-19BC12832D6F}"/>
              </a:ext>
            </a:extLst>
          </p:cNvPr>
          <p:cNvSpPr/>
          <p:nvPr/>
        </p:nvSpPr>
        <p:spPr>
          <a:xfrm>
            <a:off x="1489210" y="1539521"/>
            <a:ext cx="9213576" cy="5078313"/>
          </a:xfrm>
          <a:prstGeom prst="rect">
            <a:avLst/>
          </a:prstGeom>
        </p:spPr>
        <p:txBody>
          <a:bodyPr wrap="square">
            <a:spAutoFit/>
          </a:bodyPr>
          <a:lstStyle/>
          <a:p>
            <a:r>
              <a:rPr lang="en-US" dirty="0">
                <a:solidFill>
                  <a:schemeClr val="accent6"/>
                </a:solidFill>
              </a:rPr>
              <a:t>def</a:t>
            </a:r>
            <a:r>
              <a:rPr lang="en-US" dirty="0"/>
              <a:t> </a:t>
            </a:r>
            <a:r>
              <a:rPr lang="en-US" dirty="0">
                <a:solidFill>
                  <a:schemeClr val="accent1"/>
                </a:solidFill>
              </a:rPr>
              <a:t>feature_selection_voting</a:t>
            </a:r>
            <a:r>
              <a:rPr lang="en-US" dirty="0"/>
              <a:t>(x, y, num_features=70, threshold=4):</a:t>
            </a:r>
          </a:p>
          <a:p>
            <a:r>
              <a:rPr lang="en-US" dirty="0"/>
              <a:t>    </a:t>
            </a:r>
            <a:r>
              <a:rPr lang="en-US" b="1" dirty="0"/>
              <a:t>cor_support</a:t>
            </a:r>
            <a:r>
              <a:rPr lang="en-US" dirty="0"/>
              <a:t> = cor_selector(x, y, num_features)</a:t>
            </a:r>
          </a:p>
          <a:p>
            <a:r>
              <a:rPr lang="en-US" dirty="0"/>
              <a:t>    </a:t>
            </a:r>
            <a:r>
              <a:rPr lang="en-US" b="1" dirty="0"/>
              <a:t>chi_support</a:t>
            </a:r>
            <a:r>
              <a:rPr lang="en-US" dirty="0"/>
              <a:t> = chi_selector(x, y, num_features)</a:t>
            </a:r>
          </a:p>
          <a:p>
            <a:r>
              <a:rPr lang="en-US" dirty="0"/>
              <a:t>    </a:t>
            </a:r>
            <a:r>
              <a:rPr lang="en-US" b="1" dirty="0"/>
              <a:t>info_support</a:t>
            </a:r>
            <a:r>
              <a:rPr lang="en-US" dirty="0"/>
              <a:t> = mutual_info_selector(x, y, num_features)</a:t>
            </a:r>
          </a:p>
          <a:p>
            <a:r>
              <a:rPr lang="en-US" dirty="0"/>
              <a:t>    </a:t>
            </a:r>
            <a:r>
              <a:rPr lang="en-US" b="1" dirty="0"/>
              <a:t>rfe_support</a:t>
            </a:r>
            <a:r>
              <a:rPr lang="en-US" dirty="0"/>
              <a:t> = rfe_logistic_selector(x, y, num_features)</a:t>
            </a:r>
          </a:p>
          <a:p>
            <a:r>
              <a:rPr lang="en-US" dirty="0"/>
              <a:t>    </a:t>
            </a:r>
            <a:r>
              <a:rPr lang="en-US" b="1" dirty="0"/>
              <a:t>embeded_lgb_support</a:t>
            </a:r>
            <a:r>
              <a:rPr lang="en-US" dirty="0"/>
              <a:t> = lgbc_selector(x, y)</a:t>
            </a:r>
          </a:p>
          <a:p>
            <a:r>
              <a:rPr lang="en-US" dirty="0"/>
              <a:t>    feature_selection_df = pd.DataFrame({</a:t>
            </a:r>
            <a:r>
              <a:rPr lang="en-US" dirty="0">
                <a:solidFill>
                  <a:srgbClr val="C00000"/>
                </a:solidFill>
              </a:rPr>
              <a:t>'Feature’</a:t>
            </a:r>
            <a:r>
              <a:rPr lang="en-US" dirty="0"/>
              <a:t>: x.columns.tolist(), </a:t>
            </a:r>
          </a:p>
          <a:p>
            <a:r>
              <a:rPr lang="en-US" dirty="0"/>
              <a:t>                                         </a:t>
            </a:r>
            <a:r>
              <a:rPr lang="en-US" dirty="0">
                <a:solidFill>
                  <a:srgbClr val="C00000"/>
                </a:solidFill>
              </a:rPr>
              <a:t>'Pearson’</a:t>
            </a:r>
            <a:r>
              <a:rPr lang="en-US" dirty="0"/>
              <a:t>: cor_support, </a:t>
            </a:r>
          </a:p>
          <a:p>
            <a:r>
              <a:rPr lang="en-US" dirty="0"/>
              <a:t>                                         </a:t>
            </a:r>
            <a:r>
              <a:rPr lang="en-US" dirty="0">
                <a:solidFill>
                  <a:srgbClr val="C00000"/>
                </a:solidFill>
              </a:rPr>
              <a:t>'Chi-2’</a:t>
            </a:r>
            <a:r>
              <a:rPr lang="en-US" dirty="0"/>
              <a:t>: chi_support, </a:t>
            </a:r>
          </a:p>
          <a:p>
            <a:r>
              <a:rPr lang="en-US" dirty="0"/>
              <a:t>                                         </a:t>
            </a:r>
            <a:r>
              <a:rPr lang="en-US" dirty="0">
                <a:solidFill>
                  <a:srgbClr val="C00000"/>
                </a:solidFill>
              </a:rPr>
              <a:t>'Mutual Information’</a:t>
            </a:r>
            <a:r>
              <a:rPr lang="en-US" dirty="0"/>
              <a:t>: info_support,</a:t>
            </a:r>
          </a:p>
          <a:p>
            <a:r>
              <a:rPr lang="en-US" dirty="0"/>
              <a:t>                                         </a:t>
            </a:r>
            <a:r>
              <a:rPr lang="en-US" dirty="0">
                <a:solidFill>
                  <a:srgbClr val="C00000"/>
                </a:solidFill>
              </a:rPr>
              <a:t>'RFE (Logistic)’</a:t>
            </a:r>
            <a:r>
              <a:rPr lang="en-US" dirty="0"/>
              <a:t>: rfe_support, </a:t>
            </a:r>
          </a:p>
          <a:p>
            <a:r>
              <a:rPr lang="en-US" dirty="0"/>
              <a:t>                                         </a:t>
            </a:r>
            <a:r>
              <a:rPr lang="en-US" dirty="0">
                <a:solidFill>
                  <a:srgbClr val="C00000"/>
                </a:solidFill>
              </a:rPr>
              <a:t>'LightGBM’</a:t>
            </a:r>
            <a:r>
              <a:rPr lang="en-US" dirty="0"/>
              <a:t>: embeded_lgb_support})</a:t>
            </a:r>
          </a:p>
          <a:p>
            <a:r>
              <a:rPr lang="en-US" dirty="0"/>
              <a:t>    # Count the selected times for each feature</a:t>
            </a:r>
          </a:p>
          <a:p>
            <a:r>
              <a:rPr lang="en-US" dirty="0"/>
              <a:t>    feature_selection_df[</a:t>
            </a:r>
            <a:r>
              <a:rPr lang="en-US" dirty="0">
                <a:solidFill>
                  <a:srgbClr val="C00000"/>
                </a:solidFill>
              </a:rPr>
              <a:t>'Total'</a:t>
            </a:r>
            <a:r>
              <a:rPr lang="en-US" dirty="0"/>
              <a:t>] = np.sum(feature_selection_df, axis=1)</a:t>
            </a:r>
          </a:p>
          <a:p>
            <a:r>
              <a:rPr lang="en-US" dirty="0"/>
              <a:t>    # Display</a:t>
            </a:r>
          </a:p>
          <a:p>
            <a:r>
              <a:rPr lang="en-US" dirty="0"/>
              <a:t>    feature_selection_df = feature_selection_df.sort_values([</a:t>
            </a:r>
            <a:r>
              <a:rPr lang="en-US" dirty="0">
                <a:solidFill>
                  <a:srgbClr val="C00000"/>
                </a:solidFill>
              </a:rPr>
              <a:t>'Total’</a:t>
            </a:r>
            <a:r>
              <a:rPr lang="en-US" dirty="0"/>
              <a:t>, </a:t>
            </a:r>
            <a:r>
              <a:rPr lang="en-US" dirty="0">
                <a:solidFill>
                  <a:srgbClr val="C00000"/>
                </a:solidFill>
              </a:rPr>
              <a:t>'Feature'</a:t>
            </a:r>
            <a:r>
              <a:rPr lang="en-US" dirty="0"/>
              <a:t>] , ascending=</a:t>
            </a:r>
            <a:r>
              <a:rPr lang="en-US" dirty="0">
                <a:solidFill>
                  <a:schemeClr val="accent6"/>
                </a:solidFill>
              </a:rPr>
              <a:t>False</a:t>
            </a:r>
            <a:r>
              <a:rPr lang="en-US" dirty="0"/>
              <a:t>)</a:t>
            </a:r>
          </a:p>
          <a:p>
            <a:r>
              <a:rPr lang="en-US" dirty="0"/>
              <a:t>    feature_selection_df.index = </a:t>
            </a:r>
            <a:r>
              <a:rPr lang="en-US" dirty="0">
                <a:solidFill>
                  <a:schemeClr val="accent6"/>
                </a:solidFill>
              </a:rPr>
              <a:t>range</a:t>
            </a:r>
            <a:r>
              <a:rPr lang="en-US" dirty="0"/>
              <a:t>(1, </a:t>
            </a:r>
            <a:r>
              <a:rPr lang="en-US" dirty="0">
                <a:solidFill>
                  <a:schemeClr val="accent6"/>
                </a:solidFill>
              </a:rPr>
              <a:t>len</a:t>
            </a:r>
            <a:r>
              <a:rPr lang="en-US" dirty="0"/>
              <a:t>(feature_selection_df)+1)</a:t>
            </a:r>
          </a:p>
          <a:p>
            <a:r>
              <a:rPr lang="en-US" dirty="0"/>
              <a:t>    </a:t>
            </a:r>
            <a:r>
              <a:rPr lang="en-US" dirty="0">
                <a:solidFill>
                  <a:schemeClr val="accent6"/>
                </a:solidFill>
              </a:rPr>
              <a:t>return</a:t>
            </a:r>
            <a:r>
              <a:rPr lang="en-US" dirty="0"/>
              <a:t> </a:t>
            </a:r>
            <a:r>
              <a:rPr lang="en-US" b="1" dirty="0"/>
              <a:t>feature_selection_df.loc[feature_selection_df['Total'] &gt;= threshold]</a:t>
            </a:r>
          </a:p>
        </p:txBody>
      </p:sp>
    </p:spTree>
    <p:extLst>
      <p:ext uri="{BB962C8B-B14F-4D97-AF65-F5344CB8AC3E}">
        <p14:creationId xmlns:p14="http://schemas.microsoft.com/office/powerpoint/2010/main" val="162991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C1CEFC-0AA6-4189-85B5-E168C35749E7}"/>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Features will be selected based on a vote, using Filter, Wrapper, and Embedded methods</a:t>
            </a:r>
          </a:p>
        </p:txBody>
      </p:sp>
      <p:graphicFrame>
        <p:nvGraphicFramePr>
          <p:cNvPr id="4" name="Table 3">
            <a:extLst>
              <a:ext uri="{FF2B5EF4-FFF2-40B4-BE49-F238E27FC236}">
                <a16:creationId xmlns:a16="http://schemas.microsoft.com/office/drawing/2014/main" id="{1C621F36-23E6-4759-8795-2B8E5EC0BD61}"/>
              </a:ext>
            </a:extLst>
          </p:cNvPr>
          <p:cNvGraphicFramePr>
            <a:graphicFrameLocks noGrp="1"/>
          </p:cNvGraphicFramePr>
          <p:nvPr>
            <p:extLst>
              <p:ext uri="{D42A27DB-BD31-4B8C-83A1-F6EECF244321}">
                <p14:modId xmlns:p14="http://schemas.microsoft.com/office/powerpoint/2010/main" val="407436761"/>
              </p:ext>
            </p:extLst>
          </p:nvPr>
        </p:nvGraphicFramePr>
        <p:xfrm>
          <a:off x="1786757" y="1724942"/>
          <a:ext cx="8618482" cy="4152900"/>
        </p:xfrm>
        <a:graphic>
          <a:graphicData uri="http://schemas.openxmlformats.org/drawingml/2006/table">
            <a:tbl>
              <a:tblPr firstRow="1">
                <a:tableStyleId>{F5AB1C69-6EDB-4FF4-983F-18BD219EF322}</a:tableStyleId>
              </a:tblPr>
              <a:tblGrid>
                <a:gridCol w="3132082">
                  <a:extLst>
                    <a:ext uri="{9D8B030D-6E8A-4147-A177-3AD203B41FA5}">
                      <a16:colId xmlns:a16="http://schemas.microsoft.com/office/drawing/2014/main" val="150387757"/>
                    </a:ext>
                  </a:extLst>
                </a:gridCol>
                <a:gridCol w="914400">
                  <a:extLst>
                    <a:ext uri="{9D8B030D-6E8A-4147-A177-3AD203B41FA5}">
                      <a16:colId xmlns:a16="http://schemas.microsoft.com/office/drawing/2014/main" val="2871080410"/>
                    </a:ext>
                  </a:extLst>
                </a:gridCol>
                <a:gridCol w="914400">
                  <a:extLst>
                    <a:ext uri="{9D8B030D-6E8A-4147-A177-3AD203B41FA5}">
                      <a16:colId xmlns:a16="http://schemas.microsoft.com/office/drawing/2014/main" val="3291583627"/>
                    </a:ext>
                  </a:extLst>
                </a:gridCol>
                <a:gridCol w="914400">
                  <a:extLst>
                    <a:ext uri="{9D8B030D-6E8A-4147-A177-3AD203B41FA5}">
                      <a16:colId xmlns:a16="http://schemas.microsoft.com/office/drawing/2014/main" val="3881537534"/>
                    </a:ext>
                  </a:extLst>
                </a:gridCol>
                <a:gridCol w="914400">
                  <a:extLst>
                    <a:ext uri="{9D8B030D-6E8A-4147-A177-3AD203B41FA5}">
                      <a16:colId xmlns:a16="http://schemas.microsoft.com/office/drawing/2014/main" val="3182331906"/>
                    </a:ext>
                  </a:extLst>
                </a:gridCol>
                <a:gridCol w="914400">
                  <a:extLst>
                    <a:ext uri="{9D8B030D-6E8A-4147-A177-3AD203B41FA5}">
                      <a16:colId xmlns:a16="http://schemas.microsoft.com/office/drawing/2014/main" val="2616430602"/>
                    </a:ext>
                  </a:extLst>
                </a:gridCol>
                <a:gridCol w="914400">
                  <a:extLst>
                    <a:ext uri="{9D8B030D-6E8A-4147-A177-3AD203B41FA5}">
                      <a16:colId xmlns:a16="http://schemas.microsoft.com/office/drawing/2014/main" val="667205756"/>
                    </a:ext>
                  </a:extLst>
                </a:gridCol>
              </a:tblGrid>
              <a:tr h="365760">
                <a:tc>
                  <a:txBody>
                    <a:bodyPr/>
                    <a:lstStyle/>
                    <a:p>
                      <a:pPr algn="ctr" fontAlgn="ctr"/>
                      <a:r>
                        <a:rPr lang="en-US" sz="1600" u="none" strike="noStrike" dirty="0">
                          <a:effectLst/>
                        </a:rPr>
                        <a:t>Feature</a:t>
                      </a:r>
                      <a:endParaRPr lang="en-US" sz="16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ctr" fontAlgn="ctr"/>
                      <a:r>
                        <a:rPr lang="en-US" sz="1600" u="none" strike="noStrike" dirty="0">
                          <a:effectLst/>
                        </a:rPr>
                        <a:t>Pearson</a:t>
                      </a:r>
                      <a:endParaRPr lang="en-US" sz="16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ctr" fontAlgn="ctr"/>
                      <a:r>
                        <a:rPr lang="en-US" sz="1600" u="none" strike="noStrike" dirty="0">
                          <a:effectLst/>
                        </a:rPr>
                        <a:t>Chi-2</a:t>
                      </a:r>
                      <a:endParaRPr lang="en-US" sz="16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ctr" fontAlgn="ctr"/>
                      <a:r>
                        <a:rPr lang="en-US" sz="1600" b="1" u="none" strike="noStrike" kern="1200" dirty="0">
                          <a:solidFill>
                            <a:schemeClr val="lt1"/>
                          </a:solidFill>
                          <a:effectLst/>
                          <a:latin typeface="+mn-lt"/>
                          <a:ea typeface="+mn-ea"/>
                          <a:cs typeface="+mn-cs"/>
                        </a:rPr>
                        <a:t>MI</a:t>
                      </a:r>
                    </a:p>
                  </a:txBody>
                  <a:tcPr marL="7620" marR="7620" marT="7620" marB="0" anchor="ctr">
                    <a:solidFill>
                      <a:schemeClr val="tx1"/>
                    </a:solidFill>
                  </a:tcPr>
                </a:tc>
                <a:tc>
                  <a:txBody>
                    <a:bodyPr/>
                    <a:lstStyle/>
                    <a:p>
                      <a:pPr algn="ctr" fontAlgn="ctr"/>
                      <a:r>
                        <a:rPr lang="en-US" sz="1600" b="1" u="none" strike="noStrike" kern="1200" dirty="0">
                          <a:solidFill>
                            <a:schemeClr val="lt1"/>
                          </a:solidFill>
                          <a:effectLst/>
                          <a:latin typeface="+mn-lt"/>
                          <a:ea typeface="+mn-ea"/>
                          <a:cs typeface="+mn-cs"/>
                        </a:rPr>
                        <a:t>RFE (Logistic)</a:t>
                      </a:r>
                    </a:p>
                  </a:txBody>
                  <a:tcPr marL="7620" marR="7620" marT="7620" marB="0" anchor="ctr">
                    <a:solidFill>
                      <a:schemeClr val="tx1"/>
                    </a:solidFill>
                  </a:tcPr>
                </a:tc>
                <a:tc>
                  <a:txBody>
                    <a:bodyPr/>
                    <a:lstStyle/>
                    <a:p>
                      <a:pPr algn="ctr" fontAlgn="ctr"/>
                      <a:r>
                        <a:rPr lang="en-US" sz="1600" u="none" strike="noStrike" dirty="0">
                          <a:effectLst/>
                        </a:rPr>
                        <a:t>LightGBM</a:t>
                      </a:r>
                      <a:endParaRPr lang="en-US" sz="16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ctr" fontAlgn="ctr"/>
                      <a:r>
                        <a:rPr lang="en-US" sz="1600" u="none" strike="noStrike" dirty="0">
                          <a:effectLst/>
                        </a:rPr>
                        <a:t>Total</a:t>
                      </a:r>
                      <a:endParaRPr lang="en-US" sz="16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extLst>
                  <a:ext uri="{0D108BD9-81ED-4DB2-BD59-A6C34878D82A}">
                    <a16:rowId xmlns:a16="http://schemas.microsoft.com/office/drawing/2014/main" val="2562802306"/>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ResidenceSince*BOUNCED_1</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5</a:t>
                      </a:r>
                    </a:p>
                  </a:txBody>
                  <a:tcPr marL="7620" marR="7620" marT="7620" marB="0" anchor="ctr"/>
                </a:tc>
                <a:extLst>
                  <a:ext uri="{0D108BD9-81ED-4DB2-BD59-A6C34878D82A}">
                    <a16:rowId xmlns:a16="http://schemas.microsoft.com/office/drawing/2014/main" val="3160313518"/>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PAY_CYCLE_M</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5</a:t>
                      </a:r>
                    </a:p>
                  </a:txBody>
                  <a:tcPr marL="7620" marR="7620" marT="7620" marB="0" anchor="ctr"/>
                </a:tc>
                <a:extLst>
                  <a:ext uri="{0D108BD9-81ED-4DB2-BD59-A6C34878D82A}">
                    <a16:rowId xmlns:a16="http://schemas.microsoft.com/office/drawing/2014/main" val="1018332783"/>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OwnRentOther_2*COURTESY_CALL_NUM_C</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5</a:t>
                      </a:r>
                    </a:p>
                  </a:txBody>
                  <a:tcPr marL="7620" marR="7620" marT="7620" marB="0" anchor="ctr"/>
                </a:tc>
                <a:extLst>
                  <a:ext uri="{0D108BD9-81ED-4DB2-BD59-A6C34878D82A}">
                    <a16:rowId xmlns:a16="http://schemas.microsoft.com/office/drawing/2014/main" val="4148431790"/>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Is Internet_1*MARITAL_STATUS_1</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5</a:t>
                      </a:r>
                    </a:p>
                  </a:txBody>
                  <a:tcPr marL="7620" marR="7620" marT="7620" marB="0" anchor="ctr"/>
                </a:tc>
                <a:extLst>
                  <a:ext uri="{0D108BD9-81ED-4DB2-BD59-A6C34878D82A}">
                    <a16:rowId xmlns:a16="http://schemas.microsoft.com/office/drawing/2014/main" val="802233366"/>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Is Internet_1*GENDER_other</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5</a:t>
                      </a:r>
                    </a:p>
                  </a:txBody>
                  <a:tcPr marL="7620" marR="7620" marT="7620" marB="0" anchor="ctr"/>
                </a:tc>
                <a:extLst>
                  <a:ext uri="{0D108BD9-81ED-4DB2-BD59-A6C34878D82A}">
                    <a16:rowId xmlns:a16="http://schemas.microsoft.com/office/drawing/2014/main" val="2297035802"/>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Is Internet_1*BOUNCED_1</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5</a:t>
                      </a:r>
                    </a:p>
                  </a:txBody>
                  <a:tcPr marL="7620" marR="7620" marT="7620" marB="0" anchor="ctr"/>
                </a:tc>
                <a:extLst>
                  <a:ext uri="{0D108BD9-81ED-4DB2-BD59-A6C34878D82A}">
                    <a16:rowId xmlns:a16="http://schemas.microsoft.com/office/drawing/2014/main" val="1634232871"/>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BOUNCED_1</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FALSE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4</a:t>
                      </a:r>
                    </a:p>
                  </a:txBody>
                  <a:tcPr marL="7620" marR="7620" marT="7620" marB="0" anchor="ctr"/>
                </a:tc>
                <a:extLst>
                  <a:ext uri="{0D108BD9-81ED-4DB2-BD59-A6C34878D82A}">
                    <a16:rowId xmlns:a16="http://schemas.microsoft.com/office/drawing/2014/main" val="1502168763"/>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DOB*PAY_CYCLE_W</a:t>
                      </a:r>
                    </a:p>
                  </a:txBody>
                  <a:tcPr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False</a:t>
                      </a:r>
                    </a:p>
                  </a:txBody>
                  <a:tcPr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4</a:t>
                      </a:r>
                    </a:p>
                  </a:txBody>
                  <a:tcPr anchor="ctr"/>
                </a:tc>
                <a:extLst>
                  <a:ext uri="{0D108BD9-81ED-4DB2-BD59-A6C34878D82A}">
                    <a16:rowId xmlns:a16="http://schemas.microsoft.com/office/drawing/2014/main" val="1866898956"/>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PAY_CYCLE_I</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FALSE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4</a:t>
                      </a:r>
                    </a:p>
                  </a:txBody>
                  <a:tcPr marL="7620" marR="7620" marT="7620" marB="0" anchor="ctr"/>
                </a:tc>
                <a:extLst>
                  <a:ext uri="{0D108BD9-81ED-4DB2-BD59-A6C34878D82A}">
                    <a16:rowId xmlns:a16="http://schemas.microsoft.com/office/drawing/2014/main" val="915070080"/>
                  </a:ext>
                </a:extLst>
              </a:tr>
              <a:tr h="365760">
                <a:tc>
                  <a:txBody>
                    <a:bodyPr/>
                    <a:lstStyle/>
                    <a:p>
                      <a:pPr marL="0" algn="ctr" defTabSz="914400" rtl="0" eaLnBrk="1" fontAlgn="ctr" latinLnBrk="0" hangingPunct="1"/>
                      <a:r>
                        <a:rPr lang="en-US" sz="1300" u="none" strike="noStrike" kern="1200" dirty="0">
                          <a:solidFill>
                            <a:schemeClr val="dk1"/>
                          </a:solidFill>
                          <a:effectLst/>
                          <a:latin typeface="+mn-lt"/>
                          <a:ea typeface="+mn-ea"/>
                          <a:cs typeface="+mn-cs"/>
                        </a:rPr>
                        <a:t>Is Internet_1</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FALSE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TRUE</a:t>
                      </a:r>
                    </a:p>
                  </a:txBody>
                  <a:tcPr marL="7620" marR="7620" marT="7620" marB="0" anchor="ctr"/>
                </a:tc>
                <a:tc>
                  <a:txBody>
                    <a:bodyPr/>
                    <a:lstStyle/>
                    <a:p>
                      <a:pPr marL="0" algn="ctr" defTabSz="914400" rtl="0" eaLnBrk="1" fontAlgn="ctr" latinLnBrk="0" hangingPunct="1"/>
                      <a:r>
                        <a:rPr lang="en-US" sz="1600" u="none" strike="noStrike" kern="1200" dirty="0">
                          <a:solidFill>
                            <a:schemeClr val="dk1"/>
                          </a:solidFill>
                          <a:effectLst/>
                          <a:latin typeface="+mn-lt"/>
                          <a:ea typeface="+mn-ea"/>
                          <a:cs typeface="+mn-cs"/>
                        </a:rPr>
                        <a:t>4</a:t>
                      </a:r>
                    </a:p>
                  </a:txBody>
                  <a:tcPr marL="7620" marR="7620" marT="7620" marB="0" anchor="ctr"/>
                </a:tc>
                <a:extLst>
                  <a:ext uri="{0D108BD9-81ED-4DB2-BD59-A6C34878D82A}">
                    <a16:rowId xmlns:a16="http://schemas.microsoft.com/office/drawing/2014/main" val="1671236667"/>
                  </a:ext>
                </a:extLst>
              </a:tr>
            </a:tbl>
          </a:graphicData>
        </a:graphic>
      </p:graphicFrame>
      <p:sp>
        <p:nvSpPr>
          <p:cNvPr id="6" name="Rectangle 5">
            <a:extLst>
              <a:ext uri="{FF2B5EF4-FFF2-40B4-BE49-F238E27FC236}">
                <a16:creationId xmlns:a16="http://schemas.microsoft.com/office/drawing/2014/main" id="{0E39AFC3-C4EC-4651-A973-09F8DFDA0D2A}"/>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2.6.3 Data Preprocessing – Feature Reduction</a:t>
            </a:r>
          </a:p>
        </p:txBody>
      </p:sp>
      <p:sp>
        <p:nvSpPr>
          <p:cNvPr id="5" name="Rectangle 4">
            <a:extLst>
              <a:ext uri="{FF2B5EF4-FFF2-40B4-BE49-F238E27FC236}">
                <a16:creationId xmlns:a16="http://schemas.microsoft.com/office/drawing/2014/main" id="{A9132826-E8CF-41C4-A29C-55257DA69E8E}"/>
              </a:ext>
            </a:extLst>
          </p:cNvPr>
          <p:cNvSpPr/>
          <p:nvPr/>
        </p:nvSpPr>
        <p:spPr>
          <a:xfrm>
            <a:off x="-2" y="6061639"/>
            <a:ext cx="12191999" cy="461665"/>
          </a:xfrm>
          <a:prstGeom prst="rect">
            <a:avLst/>
          </a:prstGeom>
        </p:spPr>
        <p:txBody>
          <a:bodyPr wrap="square">
            <a:spAutoFit/>
          </a:bodyPr>
          <a:lstStyle/>
          <a:p>
            <a:pPr algn="ctr"/>
            <a:r>
              <a:rPr lang="en-US" sz="2400" b="1" dirty="0">
                <a:solidFill>
                  <a:srgbClr val="000000"/>
                </a:solidFill>
                <a:uFill>
                  <a:solidFill>
                    <a:srgbClr val="A6A6A6"/>
                  </a:solidFill>
                </a:uFill>
              </a:rPr>
              <a:t>Number of features: 32 -&gt; 330 -&gt; 40</a:t>
            </a:r>
            <a:endParaRPr lang="en-US" sz="2400" dirty="0"/>
          </a:p>
        </p:txBody>
      </p:sp>
      <p:sp>
        <p:nvSpPr>
          <p:cNvPr id="2" name="Slide Number Placeholder 1">
            <a:extLst>
              <a:ext uri="{FF2B5EF4-FFF2-40B4-BE49-F238E27FC236}">
                <a16:creationId xmlns:a16="http://schemas.microsoft.com/office/drawing/2014/main" id="{A6D6C6BB-DFE9-4F8D-BF61-378084C56414}"/>
              </a:ext>
            </a:extLst>
          </p:cNvPr>
          <p:cNvSpPr>
            <a:spLocks noGrp="1"/>
          </p:cNvSpPr>
          <p:nvPr>
            <p:ph type="sldNum" sz="quarter" idx="4"/>
          </p:nvPr>
        </p:nvSpPr>
        <p:spPr/>
        <p:txBody>
          <a:bodyPr/>
          <a:lstStyle/>
          <a:p>
            <a:fld id="{F9F38F6F-904C-477B-8803-234C4EFF5914}" type="slidenum">
              <a:rPr lang="en-US" smtClean="0"/>
              <a:t>18</a:t>
            </a:fld>
            <a:endParaRPr lang="en-US"/>
          </a:p>
        </p:txBody>
      </p:sp>
    </p:spTree>
    <p:extLst>
      <p:ext uri="{BB962C8B-B14F-4D97-AF65-F5344CB8AC3E}">
        <p14:creationId xmlns:p14="http://schemas.microsoft.com/office/powerpoint/2010/main" val="165708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E00400-BD60-4BDE-BF3E-3558E34C1D97}"/>
              </a:ext>
            </a:extLst>
          </p:cNvPr>
          <p:cNvGrpSpPr/>
          <p:nvPr/>
        </p:nvGrpSpPr>
        <p:grpSpPr>
          <a:xfrm>
            <a:off x="2827484" y="1521772"/>
            <a:ext cx="4338426" cy="3814455"/>
            <a:chOff x="2827484" y="1819386"/>
            <a:chExt cx="4338426" cy="3814455"/>
          </a:xfrm>
        </p:grpSpPr>
        <p:sp>
          <p:nvSpPr>
            <p:cNvPr id="16" name="TextBox 15">
              <a:extLst>
                <a:ext uri="{FF2B5EF4-FFF2-40B4-BE49-F238E27FC236}">
                  <a16:creationId xmlns:a16="http://schemas.microsoft.com/office/drawing/2014/main" id="{C8F49945-BAB2-428F-93B4-5B5A6ED16925}"/>
                </a:ext>
              </a:extLst>
            </p:cNvPr>
            <p:cNvSpPr txBox="1"/>
            <p:nvPr/>
          </p:nvSpPr>
          <p:spPr>
            <a:xfrm>
              <a:off x="2827484" y="4099302"/>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Interpretation</a:t>
              </a:r>
              <a:endParaRPr lang="en-US" altLang="zh-CN" sz="2000" dirty="0">
                <a:latin typeface="Microsoft YaHei" charset="-122"/>
                <a:ea typeface="Microsoft YaHei" charset="-122"/>
                <a:cs typeface="Microsoft YaHei" charset="-122"/>
              </a:endParaRPr>
            </a:p>
          </p:txBody>
        </p:sp>
        <p:sp>
          <p:nvSpPr>
            <p:cNvPr id="20" name="TextBox 19">
              <a:extLst>
                <a:ext uri="{FF2B5EF4-FFF2-40B4-BE49-F238E27FC236}">
                  <a16:creationId xmlns:a16="http://schemas.microsoft.com/office/drawing/2014/main" id="{EE3DEDBE-7941-496A-ABF7-4F74F6F3EAAC}"/>
                </a:ext>
              </a:extLst>
            </p:cNvPr>
            <p:cNvSpPr txBox="1"/>
            <p:nvPr/>
          </p:nvSpPr>
          <p:spPr>
            <a:xfrm>
              <a:off x="2827484" y="1819386"/>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Overview</a:t>
              </a:r>
              <a:endParaRPr lang="en-US" altLang="zh-CN" sz="2000" dirty="0">
                <a:latin typeface="Microsoft YaHei" charset="-122"/>
                <a:ea typeface="Microsoft YaHei" charset="-122"/>
                <a:cs typeface="Microsoft YaHei" charset="-122"/>
              </a:endParaRPr>
            </a:p>
          </p:txBody>
        </p:sp>
        <p:sp>
          <p:nvSpPr>
            <p:cNvPr id="27" name="TextBox 26">
              <a:extLst>
                <a:ext uri="{FF2B5EF4-FFF2-40B4-BE49-F238E27FC236}">
                  <a16:creationId xmlns:a16="http://schemas.microsoft.com/office/drawing/2014/main" id="{EFDEF049-831E-4449-876E-FC4B25E6F3BF}"/>
                </a:ext>
              </a:extLst>
            </p:cNvPr>
            <p:cNvSpPr txBox="1"/>
            <p:nvPr/>
          </p:nvSpPr>
          <p:spPr>
            <a:xfrm>
              <a:off x="2827484" y="2389365"/>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Data Preprocessing</a:t>
              </a:r>
              <a:endParaRPr lang="en-US" altLang="zh-CN" sz="2000" dirty="0">
                <a:latin typeface="Microsoft YaHei" charset="-122"/>
                <a:ea typeface="Microsoft YaHei" charset="-122"/>
                <a:cs typeface="Microsoft YaHei" charset="-122"/>
              </a:endParaRPr>
            </a:p>
          </p:txBody>
        </p:sp>
        <p:sp>
          <p:nvSpPr>
            <p:cNvPr id="28" name="TextBox 27">
              <a:extLst>
                <a:ext uri="{FF2B5EF4-FFF2-40B4-BE49-F238E27FC236}">
                  <a16:creationId xmlns:a16="http://schemas.microsoft.com/office/drawing/2014/main" id="{08A8025D-E9CE-4055-B7A8-F7D4D381D367}"/>
                </a:ext>
              </a:extLst>
            </p:cNvPr>
            <p:cNvSpPr txBox="1"/>
            <p:nvPr/>
          </p:nvSpPr>
          <p:spPr>
            <a:xfrm>
              <a:off x="2827484" y="2959344"/>
              <a:ext cx="4338426"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Model Building</a:t>
              </a:r>
              <a:endParaRPr lang="en-US" altLang="zh-CN" sz="2000" dirty="0">
                <a:latin typeface="Microsoft YaHei" charset="-122"/>
                <a:ea typeface="Microsoft YaHei" charset="-122"/>
                <a:cs typeface="Microsoft YaHei" charset="-122"/>
              </a:endParaRPr>
            </a:p>
          </p:txBody>
        </p:sp>
        <p:sp>
          <p:nvSpPr>
            <p:cNvPr id="29" name="TextBox 28">
              <a:extLst>
                <a:ext uri="{FF2B5EF4-FFF2-40B4-BE49-F238E27FC236}">
                  <a16:creationId xmlns:a16="http://schemas.microsoft.com/office/drawing/2014/main" id="{F9CCCE52-E82D-4E86-B962-C3803D8AFC3B}"/>
                </a:ext>
              </a:extLst>
            </p:cNvPr>
            <p:cNvSpPr txBox="1"/>
            <p:nvPr/>
          </p:nvSpPr>
          <p:spPr>
            <a:xfrm>
              <a:off x="2827484" y="3529323"/>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Model Comparison</a:t>
              </a:r>
            </a:p>
          </p:txBody>
        </p:sp>
        <p:sp>
          <p:nvSpPr>
            <p:cNvPr id="30" name="TextBox 29">
              <a:extLst>
                <a:ext uri="{FF2B5EF4-FFF2-40B4-BE49-F238E27FC236}">
                  <a16:creationId xmlns:a16="http://schemas.microsoft.com/office/drawing/2014/main" id="{887C5B1B-AC45-44BA-B17A-44D115E2A005}"/>
                </a:ext>
              </a:extLst>
            </p:cNvPr>
            <p:cNvSpPr txBox="1"/>
            <p:nvPr/>
          </p:nvSpPr>
          <p:spPr>
            <a:xfrm>
              <a:off x="2827484" y="466928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Future Steps</a:t>
              </a:r>
              <a:endParaRPr lang="en-US" altLang="zh-CN" sz="2000" dirty="0">
                <a:latin typeface="Microsoft YaHei" charset="-122"/>
                <a:ea typeface="Microsoft YaHei" charset="-122"/>
                <a:cs typeface="Microsoft YaHei" charset="-122"/>
              </a:endParaRPr>
            </a:p>
          </p:txBody>
        </p:sp>
        <p:sp>
          <p:nvSpPr>
            <p:cNvPr id="31" name="TextBox 30">
              <a:extLst>
                <a:ext uri="{FF2B5EF4-FFF2-40B4-BE49-F238E27FC236}">
                  <a16:creationId xmlns:a16="http://schemas.microsoft.com/office/drawing/2014/main" id="{8B06E43B-DF89-4D79-B22C-7D2AA9D2FED0}"/>
                </a:ext>
              </a:extLst>
            </p:cNvPr>
            <p:cNvSpPr txBox="1"/>
            <p:nvPr/>
          </p:nvSpPr>
          <p:spPr>
            <a:xfrm>
              <a:off x="2827484" y="523373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Appendix</a:t>
              </a:r>
              <a:endParaRPr lang="en-US" altLang="zh-CN" sz="2000" dirty="0">
                <a:latin typeface="Microsoft YaHei" charset="-122"/>
                <a:ea typeface="Microsoft YaHei" charset="-122"/>
                <a:cs typeface="Microsoft YaHei" charset="-122"/>
              </a:endParaRPr>
            </a:p>
          </p:txBody>
        </p:sp>
      </p:grpSp>
      <p:sp>
        <p:nvSpPr>
          <p:cNvPr id="3" name="Slide Number Placeholder 2">
            <a:extLst>
              <a:ext uri="{FF2B5EF4-FFF2-40B4-BE49-F238E27FC236}">
                <a16:creationId xmlns:a16="http://schemas.microsoft.com/office/drawing/2014/main" id="{EACC9D50-FD76-445E-A346-1E90456FE773}"/>
              </a:ext>
            </a:extLst>
          </p:cNvPr>
          <p:cNvSpPr>
            <a:spLocks noGrp="1"/>
          </p:cNvSpPr>
          <p:nvPr>
            <p:ph type="sldNum" sz="quarter" idx="4"/>
          </p:nvPr>
        </p:nvSpPr>
        <p:spPr/>
        <p:txBody>
          <a:bodyPr/>
          <a:lstStyle/>
          <a:p>
            <a:fld id="{F9F38F6F-904C-477B-8803-234C4EFF5914}" type="slidenum">
              <a:rPr lang="en-US" smtClean="0"/>
              <a:t>1</a:t>
            </a:fld>
            <a:endParaRPr lang="en-US"/>
          </a:p>
        </p:txBody>
      </p:sp>
    </p:spTree>
    <p:extLst>
      <p:ext uri="{BB962C8B-B14F-4D97-AF65-F5344CB8AC3E}">
        <p14:creationId xmlns:p14="http://schemas.microsoft.com/office/powerpoint/2010/main" val="38740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E00400-BD60-4BDE-BF3E-3558E34C1D97}"/>
              </a:ext>
            </a:extLst>
          </p:cNvPr>
          <p:cNvGrpSpPr/>
          <p:nvPr/>
        </p:nvGrpSpPr>
        <p:grpSpPr>
          <a:xfrm>
            <a:off x="2827484" y="1521772"/>
            <a:ext cx="4338426" cy="3814455"/>
            <a:chOff x="2827484" y="1819386"/>
            <a:chExt cx="4338426" cy="3814455"/>
          </a:xfrm>
        </p:grpSpPr>
        <p:sp>
          <p:nvSpPr>
            <p:cNvPr id="16" name="TextBox 15">
              <a:extLst>
                <a:ext uri="{FF2B5EF4-FFF2-40B4-BE49-F238E27FC236}">
                  <a16:creationId xmlns:a16="http://schemas.microsoft.com/office/drawing/2014/main" id="{C8F49945-BAB2-428F-93B4-5B5A6ED16925}"/>
                </a:ext>
              </a:extLst>
            </p:cNvPr>
            <p:cNvSpPr txBox="1"/>
            <p:nvPr/>
          </p:nvSpPr>
          <p:spPr>
            <a:xfrm>
              <a:off x="2827484" y="4099302"/>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Interpretation</a:t>
              </a:r>
              <a:endParaRPr lang="en-US" altLang="zh-CN" sz="2000" dirty="0">
                <a:solidFill>
                  <a:schemeClr val="bg2"/>
                </a:solidFill>
                <a:latin typeface="Microsoft YaHei" charset="-122"/>
                <a:ea typeface="Microsoft YaHei" charset="-122"/>
                <a:cs typeface="Microsoft YaHei" charset="-122"/>
              </a:endParaRPr>
            </a:p>
          </p:txBody>
        </p:sp>
        <p:sp>
          <p:nvSpPr>
            <p:cNvPr id="20" name="TextBox 19">
              <a:extLst>
                <a:ext uri="{FF2B5EF4-FFF2-40B4-BE49-F238E27FC236}">
                  <a16:creationId xmlns:a16="http://schemas.microsoft.com/office/drawing/2014/main" id="{EE3DEDBE-7941-496A-ABF7-4F74F6F3EAAC}"/>
                </a:ext>
              </a:extLst>
            </p:cNvPr>
            <p:cNvSpPr txBox="1"/>
            <p:nvPr/>
          </p:nvSpPr>
          <p:spPr>
            <a:xfrm>
              <a:off x="2827484" y="1819386"/>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Overview</a:t>
              </a:r>
              <a:endParaRPr lang="en-US" altLang="zh-CN" sz="2000" dirty="0">
                <a:solidFill>
                  <a:schemeClr val="bg2"/>
                </a:solidFill>
                <a:latin typeface="Microsoft YaHei" charset="-122"/>
                <a:ea typeface="Microsoft YaHei" charset="-122"/>
                <a:cs typeface="Microsoft YaHei" charset="-122"/>
              </a:endParaRPr>
            </a:p>
          </p:txBody>
        </p:sp>
        <p:sp>
          <p:nvSpPr>
            <p:cNvPr id="27" name="TextBox 26">
              <a:extLst>
                <a:ext uri="{FF2B5EF4-FFF2-40B4-BE49-F238E27FC236}">
                  <a16:creationId xmlns:a16="http://schemas.microsoft.com/office/drawing/2014/main" id="{EFDEF049-831E-4449-876E-FC4B25E6F3BF}"/>
                </a:ext>
              </a:extLst>
            </p:cNvPr>
            <p:cNvSpPr txBox="1"/>
            <p:nvPr/>
          </p:nvSpPr>
          <p:spPr>
            <a:xfrm>
              <a:off x="2827484" y="2389365"/>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Data Preprocessing</a:t>
              </a:r>
              <a:endParaRPr lang="en-US" altLang="zh-CN" sz="2000" dirty="0">
                <a:solidFill>
                  <a:schemeClr val="bg2"/>
                </a:solidFill>
                <a:latin typeface="Microsoft YaHei" charset="-122"/>
                <a:ea typeface="Microsoft YaHei" charset="-122"/>
                <a:cs typeface="Microsoft YaHei" charset="-122"/>
              </a:endParaRPr>
            </a:p>
          </p:txBody>
        </p:sp>
        <p:sp>
          <p:nvSpPr>
            <p:cNvPr id="28" name="TextBox 27">
              <a:extLst>
                <a:ext uri="{FF2B5EF4-FFF2-40B4-BE49-F238E27FC236}">
                  <a16:creationId xmlns:a16="http://schemas.microsoft.com/office/drawing/2014/main" id="{08A8025D-E9CE-4055-B7A8-F7D4D381D367}"/>
                </a:ext>
              </a:extLst>
            </p:cNvPr>
            <p:cNvSpPr txBox="1"/>
            <p:nvPr/>
          </p:nvSpPr>
          <p:spPr>
            <a:xfrm>
              <a:off x="2827484" y="2959344"/>
              <a:ext cx="4338426"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Model Building</a:t>
              </a:r>
              <a:endParaRPr lang="en-US" altLang="zh-CN" sz="2000" dirty="0">
                <a:latin typeface="Microsoft YaHei" charset="-122"/>
                <a:ea typeface="Microsoft YaHei" charset="-122"/>
                <a:cs typeface="Microsoft YaHei" charset="-122"/>
              </a:endParaRPr>
            </a:p>
          </p:txBody>
        </p:sp>
        <p:sp>
          <p:nvSpPr>
            <p:cNvPr id="29" name="TextBox 28">
              <a:extLst>
                <a:ext uri="{FF2B5EF4-FFF2-40B4-BE49-F238E27FC236}">
                  <a16:creationId xmlns:a16="http://schemas.microsoft.com/office/drawing/2014/main" id="{F9CCCE52-E82D-4E86-B962-C3803D8AFC3B}"/>
                </a:ext>
              </a:extLst>
            </p:cNvPr>
            <p:cNvSpPr txBox="1"/>
            <p:nvPr/>
          </p:nvSpPr>
          <p:spPr>
            <a:xfrm>
              <a:off x="2827484" y="3529323"/>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Comparison</a:t>
              </a:r>
            </a:p>
          </p:txBody>
        </p:sp>
        <p:sp>
          <p:nvSpPr>
            <p:cNvPr id="30" name="TextBox 29">
              <a:extLst>
                <a:ext uri="{FF2B5EF4-FFF2-40B4-BE49-F238E27FC236}">
                  <a16:creationId xmlns:a16="http://schemas.microsoft.com/office/drawing/2014/main" id="{887C5B1B-AC45-44BA-B17A-44D115E2A005}"/>
                </a:ext>
              </a:extLst>
            </p:cNvPr>
            <p:cNvSpPr txBox="1"/>
            <p:nvPr/>
          </p:nvSpPr>
          <p:spPr>
            <a:xfrm>
              <a:off x="2827484" y="466928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Future Steps</a:t>
              </a:r>
              <a:endParaRPr lang="en-US" altLang="zh-CN" sz="2000" dirty="0">
                <a:solidFill>
                  <a:schemeClr val="bg2"/>
                </a:solidFill>
                <a:latin typeface="Microsoft YaHei" charset="-122"/>
                <a:ea typeface="Microsoft YaHei" charset="-122"/>
                <a:cs typeface="Microsoft YaHei" charset="-122"/>
              </a:endParaRPr>
            </a:p>
          </p:txBody>
        </p:sp>
        <p:sp>
          <p:nvSpPr>
            <p:cNvPr id="31" name="TextBox 30">
              <a:extLst>
                <a:ext uri="{FF2B5EF4-FFF2-40B4-BE49-F238E27FC236}">
                  <a16:creationId xmlns:a16="http://schemas.microsoft.com/office/drawing/2014/main" id="{8B06E43B-DF89-4D79-B22C-7D2AA9D2FED0}"/>
                </a:ext>
              </a:extLst>
            </p:cNvPr>
            <p:cNvSpPr txBox="1"/>
            <p:nvPr/>
          </p:nvSpPr>
          <p:spPr>
            <a:xfrm>
              <a:off x="2827484" y="523373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Appendix</a:t>
              </a:r>
              <a:endParaRPr lang="en-US" altLang="zh-CN" sz="2000" dirty="0">
                <a:solidFill>
                  <a:schemeClr val="bg2"/>
                </a:solidFill>
                <a:latin typeface="Microsoft YaHei" charset="-122"/>
                <a:ea typeface="Microsoft YaHei" charset="-122"/>
                <a:cs typeface="Microsoft YaHei" charset="-122"/>
              </a:endParaRPr>
            </a:p>
          </p:txBody>
        </p:sp>
      </p:grpSp>
      <p:sp>
        <p:nvSpPr>
          <p:cNvPr id="3" name="Slide Number Placeholder 2">
            <a:extLst>
              <a:ext uri="{FF2B5EF4-FFF2-40B4-BE49-F238E27FC236}">
                <a16:creationId xmlns:a16="http://schemas.microsoft.com/office/drawing/2014/main" id="{FF8240BB-13F7-4FA3-B109-45BDCAFC34F5}"/>
              </a:ext>
            </a:extLst>
          </p:cNvPr>
          <p:cNvSpPr>
            <a:spLocks noGrp="1"/>
          </p:cNvSpPr>
          <p:nvPr>
            <p:ph type="sldNum" sz="quarter" idx="4"/>
          </p:nvPr>
        </p:nvSpPr>
        <p:spPr/>
        <p:txBody>
          <a:bodyPr/>
          <a:lstStyle/>
          <a:p>
            <a:fld id="{F9F38F6F-904C-477B-8803-234C4EFF5914}" type="slidenum">
              <a:rPr lang="en-US" smtClean="0"/>
              <a:t>19</a:t>
            </a:fld>
            <a:endParaRPr lang="en-US"/>
          </a:p>
        </p:txBody>
      </p:sp>
    </p:spTree>
    <p:extLst>
      <p:ext uri="{BB962C8B-B14F-4D97-AF65-F5344CB8AC3E}">
        <p14:creationId xmlns:p14="http://schemas.microsoft.com/office/powerpoint/2010/main" val="2141957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81">
            <a:extLst>
              <a:ext uri="{FF2B5EF4-FFF2-40B4-BE49-F238E27FC236}">
                <a16:creationId xmlns:a16="http://schemas.microsoft.com/office/drawing/2014/main" id="{CB6965B6-12F9-4BD7-B2F5-12FB709A2224}"/>
              </a:ext>
            </a:extLst>
          </p:cNvPr>
          <p:cNvSpPr/>
          <p:nvPr/>
        </p:nvSpPr>
        <p:spPr>
          <a:xfrm>
            <a:off x="8262523" y="2376101"/>
            <a:ext cx="3801304" cy="3154957"/>
          </a:xfrm>
          <a:prstGeom prst="roundRect">
            <a:avLst>
              <a:gd name="adj" fmla="val 9561"/>
            </a:avLst>
          </a:prstGeom>
          <a:noFill/>
          <a:ln w="9525" cap="flat" cmpd="sng">
            <a:solidFill>
              <a:srgbClr val="85888D"/>
            </a:solidFill>
            <a:prstDash val="solid"/>
            <a:miter lim="400000"/>
          </a:ln>
          <a:effectLst/>
        </p:spPr>
        <p:txBody>
          <a:bodyPr wrap="square" lIns="71437" tIns="71437" rIns="71437" bIns="71437" numCol="1" anchor="ctr">
            <a:noAutofit/>
          </a:bodyPr>
          <a:lstStyle/>
          <a:p>
            <a:pPr marL="342900" lvl="0" indent="-342900" defTabSz="584200">
              <a:spcBef>
                <a:spcPts val="0"/>
              </a:spcBef>
              <a:buFont typeface="Arial" panose="020B0604020202020204" pitchFamily="34" charset="0"/>
              <a:buChar char="•"/>
              <a:defRPr sz="3200">
                <a:solidFill>
                  <a:srgbClr val="000000"/>
                </a:solidFill>
                <a:uFillTx/>
                <a:latin typeface="+mn-lt"/>
                <a:ea typeface="+mn-ea"/>
                <a:cs typeface="+mn-cs"/>
                <a:sym typeface="Helvetica Light"/>
              </a:defRPr>
            </a:pPr>
            <a:r>
              <a:rPr lang="en-US" sz="1900" b="1" dirty="0"/>
              <a:t>Train/Test Split is 7:3</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Test set is in the same format as training set and is not balanced </a:t>
            </a:r>
          </a:p>
        </p:txBody>
      </p:sp>
      <p:sp>
        <p:nvSpPr>
          <p:cNvPr id="19" name="Shape 81">
            <a:extLst>
              <a:ext uri="{FF2B5EF4-FFF2-40B4-BE49-F238E27FC236}">
                <a16:creationId xmlns:a16="http://schemas.microsoft.com/office/drawing/2014/main" id="{007E09DA-069E-4E39-8B58-9A3B5DC0A503}"/>
              </a:ext>
            </a:extLst>
          </p:cNvPr>
          <p:cNvSpPr/>
          <p:nvPr/>
        </p:nvSpPr>
        <p:spPr>
          <a:xfrm>
            <a:off x="128173" y="2376102"/>
            <a:ext cx="3801304" cy="3154957"/>
          </a:xfrm>
          <a:prstGeom prst="roundRect">
            <a:avLst>
              <a:gd name="adj" fmla="val 9561"/>
            </a:avLst>
          </a:prstGeom>
          <a:noFill/>
          <a:ln w="9525" cap="flat" cmpd="sng">
            <a:solidFill>
              <a:srgbClr val="85888D"/>
            </a:solidFill>
            <a:prstDash val="solid"/>
            <a:miter lim="400000"/>
          </a:ln>
          <a:effectLst/>
        </p:spPr>
        <p:txBody>
          <a:bodyPr wrap="square" lIns="71437" tIns="71437" rIns="71437" bIns="71437" numCol="1" anchor="t">
            <a:noAutofit/>
          </a:bodyPr>
          <a:lstStyle/>
          <a:p>
            <a:pPr marL="342900" lvl="0" indent="-342900" defTabSz="584200">
              <a:spcBef>
                <a:spcPts val="0"/>
              </a:spcBef>
              <a:buFont typeface="Arial" panose="020B0604020202020204" pitchFamily="34" charset="0"/>
              <a:buChar char="•"/>
              <a:defRPr sz="3200">
                <a:solidFill>
                  <a:srgbClr val="000000"/>
                </a:solidFill>
                <a:uFillTx/>
                <a:latin typeface="+mn-lt"/>
                <a:ea typeface="+mn-ea"/>
                <a:cs typeface="+mn-cs"/>
                <a:sym typeface="Helvetica Light"/>
              </a:defRPr>
            </a:pPr>
            <a:r>
              <a:rPr lang="en-US" sz="1900" b="1" dirty="0"/>
              <a:t>Non Tree-Based Model</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Logistic Regression</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SVM* (VERY SLOW)</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Bootstrap Aggregating</a:t>
            </a:r>
          </a:p>
          <a:p>
            <a:pPr lvl="0" defTabSz="584200">
              <a:spcBef>
                <a:spcPts val="0"/>
              </a:spcBef>
              <a:defRPr sz="3200">
                <a:solidFill>
                  <a:srgbClr val="000000"/>
                </a:solidFill>
                <a:uFillTx/>
                <a:latin typeface="+mn-lt"/>
                <a:ea typeface="+mn-ea"/>
                <a:cs typeface="+mn-cs"/>
                <a:sym typeface="Helvetica Light"/>
              </a:defRPr>
            </a:pPr>
            <a:endParaRPr lang="en-US" sz="2000" dirty="0"/>
          </a:p>
          <a:p>
            <a:pPr lvl="0" defTabSz="584200">
              <a:spcBef>
                <a:spcPts val="0"/>
              </a:spcBef>
              <a:defRPr sz="3200">
                <a:solidFill>
                  <a:srgbClr val="000000"/>
                </a:solidFill>
                <a:uFillTx/>
                <a:latin typeface="+mn-lt"/>
                <a:ea typeface="+mn-ea"/>
                <a:cs typeface="+mn-cs"/>
                <a:sym typeface="Helvetica Light"/>
              </a:defRPr>
            </a:pPr>
            <a:endParaRPr lang="en-US" sz="2000" dirty="0"/>
          </a:p>
          <a:p>
            <a:pPr marL="342900" lvl="0" indent="-342900" defTabSz="584200">
              <a:spcBef>
                <a:spcPts val="0"/>
              </a:spcBef>
              <a:buFont typeface="Arial" panose="020B0604020202020204" pitchFamily="34" charset="0"/>
              <a:buChar char="•"/>
              <a:defRPr sz="3200">
                <a:solidFill>
                  <a:srgbClr val="000000"/>
                </a:solidFill>
                <a:uFillTx/>
                <a:latin typeface="+mn-lt"/>
                <a:ea typeface="+mn-ea"/>
                <a:cs typeface="+mn-cs"/>
                <a:sym typeface="Helvetica Light"/>
              </a:defRPr>
            </a:pPr>
            <a:r>
              <a:rPr lang="en-US" sz="1900" b="1" dirty="0"/>
              <a:t>Tree-Based Model</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Decision Tree</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Random Forest</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G</a:t>
            </a:r>
            <a:r>
              <a:rPr lang="en-US" altLang="zh-CN" sz="1600" dirty="0"/>
              <a:t>radient Boosting</a:t>
            </a:r>
            <a:endParaRPr lang="en-US" sz="1600" dirty="0"/>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XGBoost</a:t>
            </a:r>
          </a:p>
          <a:p>
            <a:pPr lvl="0" defTabSz="584200">
              <a:spcBef>
                <a:spcPts val="0"/>
              </a:spcBef>
              <a:defRPr sz="3200">
                <a:solidFill>
                  <a:srgbClr val="000000"/>
                </a:solidFill>
                <a:uFillTx/>
                <a:latin typeface="+mn-lt"/>
                <a:ea typeface="+mn-ea"/>
                <a:cs typeface="+mn-cs"/>
                <a:sym typeface="Helvetica Light"/>
              </a:defRPr>
            </a:pPr>
            <a:endParaRPr lang="en-US" sz="2000" dirty="0"/>
          </a:p>
        </p:txBody>
      </p:sp>
      <p:sp>
        <p:nvSpPr>
          <p:cNvPr id="9" name="Rectangle 8">
            <a:extLst>
              <a:ext uri="{FF2B5EF4-FFF2-40B4-BE49-F238E27FC236}">
                <a16:creationId xmlns:a16="http://schemas.microsoft.com/office/drawing/2014/main" id="{3AD4CC38-FC2F-4818-9D40-85FC8FA8357B}"/>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6 different models are used for prediction: non tree-based model + tree-based model</a:t>
            </a:r>
          </a:p>
        </p:txBody>
      </p:sp>
      <p:sp>
        <p:nvSpPr>
          <p:cNvPr id="11" name="Shape 167">
            <a:extLst>
              <a:ext uri="{FF2B5EF4-FFF2-40B4-BE49-F238E27FC236}">
                <a16:creationId xmlns:a16="http://schemas.microsoft.com/office/drawing/2014/main" id="{2383A0BC-4064-48D9-9717-0A1049150BEB}"/>
              </a:ext>
            </a:extLst>
          </p:cNvPr>
          <p:cNvSpPr/>
          <p:nvPr/>
        </p:nvSpPr>
        <p:spPr>
          <a:xfrm>
            <a:off x="1134422" y="1710217"/>
            <a:ext cx="1788806" cy="461665"/>
          </a:xfrm>
          <a:prstGeom prst="roundRect">
            <a:avLst>
              <a:gd name="adj" fmla="val 0"/>
            </a:avLst>
          </a:prstGeom>
          <a:solidFill>
            <a:schemeClr val="tx1"/>
          </a:solidFill>
          <a:ln w="12700" cap="flat">
            <a:noFill/>
            <a:miter lim="400000"/>
          </a:ln>
          <a:effectLst/>
        </p:spPr>
        <p:txBody>
          <a:bodyPr wrap="square" lIns="0" tIns="0" rIns="0" bIns="0" numCol="1" anchor="ctr">
            <a:noAutofit/>
          </a:bodyPr>
          <a:lstStyle/>
          <a:p>
            <a:pPr lvl="0" algn="ctr">
              <a:spcBef>
                <a:spcPts val="0"/>
              </a:spcBef>
              <a:defRPr sz="1800">
                <a:uFill>
                  <a:solidFill>
                    <a:srgbClr val="FFFFFF"/>
                  </a:solidFill>
                </a:uFill>
                <a:latin typeface="Calibri"/>
                <a:ea typeface="Calibri"/>
                <a:cs typeface="Calibri"/>
                <a:sym typeface="Calibri"/>
              </a:defRPr>
            </a:pPr>
            <a:r>
              <a:rPr lang="en-US" sz="1600" dirty="0">
                <a:solidFill>
                  <a:schemeClr val="bg1"/>
                </a:solidFill>
                <a:latin typeface="Microsoft YaHei" charset="-122"/>
                <a:ea typeface="Microsoft YaHei" charset="-122"/>
                <a:cs typeface="Microsoft YaHei" charset="-122"/>
              </a:rPr>
              <a:t>Model Fitting</a:t>
            </a:r>
            <a:endParaRPr sz="1600" dirty="0">
              <a:solidFill>
                <a:schemeClr val="bg1"/>
              </a:solidFill>
              <a:latin typeface="Microsoft YaHei" charset="-122"/>
              <a:ea typeface="Microsoft YaHei" charset="-122"/>
              <a:cs typeface="Microsoft YaHei" charset="-122"/>
            </a:endParaRPr>
          </a:p>
        </p:txBody>
      </p:sp>
      <p:sp>
        <p:nvSpPr>
          <p:cNvPr id="12" name="Shape 167">
            <a:extLst>
              <a:ext uri="{FF2B5EF4-FFF2-40B4-BE49-F238E27FC236}">
                <a16:creationId xmlns:a16="http://schemas.microsoft.com/office/drawing/2014/main" id="{D855700B-EC61-4633-A3F0-B75828E68FB6}"/>
              </a:ext>
            </a:extLst>
          </p:cNvPr>
          <p:cNvSpPr/>
          <p:nvPr/>
        </p:nvSpPr>
        <p:spPr>
          <a:xfrm>
            <a:off x="5201597" y="1710229"/>
            <a:ext cx="1788806" cy="461665"/>
          </a:xfrm>
          <a:prstGeom prst="roundRect">
            <a:avLst>
              <a:gd name="adj" fmla="val 0"/>
            </a:avLst>
          </a:prstGeom>
          <a:solidFill>
            <a:schemeClr val="tx1"/>
          </a:solidFill>
          <a:ln w="12700" cap="flat">
            <a:noFill/>
            <a:miter lim="400000"/>
          </a:ln>
          <a:effectLst/>
        </p:spPr>
        <p:txBody>
          <a:bodyPr wrap="square" lIns="0" tIns="0" rIns="0" bIns="0" numCol="1" anchor="ctr">
            <a:noAutofit/>
          </a:bodyPr>
          <a:lstStyle/>
          <a:p>
            <a:pPr lvl="0" algn="ctr">
              <a:spcBef>
                <a:spcPts val="0"/>
              </a:spcBef>
              <a:defRPr sz="1800">
                <a:uFill>
                  <a:solidFill>
                    <a:srgbClr val="FFFFFF"/>
                  </a:solidFill>
                </a:uFill>
                <a:latin typeface="Calibri"/>
                <a:ea typeface="Calibri"/>
                <a:cs typeface="Calibri"/>
                <a:sym typeface="Calibri"/>
              </a:defRPr>
            </a:pPr>
            <a:r>
              <a:rPr lang="en-US" sz="1600" dirty="0">
                <a:solidFill>
                  <a:schemeClr val="bg1"/>
                </a:solidFill>
                <a:latin typeface="Microsoft YaHei" charset="-122"/>
                <a:ea typeface="Microsoft YaHei" charset="-122"/>
                <a:cs typeface="Microsoft YaHei" charset="-122"/>
              </a:rPr>
              <a:t>Cross Validation</a:t>
            </a:r>
            <a:endParaRPr sz="1600" dirty="0">
              <a:solidFill>
                <a:schemeClr val="bg1"/>
              </a:solidFill>
              <a:latin typeface="Microsoft YaHei" charset="-122"/>
              <a:ea typeface="Microsoft YaHei" charset="-122"/>
              <a:cs typeface="Microsoft YaHei" charset="-122"/>
            </a:endParaRPr>
          </a:p>
        </p:txBody>
      </p:sp>
      <p:sp>
        <p:nvSpPr>
          <p:cNvPr id="13" name="Shape 167">
            <a:extLst>
              <a:ext uri="{FF2B5EF4-FFF2-40B4-BE49-F238E27FC236}">
                <a16:creationId xmlns:a16="http://schemas.microsoft.com/office/drawing/2014/main" id="{086FF617-3012-475A-A25C-CA6F5E34BB49}"/>
              </a:ext>
            </a:extLst>
          </p:cNvPr>
          <p:cNvSpPr/>
          <p:nvPr/>
        </p:nvSpPr>
        <p:spPr>
          <a:xfrm>
            <a:off x="9268772" y="1710217"/>
            <a:ext cx="1788806" cy="461665"/>
          </a:xfrm>
          <a:prstGeom prst="roundRect">
            <a:avLst>
              <a:gd name="adj" fmla="val 0"/>
            </a:avLst>
          </a:prstGeom>
          <a:solidFill>
            <a:schemeClr val="tx1"/>
          </a:solidFill>
          <a:ln w="12700" cap="flat">
            <a:noFill/>
            <a:miter lim="400000"/>
          </a:ln>
          <a:effectLst/>
        </p:spPr>
        <p:txBody>
          <a:bodyPr wrap="square" lIns="0" tIns="0" rIns="0" bIns="0" numCol="1" anchor="ctr">
            <a:noAutofit/>
          </a:bodyPr>
          <a:lstStyle/>
          <a:p>
            <a:pPr lvl="0" algn="ctr">
              <a:spcBef>
                <a:spcPts val="0"/>
              </a:spcBef>
              <a:defRPr sz="1800">
                <a:uFill>
                  <a:solidFill>
                    <a:srgbClr val="FFFFFF"/>
                  </a:solidFill>
                </a:uFill>
                <a:latin typeface="Calibri"/>
                <a:ea typeface="Calibri"/>
                <a:cs typeface="Calibri"/>
                <a:sym typeface="Calibri"/>
              </a:defRPr>
            </a:pPr>
            <a:r>
              <a:rPr lang="en-US" sz="1600" dirty="0">
                <a:solidFill>
                  <a:schemeClr val="bg1"/>
                </a:solidFill>
                <a:latin typeface="Microsoft YaHei" charset="-122"/>
                <a:ea typeface="Microsoft YaHei" charset="-122"/>
                <a:cs typeface="Microsoft YaHei" charset="-122"/>
              </a:rPr>
              <a:t>Model Testing</a:t>
            </a:r>
            <a:endParaRPr sz="1600" dirty="0">
              <a:solidFill>
                <a:schemeClr val="bg1"/>
              </a:solidFill>
              <a:latin typeface="Microsoft YaHei" charset="-122"/>
              <a:ea typeface="Microsoft YaHei" charset="-122"/>
              <a:cs typeface="Microsoft YaHei" charset="-122"/>
            </a:endParaRPr>
          </a:p>
        </p:txBody>
      </p:sp>
      <p:sp>
        <p:nvSpPr>
          <p:cNvPr id="14" name="Shape 81">
            <a:extLst>
              <a:ext uri="{FF2B5EF4-FFF2-40B4-BE49-F238E27FC236}">
                <a16:creationId xmlns:a16="http://schemas.microsoft.com/office/drawing/2014/main" id="{4C5BF899-ABD9-4B13-87C6-D9A9917A00FA}"/>
              </a:ext>
            </a:extLst>
          </p:cNvPr>
          <p:cNvSpPr/>
          <p:nvPr/>
        </p:nvSpPr>
        <p:spPr>
          <a:xfrm>
            <a:off x="4195348" y="2376105"/>
            <a:ext cx="3801304" cy="3154957"/>
          </a:xfrm>
          <a:prstGeom prst="roundRect">
            <a:avLst>
              <a:gd name="adj" fmla="val 9561"/>
            </a:avLst>
          </a:prstGeom>
          <a:noFill/>
          <a:ln w="9525" cap="flat" cmpd="sng">
            <a:solidFill>
              <a:srgbClr val="85888D"/>
            </a:solidFill>
            <a:prstDash val="solid"/>
            <a:miter lim="400000"/>
          </a:ln>
          <a:effectLst/>
        </p:spPr>
        <p:txBody>
          <a:bodyPr wrap="square" lIns="71437" tIns="71437" rIns="71437" bIns="71437" numCol="1" anchor="ctr">
            <a:noAutofit/>
          </a:bodyPr>
          <a:lstStyle/>
          <a:p>
            <a:pPr marL="342900" lvl="0" indent="-342900" defTabSz="584200">
              <a:spcBef>
                <a:spcPts val="0"/>
              </a:spcBef>
              <a:buFont typeface="Arial" panose="020B0604020202020204" pitchFamily="34" charset="0"/>
              <a:buChar char="•"/>
              <a:defRPr sz="3200">
                <a:solidFill>
                  <a:srgbClr val="000000"/>
                </a:solidFill>
                <a:uFillTx/>
                <a:latin typeface="+mn-lt"/>
                <a:ea typeface="+mn-ea"/>
                <a:cs typeface="+mn-cs"/>
                <a:sym typeface="Helvetica Light"/>
              </a:defRPr>
            </a:pPr>
            <a:r>
              <a:rPr lang="en-US" sz="1900" b="1" dirty="0"/>
              <a:t>5-fold Cross Validation</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Area under ROC curve</a:t>
            </a:r>
          </a:p>
          <a:p>
            <a:pPr marL="342900" lvl="0" indent="-342900" defTabSz="584200">
              <a:spcBef>
                <a:spcPts val="0"/>
              </a:spcBef>
              <a:buFont typeface="Wingdings" panose="05000000000000000000" pitchFamily="2" charset="2"/>
              <a:buChar char="ü"/>
              <a:defRPr sz="3200">
                <a:solidFill>
                  <a:srgbClr val="000000"/>
                </a:solidFill>
                <a:uFillTx/>
                <a:latin typeface="+mn-lt"/>
                <a:ea typeface="+mn-ea"/>
                <a:cs typeface="+mn-cs"/>
                <a:sym typeface="Helvetica Light"/>
              </a:defRPr>
            </a:pPr>
            <a:r>
              <a:rPr lang="en-US" sz="1600" dirty="0"/>
              <a:t>Type I Error &amp; Type II Error</a:t>
            </a:r>
          </a:p>
        </p:txBody>
      </p:sp>
      <p:sp>
        <p:nvSpPr>
          <p:cNvPr id="15" name="Arrow: Right 14">
            <a:extLst>
              <a:ext uri="{FF2B5EF4-FFF2-40B4-BE49-F238E27FC236}">
                <a16:creationId xmlns:a16="http://schemas.microsoft.com/office/drawing/2014/main" id="{531CCA34-4137-4628-8A01-90B8C945CB0C}"/>
              </a:ext>
            </a:extLst>
          </p:cNvPr>
          <p:cNvSpPr/>
          <p:nvPr/>
        </p:nvSpPr>
        <p:spPr>
          <a:xfrm>
            <a:off x="3962813" y="3922203"/>
            <a:ext cx="232535" cy="64512"/>
          </a:xfrm>
          <a:prstGeom prst="rightArrow">
            <a:avLst>
              <a:gd name="adj1" fmla="val 0"/>
              <a:gd name="adj2" fmla="val 52063"/>
            </a:avLst>
          </a:prstGeom>
          <a:solidFill>
            <a:srgbClr val="3194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AC7012F-6785-4B39-9EF7-4AFD5F175DEE}"/>
              </a:ext>
            </a:extLst>
          </p:cNvPr>
          <p:cNvSpPr/>
          <p:nvPr/>
        </p:nvSpPr>
        <p:spPr>
          <a:xfrm>
            <a:off x="8029988" y="3922203"/>
            <a:ext cx="232535" cy="64512"/>
          </a:xfrm>
          <a:prstGeom prst="rightArrow">
            <a:avLst>
              <a:gd name="adj1" fmla="val 0"/>
              <a:gd name="adj2" fmla="val 52063"/>
            </a:avLst>
          </a:prstGeom>
          <a:solidFill>
            <a:srgbClr val="3194C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E40E6E-3800-4649-90A4-D67713D0A6E5}"/>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3.1 Model Building – Pipeline</a:t>
            </a:r>
          </a:p>
        </p:txBody>
      </p:sp>
      <p:sp>
        <p:nvSpPr>
          <p:cNvPr id="2" name="Slide Number Placeholder 1">
            <a:extLst>
              <a:ext uri="{FF2B5EF4-FFF2-40B4-BE49-F238E27FC236}">
                <a16:creationId xmlns:a16="http://schemas.microsoft.com/office/drawing/2014/main" id="{090CCCBC-DB14-451A-8955-33697C904CE0}"/>
              </a:ext>
            </a:extLst>
          </p:cNvPr>
          <p:cNvSpPr>
            <a:spLocks noGrp="1"/>
          </p:cNvSpPr>
          <p:nvPr>
            <p:ph type="sldNum" sz="quarter" idx="4"/>
          </p:nvPr>
        </p:nvSpPr>
        <p:spPr/>
        <p:txBody>
          <a:bodyPr/>
          <a:lstStyle/>
          <a:p>
            <a:fld id="{F9F38F6F-904C-477B-8803-234C4EFF5914}" type="slidenum">
              <a:rPr lang="en-US" smtClean="0"/>
              <a:t>20</a:t>
            </a:fld>
            <a:endParaRPr lang="en-US"/>
          </a:p>
        </p:txBody>
      </p:sp>
    </p:spTree>
    <p:extLst>
      <p:ext uri="{BB962C8B-B14F-4D97-AF65-F5344CB8AC3E}">
        <p14:creationId xmlns:p14="http://schemas.microsoft.com/office/powerpoint/2010/main" val="383430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D4CC38-FC2F-4818-9D40-85FC8FA8357B}"/>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Build an exhaustive search algorithm to find the optimal probability threshold for each model</a:t>
            </a:r>
          </a:p>
        </p:txBody>
      </p:sp>
      <p:sp>
        <p:nvSpPr>
          <p:cNvPr id="21" name="Rectangle 20">
            <a:extLst>
              <a:ext uri="{FF2B5EF4-FFF2-40B4-BE49-F238E27FC236}">
                <a16:creationId xmlns:a16="http://schemas.microsoft.com/office/drawing/2014/main" id="{58E40E6E-3800-4649-90A4-D67713D0A6E5}"/>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3.2 Model Building – Threshold Optimization</a:t>
            </a:r>
          </a:p>
        </p:txBody>
      </p:sp>
      <p:cxnSp>
        <p:nvCxnSpPr>
          <p:cNvPr id="64" name="Connector: Elbow 63">
            <a:extLst>
              <a:ext uri="{FF2B5EF4-FFF2-40B4-BE49-F238E27FC236}">
                <a16:creationId xmlns:a16="http://schemas.microsoft.com/office/drawing/2014/main" id="{822B6FD3-2C62-4544-8901-E0CA76A4BC2B}"/>
              </a:ext>
            </a:extLst>
          </p:cNvPr>
          <p:cNvCxnSpPr>
            <a:cxnSpLocks/>
            <a:stCxn id="88" idx="4"/>
            <a:endCxn id="57" idx="4"/>
          </p:cNvCxnSpPr>
          <p:nvPr/>
        </p:nvCxnSpPr>
        <p:spPr>
          <a:xfrm rot="5400000">
            <a:off x="5543076" y="734903"/>
            <a:ext cx="12700" cy="6017418"/>
          </a:xfrm>
          <a:prstGeom prst="bentConnector3">
            <a:avLst>
              <a:gd name="adj1" fmla="val 10173906"/>
            </a:avLst>
          </a:prstGeom>
          <a:ln w="3810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FDBC3C8A-03FC-462B-B37B-DBA3A79F6EDE}"/>
              </a:ext>
            </a:extLst>
          </p:cNvPr>
          <p:cNvGrpSpPr/>
          <p:nvPr/>
        </p:nvGrpSpPr>
        <p:grpSpPr>
          <a:xfrm>
            <a:off x="261174" y="2755764"/>
            <a:ext cx="11677081" cy="1787981"/>
            <a:chOff x="239537" y="2755764"/>
            <a:chExt cx="11677081" cy="1787981"/>
          </a:xfrm>
        </p:grpSpPr>
        <p:sp>
          <p:nvSpPr>
            <p:cNvPr id="17" name="Rectangle 16">
              <a:extLst>
                <a:ext uri="{FF2B5EF4-FFF2-40B4-BE49-F238E27FC236}">
                  <a16:creationId xmlns:a16="http://schemas.microsoft.com/office/drawing/2014/main" id="{E2AC9F87-E716-47D8-825B-0D2D99C727C9}"/>
                </a:ext>
              </a:extLst>
            </p:cNvPr>
            <p:cNvSpPr/>
            <p:nvPr/>
          </p:nvSpPr>
          <p:spPr>
            <a:xfrm>
              <a:off x="239537" y="3042283"/>
              <a:ext cx="1192694" cy="7059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Probability</a:t>
              </a:r>
            </a:p>
            <a:p>
              <a:pPr algn="ctr"/>
              <a:r>
                <a:rPr lang="en-US" dirty="0">
                  <a:solidFill>
                    <a:schemeClr val="tx1"/>
                  </a:solidFill>
                </a:rPr>
                <a:t>Output</a:t>
              </a:r>
            </a:p>
          </p:txBody>
        </p:sp>
        <p:sp>
          <p:nvSpPr>
            <p:cNvPr id="22" name="Rectangle 21">
              <a:extLst>
                <a:ext uri="{FF2B5EF4-FFF2-40B4-BE49-F238E27FC236}">
                  <a16:creationId xmlns:a16="http://schemas.microsoft.com/office/drawing/2014/main" id="{911F44D1-FEEC-4E56-848F-6DBA111CABAA}"/>
                </a:ext>
              </a:extLst>
            </p:cNvPr>
            <p:cNvSpPr/>
            <p:nvPr/>
          </p:nvSpPr>
          <p:spPr>
            <a:xfrm>
              <a:off x="3593229" y="3036913"/>
              <a:ext cx="1398862" cy="7059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Binary</a:t>
              </a:r>
            </a:p>
            <a:p>
              <a:pPr algn="ctr"/>
              <a:r>
                <a:rPr lang="en-US" dirty="0">
                  <a:solidFill>
                    <a:schemeClr val="bg1"/>
                  </a:solidFill>
                </a:rPr>
                <a:t>Classification</a:t>
              </a:r>
            </a:p>
          </p:txBody>
        </p:sp>
        <p:sp>
          <p:nvSpPr>
            <p:cNvPr id="23" name="Rectangle 22">
              <a:extLst>
                <a:ext uri="{FF2B5EF4-FFF2-40B4-BE49-F238E27FC236}">
                  <a16:creationId xmlns:a16="http://schemas.microsoft.com/office/drawing/2014/main" id="{540EEB70-5501-4096-90F8-ADE51493A834}"/>
                </a:ext>
              </a:extLst>
            </p:cNvPr>
            <p:cNvSpPr/>
            <p:nvPr/>
          </p:nvSpPr>
          <p:spPr>
            <a:xfrm>
              <a:off x="5272490" y="3042283"/>
              <a:ext cx="1764603" cy="7059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Point Estimate of</a:t>
              </a:r>
            </a:p>
            <a:p>
              <a:pPr algn="ctr"/>
              <a:r>
                <a:rPr lang="en-US" dirty="0">
                  <a:solidFill>
                    <a:schemeClr val="bg1"/>
                  </a:solidFill>
                </a:rPr>
                <a:t>Type I &amp; Type II</a:t>
              </a:r>
            </a:p>
          </p:txBody>
        </p:sp>
        <p:sp>
          <p:nvSpPr>
            <p:cNvPr id="27" name="Rectangle: Rounded Corners 26">
              <a:extLst>
                <a:ext uri="{FF2B5EF4-FFF2-40B4-BE49-F238E27FC236}">
                  <a16:creationId xmlns:a16="http://schemas.microsoft.com/office/drawing/2014/main" id="{B1DE13C9-4ABE-45DB-9524-C41DC3B9CB96}"/>
                </a:ext>
              </a:extLst>
            </p:cNvPr>
            <p:cNvSpPr/>
            <p:nvPr/>
          </p:nvSpPr>
          <p:spPr>
            <a:xfrm>
              <a:off x="10023202" y="2755764"/>
              <a:ext cx="1893416" cy="1268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Choose the Threshold that Minimize the Objective Func.</a:t>
              </a:r>
            </a:p>
          </p:txBody>
        </p:sp>
        <p:sp>
          <p:nvSpPr>
            <p:cNvPr id="57" name="Oval 56">
              <a:extLst>
                <a:ext uri="{FF2B5EF4-FFF2-40B4-BE49-F238E27FC236}">
                  <a16:creationId xmlns:a16="http://schemas.microsoft.com/office/drawing/2014/main" id="{7876D0A8-71B4-4767-AEAA-CAF5D213E7DC}"/>
                </a:ext>
              </a:extLst>
            </p:cNvPr>
            <p:cNvSpPr/>
            <p:nvPr/>
          </p:nvSpPr>
          <p:spPr>
            <a:xfrm>
              <a:off x="1712630" y="3036913"/>
              <a:ext cx="1600200" cy="7066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Threshold</a:t>
              </a:r>
            </a:p>
            <a:p>
              <a:pPr algn="ctr"/>
              <a:r>
                <a:rPr lang="en-US" dirty="0">
                  <a:solidFill>
                    <a:schemeClr val="tx1"/>
                  </a:solidFill>
                </a:rPr>
                <a:t>Value</a:t>
              </a:r>
            </a:p>
          </p:txBody>
        </p:sp>
        <p:sp>
          <p:nvSpPr>
            <p:cNvPr id="88" name="Oval 87">
              <a:extLst>
                <a:ext uri="{FF2B5EF4-FFF2-40B4-BE49-F238E27FC236}">
                  <a16:creationId xmlns:a16="http://schemas.microsoft.com/office/drawing/2014/main" id="{CD823C25-F8C4-40D5-91F1-436DBE570413}"/>
                </a:ext>
              </a:extLst>
            </p:cNvPr>
            <p:cNvSpPr/>
            <p:nvPr/>
          </p:nvSpPr>
          <p:spPr>
            <a:xfrm>
              <a:off x="7317492" y="3037712"/>
              <a:ext cx="2425311" cy="70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Every Threshold Tested?</a:t>
              </a:r>
            </a:p>
          </p:txBody>
        </p:sp>
        <p:cxnSp>
          <p:nvCxnSpPr>
            <p:cNvPr id="117" name="Straight Arrow Connector 116">
              <a:extLst>
                <a:ext uri="{FF2B5EF4-FFF2-40B4-BE49-F238E27FC236}">
                  <a16:creationId xmlns:a16="http://schemas.microsoft.com/office/drawing/2014/main" id="{5817F7FC-3B5B-4BCE-8E9C-2817EEB2DE3C}"/>
                </a:ext>
              </a:extLst>
            </p:cNvPr>
            <p:cNvCxnSpPr>
              <a:cxnSpLocks/>
            </p:cNvCxnSpPr>
            <p:nvPr/>
          </p:nvCxnSpPr>
          <p:spPr>
            <a:xfrm>
              <a:off x="1456370" y="3389877"/>
              <a:ext cx="25245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3491F65-B95F-4CD4-AE68-8A5E04F4942B}"/>
                </a:ext>
              </a:extLst>
            </p:cNvPr>
            <p:cNvCxnSpPr>
              <a:cxnSpLocks/>
            </p:cNvCxnSpPr>
            <p:nvPr/>
          </p:nvCxnSpPr>
          <p:spPr>
            <a:xfrm>
              <a:off x="3336969" y="3389244"/>
              <a:ext cx="25245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514DBAB6-EC93-476F-8C6C-31DDCEF4C244}"/>
                </a:ext>
              </a:extLst>
            </p:cNvPr>
            <p:cNvCxnSpPr>
              <a:cxnSpLocks/>
            </p:cNvCxnSpPr>
            <p:nvPr/>
          </p:nvCxnSpPr>
          <p:spPr>
            <a:xfrm>
              <a:off x="5012420" y="3391563"/>
              <a:ext cx="25245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4F2125A-FC27-45A4-AB0C-7DBDD6723D54}"/>
                </a:ext>
              </a:extLst>
            </p:cNvPr>
            <p:cNvCxnSpPr>
              <a:cxnSpLocks/>
            </p:cNvCxnSpPr>
            <p:nvPr/>
          </p:nvCxnSpPr>
          <p:spPr>
            <a:xfrm>
              <a:off x="7061232" y="3391563"/>
              <a:ext cx="25245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5F7BBB5-3C5D-4575-BD35-EBDD424201B5}"/>
                </a:ext>
              </a:extLst>
            </p:cNvPr>
            <p:cNvCxnSpPr>
              <a:cxnSpLocks/>
            </p:cNvCxnSpPr>
            <p:nvPr/>
          </p:nvCxnSpPr>
          <p:spPr>
            <a:xfrm>
              <a:off x="9763132" y="3389381"/>
              <a:ext cx="25245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D7F8F962-65A9-4B39-8BEC-A932BAC1807D}"/>
                </a:ext>
              </a:extLst>
            </p:cNvPr>
            <p:cNvSpPr/>
            <p:nvPr/>
          </p:nvSpPr>
          <p:spPr>
            <a:xfrm>
              <a:off x="9708372" y="3065176"/>
              <a:ext cx="304891" cy="369332"/>
            </a:xfrm>
            <a:prstGeom prst="rect">
              <a:avLst/>
            </a:prstGeom>
          </p:spPr>
          <p:txBody>
            <a:bodyPr wrap="none">
              <a:spAutoFit/>
            </a:bodyPr>
            <a:lstStyle/>
            <a:p>
              <a:pPr algn="ctr"/>
              <a:r>
                <a:rPr lang="en-US" b="1" dirty="0">
                  <a:solidFill>
                    <a:srgbClr val="000000"/>
                  </a:solidFill>
                  <a:uFill>
                    <a:solidFill>
                      <a:srgbClr val="A6A6A6"/>
                    </a:solidFill>
                  </a:uFill>
                </a:rPr>
                <a:t>Y</a:t>
              </a:r>
              <a:endParaRPr lang="en-US" dirty="0"/>
            </a:p>
          </p:txBody>
        </p:sp>
        <p:sp>
          <p:nvSpPr>
            <p:cNvPr id="144" name="Rectangle 143">
              <a:extLst>
                <a:ext uri="{FF2B5EF4-FFF2-40B4-BE49-F238E27FC236}">
                  <a16:creationId xmlns:a16="http://schemas.microsoft.com/office/drawing/2014/main" id="{47217014-7283-42C3-9404-933C6BE43A0B}"/>
                </a:ext>
              </a:extLst>
            </p:cNvPr>
            <p:cNvSpPr/>
            <p:nvPr/>
          </p:nvSpPr>
          <p:spPr>
            <a:xfrm>
              <a:off x="8174479" y="4174413"/>
              <a:ext cx="336952" cy="369332"/>
            </a:xfrm>
            <a:prstGeom prst="rect">
              <a:avLst/>
            </a:prstGeom>
          </p:spPr>
          <p:txBody>
            <a:bodyPr wrap="none">
              <a:spAutoFit/>
            </a:bodyPr>
            <a:lstStyle/>
            <a:p>
              <a:pPr algn="ctr"/>
              <a:r>
                <a:rPr lang="en-US" b="1" dirty="0">
                  <a:solidFill>
                    <a:srgbClr val="000000"/>
                  </a:solidFill>
                  <a:uFill>
                    <a:solidFill>
                      <a:srgbClr val="A6A6A6"/>
                    </a:solidFill>
                  </a:uFill>
                </a:rPr>
                <a:t>N</a:t>
              </a:r>
              <a:endParaRPr lang="en-US" dirty="0"/>
            </a:p>
          </p:txBody>
        </p:sp>
      </p:grpSp>
      <p:sp>
        <p:nvSpPr>
          <p:cNvPr id="148" name="Rectangle 147">
            <a:extLst>
              <a:ext uri="{FF2B5EF4-FFF2-40B4-BE49-F238E27FC236}">
                <a16:creationId xmlns:a16="http://schemas.microsoft.com/office/drawing/2014/main" id="{E5F258A5-06E7-45B7-A099-BE5998C5BA80}"/>
              </a:ext>
            </a:extLst>
          </p:cNvPr>
          <p:cNvSpPr/>
          <p:nvPr/>
        </p:nvSpPr>
        <p:spPr>
          <a:xfrm>
            <a:off x="-2" y="5676932"/>
            <a:ext cx="12191999" cy="461665"/>
          </a:xfrm>
          <a:prstGeom prst="rect">
            <a:avLst/>
          </a:prstGeom>
        </p:spPr>
        <p:txBody>
          <a:bodyPr wrap="square">
            <a:spAutoFit/>
          </a:bodyPr>
          <a:lstStyle/>
          <a:p>
            <a:pPr algn="ctr"/>
            <a:r>
              <a:rPr lang="en-US" sz="2400" b="1" dirty="0">
                <a:solidFill>
                  <a:srgbClr val="000000"/>
                </a:solidFill>
                <a:uFill>
                  <a:solidFill>
                    <a:srgbClr val="A6A6A6"/>
                  </a:solidFill>
                </a:uFill>
              </a:rPr>
              <a:t>Optimal Threshold (Cutoff) for Logistic Regression is: 0.58</a:t>
            </a:r>
            <a:endParaRPr lang="en-US" sz="2400" dirty="0"/>
          </a:p>
        </p:txBody>
      </p:sp>
      <p:sp>
        <p:nvSpPr>
          <p:cNvPr id="150" name="Rectangle 149">
            <a:extLst>
              <a:ext uri="{FF2B5EF4-FFF2-40B4-BE49-F238E27FC236}">
                <a16:creationId xmlns:a16="http://schemas.microsoft.com/office/drawing/2014/main" id="{E77834D0-81F9-447A-84D4-0CF4CF33B3A9}"/>
              </a:ext>
            </a:extLst>
          </p:cNvPr>
          <p:cNvSpPr/>
          <p:nvPr/>
        </p:nvSpPr>
        <p:spPr>
          <a:xfrm>
            <a:off x="1" y="1725149"/>
            <a:ext cx="12191999" cy="461665"/>
          </a:xfrm>
          <a:prstGeom prst="rect">
            <a:avLst/>
          </a:prstGeom>
        </p:spPr>
        <p:txBody>
          <a:bodyPr wrap="square">
            <a:spAutoFit/>
          </a:bodyPr>
          <a:lstStyle/>
          <a:p>
            <a:pPr algn="ctr"/>
            <a:r>
              <a:rPr lang="en-US" sz="2400" b="1" dirty="0">
                <a:solidFill>
                  <a:srgbClr val="000000"/>
                </a:solidFill>
                <a:uFill>
                  <a:solidFill>
                    <a:srgbClr val="A6A6A6"/>
                  </a:solidFill>
                </a:uFill>
              </a:rPr>
              <a:t>Objective Function: Minimize the Sum of Type I + Type II Error</a:t>
            </a:r>
          </a:p>
        </p:txBody>
      </p:sp>
      <p:sp>
        <p:nvSpPr>
          <p:cNvPr id="152" name="Shape 394">
            <a:extLst>
              <a:ext uri="{FF2B5EF4-FFF2-40B4-BE49-F238E27FC236}">
                <a16:creationId xmlns:a16="http://schemas.microsoft.com/office/drawing/2014/main" id="{0CC2F12D-75C4-46C5-974B-15D17370776F}"/>
              </a:ext>
            </a:extLst>
          </p:cNvPr>
          <p:cNvSpPr/>
          <p:nvPr/>
        </p:nvSpPr>
        <p:spPr>
          <a:xfrm>
            <a:off x="0" y="6258494"/>
            <a:ext cx="12192000" cy="27699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r">
              <a:defRPr sz="1800">
                <a:solidFill>
                  <a:srgbClr val="000000"/>
                </a:solidFill>
                <a:uFillTx/>
              </a:defRPr>
            </a:pPr>
            <a:r>
              <a:rPr lang="en-US" sz="1000" dirty="0">
                <a:solidFill>
                  <a:srgbClr val="000000"/>
                </a:solidFill>
                <a:uFill>
                  <a:solidFill>
                    <a:srgbClr val="A6A6A6"/>
                  </a:solidFill>
                </a:uFill>
              </a:rPr>
              <a:t>*Based on 20% sample data</a:t>
            </a:r>
          </a:p>
        </p:txBody>
      </p:sp>
      <p:sp>
        <p:nvSpPr>
          <p:cNvPr id="2" name="Slide Number Placeholder 1">
            <a:extLst>
              <a:ext uri="{FF2B5EF4-FFF2-40B4-BE49-F238E27FC236}">
                <a16:creationId xmlns:a16="http://schemas.microsoft.com/office/drawing/2014/main" id="{783ED9C4-8875-49BC-8A4D-D0A61FD7EE45}"/>
              </a:ext>
            </a:extLst>
          </p:cNvPr>
          <p:cNvSpPr>
            <a:spLocks noGrp="1"/>
          </p:cNvSpPr>
          <p:nvPr>
            <p:ph type="sldNum" sz="quarter" idx="4"/>
          </p:nvPr>
        </p:nvSpPr>
        <p:spPr/>
        <p:txBody>
          <a:bodyPr/>
          <a:lstStyle/>
          <a:p>
            <a:fld id="{F9F38F6F-904C-477B-8803-234C4EFF5914}" type="slidenum">
              <a:rPr lang="en-US" smtClean="0"/>
              <a:t>21</a:t>
            </a:fld>
            <a:endParaRPr lang="en-US"/>
          </a:p>
        </p:txBody>
      </p:sp>
    </p:spTree>
    <p:extLst>
      <p:ext uri="{BB962C8B-B14F-4D97-AF65-F5344CB8AC3E}">
        <p14:creationId xmlns:p14="http://schemas.microsoft.com/office/powerpoint/2010/main" val="636767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E00400-BD60-4BDE-BF3E-3558E34C1D97}"/>
              </a:ext>
            </a:extLst>
          </p:cNvPr>
          <p:cNvGrpSpPr/>
          <p:nvPr/>
        </p:nvGrpSpPr>
        <p:grpSpPr>
          <a:xfrm>
            <a:off x="2827484" y="1521772"/>
            <a:ext cx="4338426" cy="3814455"/>
            <a:chOff x="2827484" y="1819386"/>
            <a:chExt cx="4338426" cy="3814455"/>
          </a:xfrm>
        </p:grpSpPr>
        <p:sp>
          <p:nvSpPr>
            <p:cNvPr id="16" name="TextBox 15">
              <a:extLst>
                <a:ext uri="{FF2B5EF4-FFF2-40B4-BE49-F238E27FC236}">
                  <a16:creationId xmlns:a16="http://schemas.microsoft.com/office/drawing/2014/main" id="{C8F49945-BAB2-428F-93B4-5B5A6ED16925}"/>
                </a:ext>
              </a:extLst>
            </p:cNvPr>
            <p:cNvSpPr txBox="1"/>
            <p:nvPr/>
          </p:nvSpPr>
          <p:spPr>
            <a:xfrm>
              <a:off x="2827484" y="4099302"/>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Interpretation</a:t>
              </a:r>
              <a:endParaRPr lang="en-US" altLang="zh-CN" sz="2000" dirty="0">
                <a:solidFill>
                  <a:schemeClr val="bg2"/>
                </a:solidFill>
                <a:latin typeface="Microsoft YaHei" charset="-122"/>
                <a:ea typeface="Microsoft YaHei" charset="-122"/>
                <a:cs typeface="Microsoft YaHei" charset="-122"/>
              </a:endParaRPr>
            </a:p>
          </p:txBody>
        </p:sp>
        <p:sp>
          <p:nvSpPr>
            <p:cNvPr id="20" name="TextBox 19">
              <a:extLst>
                <a:ext uri="{FF2B5EF4-FFF2-40B4-BE49-F238E27FC236}">
                  <a16:creationId xmlns:a16="http://schemas.microsoft.com/office/drawing/2014/main" id="{EE3DEDBE-7941-496A-ABF7-4F74F6F3EAAC}"/>
                </a:ext>
              </a:extLst>
            </p:cNvPr>
            <p:cNvSpPr txBox="1"/>
            <p:nvPr/>
          </p:nvSpPr>
          <p:spPr>
            <a:xfrm>
              <a:off x="2827484" y="1819386"/>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Overview</a:t>
              </a:r>
              <a:endParaRPr lang="en-US" altLang="zh-CN" sz="2000" dirty="0">
                <a:solidFill>
                  <a:schemeClr val="bg2"/>
                </a:solidFill>
                <a:latin typeface="Microsoft YaHei" charset="-122"/>
                <a:ea typeface="Microsoft YaHei" charset="-122"/>
                <a:cs typeface="Microsoft YaHei" charset="-122"/>
              </a:endParaRPr>
            </a:p>
          </p:txBody>
        </p:sp>
        <p:sp>
          <p:nvSpPr>
            <p:cNvPr id="27" name="TextBox 26">
              <a:extLst>
                <a:ext uri="{FF2B5EF4-FFF2-40B4-BE49-F238E27FC236}">
                  <a16:creationId xmlns:a16="http://schemas.microsoft.com/office/drawing/2014/main" id="{EFDEF049-831E-4449-876E-FC4B25E6F3BF}"/>
                </a:ext>
              </a:extLst>
            </p:cNvPr>
            <p:cNvSpPr txBox="1"/>
            <p:nvPr/>
          </p:nvSpPr>
          <p:spPr>
            <a:xfrm>
              <a:off x="2827484" y="2389365"/>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Data Preprocessing</a:t>
              </a:r>
              <a:endParaRPr lang="en-US" altLang="zh-CN" sz="2000" dirty="0">
                <a:solidFill>
                  <a:schemeClr val="bg2"/>
                </a:solidFill>
                <a:latin typeface="Microsoft YaHei" charset="-122"/>
                <a:ea typeface="Microsoft YaHei" charset="-122"/>
                <a:cs typeface="Microsoft YaHei" charset="-122"/>
              </a:endParaRPr>
            </a:p>
          </p:txBody>
        </p:sp>
        <p:sp>
          <p:nvSpPr>
            <p:cNvPr id="28" name="TextBox 27">
              <a:extLst>
                <a:ext uri="{FF2B5EF4-FFF2-40B4-BE49-F238E27FC236}">
                  <a16:creationId xmlns:a16="http://schemas.microsoft.com/office/drawing/2014/main" id="{08A8025D-E9CE-4055-B7A8-F7D4D381D367}"/>
                </a:ext>
              </a:extLst>
            </p:cNvPr>
            <p:cNvSpPr txBox="1"/>
            <p:nvPr/>
          </p:nvSpPr>
          <p:spPr>
            <a:xfrm>
              <a:off x="2827484" y="2959344"/>
              <a:ext cx="4338426"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Building</a:t>
              </a:r>
              <a:endParaRPr lang="en-US" altLang="zh-CN" sz="2000" dirty="0">
                <a:solidFill>
                  <a:schemeClr val="bg2"/>
                </a:solidFill>
                <a:latin typeface="Microsoft YaHei" charset="-122"/>
                <a:ea typeface="Microsoft YaHei" charset="-122"/>
                <a:cs typeface="Microsoft YaHei" charset="-122"/>
              </a:endParaRPr>
            </a:p>
          </p:txBody>
        </p:sp>
        <p:sp>
          <p:nvSpPr>
            <p:cNvPr id="29" name="TextBox 28">
              <a:extLst>
                <a:ext uri="{FF2B5EF4-FFF2-40B4-BE49-F238E27FC236}">
                  <a16:creationId xmlns:a16="http://schemas.microsoft.com/office/drawing/2014/main" id="{F9CCCE52-E82D-4E86-B962-C3803D8AFC3B}"/>
                </a:ext>
              </a:extLst>
            </p:cNvPr>
            <p:cNvSpPr txBox="1"/>
            <p:nvPr/>
          </p:nvSpPr>
          <p:spPr>
            <a:xfrm>
              <a:off x="2827484" y="3529323"/>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Model Comparison</a:t>
              </a:r>
            </a:p>
          </p:txBody>
        </p:sp>
        <p:sp>
          <p:nvSpPr>
            <p:cNvPr id="30" name="TextBox 29">
              <a:extLst>
                <a:ext uri="{FF2B5EF4-FFF2-40B4-BE49-F238E27FC236}">
                  <a16:creationId xmlns:a16="http://schemas.microsoft.com/office/drawing/2014/main" id="{887C5B1B-AC45-44BA-B17A-44D115E2A005}"/>
                </a:ext>
              </a:extLst>
            </p:cNvPr>
            <p:cNvSpPr txBox="1"/>
            <p:nvPr/>
          </p:nvSpPr>
          <p:spPr>
            <a:xfrm>
              <a:off x="2827484" y="466928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Future Steps</a:t>
              </a:r>
              <a:endParaRPr lang="en-US" altLang="zh-CN" sz="2000" dirty="0">
                <a:solidFill>
                  <a:schemeClr val="bg2"/>
                </a:solidFill>
                <a:latin typeface="Microsoft YaHei" charset="-122"/>
                <a:ea typeface="Microsoft YaHei" charset="-122"/>
                <a:cs typeface="Microsoft YaHei" charset="-122"/>
              </a:endParaRPr>
            </a:p>
          </p:txBody>
        </p:sp>
        <p:sp>
          <p:nvSpPr>
            <p:cNvPr id="31" name="TextBox 30">
              <a:extLst>
                <a:ext uri="{FF2B5EF4-FFF2-40B4-BE49-F238E27FC236}">
                  <a16:creationId xmlns:a16="http://schemas.microsoft.com/office/drawing/2014/main" id="{8B06E43B-DF89-4D79-B22C-7D2AA9D2FED0}"/>
                </a:ext>
              </a:extLst>
            </p:cNvPr>
            <p:cNvSpPr txBox="1"/>
            <p:nvPr/>
          </p:nvSpPr>
          <p:spPr>
            <a:xfrm>
              <a:off x="2827484" y="523373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Appendix</a:t>
              </a:r>
              <a:endParaRPr lang="en-US" altLang="zh-CN" sz="2000" dirty="0">
                <a:solidFill>
                  <a:schemeClr val="bg2"/>
                </a:solidFill>
                <a:latin typeface="Microsoft YaHei" charset="-122"/>
                <a:ea typeface="Microsoft YaHei" charset="-122"/>
                <a:cs typeface="Microsoft YaHei" charset="-122"/>
              </a:endParaRPr>
            </a:p>
          </p:txBody>
        </p:sp>
      </p:grpSp>
      <p:sp>
        <p:nvSpPr>
          <p:cNvPr id="3" name="Slide Number Placeholder 2">
            <a:extLst>
              <a:ext uri="{FF2B5EF4-FFF2-40B4-BE49-F238E27FC236}">
                <a16:creationId xmlns:a16="http://schemas.microsoft.com/office/drawing/2014/main" id="{AD6DB5D0-4FAC-433C-B9ED-7FF40788FA8A}"/>
              </a:ext>
            </a:extLst>
          </p:cNvPr>
          <p:cNvSpPr>
            <a:spLocks noGrp="1"/>
          </p:cNvSpPr>
          <p:nvPr>
            <p:ph type="sldNum" sz="quarter" idx="4"/>
          </p:nvPr>
        </p:nvSpPr>
        <p:spPr/>
        <p:txBody>
          <a:bodyPr/>
          <a:lstStyle/>
          <a:p>
            <a:fld id="{F9F38F6F-904C-477B-8803-234C4EFF5914}" type="slidenum">
              <a:rPr lang="en-US" smtClean="0"/>
              <a:t>22</a:t>
            </a:fld>
            <a:endParaRPr lang="en-US"/>
          </a:p>
        </p:txBody>
      </p:sp>
    </p:spTree>
    <p:extLst>
      <p:ext uri="{BB962C8B-B14F-4D97-AF65-F5344CB8AC3E}">
        <p14:creationId xmlns:p14="http://schemas.microsoft.com/office/powerpoint/2010/main" val="3043390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CD1C8D-C8AF-4516-96A3-91CA1196AB80}"/>
              </a:ext>
            </a:extLst>
          </p:cNvPr>
          <p:cNvPicPr>
            <a:picLocks noChangeAspect="1"/>
          </p:cNvPicPr>
          <p:nvPr/>
        </p:nvPicPr>
        <p:blipFill>
          <a:blip r:embed="rId3"/>
          <a:stretch>
            <a:fillRect/>
          </a:stretch>
        </p:blipFill>
        <p:spPr>
          <a:xfrm>
            <a:off x="8151223" y="2712212"/>
            <a:ext cx="3866322" cy="3657600"/>
          </a:xfrm>
          <a:prstGeom prst="rect">
            <a:avLst/>
          </a:prstGeom>
        </p:spPr>
      </p:pic>
      <p:pic>
        <p:nvPicPr>
          <p:cNvPr id="5" name="Picture 4">
            <a:extLst>
              <a:ext uri="{FF2B5EF4-FFF2-40B4-BE49-F238E27FC236}">
                <a16:creationId xmlns:a16="http://schemas.microsoft.com/office/drawing/2014/main" id="{839DE767-519D-4BC8-B397-B4550D0FB763}"/>
              </a:ext>
            </a:extLst>
          </p:cNvPr>
          <p:cNvPicPr>
            <a:picLocks noChangeAspect="1"/>
          </p:cNvPicPr>
          <p:nvPr/>
        </p:nvPicPr>
        <p:blipFill>
          <a:blip r:embed="rId4"/>
          <a:stretch>
            <a:fillRect/>
          </a:stretch>
        </p:blipFill>
        <p:spPr>
          <a:xfrm>
            <a:off x="4162836" y="2712212"/>
            <a:ext cx="3866322" cy="3657600"/>
          </a:xfrm>
          <a:prstGeom prst="rect">
            <a:avLst/>
          </a:prstGeom>
        </p:spPr>
      </p:pic>
      <p:pic>
        <p:nvPicPr>
          <p:cNvPr id="3" name="Picture 2">
            <a:extLst>
              <a:ext uri="{FF2B5EF4-FFF2-40B4-BE49-F238E27FC236}">
                <a16:creationId xmlns:a16="http://schemas.microsoft.com/office/drawing/2014/main" id="{9111356D-D877-43FC-871C-E0971501CB2C}"/>
              </a:ext>
            </a:extLst>
          </p:cNvPr>
          <p:cNvPicPr>
            <a:picLocks noChangeAspect="1"/>
          </p:cNvPicPr>
          <p:nvPr/>
        </p:nvPicPr>
        <p:blipFill>
          <a:blip r:embed="rId5"/>
          <a:stretch>
            <a:fillRect/>
          </a:stretch>
        </p:blipFill>
        <p:spPr>
          <a:xfrm>
            <a:off x="174449" y="2712212"/>
            <a:ext cx="3866322" cy="3657600"/>
          </a:xfrm>
          <a:prstGeom prst="rect">
            <a:avLst/>
          </a:prstGeom>
        </p:spPr>
      </p:pic>
      <p:sp>
        <p:nvSpPr>
          <p:cNvPr id="9" name="Rectangle 8">
            <a:extLst>
              <a:ext uri="{FF2B5EF4-FFF2-40B4-BE49-F238E27FC236}">
                <a16:creationId xmlns:a16="http://schemas.microsoft.com/office/drawing/2014/main" id="{139BC993-AC70-43DB-A84D-F8CFA641352D}"/>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Models will be compared based on their AUC under ROC and Type I and Type II error</a:t>
            </a:r>
          </a:p>
        </p:txBody>
      </p:sp>
      <p:sp>
        <p:nvSpPr>
          <p:cNvPr id="12" name="Shape 394">
            <a:extLst>
              <a:ext uri="{FF2B5EF4-FFF2-40B4-BE49-F238E27FC236}">
                <a16:creationId xmlns:a16="http://schemas.microsoft.com/office/drawing/2014/main" id="{06D21B65-4562-4651-A46C-1AE488E99FCA}"/>
              </a:ext>
            </a:extLst>
          </p:cNvPr>
          <p:cNvSpPr/>
          <p:nvPr/>
        </p:nvSpPr>
        <p:spPr>
          <a:xfrm>
            <a:off x="984650" y="1499301"/>
            <a:ext cx="10222695" cy="954107"/>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342900" indent="-342900" algn="ctr">
              <a:buFont typeface="Arial" panose="020B0604020202020204" pitchFamily="34" charset="0"/>
              <a:buChar char="•"/>
              <a:defRPr sz="1800">
                <a:solidFill>
                  <a:srgbClr val="000000"/>
                </a:solidFill>
                <a:uFillTx/>
              </a:defRPr>
            </a:pPr>
            <a:r>
              <a:rPr lang="en-US" dirty="0">
                <a:solidFill>
                  <a:srgbClr val="000000"/>
                </a:solidFill>
                <a:uFill>
                  <a:solidFill>
                    <a:srgbClr val="A6A6A6"/>
                  </a:solidFill>
                </a:uFill>
              </a:rPr>
              <a:t>AUC under ROC is about 70% for all models</a:t>
            </a:r>
          </a:p>
          <a:p>
            <a:pPr marL="342900" indent="-342900" algn="ctr">
              <a:buFont typeface="Arial" panose="020B0604020202020204" pitchFamily="34" charset="0"/>
              <a:buChar char="•"/>
              <a:defRPr sz="1800">
                <a:solidFill>
                  <a:srgbClr val="000000"/>
                </a:solidFill>
                <a:uFillTx/>
              </a:defRPr>
            </a:pPr>
            <a:r>
              <a:rPr lang="en-US" dirty="0">
                <a:solidFill>
                  <a:srgbClr val="000000"/>
                </a:solidFill>
                <a:uFill>
                  <a:solidFill>
                    <a:srgbClr val="A6A6A6"/>
                  </a:solidFill>
                </a:uFill>
              </a:rPr>
              <a:t>Logistic Regression and Bootstrap Aggregating (Logistic) have low Type I error</a:t>
            </a:r>
          </a:p>
          <a:p>
            <a:pPr marL="342900" indent="-342900" algn="ctr">
              <a:buFont typeface="Arial" panose="020B0604020202020204" pitchFamily="34" charset="0"/>
              <a:buChar char="•"/>
              <a:defRPr sz="1800">
                <a:solidFill>
                  <a:srgbClr val="000000"/>
                </a:solidFill>
                <a:uFillTx/>
              </a:defRPr>
            </a:pPr>
            <a:r>
              <a:rPr lang="en-US" dirty="0">
                <a:solidFill>
                  <a:srgbClr val="000000"/>
                </a:solidFill>
                <a:uFill>
                  <a:solidFill>
                    <a:srgbClr val="A6A6A6"/>
                  </a:solidFill>
                </a:uFill>
              </a:rPr>
              <a:t>Decision Tree, Random Forest, Gradient Boosting, and XGBoost have low Type II error</a:t>
            </a:r>
          </a:p>
        </p:txBody>
      </p:sp>
      <p:sp>
        <p:nvSpPr>
          <p:cNvPr id="13" name="Rectangle 12">
            <a:extLst>
              <a:ext uri="{FF2B5EF4-FFF2-40B4-BE49-F238E27FC236}">
                <a16:creationId xmlns:a16="http://schemas.microsoft.com/office/drawing/2014/main" id="{1411F8D5-2C40-4F1C-B775-2DB875C89E86}"/>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4.1 Model Comparison – Performance Measures</a:t>
            </a:r>
          </a:p>
        </p:txBody>
      </p:sp>
      <p:sp>
        <p:nvSpPr>
          <p:cNvPr id="10" name="Shape 394">
            <a:extLst>
              <a:ext uri="{FF2B5EF4-FFF2-40B4-BE49-F238E27FC236}">
                <a16:creationId xmlns:a16="http://schemas.microsoft.com/office/drawing/2014/main" id="{30EC44B9-2D5C-4924-93C1-450FBC460099}"/>
              </a:ext>
            </a:extLst>
          </p:cNvPr>
          <p:cNvSpPr/>
          <p:nvPr/>
        </p:nvSpPr>
        <p:spPr>
          <a:xfrm>
            <a:off x="0" y="6258494"/>
            <a:ext cx="12192000" cy="27699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r">
              <a:defRPr sz="1800">
                <a:solidFill>
                  <a:srgbClr val="000000"/>
                </a:solidFill>
                <a:uFillTx/>
              </a:defRPr>
            </a:pPr>
            <a:r>
              <a:rPr lang="en-US" sz="1000" dirty="0">
                <a:solidFill>
                  <a:srgbClr val="000000"/>
                </a:solidFill>
                <a:uFill>
                  <a:solidFill>
                    <a:srgbClr val="A6A6A6"/>
                  </a:solidFill>
                </a:uFill>
              </a:rPr>
              <a:t>*Based on 20% sample data</a:t>
            </a:r>
          </a:p>
        </p:txBody>
      </p:sp>
      <p:sp>
        <p:nvSpPr>
          <p:cNvPr id="2" name="Slide Number Placeholder 1">
            <a:extLst>
              <a:ext uri="{FF2B5EF4-FFF2-40B4-BE49-F238E27FC236}">
                <a16:creationId xmlns:a16="http://schemas.microsoft.com/office/drawing/2014/main" id="{2F8E9CA4-9B97-4B67-A5C2-508DF9DE9088}"/>
              </a:ext>
            </a:extLst>
          </p:cNvPr>
          <p:cNvSpPr>
            <a:spLocks noGrp="1"/>
          </p:cNvSpPr>
          <p:nvPr>
            <p:ph type="sldNum" sz="quarter" idx="4"/>
          </p:nvPr>
        </p:nvSpPr>
        <p:spPr/>
        <p:txBody>
          <a:bodyPr/>
          <a:lstStyle/>
          <a:p>
            <a:fld id="{F9F38F6F-904C-477B-8803-234C4EFF5914}" type="slidenum">
              <a:rPr lang="en-US" smtClean="0"/>
              <a:t>23</a:t>
            </a:fld>
            <a:endParaRPr lang="en-US"/>
          </a:p>
        </p:txBody>
      </p:sp>
    </p:spTree>
    <p:extLst>
      <p:ext uri="{BB962C8B-B14F-4D97-AF65-F5344CB8AC3E}">
        <p14:creationId xmlns:p14="http://schemas.microsoft.com/office/powerpoint/2010/main" val="413676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69EF9D-32C7-4991-AB5A-C7D8568009D1}"/>
              </a:ext>
            </a:extLst>
          </p:cNvPr>
          <p:cNvPicPr>
            <a:picLocks noChangeAspect="1"/>
          </p:cNvPicPr>
          <p:nvPr/>
        </p:nvPicPr>
        <p:blipFill>
          <a:blip r:embed="rId3"/>
          <a:stretch>
            <a:fillRect/>
          </a:stretch>
        </p:blipFill>
        <p:spPr>
          <a:xfrm>
            <a:off x="3523662" y="2140148"/>
            <a:ext cx="5144672" cy="4509527"/>
          </a:xfrm>
          <a:prstGeom prst="rect">
            <a:avLst/>
          </a:prstGeom>
        </p:spPr>
      </p:pic>
      <p:sp>
        <p:nvSpPr>
          <p:cNvPr id="9" name="Rectangle 8">
            <a:extLst>
              <a:ext uri="{FF2B5EF4-FFF2-40B4-BE49-F238E27FC236}">
                <a16:creationId xmlns:a16="http://schemas.microsoft.com/office/drawing/2014/main" id="{F52E6DA1-0BD1-46F4-B6B5-5B9159800462}"/>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Bootstrap Aggregating is the most time consuming algorithm, but it is highly parallelizable</a:t>
            </a:r>
          </a:p>
        </p:txBody>
      </p:sp>
      <p:sp>
        <p:nvSpPr>
          <p:cNvPr id="10" name="Shape 394">
            <a:extLst>
              <a:ext uri="{FF2B5EF4-FFF2-40B4-BE49-F238E27FC236}">
                <a16:creationId xmlns:a16="http://schemas.microsoft.com/office/drawing/2014/main" id="{05A431CF-2C40-4C01-BE4B-5E742C12D175}"/>
              </a:ext>
            </a:extLst>
          </p:cNvPr>
          <p:cNvSpPr/>
          <p:nvPr/>
        </p:nvSpPr>
        <p:spPr>
          <a:xfrm>
            <a:off x="0" y="1499301"/>
            <a:ext cx="12192000" cy="677108"/>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342900" indent="-342900" algn="ctr">
              <a:buFont typeface="Arial" panose="020B0604020202020204" pitchFamily="34" charset="0"/>
              <a:buChar char="•"/>
              <a:defRPr sz="1800">
                <a:solidFill>
                  <a:srgbClr val="000000"/>
                </a:solidFill>
                <a:uFillTx/>
              </a:defRPr>
            </a:pPr>
            <a:r>
              <a:rPr lang="en-US" dirty="0">
                <a:solidFill>
                  <a:srgbClr val="000000"/>
                </a:solidFill>
                <a:uFill>
                  <a:solidFill>
                    <a:srgbClr val="A6A6A6"/>
                  </a:solidFill>
                </a:uFill>
              </a:rPr>
              <a:t>Logistic Regression and Decision Tree are very efficient</a:t>
            </a:r>
          </a:p>
          <a:p>
            <a:pPr marL="342900" indent="-342900" algn="ctr">
              <a:buFont typeface="Arial" panose="020B0604020202020204" pitchFamily="34" charset="0"/>
              <a:buChar char="•"/>
              <a:defRPr sz="1800">
                <a:solidFill>
                  <a:srgbClr val="000000"/>
                </a:solidFill>
                <a:uFillTx/>
              </a:defRPr>
            </a:pPr>
            <a:r>
              <a:rPr lang="en-US" dirty="0">
                <a:solidFill>
                  <a:srgbClr val="000000"/>
                </a:solidFill>
                <a:uFill>
                  <a:solidFill>
                    <a:srgbClr val="A6A6A6"/>
                  </a:solidFill>
                </a:uFill>
              </a:rPr>
              <a:t>The speeds of Random Forest, Gradient Boosting, and XGBoost are similar, but gradient boosting is difficult to parallelize </a:t>
            </a:r>
          </a:p>
        </p:txBody>
      </p:sp>
      <p:sp>
        <p:nvSpPr>
          <p:cNvPr id="11" name="Rectangle 10">
            <a:extLst>
              <a:ext uri="{FF2B5EF4-FFF2-40B4-BE49-F238E27FC236}">
                <a16:creationId xmlns:a16="http://schemas.microsoft.com/office/drawing/2014/main" id="{44D665A2-67E0-4730-8A3A-D823091A2058}"/>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4.2 Model Comparison – Time Complexity</a:t>
            </a:r>
          </a:p>
        </p:txBody>
      </p:sp>
      <p:sp>
        <p:nvSpPr>
          <p:cNvPr id="7" name="Shape 394">
            <a:extLst>
              <a:ext uri="{FF2B5EF4-FFF2-40B4-BE49-F238E27FC236}">
                <a16:creationId xmlns:a16="http://schemas.microsoft.com/office/drawing/2014/main" id="{E5190BD7-F6CA-4895-9F8F-FAE910E16C97}"/>
              </a:ext>
            </a:extLst>
          </p:cNvPr>
          <p:cNvSpPr/>
          <p:nvPr/>
        </p:nvSpPr>
        <p:spPr>
          <a:xfrm>
            <a:off x="0" y="6258494"/>
            <a:ext cx="12192000" cy="27699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r">
              <a:defRPr sz="1800">
                <a:solidFill>
                  <a:srgbClr val="000000"/>
                </a:solidFill>
                <a:uFillTx/>
              </a:defRPr>
            </a:pPr>
            <a:r>
              <a:rPr lang="en-US" sz="1000" dirty="0">
                <a:solidFill>
                  <a:srgbClr val="000000"/>
                </a:solidFill>
                <a:uFill>
                  <a:solidFill>
                    <a:srgbClr val="A6A6A6"/>
                  </a:solidFill>
                </a:uFill>
              </a:rPr>
              <a:t>*Based on 20% sample data</a:t>
            </a:r>
          </a:p>
        </p:txBody>
      </p:sp>
      <p:sp>
        <p:nvSpPr>
          <p:cNvPr id="2" name="Slide Number Placeholder 1">
            <a:extLst>
              <a:ext uri="{FF2B5EF4-FFF2-40B4-BE49-F238E27FC236}">
                <a16:creationId xmlns:a16="http://schemas.microsoft.com/office/drawing/2014/main" id="{14610DFD-4106-4D02-BBA1-7BC024828104}"/>
              </a:ext>
            </a:extLst>
          </p:cNvPr>
          <p:cNvSpPr>
            <a:spLocks noGrp="1"/>
          </p:cNvSpPr>
          <p:nvPr>
            <p:ph type="sldNum" sz="quarter" idx="4"/>
          </p:nvPr>
        </p:nvSpPr>
        <p:spPr/>
        <p:txBody>
          <a:bodyPr/>
          <a:lstStyle/>
          <a:p>
            <a:fld id="{F9F38F6F-904C-477B-8803-234C4EFF5914}" type="slidenum">
              <a:rPr lang="en-US" smtClean="0"/>
              <a:t>24</a:t>
            </a:fld>
            <a:endParaRPr lang="en-US"/>
          </a:p>
        </p:txBody>
      </p:sp>
    </p:spTree>
    <p:extLst>
      <p:ext uri="{BB962C8B-B14F-4D97-AF65-F5344CB8AC3E}">
        <p14:creationId xmlns:p14="http://schemas.microsoft.com/office/powerpoint/2010/main" val="96659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B83E6EA-23A4-4568-B6FB-A1A5B78827F9}"/>
              </a:ext>
            </a:extLst>
          </p:cNvPr>
          <p:cNvPicPr>
            <a:picLocks noChangeAspect="1"/>
          </p:cNvPicPr>
          <p:nvPr/>
        </p:nvPicPr>
        <p:blipFill>
          <a:blip r:embed="rId3"/>
          <a:stretch>
            <a:fillRect/>
          </a:stretch>
        </p:blipFill>
        <p:spPr>
          <a:xfrm>
            <a:off x="8135250" y="2928436"/>
            <a:ext cx="3582606" cy="2560320"/>
          </a:xfrm>
          <a:prstGeom prst="rect">
            <a:avLst/>
          </a:prstGeom>
        </p:spPr>
      </p:pic>
      <p:pic>
        <p:nvPicPr>
          <p:cNvPr id="5" name="Picture 4">
            <a:extLst>
              <a:ext uri="{FF2B5EF4-FFF2-40B4-BE49-F238E27FC236}">
                <a16:creationId xmlns:a16="http://schemas.microsoft.com/office/drawing/2014/main" id="{D782A42C-9B8F-4682-9216-0E70D58A2E63}"/>
              </a:ext>
            </a:extLst>
          </p:cNvPr>
          <p:cNvPicPr>
            <a:picLocks noChangeAspect="1"/>
          </p:cNvPicPr>
          <p:nvPr/>
        </p:nvPicPr>
        <p:blipFill>
          <a:blip r:embed="rId4"/>
          <a:stretch>
            <a:fillRect/>
          </a:stretch>
        </p:blipFill>
        <p:spPr>
          <a:xfrm>
            <a:off x="4304695" y="2928436"/>
            <a:ext cx="3582606" cy="2560320"/>
          </a:xfrm>
          <a:prstGeom prst="rect">
            <a:avLst/>
          </a:prstGeom>
        </p:spPr>
      </p:pic>
      <p:pic>
        <p:nvPicPr>
          <p:cNvPr id="3" name="Picture 2">
            <a:extLst>
              <a:ext uri="{FF2B5EF4-FFF2-40B4-BE49-F238E27FC236}">
                <a16:creationId xmlns:a16="http://schemas.microsoft.com/office/drawing/2014/main" id="{93FA51C2-420A-4CE4-A28D-06FBF19A93CD}"/>
              </a:ext>
            </a:extLst>
          </p:cNvPr>
          <p:cNvPicPr>
            <a:picLocks noChangeAspect="1"/>
          </p:cNvPicPr>
          <p:nvPr/>
        </p:nvPicPr>
        <p:blipFill>
          <a:blip r:embed="rId5"/>
          <a:stretch>
            <a:fillRect/>
          </a:stretch>
        </p:blipFill>
        <p:spPr>
          <a:xfrm>
            <a:off x="474140" y="2929741"/>
            <a:ext cx="3582606" cy="2560320"/>
          </a:xfrm>
          <a:prstGeom prst="rect">
            <a:avLst/>
          </a:prstGeom>
        </p:spPr>
      </p:pic>
      <p:sp>
        <p:nvSpPr>
          <p:cNvPr id="9" name="Rectangle 8">
            <a:extLst>
              <a:ext uri="{FF2B5EF4-FFF2-40B4-BE49-F238E27FC236}">
                <a16:creationId xmlns:a16="http://schemas.microsoft.com/office/drawing/2014/main" id="{F52E6DA1-0BD1-46F4-B6B5-5B9159800462}"/>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Logistic Regression or Bootstrap Aggregating (Logistic) will be used for prediction</a:t>
            </a:r>
          </a:p>
        </p:txBody>
      </p:sp>
      <p:sp>
        <p:nvSpPr>
          <p:cNvPr id="10" name="Shape 394">
            <a:extLst>
              <a:ext uri="{FF2B5EF4-FFF2-40B4-BE49-F238E27FC236}">
                <a16:creationId xmlns:a16="http://schemas.microsoft.com/office/drawing/2014/main" id="{05A431CF-2C40-4C01-BE4B-5E742C12D175}"/>
              </a:ext>
            </a:extLst>
          </p:cNvPr>
          <p:cNvSpPr/>
          <p:nvPr/>
        </p:nvSpPr>
        <p:spPr>
          <a:xfrm>
            <a:off x="0" y="1499301"/>
            <a:ext cx="12192000" cy="954107"/>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342900" indent="-342900" algn="ctr">
              <a:buFont typeface="Arial" panose="020B0604020202020204" pitchFamily="34" charset="0"/>
              <a:buChar char="•"/>
              <a:defRPr sz="1800">
                <a:solidFill>
                  <a:srgbClr val="000000"/>
                </a:solidFill>
                <a:uFillTx/>
              </a:defRPr>
            </a:pPr>
            <a:r>
              <a:rPr lang="en-US" dirty="0">
                <a:solidFill>
                  <a:srgbClr val="000000"/>
                </a:solidFill>
                <a:uFill>
                  <a:solidFill>
                    <a:srgbClr val="A6A6A6"/>
                  </a:solidFill>
                </a:uFill>
              </a:rPr>
              <a:t>The company does not want to be either too “aggressive” or “conservative” on loan approvals</a:t>
            </a:r>
          </a:p>
          <a:p>
            <a:pPr marL="342900" indent="-342900" algn="ctr">
              <a:buFont typeface="Arial" panose="020B0604020202020204" pitchFamily="34" charset="0"/>
              <a:buChar char="•"/>
              <a:defRPr sz="1800">
                <a:solidFill>
                  <a:srgbClr val="000000"/>
                </a:solidFill>
                <a:uFillTx/>
              </a:defRPr>
            </a:pPr>
            <a:r>
              <a:rPr lang="en-US" dirty="0">
                <a:solidFill>
                  <a:srgbClr val="000000"/>
                </a:solidFill>
                <a:uFill>
                  <a:solidFill>
                    <a:srgbClr val="A6A6A6"/>
                  </a:solidFill>
                </a:uFill>
              </a:rPr>
              <a:t>The company will find a good balance between Type II and Type I error</a:t>
            </a:r>
          </a:p>
          <a:p>
            <a:pPr marL="342900" indent="-342900" algn="ctr">
              <a:buFont typeface="Arial" panose="020B0604020202020204" pitchFamily="34" charset="0"/>
              <a:buChar char="•"/>
              <a:defRPr sz="1800">
                <a:solidFill>
                  <a:srgbClr val="000000"/>
                </a:solidFill>
                <a:uFillTx/>
              </a:defRPr>
            </a:pPr>
            <a:r>
              <a:rPr lang="en-US" dirty="0">
                <a:solidFill>
                  <a:srgbClr val="000000"/>
                </a:solidFill>
                <a:uFill>
                  <a:solidFill>
                    <a:srgbClr val="A6A6A6"/>
                  </a:solidFill>
                </a:uFill>
              </a:rPr>
              <a:t>Logistic regression is time efficient; bootstrap aggregating (logistic) is highly parallelizable </a:t>
            </a:r>
          </a:p>
        </p:txBody>
      </p:sp>
      <p:sp>
        <p:nvSpPr>
          <p:cNvPr id="13" name="Shape 167">
            <a:extLst>
              <a:ext uri="{FF2B5EF4-FFF2-40B4-BE49-F238E27FC236}">
                <a16:creationId xmlns:a16="http://schemas.microsoft.com/office/drawing/2014/main" id="{E6C6AC79-FF3D-4CEA-9755-B9CB8BE48633}"/>
              </a:ext>
            </a:extLst>
          </p:cNvPr>
          <p:cNvSpPr/>
          <p:nvPr/>
        </p:nvSpPr>
        <p:spPr>
          <a:xfrm>
            <a:off x="5091747" y="2498641"/>
            <a:ext cx="2008502" cy="310444"/>
          </a:xfrm>
          <a:prstGeom prst="roundRect">
            <a:avLst>
              <a:gd name="adj" fmla="val 0"/>
            </a:avLst>
          </a:prstGeom>
          <a:solidFill>
            <a:schemeClr val="tx1"/>
          </a:solidFill>
          <a:ln w="12700" cap="flat">
            <a:noFill/>
            <a:miter lim="400000"/>
          </a:ln>
          <a:effectLst/>
        </p:spPr>
        <p:txBody>
          <a:bodyPr wrap="square" lIns="0" tIns="0" rIns="0" bIns="0" numCol="1" anchor="ctr">
            <a:noAutofit/>
          </a:bodyPr>
          <a:lstStyle/>
          <a:p>
            <a:pPr lvl="0" algn="ctr">
              <a:spcBef>
                <a:spcPts val="0"/>
              </a:spcBef>
              <a:defRPr sz="1800">
                <a:uFill>
                  <a:solidFill>
                    <a:srgbClr val="FFFFFF"/>
                  </a:solidFill>
                </a:uFill>
                <a:latin typeface="Calibri"/>
                <a:ea typeface="Calibri"/>
                <a:cs typeface="Calibri"/>
                <a:sym typeface="Calibri"/>
              </a:defRPr>
            </a:pPr>
            <a:r>
              <a:rPr lang="en-US" sz="1600" dirty="0">
                <a:solidFill>
                  <a:schemeClr val="bg1"/>
                </a:solidFill>
                <a:latin typeface="Microsoft YaHei" charset="-122"/>
                <a:ea typeface="Microsoft YaHei" charset="-122"/>
                <a:cs typeface="Microsoft YaHei" charset="-122"/>
              </a:rPr>
              <a:t>Logistic Regression</a:t>
            </a:r>
            <a:endParaRPr sz="1600" dirty="0">
              <a:solidFill>
                <a:schemeClr val="bg1"/>
              </a:solidFill>
              <a:latin typeface="Microsoft YaHei" charset="-122"/>
              <a:ea typeface="Microsoft YaHei" charset="-122"/>
              <a:cs typeface="Microsoft YaHei" charset="-122"/>
            </a:endParaRPr>
          </a:p>
        </p:txBody>
      </p:sp>
      <p:graphicFrame>
        <p:nvGraphicFramePr>
          <p:cNvPr id="14" name="Table 13">
            <a:extLst>
              <a:ext uri="{FF2B5EF4-FFF2-40B4-BE49-F238E27FC236}">
                <a16:creationId xmlns:a16="http://schemas.microsoft.com/office/drawing/2014/main" id="{9264E465-94BE-4D47-8424-BD3982392953}"/>
              </a:ext>
            </a:extLst>
          </p:cNvPr>
          <p:cNvGraphicFramePr>
            <a:graphicFrameLocks noGrp="1"/>
          </p:cNvGraphicFramePr>
          <p:nvPr>
            <p:extLst>
              <p:ext uri="{D42A27DB-BD31-4B8C-83A1-F6EECF244321}">
                <p14:modId xmlns:p14="http://schemas.microsoft.com/office/powerpoint/2010/main" val="4230105937"/>
              </p:ext>
            </p:extLst>
          </p:nvPr>
        </p:nvGraphicFramePr>
        <p:xfrm>
          <a:off x="1928769" y="5673093"/>
          <a:ext cx="8334458" cy="723900"/>
        </p:xfrm>
        <a:graphic>
          <a:graphicData uri="http://schemas.openxmlformats.org/drawingml/2006/table">
            <a:tbl>
              <a:tblPr firstRow="1">
                <a:tableStyleId>{F5AB1C69-6EDB-4FF4-983F-18BD219EF322}</a:tableStyleId>
              </a:tblPr>
              <a:tblGrid>
                <a:gridCol w="1377398">
                  <a:extLst>
                    <a:ext uri="{9D8B030D-6E8A-4147-A177-3AD203B41FA5}">
                      <a16:colId xmlns:a16="http://schemas.microsoft.com/office/drawing/2014/main" val="3758163827"/>
                    </a:ext>
                  </a:extLst>
                </a:gridCol>
                <a:gridCol w="906780">
                  <a:extLst>
                    <a:ext uri="{9D8B030D-6E8A-4147-A177-3AD203B41FA5}">
                      <a16:colId xmlns:a16="http://schemas.microsoft.com/office/drawing/2014/main" val="2096909278"/>
                    </a:ext>
                  </a:extLst>
                </a:gridCol>
                <a:gridCol w="700759">
                  <a:extLst>
                    <a:ext uri="{9D8B030D-6E8A-4147-A177-3AD203B41FA5}">
                      <a16:colId xmlns:a16="http://schemas.microsoft.com/office/drawing/2014/main" val="2296588287"/>
                    </a:ext>
                  </a:extLst>
                </a:gridCol>
                <a:gridCol w="708941">
                  <a:extLst>
                    <a:ext uri="{9D8B030D-6E8A-4147-A177-3AD203B41FA5}">
                      <a16:colId xmlns:a16="http://schemas.microsoft.com/office/drawing/2014/main" val="2878432686"/>
                    </a:ext>
                  </a:extLst>
                </a:gridCol>
                <a:gridCol w="693420">
                  <a:extLst>
                    <a:ext uri="{9D8B030D-6E8A-4147-A177-3AD203B41FA5}">
                      <a16:colId xmlns:a16="http://schemas.microsoft.com/office/drawing/2014/main" val="2396112665"/>
                    </a:ext>
                  </a:extLst>
                </a:gridCol>
                <a:gridCol w="670560">
                  <a:extLst>
                    <a:ext uri="{9D8B030D-6E8A-4147-A177-3AD203B41FA5}">
                      <a16:colId xmlns:a16="http://schemas.microsoft.com/office/drawing/2014/main" val="1018586530"/>
                    </a:ext>
                  </a:extLst>
                </a:gridCol>
                <a:gridCol w="662940">
                  <a:extLst>
                    <a:ext uri="{9D8B030D-6E8A-4147-A177-3AD203B41FA5}">
                      <a16:colId xmlns:a16="http://schemas.microsoft.com/office/drawing/2014/main" val="878480522"/>
                    </a:ext>
                  </a:extLst>
                </a:gridCol>
                <a:gridCol w="655320">
                  <a:extLst>
                    <a:ext uri="{9D8B030D-6E8A-4147-A177-3AD203B41FA5}">
                      <a16:colId xmlns:a16="http://schemas.microsoft.com/office/drawing/2014/main" val="994632214"/>
                    </a:ext>
                  </a:extLst>
                </a:gridCol>
                <a:gridCol w="655320">
                  <a:extLst>
                    <a:ext uri="{9D8B030D-6E8A-4147-A177-3AD203B41FA5}">
                      <a16:colId xmlns:a16="http://schemas.microsoft.com/office/drawing/2014/main" val="348984342"/>
                    </a:ext>
                  </a:extLst>
                </a:gridCol>
                <a:gridCol w="655320">
                  <a:extLst>
                    <a:ext uri="{9D8B030D-6E8A-4147-A177-3AD203B41FA5}">
                      <a16:colId xmlns:a16="http://schemas.microsoft.com/office/drawing/2014/main" val="212369854"/>
                    </a:ext>
                  </a:extLst>
                </a:gridCol>
                <a:gridCol w="647700">
                  <a:extLst>
                    <a:ext uri="{9D8B030D-6E8A-4147-A177-3AD203B41FA5}">
                      <a16:colId xmlns:a16="http://schemas.microsoft.com/office/drawing/2014/main" val="3707946091"/>
                    </a:ext>
                  </a:extLst>
                </a:gridCol>
              </a:tblGrid>
              <a:tr h="243840">
                <a:tc>
                  <a:txBody>
                    <a:bodyPr/>
                    <a:lstStyle/>
                    <a:p>
                      <a:pPr algn="r" fontAlgn="ctr"/>
                      <a:r>
                        <a:rPr lang="en-US" sz="1400" u="none" strike="noStrike" dirty="0">
                          <a:effectLst/>
                        </a:rPr>
                        <a:t> </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Processed</a:t>
                      </a:r>
                    </a:p>
                    <a:p>
                      <a:pPr algn="r" fontAlgn="ctr"/>
                      <a:r>
                        <a:rPr lang="en-US" sz="1400" u="none" strike="noStrike" dirty="0">
                          <a:effectLst/>
                        </a:rPr>
                        <a:t>Time</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Train</a:t>
                      </a:r>
                    </a:p>
                    <a:p>
                      <a:pPr algn="r" fontAlgn="ctr"/>
                      <a:r>
                        <a:rPr lang="en-US" sz="1400" u="none" strike="noStrike" dirty="0">
                          <a:effectLst/>
                        </a:rPr>
                        <a:t>ROC AUC</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Train CV</a:t>
                      </a:r>
                    </a:p>
                    <a:p>
                      <a:pPr algn="r" fontAlgn="ctr"/>
                      <a:r>
                        <a:rPr lang="en-US" sz="1400" u="none" strike="noStrike" dirty="0">
                          <a:effectLst/>
                        </a:rPr>
                        <a:t>ROC AUC</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Test</a:t>
                      </a:r>
                    </a:p>
                    <a:p>
                      <a:pPr algn="r" fontAlgn="ctr"/>
                      <a:r>
                        <a:rPr lang="en-US" sz="1400" u="none" strike="noStrike" dirty="0">
                          <a:effectLst/>
                        </a:rPr>
                        <a:t>ROC AUC</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Train </a:t>
                      </a:r>
                    </a:p>
                    <a:p>
                      <a:pPr algn="r" fontAlgn="ctr"/>
                      <a:r>
                        <a:rPr lang="en-US" sz="1400" u="none" strike="noStrike" dirty="0">
                          <a:effectLst/>
                        </a:rPr>
                        <a:t>FPR</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Train CV</a:t>
                      </a:r>
                    </a:p>
                    <a:p>
                      <a:pPr algn="r" fontAlgn="ctr"/>
                      <a:r>
                        <a:rPr lang="en-US" sz="1400" u="none" strike="noStrike" dirty="0">
                          <a:effectLst/>
                        </a:rPr>
                        <a:t>FPR</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Test </a:t>
                      </a:r>
                    </a:p>
                    <a:p>
                      <a:pPr algn="r" fontAlgn="ctr"/>
                      <a:r>
                        <a:rPr lang="en-US" sz="1400" u="none" strike="noStrike" dirty="0">
                          <a:effectLst/>
                        </a:rPr>
                        <a:t>FPR</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Train </a:t>
                      </a:r>
                    </a:p>
                    <a:p>
                      <a:pPr algn="r" fontAlgn="ctr"/>
                      <a:r>
                        <a:rPr lang="en-US" sz="1400" u="none" strike="noStrike" dirty="0">
                          <a:effectLst/>
                        </a:rPr>
                        <a:t>FNR</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Train CV</a:t>
                      </a:r>
                    </a:p>
                    <a:p>
                      <a:pPr algn="r" fontAlgn="ctr"/>
                      <a:r>
                        <a:rPr lang="en-US" sz="1400" u="none" strike="noStrike" dirty="0">
                          <a:effectLst/>
                        </a:rPr>
                        <a:t>FNR</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tc>
                  <a:txBody>
                    <a:bodyPr/>
                    <a:lstStyle/>
                    <a:p>
                      <a:pPr algn="r" fontAlgn="ctr"/>
                      <a:r>
                        <a:rPr lang="en-US" sz="1400" u="none" strike="noStrike" dirty="0">
                          <a:effectLst/>
                        </a:rPr>
                        <a:t>Test </a:t>
                      </a:r>
                    </a:p>
                    <a:p>
                      <a:pPr algn="r" fontAlgn="ctr"/>
                      <a:r>
                        <a:rPr lang="en-US" sz="1400" u="none" strike="noStrike" dirty="0">
                          <a:effectLst/>
                        </a:rPr>
                        <a:t>FNR</a:t>
                      </a:r>
                      <a:endParaRPr lang="en-US" sz="1400" b="1" i="0" u="none" strike="noStrike" dirty="0">
                        <a:solidFill>
                          <a:srgbClr val="000000"/>
                        </a:solidFill>
                        <a:effectLst/>
                        <a:latin typeface="Arial" panose="020B0604020202020204" pitchFamily="34" charset="0"/>
                      </a:endParaRPr>
                    </a:p>
                  </a:txBody>
                  <a:tcPr marL="7620" marR="7620" marT="7620" marB="0" anchor="ctr">
                    <a:solidFill>
                      <a:schemeClr val="tx1"/>
                    </a:solidFill>
                  </a:tcPr>
                </a:tc>
                <a:extLst>
                  <a:ext uri="{0D108BD9-81ED-4DB2-BD59-A6C34878D82A}">
                    <a16:rowId xmlns:a16="http://schemas.microsoft.com/office/drawing/2014/main" val="162748454"/>
                  </a:ext>
                </a:extLst>
              </a:tr>
              <a:tr h="243840">
                <a:tc>
                  <a:txBody>
                    <a:bodyPr/>
                    <a:lstStyle/>
                    <a:p>
                      <a:pPr algn="r" fontAlgn="ctr"/>
                      <a:r>
                        <a:rPr lang="en-US" sz="1400" u="none" strike="noStrike" dirty="0">
                          <a:effectLst/>
                        </a:rPr>
                        <a:t>Logistic Regression</a:t>
                      </a:r>
                      <a:endParaRPr lang="en-US"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US" sz="1300" dirty="0">
                          <a:effectLst/>
                        </a:rPr>
                        <a:t>2520.3511</a:t>
                      </a:r>
                    </a:p>
                  </a:txBody>
                  <a:tcPr anchor="ctr"/>
                </a:tc>
                <a:tc>
                  <a:txBody>
                    <a:bodyPr/>
                    <a:lstStyle/>
                    <a:p>
                      <a:pPr algn="r" fontAlgn="ctr"/>
                      <a:r>
                        <a:rPr lang="en-US" sz="1300" b="1" dirty="0">
                          <a:solidFill>
                            <a:srgbClr val="FF0000"/>
                          </a:solidFill>
                          <a:effectLst/>
                        </a:rPr>
                        <a:t>0.7293</a:t>
                      </a:r>
                    </a:p>
                  </a:txBody>
                  <a:tcPr anchor="ctr"/>
                </a:tc>
                <a:tc>
                  <a:txBody>
                    <a:bodyPr/>
                    <a:lstStyle/>
                    <a:p>
                      <a:pPr algn="r" fontAlgn="ctr"/>
                      <a:r>
                        <a:rPr lang="en-US" sz="1300" b="1" dirty="0">
                          <a:solidFill>
                            <a:srgbClr val="FF0000"/>
                          </a:solidFill>
                          <a:effectLst/>
                        </a:rPr>
                        <a:t>0.7291</a:t>
                      </a:r>
                    </a:p>
                  </a:txBody>
                  <a:tcPr anchor="ctr"/>
                </a:tc>
                <a:tc>
                  <a:txBody>
                    <a:bodyPr/>
                    <a:lstStyle/>
                    <a:p>
                      <a:pPr algn="r" fontAlgn="ctr"/>
                      <a:r>
                        <a:rPr lang="en-US" sz="1300" b="1" dirty="0">
                          <a:solidFill>
                            <a:srgbClr val="FF0000"/>
                          </a:solidFill>
                          <a:effectLst/>
                        </a:rPr>
                        <a:t>0.7256</a:t>
                      </a:r>
                    </a:p>
                  </a:txBody>
                  <a:tcPr anchor="ctr"/>
                </a:tc>
                <a:tc>
                  <a:txBody>
                    <a:bodyPr/>
                    <a:lstStyle/>
                    <a:p>
                      <a:pPr algn="r" fontAlgn="ctr"/>
                      <a:r>
                        <a:rPr lang="en-US" sz="1300" dirty="0">
                          <a:effectLst/>
                        </a:rPr>
                        <a:t>0.3870</a:t>
                      </a:r>
                    </a:p>
                  </a:txBody>
                  <a:tcPr anchor="ctr"/>
                </a:tc>
                <a:tc>
                  <a:txBody>
                    <a:bodyPr/>
                    <a:lstStyle/>
                    <a:p>
                      <a:pPr algn="r" fontAlgn="ctr"/>
                      <a:r>
                        <a:rPr lang="en-US" sz="1300" dirty="0">
                          <a:effectLst/>
                        </a:rPr>
                        <a:t>0.3873</a:t>
                      </a:r>
                    </a:p>
                  </a:txBody>
                  <a:tcPr anchor="ctr"/>
                </a:tc>
                <a:tc>
                  <a:txBody>
                    <a:bodyPr/>
                    <a:lstStyle/>
                    <a:p>
                      <a:pPr algn="r" fontAlgn="ctr"/>
                      <a:r>
                        <a:rPr lang="en-US" sz="1300" dirty="0">
                          <a:effectLst/>
                        </a:rPr>
                        <a:t>0.3873</a:t>
                      </a:r>
                    </a:p>
                  </a:txBody>
                  <a:tcPr anchor="ctr"/>
                </a:tc>
                <a:tc>
                  <a:txBody>
                    <a:bodyPr/>
                    <a:lstStyle/>
                    <a:p>
                      <a:pPr algn="r" fontAlgn="ctr"/>
                      <a:r>
                        <a:rPr lang="en-US" sz="1300" dirty="0">
                          <a:effectLst/>
                        </a:rPr>
                        <a:t>0.2734</a:t>
                      </a:r>
                    </a:p>
                  </a:txBody>
                  <a:tcPr anchor="ctr"/>
                </a:tc>
                <a:tc>
                  <a:txBody>
                    <a:bodyPr/>
                    <a:lstStyle/>
                    <a:p>
                      <a:pPr algn="r" fontAlgn="ctr"/>
                      <a:r>
                        <a:rPr lang="en-US" sz="1300" dirty="0">
                          <a:effectLst/>
                        </a:rPr>
                        <a:t>0.2729</a:t>
                      </a:r>
                    </a:p>
                  </a:txBody>
                  <a:tcPr anchor="ctr"/>
                </a:tc>
                <a:tc>
                  <a:txBody>
                    <a:bodyPr/>
                    <a:lstStyle/>
                    <a:p>
                      <a:pPr algn="r" fontAlgn="ctr"/>
                      <a:r>
                        <a:rPr lang="en-US" sz="1300" dirty="0">
                          <a:effectLst/>
                        </a:rPr>
                        <a:t>0.2747</a:t>
                      </a:r>
                    </a:p>
                  </a:txBody>
                  <a:tcPr anchor="ctr"/>
                </a:tc>
                <a:extLst>
                  <a:ext uri="{0D108BD9-81ED-4DB2-BD59-A6C34878D82A}">
                    <a16:rowId xmlns:a16="http://schemas.microsoft.com/office/drawing/2014/main" val="3004406309"/>
                  </a:ext>
                </a:extLst>
              </a:tr>
            </a:tbl>
          </a:graphicData>
        </a:graphic>
      </p:graphicFrame>
      <p:sp>
        <p:nvSpPr>
          <p:cNvPr id="15" name="Rectangle 14">
            <a:extLst>
              <a:ext uri="{FF2B5EF4-FFF2-40B4-BE49-F238E27FC236}">
                <a16:creationId xmlns:a16="http://schemas.microsoft.com/office/drawing/2014/main" id="{0CD58EA7-368A-4C26-BDA7-F92C19AA8529}"/>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4.3 Model Comparison – Model Choice</a:t>
            </a:r>
          </a:p>
        </p:txBody>
      </p:sp>
      <p:sp>
        <p:nvSpPr>
          <p:cNvPr id="11" name="Shape 394">
            <a:extLst>
              <a:ext uri="{FF2B5EF4-FFF2-40B4-BE49-F238E27FC236}">
                <a16:creationId xmlns:a16="http://schemas.microsoft.com/office/drawing/2014/main" id="{B81CB6A5-3237-47DF-9B0B-CACB54A1286B}"/>
              </a:ext>
            </a:extLst>
          </p:cNvPr>
          <p:cNvSpPr/>
          <p:nvPr/>
        </p:nvSpPr>
        <p:spPr>
          <a:xfrm>
            <a:off x="0" y="6258494"/>
            <a:ext cx="12192000" cy="27699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r">
              <a:defRPr sz="1800">
                <a:solidFill>
                  <a:srgbClr val="000000"/>
                </a:solidFill>
                <a:uFillTx/>
              </a:defRPr>
            </a:pPr>
            <a:r>
              <a:rPr lang="en-US" sz="1000" dirty="0">
                <a:solidFill>
                  <a:srgbClr val="000000"/>
                </a:solidFill>
                <a:uFill>
                  <a:solidFill>
                    <a:srgbClr val="A6A6A6"/>
                  </a:solidFill>
                </a:uFill>
              </a:rPr>
              <a:t>*Based on 20% sample data</a:t>
            </a:r>
          </a:p>
        </p:txBody>
      </p:sp>
      <p:sp>
        <p:nvSpPr>
          <p:cNvPr id="2" name="Slide Number Placeholder 1">
            <a:extLst>
              <a:ext uri="{FF2B5EF4-FFF2-40B4-BE49-F238E27FC236}">
                <a16:creationId xmlns:a16="http://schemas.microsoft.com/office/drawing/2014/main" id="{D81E565F-A69B-40EE-96BB-BDC024505EDB}"/>
              </a:ext>
            </a:extLst>
          </p:cNvPr>
          <p:cNvSpPr>
            <a:spLocks noGrp="1"/>
          </p:cNvSpPr>
          <p:nvPr>
            <p:ph type="sldNum" sz="quarter" idx="4"/>
          </p:nvPr>
        </p:nvSpPr>
        <p:spPr/>
        <p:txBody>
          <a:bodyPr/>
          <a:lstStyle/>
          <a:p>
            <a:fld id="{F9F38F6F-904C-477B-8803-234C4EFF5914}" type="slidenum">
              <a:rPr lang="en-US" smtClean="0"/>
              <a:t>25</a:t>
            </a:fld>
            <a:endParaRPr lang="en-US"/>
          </a:p>
        </p:txBody>
      </p:sp>
    </p:spTree>
    <p:extLst>
      <p:ext uri="{BB962C8B-B14F-4D97-AF65-F5344CB8AC3E}">
        <p14:creationId xmlns:p14="http://schemas.microsoft.com/office/powerpoint/2010/main" val="361329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E00400-BD60-4BDE-BF3E-3558E34C1D97}"/>
              </a:ext>
            </a:extLst>
          </p:cNvPr>
          <p:cNvGrpSpPr/>
          <p:nvPr/>
        </p:nvGrpSpPr>
        <p:grpSpPr>
          <a:xfrm>
            <a:off x="2827484" y="1521772"/>
            <a:ext cx="4338426" cy="3814455"/>
            <a:chOff x="2827484" y="1819386"/>
            <a:chExt cx="4338426" cy="3814455"/>
          </a:xfrm>
        </p:grpSpPr>
        <p:sp>
          <p:nvSpPr>
            <p:cNvPr id="16" name="TextBox 15">
              <a:extLst>
                <a:ext uri="{FF2B5EF4-FFF2-40B4-BE49-F238E27FC236}">
                  <a16:creationId xmlns:a16="http://schemas.microsoft.com/office/drawing/2014/main" id="{C8F49945-BAB2-428F-93B4-5B5A6ED16925}"/>
                </a:ext>
              </a:extLst>
            </p:cNvPr>
            <p:cNvSpPr txBox="1"/>
            <p:nvPr/>
          </p:nvSpPr>
          <p:spPr>
            <a:xfrm>
              <a:off x="2827484" y="4099302"/>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Interpretation</a:t>
              </a:r>
              <a:endParaRPr lang="en-US" altLang="zh-CN" sz="2000" dirty="0">
                <a:latin typeface="Microsoft YaHei" charset="-122"/>
                <a:ea typeface="Microsoft YaHei" charset="-122"/>
                <a:cs typeface="Microsoft YaHei" charset="-122"/>
              </a:endParaRPr>
            </a:p>
          </p:txBody>
        </p:sp>
        <p:sp>
          <p:nvSpPr>
            <p:cNvPr id="20" name="TextBox 19">
              <a:extLst>
                <a:ext uri="{FF2B5EF4-FFF2-40B4-BE49-F238E27FC236}">
                  <a16:creationId xmlns:a16="http://schemas.microsoft.com/office/drawing/2014/main" id="{EE3DEDBE-7941-496A-ABF7-4F74F6F3EAAC}"/>
                </a:ext>
              </a:extLst>
            </p:cNvPr>
            <p:cNvSpPr txBox="1"/>
            <p:nvPr/>
          </p:nvSpPr>
          <p:spPr>
            <a:xfrm>
              <a:off x="2827484" y="1819386"/>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Overview</a:t>
              </a:r>
              <a:endParaRPr lang="en-US" altLang="zh-CN" sz="2000" dirty="0">
                <a:solidFill>
                  <a:schemeClr val="bg2"/>
                </a:solidFill>
                <a:latin typeface="Microsoft YaHei" charset="-122"/>
                <a:ea typeface="Microsoft YaHei" charset="-122"/>
                <a:cs typeface="Microsoft YaHei" charset="-122"/>
              </a:endParaRPr>
            </a:p>
          </p:txBody>
        </p:sp>
        <p:sp>
          <p:nvSpPr>
            <p:cNvPr id="27" name="TextBox 26">
              <a:extLst>
                <a:ext uri="{FF2B5EF4-FFF2-40B4-BE49-F238E27FC236}">
                  <a16:creationId xmlns:a16="http://schemas.microsoft.com/office/drawing/2014/main" id="{EFDEF049-831E-4449-876E-FC4B25E6F3BF}"/>
                </a:ext>
              </a:extLst>
            </p:cNvPr>
            <p:cNvSpPr txBox="1"/>
            <p:nvPr/>
          </p:nvSpPr>
          <p:spPr>
            <a:xfrm>
              <a:off x="2827484" y="2389365"/>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Data Preprocessing</a:t>
              </a:r>
              <a:endParaRPr lang="en-US" altLang="zh-CN" sz="2000" dirty="0">
                <a:solidFill>
                  <a:schemeClr val="bg2"/>
                </a:solidFill>
                <a:latin typeface="Microsoft YaHei" charset="-122"/>
                <a:ea typeface="Microsoft YaHei" charset="-122"/>
                <a:cs typeface="Microsoft YaHei" charset="-122"/>
              </a:endParaRPr>
            </a:p>
          </p:txBody>
        </p:sp>
        <p:sp>
          <p:nvSpPr>
            <p:cNvPr id="28" name="TextBox 27">
              <a:extLst>
                <a:ext uri="{FF2B5EF4-FFF2-40B4-BE49-F238E27FC236}">
                  <a16:creationId xmlns:a16="http://schemas.microsoft.com/office/drawing/2014/main" id="{08A8025D-E9CE-4055-B7A8-F7D4D381D367}"/>
                </a:ext>
              </a:extLst>
            </p:cNvPr>
            <p:cNvSpPr txBox="1"/>
            <p:nvPr/>
          </p:nvSpPr>
          <p:spPr>
            <a:xfrm>
              <a:off x="2827484" y="2959344"/>
              <a:ext cx="4338426"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Building</a:t>
              </a:r>
              <a:endParaRPr lang="en-US" altLang="zh-CN" sz="2000" dirty="0">
                <a:solidFill>
                  <a:schemeClr val="bg2"/>
                </a:solidFill>
                <a:latin typeface="Microsoft YaHei" charset="-122"/>
                <a:ea typeface="Microsoft YaHei" charset="-122"/>
                <a:cs typeface="Microsoft YaHei" charset="-122"/>
              </a:endParaRPr>
            </a:p>
          </p:txBody>
        </p:sp>
        <p:sp>
          <p:nvSpPr>
            <p:cNvPr id="29" name="TextBox 28">
              <a:extLst>
                <a:ext uri="{FF2B5EF4-FFF2-40B4-BE49-F238E27FC236}">
                  <a16:creationId xmlns:a16="http://schemas.microsoft.com/office/drawing/2014/main" id="{F9CCCE52-E82D-4E86-B962-C3803D8AFC3B}"/>
                </a:ext>
              </a:extLst>
            </p:cNvPr>
            <p:cNvSpPr txBox="1"/>
            <p:nvPr/>
          </p:nvSpPr>
          <p:spPr>
            <a:xfrm>
              <a:off x="2827484" y="3529323"/>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Comparison</a:t>
              </a:r>
            </a:p>
          </p:txBody>
        </p:sp>
        <p:sp>
          <p:nvSpPr>
            <p:cNvPr id="30" name="TextBox 29">
              <a:extLst>
                <a:ext uri="{FF2B5EF4-FFF2-40B4-BE49-F238E27FC236}">
                  <a16:creationId xmlns:a16="http://schemas.microsoft.com/office/drawing/2014/main" id="{887C5B1B-AC45-44BA-B17A-44D115E2A005}"/>
                </a:ext>
              </a:extLst>
            </p:cNvPr>
            <p:cNvSpPr txBox="1"/>
            <p:nvPr/>
          </p:nvSpPr>
          <p:spPr>
            <a:xfrm>
              <a:off x="2827484" y="466928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Future Steps</a:t>
              </a:r>
              <a:endParaRPr lang="en-US" altLang="zh-CN" sz="2000" dirty="0">
                <a:solidFill>
                  <a:schemeClr val="bg2"/>
                </a:solidFill>
                <a:latin typeface="Microsoft YaHei" charset="-122"/>
                <a:ea typeface="Microsoft YaHei" charset="-122"/>
                <a:cs typeface="Microsoft YaHei" charset="-122"/>
              </a:endParaRPr>
            </a:p>
          </p:txBody>
        </p:sp>
        <p:sp>
          <p:nvSpPr>
            <p:cNvPr id="31" name="TextBox 30">
              <a:extLst>
                <a:ext uri="{FF2B5EF4-FFF2-40B4-BE49-F238E27FC236}">
                  <a16:creationId xmlns:a16="http://schemas.microsoft.com/office/drawing/2014/main" id="{8B06E43B-DF89-4D79-B22C-7D2AA9D2FED0}"/>
                </a:ext>
              </a:extLst>
            </p:cNvPr>
            <p:cNvSpPr txBox="1"/>
            <p:nvPr/>
          </p:nvSpPr>
          <p:spPr>
            <a:xfrm>
              <a:off x="2827484" y="523373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Appendix</a:t>
              </a:r>
              <a:endParaRPr lang="en-US" altLang="zh-CN" sz="2000" dirty="0">
                <a:solidFill>
                  <a:schemeClr val="bg2"/>
                </a:solidFill>
                <a:latin typeface="Microsoft YaHei" charset="-122"/>
                <a:ea typeface="Microsoft YaHei" charset="-122"/>
                <a:cs typeface="Microsoft YaHei" charset="-122"/>
              </a:endParaRPr>
            </a:p>
          </p:txBody>
        </p:sp>
      </p:grpSp>
      <p:sp>
        <p:nvSpPr>
          <p:cNvPr id="3" name="Slide Number Placeholder 2">
            <a:extLst>
              <a:ext uri="{FF2B5EF4-FFF2-40B4-BE49-F238E27FC236}">
                <a16:creationId xmlns:a16="http://schemas.microsoft.com/office/drawing/2014/main" id="{55EB5DF0-B5D1-4309-AB84-C586C35CCB0F}"/>
              </a:ext>
            </a:extLst>
          </p:cNvPr>
          <p:cNvSpPr>
            <a:spLocks noGrp="1"/>
          </p:cNvSpPr>
          <p:nvPr>
            <p:ph type="sldNum" sz="quarter" idx="4"/>
          </p:nvPr>
        </p:nvSpPr>
        <p:spPr/>
        <p:txBody>
          <a:bodyPr/>
          <a:lstStyle/>
          <a:p>
            <a:fld id="{F9F38F6F-904C-477B-8803-234C4EFF5914}" type="slidenum">
              <a:rPr lang="en-US" smtClean="0"/>
              <a:t>26</a:t>
            </a:fld>
            <a:endParaRPr lang="en-US"/>
          </a:p>
        </p:txBody>
      </p:sp>
    </p:spTree>
    <p:extLst>
      <p:ext uri="{BB962C8B-B14F-4D97-AF65-F5344CB8AC3E}">
        <p14:creationId xmlns:p14="http://schemas.microsoft.com/office/powerpoint/2010/main" val="796784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2DD669-8A4A-420E-9409-2F97FC35D515}"/>
              </a:ext>
            </a:extLst>
          </p:cNvPr>
          <p:cNvPicPr>
            <a:picLocks noChangeAspect="1"/>
          </p:cNvPicPr>
          <p:nvPr/>
        </p:nvPicPr>
        <p:blipFill>
          <a:blip r:embed="rId3"/>
          <a:stretch>
            <a:fillRect/>
          </a:stretch>
        </p:blipFill>
        <p:spPr>
          <a:xfrm>
            <a:off x="7002675" y="1770396"/>
            <a:ext cx="4862108" cy="3474720"/>
          </a:xfrm>
          <a:prstGeom prst="rect">
            <a:avLst/>
          </a:prstGeom>
        </p:spPr>
      </p:pic>
      <p:sp>
        <p:nvSpPr>
          <p:cNvPr id="13" name="Rectangle 12"/>
          <p:cNvSpPr/>
          <p:nvPr/>
        </p:nvSpPr>
        <p:spPr>
          <a:xfrm>
            <a:off x="174849" y="1095376"/>
            <a:ext cx="5619879" cy="231457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In Credit Risk Modeling, there is a greater focus in Sensitivity (Type II Error), which is failure to detect bad loans.</a:t>
            </a:r>
          </a:p>
          <a:p>
            <a:pPr marL="285750" indent="-285750">
              <a:buFont typeface="Arial" panose="020B0604020202020204" pitchFamily="34" charset="0"/>
              <a:buChar char="•"/>
            </a:pPr>
            <a:r>
              <a:rPr lang="en-US" sz="1400" dirty="0">
                <a:solidFill>
                  <a:schemeClr val="tx1"/>
                </a:solidFill>
              </a:rPr>
              <a:t>Accuracy rate will typically be in the +95% because most banks and lending institutions generally have loan defaults between 1~12% (unbalanced data).  </a:t>
            </a:r>
          </a:p>
          <a:p>
            <a:pPr marL="285750" indent="-285750">
              <a:buFont typeface="Arial" panose="020B0604020202020204" pitchFamily="34" charset="0"/>
              <a:buChar char="•"/>
            </a:pPr>
            <a:r>
              <a:rPr lang="en-US" sz="1400" dirty="0">
                <a:solidFill>
                  <a:schemeClr val="tx1"/>
                </a:solidFill>
              </a:rPr>
              <a:t>For example, if you build a model using a loan portfolio with 5% default rate, you will generally have an accuracy score of 95%.  However, these models will have failed to detect any defaults (Low Sensitivity).  </a:t>
            </a:r>
          </a:p>
          <a:p>
            <a:pPr marL="285750" indent="-285750">
              <a:buFont typeface="Arial" panose="020B0604020202020204" pitchFamily="34" charset="0"/>
              <a:buChar char="•"/>
            </a:pPr>
            <a:r>
              <a:rPr lang="en-US" sz="1400" dirty="0">
                <a:solidFill>
                  <a:schemeClr val="tx1"/>
                </a:solidFill>
              </a:rPr>
              <a:t>A good credit risk model will have low Type II error (High Sensitivity) without sacrificing Type 1 error (Specificity).</a:t>
            </a:r>
          </a:p>
        </p:txBody>
      </p:sp>
      <p:sp>
        <p:nvSpPr>
          <p:cNvPr id="14" name="Rectangle 13"/>
          <p:cNvSpPr/>
          <p:nvPr/>
        </p:nvSpPr>
        <p:spPr>
          <a:xfrm>
            <a:off x="174849" y="3507756"/>
            <a:ext cx="5619879" cy="2610900"/>
          </a:xfrm>
          <a:prstGeom prst="rect">
            <a:avLst/>
          </a:prstGeom>
          <a:solidFill>
            <a:srgbClr val="3A5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bg1"/>
                </a:solidFill>
              </a:rPr>
              <a:t>WHY?</a:t>
            </a:r>
          </a:p>
          <a:p>
            <a:pPr marL="285750" indent="-285750">
              <a:buFont typeface="Arial" panose="020B0604020202020204" pitchFamily="34" charset="0"/>
              <a:buChar char="•"/>
            </a:pPr>
            <a:r>
              <a:rPr lang="en-US" sz="1400" dirty="0">
                <a:solidFill>
                  <a:schemeClr val="bg1"/>
                </a:solidFill>
              </a:rPr>
              <a:t>Generally, in a prime loan portfolio, the lender will earn between 4% to 15% for an unsecured loan (i.e. Credit Card Balances).  This roughly translates to an average profit margin of 7%.  </a:t>
            </a:r>
          </a:p>
          <a:p>
            <a:pPr marL="285750" indent="-285750">
              <a:buFont typeface="Arial" panose="020B0604020202020204" pitchFamily="34" charset="0"/>
              <a:buChar char="•"/>
            </a:pPr>
            <a:r>
              <a:rPr lang="en-US" sz="1400" dirty="0">
                <a:solidFill>
                  <a:schemeClr val="bg1"/>
                </a:solidFill>
              </a:rPr>
              <a:t>	Example: $10,000 loan x 7% = $700 profit</a:t>
            </a:r>
          </a:p>
          <a:p>
            <a:pPr marL="285750" indent="-285750">
              <a:buFont typeface="Arial" panose="020B0604020202020204" pitchFamily="34" charset="0"/>
              <a:buChar char="•"/>
            </a:pPr>
            <a:r>
              <a:rPr lang="en-US" sz="1400" dirty="0">
                <a:solidFill>
                  <a:schemeClr val="bg1"/>
                </a:solidFill>
              </a:rPr>
              <a:t>However, if a lender books a bad unsecured loan, the lender will only recover approximately 20% of the loan balance, which is ~80% loss. </a:t>
            </a:r>
          </a:p>
          <a:p>
            <a:pPr marL="285750" indent="-285750">
              <a:buFont typeface="Arial" panose="020B0604020202020204" pitchFamily="34" charset="0"/>
              <a:buChar char="•"/>
            </a:pPr>
            <a:r>
              <a:rPr lang="en-US" sz="1400" dirty="0">
                <a:solidFill>
                  <a:schemeClr val="bg1"/>
                </a:solidFill>
              </a:rPr>
              <a:t>	Example: $10,000 loan x 80% loss = </a:t>
            </a:r>
            <a:r>
              <a:rPr lang="en-US" sz="1400" b="1" dirty="0">
                <a:solidFill>
                  <a:srgbClr val="FF0000"/>
                </a:solidFill>
              </a:rPr>
              <a:t> ($8,000) loss. </a:t>
            </a:r>
          </a:p>
          <a:p>
            <a:pPr marL="285750" indent="-285750">
              <a:buFont typeface="Arial" panose="020B0604020202020204" pitchFamily="34" charset="0"/>
              <a:buChar char="•"/>
            </a:pPr>
            <a:r>
              <a:rPr lang="en-US" sz="1400" dirty="0">
                <a:solidFill>
                  <a:schemeClr val="bg1"/>
                </a:solidFill>
              </a:rPr>
              <a:t>1 Bad Loan can wipe out the profit of 11 Good Loans.  </a:t>
            </a:r>
          </a:p>
          <a:p>
            <a:pPr marL="285750" indent="-285750">
              <a:buFont typeface="Arial" panose="020B0604020202020204" pitchFamily="34" charset="0"/>
              <a:buChar char="•"/>
            </a:pPr>
            <a:r>
              <a:rPr lang="en-US" sz="1400" dirty="0">
                <a:solidFill>
                  <a:schemeClr val="bg1"/>
                </a:solidFill>
              </a:rPr>
              <a:t>Lenders can go out of business by failing to detect bad loans (i.e. Having Type II error rate greater than 10% can shut down the bank)</a:t>
            </a:r>
          </a:p>
        </p:txBody>
      </p:sp>
      <p:sp>
        <p:nvSpPr>
          <p:cNvPr id="15" name="Rectangle 14">
            <a:extLst>
              <a:ext uri="{FF2B5EF4-FFF2-40B4-BE49-F238E27FC236}">
                <a16:creationId xmlns:a16="http://schemas.microsoft.com/office/drawing/2014/main" id="{56137205-0D22-400E-AD06-DA718A11FB11}"/>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5.1 Interpreting Results – Sensitivity vs Specificity </a:t>
            </a:r>
          </a:p>
        </p:txBody>
      </p:sp>
      <p:sp>
        <p:nvSpPr>
          <p:cNvPr id="9" name="Rectangle 8"/>
          <p:cNvSpPr/>
          <p:nvPr/>
        </p:nvSpPr>
        <p:spPr>
          <a:xfrm>
            <a:off x="7820997" y="5304058"/>
            <a:ext cx="3225464" cy="3336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altLang="zh-CN" dirty="0"/>
              <a:t>-</a:t>
            </a:r>
            <a:r>
              <a:rPr lang="en-US" dirty="0"/>
              <a:t>Specificity – Losing good loans</a:t>
            </a:r>
          </a:p>
        </p:txBody>
      </p:sp>
      <p:sp>
        <p:nvSpPr>
          <p:cNvPr id="11" name="Rectangle 10"/>
          <p:cNvSpPr/>
          <p:nvPr/>
        </p:nvSpPr>
        <p:spPr>
          <a:xfrm rot="16200000">
            <a:off x="5027471" y="3233048"/>
            <a:ext cx="3126259" cy="3336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Sensitivity – Booking bad loans</a:t>
            </a:r>
          </a:p>
        </p:txBody>
      </p:sp>
      <p:sp>
        <p:nvSpPr>
          <p:cNvPr id="16" name="TextBox 15">
            <a:extLst>
              <a:ext uri="{FF2B5EF4-FFF2-40B4-BE49-F238E27FC236}">
                <a16:creationId xmlns:a16="http://schemas.microsoft.com/office/drawing/2014/main" id="{6FFD7C2C-7B05-469C-B4B6-0A7ACE7F0314}"/>
              </a:ext>
            </a:extLst>
          </p:cNvPr>
          <p:cNvSpPr txBox="1"/>
          <p:nvPr/>
        </p:nvSpPr>
        <p:spPr>
          <a:xfrm>
            <a:off x="7681272" y="1231242"/>
            <a:ext cx="3504914" cy="400110"/>
          </a:xfrm>
          <a:prstGeom prst="rect">
            <a:avLst/>
          </a:prstGeom>
          <a:noFill/>
        </p:spPr>
        <p:txBody>
          <a:bodyPr wrap="square" rtlCol="0">
            <a:spAutoFit/>
          </a:bodyPr>
          <a:lstStyle/>
          <a:p>
            <a:pPr algn="ctr"/>
            <a:r>
              <a:rPr lang="en-US" sz="2000" b="1" dirty="0"/>
              <a:t>L</a:t>
            </a:r>
            <a:r>
              <a:rPr lang="en-US" altLang="zh-CN" sz="2000" b="1" dirty="0"/>
              <a:t>ogistic Regression</a:t>
            </a:r>
            <a:endParaRPr lang="en-US" sz="2000" b="1" dirty="0"/>
          </a:p>
        </p:txBody>
      </p:sp>
      <p:sp>
        <p:nvSpPr>
          <p:cNvPr id="2" name="Slide Number Placeholder 1">
            <a:extLst>
              <a:ext uri="{FF2B5EF4-FFF2-40B4-BE49-F238E27FC236}">
                <a16:creationId xmlns:a16="http://schemas.microsoft.com/office/drawing/2014/main" id="{9DBA90CA-1148-4E0A-8F3B-18F1455A6269}"/>
              </a:ext>
            </a:extLst>
          </p:cNvPr>
          <p:cNvSpPr>
            <a:spLocks noGrp="1"/>
          </p:cNvSpPr>
          <p:nvPr>
            <p:ph type="sldNum" sz="quarter" idx="4"/>
          </p:nvPr>
        </p:nvSpPr>
        <p:spPr/>
        <p:txBody>
          <a:bodyPr/>
          <a:lstStyle/>
          <a:p>
            <a:fld id="{F9F38F6F-904C-477B-8803-234C4EFF5914}" type="slidenum">
              <a:rPr lang="en-US" smtClean="0"/>
              <a:t>27</a:t>
            </a:fld>
            <a:endParaRPr lang="en-US"/>
          </a:p>
        </p:txBody>
      </p:sp>
    </p:spTree>
    <p:extLst>
      <p:ext uri="{BB962C8B-B14F-4D97-AF65-F5344CB8AC3E}">
        <p14:creationId xmlns:p14="http://schemas.microsoft.com/office/powerpoint/2010/main" val="2795383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26986690"/>
              </p:ext>
            </p:extLst>
          </p:nvPr>
        </p:nvGraphicFramePr>
        <p:xfrm>
          <a:off x="503522" y="1809140"/>
          <a:ext cx="5448300" cy="4095750"/>
        </p:xfrm>
        <a:graphic>
          <a:graphicData uri="http://schemas.openxmlformats.org/drawingml/2006/table">
            <a:tbl>
              <a:tblPr/>
              <a:tblGrid>
                <a:gridCol w="352425">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76275">
                  <a:extLst>
                    <a:ext uri="{9D8B030D-6E8A-4147-A177-3AD203B41FA5}">
                      <a16:colId xmlns:a16="http://schemas.microsoft.com/office/drawing/2014/main" val="20003"/>
                    </a:ext>
                  </a:extLst>
                </a:gridCol>
                <a:gridCol w="657225">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1323975">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200025">
                <a:tc gridSpan="5">
                  <a:txBody>
                    <a:bodyPr/>
                    <a:lstStyle/>
                    <a:p>
                      <a:pPr algn="l" fontAlgn="b"/>
                      <a:r>
                        <a:rPr lang="en-US" sz="1200" b="1" i="0" u="none" strike="noStrike" dirty="0">
                          <a:solidFill>
                            <a:srgbClr val="000000"/>
                          </a:solidFill>
                          <a:effectLst/>
                          <a:latin typeface="Calibri" panose="020F0502020204030204" pitchFamily="34" charset="0"/>
                        </a:rPr>
                        <a:t>Logistic Regression</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20002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200" b="1" i="0" u="none" strike="noStrike">
                          <a:solidFill>
                            <a:srgbClr val="FFFFFF"/>
                          </a:solidFill>
                          <a:effectLst/>
                          <a:latin typeface="Calibri" panose="020F0502020204030204" pitchFamily="34" charset="0"/>
                        </a:rPr>
                        <a:t>Predicted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l" fontAlgn="b"/>
                      <a:r>
                        <a:rPr lang="en-US" sz="1200" b="1"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200" b="1" i="0" u="none" strike="noStrike">
                          <a:solidFill>
                            <a:srgbClr val="FFFFFF"/>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1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2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rowSpan="2">
                  <a:txBody>
                    <a:bodyPr/>
                    <a:lstStyle/>
                    <a:p>
                      <a:pPr algn="ctr" fontAlgn="ctr"/>
                      <a:r>
                        <a:rPr lang="en-US" sz="1200" b="1" i="0" u="none" strike="noStrike">
                          <a:solidFill>
                            <a:srgbClr val="FFFFFF"/>
                          </a:solidFill>
                          <a:effectLst/>
                          <a:latin typeface="Calibri" panose="020F0502020204030204" pitchFamily="34" charset="0"/>
                        </a:rPr>
                        <a:t>Actual</a:t>
                      </a:r>
                    </a:p>
                  </a:txBody>
                  <a:tcPr marL="9525" marR="9525" marT="9525" marB="0" vert="vert270" anchor="ctr">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61.7%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2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2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6700">
                <a:tc vMerge="1">
                  <a:txBody>
                    <a:bodyPr/>
                    <a:lstStyle/>
                    <a:p>
                      <a:endParaRPr lang="en-US"/>
                    </a:p>
                  </a:txBody>
                  <a:tcPr/>
                </a:tc>
                <a:tc>
                  <a:txBody>
                    <a:bodyPr/>
                    <a:lstStyle/>
                    <a:p>
                      <a:pPr algn="ctr" fontAlgn="b"/>
                      <a:r>
                        <a:rPr lang="en-US" sz="1200" b="1" i="0" u="none" strike="noStrike">
                          <a:solidFill>
                            <a:srgbClr val="FFFFFF"/>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Total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1"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20002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00025">
                <a:tc gridSpan="5">
                  <a:txBody>
                    <a:bodyPr/>
                    <a:lstStyle/>
                    <a:p>
                      <a:pPr algn="l" fontAlgn="b"/>
                      <a:r>
                        <a:rPr lang="en-US" sz="1200" b="1" i="0" u="none" strike="noStrike">
                          <a:solidFill>
                            <a:srgbClr val="000000"/>
                          </a:solidFill>
                          <a:effectLst/>
                          <a:latin typeface="Calibri" panose="020F0502020204030204" pitchFamily="34" charset="0"/>
                        </a:rPr>
                        <a:t>Decision Tree</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0002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200" b="1" i="0" u="none" strike="noStrike">
                          <a:solidFill>
                            <a:srgbClr val="FFFFFF"/>
                          </a:solidFill>
                          <a:effectLst/>
                          <a:latin typeface="Calibri" panose="020F0502020204030204" pitchFamily="34" charset="0"/>
                        </a:rPr>
                        <a:t>Predicted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00025">
                <a:tc>
                  <a:txBody>
                    <a:bodyPr/>
                    <a:lstStyle/>
                    <a:p>
                      <a:pPr algn="l" fontAlgn="b"/>
                      <a:r>
                        <a:rPr lang="en-US" sz="1200" b="1"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200" b="1" i="0" u="none" strike="noStrike">
                          <a:solidFill>
                            <a:srgbClr val="FFFFFF"/>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1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2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00025">
                <a:tc rowSpan="2">
                  <a:txBody>
                    <a:bodyPr/>
                    <a:lstStyle/>
                    <a:p>
                      <a:pPr algn="ctr" fontAlgn="ctr"/>
                      <a:r>
                        <a:rPr lang="en-US" sz="1200" b="1" i="0" u="none" strike="noStrike">
                          <a:solidFill>
                            <a:srgbClr val="FFFFFF"/>
                          </a:solidFill>
                          <a:effectLst/>
                          <a:latin typeface="Calibri" panose="020F0502020204030204" pitchFamily="34" charset="0"/>
                        </a:rPr>
                        <a:t>Actual</a:t>
                      </a:r>
                    </a:p>
                  </a:txBody>
                  <a:tcPr marL="9525" marR="9525" marT="9525" marB="0" vert="vert270" anchor="ctr">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52.3%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2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7175">
                <a:tc vMerge="1">
                  <a:txBody>
                    <a:bodyPr/>
                    <a:lstStyle/>
                    <a:p>
                      <a:endParaRPr lang="en-US"/>
                    </a:p>
                  </a:txBody>
                  <a:tcPr/>
                </a:tc>
                <a:tc>
                  <a:txBody>
                    <a:bodyPr/>
                    <a:lstStyle/>
                    <a:p>
                      <a:pPr algn="ctr" fontAlgn="b"/>
                      <a:r>
                        <a:rPr lang="en-US" sz="1200" b="1" i="0" u="none" strike="noStrike">
                          <a:solidFill>
                            <a:srgbClr val="FFFFFF"/>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Total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1"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0002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r h="20002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3"/>
                  </a:ext>
                </a:extLst>
              </a:tr>
              <a:tr h="200025">
                <a:tc gridSpan="5">
                  <a:txBody>
                    <a:bodyPr/>
                    <a:lstStyle/>
                    <a:p>
                      <a:pPr algn="l" fontAlgn="b"/>
                      <a:r>
                        <a:rPr lang="en-US" sz="1200" b="1" i="0" u="none" strike="noStrike">
                          <a:solidFill>
                            <a:srgbClr val="000000"/>
                          </a:solidFill>
                          <a:effectLst/>
                          <a:latin typeface="Calibri" panose="020F0502020204030204" pitchFamily="34" charset="0"/>
                        </a:rPr>
                        <a:t>Random Forest</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14"/>
                  </a:ext>
                </a:extLst>
              </a:tr>
              <a:tr h="20002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200" b="1" i="0" u="none" strike="noStrike">
                          <a:solidFill>
                            <a:srgbClr val="FFFFFF"/>
                          </a:solidFill>
                          <a:effectLst/>
                          <a:latin typeface="Calibri" panose="020F0502020204030204" pitchFamily="34" charset="0"/>
                        </a:rPr>
                        <a:t>Predicted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38125">
                <a:tc>
                  <a:txBody>
                    <a:bodyPr/>
                    <a:lstStyle/>
                    <a:p>
                      <a:pPr algn="l" fontAlgn="b"/>
                      <a:r>
                        <a:rPr lang="en-US" sz="1200" b="1"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200" b="1" i="0" u="none" strike="noStrike">
                          <a:solidFill>
                            <a:srgbClr val="FFFFFF"/>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1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2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5275">
                <a:tc rowSpan="2">
                  <a:txBody>
                    <a:bodyPr/>
                    <a:lstStyle/>
                    <a:p>
                      <a:pPr algn="ctr" fontAlgn="ctr"/>
                      <a:r>
                        <a:rPr lang="en-US" sz="1200" b="1" i="0" u="none" strike="noStrike">
                          <a:solidFill>
                            <a:srgbClr val="FFFFFF"/>
                          </a:solidFill>
                          <a:effectLst/>
                          <a:latin typeface="Calibri" panose="020F0502020204030204" pitchFamily="34" charset="0"/>
                        </a:rPr>
                        <a:t>Actual</a:t>
                      </a:r>
                    </a:p>
                  </a:txBody>
                  <a:tcPr marL="9525" marR="9525" marT="9525" marB="0" vert="vert270" anchor="ctr">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24.9%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74.3%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2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2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38125">
                <a:tc vMerge="1">
                  <a:txBody>
                    <a:bodyPr/>
                    <a:lstStyle/>
                    <a:p>
                      <a:endParaRPr lang="en-US"/>
                    </a:p>
                  </a:txBody>
                  <a:tcPr/>
                </a:tc>
                <a:tc>
                  <a:txBody>
                    <a:bodyPr/>
                    <a:lstStyle/>
                    <a:p>
                      <a:pPr algn="ctr" fontAlgn="b"/>
                      <a:r>
                        <a:rPr lang="en-US" sz="1200" b="1" i="0" u="none" strike="noStrike">
                          <a:solidFill>
                            <a:srgbClr val="FFFFFF"/>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Total Error Loss: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1" i="0" u="none" strike="noStrike" dirty="0">
                          <a:solidFill>
                            <a:srgbClr val="000000"/>
                          </a:solidFill>
                          <a:effectLst/>
                          <a:latin typeface="Calibri" panose="020F0502020204030204" pitchFamily="34" charset="0"/>
                        </a:rPr>
                        <a:t>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15" name="Rectangle 14">
            <a:extLst>
              <a:ext uri="{FF2B5EF4-FFF2-40B4-BE49-F238E27FC236}">
                <a16:creationId xmlns:a16="http://schemas.microsoft.com/office/drawing/2014/main" id="{E5752C8E-3066-4960-A554-081A31A570A8}"/>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5.2 Interpreting Results – Financial Impact</a:t>
            </a:r>
          </a:p>
        </p:txBody>
      </p:sp>
      <p:sp>
        <p:nvSpPr>
          <p:cNvPr id="16" name="Rectangle 15">
            <a:extLst>
              <a:ext uri="{FF2B5EF4-FFF2-40B4-BE49-F238E27FC236}">
                <a16:creationId xmlns:a16="http://schemas.microsoft.com/office/drawing/2014/main" id="{CDBE235B-353C-4B30-B82B-8B75286CE1D1}"/>
              </a:ext>
            </a:extLst>
          </p:cNvPr>
          <p:cNvSpPr/>
          <p:nvPr/>
        </p:nvSpPr>
        <p:spPr>
          <a:xfrm>
            <a:off x="261174" y="933450"/>
            <a:ext cx="11669649" cy="641132"/>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solidFill>
              </a:rPr>
              <a:t>By using average loan amount and profit margin, we can estimate the impact of each error rate. </a:t>
            </a:r>
          </a:p>
          <a:p>
            <a:pPr marL="285750" indent="-285750">
              <a:buFont typeface="Arial" panose="020B0604020202020204" pitchFamily="34" charset="0"/>
              <a:buChar char="•"/>
            </a:pPr>
            <a:r>
              <a:rPr lang="en-US" dirty="0">
                <a:solidFill>
                  <a:schemeClr val="bg1"/>
                </a:solidFill>
              </a:rPr>
              <a:t>Type 1 Error is turning away good loans and Type 3 error is booking bad loans.</a:t>
            </a:r>
          </a:p>
        </p:txBody>
      </p:sp>
      <p:cxnSp>
        <p:nvCxnSpPr>
          <p:cNvPr id="6" name="Straight Connector 5">
            <a:extLst>
              <a:ext uri="{FF2B5EF4-FFF2-40B4-BE49-F238E27FC236}">
                <a16:creationId xmlns:a16="http://schemas.microsoft.com/office/drawing/2014/main" id="{47CA8654-D38C-4772-98B9-FC9EBB5AC3C2}"/>
              </a:ext>
            </a:extLst>
          </p:cNvPr>
          <p:cNvCxnSpPr>
            <a:cxnSpLocks/>
          </p:cNvCxnSpPr>
          <p:nvPr/>
        </p:nvCxnSpPr>
        <p:spPr>
          <a:xfrm>
            <a:off x="6086469" y="1819275"/>
            <a:ext cx="0" cy="4714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4124527703"/>
              </p:ext>
            </p:extLst>
          </p:nvPr>
        </p:nvGraphicFramePr>
        <p:xfrm>
          <a:off x="6372554" y="1825626"/>
          <a:ext cx="5318303" cy="4351335"/>
        </p:xfrm>
        <a:graphic>
          <a:graphicData uri="http://schemas.openxmlformats.org/drawingml/2006/table">
            <a:tbl>
              <a:tblPr/>
              <a:tblGrid>
                <a:gridCol w="344016">
                  <a:extLst>
                    <a:ext uri="{9D8B030D-6E8A-4147-A177-3AD203B41FA5}">
                      <a16:colId xmlns:a16="http://schemas.microsoft.com/office/drawing/2014/main" val="20000"/>
                    </a:ext>
                  </a:extLst>
                </a:gridCol>
                <a:gridCol w="669437">
                  <a:extLst>
                    <a:ext uri="{9D8B030D-6E8A-4147-A177-3AD203B41FA5}">
                      <a16:colId xmlns:a16="http://schemas.microsoft.com/office/drawing/2014/main" val="20001"/>
                    </a:ext>
                  </a:extLst>
                </a:gridCol>
                <a:gridCol w="669437">
                  <a:extLst>
                    <a:ext uri="{9D8B030D-6E8A-4147-A177-3AD203B41FA5}">
                      <a16:colId xmlns:a16="http://schemas.microsoft.com/office/drawing/2014/main" val="20002"/>
                    </a:ext>
                  </a:extLst>
                </a:gridCol>
                <a:gridCol w="660139">
                  <a:extLst>
                    <a:ext uri="{9D8B030D-6E8A-4147-A177-3AD203B41FA5}">
                      <a16:colId xmlns:a16="http://schemas.microsoft.com/office/drawing/2014/main" val="20003"/>
                    </a:ext>
                  </a:extLst>
                </a:gridCol>
                <a:gridCol w="641543">
                  <a:extLst>
                    <a:ext uri="{9D8B030D-6E8A-4147-A177-3AD203B41FA5}">
                      <a16:colId xmlns:a16="http://schemas.microsoft.com/office/drawing/2014/main" val="20004"/>
                    </a:ext>
                  </a:extLst>
                </a:gridCol>
                <a:gridCol w="371909">
                  <a:extLst>
                    <a:ext uri="{9D8B030D-6E8A-4147-A177-3AD203B41FA5}">
                      <a16:colId xmlns:a16="http://schemas.microsoft.com/office/drawing/2014/main" val="20005"/>
                    </a:ext>
                  </a:extLst>
                </a:gridCol>
                <a:gridCol w="1292385">
                  <a:extLst>
                    <a:ext uri="{9D8B030D-6E8A-4147-A177-3AD203B41FA5}">
                      <a16:colId xmlns:a16="http://schemas.microsoft.com/office/drawing/2014/main" val="20006"/>
                    </a:ext>
                  </a:extLst>
                </a:gridCol>
                <a:gridCol w="669437">
                  <a:extLst>
                    <a:ext uri="{9D8B030D-6E8A-4147-A177-3AD203B41FA5}">
                      <a16:colId xmlns:a16="http://schemas.microsoft.com/office/drawing/2014/main" val="20007"/>
                    </a:ext>
                  </a:extLst>
                </a:gridCol>
              </a:tblGrid>
              <a:tr h="195252">
                <a:tc gridSpan="5">
                  <a:txBody>
                    <a:bodyPr/>
                    <a:lstStyle/>
                    <a:p>
                      <a:pPr algn="l" fontAlgn="b"/>
                      <a:r>
                        <a:rPr lang="en-US" sz="1200" b="1" i="0" u="none" strike="noStrike">
                          <a:solidFill>
                            <a:srgbClr val="000000"/>
                          </a:solidFill>
                          <a:effectLst/>
                          <a:latin typeface="Calibri" panose="020F0502020204030204" pitchFamily="34" charset="0"/>
                        </a:rPr>
                        <a:t>Bootstrap Aggregating</a:t>
                      </a:r>
                    </a:p>
                  </a:txBody>
                  <a:tcPr marL="9298" marR="9298" marT="929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extLst>
                  <a:ext uri="{0D108BD9-81ED-4DB2-BD59-A6C34878D82A}">
                    <a16:rowId xmlns:a16="http://schemas.microsoft.com/office/drawing/2014/main" val="10000"/>
                  </a:ext>
                </a:extLst>
              </a:tr>
              <a:tr h="195252">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200" b="1" i="0" u="none" strike="noStrike">
                          <a:solidFill>
                            <a:srgbClr val="FFFFFF"/>
                          </a:solidFill>
                          <a:effectLst/>
                          <a:latin typeface="Calibri" panose="020F0502020204030204" pitchFamily="34" charset="0"/>
                        </a:rPr>
                        <a:t>Predicted</a:t>
                      </a: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2443">
                <a:tc>
                  <a:txBody>
                    <a:bodyPr/>
                    <a:lstStyle/>
                    <a:p>
                      <a:pPr algn="l" fontAlgn="b"/>
                      <a:r>
                        <a:rPr lang="en-US" sz="1200" b="1" i="0" u="none" strike="noStrike">
                          <a:solidFill>
                            <a:srgbClr val="000000"/>
                          </a:solidFill>
                          <a:effectLst/>
                          <a:latin typeface="Calibri" panose="020F0502020204030204" pitchFamily="34" charset="0"/>
                        </a:rPr>
                        <a:t> </a:t>
                      </a:r>
                    </a:p>
                  </a:txBody>
                  <a:tcPr marL="9298" marR="9298" marT="9298" marB="0" anchor="b">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200" b="1" i="0" u="none" strike="noStrike">
                          <a:solidFill>
                            <a:srgbClr val="FFFFFF"/>
                          </a:solidFill>
                          <a:effectLst/>
                          <a:latin typeface="Calibri" panose="020F0502020204030204" pitchFamily="34" charset="0"/>
                        </a:rPr>
                        <a:t>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1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200" b="0" i="0" u="none" strike="noStrike">
                          <a:solidFill>
                            <a:srgbClr val="000000"/>
                          </a:solidFill>
                          <a:effectLst/>
                          <a:latin typeface="Calibri" panose="020F0502020204030204" pitchFamily="34" charset="0"/>
                        </a:rPr>
                        <a:t>21%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2443">
                <a:tc rowSpan="2">
                  <a:txBody>
                    <a:bodyPr/>
                    <a:lstStyle/>
                    <a:p>
                      <a:pPr algn="ctr" fontAlgn="ctr"/>
                      <a:r>
                        <a:rPr lang="en-US" sz="1200" b="1" i="0" u="none" strike="noStrike">
                          <a:solidFill>
                            <a:srgbClr val="FFFFFF"/>
                          </a:solidFill>
                          <a:effectLst/>
                          <a:latin typeface="Calibri" panose="020F0502020204030204" pitchFamily="34" charset="0"/>
                        </a:rPr>
                        <a:t>Actual</a:t>
                      </a:r>
                    </a:p>
                  </a:txBody>
                  <a:tcPr marL="9298" marR="9298" marT="9298" marB="0" vert="vert270" anchor="ctr">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55.2%</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42.8%</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98%</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2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200" b="0" i="0" u="none" strike="noStrike">
                          <a:solidFill>
                            <a:srgbClr val="000000"/>
                          </a:solidFill>
                          <a:effectLst/>
                          <a:latin typeface="Calibri" panose="020F0502020204030204" pitchFamily="34" charset="0"/>
                        </a:rPr>
                        <a:t>5%</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2443">
                <a:tc vMerge="1">
                  <a:txBody>
                    <a:bodyPr/>
                    <a:lstStyle/>
                    <a:p>
                      <a:endParaRPr lang="en-US"/>
                    </a:p>
                  </a:txBody>
                  <a:tcPr/>
                </a:tc>
                <a:tc>
                  <a:txBody>
                    <a:bodyPr/>
                    <a:lstStyle/>
                    <a:p>
                      <a:pPr algn="ctr" fontAlgn="b"/>
                      <a:r>
                        <a:rPr lang="en-US" sz="1200" b="1" i="0" u="none" strike="noStrike">
                          <a:solidFill>
                            <a:srgbClr val="FFFFFF"/>
                          </a:solidFill>
                          <a:effectLst/>
                          <a:latin typeface="Calibri" panose="020F0502020204030204" pitchFamily="34" charset="0"/>
                        </a:rPr>
                        <a:t>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0.4%</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Total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1" i="0" u="none" strike="noStrike">
                          <a:solidFill>
                            <a:srgbClr val="000000"/>
                          </a:solidFill>
                          <a:effectLst/>
                          <a:latin typeface="Calibri" panose="020F0502020204030204" pitchFamily="34" charset="0"/>
                        </a:rPr>
                        <a:t>26%</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5252">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56%</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44%</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195252">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extLst>
                  <a:ext uri="{0D108BD9-81ED-4DB2-BD59-A6C34878D82A}">
                    <a16:rowId xmlns:a16="http://schemas.microsoft.com/office/drawing/2014/main" val="10006"/>
                  </a:ext>
                </a:extLst>
              </a:tr>
              <a:tr h="195252">
                <a:tc gridSpan="5">
                  <a:txBody>
                    <a:bodyPr/>
                    <a:lstStyle/>
                    <a:p>
                      <a:pPr algn="l" fontAlgn="b"/>
                      <a:r>
                        <a:rPr lang="en-US" sz="1200" b="1" i="0" u="none" strike="noStrike">
                          <a:solidFill>
                            <a:srgbClr val="000000"/>
                          </a:solidFill>
                          <a:effectLst/>
                          <a:latin typeface="Calibri" panose="020F0502020204030204" pitchFamily="34" charset="0"/>
                        </a:rPr>
                        <a:t>Gradient Boosting</a:t>
                      </a:r>
                    </a:p>
                  </a:txBody>
                  <a:tcPr marL="9298" marR="9298" marT="929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extLst>
                  <a:ext uri="{0D108BD9-81ED-4DB2-BD59-A6C34878D82A}">
                    <a16:rowId xmlns:a16="http://schemas.microsoft.com/office/drawing/2014/main" val="10007"/>
                  </a:ext>
                </a:extLst>
              </a:tr>
              <a:tr h="195252">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200" b="1" i="0" u="none" strike="noStrike">
                          <a:solidFill>
                            <a:srgbClr val="FFFFFF"/>
                          </a:solidFill>
                          <a:effectLst/>
                          <a:latin typeface="Calibri" panose="020F0502020204030204" pitchFamily="34" charset="0"/>
                        </a:rPr>
                        <a:t>Predicted</a:t>
                      </a: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8932">
                <a:tc>
                  <a:txBody>
                    <a:bodyPr/>
                    <a:lstStyle/>
                    <a:p>
                      <a:pPr algn="l" fontAlgn="b"/>
                      <a:r>
                        <a:rPr lang="en-US" sz="1200" b="1" i="0" u="none" strike="noStrike">
                          <a:solidFill>
                            <a:srgbClr val="000000"/>
                          </a:solidFill>
                          <a:effectLst/>
                          <a:latin typeface="Calibri" panose="020F0502020204030204" pitchFamily="34" charset="0"/>
                        </a:rPr>
                        <a:t> </a:t>
                      </a:r>
                    </a:p>
                  </a:txBody>
                  <a:tcPr marL="9298" marR="9298" marT="9298" marB="0" anchor="b">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200" b="1" i="0" u="none" strike="noStrike">
                          <a:solidFill>
                            <a:srgbClr val="FFFFFF"/>
                          </a:solidFill>
                          <a:effectLst/>
                          <a:latin typeface="Calibri" panose="020F0502020204030204" pitchFamily="34" charset="0"/>
                        </a:rPr>
                        <a:t>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1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200" b="0" i="0" u="none" strike="noStrike">
                          <a:solidFill>
                            <a:srgbClr val="000000"/>
                          </a:solidFill>
                          <a:effectLst/>
                          <a:latin typeface="Calibri" panose="020F0502020204030204" pitchFamily="34" charset="0"/>
                        </a:rPr>
                        <a:t>26%</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8932">
                <a:tc rowSpan="2">
                  <a:txBody>
                    <a:bodyPr/>
                    <a:lstStyle/>
                    <a:p>
                      <a:pPr algn="ctr" fontAlgn="ctr"/>
                      <a:r>
                        <a:rPr lang="en-US" sz="1200" b="1" i="0" u="none" strike="noStrike">
                          <a:solidFill>
                            <a:srgbClr val="FFFFFF"/>
                          </a:solidFill>
                          <a:effectLst/>
                          <a:latin typeface="Calibri" panose="020F0502020204030204" pitchFamily="34" charset="0"/>
                        </a:rPr>
                        <a:t>Actual</a:t>
                      </a:r>
                    </a:p>
                  </a:txBody>
                  <a:tcPr marL="9298" marR="9298" marT="9298" marB="0" vert="vert270" anchor="ctr">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47.0%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51.3%</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98%</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2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200" b="0" i="0" u="none" strike="noStrike">
                          <a:solidFill>
                            <a:srgbClr val="000000"/>
                          </a:solidFill>
                          <a:effectLst/>
                          <a:latin typeface="Calibri" panose="020F0502020204030204" pitchFamily="34" charset="0"/>
                        </a:rPr>
                        <a:t>3%</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8932">
                <a:tc vMerge="1">
                  <a:txBody>
                    <a:bodyPr/>
                    <a:lstStyle/>
                    <a:p>
                      <a:endParaRPr lang="en-US"/>
                    </a:p>
                  </a:txBody>
                  <a:tcPr/>
                </a:tc>
                <a:tc>
                  <a:txBody>
                    <a:bodyPr/>
                    <a:lstStyle/>
                    <a:p>
                      <a:pPr algn="ctr" fontAlgn="b"/>
                      <a:r>
                        <a:rPr lang="en-US" sz="1200" b="1" i="0" u="none" strike="noStrike">
                          <a:solidFill>
                            <a:srgbClr val="FFFFFF"/>
                          </a:solidFill>
                          <a:effectLst/>
                          <a:latin typeface="Calibri" panose="020F0502020204030204" pitchFamily="34" charset="0"/>
                        </a:rPr>
                        <a:t>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0.3%</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Total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1" i="0" u="none" strike="noStrike">
                          <a:solidFill>
                            <a:srgbClr val="000000"/>
                          </a:solidFill>
                          <a:effectLst/>
                          <a:latin typeface="Calibri" panose="020F0502020204030204" pitchFamily="34" charset="0"/>
                        </a:rPr>
                        <a:t>29%</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5252">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47%</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53%</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2"/>
                  </a:ext>
                </a:extLst>
              </a:tr>
              <a:tr h="195252">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extLst>
                  <a:ext uri="{0D108BD9-81ED-4DB2-BD59-A6C34878D82A}">
                    <a16:rowId xmlns:a16="http://schemas.microsoft.com/office/drawing/2014/main" val="10013"/>
                  </a:ext>
                </a:extLst>
              </a:tr>
              <a:tr h="195252">
                <a:tc gridSpan="5">
                  <a:txBody>
                    <a:bodyPr/>
                    <a:lstStyle/>
                    <a:p>
                      <a:pPr algn="l" fontAlgn="b"/>
                      <a:r>
                        <a:rPr lang="en-US" sz="1200" b="1" i="0" u="none" strike="noStrike">
                          <a:solidFill>
                            <a:srgbClr val="000000"/>
                          </a:solidFill>
                          <a:effectLst/>
                          <a:latin typeface="Calibri" panose="020F0502020204030204" pitchFamily="34" charset="0"/>
                        </a:rPr>
                        <a:t>XG Boosting</a:t>
                      </a:r>
                    </a:p>
                  </a:txBody>
                  <a:tcPr marL="9298" marR="9298" marT="929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95252">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200" b="1" i="0" u="none" strike="noStrike">
                          <a:solidFill>
                            <a:srgbClr val="FFFFFF"/>
                          </a:solidFill>
                          <a:effectLst/>
                          <a:latin typeface="Calibri" panose="020F0502020204030204" pitchFamily="34" charset="0"/>
                        </a:rPr>
                        <a:t>Predicted</a:t>
                      </a: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1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r" fontAlgn="b"/>
                      <a:r>
                        <a:rPr lang="en-US" sz="1200" b="0" i="0" u="none" strike="noStrike">
                          <a:solidFill>
                            <a:srgbClr val="000000"/>
                          </a:solidFill>
                          <a:effectLst/>
                          <a:latin typeface="Calibri" panose="020F0502020204030204" pitchFamily="34" charset="0"/>
                        </a:rPr>
                        <a:t>24%</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3146">
                <a:tc>
                  <a:txBody>
                    <a:bodyPr/>
                    <a:lstStyle/>
                    <a:p>
                      <a:pPr algn="l" fontAlgn="b"/>
                      <a:r>
                        <a:rPr lang="en-US" sz="1200" b="1" i="0" u="none" strike="noStrike">
                          <a:solidFill>
                            <a:srgbClr val="000000"/>
                          </a:solidFill>
                          <a:effectLst/>
                          <a:latin typeface="Calibri" panose="020F0502020204030204" pitchFamily="34" charset="0"/>
                        </a:rPr>
                        <a:t> </a:t>
                      </a:r>
                    </a:p>
                  </a:txBody>
                  <a:tcPr marL="9298" marR="9298" marT="9298" marB="0" anchor="b">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l" fontAlgn="b"/>
                      <a:r>
                        <a:rPr lang="en-US" sz="1200" b="1" i="0" u="none" strike="noStrike">
                          <a:solidFill>
                            <a:srgbClr val="000000"/>
                          </a:solidFill>
                          <a:effectLst/>
                          <a:latin typeface="Calibri" panose="020F0502020204030204" pitchFamily="34" charset="0"/>
                        </a:rPr>
                        <a:t> </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200" b="1" i="0" u="none" strike="noStrike">
                          <a:solidFill>
                            <a:srgbClr val="FFFFFF"/>
                          </a:solidFill>
                          <a:effectLst/>
                          <a:latin typeface="Calibri" panose="020F0502020204030204" pitchFamily="34" charset="0"/>
                        </a:rPr>
                        <a:t>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0" i="0" u="none" strike="noStrike">
                          <a:solidFill>
                            <a:srgbClr val="000000"/>
                          </a:solidFill>
                          <a:effectLst/>
                          <a:latin typeface="Calibri" panose="020F0502020204030204" pitchFamily="34" charset="0"/>
                        </a:rPr>
                        <a:t>Type 2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US" sz="1200" b="0" i="0" u="none" strike="noStrike">
                          <a:solidFill>
                            <a:srgbClr val="000000"/>
                          </a:solidFill>
                          <a:effectLst/>
                          <a:latin typeface="Calibri" panose="020F0502020204030204" pitchFamily="34" charset="0"/>
                        </a:rPr>
                        <a:t>4%</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23146">
                <a:tc rowSpan="2">
                  <a:txBody>
                    <a:bodyPr/>
                    <a:lstStyle/>
                    <a:p>
                      <a:pPr algn="ctr" fontAlgn="ctr"/>
                      <a:r>
                        <a:rPr lang="en-US" sz="1200" b="1" i="0" u="none" strike="noStrike">
                          <a:solidFill>
                            <a:srgbClr val="FFFFFF"/>
                          </a:solidFill>
                          <a:effectLst/>
                          <a:latin typeface="Calibri" panose="020F0502020204030204" pitchFamily="34" charset="0"/>
                        </a:rPr>
                        <a:t>Actual</a:t>
                      </a:r>
                    </a:p>
                  </a:txBody>
                  <a:tcPr marL="9298" marR="9298" marT="9298" marB="0" vert="vert270" anchor="ctr">
                    <a:lnL>
                      <a:noFill/>
                    </a:lnL>
                    <a:lnR w="6350" cap="flat" cmpd="sng" algn="ctr">
                      <a:solidFill>
                        <a:srgbClr val="000000"/>
                      </a:solidFill>
                      <a:prstDash val="solid"/>
                      <a:round/>
                      <a:headEnd type="none" w="med" len="med"/>
                      <a:tailEnd type="none" w="med" len="med"/>
                    </a:lnR>
                    <a:lnT>
                      <a:noFill/>
                    </a:lnT>
                    <a:lnB>
                      <a:noFill/>
                    </a:lnB>
                    <a:solidFill>
                      <a:srgbClr val="8497B0"/>
                    </a:solidFill>
                  </a:tcPr>
                </a:tc>
                <a:tc>
                  <a:txBody>
                    <a:bodyPr/>
                    <a:lstStyle/>
                    <a:p>
                      <a:pPr algn="ctr" fontAlgn="b"/>
                      <a:r>
                        <a:rPr lang="en-US" sz="1200" b="1" i="0" u="none" strike="noStrike">
                          <a:solidFill>
                            <a:srgbClr val="FFFFFF"/>
                          </a:solidFill>
                          <a:effectLst/>
                          <a:latin typeface="Calibri" panose="020F0502020204030204" pitchFamily="34" charset="0"/>
                        </a:rPr>
                        <a:t>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49.3%</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49.0%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98%</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200" b="1" i="0" u="none" strike="noStrike">
                          <a:solidFill>
                            <a:srgbClr val="000000"/>
                          </a:solidFill>
                          <a:effectLst/>
                          <a:latin typeface="Calibri" panose="020F0502020204030204" pitchFamily="34" charset="0"/>
                        </a:rPr>
                        <a:t>Total Error Loss:</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200" b="1" i="0" u="none" strike="noStrike">
                          <a:solidFill>
                            <a:srgbClr val="000000"/>
                          </a:solidFill>
                          <a:effectLst/>
                          <a:latin typeface="Calibri" panose="020F0502020204030204" pitchFamily="34" charset="0"/>
                        </a:rPr>
                        <a:t>28%</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23146">
                <a:tc vMerge="1">
                  <a:txBody>
                    <a:bodyPr/>
                    <a:lstStyle/>
                    <a:p>
                      <a:endParaRPr lang="en-US"/>
                    </a:p>
                  </a:txBody>
                  <a:tcPr/>
                </a:tc>
                <a:tc>
                  <a:txBody>
                    <a:bodyPr/>
                    <a:lstStyle/>
                    <a:p>
                      <a:pPr algn="ctr" fontAlgn="b"/>
                      <a:r>
                        <a:rPr lang="en-US" sz="1200" b="1" i="0" u="none" strike="noStrike">
                          <a:solidFill>
                            <a:srgbClr val="FFFFFF"/>
                          </a:solidFill>
                          <a:effectLst/>
                          <a:latin typeface="Calibri" panose="020F0502020204030204" pitchFamily="34" charset="0"/>
                        </a:rPr>
                        <a:t>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r" fontAlgn="b"/>
                      <a:r>
                        <a:rPr lang="en-US" sz="1200" b="0" i="0" u="none" strike="noStrike">
                          <a:solidFill>
                            <a:srgbClr val="000000"/>
                          </a:solidFill>
                          <a:effectLst/>
                          <a:latin typeface="Calibri" panose="020F0502020204030204" pitchFamily="34" charset="0"/>
                        </a:rPr>
                        <a:t>0.3%</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2%</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8"/>
                  </a:ext>
                </a:extLst>
              </a:tr>
              <a:tr h="195252">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TOTAL:</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50%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100%</a:t>
                      </a:r>
                    </a:p>
                  </a:txBody>
                  <a:tcPr marL="9298" marR="9298" marT="92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298" marR="9298" marT="9298" marB="0" anchor="b">
                    <a:lnL>
                      <a:noFill/>
                    </a:lnL>
                    <a:lnR>
                      <a:noFill/>
                    </a:lnR>
                    <a:lnT>
                      <a:noFill/>
                    </a:lnT>
                    <a:lnB>
                      <a:noFill/>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298" marR="9298" marT="9298" marB="0" anchor="b">
                    <a:lnL>
                      <a:noFill/>
                    </a:lnL>
                    <a:lnR>
                      <a:noFill/>
                    </a:lnR>
                    <a:lnT>
                      <a:noFill/>
                    </a:lnT>
                    <a:lnB>
                      <a:noFill/>
                    </a:lnB>
                  </a:tcPr>
                </a:tc>
                <a:extLst>
                  <a:ext uri="{0D108BD9-81ED-4DB2-BD59-A6C34878D82A}">
                    <a16:rowId xmlns:a16="http://schemas.microsoft.com/office/drawing/2014/main" val="10019"/>
                  </a:ext>
                </a:extLst>
              </a:tr>
            </a:tbl>
          </a:graphicData>
        </a:graphic>
      </p:graphicFrame>
      <p:sp>
        <p:nvSpPr>
          <p:cNvPr id="9" name="Oval 8"/>
          <p:cNvSpPr/>
          <p:nvPr/>
        </p:nvSpPr>
        <p:spPr>
          <a:xfrm>
            <a:off x="5130159" y="2618071"/>
            <a:ext cx="956310" cy="298383"/>
          </a:xfrm>
          <a:prstGeom prst="ellipse">
            <a:avLst/>
          </a:prstGeom>
          <a:solidFill>
            <a:srgbClr val="4472C4">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139688" y="5393355"/>
            <a:ext cx="956310" cy="298383"/>
          </a:xfrm>
          <a:prstGeom prst="ellipse">
            <a:avLst/>
          </a:prstGeom>
          <a:solidFill>
            <a:srgbClr val="00B050">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130159" y="2177538"/>
            <a:ext cx="956310" cy="298383"/>
          </a:xfrm>
          <a:prstGeom prst="ellipse">
            <a:avLst/>
          </a:prstGeom>
          <a:solidFill>
            <a:schemeClr val="accent4">
              <a:alpha val="2392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1C2AF3F-83DE-422A-87CC-92371E61D781}"/>
              </a:ext>
            </a:extLst>
          </p:cNvPr>
          <p:cNvSpPr>
            <a:spLocks noGrp="1"/>
          </p:cNvSpPr>
          <p:nvPr>
            <p:ph type="sldNum" sz="quarter" idx="4"/>
          </p:nvPr>
        </p:nvSpPr>
        <p:spPr/>
        <p:txBody>
          <a:bodyPr/>
          <a:lstStyle/>
          <a:p>
            <a:fld id="{F9F38F6F-904C-477B-8803-234C4EFF5914}" type="slidenum">
              <a:rPr lang="en-US" smtClean="0"/>
              <a:t>28</a:t>
            </a:fld>
            <a:endParaRPr lang="en-US"/>
          </a:p>
        </p:txBody>
      </p:sp>
    </p:spTree>
    <p:extLst>
      <p:ext uri="{BB962C8B-B14F-4D97-AF65-F5344CB8AC3E}">
        <p14:creationId xmlns:p14="http://schemas.microsoft.com/office/powerpoint/2010/main" val="151035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57C42F-FACD-45F4-86D0-221384081DD5}"/>
              </a:ext>
            </a:extLst>
          </p:cNvPr>
          <p:cNvSpPr/>
          <p:nvPr/>
        </p:nvSpPr>
        <p:spPr>
          <a:xfrm>
            <a:off x="6595308" y="1183521"/>
            <a:ext cx="4796901" cy="48919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3493">
            <a:extLst>
              <a:ext uri="{FF2B5EF4-FFF2-40B4-BE49-F238E27FC236}">
                <a16:creationId xmlns:a16="http://schemas.microsoft.com/office/drawing/2014/main" id="{87B7B180-283F-445A-9211-CC73090BFC0A}"/>
              </a:ext>
            </a:extLst>
          </p:cNvPr>
          <p:cNvSpPr/>
          <p:nvPr/>
        </p:nvSpPr>
        <p:spPr>
          <a:xfrm>
            <a:off x="8068339" y="1307540"/>
            <a:ext cx="1850837"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C</a:t>
            </a:r>
            <a:r>
              <a:rPr lang="en-US" altLang="zh-CN" dirty="0">
                <a:solidFill>
                  <a:schemeClr val="bg1"/>
                </a:solidFill>
              </a:rPr>
              <a:t>ase Description</a:t>
            </a:r>
            <a:endParaRPr dirty="0">
              <a:solidFill>
                <a:schemeClr val="bg1"/>
              </a:solidFill>
            </a:endParaRPr>
          </a:p>
        </p:txBody>
      </p:sp>
      <p:sp>
        <p:nvSpPr>
          <p:cNvPr id="17" name="Shape 394">
            <a:extLst>
              <a:ext uri="{FF2B5EF4-FFF2-40B4-BE49-F238E27FC236}">
                <a16:creationId xmlns:a16="http://schemas.microsoft.com/office/drawing/2014/main" id="{241DE03F-95EA-4FAD-87D8-7AFF9A96805B}"/>
              </a:ext>
            </a:extLst>
          </p:cNvPr>
          <p:cNvSpPr/>
          <p:nvPr/>
        </p:nvSpPr>
        <p:spPr>
          <a:xfrm>
            <a:off x="6747265" y="1767801"/>
            <a:ext cx="4492984" cy="4278094"/>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defRPr sz="1800">
                <a:solidFill>
                  <a:srgbClr val="000000"/>
                </a:solidFill>
                <a:uFillTx/>
              </a:defRPr>
            </a:pPr>
            <a:r>
              <a:rPr lang="en-US" dirty="0">
                <a:solidFill>
                  <a:srgbClr val="000000"/>
                </a:solidFill>
                <a:uFill>
                  <a:solidFill>
                    <a:srgbClr val="A6A6A6"/>
                  </a:solidFill>
                </a:uFill>
              </a:rPr>
              <a:t>The goal of this project to apply machine learning algorithms to predict the probability that a customer will default a loan also known as Probability of Default(PD). This is a classification model.  Historically, Banks and Credit Card companies have used Logistic (Probit) Regression models to predict loan defaults. We will utilizing various Loan attributes and Customer attributes including FICO scores to build classification models using various machine learning algorithms (Logistic Regression, SVM, Decision Tree, Random Forest, Gradient Boosting, and XG Boosting).  There are total of 4 original data tables about 12 gigabytes, with over 300 columns.</a:t>
            </a:r>
          </a:p>
        </p:txBody>
      </p:sp>
      <p:grpSp>
        <p:nvGrpSpPr>
          <p:cNvPr id="5" name="Group 4">
            <a:extLst>
              <a:ext uri="{FF2B5EF4-FFF2-40B4-BE49-F238E27FC236}">
                <a16:creationId xmlns:a16="http://schemas.microsoft.com/office/drawing/2014/main" id="{475C67A1-A104-4B93-BF0A-B698EA7A2DBA}"/>
              </a:ext>
            </a:extLst>
          </p:cNvPr>
          <p:cNvGrpSpPr/>
          <p:nvPr/>
        </p:nvGrpSpPr>
        <p:grpSpPr>
          <a:xfrm>
            <a:off x="1137250" y="1434088"/>
            <a:ext cx="4048932" cy="3989823"/>
            <a:chOff x="1137250" y="1183521"/>
            <a:chExt cx="4048932" cy="3989823"/>
          </a:xfrm>
        </p:grpSpPr>
        <p:pic>
          <p:nvPicPr>
            <p:cNvPr id="18" name="Picture 17">
              <a:extLst>
                <a:ext uri="{FF2B5EF4-FFF2-40B4-BE49-F238E27FC236}">
                  <a16:creationId xmlns:a16="http://schemas.microsoft.com/office/drawing/2014/main" id="{5015B74B-3A96-4994-814F-14052246C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200" y="1183521"/>
              <a:ext cx="2849033" cy="2136775"/>
            </a:xfrm>
            <a:prstGeom prst="rect">
              <a:avLst/>
            </a:prstGeom>
            <a:effectLst/>
          </p:spPr>
        </p:pic>
        <p:grpSp>
          <p:nvGrpSpPr>
            <p:cNvPr id="3" name="Group 2">
              <a:extLst>
                <a:ext uri="{FF2B5EF4-FFF2-40B4-BE49-F238E27FC236}">
                  <a16:creationId xmlns:a16="http://schemas.microsoft.com/office/drawing/2014/main" id="{240B9BA0-C9EB-4AC2-99C7-FFD5051C890E}"/>
                </a:ext>
              </a:extLst>
            </p:cNvPr>
            <p:cNvGrpSpPr/>
            <p:nvPr/>
          </p:nvGrpSpPr>
          <p:grpSpPr>
            <a:xfrm>
              <a:off x="1137250" y="3738680"/>
              <a:ext cx="4048932" cy="1434664"/>
              <a:chOff x="1137250" y="3586280"/>
              <a:chExt cx="4048932" cy="1434664"/>
            </a:xfrm>
          </p:grpSpPr>
          <p:sp>
            <p:nvSpPr>
              <p:cNvPr id="19" name="Shape 3493">
                <a:extLst>
                  <a:ext uri="{FF2B5EF4-FFF2-40B4-BE49-F238E27FC236}">
                    <a16:creationId xmlns:a16="http://schemas.microsoft.com/office/drawing/2014/main" id="{55B0E0FC-643F-48BF-BAED-802BF2DC2F54}"/>
                  </a:ext>
                </a:extLst>
              </p:cNvPr>
              <p:cNvSpPr/>
              <p:nvPr/>
            </p:nvSpPr>
            <p:spPr>
              <a:xfrm>
                <a:off x="2561766" y="3586282"/>
                <a:ext cx="1199899" cy="641131"/>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Credit</a:t>
                </a:r>
              </a:p>
              <a:p>
                <a:pPr algn="ctr"/>
                <a:r>
                  <a:rPr lang="en-US" dirty="0">
                    <a:solidFill>
                      <a:schemeClr val="bg1"/>
                    </a:solidFill>
                  </a:rPr>
                  <a:t>Application</a:t>
                </a:r>
              </a:p>
            </p:txBody>
          </p:sp>
          <p:sp>
            <p:nvSpPr>
              <p:cNvPr id="21" name="Shape 3493">
                <a:extLst>
                  <a:ext uri="{FF2B5EF4-FFF2-40B4-BE49-F238E27FC236}">
                    <a16:creationId xmlns:a16="http://schemas.microsoft.com/office/drawing/2014/main" id="{224C5F09-0680-4A34-BEDB-74B7ABFAF283}"/>
                  </a:ext>
                </a:extLst>
              </p:cNvPr>
              <p:cNvSpPr/>
              <p:nvPr/>
            </p:nvSpPr>
            <p:spPr>
              <a:xfrm>
                <a:off x="1137250" y="3586281"/>
                <a:ext cx="1199899" cy="641131"/>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Loan</a:t>
                </a:r>
              </a:p>
              <a:p>
                <a:pPr algn="ctr"/>
                <a:r>
                  <a:rPr lang="en-US" dirty="0">
                    <a:solidFill>
                      <a:schemeClr val="bg1"/>
                    </a:solidFill>
                  </a:rPr>
                  <a:t>Origination</a:t>
                </a:r>
              </a:p>
            </p:txBody>
          </p:sp>
          <p:sp>
            <p:nvSpPr>
              <p:cNvPr id="22" name="Shape 3493">
                <a:extLst>
                  <a:ext uri="{FF2B5EF4-FFF2-40B4-BE49-F238E27FC236}">
                    <a16:creationId xmlns:a16="http://schemas.microsoft.com/office/drawing/2014/main" id="{C58E0774-AEE2-4871-8D76-4FE0E290748B}"/>
                  </a:ext>
                </a:extLst>
              </p:cNvPr>
              <p:cNvSpPr/>
              <p:nvPr/>
            </p:nvSpPr>
            <p:spPr>
              <a:xfrm>
                <a:off x="3986283" y="3586280"/>
                <a:ext cx="1199899" cy="641131"/>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Customer</a:t>
                </a:r>
              </a:p>
              <a:p>
                <a:pPr algn="ctr"/>
                <a:r>
                  <a:rPr lang="en-US" dirty="0">
                    <a:solidFill>
                      <a:schemeClr val="bg1"/>
                    </a:solidFill>
                  </a:rPr>
                  <a:t>Behavior</a:t>
                </a:r>
              </a:p>
            </p:txBody>
          </p:sp>
          <p:sp>
            <p:nvSpPr>
              <p:cNvPr id="23" name="Shape 3493">
                <a:extLst>
                  <a:ext uri="{FF2B5EF4-FFF2-40B4-BE49-F238E27FC236}">
                    <a16:creationId xmlns:a16="http://schemas.microsoft.com/office/drawing/2014/main" id="{08BC7884-E8B0-41A2-9651-D28B354D2245}"/>
                  </a:ext>
                </a:extLst>
              </p:cNvPr>
              <p:cNvSpPr/>
              <p:nvPr/>
            </p:nvSpPr>
            <p:spPr>
              <a:xfrm>
                <a:off x="1137250" y="4379615"/>
                <a:ext cx="1199899" cy="641131"/>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Payment</a:t>
                </a:r>
              </a:p>
              <a:p>
                <a:pPr algn="ctr"/>
                <a:r>
                  <a:rPr lang="en-US" dirty="0">
                    <a:solidFill>
                      <a:schemeClr val="bg1"/>
                    </a:solidFill>
                  </a:rPr>
                  <a:t>History</a:t>
                </a:r>
              </a:p>
            </p:txBody>
          </p:sp>
          <p:sp>
            <p:nvSpPr>
              <p:cNvPr id="24" name="Shape 3493">
                <a:extLst>
                  <a:ext uri="{FF2B5EF4-FFF2-40B4-BE49-F238E27FC236}">
                    <a16:creationId xmlns:a16="http://schemas.microsoft.com/office/drawing/2014/main" id="{C96B5B3A-1F53-43A3-A8FD-F6D5D384423D}"/>
                  </a:ext>
                </a:extLst>
              </p:cNvPr>
              <p:cNvSpPr/>
              <p:nvPr/>
            </p:nvSpPr>
            <p:spPr>
              <a:xfrm>
                <a:off x="2561766" y="4379813"/>
                <a:ext cx="1199899" cy="641131"/>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Equifax</a:t>
                </a:r>
              </a:p>
              <a:p>
                <a:pPr algn="ctr"/>
                <a:r>
                  <a:rPr lang="en-US" sz="1600" dirty="0">
                    <a:solidFill>
                      <a:schemeClr val="bg1"/>
                    </a:solidFill>
                  </a:rPr>
                  <a:t>Credit Bureau</a:t>
                </a:r>
              </a:p>
            </p:txBody>
          </p:sp>
          <p:sp>
            <p:nvSpPr>
              <p:cNvPr id="25" name="Shape 3493">
                <a:extLst>
                  <a:ext uri="{FF2B5EF4-FFF2-40B4-BE49-F238E27FC236}">
                    <a16:creationId xmlns:a16="http://schemas.microsoft.com/office/drawing/2014/main" id="{C783BFD4-CC62-444E-A542-AF5BB5A8EA58}"/>
                  </a:ext>
                </a:extLst>
              </p:cNvPr>
              <p:cNvSpPr/>
              <p:nvPr/>
            </p:nvSpPr>
            <p:spPr>
              <a:xfrm>
                <a:off x="3986283" y="4379614"/>
                <a:ext cx="1199899" cy="641131"/>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External</a:t>
                </a:r>
              </a:p>
              <a:p>
                <a:pPr algn="ctr"/>
                <a:r>
                  <a:rPr lang="en-US" dirty="0">
                    <a:solidFill>
                      <a:schemeClr val="bg1"/>
                    </a:solidFill>
                  </a:rPr>
                  <a:t>Data</a:t>
                </a:r>
              </a:p>
            </p:txBody>
          </p:sp>
        </p:grpSp>
      </p:grpSp>
      <p:sp>
        <p:nvSpPr>
          <p:cNvPr id="26" name="Rectangle 25">
            <a:extLst>
              <a:ext uri="{FF2B5EF4-FFF2-40B4-BE49-F238E27FC236}">
                <a16:creationId xmlns:a16="http://schemas.microsoft.com/office/drawing/2014/main" id="{236EA37D-815E-49FC-A6F6-8A8208BC30A7}"/>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1.1 Data Overview &amp; Case Description</a:t>
            </a:r>
          </a:p>
        </p:txBody>
      </p:sp>
      <p:sp>
        <p:nvSpPr>
          <p:cNvPr id="2" name="Slide Number Placeholder 1">
            <a:extLst>
              <a:ext uri="{FF2B5EF4-FFF2-40B4-BE49-F238E27FC236}">
                <a16:creationId xmlns:a16="http://schemas.microsoft.com/office/drawing/2014/main" id="{BBFBF5BF-C565-4D0B-9982-73F2CA76CA35}"/>
              </a:ext>
            </a:extLst>
          </p:cNvPr>
          <p:cNvSpPr>
            <a:spLocks noGrp="1"/>
          </p:cNvSpPr>
          <p:nvPr>
            <p:ph type="sldNum" sz="quarter" idx="4"/>
          </p:nvPr>
        </p:nvSpPr>
        <p:spPr/>
        <p:txBody>
          <a:bodyPr/>
          <a:lstStyle/>
          <a:p>
            <a:fld id="{F9F38F6F-904C-477B-8803-234C4EFF5914}" type="slidenum">
              <a:rPr lang="en-US" smtClean="0"/>
              <a:t>2</a:t>
            </a:fld>
            <a:endParaRPr lang="en-US"/>
          </a:p>
        </p:txBody>
      </p:sp>
    </p:spTree>
    <p:extLst>
      <p:ext uri="{BB962C8B-B14F-4D97-AF65-F5344CB8AC3E}">
        <p14:creationId xmlns:p14="http://schemas.microsoft.com/office/powerpoint/2010/main" val="1871305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E00400-BD60-4BDE-BF3E-3558E34C1D97}"/>
              </a:ext>
            </a:extLst>
          </p:cNvPr>
          <p:cNvGrpSpPr/>
          <p:nvPr/>
        </p:nvGrpSpPr>
        <p:grpSpPr>
          <a:xfrm>
            <a:off x="2827484" y="1521772"/>
            <a:ext cx="4338426" cy="3814455"/>
            <a:chOff x="2827484" y="1819386"/>
            <a:chExt cx="4338426" cy="3814455"/>
          </a:xfrm>
        </p:grpSpPr>
        <p:sp>
          <p:nvSpPr>
            <p:cNvPr id="16" name="TextBox 15">
              <a:extLst>
                <a:ext uri="{FF2B5EF4-FFF2-40B4-BE49-F238E27FC236}">
                  <a16:creationId xmlns:a16="http://schemas.microsoft.com/office/drawing/2014/main" id="{C8F49945-BAB2-428F-93B4-5B5A6ED16925}"/>
                </a:ext>
              </a:extLst>
            </p:cNvPr>
            <p:cNvSpPr txBox="1"/>
            <p:nvPr/>
          </p:nvSpPr>
          <p:spPr>
            <a:xfrm>
              <a:off x="2827484" y="4099302"/>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Interpretation</a:t>
              </a:r>
              <a:endParaRPr lang="en-US" altLang="zh-CN" sz="2000" dirty="0">
                <a:solidFill>
                  <a:schemeClr val="bg2"/>
                </a:solidFill>
                <a:latin typeface="Microsoft YaHei" charset="-122"/>
                <a:ea typeface="Microsoft YaHei" charset="-122"/>
                <a:cs typeface="Microsoft YaHei" charset="-122"/>
              </a:endParaRPr>
            </a:p>
          </p:txBody>
        </p:sp>
        <p:sp>
          <p:nvSpPr>
            <p:cNvPr id="20" name="TextBox 19">
              <a:extLst>
                <a:ext uri="{FF2B5EF4-FFF2-40B4-BE49-F238E27FC236}">
                  <a16:creationId xmlns:a16="http://schemas.microsoft.com/office/drawing/2014/main" id="{EE3DEDBE-7941-496A-ABF7-4F74F6F3EAAC}"/>
                </a:ext>
              </a:extLst>
            </p:cNvPr>
            <p:cNvSpPr txBox="1"/>
            <p:nvPr/>
          </p:nvSpPr>
          <p:spPr>
            <a:xfrm>
              <a:off x="2827484" y="1819386"/>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Overview</a:t>
              </a:r>
              <a:endParaRPr lang="en-US" altLang="zh-CN" sz="2000" dirty="0">
                <a:solidFill>
                  <a:schemeClr val="bg2"/>
                </a:solidFill>
                <a:latin typeface="Microsoft YaHei" charset="-122"/>
                <a:ea typeface="Microsoft YaHei" charset="-122"/>
                <a:cs typeface="Microsoft YaHei" charset="-122"/>
              </a:endParaRPr>
            </a:p>
          </p:txBody>
        </p:sp>
        <p:sp>
          <p:nvSpPr>
            <p:cNvPr id="27" name="TextBox 26">
              <a:extLst>
                <a:ext uri="{FF2B5EF4-FFF2-40B4-BE49-F238E27FC236}">
                  <a16:creationId xmlns:a16="http://schemas.microsoft.com/office/drawing/2014/main" id="{EFDEF049-831E-4449-876E-FC4B25E6F3BF}"/>
                </a:ext>
              </a:extLst>
            </p:cNvPr>
            <p:cNvSpPr txBox="1"/>
            <p:nvPr/>
          </p:nvSpPr>
          <p:spPr>
            <a:xfrm>
              <a:off x="2827484" y="2389365"/>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Data Preprocessing</a:t>
              </a:r>
              <a:endParaRPr lang="en-US" altLang="zh-CN" sz="2000" dirty="0">
                <a:solidFill>
                  <a:schemeClr val="bg2"/>
                </a:solidFill>
                <a:latin typeface="Microsoft YaHei" charset="-122"/>
                <a:ea typeface="Microsoft YaHei" charset="-122"/>
                <a:cs typeface="Microsoft YaHei" charset="-122"/>
              </a:endParaRPr>
            </a:p>
          </p:txBody>
        </p:sp>
        <p:sp>
          <p:nvSpPr>
            <p:cNvPr id="28" name="TextBox 27">
              <a:extLst>
                <a:ext uri="{FF2B5EF4-FFF2-40B4-BE49-F238E27FC236}">
                  <a16:creationId xmlns:a16="http://schemas.microsoft.com/office/drawing/2014/main" id="{08A8025D-E9CE-4055-B7A8-F7D4D381D367}"/>
                </a:ext>
              </a:extLst>
            </p:cNvPr>
            <p:cNvSpPr txBox="1"/>
            <p:nvPr/>
          </p:nvSpPr>
          <p:spPr>
            <a:xfrm>
              <a:off x="2827484" y="2959344"/>
              <a:ext cx="4338426"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Building</a:t>
              </a:r>
              <a:endParaRPr lang="en-US" altLang="zh-CN" sz="2000" dirty="0">
                <a:solidFill>
                  <a:schemeClr val="bg2"/>
                </a:solidFill>
                <a:latin typeface="Microsoft YaHei" charset="-122"/>
                <a:ea typeface="Microsoft YaHei" charset="-122"/>
                <a:cs typeface="Microsoft YaHei" charset="-122"/>
              </a:endParaRPr>
            </a:p>
          </p:txBody>
        </p:sp>
        <p:sp>
          <p:nvSpPr>
            <p:cNvPr id="29" name="TextBox 28">
              <a:extLst>
                <a:ext uri="{FF2B5EF4-FFF2-40B4-BE49-F238E27FC236}">
                  <a16:creationId xmlns:a16="http://schemas.microsoft.com/office/drawing/2014/main" id="{F9CCCE52-E82D-4E86-B962-C3803D8AFC3B}"/>
                </a:ext>
              </a:extLst>
            </p:cNvPr>
            <p:cNvSpPr txBox="1"/>
            <p:nvPr/>
          </p:nvSpPr>
          <p:spPr>
            <a:xfrm>
              <a:off x="2827484" y="3529323"/>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Comparison</a:t>
              </a:r>
            </a:p>
          </p:txBody>
        </p:sp>
        <p:sp>
          <p:nvSpPr>
            <p:cNvPr id="30" name="TextBox 29">
              <a:extLst>
                <a:ext uri="{FF2B5EF4-FFF2-40B4-BE49-F238E27FC236}">
                  <a16:creationId xmlns:a16="http://schemas.microsoft.com/office/drawing/2014/main" id="{887C5B1B-AC45-44BA-B17A-44D115E2A005}"/>
                </a:ext>
              </a:extLst>
            </p:cNvPr>
            <p:cNvSpPr txBox="1"/>
            <p:nvPr/>
          </p:nvSpPr>
          <p:spPr>
            <a:xfrm>
              <a:off x="2827484" y="466928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Future Steps</a:t>
              </a:r>
              <a:endParaRPr lang="en-US" altLang="zh-CN" sz="2000" dirty="0">
                <a:latin typeface="Microsoft YaHei" charset="-122"/>
                <a:ea typeface="Microsoft YaHei" charset="-122"/>
                <a:cs typeface="Microsoft YaHei" charset="-122"/>
              </a:endParaRPr>
            </a:p>
          </p:txBody>
        </p:sp>
        <p:sp>
          <p:nvSpPr>
            <p:cNvPr id="31" name="TextBox 30">
              <a:extLst>
                <a:ext uri="{FF2B5EF4-FFF2-40B4-BE49-F238E27FC236}">
                  <a16:creationId xmlns:a16="http://schemas.microsoft.com/office/drawing/2014/main" id="{8B06E43B-DF89-4D79-B22C-7D2AA9D2FED0}"/>
                </a:ext>
              </a:extLst>
            </p:cNvPr>
            <p:cNvSpPr txBox="1"/>
            <p:nvPr/>
          </p:nvSpPr>
          <p:spPr>
            <a:xfrm>
              <a:off x="2827484" y="523373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Appendix</a:t>
              </a:r>
              <a:endParaRPr lang="en-US" altLang="zh-CN" sz="2000" dirty="0">
                <a:solidFill>
                  <a:schemeClr val="bg2"/>
                </a:solidFill>
                <a:latin typeface="Microsoft YaHei" charset="-122"/>
                <a:ea typeface="Microsoft YaHei" charset="-122"/>
                <a:cs typeface="Microsoft YaHei" charset="-122"/>
              </a:endParaRPr>
            </a:p>
          </p:txBody>
        </p:sp>
      </p:grpSp>
      <p:sp>
        <p:nvSpPr>
          <p:cNvPr id="3" name="Slide Number Placeholder 2">
            <a:extLst>
              <a:ext uri="{FF2B5EF4-FFF2-40B4-BE49-F238E27FC236}">
                <a16:creationId xmlns:a16="http://schemas.microsoft.com/office/drawing/2014/main" id="{32E56D8F-27B8-48B7-98E5-4CBD12C6B8D6}"/>
              </a:ext>
            </a:extLst>
          </p:cNvPr>
          <p:cNvSpPr>
            <a:spLocks noGrp="1"/>
          </p:cNvSpPr>
          <p:nvPr>
            <p:ph type="sldNum" sz="quarter" idx="4"/>
          </p:nvPr>
        </p:nvSpPr>
        <p:spPr/>
        <p:txBody>
          <a:bodyPr/>
          <a:lstStyle/>
          <a:p>
            <a:fld id="{F9F38F6F-904C-477B-8803-234C4EFF5914}" type="slidenum">
              <a:rPr lang="en-US" smtClean="0"/>
              <a:t>29</a:t>
            </a:fld>
            <a:endParaRPr lang="en-US"/>
          </a:p>
        </p:txBody>
      </p:sp>
    </p:spTree>
    <p:extLst>
      <p:ext uri="{BB962C8B-B14F-4D97-AF65-F5344CB8AC3E}">
        <p14:creationId xmlns:p14="http://schemas.microsoft.com/office/powerpoint/2010/main" val="3112708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8EFE13C-F335-4572-9A97-93D04A05EA71}"/>
              </a:ext>
            </a:extLst>
          </p:cNvPr>
          <p:cNvSpPr/>
          <p:nvPr/>
        </p:nvSpPr>
        <p:spPr>
          <a:xfrm>
            <a:off x="10496634" y="2115367"/>
            <a:ext cx="1487542" cy="2667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39A3F5-50F8-4129-9B95-11F14B8B9A62}"/>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6.1 Future Steps</a:t>
            </a:r>
          </a:p>
        </p:txBody>
      </p:sp>
      <p:sp>
        <p:nvSpPr>
          <p:cNvPr id="4" name="Rectangle 3">
            <a:extLst>
              <a:ext uri="{FF2B5EF4-FFF2-40B4-BE49-F238E27FC236}">
                <a16:creationId xmlns:a16="http://schemas.microsoft.com/office/drawing/2014/main" id="{33CB9720-C90F-49B6-BF70-CFA177C7456F}"/>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Build a credit scoring process and a model training schedule</a:t>
            </a:r>
          </a:p>
        </p:txBody>
      </p:sp>
      <p:sp>
        <p:nvSpPr>
          <p:cNvPr id="3" name="Rectangle 2">
            <a:extLst>
              <a:ext uri="{FF2B5EF4-FFF2-40B4-BE49-F238E27FC236}">
                <a16:creationId xmlns:a16="http://schemas.microsoft.com/office/drawing/2014/main" id="{74356DED-8960-4DA8-9CB2-030E8E5498E0}"/>
              </a:ext>
            </a:extLst>
          </p:cNvPr>
          <p:cNvSpPr/>
          <p:nvPr/>
        </p:nvSpPr>
        <p:spPr>
          <a:xfrm>
            <a:off x="200887" y="3086499"/>
            <a:ext cx="1246913" cy="7059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Future Customer</a:t>
            </a:r>
          </a:p>
        </p:txBody>
      </p:sp>
      <p:sp>
        <p:nvSpPr>
          <p:cNvPr id="9" name="Rectangle 8">
            <a:extLst>
              <a:ext uri="{FF2B5EF4-FFF2-40B4-BE49-F238E27FC236}">
                <a16:creationId xmlns:a16="http://schemas.microsoft.com/office/drawing/2014/main" id="{763742AA-5EBE-4577-9980-CED7029B8E91}"/>
              </a:ext>
            </a:extLst>
          </p:cNvPr>
          <p:cNvSpPr/>
          <p:nvPr/>
        </p:nvSpPr>
        <p:spPr>
          <a:xfrm>
            <a:off x="1959839" y="3083216"/>
            <a:ext cx="2049967" cy="7059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Extract Internal and External data</a:t>
            </a:r>
          </a:p>
        </p:txBody>
      </p:sp>
      <p:sp>
        <p:nvSpPr>
          <p:cNvPr id="10" name="Rectangle 9">
            <a:extLst>
              <a:ext uri="{FF2B5EF4-FFF2-40B4-BE49-F238E27FC236}">
                <a16:creationId xmlns:a16="http://schemas.microsoft.com/office/drawing/2014/main" id="{43ECA107-3773-40B5-B520-0506A2A3D465}"/>
              </a:ext>
            </a:extLst>
          </p:cNvPr>
          <p:cNvSpPr/>
          <p:nvPr/>
        </p:nvSpPr>
        <p:spPr>
          <a:xfrm>
            <a:off x="4521845" y="3083216"/>
            <a:ext cx="2049967" cy="70590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Machine Learning Prediction</a:t>
            </a:r>
          </a:p>
        </p:txBody>
      </p:sp>
      <p:sp>
        <p:nvSpPr>
          <p:cNvPr id="11" name="Diamond 10">
            <a:extLst>
              <a:ext uri="{FF2B5EF4-FFF2-40B4-BE49-F238E27FC236}">
                <a16:creationId xmlns:a16="http://schemas.microsoft.com/office/drawing/2014/main" id="{480A683C-CD5B-46E3-B49D-7E371E7A0F5D}"/>
              </a:ext>
            </a:extLst>
          </p:cNvPr>
          <p:cNvSpPr/>
          <p:nvPr/>
        </p:nvSpPr>
        <p:spPr>
          <a:xfrm>
            <a:off x="7236677" y="2811752"/>
            <a:ext cx="2595092" cy="124883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Reach Cutoff Score?</a:t>
            </a:r>
          </a:p>
        </p:txBody>
      </p:sp>
      <p:grpSp>
        <p:nvGrpSpPr>
          <p:cNvPr id="25" name="Group 24">
            <a:extLst>
              <a:ext uri="{FF2B5EF4-FFF2-40B4-BE49-F238E27FC236}">
                <a16:creationId xmlns:a16="http://schemas.microsoft.com/office/drawing/2014/main" id="{EA59C0D9-09D2-49B8-A2C6-8FCC58F5B2DC}"/>
              </a:ext>
            </a:extLst>
          </p:cNvPr>
          <p:cNvGrpSpPr/>
          <p:nvPr/>
        </p:nvGrpSpPr>
        <p:grpSpPr>
          <a:xfrm>
            <a:off x="10563345" y="2293212"/>
            <a:ext cx="1367478" cy="2311310"/>
            <a:chOff x="10563345" y="2775396"/>
            <a:chExt cx="1367478" cy="2311310"/>
          </a:xfrm>
        </p:grpSpPr>
        <p:sp>
          <p:nvSpPr>
            <p:cNvPr id="13" name="Rectangle: Rounded Corners 12">
              <a:extLst>
                <a:ext uri="{FF2B5EF4-FFF2-40B4-BE49-F238E27FC236}">
                  <a16:creationId xmlns:a16="http://schemas.microsoft.com/office/drawing/2014/main" id="{CF0F328F-AA92-4A97-A2A2-4DDBE940FCC6}"/>
                </a:ext>
              </a:extLst>
            </p:cNvPr>
            <p:cNvSpPr/>
            <p:nvPr/>
          </p:nvSpPr>
          <p:spPr>
            <a:xfrm>
              <a:off x="10563345" y="4314582"/>
              <a:ext cx="1367478" cy="7721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Reject</a:t>
              </a:r>
            </a:p>
            <a:p>
              <a:pPr algn="ctr"/>
              <a:r>
                <a:rPr lang="en-US" sz="2000" dirty="0">
                  <a:solidFill>
                    <a:sysClr val="windowText" lastClr="000000"/>
                  </a:solidFill>
                </a:rPr>
                <a:t>Loan</a:t>
              </a:r>
            </a:p>
          </p:txBody>
        </p:sp>
        <p:sp>
          <p:nvSpPr>
            <p:cNvPr id="14" name="Rectangle: Rounded Corners 13">
              <a:extLst>
                <a:ext uri="{FF2B5EF4-FFF2-40B4-BE49-F238E27FC236}">
                  <a16:creationId xmlns:a16="http://schemas.microsoft.com/office/drawing/2014/main" id="{C601B67F-5179-4938-A4F8-DDB74D538614}"/>
                </a:ext>
              </a:extLst>
            </p:cNvPr>
            <p:cNvSpPr/>
            <p:nvPr/>
          </p:nvSpPr>
          <p:spPr>
            <a:xfrm>
              <a:off x="10563346" y="2775396"/>
              <a:ext cx="1367477" cy="7698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Accept</a:t>
              </a:r>
            </a:p>
            <a:p>
              <a:pPr algn="ctr"/>
              <a:r>
                <a:rPr lang="en-US" sz="2000" dirty="0">
                  <a:solidFill>
                    <a:sysClr val="windowText" lastClr="000000"/>
                  </a:solidFill>
                </a:rPr>
                <a:t>Loan</a:t>
              </a:r>
            </a:p>
          </p:txBody>
        </p:sp>
      </p:grpSp>
      <p:cxnSp>
        <p:nvCxnSpPr>
          <p:cNvPr id="16" name="Straight Arrow Connector 15">
            <a:extLst>
              <a:ext uri="{FF2B5EF4-FFF2-40B4-BE49-F238E27FC236}">
                <a16:creationId xmlns:a16="http://schemas.microsoft.com/office/drawing/2014/main" id="{52322114-562C-4039-BB2F-D8CB8212F016}"/>
              </a:ext>
            </a:extLst>
          </p:cNvPr>
          <p:cNvCxnSpPr/>
          <p:nvPr/>
        </p:nvCxnSpPr>
        <p:spPr>
          <a:xfrm>
            <a:off x="1498600" y="3436167"/>
            <a:ext cx="43180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FDDA16-3C14-40B3-B882-A94C495339AC}"/>
              </a:ext>
            </a:extLst>
          </p:cNvPr>
          <p:cNvCxnSpPr/>
          <p:nvPr/>
        </p:nvCxnSpPr>
        <p:spPr>
          <a:xfrm>
            <a:off x="4077345" y="3448867"/>
            <a:ext cx="43180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C19A41-7EFB-40BC-BB9F-A4F641C0661A}"/>
              </a:ext>
            </a:extLst>
          </p:cNvPr>
          <p:cNvCxnSpPr/>
          <p:nvPr/>
        </p:nvCxnSpPr>
        <p:spPr>
          <a:xfrm>
            <a:off x="6693545" y="3430634"/>
            <a:ext cx="43180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C3A40D-3CA8-46E2-AC63-24180C216331}"/>
              </a:ext>
            </a:extLst>
          </p:cNvPr>
          <p:cNvCxnSpPr/>
          <p:nvPr/>
        </p:nvCxnSpPr>
        <p:spPr>
          <a:xfrm>
            <a:off x="9982845" y="3444968"/>
            <a:ext cx="431800" cy="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C13CD61-6276-4E46-9E72-941D8982C43E}"/>
              </a:ext>
            </a:extLst>
          </p:cNvPr>
          <p:cNvCxnSpPr>
            <a:stCxn id="9" idx="2"/>
            <a:endCxn id="10" idx="2"/>
          </p:cNvCxnSpPr>
          <p:nvPr/>
        </p:nvCxnSpPr>
        <p:spPr>
          <a:xfrm rot="16200000" flipH="1">
            <a:off x="4265826" y="2508115"/>
            <a:ext cx="12700" cy="2562006"/>
          </a:xfrm>
          <a:prstGeom prst="bentConnector3">
            <a:avLst>
              <a:gd name="adj1" fmla="val 9900000"/>
            </a:avLst>
          </a:prstGeom>
          <a:ln w="38100">
            <a:solidFill>
              <a:schemeClr val="bg2">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1B73F10-62F3-4D6F-B49F-BB1580799A1E}"/>
              </a:ext>
            </a:extLst>
          </p:cNvPr>
          <p:cNvSpPr txBox="1"/>
          <p:nvPr/>
        </p:nvSpPr>
        <p:spPr>
          <a:xfrm>
            <a:off x="2797203" y="5133568"/>
            <a:ext cx="3423884" cy="1200329"/>
          </a:xfrm>
          <a:prstGeom prst="rect">
            <a:avLst/>
          </a:prstGeom>
          <a:noFill/>
        </p:spPr>
        <p:txBody>
          <a:bodyPr wrap="square" rtlCol="0">
            <a:spAutoFit/>
          </a:bodyPr>
          <a:lstStyle/>
          <a:p>
            <a:r>
              <a:rPr lang="en-US" b="1" dirty="0"/>
              <a:t>Model training and update:</a:t>
            </a:r>
          </a:p>
          <a:p>
            <a:pPr marL="285750" indent="-285750">
              <a:buFont typeface="Wingdings" panose="05000000000000000000" pitchFamily="2" charset="2"/>
              <a:buChar char="Ø"/>
            </a:pPr>
            <a:r>
              <a:rPr lang="en-US" b="1" dirty="0"/>
              <a:t>Run on a weekly basis</a:t>
            </a:r>
          </a:p>
          <a:p>
            <a:pPr marL="285750" indent="-285750">
              <a:buFont typeface="Wingdings" panose="05000000000000000000" pitchFamily="2" charset="2"/>
              <a:buChar char="Ø"/>
            </a:pPr>
            <a:r>
              <a:rPr lang="en-US" b="1" dirty="0"/>
              <a:t>Create sub models for different customer segmentations</a:t>
            </a:r>
          </a:p>
        </p:txBody>
      </p:sp>
      <p:cxnSp>
        <p:nvCxnSpPr>
          <p:cNvPr id="28" name="Connector: Elbow 27">
            <a:extLst>
              <a:ext uri="{FF2B5EF4-FFF2-40B4-BE49-F238E27FC236}">
                <a16:creationId xmlns:a16="http://schemas.microsoft.com/office/drawing/2014/main" id="{C097BD19-6E39-4EA0-8D1E-D939BE6E417B}"/>
              </a:ext>
            </a:extLst>
          </p:cNvPr>
          <p:cNvCxnSpPr>
            <a:stCxn id="26" idx="0"/>
            <a:endCxn id="3" idx="0"/>
          </p:cNvCxnSpPr>
          <p:nvPr/>
        </p:nvCxnSpPr>
        <p:spPr>
          <a:xfrm rot="16200000" flipH="1" flipV="1">
            <a:off x="5546809" y="-2607098"/>
            <a:ext cx="971132" cy="10416061"/>
          </a:xfrm>
          <a:prstGeom prst="bentConnector3">
            <a:avLst>
              <a:gd name="adj1" fmla="val -23540"/>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D48816C-9907-445A-88AB-8CA5FD4FC721}"/>
              </a:ext>
            </a:extLst>
          </p:cNvPr>
          <p:cNvSpPr txBox="1"/>
          <p:nvPr/>
        </p:nvSpPr>
        <p:spPr>
          <a:xfrm>
            <a:off x="4651008" y="1923880"/>
            <a:ext cx="2889979" cy="369332"/>
          </a:xfrm>
          <a:prstGeom prst="rect">
            <a:avLst/>
          </a:prstGeom>
          <a:noFill/>
        </p:spPr>
        <p:txBody>
          <a:bodyPr wrap="square" rtlCol="0">
            <a:spAutoFit/>
          </a:bodyPr>
          <a:lstStyle/>
          <a:p>
            <a:pPr algn="ctr"/>
            <a:r>
              <a:rPr lang="en-US" b="1" dirty="0"/>
              <a:t>REALTIME FEEDBACK</a:t>
            </a:r>
          </a:p>
        </p:txBody>
      </p:sp>
      <p:sp>
        <p:nvSpPr>
          <p:cNvPr id="2" name="Slide Number Placeholder 1">
            <a:extLst>
              <a:ext uri="{FF2B5EF4-FFF2-40B4-BE49-F238E27FC236}">
                <a16:creationId xmlns:a16="http://schemas.microsoft.com/office/drawing/2014/main" id="{CB64D55A-FD78-4941-B675-7089640F051C}"/>
              </a:ext>
            </a:extLst>
          </p:cNvPr>
          <p:cNvSpPr>
            <a:spLocks noGrp="1"/>
          </p:cNvSpPr>
          <p:nvPr>
            <p:ph type="sldNum" sz="quarter" idx="4"/>
          </p:nvPr>
        </p:nvSpPr>
        <p:spPr/>
        <p:txBody>
          <a:bodyPr/>
          <a:lstStyle/>
          <a:p>
            <a:fld id="{F9F38F6F-904C-477B-8803-234C4EFF5914}" type="slidenum">
              <a:rPr lang="en-US" smtClean="0"/>
              <a:t>30</a:t>
            </a:fld>
            <a:endParaRPr lang="en-US"/>
          </a:p>
        </p:txBody>
      </p:sp>
    </p:spTree>
    <p:extLst>
      <p:ext uri="{BB962C8B-B14F-4D97-AF65-F5344CB8AC3E}">
        <p14:creationId xmlns:p14="http://schemas.microsoft.com/office/powerpoint/2010/main" val="819005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E00400-BD60-4BDE-BF3E-3558E34C1D97}"/>
              </a:ext>
            </a:extLst>
          </p:cNvPr>
          <p:cNvGrpSpPr/>
          <p:nvPr/>
        </p:nvGrpSpPr>
        <p:grpSpPr>
          <a:xfrm>
            <a:off x="2827484" y="1521772"/>
            <a:ext cx="4338426" cy="3814455"/>
            <a:chOff x="2827484" y="1819386"/>
            <a:chExt cx="4338426" cy="3814455"/>
          </a:xfrm>
        </p:grpSpPr>
        <p:sp>
          <p:nvSpPr>
            <p:cNvPr id="16" name="TextBox 15">
              <a:extLst>
                <a:ext uri="{FF2B5EF4-FFF2-40B4-BE49-F238E27FC236}">
                  <a16:creationId xmlns:a16="http://schemas.microsoft.com/office/drawing/2014/main" id="{C8F49945-BAB2-428F-93B4-5B5A6ED16925}"/>
                </a:ext>
              </a:extLst>
            </p:cNvPr>
            <p:cNvSpPr txBox="1"/>
            <p:nvPr/>
          </p:nvSpPr>
          <p:spPr>
            <a:xfrm>
              <a:off x="2827484" y="4099302"/>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Interpretation</a:t>
              </a:r>
              <a:endParaRPr lang="en-US" altLang="zh-CN" sz="2000" dirty="0">
                <a:solidFill>
                  <a:schemeClr val="bg2"/>
                </a:solidFill>
                <a:latin typeface="Microsoft YaHei" charset="-122"/>
                <a:ea typeface="Microsoft YaHei" charset="-122"/>
                <a:cs typeface="Microsoft YaHei" charset="-122"/>
              </a:endParaRPr>
            </a:p>
          </p:txBody>
        </p:sp>
        <p:sp>
          <p:nvSpPr>
            <p:cNvPr id="20" name="TextBox 19">
              <a:extLst>
                <a:ext uri="{FF2B5EF4-FFF2-40B4-BE49-F238E27FC236}">
                  <a16:creationId xmlns:a16="http://schemas.microsoft.com/office/drawing/2014/main" id="{EE3DEDBE-7941-496A-ABF7-4F74F6F3EAAC}"/>
                </a:ext>
              </a:extLst>
            </p:cNvPr>
            <p:cNvSpPr txBox="1"/>
            <p:nvPr/>
          </p:nvSpPr>
          <p:spPr>
            <a:xfrm>
              <a:off x="2827484" y="1819386"/>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Overview</a:t>
              </a:r>
              <a:endParaRPr lang="en-US" altLang="zh-CN" sz="2000" dirty="0">
                <a:solidFill>
                  <a:schemeClr val="bg2"/>
                </a:solidFill>
                <a:latin typeface="Microsoft YaHei" charset="-122"/>
                <a:ea typeface="Microsoft YaHei" charset="-122"/>
                <a:cs typeface="Microsoft YaHei" charset="-122"/>
              </a:endParaRPr>
            </a:p>
          </p:txBody>
        </p:sp>
        <p:sp>
          <p:nvSpPr>
            <p:cNvPr id="27" name="TextBox 26">
              <a:extLst>
                <a:ext uri="{FF2B5EF4-FFF2-40B4-BE49-F238E27FC236}">
                  <a16:creationId xmlns:a16="http://schemas.microsoft.com/office/drawing/2014/main" id="{EFDEF049-831E-4449-876E-FC4B25E6F3BF}"/>
                </a:ext>
              </a:extLst>
            </p:cNvPr>
            <p:cNvSpPr txBox="1"/>
            <p:nvPr/>
          </p:nvSpPr>
          <p:spPr>
            <a:xfrm>
              <a:off x="2827484" y="2389365"/>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Data Preprocessing</a:t>
              </a:r>
              <a:endParaRPr lang="en-US" altLang="zh-CN" sz="2000" dirty="0">
                <a:solidFill>
                  <a:schemeClr val="bg2"/>
                </a:solidFill>
                <a:latin typeface="Microsoft YaHei" charset="-122"/>
                <a:ea typeface="Microsoft YaHei" charset="-122"/>
                <a:cs typeface="Microsoft YaHei" charset="-122"/>
              </a:endParaRPr>
            </a:p>
          </p:txBody>
        </p:sp>
        <p:sp>
          <p:nvSpPr>
            <p:cNvPr id="28" name="TextBox 27">
              <a:extLst>
                <a:ext uri="{FF2B5EF4-FFF2-40B4-BE49-F238E27FC236}">
                  <a16:creationId xmlns:a16="http://schemas.microsoft.com/office/drawing/2014/main" id="{08A8025D-E9CE-4055-B7A8-F7D4D381D367}"/>
                </a:ext>
              </a:extLst>
            </p:cNvPr>
            <p:cNvSpPr txBox="1"/>
            <p:nvPr/>
          </p:nvSpPr>
          <p:spPr>
            <a:xfrm>
              <a:off x="2827484" y="2959344"/>
              <a:ext cx="4338426"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Building</a:t>
              </a:r>
              <a:endParaRPr lang="en-US" altLang="zh-CN" sz="2000" dirty="0">
                <a:solidFill>
                  <a:schemeClr val="bg2"/>
                </a:solidFill>
                <a:latin typeface="Microsoft YaHei" charset="-122"/>
                <a:ea typeface="Microsoft YaHei" charset="-122"/>
                <a:cs typeface="Microsoft YaHei" charset="-122"/>
              </a:endParaRPr>
            </a:p>
          </p:txBody>
        </p:sp>
        <p:sp>
          <p:nvSpPr>
            <p:cNvPr id="29" name="TextBox 28">
              <a:extLst>
                <a:ext uri="{FF2B5EF4-FFF2-40B4-BE49-F238E27FC236}">
                  <a16:creationId xmlns:a16="http://schemas.microsoft.com/office/drawing/2014/main" id="{F9CCCE52-E82D-4E86-B962-C3803D8AFC3B}"/>
                </a:ext>
              </a:extLst>
            </p:cNvPr>
            <p:cNvSpPr txBox="1"/>
            <p:nvPr/>
          </p:nvSpPr>
          <p:spPr>
            <a:xfrm>
              <a:off x="2827484" y="3529323"/>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Comparison</a:t>
              </a:r>
            </a:p>
          </p:txBody>
        </p:sp>
        <p:sp>
          <p:nvSpPr>
            <p:cNvPr id="30" name="TextBox 29">
              <a:extLst>
                <a:ext uri="{FF2B5EF4-FFF2-40B4-BE49-F238E27FC236}">
                  <a16:creationId xmlns:a16="http://schemas.microsoft.com/office/drawing/2014/main" id="{887C5B1B-AC45-44BA-B17A-44D115E2A005}"/>
                </a:ext>
              </a:extLst>
            </p:cNvPr>
            <p:cNvSpPr txBox="1"/>
            <p:nvPr/>
          </p:nvSpPr>
          <p:spPr>
            <a:xfrm>
              <a:off x="2827484" y="466928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Future Steps</a:t>
              </a:r>
              <a:endParaRPr lang="en-US" altLang="zh-CN" sz="2000" dirty="0">
                <a:solidFill>
                  <a:schemeClr val="bg2"/>
                </a:solidFill>
                <a:latin typeface="Microsoft YaHei" charset="-122"/>
                <a:ea typeface="Microsoft YaHei" charset="-122"/>
                <a:cs typeface="Microsoft YaHei" charset="-122"/>
              </a:endParaRPr>
            </a:p>
          </p:txBody>
        </p:sp>
        <p:sp>
          <p:nvSpPr>
            <p:cNvPr id="31" name="TextBox 30">
              <a:extLst>
                <a:ext uri="{FF2B5EF4-FFF2-40B4-BE49-F238E27FC236}">
                  <a16:creationId xmlns:a16="http://schemas.microsoft.com/office/drawing/2014/main" id="{8B06E43B-DF89-4D79-B22C-7D2AA9D2FED0}"/>
                </a:ext>
              </a:extLst>
            </p:cNvPr>
            <p:cNvSpPr txBox="1"/>
            <p:nvPr/>
          </p:nvSpPr>
          <p:spPr>
            <a:xfrm>
              <a:off x="2827484" y="523373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Appendix</a:t>
              </a:r>
              <a:endParaRPr lang="en-US" altLang="zh-CN" sz="2000" dirty="0">
                <a:latin typeface="Microsoft YaHei" charset="-122"/>
                <a:ea typeface="Microsoft YaHei" charset="-122"/>
                <a:cs typeface="Microsoft YaHei" charset="-122"/>
              </a:endParaRPr>
            </a:p>
          </p:txBody>
        </p:sp>
      </p:grpSp>
      <p:sp>
        <p:nvSpPr>
          <p:cNvPr id="3" name="Slide Number Placeholder 2">
            <a:extLst>
              <a:ext uri="{FF2B5EF4-FFF2-40B4-BE49-F238E27FC236}">
                <a16:creationId xmlns:a16="http://schemas.microsoft.com/office/drawing/2014/main" id="{C2EC11CB-C061-4134-BAD5-07F94A9EBFC7}"/>
              </a:ext>
            </a:extLst>
          </p:cNvPr>
          <p:cNvSpPr>
            <a:spLocks noGrp="1"/>
          </p:cNvSpPr>
          <p:nvPr>
            <p:ph type="sldNum" sz="quarter" idx="4"/>
          </p:nvPr>
        </p:nvSpPr>
        <p:spPr/>
        <p:txBody>
          <a:bodyPr/>
          <a:lstStyle/>
          <a:p>
            <a:fld id="{F9F38F6F-904C-477B-8803-234C4EFF5914}" type="slidenum">
              <a:rPr lang="en-US" smtClean="0"/>
              <a:t>31</a:t>
            </a:fld>
            <a:endParaRPr lang="en-US"/>
          </a:p>
        </p:txBody>
      </p:sp>
    </p:spTree>
    <p:extLst>
      <p:ext uri="{BB962C8B-B14F-4D97-AF65-F5344CB8AC3E}">
        <p14:creationId xmlns:p14="http://schemas.microsoft.com/office/powerpoint/2010/main" val="35472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188835" y="98353"/>
            <a:ext cx="1666875" cy="438150"/>
          </a:xfrm>
          <a:prstGeom prst="rect">
            <a:avLst/>
          </a:prstGeom>
        </p:spPr>
      </p:pic>
      <p:sp>
        <p:nvSpPr>
          <p:cNvPr id="8" name="Rectangle 7"/>
          <p:cNvSpPr/>
          <p:nvPr/>
        </p:nvSpPr>
        <p:spPr>
          <a:xfrm>
            <a:off x="261174" y="933449"/>
            <a:ext cx="11669649" cy="12001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chemeClr val="tx1"/>
                </a:solidFill>
              </a:rPr>
              <a:t>For every loan application (approximately 3 million applications per month), company receives credit reports from multiple Credit Bureaus (Experian, TransUnion &amp; Equifax).</a:t>
            </a:r>
          </a:p>
          <a:p>
            <a:pPr marL="285750" indent="-285750">
              <a:buFont typeface="Arial" panose="020B0604020202020204" pitchFamily="34" charset="0"/>
              <a:buChar char="•"/>
            </a:pPr>
            <a:r>
              <a:rPr lang="en-US" dirty="0">
                <a:solidFill>
                  <a:schemeClr val="tx1"/>
                </a:solidFill>
              </a:rPr>
              <a:t>Credit reports are sent as XML documents (20 to 100 pages).  </a:t>
            </a:r>
          </a:p>
          <a:p>
            <a:pPr marL="285750" indent="-285750">
              <a:buFont typeface="Arial" panose="020B0604020202020204" pitchFamily="34" charset="0"/>
              <a:buChar char="•"/>
            </a:pPr>
            <a:r>
              <a:rPr lang="en-US" dirty="0">
                <a:solidFill>
                  <a:schemeClr val="tx1"/>
                </a:solidFill>
              </a:rPr>
              <a:t>These XML files are parsed and the records are stored in FACT/Dimension SQL Tables in Azure Data-Warehouse.</a:t>
            </a:r>
          </a:p>
        </p:txBody>
      </p:sp>
      <p:pic>
        <p:nvPicPr>
          <p:cNvPr id="4" name="Picture 3"/>
          <p:cNvPicPr>
            <a:picLocks noChangeAspect="1"/>
          </p:cNvPicPr>
          <p:nvPr/>
        </p:nvPicPr>
        <p:blipFill>
          <a:blip r:embed="rId4"/>
          <a:stretch>
            <a:fillRect/>
          </a:stretch>
        </p:blipFill>
        <p:spPr>
          <a:xfrm>
            <a:off x="8855710" y="98353"/>
            <a:ext cx="354249" cy="438150"/>
          </a:xfrm>
          <a:prstGeom prst="rect">
            <a:avLst/>
          </a:prstGeom>
        </p:spPr>
      </p:pic>
      <p:pic>
        <p:nvPicPr>
          <p:cNvPr id="7" name="Picture 6"/>
          <p:cNvPicPr>
            <a:picLocks noChangeAspect="1"/>
          </p:cNvPicPr>
          <p:nvPr/>
        </p:nvPicPr>
        <p:blipFill>
          <a:blip r:embed="rId5"/>
          <a:stretch>
            <a:fillRect/>
          </a:stretch>
        </p:blipFill>
        <p:spPr>
          <a:xfrm>
            <a:off x="261174" y="3289700"/>
            <a:ext cx="6581775" cy="1200150"/>
          </a:xfrm>
          <a:prstGeom prst="rect">
            <a:avLst/>
          </a:prstGeom>
        </p:spPr>
      </p:pic>
      <p:sp>
        <p:nvSpPr>
          <p:cNvPr id="10" name="TextBox 9"/>
          <p:cNvSpPr txBox="1"/>
          <p:nvPr/>
        </p:nvSpPr>
        <p:spPr>
          <a:xfrm>
            <a:off x="261174" y="2790589"/>
            <a:ext cx="4949995" cy="369332"/>
          </a:xfrm>
          <a:prstGeom prst="rect">
            <a:avLst/>
          </a:prstGeom>
          <a:noFill/>
        </p:spPr>
        <p:txBody>
          <a:bodyPr wrap="square" rtlCol="0">
            <a:spAutoFit/>
          </a:bodyPr>
          <a:lstStyle/>
          <a:p>
            <a:r>
              <a:rPr lang="en-US" b="1" dirty="0"/>
              <a:t>Raw XML format stored in Data-Warehouse</a:t>
            </a:r>
          </a:p>
        </p:txBody>
      </p:sp>
      <p:pic>
        <p:nvPicPr>
          <p:cNvPr id="9" name="Picture 8"/>
          <p:cNvPicPr>
            <a:picLocks noChangeAspect="1"/>
          </p:cNvPicPr>
          <p:nvPr/>
        </p:nvPicPr>
        <p:blipFill>
          <a:blip r:embed="rId6"/>
          <a:stretch>
            <a:fillRect/>
          </a:stretch>
        </p:blipFill>
        <p:spPr>
          <a:xfrm>
            <a:off x="7575572" y="2309530"/>
            <a:ext cx="4355251" cy="3688810"/>
          </a:xfrm>
          <a:prstGeom prst="rect">
            <a:avLst/>
          </a:prstGeom>
        </p:spPr>
      </p:pic>
      <p:sp>
        <p:nvSpPr>
          <p:cNvPr id="12" name="TextBox 11"/>
          <p:cNvSpPr txBox="1"/>
          <p:nvPr/>
        </p:nvSpPr>
        <p:spPr>
          <a:xfrm>
            <a:off x="259099" y="4624317"/>
            <a:ext cx="6883572" cy="646331"/>
          </a:xfrm>
          <a:prstGeom prst="rect">
            <a:avLst/>
          </a:prstGeom>
          <a:noFill/>
        </p:spPr>
        <p:txBody>
          <a:bodyPr wrap="square" rtlCol="0">
            <a:spAutoFit/>
          </a:bodyPr>
          <a:lstStyle/>
          <a:p>
            <a:r>
              <a:rPr lang="en-US" b="1" dirty="0"/>
              <a:t>Utilizing Parsing Function in SQL, we can extract key fields such as FICO Score, Outstanding Debt, Number of Inquiries,  etc.</a:t>
            </a:r>
          </a:p>
        </p:txBody>
      </p:sp>
      <p:sp>
        <p:nvSpPr>
          <p:cNvPr id="13" name="Rectangle 12">
            <a:extLst>
              <a:ext uri="{FF2B5EF4-FFF2-40B4-BE49-F238E27FC236}">
                <a16:creationId xmlns:a16="http://schemas.microsoft.com/office/drawing/2014/main" id="{FA778285-13FD-4BE1-92EE-63E324A2EE89}"/>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7.1 XML Parsing Using Azure SQL</a:t>
            </a:r>
          </a:p>
        </p:txBody>
      </p:sp>
      <p:sp>
        <p:nvSpPr>
          <p:cNvPr id="2" name="Slide Number Placeholder 1">
            <a:extLst>
              <a:ext uri="{FF2B5EF4-FFF2-40B4-BE49-F238E27FC236}">
                <a16:creationId xmlns:a16="http://schemas.microsoft.com/office/drawing/2014/main" id="{09F2F640-4806-48C4-85D0-7A9F29FDE087}"/>
              </a:ext>
            </a:extLst>
          </p:cNvPr>
          <p:cNvSpPr>
            <a:spLocks noGrp="1"/>
          </p:cNvSpPr>
          <p:nvPr>
            <p:ph type="sldNum" sz="quarter" idx="4"/>
          </p:nvPr>
        </p:nvSpPr>
        <p:spPr/>
        <p:txBody>
          <a:bodyPr/>
          <a:lstStyle/>
          <a:p>
            <a:fld id="{F9F38F6F-904C-477B-8803-234C4EFF5914}" type="slidenum">
              <a:rPr lang="en-US" smtClean="0"/>
              <a:t>32</a:t>
            </a:fld>
            <a:endParaRPr lang="en-US"/>
          </a:p>
        </p:txBody>
      </p:sp>
    </p:spTree>
    <p:extLst>
      <p:ext uri="{BB962C8B-B14F-4D97-AF65-F5344CB8AC3E}">
        <p14:creationId xmlns:p14="http://schemas.microsoft.com/office/powerpoint/2010/main" val="1320515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87745" y="2463934"/>
            <a:ext cx="4218374" cy="1598087"/>
          </a:xfrm>
          <a:prstGeom prst="rect">
            <a:avLst/>
          </a:prstGeom>
          <a:ln>
            <a:noFill/>
          </a:ln>
        </p:spPr>
      </p:pic>
      <p:pic>
        <p:nvPicPr>
          <p:cNvPr id="8" name="Picture 7"/>
          <p:cNvPicPr>
            <a:picLocks noChangeAspect="1"/>
          </p:cNvPicPr>
          <p:nvPr/>
        </p:nvPicPr>
        <p:blipFill>
          <a:blip r:embed="rId4"/>
          <a:stretch>
            <a:fillRect/>
          </a:stretch>
        </p:blipFill>
        <p:spPr>
          <a:xfrm>
            <a:off x="6848475" y="2463933"/>
            <a:ext cx="4979385" cy="3774592"/>
          </a:xfrm>
          <a:prstGeom prst="rect">
            <a:avLst/>
          </a:prstGeom>
        </p:spPr>
      </p:pic>
      <p:sp>
        <p:nvSpPr>
          <p:cNvPr id="13" name="TextBox 12"/>
          <p:cNvSpPr txBox="1"/>
          <p:nvPr/>
        </p:nvSpPr>
        <p:spPr>
          <a:xfrm>
            <a:off x="6692897" y="1948446"/>
            <a:ext cx="5290539" cy="369332"/>
          </a:xfrm>
          <a:prstGeom prst="rect">
            <a:avLst/>
          </a:prstGeom>
          <a:noFill/>
        </p:spPr>
        <p:txBody>
          <a:bodyPr wrap="square" rtlCol="0">
            <a:spAutoFit/>
          </a:bodyPr>
          <a:lstStyle/>
          <a:p>
            <a:pPr algn="ctr"/>
            <a:r>
              <a:rPr lang="en-US" b="1" dirty="0"/>
              <a:t>You can use Auto Detection to define your data type</a:t>
            </a:r>
          </a:p>
        </p:txBody>
      </p:sp>
      <p:sp>
        <p:nvSpPr>
          <p:cNvPr id="17" name="TextBox 16"/>
          <p:cNvSpPr txBox="1"/>
          <p:nvPr/>
        </p:nvSpPr>
        <p:spPr>
          <a:xfrm>
            <a:off x="324879" y="1945555"/>
            <a:ext cx="5786437" cy="369332"/>
          </a:xfrm>
          <a:prstGeom prst="rect">
            <a:avLst/>
          </a:prstGeom>
          <a:noFill/>
        </p:spPr>
        <p:txBody>
          <a:bodyPr wrap="square" rtlCol="0">
            <a:spAutoFit/>
          </a:bodyPr>
          <a:lstStyle/>
          <a:p>
            <a:pPr algn="ctr"/>
            <a:r>
              <a:rPr lang="en-US" b="1" dirty="0"/>
              <a:t>Create a new Dataset using your stored CSV in the Cloud</a:t>
            </a:r>
          </a:p>
        </p:txBody>
      </p:sp>
      <p:sp>
        <p:nvSpPr>
          <p:cNvPr id="19" name="TextBox 18"/>
          <p:cNvSpPr txBox="1"/>
          <p:nvPr/>
        </p:nvSpPr>
        <p:spPr>
          <a:xfrm>
            <a:off x="1357245" y="4189772"/>
            <a:ext cx="3691066" cy="369332"/>
          </a:xfrm>
          <a:prstGeom prst="rect">
            <a:avLst/>
          </a:prstGeom>
          <a:noFill/>
        </p:spPr>
        <p:txBody>
          <a:bodyPr wrap="square" rtlCol="0">
            <a:spAutoFit/>
          </a:bodyPr>
          <a:lstStyle/>
          <a:p>
            <a:pPr algn="ctr"/>
            <a:r>
              <a:rPr lang="en-US" b="1" dirty="0"/>
              <a:t>Create a new query using SQL</a:t>
            </a:r>
          </a:p>
        </p:txBody>
      </p:sp>
      <p:pic>
        <p:nvPicPr>
          <p:cNvPr id="14" name="Picture 13"/>
          <p:cNvPicPr>
            <a:picLocks noChangeAspect="1"/>
          </p:cNvPicPr>
          <p:nvPr/>
        </p:nvPicPr>
        <p:blipFill>
          <a:blip r:embed="rId5"/>
          <a:stretch>
            <a:fillRect/>
          </a:stretch>
        </p:blipFill>
        <p:spPr>
          <a:xfrm>
            <a:off x="1087745" y="4609572"/>
            <a:ext cx="4215384" cy="1628954"/>
          </a:xfrm>
          <a:prstGeom prst="rect">
            <a:avLst/>
          </a:prstGeom>
        </p:spPr>
      </p:pic>
      <p:sp>
        <p:nvSpPr>
          <p:cNvPr id="24" name="Rectangle 23">
            <a:extLst>
              <a:ext uri="{FF2B5EF4-FFF2-40B4-BE49-F238E27FC236}">
                <a16:creationId xmlns:a16="http://schemas.microsoft.com/office/drawing/2014/main" id="{33753C32-7B64-4008-8BCE-C0431F40775E}"/>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7.2.1 Google Big Query</a:t>
            </a:r>
          </a:p>
        </p:txBody>
      </p:sp>
      <p:sp>
        <p:nvSpPr>
          <p:cNvPr id="25" name="Rectangle 24">
            <a:extLst>
              <a:ext uri="{FF2B5EF4-FFF2-40B4-BE49-F238E27FC236}">
                <a16:creationId xmlns:a16="http://schemas.microsoft.com/office/drawing/2014/main" id="{1E361B2E-1834-4E78-9592-384307BDE6BE}"/>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bg1"/>
                </a:solidFill>
              </a:rPr>
              <a:t>Using the same CSV file that’s loaded in Google Cloud Storage, the data can loaded into Google BigQuery</a:t>
            </a:r>
          </a:p>
        </p:txBody>
      </p:sp>
      <p:sp>
        <p:nvSpPr>
          <p:cNvPr id="3" name="Rectangle 2">
            <a:extLst>
              <a:ext uri="{FF2B5EF4-FFF2-40B4-BE49-F238E27FC236}">
                <a16:creationId xmlns:a16="http://schemas.microsoft.com/office/drawing/2014/main" id="{506C2AE5-A6C6-4998-961E-CACB9651968E}"/>
              </a:ext>
            </a:extLst>
          </p:cNvPr>
          <p:cNvSpPr/>
          <p:nvPr/>
        </p:nvSpPr>
        <p:spPr>
          <a:xfrm>
            <a:off x="2555238" y="1491376"/>
            <a:ext cx="7081520" cy="369332"/>
          </a:xfrm>
          <a:prstGeom prst="rect">
            <a:avLst/>
          </a:prstGeom>
        </p:spPr>
        <p:txBody>
          <a:bodyPr wrap="square">
            <a:spAutoFit/>
          </a:bodyPr>
          <a:lstStyle/>
          <a:p>
            <a:r>
              <a:rPr lang="en-US" u="sng" dirty="0"/>
              <a:t>https://cloud.google.com/bigquery/docs/loading-data-cloud-storage-csv</a:t>
            </a:r>
          </a:p>
        </p:txBody>
      </p:sp>
      <p:sp>
        <p:nvSpPr>
          <p:cNvPr id="4" name="Rectangle 3">
            <a:extLst>
              <a:ext uri="{FF2B5EF4-FFF2-40B4-BE49-F238E27FC236}">
                <a16:creationId xmlns:a16="http://schemas.microsoft.com/office/drawing/2014/main" id="{5B17A2C1-3816-4254-AFB9-9B6D9BE205DC}"/>
              </a:ext>
            </a:extLst>
          </p:cNvPr>
          <p:cNvSpPr>
            <a:spLocks noChangeAspect="1"/>
          </p:cNvSpPr>
          <p:nvPr/>
        </p:nvSpPr>
        <p:spPr>
          <a:xfrm>
            <a:off x="120806" y="1941467"/>
            <a:ext cx="377508" cy="3775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6" name="Shape 274">
            <a:extLst>
              <a:ext uri="{FF2B5EF4-FFF2-40B4-BE49-F238E27FC236}">
                <a16:creationId xmlns:a16="http://schemas.microsoft.com/office/drawing/2014/main" id="{DDA146D4-E01C-4A08-BAA4-3E8DDE98C580}"/>
              </a:ext>
            </a:extLst>
          </p:cNvPr>
          <p:cNvSpPr/>
          <p:nvPr/>
        </p:nvSpPr>
        <p:spPr>
          <a:xfrm rot="16200000" flipH="1">
            <a:off x="6095998" y="2812539"/>
            <a:ext cx="0" cy="977583"/>
          </a:xfrm>
          <a:prstGeom prst="line">
            <a:avLst/>
          </a:prstGeom>
          <a:ln w="76200" cap="rnd">
            <a:solidFill>
              <a:schemeClr val="tx1">
                <a:lumMod val="50000"/>
                <a:lumOff val="50000"/>
              </a:schemeClr>
            </a:solidFill>
            <a:round/>
            <a:headEnd type="none" w="med" len="med"/>
            <a:tailEnd type="arrow" w="med" len="med"/>
          </a:ln>
        </p:spPr>
        <p:txBody>
          <a:bodyPr lIns="45719" rIns="45719"/>
          <a:lstStyle/>
          <a:p>
            <a:pPr lvl="0" algn="l">
              <a:spcBef>
                <a:spcPts val="0"/>
              </a:spcBef>
              <a:defRPr sz="1200">
                <a:solidFill>
                  <a:srgbClr val="000000"/>
                </a:solidFill>
                <a:uFillTx/>
                <a:latin typeface="Helvetica"/>
                <a:ea typeface="Helvetica"/>
                <a:cs typeface="Helvetica"/>
                <a:sym typeface="Helvetica"/>
              </a:defRPr>
            </a:pPr>
            <a:endParaRPr/>
          </a:p>
        </p:txBody>
      </p:sp>
      <p:sp>
        <p:nvSpPr>
          <p:cNvPr id="27" name="Rectangle 26">
            <a:extLst>
              <a:ext uri="{FF2B5EF4-FFF2-40B4-BE49-F238E27FC236}">
                <a16:creationId xmlns:a16="http://schemas.microsoft.com/office/drawing/2014/main" id="{AE8E2F27-B4A2-4CD9-B7E9-83F564DABA04}"/>
              </a:ext>
            </a:extLst>
          </p:cNvPr>
          <p:cNvSpPr>
            <a:spLocks noChangeAspect="1"/>
          </p:cNvSpPr>
          <p:nvPr/>
        </p:nvSpPr>
        <p:spPr>
          <a:xfrm>
            <a:off x="6421435" y="1947249"/>
            <a:ext cx="377508" cy="3775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8" name="Rectangle 27">
            <a:extLst>
              <a:ext uri="{FF2B5EF4-FFF2-40B4-BE49-F238E27FC236}">
                <a16:creationId xmlns:a16="http://schemas.microsoft.com/office/drawing/2014/main" id="{0A32C975-37E3-47D8-AA60-16C9D73C4BC8}"/>
              </a:ext>
            </a:extLst>
          </p:cNvPr>
          <p:cNvSpPr>
            <a:spLocks noChangeAspect="1"/>
          </p:cNvSpPr>
          <p:nvPr/>
        </p:nvSpPr>
        <p:spPr>
          <a:xfrm>
            <a:off x="1347085" y="4189772"/>
            <a:ext cx="377508" cy="3775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9" name="Shape 274">
            <a:extLst>
              <a:ext uri="{FF2B5EF4-FFF2-40B4-BE49-F238E27FC236}">
                <a16:creationId xmlns:a16="http://schemas.microsoft.com/office/drawing/2014/main" id="{1661E94E-FC4E-4CC7-8A8D-CA2483EEFCCD}"/>
              </a:ext>
            </a:extLst>
          </p:cNvPr>
          <p:cNvSpPr/>
          <p:nvPr/>
        </p:nvSpPr>
        <p:spPr>
          <a:xfrm rot="5400000">
            <a:off x="6055606" y="4935258"/>
            <a:ext cx="0" cy="977583"/>
          </a:xfrm>
          <a:prstGeom prst="line">
            <a:avLst/>
          </a:prstGeom>
          <a:ln w="76200" cap="rnd">
            <a:solidFill>
              <a:schemeClr val="tx1">
                <a:lumMod val="50000"/>
                <a:lumOff val="50000"/>
              </a:schemeClr>
            </a:solidFill>
            <a:round/>
            <a:headEnd type="none" w="med" len="med"/>
            <a:tailEnd type="arrow" w="med" len="med"/>
          </a:ln>
        </p:spPr>
        <p:txBody>
          <a:bodyPr lIns="45719" rIns="45719"/>
          <a:lstStyle/>
          <a:p>
            <a:pPr lvl="0" algn="l">
              <a:spcBef>
                <a:spcPts val="0"/>
              </a:spcBef>
              <a:defRPr sz="1200">
                <a:solidFill>
                  <a:srgbClr val="000000"/>
                </a:solidFill>
                <a:uFillTx/>
                <a:latin typeface="Helvetica"/>
                <a:ea typeface="Helvetica"/>
                <a:cs typeface="Helvetica"/>
                <a:sym typeface="Helvetica"/>
              </a:defRPr>
            </a:pPr>
            <a:endParaRPr/>
          </a:p>
        </p:txBody>
      </p:sp>
      <p:sp>
        <p:nvSpPr>
          <p:cNvPr id="2" name="Slide Number Placeholder 1">
            <a:extLst>
              <a:ext uri="{FF2B5EF4-FFF2-40B4-BE49-F238E27FC236}">
                <a16:creationId xmlns:a16="http://schemas.microsoft.com/office/drawing/2014/main" id="{746D0109-C27C-4FCE-81CF-619AE2A6395E}"/>
              </a:ext>
            </a:extLst>
          </p:cNvPr>
          <p:cNvSpPr>
            <a:spLocks noGrp="1"/>
          </p:cNvSpPr>
          <p:nvPr>
            <p:ph type="sldNum" sz="quarter" idx="4"/>
          </p:nvPr>
        </p:nvSpPr>
        <p:spPr/>
        <p:txBody>
          <a:bodyPr/>
          <a:lstStyle/>
          <a:p>
            <a:fld id="{F9F38F6F-904C-477B-8803-234C4EFF5914}" type="slidenum">
              <a:rPr lang="en-US" smtClean="0"/>
              <a:t>33</a:t>
            </a:fld>
            <a:endParaRPr lang="en-US"/>
          </a:p>
        </p:txBody>
      </p:sp>
    </p:spTree>
    <p:extLst>
      <p:ext uri="{BB962C8B-B14F-4D97-AF65-F5344CB8AC3E}">
        <p14:creationId xmlns:p14="http://schemas.microsoft.com/office/powerpoint/2010/main" val="2101102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4476" y="2538251"/>
            <a:ext cx="2924670" cy="3844871"/>
          </a:xfrm>
          <a:prstGeom prst="rect">
            <a:avLst/>
          </a:prstGeom>
        </p:spPr>
      </p:pic>
      <p:sp>
        <p:nvSpPr>
          <p:cNvPr id="23" name="TextBox 22"/>
          <p:cNvSpPr txBox="1"/>
          <p:nvPr/>
        </p:nvSpPr>
        <p:spPr>
          <a:xfrm>
            <a:off x="642982" y="2168919"/>
            <a:ext cx="3267658" cy="369332"/>
          </a:xfrm>
          <a:prstGeom prst="rect">
            <a:avLst/>
          </a:prstGeom>
          <a:noFill/>
        </p:spPr>
        <p:txBody>
          <a:bodyPr wrap="square" rtlCol="0">
            <a:spAutoFit/>
          </a:bodyPr>
          <a:lstStyle/>
          <a:p>
            <a:pPr algn="ctr"/>
            <a:r>
              <a:rPr lang="en-US" b="1" dirty="0"/>
              <a:t>Approximately $.60 per day</a:t>
            </a:r>
          </a:p>
        </p:txBody>
      </p:sp>
      <p:sp>
        <p:nvSpPr>
          <p:cNvPr id="4" name="Rectangle 3"/>
          <p:cNvSpPr/>
          <p:nvPr/>
        </p:nvSpPr>
        <p:spPr>
          <a:xfrm>
            <a:off x="4447338" y="4933848"/>
            <a:ext cx="3573542" cy="369332"/>
          </a:xfrm>
          <a:prstGeom prst="rect">
            <a:avLst/>
          </a:prstGeom>
        </p:spPr>
        <p:txBody>
          <a:bodyPr wrap="none">
            <a:spAutoFit/>
          </a:bodyPr>
          <a:lstStyle/>
          <a:p>
            <a:r>
              <a:rPr lang="en-US" u="sng" dirty="0">
                <a:solidFill>
                  <a:schemeClr val="accent1"/>
                </a:solidFill>
              </a:rPr>
              <a:t>https://cloud.google.com/bigquery/</a:t>
            </a:r>
          </a:p>
        </p:txBody>
      </p:sp>
      <p:sp>
        <p:nvSpPr>
          <p:cNvPr id="10" name="Rectangle 9"/>
          <p:cNvSpPr/>
          <p:nvPr/>
        </p:nvSpPr>
        <p:spPr>
          <a:xfrm>
            <a:off x="4447338" y="2538251"/>
            <a:ext cx="7483483" cy="2308324"/>
          </a:xfrm>
          <a:prstGeom prst="rect">
            <a:avLst/>
          </a:prstGeom>
          <a:ln>
            <a:solidFill>
              <a:schemeClr val="tx1"/>
            </a:solidFill>
          </a:ln>
        </p:spPr>
        <p:txBody>
          <a:bodyPr wrap="square">
            <a:spAutoFit/>
          </a:bodyPr>
          <a:lstStyle/>
          <a:p>
            <a:r>
              <a:rPr lang="en-US" dirty="0"/>
              <a:t>“Remove the headache of planning for data warehouse capacity and reach for infinity with elastic capacity scaling that has no limit. BigQuery meets the challenges of real-time analytics by leveraging Google’s serverless infrastructure that uses automatic scaling and high-performance streaming ingestion to load data. BigQuery’s managed columnar storage, massively parallel execution, and automatic performance optimizations make it possible for all your users to quickly and simultaneously analyze data regardless of the number of users or the size of the data.”</a:t>
            </a:r>
          </a:p>
        </p:txBody>
      </p:sp>
      <p:sp>
        <p:nvSpPr>
          <p:cNvPr id="24" name="TextBox 23"/>
          <p:cNvSpPr txBox="1"/>
          <p:nvPr/>
        </p:nvSpPr>
        <p:spPr>
          <a:xfrm>
            <a:off x="4447339" y="2168919"/>
            <a:ext cx="7483483" cy="369332"/>
          </a:xfrm>
          <a:prstGeom prst="rect">
            <a:avLst/>
          </a:prstGeom>
          <a:noFill/>
        </p:spPr>
        <p:txBody>
          <a:bodyPr wrap="square" rtlCol="0">
            <a:spAutoFit/>
          </a:bodyPr>
          <a:lstStyle/>
          <a:p>
            <a:pPr algn="ctr"/>
            <a:r>
              <a:rPr lang="en-US" b="1" dirty="0"/>
              <a:t>Unlike the Google DataProc, BigQuery allows you to add additional resources </a:t>
            </a:r>
          </a:p>
        </p:txBody>
      </p:sp>
      <p:pic>
        <p:nvPicPr>
          <p:cNvPr id="11" name="Picture 10"/>
          <p:cNvPicPr>
            <a:picLocks noChangeAspect="1"/>
          </p:cNvPicPr>
          <p:nvPr/>
        </p:nvPicPr>
        <p:blipFill>
          <a:blip r:embed="rId4"/>
          <a:stretch>
            <a:fillRect/>
          </a:stretch>
        </p:blipFill>
        <p:spPr>
          <a:xfrm>
            <a:off x="8217290" y="4933848"/>
            <a:ext cx="1852331" cy="1452922"/>
          </a:xfrm>
          <a:prstGeom prst="rect">
            <a:avLst/>
          </a:prstGeom>
        </p:spPr>
      </p:pic>
      <p:pic>
        <p:nvPicPr>
          <p:cNvPr id="15" name="Picture 14"/>
          <p:cNvPicPr>
            <a:picLocks noChangeAspect="1"/>
          </p:cNvPicPr>
          <p:nvPr/>
        </p:nvPicPr>
        <p:blipFill>
          <a:blip r:embed="rId5"/>
          <a:stretch>
            <a:fillRect/>
          </a:stretch>
        </p:blipFill>
        <p:spPr>
          <a:xfrm>
            <a:off x="10069621" y="4933848"/>
            <a:ext cx="1861200" cy="1449295"/>
          </a:xfrm>
          <a:prstGeom prst="rect">
            <a:avLst/>
          </a:prstGeom>
        </p:spPr>
      </p:pic>
      <p:sp>
        <p:nvSpPr>
          <p:cNvPr id="13" name="Rectangle 12">
            <a:extLst>
              <a:ext uri="{FF2B5EF4-FFF2-40B4-BE49-F238E27FC236}">
                <a16:creationId xmlns:a16="http://schemas.microsoft.com/office/drawing/2014/main" id="{AD5801D7-A919-429C-9C77-283F1199D637}"/>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7.2.2 Google Big Query</a:t>
            </a:r>
          </a:p>
        </p:txBody>
      </p:sp>
      <p:sp>
        <p:nvSpPr>
          <p:cNvPr id="14" name="Rectangle 13">
            <a:extLst>
              <a:ext uri="{FF2B5EF4-FFF2-40B4-BE49-F238E27FC236}">
                <a16:creationId xmlns:a16="http://schemas.microsoft.com/office/drawing/2014/main" id="{C1BE1D87-B738-404E-8760-D50C483E5FFF}"/>
              </a:ext>
            </a:extLst>
          </p:cNvPr>
          <p:cNvSpPr/>
          <p:nvPr/>
        </p:nvSpPr>
        <p:spPr>
          <a:xfrm>
            <a:off x="261174" y="933449"/>
            <a:ext cx="11669649" cy="981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chemeClr val="tx1"/>
                </a:solidFill>
              </a:rPr>
              <a:t>BigQuery Cost</a:t>
            </a:r>
          </a:p>
          <a:p>
            <a:pPr marL="285750" indent="-285750">
              <a:buFont typeface="Arial" panose="020B0604020202020204" pitchFamily="34" charset="0"/>
              <a:buChar char="•"/>
            </a:pPr>
            <a:r>
              <a:rPr lang="en-US" dirty="0">
                <a:solidFill>
                  <a:schemeClr val="tx1"/>
                </a:solidFill>
              </a:rPr>
              <a:t>There are two different types of pricing ON-DEMAND &amp; FLAT-RATE</a:t>
            </a:r>
          </a:p>
          <a:p>
            <a:pPr marL="285750" indent="-285750">
              <a:buFont typeface="Arial" panose="020B0604020202020204" pitchFamily="34" charset="0"/>
              <a:buChar char="•"/>
            </a:pPr>
            <a:r>
              <a:rPr lang="en-US" dirty="0">
                <a:solidFill>
                  <a:schemeClr val="tx1"/>
                </a:solidFill>
              </a:rPr>
              <a:t>You can estimate the cost using the Google Cloud Platform Pricing Calculator</a:t>
            </a:r>
          </a:p>
        </p:txBody>
      </p:sp>
      <p:sp>
        <p:nvSpPr>
          <p:cNvPr id="2" name="Slide Number Placeholder 1">
            <a:extLst>
              <a:ext uri="{FF2B5EF4-FFF2-40B4-BE49-F238E27FC236}">
                <a16:creationId xmlns:a16="http://schemas.microsoft.com/office/drawing/2014/main" id="{7E45DAD6-1AA8-4CD4-B3E3-C4AAF653108E}"/>
              </a:ext>
            </a:extLst>
          </p:cNvPr>
          <p:cNvSpPr>
            <a:spLocks noGrp="1"/>
          </p:cNvSpPr>
          <p:nvPr>
            <p:ph type="sldNum" sz="quarter" idx="4"/>
          </p:nvPr>
        </p:nvSpPr>
        <p:spPr/>
        <p:txBody>
          <a:bodyPr/>
          <a:lstStyle/>
          <a:p>
            <a:fld id="{F9F38F6F-904C-477B-8803-234C4EFF5914}" type="slidenum">
              <a:rPr lang="en-US" smtClean="0"/>
              <a:t>34</a:t>
            </a:fld>
            <a:endParaRPr lang="en-US"/>
          </a:p>
        </p:txBody>
      </p:sp>
    </p:spTree>
    <p:extLst>
      <p:ext uri="{BB962C8B-B14F-4D97-AF65-F5344CB8AC3E}">
        <p14:creationId xmlns:p14="http://schemas.microsoft.com/office/powerpoint/2010/main" val="259628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08617" y="964210"/>
            <a:ext cx="5414706" cy="2373313"/>
          </a:xfrm>
          <a:prstGeom prst="rect">
            <a:avLst/>
          </a:prstGeom>
        </p:spPr>
      </p:pic>
      <p:sp>
        <p:nvSpPr>
          <p:cNvPr id="7" name="Rectangle 6"/>
          <p:cNvSpPr/>
          <p:nvPr/>
        </p:nvSpPr>
        <p:spPr>
          <a:xfrm>
            <a:off x="2319618" y="2150867"/>
            <a:ext cx="1033182" cy="1905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708617" y="3561377"/>
            <a:ext cx="4667250" cy="714375"/>
          </a:xfrm>
          <a:prstGeom prst="rect">
            <a:avLst/>
          </a:prstGeom>
        </p:spPr>
      </p:pic>
      <p:pic>
        <p:nvPicPr>
          <p:cNvPr id="11" name="Picture 10"/>
          <p:cNvPicPr>
            <a:picLocks noChangeAspect="1"/>
          </p:cNvPicPr>
          <p:nvPr/>
        </p:nvPicPr>
        <p:blipFill>
          <a:blip r:embed="rId5"/>
          <a:stretch>
            <a:fillRect/>
          </a:stretch>
        </p:blipFill>
        <p:spPr>
          <a:xfrm>
            <a:off x="708617" y="4293512"/>
            <a:ext cx="10700973" cy="2062838"/>
          </a:xfrm>
          <a:prstGeom prst="rect">
            <a:avLst/>
          </a:prstGeom>
        </p:spPr>
      </p:pic>
      <p:pic>
        <p:nvPicPr>
          <p:cNvPr id="6" name="Picture 5"/>
          <p:cNvPicPr>
            <a:picLocks noChangeAspect="1"/>
          </p:cNvPicPr>
          <p:nvPr/>
        </p:nvPicPr>
        <p:blipFill>
          <a:blip r:embed="rId6"/>
          <a:stretch>
            <a:fillRect/>
          </a:stretch>
        </p:blipFill>
        <p:spPr>
          <a:xfrm>
            <a:off x="6678276" y="964210"/>
            <a:ext cx="4731314" cy="2373313"/>
          </a:xfrm>
          <a:prstGeom prst="rect">
            <a:avLst/>
          </a:prstGeom>
          <a:ln>
            <a:noFill/>
          </a:ln>
        </p:spPr>
      </p:pic>
      <p:sp>
        <p:nvSpPr>
          <p:cNvPr id="12" name="Rectangle 11">
            <a:extLst>
              <a:ext uri="{FF2B5EF4-FFF2-40B4-BE49-F238E27FC236}">
                <a16:creationId xmlns:a16="http://schemas.microsoft.com/office/drawing/2014/main" id="{559833C3-64F1-4D71-AADD-691447AAB92B}"/>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7.3.1 Big Data Visualization Using Tableau</a:t>
            </a:r>
          </a:p>
        </p:txBody>
      </p:sp>
      <p:sp>
        <p:nvSpPr>
          <p:cNvPr id="2" name="Slide Number Placeholder 1">
            <a:extLst>
              <a:ext uri="{FF2B5EF4-FFF2-40B4-BE49-F238E27FC236}">
                <a16:creationId xmlns:a16="http://schemas.microsoft.com/office/drawing/2014/main" id="{9E1FCC61-EC0A-444A-9746-1E9BBB659298}"/>
              </a:ext>
            </a:extLst>
          </p:cNvPr>
          <p:cNvSpPr>
            <a:spLocks noGrp="1"/>
          </p:cNvSpPr>
          <p:nvPr>
            <p:ph type="sldNum" sz="quarter" idx="4"/>
          </p:nvPr>
        </p:nvSpPr>
        <p:spPr/>
        <p:txBody>
          <a:bodyPr/>
          <a:lstStyle/>
          <a:p>
            <a:fld id="{F9F38F6F-904C-477B-8803-234C4EFF5914}" type="slidenum">
              <a:rPr lang="en-US" smtClean="0"/>
              <a:t>35</a:t>
            </a:fld>
            <a:endParaRPr lang="en-US"/>
          </a:p>
        </p:txBody>
      </p:sp>
    </p:spTree>
    <p:extLst>
      <p:ext uri="{BB962C8B-B14F-4D97-AF65-F5344CB8AC3E}">
        <p14:creationId xmlns:p14="http://schemas.microsoft.com/office/powerpoint/2010/main" val="497563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0574" y="3226748"/>
            <a:ext cx="6828868" cy="3244851"/>
          </a:xfrm>
          <a:prstGeom prst="rect">
            <a:avLst/>
          </a:prstGeom>
        </p:spPr>
      </p:pic>
      <p:pic>
        <p:nvPicPr>
          <p:cNvPr id="7" name="Picture 6"/>
          <p:cNvPicPr>
            <a:picLocks noChangeAspect="1"/>
          </p:cNvPicPr>
          <p:nvPr/>
        </p:nvPicPr>
        <p:blipFill>
          <a:blip r:embed="rId4"/>
          <a:stretch>
            <a:fillRect/>
          </a:stretch>
        </p:blipFill>
        <p:spPr>
          <a:xfrm>
            <a:off x="6949441" y="3224852"/>
            <a:ext cx="5121988" cy="3246747"/>
          </a:xfrm>
          <a:prstGeom prst="rect">
            <a:avLst/>
          </a:prstGeom>
        </p:spPr>
      </p:pic>
      <p:sp>
        <p:nvSpPr>
          <p:cNvPr id="11" name="Rectangle 10">
            <a:extLst>
              <a:ext uri="{FF2B5EF4-FFF2-40B4-BE49-F238E27FC236}">
                <a16:creationId xmlns:a16="http://schemas.microsoft.com/office/drawing/2014/main" id="{61AF46C0-62C1-4187-B6A0-BFC324023EA5}"/>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7.3.2 Big Data Visualization Using Tableau</a:t>
            </a:r>
          </a:p>
        </p:txBody>
      </p:sp>
      <p:sp>
        <p:nvSpPr>
          <p:cNvPr id="13" name="Rectangle 12">
            <a:extLst>
              <a:ext uri="{FF2B5EF4-FFF2-40B4-BE49-F238E27FC236}">
                <a16:creationId xmlns:a16="http://schemas.microsoft.com/office/drawing/2014/main" id="{12935AC1-B189-4E5E-99F9-E15ACF3997AA}"/>
              </a:ext>
            </a:extLst>
          </p:cNvPr>
          <p:cNvSpPr/>
          <p:nvPr/>
        </p:nvSpPr>
        <p:spPr>
          <a:xfrm>
            <a:off x="261174" y="933449"/>
            <a:ext cx="11669649" cy="14954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chemeClr val="tx1"/>
                </a:solidFill>
              </a:rPr>
              <a:t>Tableau allows to connect to various Cloud platform including Google Cloud SQL and Google Big-Query.</a:t>
            </a:r>
          </a:p>
          <a:p>
            <a:pPr marL="285750" indent="-285750">
              <a:buFont typeface="Arial" panose="020B0604020202020204" pitchFamily="34" charset="0"/>
              <a:buChar char="•"/>
            </a:pPr>
            <a:r>
              <a:rPr lang="en-US" dirty="0">
                <a:solidFill>
                  <a:schemeClr val="tx1"/>
                </a:solidFill>
              </a:rPr>
              <a:t>1 Billion Maximum Records and 5,000 columns utilizing Google Big Query.</a:t>
            </a:r>
          </a:p>
          <a:p>
            <a:pPr marL="285750" indent="-285750">
              <a:buFont typeface="Arial" panose="020B0604020202020204" pitchFamily="34" charset="0"/>
              <a:buChar char="•"/>
            </a:pPr>
            <a:r>
              <a:rPr lang="en-US" dirty="0">
                <a:solidFill>
                  <a:schemeClr val="tx1"/>
                </a:solidFill>
              </a:rPr>
              <a:t>11 million rows with 75 columns took approximately 25 minutes to process.</a:t>
            </a:r>
          </a:p>
          <a:p>
            <a:pPr marL="285750" indent="-285750">
              <a:buFont typeface="Arial" panose="020B0604020202020204" pitchFamily="34" charset="0"/>
              <a:buChar char="•"/>
            </a:pPr>
            <a:r>
              <a:rPr lang="en-US" dirty="0">
                <a:solidFill>
                  <a:schemeClr val="tx1"/>
                </a:solidFill>
              </a:rPr>
              <a:t>Once the data grouped and loaded as TBE format (tableau compression) in memory, each dashboards take less than 10 seconds to process.</a:t>
            </a:r>
          </a:p>
        </p:txBody>
      </p:sp>
      <p:sp>
        <p:nvSpPr>
          <p:cNvPr id="14" name="Shape 167">
            <a:extLst>
              <a:ext uri="{FF2B5EF4-FFF2-40B4-BE49-F238E27FC236}">
                <a16:creationId xmlns:a16="http://schemas.microsoft.com/office/drawing/2014/main" id="{5AA8E97D-4B65-424F-AAC0-277266A74336}"/>
              </a:ext>
            </a:extLst>
          </p:cNvPr>
          <p:cNvSpPr/>
          <p:nvPr/>
        </p:nvSpPr>
        <p:spPr>
          <a:xfrm>
            <a:off x="861803" y="2667319"/>
            <a:ext cx="10468390" cy="461665"/>
          </a:xfrm>
          <a:prstGeom prst="roundRect">
            <a:avLst>
              <a:gd name="adj" fmla="val 0"/>
            </a:avLst>
          </a:prstGeom>
          <a:solidFill>
            <a:schemeClr val="tx1"/>
          </a:solidFill>
          <a:ln w="12700" cap="flat">
            <a:noFill/>
            <a:miter lim="400000"/>
          </a:ln>
          <a:effectLst/>
        </p:spPr>
        <p:txBody>
          <a:bodyPr wrap="square" lIns="0" tIns="0" rIns="0" bIns="0" numCol="1" anchor="ctr">
            <a:noAutofit/>
          </a:bodyPr>
          <a:lstStyle/>
          <a:p>
            <a:pPr algn="ctr">
              <a:defRPr sz="1800">
                <a:uFill>
                  <a:solidFill>
                    <a:srgbClr val="FFFFFF"/>
                  </a:solidFill>
                </a:uFill>
                <a:latin typeface="Calibri"/>
                <a:ea typeface="Calibri"/>
                <a:cs typeface="Calibri"/>
                <a:sym typeface="Calibri"/>
              </a:defRPr>
            </a:pPr>
            <a:r>
              <a:rPr lang="en-US" sz="1600" dirty="0">
                <a:solidFill>
                  <a:schemeClr val="bg1"/>
                </a:solidFill>
                <a:uFill>
                  <a:solidFill>
                    <a:srgbClr val="FFFFFF"/>
                  </a:solidFill>
                </a:uFill>
                <a:latin typeface="Microsoft YaHei" charset="-122"/>
                <a:ea typeface="Microsoft YaHei" charset="-122"/>
              </a:rPr>
              <a:t>Create Loan Vintage Loss Curve (CECL Requirement) – Grouping 11 million loan records into loan vintages</a:t>
            </a:r>
          </a:p>
        </p:txBody>
      </p:sp>
      <p:sp>
        <p:nvSpPr>
          <p:cNvPr id="2" name="Slide Number Placeholder 1">
            <a:extLst>
              <a:ext uri="{FF2B5EF4-FFF2-40B4-BE49-F238E27FC236}">
                <a16:creationId xmlns:a16="http://schemas.microsoft.com/office/drawing/2014/main" id="{E98A6DD3-4E3E-466E-B6FC-2DF95BBB17FB}"/>
              </a:ext>
            </a:extLst>
          </p:cNvPr>
          <p:cNvSpPr>
            <a:spLocks noGrp="1"/>
          </p:cNvSpPr>
          <p:nvPr>
            <p:ph type="sldNum" sz="quarter" idx="4"/>
          </p:nvPr>
        </p:nvSpPr>
        <p:spPr/>
        <p:txBody>
          <a:bodyPr/>
          <a:lstStyle/>
          <a:p>
            <a:fld id="{F9F38F6F-904C-477B-8803-234C4EFF5914}" type="slidenum">
              <a:rPr lang="en-US" smtClean="0"/>
              <a:t>36</a:t>
            </a:fld>
            <a:endParaRPr lang="en-US"/>
          </a:p>
        </p:txBody>
      </p:sp>
    </p:spTree>
    <p:extLst>
      <p:ext uri="{BB962C8B-B14F-4D97-AF65-F5344CB8AC3E}">
        <p14:creationId xmlns:p14="http://schemas.microsoft.com/office/powerpoint/2010/main" val="4097671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22898" y="1626900"/>
            <a:ext cx="8946199" cy="4905980"/>
          </a:xfrm>
          <a:prstGeom prst="rect">
            <a:avLst/>
          </a:prstGeom>
        </p:spPr>
      </p:pic>
      <p:sp>
        <p:nvSpPr>
          <p:cNvPr id="9" name="Rectangle 8">
            <a:extLst>
              <a:ext uri="{FF2B5EF4-FFF2-40B4-BE49-F238E27FC236}">
                <a16:creationId xmlns:a16="http://schemas.microsoft.com/office/drawing/2014/main" id="{2BB5EB71-9E03-48F1-B09B-10B47FDF3F85}"/>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7.3.3 Big Data Visualization Using Tableau</a:t>
            </a:r>
          </a:p>
        </p:txBody>
      </p:sp>
      <p:sp>
        <p:nvSpPr>
          <p:cNvPr id="10" name="Rectangle 9">
            <a:extLst>
              <a:ext uri="{FF2B5EF4-FFF2-40B4-BE49-F238E27FC236}">
                <a16:creationId xmlns:a16="http://schemas.microsoft.com/office/drawing/2014/main" id="{5F8791D7-A7BA-418B-BE0B-A486D9B75696}"/>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Visualize which state has the highest loan loss rate</a:t>
            </a:r>
          </a:p>
        </p:txBody>
      </p:sp>
      <p:sp>
        <p:nvSpPr>
          <p:cNvPr id="2" name="Slide Number Placeholder 1">
            <a:extLst>
              <a:ext uri="{FF2B5EF4-FFF2-40B4-BE49-F238E27FC236}">
                <a16:creationId xmlns:a16="http://schemas.microsoft.com/office/drawing/2014/main" id="{7AFB0159-E0D3-4547-BD74-125C0D1ACB23}"/>
              </a:ext>
            </a:extLst>
          </p:cNvPr>
          <p:cNvSpPr>
            <a:spLocks noGrp="1"/>
          </p:cNvSpPr>
          <p:nvPr>
            <p:ph type="sldNum" sz="quarter" idx="4"/>
          </p:nvPr>
        </p:nvSpPr>
        <p:spPr/>
        <p:txBody>
          <a:bodyPr/>
          <a:lstStyle/>
          <a:p>
            <a:fld id="{F9F38F6F-904C-477B-8803-234C4EFF5914}" type="slidenum">
              <a:rPr lang="en-US" smtClean="0"/>
              <a:t>37</a:t>
            </a:fld>
            <a:endParaRPr lang="en-US"/>
          </a:p>
        </p:txBody>
      </p:sp>
    </p:spTree>
    <p:extLst>
      <p:ext uri="{BB962C8B-B14F-4D97-AF65-F5344CB8AC3E}">
        <p14:creationId xmlns:p14="http://schemas.microsoft.com/office/powerpoint/2010/main" val="246108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852357E-7A95-4B17-8505-157BAF648388}"/>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1.2 Data Description</a:t>
            </a:r>
          </a:p>
        </p:txBody>
      </p:sp>
      <p:sp>
        <p:nvSpPr>
          <p:cNvPr id="15" name="Shape 372">
            <a:extLst>
              <a:ext uri="{FF2B5EF4-FFF2-40B4-BE49-F238E27FC236}">
                <a16:creationId xmlns:a16="http://schemas.microsoft.com/office/drawing/2014/main" id="{95AB63CE-5F2C-40AB-AF82-A0482A4EE0E6}"/>
              </a:ext>
            </a:extLst>
          </p:cNvPr>
          <p:cNvSpPr/>
          <p:nvPr/>
        </p:nvSpPr>
        <p:spPr>
          <a:xfrm>
            <a:off x="-1" y="1259674"/>
            <a:ext cx="12192001" cy="538495"/>
          </a:xfrm>
          <a:prstGeom prst="rightArrow">
            <a:avLst>
              <a:gd name="adj1" fmla="val 33016"/>
              <a:gd name="adj2" fmla="val 60510"/>
            </a:avLst>
          </a:prstGeom>
          <a:solidFill>
            <a:schemeClr val="tx1">
              <a:alpha val="90000"/>
            </a:schemeClr>
          </a:solidFill>
          <a:ln w="12700">
            <a:miter lim="400000"/>
          </a:ln>
        </p:spPr>
        <p:txBody>
          <a:bodyPr lIns="22860" rIns="22860" anchor="ctr"/>
          <a:lstStyle/>
          <a:p>
            <a:pPr>
              <a:defRPr sz="1800">
                <a:solidFill>
                  <a:srgbClr val="3B5063"/>
                </a:solidFill>
                <a:uFill>
                  <a:solidFill>
                    <a:srgbClr val="000000"/>
                  </a:solidFill>
                </a:uFill>
                <a:latin typeface="Calibri"/>
                <a:ea typeface="Calibri"/>
                <a:cs typeface="Calibri"/>
                <a:sym typeface="Calibri"/>
              </a:defRPr>
            </a:pPr>
            <a:endParaRPr sz="900"/>
          </a:p>
        </p:txBody>
      </p:sp>
      <p:grpSp>
        <p:nvGrpSpPr>
          <p:cNvPr id="4" name="Group 3">
            <a:extLst>
              <a:ext uri="{FF2B5EF4-FFF2-40B4-BE49-F238E27FC236}">
                <a16:creationId xmlns:a16="http://schemas.microsoft.com/office/drawing/2014/main" id="{B01A6459-5076-4075-82E2-82C00053A049}"/>
              </a:ext>
            </a:extLst>
          </p:cNvPr>
          <p:cNvGrpSpPr/>
          <p:nvPr/>
        </p:nvGrpSpPr>
        <p:grpSpPr>
          <a:xfrm>
            <a:off x="260525" y="1216397"/>
            <a:ext cx="11337936" cy="4818041"/>
            <a:chOff x="67485" y="1297677"/>
            <a:chExt cx="11337936" cy="4818041"/>
          </a:xfrm>
        </p:grpSpPr>
        <p:sp>
          <p:nvSpPr>
            <p:cNvPr id="30" name="Shape 418">
              <a:extLst>
                <a:ext uri="{FF2B5EF4-FFF2-40B4-BE49-F238E27FC236}">
                  <a16:creationId xmlns:a16="http://schemas.microsoft.com/office/drawing/2014/main" id="{3A5C2519-8594-421B-9F28-11F32F0E801B}"/>
                </a:ext>
              </a:extLst>
            </p:cNvPr>
            <p:cNvSpPr/>
            <p:nvPr/>
          </p:nvSpPr>
          <p:spPr>
            <a:xfrm>
              <a:off x="73837" y="2114623"/>
              <a:ext cx="1744804" cy="400109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p>
              <a:pPr marL="285750" indent="-285750">
                <a:buFont typeface="Arial" panose="020B0604020202020204" pitchFamily="34" charset="0"/>
                <a:buChar char="•"/>
              </a:pPr>
              <a:r>
                <a:rPr lang="en-US" sz="1400" dirty="0"/>
                <a:t>Loan dimension tables has records of origination information of each Loan.</a:t>
              </a:r>
            </a:p>
            <a:p>
              <a:pPr marL="285750" indent="-285750">
                <a:buFont typeface="Arial" panose="020B0604020202020204" pitchFamily="34" charset="0"/>
                <a:buChar char="•"/>
              </a:pPr>
              <a:r>
                <a:rPr lang="en-US" sz="1400" dirty="0"/>
                <a:t>The dataset includes 10.8 million loan records originated in 2018.  </a:t>
              </a:r>
            </a:p>
            <a:p>
              <a:pPr marL="285750" indent="-285750">
                <a:buFont typeface="Arial" panose="020B0604020202020204" pitchFamily="34" charset="0"/>
                <a:buChar char="•"/>
              </a:pPr>
              <a:r>
                <a:rPr lang="en-US" sz="1400" dirty="0"/>
                <a:t>The record includes origination balance, type of loan, terms of the loan, and basic customer information</a:t>
              </a:r>
            </a:p>
          </p:txBody>
        </p:sp>
        <p:grpSp>
          <p:nvGrpSpPr>
            <p:cNvPr id="36" name="Group 429">
              <a:extLst>
                <a:ext uri="{FF2B5EF4-FFF2-40B4-BE49-F238E27FC236}">
                  <a16:creationId xmlns:a16="http://schemas.microsoft.com/office/drawing/2014/main" id="{0C07A281-AB25-4A29-9148-EDF4DC13EFA2}"/>
                </a:ext>
              </a:extLst>
            </p:cNvPr>
            <p:cNvGrpSpPr/>
            <p:nvPr/>
          </p:nvGrpSpPr>
          <p:grpSpPr>
            <a:xfrm>
              <a:off x="67485" y="1297677"/>
              <a:ext cx="1751156" cy="4798322"/>
              <a:chOff x="-2" y="0"/>
              <a:chExt cx="3502308" cy="9596638"/>
            </a:xfrm>
          </p:grpSpPr>
          <p:grpSp>
            <p:nvGrpSpPr>
              <p:cNvPr id="37" name="Group 427">
                <a:extLst>
                  <a:ext uri="{FF2B5EF4-FFF2-40B4-BE49-F238E27FC236}">
                    <a16:creationId xmlns:a16="http://schemas.microsoft.com/office/drawing/2014/main" id="{A17FFFCB-9EDF-4AB0-A9B9-70561E67F991}"/>
                  </a:ext>
                </a:extLst>
              </p:cNvPr>
              <p:cNvGrpSpPr/>
              <p:nvPr/>
            </p:nvGrpSpPr>
            <p:grpSpPr>
              <a:xfrm>
                <a:off x="-2" y="0"/>
                <a:ext cx="3502308" cy="1230009"/>
                <a:chOff x="-2" y="208457"/>
                <a:chExt cx="3502307" cy="1230008"/>
              </a:xfrm>
            </p:grpSpPr>
            <p:grpSp>
              <p:nvGrpSpPr>
                <p:cNvPr id="39" name="Group 425">
                  <a:extLst>
                    <a:ext uri="{FF2B5EF4-FFF2-40B4-BE49-F238E27FC236}">
                      <a16:creationId xmlns:a16="http://schemas.microsoft.com/office/drawing/2014/main" id="{08F25D27-CA33-4264-9384-FD7639A47EB8}"/>
                    </a:ext>
                  </a:extLst>
                </p:cNvPr>
                <p:cNvGrpSpPr/>
                <p:nvPr/>
              </p:nvGrpSpPr>
              <p:grpSpPr>
                <a:xfrm>
                  <a:off x="-2" y="208457"/>
                  <a:ext cx="3502307" cy="1230008"/>
                  <a:chOff x="-1" y="208457"/>
                  <a:chExt cx="3502305" cy="1230006"/>
                </a:xfrm>
              </p:grpSpPr>
              <p:sp>
                <p:nvSpPr>
                  <p:cNvPr id="41" name="Shape 421">
                    <a:extLst>
                      <a:ext uri="{FF2B5EF4-FFF2-40B4-BE49-F238E27FC236}">
                        <a16:creationId xmlns:a16="http://schemas.microsoft.com/office/drawing/2014/main" id="{0A463DFD-109F-4CED-8CCD-CE19AF5A08B5}"/>
                      </a:ext>
                    </a:extLst>
                  </p:cNvPr>
                  <p:cNvSpPr/>
                  <p:nvPr/>
                </p:nvSpPr>
                <p:spPr>
                  <a:xfrm>
                    <a:off x="121559" y="208457"/>
                    <a:ext cx="3380745" cy="1230006"/>
                  </a:xfrm>
                  <a:prstGeom prst="roundRect">
                    <a:avLst>
                      <a:gd name="adj" fmla="val 5178"/>
                    </a:avLst>
                  </a:prstGeom>
                  <a:solidFill>
                    <a:srgbClr val="FFFFFF"/>
                  </a:solidFill>
                  <a:ln w="6350" cap="flat">
                    <a:solidFill>
                      <a:srgbClr val="C6D260"/>
                    </a:solidFill>
                    <a:prstDash val="solid"/>
                    <a:round/>
                  </a:ln>
                  <a:effectLst/>
                </p:spPr>
                <p:txBody>
                  <a:bodyPr wrap="square" lIns="22860" tIns="22860" rIns="22860" bIns="22860" numCol="1" anchor="ctr">
                    <a:noAutofit/>
                  </a:bodyPr>
                  <a:lstStyle/>
                  <a:p>
                    <a:pPr>
                      <a:spcBef>
                        <a:spcPts val="150"/>
                      </a:spcBef>
                      <a:defRPr sz="800" b="1">
                        <a:solidFill>
                          <a:srgbClr val="3A5063"/>
                        </a:solidFill>
                        <a:uFill>
                          <a:solidFill>
                            <a:srgbClr val="3A5063"/>
                          </a:solidFill>
                        </a:uFill>
                        <a:latin typeface="Roboto Condensed Regular"/>
                        <a:ea typeface="Roboto Condensed Regular"/>
                        <a:cs typeface="Roboto Condensed Regular"/>
                        <a:sym typeface="Roboto Condensed Regular"/>
                      </a:defRPr>
                    </a:pPr>
                    <a:endParaRPr sz="400"/>
                  </a:p>
                </p:txBody>
              </p:sp>
              <p:sp>
                <p:nvSpPr>
                  <p:cNvPr id="42" name="Shape 422">
                    <a:extLst>
                      <a:ext uri="{FF2B5EF4-FFF2-40B4-BE49-F238E27FC236}">
                        <a16:creationId xmlns:a16="http://schemas.microsoft.com/office/drawing/2014/main" id="{98535F89-3B08-4BF2-AF06-B64034520931}"/>
                      </a:ext>
                    </a:extLst>
                  </p:cNvPr>
                  <p:cNvSpPr/>
                  <p:nvPr/>
                </p:nvSpPr>
                <p:spPr>
                  <a:xfrm>
                    <a:off x="1170661" y="219077"/>
                    <a:ext cx="2331642" cy="11917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120000"/>
                      </a:lnSpc>
                      <a:spcBef>
                        <a:spcPts val="300"/>
                      </a:spcBef>
                      <a:defRPr sz="3000" b="1">
                        <a:solidFill>
                          <a:srgbClr val="3B5063"/>
                        </a:solidFill>
                        <a:uFill>
                          <a:solidFill>
                            <a:srgbClr val="000000"/>
                          </a:solidFill>
                        </a:uFill>
                      </a:defRPr>
                    </a:lvl1pPr>
                  </a:lstStyle>
                  <a:p>
                    <a:pPr lvl="0">
                      <a:defRPr sz="1800" b="0">
                        <a:solidFill>
                          <a:srgbClr val="000000"/>
                        </a:solidFill>
                        <a:uFillTx/>
                      </a:defRPr>
                    </a:pPr>
                    <a:r>
                      <a:rPr lang="en-US" sz="1500" dirty="0">
                        <a:uFill>
                          <a:solidFill/>
                        </a:uFill>
                      </a:rPr>
                      <a:t>Loan</a:t>
                    </a:r>
                  </a:p>
                  <a:p>
                    <a:pPr lvl="0">
                      <a:defRPr sz="1800" b="0">
                        <a:solidFill>
                          <a:srgbClr val="000000"/>
                        </a:solidFill>
                        <a:uFillTx/>
                      </a:defRPr>
                    </a:pPr>
                    <a:r>
                      <a:rPr lang="en-US" sz="1500" dirty="0">
                        <a:uFill>
                          <a:solidFill/>
                        </a:uFill>
                      </a:rPr>
                      <a:t>Origination</a:t>
                    </a:r>
                    <a:endParaRPr sz="1500" dirty="0">
                      <a:uFill>
                        <a:solidFill/>
                      </a:uFill>
                    </a:endParaRPr>
                  </a:p>
                </p:txBody>
              </p:sp>
              <p:sp>
                <p:nvSpPr>
                  <p:cNvPr id="43" name="Shape 423">
                    <a:extLst>
                      <a:ext uri="{FF2B5EF4-FFF2-40B4-BE49-F238E27FC236}">
                        <a16:creationId xmlns:a16="http://schemas.microsoft.com/office/drawing/2014/main" id="{174CDFF9-743F-43B2-B76A-50E7894D7EF7}"/>
                      </a:ext>
                    </a:extLst>
                  </p:cNvPr>
                  <p:cNvSpPr/>
                  <p:nvPr/>
                </p:nvSpPr>
                <p:spPr>
                  <a:xfrm>
                    <a:off x="-1" y="694761"/>
                    <a:ext cx="257399" cy="2573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C6D260"/>
                    </a:solidFill>
                    <a:prstDash val="solid"/>
                    <a:round/>
                  </a:ln>
                  <a:effectLst/>
                </p:spPr>
                <p:txBody>
                  <a:bodyPr wrap="square" lIns="22860" tIns="22860" rIns="22860" bIns="22860" numCol="1" anchor="t">
                    <a:noAutofit/>
                  </a:bodyPr>
                  <a:lstStyle/>
                  <a:p>
                    <a:pPr>
                      <a:spcBef>
                        <a:spcPts val="150"/>
                      </a:spcBef>
                      <a:defRPr sz="900" b="1">
                        <a:uFill>
                          <a:solidFill>
                            <a:srgbClr val="FFFFFF"/>
                          </a:solidFill>
                        </a:uFill>
                        <a:latin typeface="Roboto Condensed Regular"/>
                        <a:ea typeface="Roboto Condensed Regular"/>
                        <a:cs typeface="Roboto Condensed Regular"/>
                        <a:sym typeface="Roboto Condensed Regular"/>
                      </a:defRPr>
                    </a:pPr>
                    <a:endParaRPr sz="450"/>
                  </a:p>
                </p:txBody>
              </p:sp>
            </p:grpSp>
            <p:sp>
              <p:nvSpPr>
                <p:cNvPr id="40" name="Shape 426">
                  <a:extLst>
                    <a:ext uri="{FF2B5EF4-FFF2-40B4-BE49-F238E27FC236}">
                      <a16:creationId xmlns:a16="http://schemas.microsoft.com/office/drawing/2014/main" id="{44CA9A89-340E-443E-9686-92C6D3867FA2}"/>
                    </a:ext>
                  </a:extLst>
                </p:cNvPr>
                <p:cNvSpPr/>
                <p:nvPr/>
              </p:nvSpPr>
              <p:spPr>
                <a:xfrm>
                  <a:off x="478390" y="498978"/>
                  <a:ext cx="545784" cy="761962"/>
                </a:xfrm>
                <a:custGeom>
                  <a:avLst/>
                  <a:gdLst/>
                  <a:ahLst/>
                  <a:cxnLst>
                    <a:cxn ang="0">
                      <a:pos x="wd2" y="hd2"/>
                    </a:cxn>
                    <a:cxn ang="5400000">
                      <a:pos x="wd2" y="hd2"/>
                    </a:cxn>
                    <a:cxn ang="10800000">
                      <a:pos x="wd2" y="hd2"/>
                    </a:cxn>
                    <a:cxn ang="16200000">
                      <a:pos x="wd2" y="hd2"/>
                    </a:cxn>
                  </a:cxnLst>
                  <a:rect l="0" t="0" r="r" b="b"/>
                  <a:pathLst>
                    <a:path w="21600" h="21600" extrusionOk="0">
                      <a:moveTo>
                        <a:pt x="2244" y="0"/>
                      </a:moveTo>
                      <a:cubicBezTo>
                        <a:pt x="17953" y="0"/>
                        <a:pt x="17953" y="0"/>
                        <a:pt x="17953" y="0"/>
                      </a:cubicBezTo>
                      <a:cubicBezTo>
                        <a:pt x="19356" y="0"/>
                        <a:pt x="20478" y="815"/>
                        <a:pt x="20478" y="1834"/>
                      </a:cubicBezTo>
                      <a:cubicBezTo>
                        <a:pt x="20478" y="12634"/>
                        <a:pt x="20478" y="12634"/>
                        <a:pt x="20478" y="12634"/>
                      </a:cubicBezTo>
                      <a:cubicBezTo>
                        <a:pt x="17673" y="12226"/>
                        <a:pt x="17673" y="12226"/>
                        <a:pt x="17673" y="12226"/>
                      </a:cubicBezTo>
                      <a:cubicBezTo>
                        <a:pt x="17673" y="11411"/>
                        <a:pt x="17673" y="11411"/>
                        <a:pt x="17673" y="11411"/>
                      </a:cubicBezTo>
                      <a:cubicBezTo>
                        <a:pt x="17673" y="2242"/>
                        <a:pt x="17673" y="2242"/>
                        <a:pt x="17673" y="2242"/>
                      </a:cubicBezTo>
                      <a:cubicBezTo>
                        <a:pt x="2525" y="2242"/>
                        <a:pt x="2525" y="2242"/>
                        <a:pt x="2525" y="2242"/>
                      </a:cubicBezTo>
                      <a:cubicBezTo>
                        <a:pt x="2525" y="17728"/>
                        <a:pt x="2525" y="17728"/>
                        <a:pt x="2525" y="17728"/>
                      </a:cubicBezTo>
                      <a:cubicBezTo>
                        <a:pt x="10099" y="17728"/>
                        <a:pt x="10099" y="17728"/>
                        <a:pt x="10099" y="17728"/>
                      </a:cubicBezTo>
                      <a:cubicBezTo>
                        <a:pt x="11221" y="19562"/>
                        <a:pt x="11221" y="19562"/>
                        <a:pt x="11221" y="19562"/>
                      </a:cubicBezTo>
                      <a:cubicBezTo>
                        <a:pt x="2244" y="19562"/>
                        <a:pt x="2244" y="19562"/>
                        <a:pt x="2244" y="19562"/>
                      </a:cubicBezTo>
                      <a:cubicBezTo>
                        <a:pt x="1122" y="19562"/>
                        <a:pt x="0" y="18951"/>
                        <a:pt x="0" y="17932"/>
                      </a:cubicBezTo>
                      <a:cubicBezTo>
                        <a:pt x="0" y="1834"/>
                        <a:pt x="0" y="1834"/>
                        <a:pt x="0" y="1834"/>
                      </a:cubicBezTo>
                      <a:cubicBezTo>
                        <a:pt x="0" y="815"/>
                        <a:pt x="1122" y="0"/>
                        <a:pt x="2244" y="0"/>
                      </a:cubicBezTo>
                      <a:close/>
                      <a:moveTo>
                        <a:pt x="4488" y="9577"/>
                      </a:moveTo>
                      <a:cubicBezTo>
                        <a:pt x="4488" y="11004"/>
                        <a:pt x="4488" y="11004"/>
                        <a:pt x="4488" y="11004"/>
                      </a:cubicBezTo>
                      <a:cubicBezTo>
                        <a:pt x="10099" y="11004"/>
                        <a:pt x="10099" y="11004"/>
                        <a:pt x="10099" y="11004"/>
                      </a:cubicBezTo>
                      <a:cubicBezTo>
                        <a:pt x="10099" y="9577"/>
                        <a:pt x="10099" y="9577"/>
                        <a:pt x="10099" y="9577"/>
                      </a:cubicBezTo>
                      <a:cubicBezTo>
                        <a:pt x="4488" y="9577"/>
                        <a:pt x="4488" y="9577"/>
                        <a:pt x="4488" y="9577"/>
                      </a:cubicBezTo>
                      <a:close/>
                      <a:moveTo>
                        <a:pt x="4488" y="6928"/>
                      </a:moveTo>
                      <a:cubicBezTo>
                        <a:pt x="4488" y="8355"/>
                        <a:pt x="4488" y="8355"/>
                        <a:pt x="4488" y="8355"/>
                      </a:cubicBezTo>
                      <a:cubicBezTo>
                        <a:pt x="10099" y="8355"/>
                        <a:pt x="10099" y="8355"/>
                        <a:pt x="10099" y="8355"/>
                      </a:cubicBezTo>
                      <a:cubicBezTo>
                        <a:pt x="10099" y="6928"/>
                        <a:pt x="10099" y="6928"/>
                        <a:pt x="10099" y="6928"/>
                      </a:cubicBezTo>
                      <a:cubicBezTo>
                        <a:pt x="4488" y="6928"/>
                        <a:pt x="4488" y="6928"/>
                        <a:pt x="4488" y="6928"/>
                      </a:cubicBezTo>
                      <a:close/>
                      <a:moveTo>
                        <a:pt x="4488" y="4279"/>
                      </a:moveTo>
                      <a:cubicBezTo>
                        <a:pt x="4488" y="5706"/>
                        <a:pt x="4488" y="5706"/>
                        <a:pt x="4488" y="5706"/>
                      </a:cubicBezTo>
                      <a:cubicBezTo>
                        <a:pt x="15429" y="5706"/>
                        <a:pt x="15429" y="5706"/>
                        <a:pt x="15429" y="5706"/>
                      </a:cubicBezTo>
                      <a:cubicBezTo>
                        <a:pt x="15429" y="4279"/>
                        <a:pt x="15429" y="4279"/>
                        <a:pt x="15429" y="4279"/>
                      </a:cubicBezTo>
                      <a:cubicBezTo>
                        <a:pt x="4488" y="4279"/>
                        <a:pt x="4488" y="4279"/>
                        <a:pt x="4488" y="4279"/>
                      </a:cubicBezTo>
                      <a:close/>
                      <a:moveTo>
                        <a:pt x="13184" y="8558"/>
                      </a:moveTo>
                      <a:cubicBezTo>
                        <a:pt x="12623" y="14264"/>
                        <a:pt x="12623" y="14264"/>
                        <a:pt x="12623" y="14264"/>
                      </a:cubicBezTo>
                      <a:cubicBezTo>
                        <a:pt x="12062" y="14060"/>
                        <a:pt x="12062" y="14060"/>
                        <a:pt x="12062" y="14060"/>
                      </a:cubicBezTo>
                      <a:cubicBezTo>
                        <a:pt x="10940" y="14468"/>
                        <a:pt x="10940" y="14468"/>
                        <a:pt x="10940" y="14468"/>
                      </a:cubicBezTo>
                      <a:cubicBezTo>
                        <a:pt x="10660" y="15079"/>
                        <a:pt x="10660" y="15079"/>
                        <a:pt x="10660" y="15079"/>
                      </a:cubicBezTo>
                      <a:cubicBezTo>
                        <a:pt x="13465" y="19970"/>
                        <a:pt x="13465" y="19970"/>
                        <a:pt x="13465" y="19970"/>
                      </a:cubicBezTo>
                      <a:cubicBezTo>
                        <a:pt x="13465" y="21600"/>
                        <a:pt x="13465" y="21600"/>
                        <a:pt x="13465" y="21600"/>
                      </a:cubicBezTo>
                      <a:cubicBezTo>
                        <a:pt x="19917" y="21600"/>
                        <a:pt x="19917" y="21600"/>
                        <a:pt x="19917" y="21600"/>
                      </a:cubicBezTo>
                      <a:cubicBezTo>
                        <a:pt x="19917" y="19766"/>
                        <a:pt x="19917" y="19766"/>
                        <a:pt x="19917" y="19766"/>
                      </a:cubicBezTo>
                      <a:cubicBezTo>
                        <a:pt x="21600" y="14875"/>
                        <a:pt x="21600" y="14875"/>
                        <a:pt x="21600" y="14875"/>
                      </a:cubicBezTo>
                      <a:cubicBezTo>
                        <a:pt x="21319" y="14060"/>
                        <a:pt x="21319" y="14060"/>
                        <a:pt x="21319" y="14060"/>
                      </a:cubicBezTo>
                      <a:cubicBezTo>
                        <a:pt x="19917" y="13857"/>
                        <a:pt x="19917" y="13857"/>
                        <a:pt x="19917" y="13857"/>
                      </a:cubicBezTo>
                      <a:cubicBezTo>
                        <a:pt x="19356" y="14264"/>
                        <a:pt x="19356" y="14264"/>
                        <a:pt x="19356" y="14264"/>
                      </a:cubicBezTo>
                      <a:cubicBezTo>
                        <a:pt x="19075" y="13857"/>
                        <a:pt x="19075" y="13857"/>
                        <a:pt x="19075" y="13857"/>
                      </a:cubicBezTo>
                      <a:cubicBezTo>
                        <a:pt x="17953" y="13653"/>
                        <a:pt x="17953" y="13653"/>
                        <a:pt x="17953" y="13653"/>
                      </a:cubicBezTo>
                      <a:cubicBezTo>
                        <a:pt x="17392" y="13857"/>
                        <a:pt x="17392" y="13857"/>
                        <a:pt x="17392" y="13857"/>
                      </a:cubicBezTo>
                      <a:cubicBezTo>
                        <a:pt x="17112" y="13449"/>
                        <a:pt x="17112" y="13449"/>
                        <a:pt x="17112" y="13449"/>
                      </a:cubicBezTo>
                      <a:cubicBezTo>
                        <a:pt x="15990" y="13449"/>
                        <a:pt x="15990" y="13449"/>
                        <a:pt x="15990" y="13449"/>
                      </a:cubicBezTo>
                      <a:cubicBezTo>
                        <a:pt x="15429" y="8355"/>
                        <a:pt x="15429" y="8355"/>
                        <a:pt x="15429" y="8355"/>
                      </a:cubicBezTo>
                      <a:cubicBezTo>
                        <a:pt x="13184" y="8558"/>
                        <a:pt x="13184" y="8558"/>
                        <a:pt x="13184" y="8558"/>
                      </a:cubicBezTo>
                      <a:close/>
                      <a:moveTo>
                        <a:pt x="7013" y="815"/>
                      </a:moveTo>
                      <a:cubicBezTo>
                        <a:pt x="7013" y="1426"/>
                        <a:pt x="7013" y="1426"/>
                        <a:pt x="7013" y="1426"/>
                      </a:cubicBezTo>
                      <a:cubicBezTo>
                        <a:pt x="13184" y="1426"/>
                        <a:pt x="13184" y="1426"/>
                        <a:pt x="13184" y="1426"/>
                      </a:cubicBezTo>
                      <a:cubicBezTo>
                        <a:pt x="13184" y="815"/>
                        <a:pt x="13184" y="815"/>
                        <a:pt x="13184" y="815"/>
                      </a:cubicBezTo>
                      <a:lnTo>
                        <a:pt x="7013" y="815"/>
                      </a:lnTo>
                      <a:close/>
                    </a:path>
                  </a:pathLst>
                </a:custGeom>
                <a:solidFill>
                  <a:schemeClr val="tx1"/>
                </a:solidFill>
                <a:ln w="12700" cap="flat">
                  <a:noFill/>
                  <a:miter lim="400000"/>
                </a:ln>
                <a:effectLst/>
              </p:spPr>
              <p:txBody>
                <a:bodyPr wrap="square" lIns="45720" tIns="45720" rIns="45720" bIns="45720" numCol="1" anchor="t">
                  <a:noAutofit/>
                </a:bodyPr>
                <a:lstStyle/>
                <a:p>
                  <a:pPr defTabSz="457200">
                    <a:defRPr sz="3600">
                      <a:solidFill>
                        <a:srgbClr val="000000"/>
                      </a:solidFill>
                      <a:uFillTx/>
                      <a:latin typeface="Trebuchet MS"/>
                      <a:ea typeface="Trebuchet MS"/>
                      <a:cs typeface="Trebuchet MS"/>
                      <a:sym typeface="Trebuchet MS"/>
                    </a:defRPr>
                  </a:pPr>
                  <a:endParaRPr/>
                </a:p>
              </p:txBody>
            </p:sp>
          </p:grpSp>
          <p:sp>
            <p:nvSpPr>
              <p:cNvPr id="38" name="Shape 428">
                <a:extLst>
                  <a:ext uri="{FF2B5EF4-FFF2-40B4-BE49-F238E27FC236}">
                    <a16:creationId xmlns:a16="http://schemas.microsoft.com/office/drawing/2014/main" id="{1ECEB7D2-D26F-4770-AB24-C6898EE973B7}"/>
                  </a:ext>
                </a:extLst>
              </p:cNvPr>
              <p:cNvSpPr/>
              <p:nvPr/>
            </p:nvSpPr>
            <p:spPr>
              <a:xfrm>
                <a:off x="12700" y="1596421"/>
                <a:ext cx="3489604" cy="8000217"/>
              </a:xfrm>
              <a:prstGeom prst="roundRect">
                <a:avLst>
                  <a:gd name="adj" fmla="val 5533"/>
                </a:avLst>
              </a:prstGeom>
              <a:noFill/>
              <a:ln w="25400" cap="flat">
                <a:solidFill>
                  <a:srgbClr val="85888D"/>
                </a:solidFill>
                <a:prstDash val="solid"/>
                <a:miter lim="400000"/>
              </a:ln>
              <a:effectLst/>
            </p:spPr>
            <p:txBody>
              <a:bodyPr wrap="square" lIns="35719" tIns="35719" rIns="35719" bIns="35719" numCol="1" anchor="ctr">
                <a:noAutofit/>
              </a:bodyPr>
              <a:lstStyle/>
              <a:p>
                <a:pPr defTabSz="292100">
                  <a:defRPr sz="3200">
                    <a:solidFill>
                      <a:srgbClr val="000000"/>
                    </a:solidFill>
                    <a:uFillTx/>
                    <a:latin typeface="+mn-lt"/>
                    <a:ea typeface="+mn-ea"/>
                    <a:cs typeface="+mn-cs"/>
                    <a:sym typeface="Helvetica Light"/>
                  </a:defRPr>
                </a:pPr>
                <a:endParaRPr sz="1600"/>
              </a:p>
            </p:txBody>
          </p:sp>
        </p:grpSp>
        <p:grpSp>
          <p:nvGrpSpPr>
            <p:cNvPr id="111" name="Group 429">
              <a:extLst>
                <a:ext uri="{FF2B5EF4-FFF2-40B4-BE49-F238E27FC236}">
                  <a16:creationId xmlns:a16="http://schemas.microsoft.com/office/drawing/2014/main" id="{633B1D0A-3527-449C-8DCA-93461D1D52CC}"/>
                </a:ext>
              </a:extLst>
            </p:cNvPr>
            <p:cNvGrpSpPr/>
            <p:nvPr/>
          </p:nvGrpSpPr>
          <p:grpSpPr>
            <a:xfrm>
              <a:off x="1982329" y="1297677"/>
              <a:ext cx="1751156" cy="4798322"/>
              <a:chOff x="-2" y="0"/>
              <a:chExt cx="3502308" cy="9596638"/>
            </a:xfrm>
          </p:grpSpPr>
          <p:grpSp>
            <p:nvGrpSpPr>
              <p:cNvPr id="112" name="Group 427">
                <a:extLst>
                  <a:ext uri="{FF2B5EF4-FFF2-40B4-BE49-F238E27FC236}">
                    <a16:creationId xmlns:a16="http://schemas.microsoft.com/office/drawing/2014/main" id="{CA5A936E-A147-409F-9405-538B91586650}"/>
                  </a:ext>
                </a:extLst>
              </p:cNvPr>
              <p:cNvGrpSpPr/>
              <p:nvPr/>
            </p:nvGrpSpPr>
            <p:grpSpPr>
              <a:xfrm>
                <a:off x="-2" y="0"/>
                <a:ext cx="3502308" cy="1230009"/>
                <a:chOff x="-2" y="208457"/>
                <a:chExt cx="3502307" cy="1230008"/>
              </a:xfrm>
            </p:grpSpPr>
            <p:grpSp>
              <p:nvGrpSpPr>
                <p:cNvPr id="114" name="Group 425">
                  <a:extLst>
                    <a:ext uri="{FF2B5EF4-FFF2-40B4-BE49-F238E27FC236}">
                      <a16:creationId xmlns:a16="http://schemas.microsoft.com/office/drawing/2014/main" id="{20C0DB8C-82B2-4043-BEC0-E83F97E2DCAF}"/>
                    </a:ext>
                  </a:extLst>
                </p:cNvPr>
                <p:cNvGrpSpPr/>
                <p:nvPr/>
              </p:nvGrpSpPr>
              <p:grpSpPr>
                <a:xfrm>
                  <a:off x="-2" y="208457"/>
                  <a:ext cx="3502307" cy="1230008"/>
                  <a:chOff x="-1" y="208457"/>
                  <a:chExt cx="3502305" cy="1230006"/>
                </a:xfrm>
              </p:grpSpPr>
              <p:sp>
                <p:nvSpPr>
                  <p:cNvPr id="116" name="Shape 421">
                    <a:extLst>
                      <a:ext uri="{FF2B5EF4-FFF2-40B4-BE49-F238E27FC236}">
                        <a16:creationId xmlns:a16="http://schemas.microsoft.com/office/drawing/2014/main" id="{DA2BC497-F79B-45E7-B743-3FD1F9CE12B3}"/>
                      </a:ext>
                    </a:extLst>
                  </p:cNvPr>
                  <p:cNvSpPr/>
                  <p:nvPr/>
                </p:nvSpPr>
                <p:spPr>
                  <a:xfrm>
                    <a:off x="121559" y="208457"/>
                    <a:ext cx="3380745" cy="1230006"/>
                  </a:xfrm>
                  <a:prstGeom prst="roundRect">
                    <a:avLst>
                      <a:gd name="adj" fmla="val 5178"/>
                    </a:avLst>
                  </a:prstGeom>
                  <a:solidFill>
                    <a:srgbClr val="FFFFFF"/>
                  </a:solidFill>
                  <a:ln w="6350" cap="flat">
                    <a:solidFill>
                      <a:srgbClr val="C6D260"/>
                    </a:solidFill>
                    <a:prstDash val="solid"/>
                    <a:round/>
                  </a:ln>
                  <a:effectLst/>
                </p:spPr>
                <p:txBody>
                  <a:bodyPr wrap="square" lIns="22860" tIns="22860" rIns="22860" bIns="22860" numCol="1" anchor="ctr">
                    <a:noAutofit/>
                  </a:bodyPr>
                  <a:lstStyle/>
                  <a:p>
                    <a:pPr>
                      <a:spcBef>
                        <a:spcPts val="150"/>
                      </a:spcBef>
                      <a:defRPr sz="800" b="1">
                        <a:solidFill>
                          <a:srgbClr val="3A5063"/>
                        </a:solidFill>
                        <a:uFill>
                          <a:solidFill>
                            <a:srgbClr val="3A5063"/>
                          </a:solidFill>
                        </a:uFill>
                        <a:latin typeface="Roboto Condensed Regular"/>
                        <a:ea typeface="Roboto Condensed Regular"/>
                        <a:cs typeface="Roboto Condensed Regular"/>
                        <a:sym typeface="Roboto Condensed Regular"/>
                      </a:defRPr>
                    </a:pPr>
                    <a:endParaRPr sz="400"/>
                  </a:p>
                </p:txBody>
              </p:sp>
              <p:sp>
                <p:nvSpPr>
                  <p:cNvPr id="117" name="Shape 422">
                    <a:extLst>
                      <a:ext uri="{FF2B5EF4-FFF2-40B4-BE49-F238E27FC236}">
                        <a16:creationId xmlns:a16="http://schemas.microsoft.com/office/drawing/2014/main" id="{4A84FF2C-9843-4AAF-BCB4-F0AF633F9E1C}"/>
                      </a:ext>
                    </a:extLst>
                  </p:cNvPr>
                  <p:cNvSpPr/>
                  <p:nvPr/>
                </p:nvSpPr>
                <p:spPr>
                  <a:xfrm>
                    <a:off x="1170661" y="219077"/>
                    <a:ext cx="2331642" cy="11917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120000"/>
                      </a:lnSpc>
                      <a:spcBef>
                        <a:spcPts val="300"/>
                      </a:spcBef>
                      <a:defRPr sz="3000" b="1">
                        <a:solidFill>
                          <a:srgbClr val="3B5063"/>
                        </a:solidFill>
                        <a:uFill>
                          <a:solidFill>
                            <a:srgbClr val="000000"/>
                          </a:solidFill>
                        </a:uFill>
                      </a:defRPr>
                    </a:lvl1pPr>
                  </a:lstStyle>
                  <a:p>
                    <a:pPr lvl="0">
                      <a:defRPr sz="1800" b="0">
                        <a:solidFill>
                          <a:srgbClr val="000000"/>
                        </a:solidFill>
                        <a:uFillTx/>
                      </a:defRPr>
                    </a:pPr>
                    <a:r>
                      <a:rPr lang="en-US" sz="1500" dirty="0">
                        <a:uFill>
                          <a:solidFill/>
                        </a:uFill>
                      </a:rPr>
                      <a:t>Payment</a:t>
                    </a:r>
                  </a:p>
                  <a:p>
                    <a:pPr lvl="0">
                      <a:defRPr sz="1800" b="0">
                        <a:solidFill>
                          <a:srgbClr val="000000"/>
                        </a:solidFill>
                        <a:uFillTx/>
                      </a:defRPr>
                    </a:pPr>
                    <a:r>
                      <a:rPr lang="en-US" sz="1500" dirty="0">
                        <a:uFill>
                          <a:solidFill/>
                        </a:uFill>
                      </a:rPr>
                      <a:t>History</a:t>
                    </a:r>
                    <a:endParaRPr sz="1500" dirty="0">
                      <a:uFill>
                        <a:solidFill/>
                      </a:uFill>
                    </a:endParaRPr>
                  </a:p>
                </p:txBody>
              </p:sp>
              <p:sp>
                <p:nvSpPr>
                  <p:cNvPr id="118" name="Shape 423">
                    <a:extLst>
                      <a:ext uri="{FF2B5EF4-FFF2-40B4-BE49-F238E27FC236}">
                        <a16:creationId xmlns:a16="http://schemas.microsoft.com/office/drawing/2014/main" id="{D4E4BB37-9DE2-4CC8-AFA1-E1FA9807F21C}"/>
                      </a:ext>
                    </a:extLst>
                  </p:cNvPr>
                  <p:cNvSpPr/>
                  <p:nvPr/>
                </p:nvSpPr>
                <p:spPr>
                  <a:xfrm>
                    <a:off x="-1" y="694761"/>
                    <a:ext cx="257399" cy="2573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BFBFBF"/>
                    </a:solidFill>
                    <a:prstDash val="solid"/>
                    <a:round/>
                  </a:ln>
                  <a:effectLst/>
                </p:spPr>
                <p:txBody>
                  <a:bodyPr wrap="square" lIns="22860" tIns="22860" rIns="22860" bIns="22860" numCol="1" anchor="t">
                    <a:noAutofit/>
                  </a:bodyPr>
                  <a:lstStyle/>
                  <a:p>
                    <a:pPr>
                      <a:spcBef>
                        <a:spcPts val="150"/>
                      </a:spcBef>
                      <a:defRPr sz="900" b="1">
                        <a:uFill>
                          <a:solidFill>
                            <a:srgbClr val="FFFFFF"/>
                          </a:solidFill>
                        </a:uFill>
                        <a:latin typeface="Roboto Condensed Regular"/>
                        <a:ea typeface="Roboto Condensed Regular"/>
                        <a:cs typeface="Roboto Condensed Regular"/>
                        <a:sym typeface="Roboto Condensed Regular"/>
                      </a:defRPr>
                    </a:pPr>
                    <a:endParaRPr sz="450"/>
                  </a:p>
                </p:txBody>
              </p:sp>
            </p:grpSp>
            <p:sp>
              <p:nvSpPr>
                <p:cNvPr id="115" name="Shape 426">
                  <a:extLst>
                    <a:ext uri="{FF2B5EF4-FFF2-40B4-BE49-F238E27FC236}">
                      <a16:creationId xmlns:a16="http://schemas.microsoft.com/office/drawing/2014/main" id="{2F3620B4-EF36-4B1C-98B4-F13C5C3D36CE}"/>
                    </a:ext>
                  </a:extLst>
                </p:cNvPr>
                <p:cNvSpPr/>
                <p:nvPr/>
              </p:nvSpPr>
              <p:spPr>
                <a:xfrm>
                  <a:off x="478390" y="498978"/>
                  <a:ext cx="545784" cy="761962"/>
                </a:xfrm>
                <a:custGeom>
                  <a:avLst/>
                  <a:gdLst/>
                  <a:ahLst/>
                  <a:cxnLst>
                    <a:cxn ang="0">
                      <a:pos x="wd2" y="hd2"/>
                    </a:cxn>
                    <a:cxn ang="5400000">
                      <a:pos x="wd2" y="hd2"/>
                    </a:cxn>
                    <a:cxn ang="10800000">
                      <a:pos x="wd2" y="hd2"/>
                    </a:cxn>
                    <a:cxn ang="16200000">
                      <a:pos x="wd2" y="hd2"/>
                    </a:cxn>
                  </a:cxnLst>
                  <a:rect l="0" t="0" r="r" b="b"/>
                  <a:pathLst>
                    <a:path w="21600" h="21600" extrusionOk="0">
                      <a:moveTo>
                        <a:pt x="2244" y="0"/>
                      </a:moveTo>
                      <a:cubicBezTo>
                        <a:pt x="17953" y="0"/>
                        <a:pt x="17953" y="0"/>
                        <a:pt x="17953" y="0"/>
                      </a:cubicBezTo>
                      <a:cubicBezTo>
                        <a:pt x="19356" y="0"/>
                        <a:pt x="20478" y="815"/>
                        <a:pt x="20478" y="1834"/>
                      </a:cubicBezTo>
                      <a:cubicBezTo>
                        <a:pt x="20478" y="12634"/>
                        <a:pt x="20478" y="12634"/>
                        <a:pt x="20478" y="12634"/>
                      </a:cubicBezTo>
                      <a:cubicBezTo>
                        <a:pt x="17673" y="12226"/>
                        <a:pt x="17673" y="12226"/>
                        <a:pt x="17673" y="12226"/>
                      </a:cubicBezTo>
                      <a:cubicBezTo>
                        <a:pt x="17673" y="11411"/>
                        <a:pt x="17673" y="11411"/>
                        <a:pt x="17673" y="11411"/>
                      </a:cubicBezTo>
                      <a:cubicBezTo>
                        <a:pt x="17673" y="2242"/>
                        <a:pt x="17673" y="2242"/>
                        <a:pt x="17673" y="2242"/>
                      </a:cubicBezTo>
                      <a:cubicBezTo>
                        <a:pt x="2525" y="2242"/>
                        <a:pt x="2525" y="2242"/>
                        <a:pt x="2525" y="2242"/>
                      </a:cubicBezTo>
                      <a:cubicBezTo>
                        <a:pt x="2525" y="17728"/>
                        <a:pt x="2525" y="17728"/>
                        <a:pt x="2525" y="17728"/>
                      </a:cubicBezTo>
                      <a:cubicBezTo>
                        <a:pt x="10099" y="17728"/>
                        <a:pt x="10099" y="17728"/>
                        <a:pt x="10099" y="17728"/>
                      </a:cubicBezTo>
                      <a:cubicBezTo>
                        <a:pt x="11221" y="19562"/>
                        <a:pt x="11221" y="19562"/>
                        <a:pt x="11221" y="19562"/>
                      </a:cubicBezTo>
                      <a:cubicBezTo>
                        <a:pt x="2244" y="19562"/>
                        <a:pt x="2244" y="19562"/>
                        <a:pt x="2244" y="19562"/>
                      </a:cubicBezTo>
                      <a:cubicBezTo>
                        <a:pt x="1122" y="19562"/>
                        <a:pt x="0" y="18951"/>
                        <a:pt x="0" y="17932"/>
                      </a:cubicBezTo>
                      <a:cubicBezTo>
                        <a:pt x="0" y="1834"/>
                        <a:pt x="0" y="1834"/>
                        <a:pt x="0" y="1834"/>
                      </a:cubicBezTo>
                      <a:cubicBezTo>
                        <a:pt x="0" y="815"/>
                        <a:pt x="1122" y="0"/>
                        <a:pt x="2244" y="0"/>
                      </a:cubicBezTo>
                      <a:close/>
                      <a:moveTo>
                        <a:pt x="4488" y="9577"/>
                      </a:moveTo>
                      <a:cubicBezTo>
                        <a:pt x="4488" y="11004"/>
                        <a:pt x="4488" y="11004"/>
                        <a:pt x="4488" y="11004"/>
                      </a:cubicBezTo>
                      <a:cubicBezTo>
                        <a:pt x="10099" y="11004"/>
                        <a:pt x="10099" y="11004"/>
                        <a:pt x="10099" y="11004"/>
                      </a:cubicBezTo>
                      <a:cubicBezTo>
                        <a:pt x="10099" y="9577"/>
                        <a:pt x="10099" y="9577"/>
                        <a:pt x="10099" y="9577"/>
                      </a:cubicBezTo>
                      <a:cubicBezTo>
                        <a:pt x="4488" y="9577"/>
                        <a:pt x="4488" y="9577"/>
                        <a:pt x="4488" y="9577"/>
                      </a:cubicBezTo>
                      <a:close/>
                      <a:moveTo>
                        <a:pt x="4488" y="6928"/>
                      </a:moveTo>
                      <a:cubicBezTo>
                        <a:pt x="4488" y="8355"/>
                        <a:pt x="4488" y="8355"/>
                        <a:pt x="4488" y="8355"/>
                      </a:cubicBezTo>
                      <a:cubicBezTo>
                        <a:pt x="10099" y="8355"/>
                        <a:pt x="10099" y="8355"/>
                        <a:pt x="10099" y="8355"/>
                      </a:cubicBezTo>
                      <a:cubicBezTo>
                        <a:pt x="10099" y="6928"/>
                        <a:pt x="10099" y="6928"/>
                        <a:pt x="10099" y="6928"/>
                      </a:cubicBezTo>
                      <a:cubicBezTo>
                        <a:pt x="4488" y="6928"/>
                        <a:pt x="4488" y="6928"/>
                        <a:pt x="4488" y="6928"/>
                      </a:cubicBezTo>
                      <a:close/>
                      <a:moveTo>
                        <a:pt x="4488" y="4279"/>
                      </a:moveTo>
                      <a:cubicBezTo>
                        <a:pt x="4488" y="5706"/>
                        <a:pt x="4488" y="5706"/>
                        <a:pt x="4488" y="5706"/>
                      </a:cubicBezTo>
                      <a:cubicBezTo>
                        <a:pt x="15429" y="5706"/>
                        <a:pt x="15429" y="5706"/>
                        <a:pt x="15429" y="5706"/>
                      </a:cubicBezTo>
                      <a:cubicBezTo>
                        <a:pt x="15429" y="4279"/>
                        <a:pt x="15429" y="4279"/>
                        <a:pt x="15429" y="4279"/>
                      </a:cubicBezTo>
                      <a:cubicBezTo>
                        <a:pt x="4488" y="4279"/>
                        <a:pt x="4488" y="4279"/>
                        <a:pt x="4488" y="4279"/>
                      </a:cubicBezTo>
                      <a:close/>
                      <a:moveTo>
                        <a:pt x="13184" y="8558"/>
                      </a:moveTo>
                      <a:cubicBezTo>
                        <a:pt x="12623" y="14264"/>
                        <a:pt x="12623" y="14264"/>
                        <a:pt x="12623" y="14264"/>
                      </a:cubicBezTo>
                      <a:cubicBezTo>
                        <a:pt x="12062" y="14060"/>
                        <a:pt x="12062" y="14060"/>
                        <a:pt x="12062" y="14060"/>
                      </a:cubicBezTo>
                      <a:cubicBezTo>
                        <a:pt x="10940" y="14468"/>
                        <a:pt x="10940" y="14468"/>
                        <a:pt x="10940" y="14468"/>
                      </a:cubicBezTo>
                      <a:cubicBezTo>
                        <a:pt x="10660" y="15079"/>
                        <a:pt x="10660" y="15079"/>
                        <a:pt x="10660" y="15079"/>
                      </a:cubicBezTo>
                      <a:cubicBezTo>
                        <a:pt x="13465" y="19970"/>
                        <a:pt x="13465" y="19970"/>
                        <a:pt x="13465" y="19970"/>
                      </a:cubicBezTo>
                      <a:cubicBezTo>
                        <a:pt x="13465" y="21600"/>
                        <a:pt x="13465" y="21600"/>
                        <a:pt x="13465" y="21600"/>
                      </a:cubicBezTo>
                      <a:cubicBezTo>
                        <a:pt x="19917" y="21600"/>
                        <a:pt x="19917" y="21600"/>
                        <a:pt x="19917" y="21600"/>
                      </a:cubicBezTo>
                      <a:cubicBezTo>
                        <a:pt x="19917" y="19766"/>
                        <a:pt x="19917" y="19766"/>
                        <a:pt x="19917" y="19766"/>
                      </a:cubicBezTo>
                      <a:cubicBezTo>
                        <a:pt x="21600" y="14875"/>
                        <a:pt x="21600" y="14875"/>
                        <a:pt x="21600" y="14875"/>
                      </a:cubicBezTo>
                      <a:cubicBezTo>
                        <a:pt x="21319" y="14060"/>
                        <a:pt x="21319" y="14060"/>
                        <a:pt x="21319" y="14060"/>
                      </a:cubicBezTo>
                      <a:cubicBezTo>
                        <a:pt x="19917" y="13857"/>
                        <a:pt x="19917" y="13857"/>
                        <a:pt x="19917" y="13857"/>
                      </a:cubicBezTo>
                      <a:cubicBezTo>
                        <a:pt x="19356" y="14264"/>
                        <a:pt x="19356" y="14264"/>
                        <a:pt x="19356" y="14264"/>
                      </a:cubicBezTo>
                      <a:cubicBezTo>
                        <a:pt x="19075" y="13857"/>
                        <a:pt x="19075" y="13857"/>
                        <a:pt x="19075" y="13857"/>
                      </a:cubicBezTo>
                      <a:cubicBezTo>
                        <a:pt x="17953" y="13653"/>
                        <a:pt x="17953" y="13653"/>
                        <a:pt x="17953" y="13653"/>
                      </a:cubicBezTo>
                      <a:cubicBezTo>
                        <a:pt x="17392" y="13857"/>
                        <a:pt x="17392" y="13857"/>
                        <a:pt x="17392" y="13857"/>
                      </a:cubicBezTo>
                      <a:cubicBezTo>
                        <a:pt x="17112" y="13449"/>
                        <a:pt x="17112" y="13449"/>
                        <a:pt x="17112" y="13449"/>
                      </a:cubicBezTo>
                      <a:cubicBezTo>
                        <a:pt x="15990" y="13449"/>
                        <a:pt x="15990" y="13449"/>
                        <a:pt x="15990" y="13449"/>
                      </a:cubicBezTo>
                      <a:cubicBezTo>
                        <a:pt x="15429" y="8355"/>
                        <a:pt x="15429" y="8355"/>
                        <a:pt x="15429" y="8355"/>
                      </a:cubicBezTo>
                      <a:cubicBezTo>
                        <a:pt x="13184" y="8558"/>
                        <a:pt x="13184" y="8558"/>
                        <a:pt x="13184" y="8558"/>
                      </a:cubicBezTo>
                      <a:close/>
                      <a:moveTo>
                        <a:pt x="7013" y="815"/>
                      </a:moveTo>
                      <a:cubicBezTo>
                        <a:pt x="7013" y="1426"/>
                        <a:pt x="7013" y="1426"/>
                        <a:pt x="7013" y="1426"/>
                      </a:cubicBezTo>
                      <a:cubicBezTo>
                        <a:pt x="13184" y="1426"/>
                        <a:pt x="13184" y="1426"/>
                        <a:pt x="13184" y="1426"/>
                      </a:cubicBezTo>
                      <a:cubicBezTo>
                        <a:pt x="13184" y="815"/>
                        <a:pt x="13184" y="815"/>
                        <a:pt x="13184" y="815"/>
                      </a:cubicBezTo>
                      <a:lnTo>
                        <a:pt x="7013" y="815"/>
                      </a:lnTo>
                      <a:close/>
                    </a:path>
                  </a:pathLst>
                </a:custGeom>
                <a:solidFill>
                  <a:schemeClr val="tx1"/>
                </a:solidFill>
                <a:ln w="12700" cap="flat">
                  <a:noFill/>
                  <a:miter lim="400000"/>
                </a:ln>
                <a:effectLst/>
              </p:spPr>
              <p:txBody>
                <a:bodyPr wrap="square" lIns="45720" tIns="45720" rIns="45720" bIns="45720" numCol="1" anchor="t">
                  <a:noAutofit/>
                </a:bodyPr>
                <a:lstStyle/>
                <a:p>
                  <a:pPr defTabSz="457200">
                    <a:defRPr sz="3600">
                      <a:solidFill>
                        <a:srgbClr val="000000"/>
                      </a:solidFill>
                      <a:uFillTx/>
                      <a:latin typeface="Trebuchet MS"/>
                      <a:ea typeface="Trebuchet MS"/>
                      <a:cs typeface="Trebuchet MS"/>
                      <a:sym typeface="Trebuchet MS"/>
                    </a:defRPr>
                  </a:pPr>
                  <a:endParaRPr/>
                </a:p>
              </p:txBody>
            </p:sp>
          </p:grpSp>
          <p:sp>
            <p:nvSpPr>
              <p:cNvPr id="113" name="Shape 428">
                <a:extLst>
                  <a:ext uri="{FF2B5EF4-FFF2-40B4-BE49-F238E27FC236}">
                    <a16:creationId xmlns:a16="http://schemas.microsoft.com/office/drawing/2014/main" id="{E98B63F2-75D0-4485-BB73-FAECB5E0B53E}"/>
                  </a:ext>
                </a:extLst>
              </p:cNvPr>
              <p:cNvSpPr/>
              <p:nvPr/>
            </p:nvSpPr>
            <p:spPr>
              <a:xfrm>
                <a:off x="12700" y="1596423"/>
                <a:ext cx="3489604" cy="8000215"/>
              </a:xfrm>
              <a:prstGeom prst="roundRect">
                <a:avLst>
                  <a:gd name="adj" fmla="val 5533"/>
                </a:avLst>
              </a:prstGeom>
              <a:noFill/>
              <a:ln w="25400" cap="flat">
                <a:solidFill>
                  <a:srgbClr val="85888D"/>
                </a:solidFill>
                <a:prstDash val="solid"/>
                <a:miter lim="400000"/>
              </a:ln>
              <a:effectLst/>
            </p:spPr>
            <p:txBody>
              <a:bodyPr wrap="square" lIns="35719" tIns="35719" rIns="35719" bIns="35719" numCol="1" anchor="ctr">
                <a:noAutofit/>
              </a:bodyPr>
              <a:lstStyle/>
              <a:p>
                <a:pPr defTabSz="292100">
                  <a:defRPr sz="3200">
                    <a:solidFill>
                      <a:srgbClr val="000000"/>
                    </a:solidFill>
                    <a:uFillTx/>
                    <a:latin typeface="+mn-lt"/>
                    <a:ea typeface="+mn-ea"/>
                    <a:cs typeface="+mn-cs"/>
                    <a:sym typeface="Helvetica Light"/>
                  </a:defRPr>
                </a:pPr>
                <a:endParaRPr sz="1600"/>
              </a:p>
            </p:txBody>
          </p:sp>
        </p:grpSp>
        <p:grpSp>
          <p:nvGrpSpPr>
            <p:cNvPr id="119" name="Group 429">
              <a:extLst>
                <a:ext uri="{FF2B5EF4-FFF2-40B4-BE49-F238E27FC236}">
                  <a16:creationId xmlns:a16="http://schemas.microsoft.com/office/drawing/2014/main" id="{A1AD668D-85D5-4923-AC3D-E474B7BC0246}"/>
                </a:ext>
              </a:extLst>
            </p:cNvPr>
            <p:cNvGrpSpPr/>
            <p:nvPr/>
          </p:nvGrpSpPr>
          <p:grpSpPr>
            <a:xfrm>
              <a:off x="3898667" y="1297677"/>
              <a:ext cx="1751156" cy="4798320"/>
              <a:chOff x="-2" y="0"/>
              <a:chExt cx="3502308" cy="9596634"/>
            </a:xfrm>
          </p:grpSpPr>
          <p:grpSp>
            <p:nvGrpSpPr>
              <p:cNvPr id="120" name="Group 427">
                <a:extLst>
                  <a:ext uri="{FF2B5EF4-FFF2-40B4-BE49-F238E27FC236}">
                    <a16:creationId xmlns:a16="http://schemas.microsoft.com/office/drawing/2014/main" id="{76EDC54A-7DBC-4669-B8A9-2F694D203E12}"/>
                  </a:ext>
                </a:extLst>
              </p:cNvPr>
              <p:cNvGrpSpPr/>
              <p:nvPr/>
            </p:nvGrpSpPr>
            <p:grpSpPr>
              <a:xfrm>
                <a:off x="-2" y="0"/>
                <a:ext cx="3502308" cy="1230009"/>
                <a:chOff x="-2" y="208457"/>
                <a:chExt cx="3502307" cy="1230008"/>
              </a:xfrm>
            </p:grpSpPr>
            <p:grpSp>
              <p:nvGrpSpPr>
                <p:cNvPr id="122" name="Group 425">
                  <a:extLst>
                    <a:ext uri="{FF2B5EF4-FFF2-40B4-BE49-F238E27FC236}">
                      <a16:creationId xmlns:a16="http://schemas.microsoft.com/office/drawing/2014/main" id="{414FC83E-BA89-4ED7-9023-BE025E6B422B}"/>
                    </a:ext>
                  </a:extLst>
                </p:cNvPr>
                <p:cNvGrpSpPr/>
                <p:nvPr/>
              </p:nvGrpSpPr>
              <p:grpSpPr>
                <a:xfrm>
                  <a:off x="-2" y="208457"/>
                  <a:ext cx="3502307" cy="1230008"/>
                  <a:chOff x="-1" y="208457"/>
                  <a:chExt cx="3502305" cy="1230006"/>
                </a:xfrm>
              </p:grpSpPr>
              <p:sp>
                <p:nvSpPr>
                  <p:cNvPr id="124" name="Shape 421">
                    <a:extLst>
                      <a:ext uri="{FF2B5EF4-FFF2-40B4-BE49-F238E27FC236}">
                        <a16:creationId xmlns:a16="http://schemas.microsoft.com/office/drawing/2014/main" id="{A6872A6B-ACB8-4B2A-8962-DFDBBA73927B}"/>
                      </a:ext>
                    </a:extLst>
                  </p:cNvPr>
                  <p:cNvSpPr/>
                  <p:nvPr/>
                </p:nvSpPr>
                <p:spPr>
                  <a:xfrm>
                    <a:off x="121559" y="208457"/>
                    <a:ext cx="3380745" cy="1230006"/>
                  </a:xfrm>
                  <a:prstGeom prst="roundRect">
                    <a:avLst>
                      <a:gd name="adj" fmla="val 5178"/>
                    </a:avLst>
                  </a:prstGeom>
                  <a:solidFill>
                    <a:srgbClr val="FFFFFF"/>
                  </a:solidFill>
                  <a:ln w="6350" cap="flat">
                    <a:solidFill>
                      <a:srgbClr val="C6D260"/>
                    </a:solidFill>
                    <a:prstDash val="solid"/>
                    <a:round/>
                  </a:ln>
                  <a:effectLst/>
                </p:spPr>
                <p:txBody>
                  <a:bodyPr wrap="square" lIns="22860" tIns="22860" rIns="22860" bIns="22860" numCol="1" anchor="ctr">
                    <a:noAutofit/>
                  </a:bodyPr>
                  <a:lstStyle/>
                  <a:p>
                    <a:pPr>
                      <a:spcBef>
                        <a:spcPts val="150"/>
                      </a:spcBef>
                      <a:defRPr sz="800" b="1">
                        <a:solidFill>
                          <a:srgbClr val="3A5063"/>
                        </a:solidFill>
                        <a:uFill>
                          <a:solidFill>
                            <a:srgbClr val="3A5063"/>
                          </a:solidFill>
                        </a:uFill>
                        <a:latin typeface="Roboto Condensed Regular"/>
                        <a:ea typeface="Roboto Condensed Regular"/>
                        <a:cs typeface="Roboto Condensed Regular"/>
                        <a:sym typeface="Roboto Condensed Regular"/>
                      </a:defRPr>
                    </a:pPr>
                    <a:endParaRPr sz="400"/>
                  </a:p>
                </p:txBody>
              </p:sp>
              <p:sp>
                <p:nvSpPr>
                  <p:cNvPr id="125" name="Shape 422">
                    <a:extLst>
                      <a:ext uri="{FF2B5EF4-FFF2-40B4-BE49-F238E27FC236}">
                        <a16:creationId xmlns:a16="http://schemas.microsoft.com/office/drawing/2014/main" id="{666AF67A-00AE-44F0-9652-754070476866}"/>
                      </a:ext>
                    </a:extLst>
                  </p:cNvPr>
                  <p:cNvSpPr/>
                  <p:nvPr/>
                </p:nvSpPr>
                <p:spPr>
                  <a:xfrm>
                    <a:off x="1170661" y="219077"/>
                    <a:ext cx="2331642" cy="11917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120000"/>
                      </a:lnSpc>
                      <a:spcBef>
                        <a:spcPts val="300"/>
                      </a:spcBef>
                      <a:defRPr sz="3000" b="1">
                        <a:solidFill>
                          <a:srgbClr val="3B5063"/>
                        </a:solidFill>
                        <a:uFill>
                          <a:solidFill>
                            <a:srgbClr val="000000"/>
                          </a:solidFill>
                        </a:uFill>
                      </a:defRPr>
                    </a:lvl1pPr>
                  </a:lstStyle>
                  <a:p>
                    <a:pPr lvl="0">
                      <a:defRPr sz="1800" b="0">
                        <a:solidFill>
                          <a:srgbClr val="000000"/>
                        </a:solidFill>
                        <a:uFillTx/>
                      </a:defRPr>
                    </a:pPr>
                    <a:r>
                      <a:rPr lang="en-US" sz="1500" dirty="0">
                        <a:uFill>
                          <a:solidFill/>
                        </a:uFill>
                      </a:rPr>
                      <a:t>Credit</a:t>
                    </a:r>
                  </a:p>
                  <a:p>
                    <a:pPr lvl="0">
                      <a:defRPr sz="1800" b="0">
                        <a:solidFill>
                          <a:srgbClr val="000000"/>
                        </a:solidFill>
                        <a:uFillTx/>
                      </a:defRPr>
                    </a:pPr>
                    <a:r>
                      <a:rPr lang="en-US" sz="1500" dirty="0">
                        <a:uFill>
                          <a:solidFill/>
                        </a:uFill>
                      </a:rPr>
                      <a:t>Application</a:t>
                    </a:r>
                    <a:endParaRPr sz="1500" dirty="0">
                      <a:uFill>
                        <a:solidFill/>
                      </a:uFill>
                    </a:endParaRPr>
                  </a:p>
                </p:txBody>
              </p:sp>
              <p:sp>
                <p:nvSpPr>
                  <p:cNvPr id="126" name="Shape 423">
                    <a:extLst>
                      <a:ext uri="{FF2B5EF4-FFF2-40B4-BE49-F238E27FC236}">
                        <a16:creationId xmlns:a16="http://schemas.microsoft.com/office/drawing/2014/main" id="{3A6ACBE0-CF43-4A7F-8ECE-8AF06FC8E0F7}"/>
                      </a:ext>
                    </a:extLst>
                  </p:cNvPr>
                  <p:cNvSpPr/>
                  <p:nvPr/>
                </p:nvSpPr>
                <p:spPr>
                  <a:xfrm>
                    <a:off x="-1" y="694761"/>
                    <a:ext cx="257399" cy="2573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BFBFBF"/>
                    </a:solidFill>
                    <a:prstDash val="solid"/>
                    <a:round/>
                  </a:ln>
                  <a:effectLst/>
                </p:spPr>
                <p:txBody>
                  <a:bodyPr wrap="square" lIns="22860" tIns="22860" rIns="22860" bIns="22860" numCol="1" anchor="t">
                    <a:noAutofit/>
                  </a:bodyPr>
                  <a:lstStyle/>
                  <a:p>
                    <a:pPr>
                      <a:spcBef>
                        <a:spcPts val="150"/>
                      </a:spcBef>
                      <a:defRPr sz="900" b="1">
                        <a:uFill>
                          <a:solidFill>
                            <a:srgbClr val="FFFFFF"/>
                          </a:solidFill>
                        </a:uFill>
                        <a:latin typeface="Roboto Condensed Regular"/>
                        <a:ea typeface="Roboto Condensed Regular"/>
                        <a:cs typeface="Roboto Condensed Regular"/>
                        <a:sym typeface="Roboto Condensed Regular"/>
                      </a:defRPr>
                    </a:pPr>
                    <a:endParaRPr sz="450"/>
                  </a:p>
                </p:txBody>
              </p:sp>
            </p:grpSp>
            <p:sp>
              <p:nvSpPr>
                <p:cNvPr id="123" name="Shape 426">
                  <a:extLst>
                    <a:ext uri="{FF2B5EF4-FFF2-40B4-BE49-F238E27FC236}">
                      <a16:creationId xmlns:a16="http://schemas.microsoft.com/office/drawing/2014/main" id="{7F4DB5FA-127F-4364-AA05-AEAD1A37FCB7}"/>
                    </a:ext>
                  </a:extLst>
                </p:cNvPr>
                <p:cNvSpPr/>
                <p:nvPr/>
              </p:nvSpPr>
              <p:spPr>
                <a:xfrm>
                  <a:off x="478390" y="498978"/>
                  <a:ext cx="545784" cy="761962"/>
                </a:xfrm>
                <a:custGeom>
                  <a:avLst/>
                  <a:gdLst/>
                  <a:ahLst/>
                  <a:cxnLst>
                    <a:cxn ang="0">
                      <a:pos x="wd2" y="hd2"/>
                    </a:cxn>
                    <a:cxn ang="5400000">
                      <a:pos x="wd2" y="hd2"/>
                    </a:cxn>
                    <a:cxn ang="10800000">
                      <a:pos x="wd2" y="hd2"/>
                    </a:cxn>
                    <a:cxn ang="16200000">
                      <a:pos x="wd2" y="hd2"/>
                    </a:cxn>
                  </a:cxnLst>
                  <a:rect l="0" t="0" r="r" b="b"/>
                  <a:pathLst>
                    <a:path w="21600" h="21600" extrusionOk="0">
                      <a:moveTo>
                        <a:pt x="2244" y="0"/>
                      </a:moveTo>
                      <a:cubicBezTo>
                        <a:pt x="17953" y="0"/>
                        <a:pt x="17953" y="0"/>
                        <a:pt x="17953" y="0"/>
                      </a:cubicBezTo>
                      <a:cubicBezTo>
                        <a:pt x="19356" y="0"/>
                        <a:pt x="20478" y="815"/>
                        <a:pt x="20478" y="1834"/>
                      </a:cubicBezTo>
                      <a:cubicBezTo>
                        <a:pt x="20478" y="12634"/>
                        <a:pt x="20478" y="12634"/>
                        <a:pt x="20478" y="12634"/>
                      </a:cubicBezTo>
                      <a:cubicBezTo>
                        <a:pt x="17673" y="12226"/>
                        <a:pt x="17673" y="12226"/>
                        <a:pt x="17673" y="12226"/>
                      </a:cubicBezTo>
                      <a:cubicBezTo>
                        <a:pt x="17673" y="11411"/>
                        <a:pt x="17673" y="11411"/>
                        <a:pt x="17673" y="11411"/>
                      </a:cubicBezTo>
                      <a:cubicBezTo>
                        <a:pt x="17673" y="2242"/>
                        <a:pt x="17673" y="2242"/>
                        <a:pt x="17673" y="2242"/>
                      </a:cubicBezTo>
                      <a:cubicBezTo>
                        <a:pt x="2525" y="2242"/>
                        <a:pt x="2525" y="2242"/>
                        <a:pt x="2525" y="2242"/>
                      </a:cubicBezTo>
                      <a:cubicBezTo>
                        <a:pt x="2525" y="17728"/>
                        <a:pt x="2525" y="17728"/>
                        <a:pt x="2525" y="17728"/>
                      </a:cubicBezTo>
                      <a:cubicBezTo>
                        <a:pt x="10099" y="17728"/>
                        <a:pt x="10099" y="17728"/>
                        <a:pt x="10099" y="17728"/>
                      </a:cubicBezTo>
                      <a:cubicBezTo>
                        <a:pt x="11221" y="19562"/>
                        <a:pt x="11221" y="19562"/>
                        <a:pt x="11221" y="19562"/>
                      </a:cubicBezTo>
                      <a:cubicBezTo>
                        <a:pt x="2244" y="19562"/>
                        <a:pt x="2244" y="19562"/>
                        <a:pt x="2244" y="19562"/>
                      </a:cubicBezTo>
                      <a:cubicBezTo>
                        <a:pt x="1122" y="19562"/>
                        <a:pt x="0" y="18951"/>
                        <a:pt x="0" y="17932"/>
                      </a:cubicBezTo>
                      <a:cubicBezTo>
                        <a:pt x="0" y="1834"/>
                        <a:pt x="0" y="1834"/>
                        <a:pt x="0" y="1834"/>
                      </a:cubicBezTo>
                      <a:cubicBezTo>
                        <a:pt x="0" y="815"/>
                        <a:pt x="1122" y="0"/>
                        <a:pt x="2244" y="0"/>
                      </a:cubicBezTo>
                      <a:close/>
                      <a:moveTo>
                        <a:pt x="4488" y="9577"/>
                      </a:moveTo>
                      <a:cubicBezTo>
                        <a:pt x="4488" y="11004"/>
                        <a:pt x="4488" y="11004"/>
                        <a:pt x="4488" y="11004"/>
                      </a:cubicBezTo>
                      <a:cubicBezTo>
                        <a:pt x="10099" y="11004"/>
                        <a:pt x="10099" y="11004"/>
                        <a:pt x="10099" y="11004"/>
                      </a:cubicBezTo>
                      <a:cubicBezTo>
                        <a:pt x="10099" y="9577"/>
                        <a:pt x="10099" y="9577"/>
                        <a:pt x="10099" y="9577"/>
                      </a:cubicBezTo>
                      <a:cubicBezTo>
                        <a:pt x="4488" y="9577"/>
                        <a:pt x="4488" y="9577"/>
                        <a:pt x="4488" y="9577"/>
                      </a:cubicBezTo>
                      <a:close/>
                      <a:moveTo>
                        <a:pt x="4488" y="6928"/>
                      </a:moveTo>
                      <a:cubicBezTo>
                        <a:pt x="4488" y="8355"/>
                        <a:pt x="4488" y="8355"/>
                        <a:pt x="4488" y="8355"/>
                      </a:cubicBezTo>
                      <a:cubicBezTo>
                        <a:pt x="10099" y="8355"/>
                        <a:pt x="10099" y="8355"/>
                        <a:pt x="10099" y="8355"/>
                      </a:cubicBezTo>
                      <a:cubicBezTo>
                        <a:pt x="10099" y="6928"/>
                        <a:pt x="10099" y="6928"/>
                        <a:pt x="10099" y="6928"/>
                      </a:cubicBezTo>
                      <a:cubicBezTo>
                        <a:pt x="4488" y="6928"/>
                        <a:pt x="4488" y="6928"/>
                        <a:pt x="4488" y="6928"/>
                      </a:cubicBezTo>
                      <a:close/>
                      <a:moveTo>
                        <a:pt x="4488" y="4279"/>
                      </a:moveTo>
                      <a:cubicBezTo>
                        <a:pt x="4488" y="5706"/>
                        <a:pt x="4488" y="5706"/>
                        <a:pt x="4488" y="5706"/>
                      </a:cubicBezTo>
                      <a:cubicBezTo>
                        <a:pt x="15429" y="5706"/>
                        <a:pt x="15429" y="5706"/>
                        <a:pt x="15429" y="5706"/>
                      </a:cubicBezTo>
                      <a:cubicBezTo>
                        <a:pt x="15429" y="4279"/>
                        <a:pt x="15429" y="4279"/>
                        <a:pt x="15429" y="4279"/>
                      </a:cubicBezTo>
                      <a:cubicBezTo>
                        <a:pt x="4488" y="4279"/>
                        <a:pt x="4488" y="4279"/>
                        <a:pt x="4488" y="4279"/>
                      </a:cubicBezTo>
                      <a:close/>
                      <a:moveTo>
                        <a:pt x="13184" y="8558"/>
                      </a:moveTo>
                      <a:cubicBezTo>
                        <a:pt x="12623" y="14264"/>
                        <a:pt x="12623" y="14264"/>
                        <a:pt x="12623" y="14264"/>
                      </a:cubicBezTo>
                      <a:cubicBezTo>
                        <a:pt x="12062" y="14060"/>
                        <a:pt x="12062" y="14060"/>
                        <a:pt x="12062" y="14060"/>
                      </a:cubicBezTo>
                      <a:cubicBezTo>
                        <a:pt x="10940" y="14468"/>
                        <a:pt x="10940" y="14468"/>
                        <a:pt x="10940" y="14468"/>
                      </a:cubicBezTo>
                      <a:cubicBezTo>
                        <a:pt x="10660" y="15079"/>
                        <a:pt x="10660" y="15079"/>
                        <a:pt x="10660" y="15079"/>
                      </a:cubicBezTo>
                      <a:cubicBezTo>
                        <a:pt x="13465" y="19970"/>
                        <a:pt x="13465" y="19970"/>
                        <a:pt x="13465" y="19970"/>
                      </a:cubicBezTo>
                      <a:cubicBezTo>
                        <a:pt x="13465" y="21600"/>
                        <a:pt x="13465" y="21600"/>
                        <a:pt x="13465" y="21600"/>
                      </a:cubicBezTo>
                      <a:cubicBezTo>
                        <a:pt x="19917" y="21600"/>
                        <a:pt x="19917" y="21600"/>
                        <a:pt x="19917" y="21600"/>
                      </a:cubicBezTo>
                      <a:cubicBezTo>
                        <a:pt x="19917" y="19766"/>
                        <a:pt x="19917" y="19766"/>
                        <a:pt x="19917" y="19766"/>
                      </a:cubicBezTo>
                      <a:cubicBezTo>
                        <a:pt x="21600" y="14875"/>
                        <a:pt x="21600" y="14875"/>
                        <a:pt x="21600" y="14875"/>
                      </a:cubicBezTo>
                      <a:cubicBezTo>
                        <a:pt x="21319" y="14060"/>
                        <a:pt x="21319" y="14060"/>
                        <a:pt x="21319" y="14060"/>
                      </a:cubicBezTo>
                      <a:cubicBezTo>
                        <a:pt x="19917" y="13857"/>
                        <a:pt x="19917" y="13857"/>
                        <a:pt x="19917" y="13857"/>
                      </a:cubicBezTo>
                      <a:cubicBezTo>
                        <a:pt x="19356" y="14264"/>
                        <a:pt x="19356" y="14264"/>
                        <a:pt x="19356" y="14264"/>
                      </a:cubicBezTo>
                      <a:cubicBezTo>
                        <a:pt x="19075" y="13857"/>
                        <a:pt x="19075" y="13857"/>
                        <a:pt x="19075" y="13857"/>
                      </a:cubicBezTo>
                      <a:cubicBezTo>
                        <a:pt x="17953" y="13653"/>
                        <a:pt x="17953" y="13653"/>
                        <a:pt x="17953" y="13653"/>
                      </a:cubicBezTo>
                      <a:cubicBezTo>
                        <a:pt x="17392" y="13857"/>
                        <a:pt x="17392" y="13857"/>
                        <a:pt x="17392" y="13857"/>
                      </a:cubicBezTo>
                      <a:cubicBezTo>
                        <a:pt x="17112" y="13449"/>
                        <a:pt x="17112" y="13449"/>
                        <a:pt x="17112" y="13449"/>
                      </a:cubicBezTo>
                      <a:cubicBezTo>
                        <a:pt x="15990" y="13449"/>
                        <a:pt x="15990" y="13449"/>
                        <a:pt x="15990" y="13449"/>
                      </a:cubicBezTo>
                      <a:cubicBezTo>
                        <a:pt x="15429" y="8355"/>
                        <a:pt x="15429" y="8355"/>
                        <a:pt x="15429" y="8355"/>
                      </a:cubicBezTo>
                      <a:cubicBezTo>
                        <a:pt x="13184" y="8558"/>
                        <a:pt x="13184" y="8558"/>
                        <a:pt x="13184" y="8558"/>
                      </a:cubicBezTo>
                      <a:close/>
                      <a:moveTo>
                        <a:pt x="7013" y="815"/>
                      </a:moveTo>
                      <a:cubicBezTo>
                        <a:pt x="7013" y="1426"/>
                        <a:pt x="7013" y="1426"/>
                        <a:pt x="7013" y="1426"/>
                      </a:cubicBezTo>
                      <a:cubicBezTo>
                        <a:pt x="13184" y="1426"/>
                        <a:pt x="13184" y="1426"/>
                        <a:pt x="13184" y="1426"/>
                      </a:cubicBezTo>
                      <a:cubicBezTo>
                        <a:pt x="13184" y="815"/>
                        <a:pt x="13184" y="815"/>
                        <a:pt x="13184" y="815"/>
                      </a:cubicBezTo>
                      <a:lnTo>
                        <a:pt x="7013" y="815"/>
                      </a:lnTo>
                      <a:close/>
                    </a:path>
                  </a:pathLst>
                </a:custGeom>
                <a:solidFill>
                  <a:schemeClr val="tx1"/>
                </a:solidFill>
                <a:ln w="12700" cap="flat">
                  <a:noFill/>
                  <a:miter lim="400000"/>
                </a:ln>
                <a:effectLst/>
              </p:spPr>
              <p:txBody>
                <a:bodyPr wrap="square" lIns="45720" tIns="45720" rIns="45720" bIns="45720" numCol="1" anchor="t">
                  <a:noAutofit/>
                </a:bodyPr>
                <a:lstStyle/>
                <a:p>
                  <a:pPr defTabSz="457200">
                    <a:defRPr sz="3600">
                      <a:solidFill>
                        <a:srgbClr val="000000"/>
                      </a:solidFill>
                      <a:uFillTx/>
                      <a:latin typeface="Trebuchet MS"/>
                      <a:ea typeface="Trebuchet MS"/>
                      <a:cs typeface="Trebuchet MS"/>
                      <a:sym typeface="Trebuchet MS"/>
                    </a:defRPr>
                  </a:pPr>
                  <a:endParaRPr/>
                </a:p>
              </p:txBody>
            </p:sp>
          </p:grpSp>
          <p:sp>
            <p:nvSpPr>
              <p:cNvPr id="121" name="Shape 428">
                <a:extLst>
                  <a:ext uri="{FF2B5EF4-FFF2-40B4-BE49-F238E27FC236}">
                    <a16:creationId xmlns:a16="http://schemas.microsoft.com/office/drawing/2014/main" id="{E23F292B-53CB-431C-BA20-306720BDF166}"/>
                  </a:ext>
                </a:extLst>
              </p:cNvPr>
              <p:cNvSpPr/>
              <p:nvPr/>
            </p:nvSpPr>
            <p:spPr>
              <a:xfrm>
                <a:off x="12700" y="1596421"/>
                <a:ext cx="3489604" cy="8000213"/>
              </a:xfrm>
              <a:prstGeom prst="roundRect">
                <a:avLst>
                  <a:gd name="adj" fmla="val 5533"/>
                </a:avLst>
              </a:prstGeom>
              <a:noFill/>
              <a:ln w="25400" cap="flat">
                <a:solidFill>
                  <a:srgbClr val="85888D"/>
                </a:solidFill>
                <a:prstDash val="solid"/>
                <a:miter lim="400000"/>
              </a:ln>
              <a:effectLst/>
            </p:spPr>
            <p:txBody>
              <a:bodyPr wrap="square" lIns="35719" tIns="35719" rIns="35719" bIns="35719" numCol="1" anchor="ctr">
                <a:noAutofit/>
              </a:bodyPr>
              <a:lstStyle/>
              <a:p>
                <a:pPr defTabSz="292100">
                  <a:defRPr sz="3200">
                    <a:solidFill>
                      <a:srgbClr val="000000"/>
                    </a:solidFill>
                    <a:uFillTx/>
                    <a:latin typeface="+mn-lt"/>
                    <a:ea typeface="+mn-ea"/>
                    <a:cs typeface="+mn-cs"/>
                    <a:sym typeface="Helvetica Light"/>
                  </a:defRPr>
                </a:pPr>
                <a:endParaRPr sz="1600"/>
              </a:p>
            </p:txBody>
          </p:sp>
        </p:grpSp>
        <p:grpSp>
          <p:nvGrpSpPr>
            <p:cNvPr id="128" name="Group 429">
              <a:extLst>
                <a:ext uri="{FF2B5EF4-FFF2-40B4-BE49-F238E27FC236}">
                  <a16:creationId xmlns:a16="http://schemas.microsoft.com/office/drawing/2014/main" id="{5E416319-1844-48BE-8421-DCE60DFD1952}"/>
                </a:ext>
              </a:extLst>
            </p:cNvPr>
            <p:cNvGrpSpPr/>
            <p:nvPr/>
          </p:nvGrpSpPr>
          <p:grpSpPr>
            <a:xfrm>
              <a:off x="5818227" y="1297677"/>
              <a:ext cx="1751156" cy="4798320"/>
              <a:chOff x="-2" y="0"/>
              <a:chExt cx="3502308" cy="9596634"/>
            </a:xfrm>
          </p:grpSpPr>
          <p:grpSp>
            <p:nvGrpSpPr>
              <p:cNvPr id="129" name="Group 427">
                <a:extLst>
                  <a:ext uri="{FF2B5EF4-FFF2-40B4-BE49-F238E27FC236}">
                    <a16:creationId xmlns:a16="http://schemas.microsoft.com/office/drawing/2014/main" id="{9C15FE20-5E65-409D-BB4C-42446B2EF577}"/>
                  </a:ext>
                </a:extLst>
              </p:cNvPr>
              <p:cNvGrpSpPr/>
              <p:nvPr/>
            </p:nvGrpSpPr>
            <p:grpSpPr>
              <a:xfrm>
                <a:off x="-2" y="0"/>
                <a:ext cx="3502308" cy="1230009"/>
                <a:chOff x="-2" y="208457"/>
                <a:chExt cx="3502307" cy="1230008"/>
              </a:xfrm>
            </p:grpSpPr>
            <p:grpSp>
              <p:nvGrpSpPr>
                <p:cNvPr id="131" name="Group 425">
                  <a:extLst>
                    <a:ext uri="{FF2B5EF4-FFF2-40B4-BE49-F238E27FC236}">
                      <a16:creationId xmlns:a16="http://schemas.microsoft.com/office/drawing/2014/main" id="{F8C58D21-DCFA-4257-B2EC-0AEB2646C76C}"/>
                    </a:ext>
                  </a:extLst>
                </p:cNvPr>
                <p:cNvGrpSpPr/>
                <p:nvPr/>
              </p:nvGrpSpPr>
              <p:grpSpPr>
                <a:xfrm>
                  <a:off x="-2" y="208457"/>
                  <a:ext cx="3502307" cy="1230008"/>
                  <a:chOff x="-1" y="208457"/>
                  <a:chExt cx="3502305" cy="1230006"/>
                </a:xfrm>
              </p:grpSpPr>
              <p:sp>
                <p:nvSpPr>
                  <p:cNvPr id="133" name="Shape 421">
                    <a:extLst>
                      <a:ext uri="{FF2B5EF4-FFF2-40B4-BE49-F238E27FC236}">
                        <a16:creationId xmlns:a16="http://schemas.microsoft.com/office/drawing/2014/main" id="{CD3A60CD-44CB-4ECC-8EF8-051488602816}"/>
                      </a:ext>
                    </a:extLst>
                  </p:cNvPr>
                  <p:cNvSpPr/>
                  <p:nvPr/>
                </p:nvSpPr>
                <p:spPr>
                  <a:xfrm>
                    <a:off x="121559" y="208457"/>
                    <a:ext cx="3380745" cy="1230006"/>
                  </a:xfrm>
                  <a:prstGeom prst="roundRect">
                    <a:avLst>
                      <a:gd name="adj" fmla="val 5178"/>
                    </a:avLst>
                  </a:prstGeom>
                  <a:solidFill>
                    <a:srgbClr val="FFFFFF"/>
                  </a:solidFill>
                  <a:ln w="6350" cap="flat">
                    <a:solidFill>
                      <a:srgbClr val="C6D260"/>
                    </a:solidFill>
                    <a:prstDash val="solid"/>
                    <a:round/>
                  </a:ln>
                  <a:effectLst/>
                </p:spPr>
                <p:txBody>
                  <a:bodyPr wrap="square" lIns="22860" tIns="22860" rIns="22860" bIns="22860" numCol="1" anchor="ctr">
                    <a:noAutofit/>
                  </a:bodyPr>
                  <a:lstStyle/>
                  <a:p>
                    <a:pPr>
                      <a:spcBef>
                        <a:spcPts val="150"/>
                      </a:spcBef>
                      <a:defRPr sz="800" b="1">
                        <a:solidFill>
                          <a:srgbClr val="3A5063"/>
                        </a:solidFill>
                        <a:uFill>
                          <a:solidFill>
                            <a:srgbClr val="3A5063"/>
                          </a:solidFill>
                        </a:uFill>
                        <a:latin typeface="Roboto Condensed Regular"/>
                        <a:ea typeface="Roboto Condensed Regular"/>
                        <a:cs typeface="Roboto Condensed Regular"/>
                        <a:sym typeface="Roboto Condensed Regular"/>
                      </a:defRPr>
                    </a:pPr>
                    <a:endParaRPr sz="400"/>
                  </a:p>
                </p:txBody>
              </p:sp>
              <p:sp>
                <p:nvSpPr>
                  <p:cNvPr id="134" name="Shape 422">
                    <a:extLst>
                      <a:ext uri="{FF2B5EF4-FFF2-40B4-BE49-F238E27FC236}">
                        <a16:creationId xmlns:a16="http://schemas.microsoft.com/office/drawing/2014/main" id="{77FE78F5-5590-46F7-BD2B-F0EF05670E52}"/>
                      </a:ext>
                    </a:extLst>
                  </p:cNvPr>
                  <p:cNvSpPr/>
                  <p:nvPr/>
                </p:nvSpPr>
                <p:spPr>
                  <a:xfrm>
                    <a:off x="1170661" y="219077"/>
                    <a:ext cx="2331642" cy="11917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120000"/>
                      </a:lnSpc>
                      <a:spcBef>
                        <a:spcPts val="300"/>
                      </a:spcBef>
                      <a:defRPr sz="3000" b="1">
                        <a:solidFill>
                          <a:srgbClr val="3B5063"/>
                        </a:solidFill>
                        <a:uFill>
                          <a:solidFill>
                            <a:srgbClr val="000000"/>
                          </a:solidFill>
                        </a:uFill>
                      </a:defRPr>
                    </a:lvl1pPr>
                  </a:lstStyle>
                  <a:p>
                    <a:pPr lvl="0">
                      <a:defRPr sz="1800" b="0">
                        <a:solidFill>
                          <a:srgbClr val="000000"/>
                        </a:solidFill>
                        <a:uFillTx/>
                      </a:defRPr>
                    </a:pPr>
                    <a:r>
                      <a:rPr lang="en-US" sz="1500" dirty="0">
                        <a:uFill>
                          <a:solidFill/>
                        </a:uFill>
                      </a:rPr>
                      <a:t>Equifax</a:t>
                    </a:r>
                  </a:p>
                  <a:p>
                    <a:pPr lvl="0">
                      <a:defRPr sz="1800" b="0">
                        <a:solidFill>
                          <a:srgbClr val="000000"/>
                        </a:solidFill>
                        <a:uFillTx/>
                      </a:defRPr>
                    </a:pPr>
                    <a:r>
                      <a:rPr lang="en-US" sz="1500" dirty="0">
                        <a:uFill>
                          <a:solidFill/>
                        </a:uFill>
                      </a:rPr>
                      <a:t>Credit Bureau</a:t>
                    </a:r>
                    <a:endParaRPr sz="1500" dirty="0">
                      <a:uFill>
                        <a:solidFill/>
                      </a:uFill>
                    </a:endParaRPr>
                  </a:p>
                </p:txBody>
              </p:sp>
              <p:sp>
                <p:nvSpPr>
                  <p:cNvPr id="135" name="Shape 423">
                    <a:extLst>
                      <a:ext uri="{FF2B5EF4-FFF2-40B4-BE49-F238E27FC236}">
                        <a16:creationId xmlns:a16="http://schemas.microsoft.com/office/drawing/2014/main" id="{2676A858-10AE-443B-B034-57CD77237130}"/>
                      </a:ext>
                    </a:extLst>
                  </p:cNvPr>
                  <p:cNvSpPr/>
                  <p:nvPr/>
                </p:nvSpPr>
                <p:spPr>
                  <a:xfrm>
                    <a:off x="-1" y="694761"/>
                    <a:ext cx="257399" cy="2573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BFBFBF"/>
                    </a:solidFill>
                    <a:prstDash val="solid"/>
                    <a:round/>
                  </a:ln>
                  <a:effectLst/>
                </p:spPr>
                <p:txBody>
                  <a:bodyPr wrap="square" lIns="22860" tIns="22860" rIns="22860" bIns="22860" numCol="1" anchor="t">
                    <a:noAutofit/>
                  </a:bodyPr>
                  <a:lstStyle/>
                  <a:p>
                    <a:pPr>
                      <a:spcBef>
                        <a:spcPts val="150"/>
                      </a:spcBef>
                      <a:defRPr sz="900" b="1">
                        <a:uFill>
                          <a:solidFill>
                            <a:srgbClr val="FFFFFF"/>
                          </a:solidFill>
                        </a:uFill>
                        <a:latin typeface="Roboto Condensed Regular"/>
                        <a:ea typeface="Roboto Condensed Regular"/>
                        <a:cs typeface="Roboto Condensed Regular"/>
                        <a:sym typeface="Roboto Condensed Regular"/>
                      </a:defRPr>
                    </a:pPr>
                    <a:endParaRPr sz="450"/>
                  </a:p>
                </p:txBody>
              </p:sp>
            </p:grpSp>
            <p:sp>
              <p:nvSpPr>
                <p:cNvPr id="132" name="Shape 426">
                  <a:extLst>
                    <a:ext uri="{FF2B5EF4-FFF2-40B4-BE49-F238E27FC236}">
                      <a16:creationId xmlns:a16="http://schemas.microsoft.com/office/drawing/2014/main" id="{F2AF7F4A-2CDF-4A46-B999-4EF73C9BFA7E}"/>
                    </a:ext>
                  </a:extLst>
                </p:cNvPr>
                <p:cNvSpPr/>
                <p:nvPr/>
              </p:nvSpPr>
              <p:spPr>
                <a:xfrm>
                  <a:off x="478390" y="498978"/>
                  <a:ext cx="545784" cy="761962"/>
                </a:xfrm>
                <a:custGeom>
                  <a:avLst/>
                  <a:gdLst/>
                  <a:ahLst/>
                  <a:cxnLst>
                    <a:cxn ang="0">
                      <a:pos x="wd2" y="hd2"/>
                    </a:cxn>
                    <a:cxn ang="5400000">
                      <a:pos x="wd2" y="hd2"/>
                    </a:cxn>
                    <a:cxn ang="10800000">
                      <a:pos x="wd2" y="hd2"/>
                    </a:cxn>
                    <a:cxn ang="16200000">
                      <a:pos x="wd2" y="hd2"/>
                    </a:cxn>
                  </a:cxnLst>
                  <a:rect l="0" t="0" r="r" b="b"/>
                  <a:pathLst>
                    <a:path w="21600" h="21600" extrusionOk="0">
                      <a:moveTo>
                        <a:pt x="2244" y="0"/>
                      </a:moveTo>
                      <a:cubicBezTo>
                        <a:pt x="17953" y="0"/>
                        <a:pt x="17953" y="0"/>
                        <a:pt x="17953" y="0"/>
                      </a:cubicBezTo>
                      <a:cubicBezTo>
                        <a:pt x="19356" y="0"/>
                        <a:pt x="20478" y="815"/>
                        <a:pt x="20478" y="1834"/>
                      </a:cubicBezTo>
                      <a:cubicBezTo>
                        <a:pt x="20478" y="12634"/>
                        <a:pt x="20478" y="12634"/>
                        <a:pt x="20478" y="12634"/>
                      </a:cubicBezTo>
                      <a:cubicBezTo>
                        <a:pt x="17673" y="12226"/>
                        <a:pt x="17673" y="12226"/>
                        <a:pt x="17673" y="12226"/>
                      </a:cubicBezTo>
                      <a:cubicBezTo>
                        <a:pt x="17673" y="11411"/>
                        <a:pt x="17673" y="11411"/>
                        <a:pt x="17673" y="11411"/>
                      </a:cubicBezTo>
                      <a:cubicBezTo>
                        <a:pt x="17673" y="2242"/>
                        <a:pt x="17673" y="2242"/>
                        <a:pt x="17673" y="2242"/>
                      </a:cubicBezTo>
                      <a:cubicBezTo>
                        <a:pt x="2525" y="2242"/>
                        <a:pt x="2525" y="2242"/>
                        <a:pt x="2525" y="2242"/>
                      </a:cubicBezTo>
                      <a:cubicBezTo>
                        <a:pt x="2525" y="17728"/>
                        <a:pt x="2525" y="17728"/>
                        <a:pt x="2525" y="17728"/>
                      </a:cubicBezTo>
                      <a:cubicBezTo>
                        <a:pt x="10099" y="17728"/>
                        <a:pt x="10099" y="17728"/>
                        <a:pt x="10099" y="17728"/>
                      </a:cubicBezTo>
                      <a:cubicBezTo>
                        <a:pt x="11221" y="19562"/>
                        <a:pt x="11221" y="19562"/>
                        <a:pt x="11221" y="19562"/>
                      </a:cubicBezTo>
                      <a:cubicBezTo>
                        <a:pt x="2244" y="19562"/>
                        <a:pt x="2244" y="19562"/>
                        <a:pt x="2244" y="19562"/>
                      </a:cubicBezTo>
                      <a:cubicBezTo>
                        <a:pt x="1122" y="19562"/>
                        <a:pt x="0" y="18951"/>
                        <a:pt x="0" y="17932"/>
                      </a:cubicBezTo>
                      <a:cubicBezTo>
                        <a:pt x="0" y="1834"/>
                        <a:pt x="0" y="1834"/>
                        <a:pt x="0" y="1834"/>
                      </a:cubicBezTo>
                      <a:cubicBezTo>
                        <a:pt x="0" y="815"/>
                        <a:pt x="1122" y="0"/>
                        <a:pt x="2244" y="0"/>
                      </a:cubicBezTo>
                      <a:close/>
                      <a:moveTo>
                        <a:pt x="4488" y="9577"/>
                      </a:moveTo>
                      <a:cubicBezTo>
                        <a:pt x="4488" y="11004"/>
                        <a:pt x="4488" y="11004"/>
                        <a:pt x="4488" y="11004"/>
                      </a:cubicBezTo>
                      <a:cubicBezTo>
                        <a:pt x="10099" y="11004"/>
                        <a:pt x="10099" y="11004"/>
                        <a:pt x="10099" y="11004"/>
                      </a:cubicBezTo>
                      <a:cubicBezTo>
                        <a:pt x="10099" y="9577"/>
                        <a:pt x="10099" y="9577"/>
                        <a:pt x="10099" y="9577"/>
                      </a:cubicBezTo>
                      <a:cubicBezTo>
                        <a:pt x="4488" y="9577"/>
                        <a:pt x="4488" y="9577"/>
                        <a:pt x="4488" y="9577"/>
                      </a:cubicBezTo>
                      <a:close/>
                      <a:moveTo>
                        <a:pt x="4488" y="6928"/>
                      </a:moveTo>
                      <a:cubicBezTo>
                        <a:pt x="4488" y="8355"/>
                        <a:pt x="4488" y="8355"/>
                        <a:pt x="4488" y="8355"/>
                      </a:cubicBezTo>
                      <a:cubicBezTo>
                        <a:pt x="10099" y="8355"/>
                        <a:pt x="10099" y="8355"/>
                        <a:pt x="10099" y="8355"/>
                      </a:cubicBezTo>
                      <a:cubicBezTo>
                        <a:pt x="10099" y="6928"/>
                        <a:pt x="10099" y="6928"/>
                        <a:pt x="10099" y="6928"/>
                      </a:cubicBezTo>
                      <a:cubicBezTo>
                        <a:pt x="4488" y="6928"/>
                        <a:pt x="4488" y="6928"/>
                        <a:pt x="4488" y="6928"/>
                      </a:cubicBezTo>
                      <a:close/>
                      <a:moveTo>
                        <a:pt x="4488" y="4279"/>
                      </a:moveTo>
                      <a:cubicBezTo>
                        <a:pt x="4488" y="5706"/>
                        <a:pt x="4488" y="5706"/>
                        <a:pt x="4488" y="5706"/>
                      </a:cubicBezTo>
                      <a:cubicBezTo>
                        <a:pt x="15429" y="5706"/>
                        <a:pt x="15429" y="5706"/>
                        <a:pt x="15429" y="5706"/>
                      </a:cubicBezTo>
                      <a:cubicBezTo>
                        <a:pt x="15429" y="4279"/>
                        <a:pt x="15429" y="4279"/>
                        <a:pt x="15429" y="4279"/>
                      </a:cubicBezTo>
                      <a:cubicBezTo>
                        <a:pt x="4488" y="4279"/>
                        <a:pt x="4488" y="4279"/>
                        <a:pt x="4488" y="4279"/>
                      </a:cubicBezTo>
                      <a:close/>
                      <a:moveTo>
                        <a:pt x="13184" y="8558"/>
                      </a:moveTo>
                      <a:cubicBezTo>
                        <a:pt x="12623" y="14264"/>
                        <a:pt x="12623" y="14264"/>
                        <a:pt x="12623" y="14264"/>
                      </a:cubicBezTo>
                      <a:cubicBezTo>
                        <a:pt x="12062" y="14060"/>
                        <a:pt x="12062" y="14060"/>
                        <a:pt x="12062" y="14060"/>
                      </a:cubicBezTo>
                      <a:cubicBezTo>
                        <a:pt x="10940" y="14468"/>
                        <a:pt x="10940" y="14468"/>
                        <a:pt x="10940" y="14468"/>
                      </a:cubicBezTo>
                      <a:cubicBezTo>
                        <a:pt x="10660" y="15079"/>
                        <a:pt x="10660" y="15079"/>
                        <a:pt x="10660" y="15079"/>
                      </a:cubicBezTo>
                      <a:cubicBezTo>
                        <a:pt x="13465" y="19970"/>
                        <a:pt x="13465" y="19970"/>
                        <a:pt x="13465" y="19970"/>
                      </a:cubicBezTo>
                      <a:cubicBezTo>
                        <a:pt x="13465" y="21600"/>
                        <a:pt x="13465" y="21600"/>
                        <a:pt x="13465" y="21600"/>
                      </a:cubicBezTo>
                      <a:cubicBezTo>
                        <a:pt x="19917" y="21600"/>
                        <a:pt x="19917" y="21600"/>
                        <a:pt x="19917" y="21600"/>
                      </a:cubicBezTo>
                      <a:cubicBezTo>
                        <a:pt x="19917" y="19766"/>
                        <a:pt x="19917" y="19766"/>
                        <a:pt x="19917" y="19766"/>
                      </a:cubicBezTo>
                      <a:cubicBezTo>
                        <a:pt x="21600" y="14875"/>
                        <a:pt x="21600" y="14875"/>
                        <a:pt x="21600" y="14875"/>
                      </a:cubicBezTo>
                      <a:cubicBezTo>
                        <a:pt x="21319" y="14060"/>
                        <a:pt x="21319" y="14060"/>
                        <a:pt x="21319" y="14060"/>
                      </a:cubicBezTo>
                      <a:cubicBezTo>
                        <a:pt x="19917" y="13857"/>
                        <a:pt x="19917" y="13857"/>
                        <a:pt x="19917" y="13857"/>
                      </a:cubicBezTo>
                      <a:cubicBezTo>
                        <a:pt x="19356" y="14264"/>
                        <a:pt x="19356" y="14264"/>
                        <a:pt x="19356" y="14264"/>
                      </a:cubicBezTo>
                      <a:cubicBezTo>
                        <a:pt x="19075" y="13857"/>
                        <a:pt x="19075" y="13857"/>
                        <a:pt x="19075" y="13857"/>
                      </a:cubicBezTo>
                      <a:cubicBezTo>
                        <a:pt x="17953" y="13653"/>
                        <a:pt x="17953" y="13653"/>
                        <a:pt x="17953" y="13653"/>
                      </a:cubicBezTo>
                      <a:cubicBezTo>
                        <a:pt x="17392" y="13857"/>
                        <a:pt x="17392" y="13857"/>
                        <a:pt x="17392" y="13857"/>
                      </a:cubicBezTo>
                      <a:cubicBezTo>
                        <a:pt x="17112" y="13449"/>
                        <a:pt x="17112" y="13449"/>
                        <a:pt x="17112" y="13449"/>
                      </a:cubicBezTo>
                      <a:cubicBezTo>
                        <a:pt x="15990" y="13449"/>
                        <a:pt x="15990" y="13449"/>
                        <a:pt x="15990" y="13449"/>
                      </a:cubicBezTo>
                      <a:cubicBezTo>
                        <a:pt x="15429" y="8355"/>
                        <a:pt x="15429" y="8355"/>
                        <a:pt x="15429" y="8355"/>
                      </a:cubicBezTo>
                      <a:cubicBezTo>
                        <a:pt x="13184" y="8558"/>
                        <a:pt x="13184" y="8558"/>
                        <a:pt x="13184" y="8558"/>
                      </a:cubicBezTo>
                      <a:close/>
                      <a:moveTo>
                        <a:pt x="7013" y="815"/>
                      </a:moveTo>
                      <a:cubicBezTo>
                        <a:pt x="7013" y="1426"/>
                        <a:pt x="7013" y="1426"/>
                        <a:pt x="7013" y="1426"/>
                      </a:cubicBezTo>
                      <a:cubicBezTo>
                        <a:pt x="13184" y="1426"/>
                        <a:pt x="13184" y="1426"/>
                        <a:pt x="13184" y="1426"/>
                      </a:cubicBezTo>
                      <a:cubicBezTo>
                        <a:pt x="13184" y="815"/>
                        <a:pt x="13184" y="815"/>
                        <a:pt x="13184" y="815"/>
                      </a:cubicBezTo>
                      <a:lnTo>
                        <a:pt x="7013" y="815"/>
                      </a:lnTo>
                      <a:close/>
                    </a:path>
                  </a:pathLst>
                </a:custGeom>
                <a:solidFill>
                  <a:schemeClr val="tx1"/>
                </a:solidFill>
                <a:ln w="12700" cap="flat">
                  <a:noFill/>
                  <a:miter lim="400000"/>
                </a:ln>
                <a:effectLst/>
              </p:spPr>
              <p:txBody>
                <a:bodyPr wrap="square" lIns="45720" tIns="45720" rIns="45720" bIns="45720" numCol="1" anchor="t">
                  <a:noAutofit/>
                </a:bodyPr>
                <a:lstStyle/>
                <a:p>
                  <a:pPr defTabSz="457200">
                    <a:defRPr sz="3600">
                      <a:solidFill>
                        <a:srgbClr val="000000"/>
                      </a:solidFill>
                      <a:uFillTx/>
                      <a:latin typeface="Trebuchet MS"/>
                      <a:ea typeface="Trebuchet MS"/>
                      <a:cs typeface="Trebuchet MS"/>
                      <a:sym typeface="Trebuchet MS"/>
                    </a:defRPr>
                  </a:pPr>
                  <a:endParaRPr/>
                </a:p>
              </p:txBody>
            </p:sp>
          </p:grpSp>
          <p:sp>
            <p:nvSpPr>
              <p:cNvPr id="130" name="Shape 428">
                <a:extLst>
                  <a:ext uri="{FF2B5EF4-FFF2-40B4-BE49-F238E27FC236}">
                    <a16:creationId xmlns:a16="http://schemas.microsoft.com/office/drawing/2014/main" id="{D8BD2D67-EEAC-49CB-A723-9B07804027E0}"/>
                  </a:ext>
                </a:extLst>
              </p:cNvPr>
              <p:cNvSpPr/>
              <p:nvPr/>
            </p:nvSpPr>
            <p:spPr>
              <a:xfrm>
                <a:off x="12700" y="1596423"/>
                <a:ext cx="3489604" cy="8000211"/>
              </a:xfrm>
              <a:prstGeom prst="roundRect">
                <a:avLst>
                  <a:gd name="adj" fmla="val 5533"/>
                </a:avLst>
              </a:prstGeom>
              <a:noFill/>
              <a:ln w="25400" cap="flat">
                <a:solidFill>
                  <a:srgbClr val="85888D"/>
                </a:solidFill>
                <a:prstDash val="solid"/>
                <a:miter lim="400000"/>
              </a:ln>
              <a:effectLst/>
            </p:spPr>
            <p:txBody>
              <a:bodyPr wrap="square" lIns="35719" tIns="35719" rIns="35719" bIns="35719" numCol="1" anchor="ctr">
                <a:noAutofit/>
              </a:bodyPr>
              <a:lstStyle/>
              <a:p>
                <a:pPr defTabSz="292100">
                  <a:defRPr sz="3200">
                    <a:solidFill>
                      <a:srgbClr val="000000"/>
                    </a:solidFill>
                    <a:uFillTx/>
                    <a:latin typeface="+mn-lt"/>
                    <a:ea typeface="+mn-ea"/>
                    <a:cs typeface="+mn-cs"/>
                    <a:sym typeface="Helvetica Light"/>
                  </a:defRPr>
                </a:pPr>
                <a:endParaRPr sz="1600"/>
              </a:p>
            </p:txBody>
          </p:sp>
        </p:grpSp>
        <p:grpSp>
          <p:nvGrpSpPr>
            <p:cNvPr id="136" name="Group 429">
              <a:extLst>
                <a:ext uri="{FF2B5EF4-FFF2-40B4-BE49-F238E27FC236}">
                  <a16:creationId xmlns:a16="http://schemas.microsoft.com/office/drawing/2014/main" id="{48565352-5300-40BC-96B3-4EE0F2AA72C9}"/>
                </a:ext>
              </a:extLst>
            </p:cNvPr>
            <p:cNvGrpSpPr/>
            <p:nvPr/>
          </p:nvGrpSpPr>
          <p:grpSpPr>
            <a:xfrm>
              <a:off x="7733071" y="1297677"/>
              <a:ext cx="1751156" cy="4798318"/>
              <a:chOff x="-2" y="0"/>
              <a:chExt cx="3502308" cy="9596630"/>
            </a:xfrm>
          </p:grpSpPr>
          <p:grpSp>
            <p:nvGrpSpPr>
              <p:cNvPr id="137" name="Group 427">
                <a:extLst>
                  <a:ext uri="{FF2B5EF4-FFF2-40B4-BE49-F238E27FC236}">
                    <a16:creationId xmlns:a16="http://schemas.microsoft.com/office/drawing/2014/main" id="{B24BBAEF-91F6-46C9-8491-222C184438A0}"/>
                  </a:ext>
                </a:extLst>
              </p:cNvPr>
              <p:cNvGrpSpPr/>
              <p:nvPr/>
            </p:nvGrpSpPr>
            <p:grpSpPr>
              <a:xfrm>
                <a:off x="-2" y="0"/>
                <a:ext cx="3502308" cy="1230009"/>
                <a:chOff x="-2" y="208457"/>
                <a:chExt cx="3502307" cy="1230008"/>
              </a:xfrm>
            </p:grpSpPr>
            <p:grpSp>
              <p:nvGrpSpPr>
                <p:cNvPr id="139" name="Group 425">
                  <a:extLst>
                    <a:ext uri="{FF2B5EF4-FFF2-40B4-BE49-F238E27FC236}">
                      <a16:creationId xmlns:a16="http://schemas.microsoft.com/office/drawing/2014/main" id="{87955A5B-CF1A-43BC-BAA8-17150117CFFD}"/>
                    </a:ext>
                  </a:extLst>
                </p:cNvPr>
                <p:cNvGrpSpPr/>
                <p:nvPr/>
              </p:nvGrpSpPr>
              <p:grpSpPr>
                <a:xfrm>
                  <a:off x="-2" y="208457"/>
                  <a:ext cx="3502307" cy="1230008"/>
                  <a:chOff x="-1" y="208457"/>
                  <a:chExt cx="3502305" cy="1230006"/>
                </a:xfrm>
              </p:grpSpPr>
              <p:sp>
                <p:nvSpPr>
                  <p:cNvPr id="141" name="Shape 421">
                    <a:extLst>
                      <a:ext uri="{FF2B5EF4-FFF2-40B4-BE49-F238E27FC236}">
                        <a16:creationId xmlns:a16="http://schemas.microsoft.com/office/drawing/2014/main" id="{723082CB-B6F8-4B70-B259-042F966B1487}"/>
                      </a:ext>
                    </a:extLst>
                  </p:cNvPr>
                  <p:cNvSpPr/>
                  <p:nvPr/>
                </p:nvSpPr>
                <p:spPr>
                  <a:xfrm>
                    <a:off x="121559" y="208457"/>
                    <a:ext cx="3380745" cy="1230006"/>
                  </a:xfrm>
                  <a:prstGeom prst="roundRect">
                    <a:avLst>
                      <a:gd name="adj" fmla="val 5178"/>
                    </a:avLst>
                  </a:prstGeom>
                  <a:solidFill>
                    <a:srgbClr val="FFFFFF"/>
                  </a:solidFill>
                  <a:ln w="6350" cap="flat">
                    <a:solidFill>
                      <a:srgbClr val="C6D260"/>
                    </a:solidFill>
                    <a:prstDash val="solid"/>
                    <a:round/>
                  </a:ln>
                  <a:effectLst/>
                </p:spPr>
                <p:txBody>
                  <a:bodyPr wrap="square" lIns="22860" tIns="22860" rIns="22860" bIns="22860" numCol="1" anchor="ctr">
                    <a:noAutofit/>
                  </a:bodyPr>
                  <a:lstStyle/>
                  <a:p>
                    <a:pPr>
                      <a:spcBef>
                        <a:spcPts val="150"/>
                      </a:spcBef>
                      <a:defRPr sz="800" b="1">
                        <a:solidFill>
                          <a:srgbClr val="3A5063"/>
                        </a:solidFill>
                        <a:uFill>
                          <a:solidFill>
                            <a:srgbClr val="3A5063"/>
                          </a:solidFill>
                        </a:uFill>
                        <a:latin typeface="Roboto Condensed Regular"/>
                        <a:ea typeface="Roboto Condensed Regular"/>
                        <a:cs typeface="Roboto Condensed Regular"/>
                        <a:sym typeface="Roboto Condensed Regular"/>
                      </a:defRPr>
                    </a:pPr>
                    <a:endParaRPr sz="400"/>
                  </a:p>
                </p:txBody>
              </p:sp>
              <p:sp>
                <p:nvSpPr>
                  <p:cNvPr id="142" name="Shape 422">
                    <a:extLst>
                      <a:ext uri="{FF2B5EF4-FFF2-40B4-BE49-F238E27FC236}">
                        <a16:creationId xmlns:a16="http://schemas.microsoft.com/office/drawing/2014/main" id="{62E87364-7236-4C63-AAE1-1B627BF5934D}"/>
                      </a:ext>
                    </a:extLst>
                  </p:cNvPr>
                  <p:cNvSpPr/>
                  <p:nvPr/>
                </p:nvSpPr>
                <p:spPr>
                  <a:xfrm>
                    <a:off x="1170661" y="219077"/>
                    <a:ext cx="2331642" cy="11917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120000"/>
                      </a:lnSpc>
                      <a:spcBef>
                        <a:spcPts val="300"/>
                      </a:spcBef>
                      <a:defRPr sz="3000" b="1">
                        <a:solidFill>
                          <a:srgbClr val="3B5063"/>
                        </a:solidFill>
                        <a:uFill>
                          <a:solidFill>
                            <a:srgbClr val="000000"/>
                          </a:solidFill>
                        </a:uFill>
                      </a:defRPr>
                    </a:lvl1pPr>
                  </a:lstStyle>
                  <a:p>
                    <a:pPr lvl="0">
                      <a:defRPr sz="1800" b="0">
                        <a:solidFill>
                          <a:srgbClr val="000000"/>
                        </a:solidFill>
                        <a:uFillTx/>
                      </a:defRPr>
                    </a:pPr>
                    <a:r>
                      <a:rPr lang="en-US" sz="1500" dirty="0">
                        <a:uFill>
                          <a:solidFill/>
                        </a:uFill>
                      </a:rPr>
                      <a:t>Customer</a:t>
                    </a:r>
                  </a:p>
                  <a:p>
                    <a:pPr lvl="0">
                      <a:defRPr sz="1800" b="0">
                        <a:solidFill>
                          <a:srgbClr val="000000"/>
                        </a:solidFill>
                        <a:uFillTx/>
                      </a:defRPr>
                    </a:pPr>
                    <a:r>
                      <a:rPr lang="en-US" sz="1500" dirty="0">
                        <a:uFill>
                          <a:solidFill/>
                        </a:uFill>
                      </a:rPr>
                      <a:t>Behavior</a:t>
                    </a:r>
                    <a:endParaRPr sz="1500" dirty="0">
                      <a:uFill>
                        <a:solidFill/>
                      </a:uFill>
                    </a:endParaRPr>
                  </a:p>
                </p:txBody>
              </p:sp>
              <p:sp>
                <p:nvSpPr>
                  <p:cNvPr id="143" name="Shape 423">
                    <a:extLst>
                      <a:ext uri="{FF2B5EF4-FFF2-40B4-BE49-F238E27FC236}">
                        <a16:creationId xmlns:a16="http://schemas.microsoft.com/office/drawing/2014/main" id="{F26CADA5-74AE-4357-B3F3-0A09DDBEF445}"/>
                      </a:ext>
                    </a:extLst>
                  </p:cNvPr>
                  <p:cNvSpPr/>
                  <p:nvPr/>
                </p:nvSpPr>
                <p:spPr>
                  <a:xfrm>
                    <a:off x="-1" y="694761"/>
                    <a:ext cx="257399" cy="2573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BFBFBF"/>
                    </a:solidFill>
                    <a:prstDash val="solid"/>
                    <a:round/>
                  </a:ln>
                  <a:effectLst/>
                </p:spPr>
                <p:txBody>
                  <a:bodyPr wrap="square" lIns="22860" tIns="22860" rIns="22860" bIns="22860" numCol="1" anchor="t">
                    <a:noAutofit/>
                  </a:bodyPr>
                  <a:lstStyle/>
                  <a:p>
                    <a:pPr>
                      <a:spcBef>
                        <a:spcPts val="150"/>
                      </a:spcBef>
                      <a:defRPr sz="900" b="1">
                        <a:uFill>
                          <a:solidFill>
                            <a:srgbClr val="FFFFFF"/>
                          </a:solidFill>
                        </a:uFill>
                        <a:latin typeface="Roboto Condensed Regular"/>
                        <a:ea typeface="Roboto Condensed Regular"/>
                        <a:cs typeface="Roboto Condensed Regular"/>
                        <a:sym typeface="Roboto Condensed Regular"/>
                      </a:defRPr>
                    </a:pPr>
                    <a:endParaRPr sz="450"/>
                  </a:p>
                </p:txBody>
              </p:sp>
            </p:grpSp>
            <p:sp>
              <p:nvSpPr>
                <p:cNvPr id="140" name="Shape 426">
                  <a:extLst>
                    <a:ext uri="{FF2B5EF4-FFF2-40B4-BE49-F238E27FC236}">
                      <a16:creationId xmlns:a16="http://schemas.microsoft.com/office/drawing/2014/main" id="{737749A1-549B-4407-8AF0-11CE4C987085}"/>
                    </a:ext>
                  </a:extLst>
                </p:cNvPr>
                <p:cNvSpPr/>
                <p:nvPr/>
              </p:nvSpPr>
              <p:spPr>
                <a:xfrm>
                  <a:off x="478390" y="498978"/>
                  <a:ext cx="545784" cy="761962"/>
                </a:xfrm>
                <a:custGeom>
                  <a:avLst/>
                  <a:gdLst/>
                  <a:ahLst/>
                  <a:cxnLst>
                    <a:cxn ang="0">
                      <a:pos x="wd2" y="hd2"/>
                    </a:cxn>
                    <a:cxn ang="5400000">
                      <a:pos x="wd2" y="hd2"/>
                    </a:cxn>
                    <a:cxn ang="10800000">
                      <a:pos x="wd2" y="hd2"/>
                    </a:cxn>
                    <a:cxn ang="16200000">
                      <a:pos x="wd2" y="hd2"/>
                    </a:cxn>
                  </a:cxnLst>
                  <a:rect l="0" t="0" r="r" b="b"/>
                  <a:pathLst>
                    <a:path w="21600" h="21600" extrusionOk="0">
                      <a:moveTo>
                        <a:pt x="2244" y="0"/>
                      </a:moveTo>
                      <a:cubicBezTo>
                        <a:pt x="17953" y="0"/>
                        <a:pt x="17953" y="0"/>
                        <a:pt x="17953" y="0"/>
                      </a:cubicBezTo>
                      <a:cubicBezTo>
                        <a:pt x="19356" y="0"/>
                        <a:pt x="20478" y="815"/>
                        <a:pt x="20478" y="1834"/>
                      </a:cubicBezTo>
                      <a:cubicBezTo>
                        <a:pt x="20478" y="12634"/>
                        <a:pt x="20478" y="12634"/>
                        <a:pt x="20478" y="12634"/>
                      </a:cubicBezTo>
                      <a:cubicBezTo>
                        <a:pt x="17673" y="12226"/>
                        <a:pt x="17673" y="12226"/>
                        <a:pt x="17673" y="12226"/>
                      </a:cubicBezTo>
                      <a:cubicBezTo>
                        <a:pt x="17673" y="11411"/>
                        <a:pt x="17673" y="11411"/>
                        <a:pt x="17673" y="11411"/>
                      </a:cubicBezTo>
                      <a:cubicBezTo>
                        <a:pt x="17673" y="2242"/>
                        <a:pt x="17673" y="2242"/>
                        <a:pt x="17673" y="2242"/>
                      </a:cubicBezTo>
                      <a:cubicBezTo>
                        <a:pt x="2525" y="2242"/>
                        <a:pt x="2525" y="2242"/>
                        <a:pt x="2525" y="2242"/>
                      </a:cubicBezTo>
                      <a:cubicBezTo>
                        <a:pt x="2525" y="17728"/>
                        <a:pt x="2525" y="17728"/>
                        <a:pt x="2525" y="17728"/>
                      </a:cubicBezTo>
                      <a:cubicBezTo>
                        <a:pt x="10099" y="17728"/>
                        <a:pt x="10099" y="17728"/>
                        <a:pt x="10099" y="17728"/>
                      </a:cubicBezTo>
                      <a:cubicBezTo>
                        <a:pt x="11221" y="19562"/>
                        <a:pt x="11221" y="19562"/>
                        <a:pt x="11221" y="19562"/>
                      </a:cubicBezTo>
                      <a:cubicBezTo>
                        <a:pt x="2244" y="19562"/>
                        <a:pt x="2244" y="19562"/>
                        <a:pt x="2244" y="19562"/>
                      </a:cubicBezTo>
                      <a:cubicBezTo>
                        <a:pt x="1122" y="19562"/>
                        <a:pt x="0" y="18951"/>
                        <a:pt x="0" y="17932"/>
                      </a:cubicBezTo>
                      <a:cubicBezTo>
                        <a:pt x="0" y="1834"/>
                        <a:pt x="0" y="1834"/>
                        <a:pt x="0" y="1834"/>
                      </a:cubicBezTo>
                      <a:cubicBezTo>
                        <a:pt x="0" y="815"/>
                        <a:pt x="1122" y="0"/>
                        <a:pt x="2244" y="0"/>
                      </a:cubicBezTo>
                      <a:close/>
                      <a:moveTo>
                        <a:pt x="4488" y="9577"/>
                      </a:moveTo>
                      <a:cubicBezTo>
                        <a:pt x="4488" y="11004"/>
                        <a:pt x="4488" y="11004"/>
                        <a:pt x="4488" y="11004"/>
                      </a:cubicBezTo>
                      <a:cubicBezTo>
                        <a:pt x="10099" y="11004"/>
                        <a:pt x="10099" y="11004"/>
                        <a:pt x="10099" y="11004"/>
                      </a:cubicBezTo>
                      <a:cubicBezTo>
                        <a:pt x="10099" y="9577"/>
                        <a:pt x="10099" y="9577"/>
                        <a:pt x="10099" y="9577"/>
                      </a:cubicBezTo>
                      <a:cubicBezTo>
                        <a:pt x="4488" y="9577"/>
                        <a:pt x="4488" y="9577"/>
                        <a:pt x="4488" y="9577"/>
                      </a:cubicBezTo>
                      <a:close/>
                      <a:moveTo>
                        <a:pt x="4488" y="6928"/>
                      </a:moveTo>
                      <a:cubicBezTo>
                        <a:pt x="4488" y="8355"/>
                        <a:pt x="4488" y="8355"/>
                        <a:pt x="4488" y="8355"/>
                      </a:cubicBezTo>
                      <a:cubicBezTo>
                        <a:pt x="10099" y="8355"/>
                        <a:pt x="10099" y="8355"/>
                        <a:pt x="10099" y="8355"/>
                      </a:cubicBezTo>
                      <a:cubicBezTo>
                        <a:pt x="10099" y="6928"/>
                        <a:pt x="10099" y="6928"/>
                        <a:pt x="10099" y="6928"/>
                      </a:cubicBezTo>
                      <a:cubicBezTo>
                        <a:pt x="4488" y="6928"/>
                        <a:pt x="4488" y="6928"/>
                        <a:pt x="4488" y="6928"/>
                      </a:cubicBezTo>
                      <a:close/>
                      <a:moveTo>
                        <a:pt x="4488" y="4279"/>
                      </a:moveTo>
                      <a:cubicBezTo>
                        <a:pt x="4488" y="5706"/>
                        <a:pt x="4488" y="5706"/>
                        <a:pt x="4488" y="5706"/>
                      </a:cubicBezTo>
                      <a:cubicBezTo>
                        <a:pt x="15429" y="5706"/>
                        <a:pt x="15429" y="5706"/>
                        <a:pt x="15429" y="5706"/>
                      </a:cubicBezTo>
                      <a:cubicBezTo>
                        <a:pt x="15429" y="4279"/>
                        <a:pt x="15429" y="4279"/>
                        <a:pt x="15429" y="4279"/>
                      </a:cubicBezTo>
                      <a:cubicBezTo>
                        <a:pt x="4488" y="4279"/>
                        <a:pt x="4488" y="4279"/>
                        <a:pt x="4488" y="4279"/>
                      </a:cubicBezTo>
                      <a:close/>
                      <a:moveTo>
                        <a:pt x="13184" y="8558"/>
                      </a:moveTo>
                      <a:cubicBezTo>
                        <a:pt x="12623" y="14264"/>
                        <a:pt x="12623" y="14264"/>
                        <a:pt x="12623" y="14264"/>
                      </a:cubicBezTo>
                      <a:cubicBezTo>
                        <a:pt x="12062" y="14060"/>
                        <a:pt x="12062" y="14060"/>
                        <a:pt x="12062" y="14060"/>
                      </a:cubicBezTo>
                      <a:cubicBezTo>
                        <a:pt x="10940" y="14468"/>
                        <a:pt x="10940" y="14468"/>
                        <a:pt x="10940" y="14468"/>
                      </a:cubicBezTo>
                      <a:cubicBezTo>
                        <a:pt x="10660" y="15079"/>
                        <a:pt x="10660" y="15079"/>
                        <a:pt x="10660" y="15079"/>
                      </a:cubicBezTo>
                      <a:cubicBezTo>
                        <a:pt x="13465" y="19970"/>
                        <a:pt x="13465" y="19970"/>
                        <a:pt x="13465" y="19970"/>
                      </a:cubicBezTo>
                      <a:cubicBezTo>
                        <a:pt x="13465" y="21600"/>
                        <a:pt x="13465" y="21600"/>
                        <a:pt x="13465" y="21600"/>
                      </a:cubicBezTo>
                      <a:cubicBezTo>
                        <a:pt x="19917" y="21600"/>
                        <a:pt x="19917" y="21600"/>
                        <a:pt x="19917" y="21600"/>
                      </a:cubicBezTo>
                      <a:cubicBezTo>
                        <a:pt x="19917" y="19766"/>
                        <a:pt x="19917" y="19766"/>
                        <a:pt x="19917" y="19766"/>
                      </a:cubicBezTo>
                      <a:cubicBezTo>
                        <a:pt x="21600" y="14875"/>
                        <a:pt x="21600" y="14875"/>
                        <a:pt x="21600" y="14875"/>
                      </a:cubicBezTo>
                      <a:cubicBezTo>
                        <a:pt x="21319" y="14060"/>
                        <a:pt x="21319" y="14060"/>
                        <a:pt x="21319" y="14060"/>
                      </a:cubicBezTo>
                      <a:cubicBezTo>
                        <a:pt x="19917" y="13857"/>
                        <a:pt x="19917" y="13857"/>
                        <a:pt x="19917" y="13857"/>
                      </a:cubicBezTo>
                      <a:cubicBezTo>
                        <a:pt x="19356" y="14264"/>
                        <a:pt x="19356" y="14264"/>
                        <a:pt x="19356" y="14264"/>
                      </a:cubicBezTo>
                      <a:cubicBezTo>
                        <a:pt x="19075" y="13857"/>
                        <a:pt x="19075" y="13857"/>
                        <a:pt x="19075" y="13857"/>
                      </a:cubicBezTo>
                      <a:cubicBezTo>
                        <a:pt x="17953" y="13653"/>
                        <a:pt x="17953" y="13653"/>
                        <a:pt x="17953" y="13653"/>
                      </a:cubicBezTo>
                      <a:cubicBezTo>
                        <a:pt x="17392" y="13857"/>
                        <a:pt x="17392" y="13857"/>
                        <a:pt x="17392" y="13857"/>
                      </a:cubicBezTo>
                      <a:cubicBezTo>
                        <a:pt x="17112" y="13449"/>
                        <a:pt x="17112" y="13449"/>
                        <a:pt x="17112" y="13449"/>
                      </a:cubicBezTo>
                      <a:cubicBezTo>
                        <a:pt x="15990" y="13449"/>
                        <a:pt x="15990" y="13449"/>
                        <a:pt x="15990" y="13449"/>
                      </a:cubicBezTo>
                      <a:cubicBezTo>
                        <a:pt x="15429" y="8355"/>
                        <a:pt x="15429" y="8355"/>
                        <a:pt x="15429" y="8355"/>
                      </a:cubicBezTo>
                      <a:cubicBezTo>
                        <a:pt x="13184" y="8558"/>
                        <a:pt x="13184" y="8558"/>
                        <a:pt x="13184" y="8558"/>
                      </a:cubicBezTo>
                      <a:close/>
                      <a:moveTo>
                        <a:pt x="7013" y="815"/>
                      </a:moveTo>
                      <a:cubicBezTo>
                        <a:pt x="7013" y="1426"/>
                        <a:pt x="7013" y="1426"/>
                        <a:pt x="7013" y="1426"/>
                      </a:cubicBezTo>
                      <a:cubicBezTo>
                        <a:pt x="13184" y="1426"/>
                        <a:pt x="13184" y="1426"/>
                        <a:pt x="13184" y="1426"/>
                      </a:cubicBezTo>
                      <a:cubicBezTo>
                        <a:pt x="13184" y="815"/>
                        <a:pt x="13184" y="815"/>
                        <a:pt x="13184" y="815"/>
                      </a:cubicBezTo>
                      <a:lnTo>
                        <a:pt x="7013" y="815"/>
                      </a:lnTo>
                      <a:close/>
                    </a:path>
                  </a:pathLst>
                </a:custGeom>
                <a:solidFill>
                  <a:schemeClr val="tx1"/>
                </a:solidFill>
                <a:ln w="12700" cap="flat">
                  <a:noFill/>
                  <a:miter lim="400000"/>
                </a:ln>
                <a:effectLst/>
              </p:spPr>
              <p:txBody>
                <a:bodyPr wrap="square" lIns="45720" tIns="45720" rIns="45720" bIns="45720" numCol="1" anchor="t">
                  <a:noAutofit/>
                </a:bodyPr>
                <a:lstStyle/>
                <a:p>
                  <a:pPr defTabSz="457200">
                    <a:defRPr sz="3600">
                      <a:solidFill>
                        <a:srgbClr val="000000"/>
                      </a:solidFill>
                      <a:uFillTx/>
                      <a:latin typeface="Trebuchet MS"/>
                      <a:ea typeface="Trebuchet MS"/>
                      <a:cs typeface="Trebuchet MS"/>
                      <a:sym typeface="Trebuchet MS"/>
                    </a:defRPr>
                  </a:pPr>
                  <a:endParaRPr/>
                </a:p>
              </p:txBody>
            </p:sp>
          </p:grpSp>
          <p:sp>
            <p:nvSpPr>
              <p:cNvPr id="138" name="Shape 428">
                <a:extLst>
                  <a:ext uri="{FF2B5EF4-FFF2-40B4-BE49-F238E27FC236}">
                    <a16:creationId xmlns:a16="http://schemas.microsoft.com/office/drawing/2014/main" id="{090EA8CD-8E81-4236-A062-F7D505DBEBAC}"/>
                  </a:ext>
                </a:extLst>
              </p:cNvPr>
              <p:cNvSpPr/>
              <p:nvPr/>
            </p:nvSpPr>
            <p:spPr>
              <a:xfrm>
                <a:off x="12700" y="1596421"/>
                <a:ext cx="3489604" cy="8000209"/>
              </a:xfrm>
              <a:prstGeom prst="roundRect">
                <a:avLst>
                  <a:gd name="adj" fmla="val 5533"/>
                </a:avLst>
              </a:prstGeom>
              <a:noFill/>
              <a:ln w="25400" cap="flat">
                <a:solidFill>
                  <a:srgbClr val="85888D"/>
                </a:solidFill>
                <a:prstDash val="solid"/>
                <a:miter lim="400000"/>
              </a:ln>
              <a:effectLst/>
            </p:spPr>
            <p:txBody>
              <a:bodyPr wrap="square" lIns="35719" tIns="35719" rIns="35719" bIns="35719" numCol="1" anchor="ctr">
                <a:noAutofit/>
              </a:bodyPr>
              <a:lstStyle/>
              <a:p>
                <a:pPr defTabSz="292100">
                  <a:defRPr sz="3200">
                    <a:solidFill>
                      <a:srgbClr val="000000"/>
                    </a:solidFill>
                    <a:uFillTx/>
                    <a:latin typeface="+mn-lt"/>
                    <a:ea typeface="+mn-ea"/>
                    <a:cs typeface="+mn-cs"/>
                    <a:sym typeface="Helvetica Light"/>
                  </a:defRPr>
                </a:pPr>
                <a:endParaRPr sz="1600"/>
              </a:p>
            </p:txBody>
          </p:sp>
        </p:grpSp>
        <p:grpSp>
          <p:nvGrpSpPr>
            <p:cNvPr id="144" name="Group 429">
              <a:extLst>
                <a:ext uri="{FF2B5EF4-FFF2-40B4-BE49-F238E27FC236}">
                  <a16:creationId xmlns:a16="http://schemas.microsoft.com/office/drawing/2014/main" id="{E096F5D4-6BBF-4AE9-BD65-B04BBB46D889}"/>
                </a:ext>
              </a:extLst>
            </p:cNvPr>
            <p:cNvGrpSpPr/>
            <p:nvPr/>
          </p:nvGrpSpPr>
          <p:grpSpPr>
            <a:xfrm>
              <a:off x="9654265" y="1302987"/>
              <a:ext cx="1751156" cy="4793008"/>
              <a:chOff x="-2" y="0"/>
              <a:chExt cx="3502308" cy="9586010"/>
            </a:xfrm>
          </p:grpSpPr>
          <p:grpSp>
            <p:nvGrpSpPr>
              <p:cNvPr id="145" name="Group 427">
                <a:extLst>
                  <a:ext uri="{FF2B5EF4-FFF2-40B4-BE49-F238E27FC236}">
                    <a16:creationId xmlns:a16="http://schemas.microsoft.com/office/drawing/2014/main" id="{DE1ECEED-F7C1-4B5E-A5E8-DF596F4EA12B}"/>
                  </a:ext>
                </a:extLst>
              </p:cNvPr>
              <p:cNvGrpSpPr/>
              <p:nvPr/>
            </p:nvGrpSpPr>
            <p:grpSpPr>
              <a:xfrm>
                <a:off x="-2" y="0"/>
                <a:ext cx="3502308" cy="1230009"/>
                <a:chOff x="-2" y="208457"/>
                <a:chExt cx="3502307" cy="1230008"/>
              </a:xfrm>
            </p:grpSpPr>
            <p:grpSp>
              <p:nvGrpSpPr>
                <p:cNvPr id="147" name="Group 425">
                  <a:extLst>
                    <a:ext uri="{FF2B5EF4-FFF2-40B4-BE49-F238E27FC236}">
                      <a16:creationId xmlns:a16="http://schemas.microsoft.com/office/drawing/2014/main" id="{0A941DF6-4F18-4B30-9935-24DA1217B0FA}"/>
                    </a:ext>
                  </a:extLst>
                </p:cNvPr>
                <p:cNvGrpSpPr/>
                <p:nvPr/>
              </p:nvGrpSpPr>
              <p:grpSpPr>
                <a:xfrm>
                  <a:off x="-2" y="208457"/>
                  <a:ext cx="3502307" cy="1230008"/>
                  <a:chOff x="-1" y="208457"/>
                  <a:chExt cx="3502305" cy="1230006"/>
                </a:xfrm>
              </p:grpSpPr>
              <p:sp>
                <p:nvSpPr>
                  <p:cNvPr id="149" name="Shape 421">
                    <a:extLst>
                      <a:ext uri="{FF2B5EF4-FFF2-40B4-BE49-F238E27FC236}">
                        <a16:creationId xmlns:a16="http://schemas.microsoft.com/office/drawing/2014/main" id="{77E51AB8-BADC-48ED-B86D-7AC1BD64E6F6}"/>
                      </a:ext>
                    </a:extLst>
                  </p:cNvPr>
                  <p:cNvSpPr/>
                  <p:nvPr/>
                </p:nvSpPr>
                <p:spPr>
                  <a:xfrm>
                    <a:off x="121559" y="208457"/>
                    <a:ext cx="3380745" cy="1230006"/>
                  </a:xfrm>
                  <a:prstGeom prst="roundRect">
                    <a:avLst>
                      <a:gd name="adj" fmla="val 5178"/>
                    </a:avLst>
                  </a:prstGeom>
                  <a:solidFill>
                    <a:srgbClr val="FFFFFF"/>
                  </a:solidFill>
                  <a:ln w="6350" cap="flat">
                    <a:solidFill>
                      <a:srgbClr val="C6D260"/>
                    </a:solidFill>
                    <a:prstDash val="solid"/>
                    <a:round/>
                  </a:ln>
                  <a:effectLst/>
                </p:spPr>
                <p:txBody>
                  <a:bodyPr wrap="square" lIns="22860" tIns="22860" rIns="22860" bIns="22860" numCol="1" anchor="ctr">
                    <a:noAutofit/>
                  </a:bodyPr>
                  <a:lstStyle/>
                  <a:p>
                    <a:pPr>
                      <a:spcBef>
                        <a:spcPts val="150"/>
                      </a:spcBef>
                      <a:defRPr sz="800" b="1">
                        <a:solidFill>
                          <a:srgbClr val="3A5063"/>
                        </a:solidFill>
                        <a:uFill>
                          <a:solidFill>
                            <a:srgbClr val="3A5063"/>
                          </a:solidFill>
                        </a:uFill>
                        <a:latin typeface="Roboto Condensed Regular"/>
                        <a:ea typeface="Roboto Condensed Regular"/>
                        <a:cs typeface="Roboto Condensed Regular"/>
                        <a:sym typeface="Roboto Condensed Regular"/>
                      </a:defRPr>
                    </a:pPr>
                    <a:endParaRPr sz="400"/>
                  </a:p>
                </p:txBody>
              </p:sp>
              <p:sp>
                <p:nvSpPr>
                  <p:cNvPr id="150" name="Shape 422">
                    <a:extLst>
                      <a:ext uri="{FF2B5EF4-FFF2-40B4-BE49-F238E27FC236}">
                        <a16:creationId xmlns:a16="http://schemas.microsoft.com/office/drawing/2014/main" id="{E1CD8244-5B3A-47AF-A499-59F6CCD4E773}"/>
                      </a:ext>
                    </a:extLst>
                  </p:cNvPr>
                  <p:cNvSpPr/>
                  <p:nvPr/>
                </p:nvSpPr>
                <p:spPr>
                  <a:xfrm>
                    <a:off x="1170661" y="219077"/>
                    <a:ext cx="2331642" cy="11917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120000"/>
                      </a:lnSpc>
                      <a:spcBef>
                        <a:spcPts val="300"/>
                      </a:spcBef>
                      <a:defRPr sz="3000" b="1">
                        <a:solidFill>
                          <a:srgbClr val="3B5063"/>
                        </a:solidFill>
                        <a:uFill>
                          <a:solidFill>
                            <a:srgbClr val="000000"/>
                          </a:solidFill>
                        </a:uFill>
                      </a:defRPr>
                    </a:lvl1pPr>
                  </a:lstStyle>
                  <a:p>
                    <a:pPr lvl="0">
                      <a:defRPr sz="1800" b="0">
                        <a:solidFill>
                          <a:srgbClr val="000000"/>
                        </a:solidFill>
                        <a:uFillTx/>
                      </a:defRPr>
                    </a:pPr>
                    <a:r>
                      <a:rPr lang="en-US" sz="1500" dirty="0">
                        <a:uFill>
                          <a:solidFill/>
                        </a:uFill>
                      </a:rPr>
                      <a:t>External</a:t>
                    </a:r>
                  </a:p>
                  <a:p>
                    <a:pPr lvl="0">
                      <a:defRPr sz="1800" b="0">
                        <a:solidFill>
                          <a:srgbClr val="000000"/>
                        </a:solidFill>
                        <a:uFillTx/>
                      </a:defRPr>
                    </a:pPr>
                    <a:r>
                      <a:rPr lang="en-US" sz="1500" dirty="0">
                        <a:uFill>
                          <a:solidFill/>
                        </a:uFill>
                      </a:rPr>
                      <a:t>Data</a:t>
                    </a:r>
                    <a:endParaRPr sz="1500" dirty="0">
                      <a:uFill>
                        <a:solidFill/>
                      </a:uFill>
                    </a:endParaRPr>
                  </a:p>
                </p:txBody>
              </p:sp>
              <p:sp>
                <p:nvSpPr>
                  <p:cNvPr id="151" name="Shape 423">
                    <a:extLst>
                      <a:ext uri="{FF2B5EF4-FFF2-40B4-BE49-F238E27FC236}">
                        <a16:creationId xmlns:a16="http://schemas.microsoft.com/office/drawing/2014/main" id="{CA94952E-258B-4DF6-AD4E-283170A96979}"/>
                      </a:ext>
                    </a:extLst>
                  </p:cNvPr>
                  <p:cNvSpPr/>
                  <p:nvPr/>
                </p:nvSpPr>
                <p:spPr>
                  <a:xfrm>
                    <a:off x="-1" y="694761"/>
                    <a:ext cx="257399" cy="25739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3175" cap="flat">
                    <a:solidFill>
                      <a:srgbClr val="BFBFBF"/>
                    </a:solidFill>
                    <a:prstDash val="solid"/>
                    <a:round/>
                  </a:ln>
                  <a:effectLst/>
                </p:spPr>
                <p:txBody>
                  <a:bodyPr wrap="square" lIns="22860" tIns="22860" rIns="22860" bIns="22860" numCol="1" anchor="t">
                    <a:noAutofit/>
                  </a:bodyPr>
                  <a:lstStyle/>
                  <a:p>
                    <a:pPr>
                      <a:spcBef>
                        <a:spcPts val="150"/>
                      </a:spcBef>
                      <a:defRPr sz="900" b="1">
                        <a:uFill>
                          <a:solidFill>
                            <a:srgbClr val="FFFFFF"/>
                          </a:solidFill>
                        </a:uFill>
                        <a:latin typeface="Roboto Condensed Regular"/>
                        <a:ea typeface="Roboto Condensed Regular"/>
                        <a:cs typeface="Roboto Condensed Regular"/>
                        <a:sym typeface="Roboto Condensed Regular"/>
                      </a:defRPr>
                    </a:pPr>
                    <a:endParaRPr sz="450"/>
                  </a:p>
                </p:txBody>
              </p:sp>
            </p:grpSp>
            <p:sp>
              <p:nvSpPr>
                <p:cNvPr id="148" name="Shape 426">
                  <a:extLst>
                    <a:ext uri="{FF2B5EF4-FFF2-40B4-BE49-F238E27FC236}">
                      <a16:creationId xmlns:a16="http://schemas.microsoft.com/office/drawing/2014/main" id="{94B03691-05A5-4514-BBC9-B44BB04CCE71}"/>
                    </a:ext>
                  </a:extLst>
                </p:cNvPr>
                <p:cNvSpPr/>
                <p:nvPr/>
              </p:nvSpPr>
              <p:spPr>
                <a:xfrm>
                  <a:off x="478390" y="498978"/>
                  <a:ext cx="545784" cy="761962"/>
                </a:xfrm>
                <a:custGeom>
                  <a:avLst/>
                  <a:gdLst/>
                  <a:ahLst/>
                  <a:cxnLst>
                    <a:cxn ang="0">
                      <a:pos x="wd2" y="hd2"/>
                    </a:cxn>
                    <a:cxn ang="5400000">
                      <a:pos x="wd2" y="hd2"/>
                    </a:cxn>
                    <a:cxn ang="10800000">
                      <a:pos x="wd2" y="hd2"/>
                    </a:cxn>
                    <a:cxn ang="16200000">
                      <a:pos x="wd2" y="hd2"/>
                    </a:cxn>
                  </a:cxnLst>
                  <a:rect l="0" t="0" r="r" b="b"/>
                  <a:pathLst>
                    <a:path w="21600" h="21600" extrusionOk="0">
                      <a:moveTo>
                        <a:pt x="2244" y="0"/>
                      </a:moveTo>
                      <a:cubicBezTo>
                        <a:pt x="17953" y="0"/>
                        <a:pt x="17953" y="0"/>
                        <a:pt x="17953" y="0"/>
                      </a:cubicBezTo>
                      <a:cubicBezTo>
                        <a:pt x="19356" y="0"/>
                        <a:pt x="20478" y="815"/>
                        <a:pt x="20478" y="1834"/>
                      </a:cubicBezTo>
                      <a:cubicBezTo>
                        <a:pt x="20478" y="12634"/>
                        <a:pt x="20478" y="12634"/>
                        <a:pt x="20478" y="12634"/>
                      </a:cubicBezTo>
                      <a:cubicBezTo>
                        <a:pt x="17673" y="12226"/>
                        <a:pt x="17673" y="12226"/>
                        <a:pt x="17673" y="12226"/>
                      </a:cubicBezTo>
                      <a:cubicBezTo>
                        <a:pt x="17673" y="11411"/>
                        <a:pt x="17673" y="11411"/>
                        <a:pt x="17673" y="11411"/>
                      </a:cubicBezTo>
                      <a:cubicBezTo>
                        <a:pt x="17673" y="2242"/>
                        <a:pt x="17673" y="2242"/>
                        <a:pt x="17673" y="2242"/>
                      </a:cubicBezTo>
                      <a:cubicBezTo>
                        <a:pt x="2525" y="2242"/>
                        <a:pt x="2525" y="2242"/>
                        <a:pt x="2525" y="2242"/>
                      </a:cubicBezTo>
                      <a:cubicBezTo>
                        <a:pt x="2525" y="17728"/>
                        <a:pt x="2525" y="17728"/>
                        <a:pt x="2525" y="17728"/>
                      </a:cubicBezTo>
                      <a:cubicBezTo>
                        <a:pt x="10099" y="17728"/>
                        <a:pt x="10099" y="17728"/>
                        <a:pt x="10099" y="17728"/>
                      </a:cubicBezTo>
                      <a:cubicBezTo>
                        <a:pt x="11221" y="19562"/>
                        <a:pt x="11221" y="19562"/>
                        <a:pt x="11221" y="19562"/>
                      </a:cubicBezTo>
                      <a:cubicBezTo>
                        <a:pt x="2244" y="19562"/>
                        <a:pt x="2244" y="19562"/>
                        <a:pt x="2244" y="19562"/>
                      </a:cubicBezTo>
                      <a:cubicBezTo>
                        <a:pt x="1122" y="19562"/>
                        <a:pt x="0" y="18951"/>
                        <a:pt x="0" y="17932"/>
                      </a:cubicBezTo>
                      <a:cubicBezTo>
                        <a:pt x="0" y="1834"/>
                        <a:pt x="0" y="1834"/>
                        <a:pt x="0" y="1834"/>
                      </a:cubicBezTo>
                      <a:cubicBezTo>
                        <a:pt x="0" y="815"/>
                        <a:pt x="1122" y="0"/>
                        <a:pt x="2244" y="0"/>
                      </a:cubicBezTo>
                      <a:close/>
                      <a:moveTo>
                        <a:pt x="4488" y="9577"/>
                      </a:moveTo>
                      <a:cubicBezTo>
                        <a:pt x="4488" y="11004"/>
                        <a:pt x="4488" y="11004"/>
                        <a:pt x="4488" y="11004"/>
                      </a:cubicBezTo>
                      <a:cubicBezTo>
                        <a:pt x="10099" y="11004"/>
                        <a:pt x="10099" y="11004"/>
                        <a:pt x="10099" y="11004"/>
                      </a:cubicBezTo>
                      <a:cubicBezTo>
                        <a:pt x="10099" y="9577"/>
                        <a:pt x="10099" y="9577"/>
                        <a:pt x="10099" y="9577"/>
                      </a:cubicBezTo>
                      <a:cubicBezTo>
                        <a:pt x="4488" y="9577"/>
                        <a:pt x="4488" y="9577"/>
                        <a:pt x="4488" y="9577"/>
                      </a:cubicBezTo>
                      <a:close/>
                      <a:moveTo>
                        <a:pt x="4488" y="6928"/>
                      </a:moveTo>
                      <a:cubicBezTo>
                        <a:pt x="4488" y="8355"/>
                        <a:pt x="4488" y="8355"/>
                        <a:pt x="4488" y="8355"/>
                      </a:cubicBezTo>
                      <a:cubicBezTo>
                        <a:pt x="10099" y="8355"/>
                        <a:pt x="10099" y="8355"/>
                        <a:pt x="10099" y="8355"/>
                      </a:cubicBezTo>
                      <a:cubicBezTo>
                        <a:pt x="10099" y="6928"/>
                        <a:pt x="10099" y="6928"/>
                        <a:pt x="10099" y="6928"/>
                      </a:cubicBezTo>
                      <a:cubicBezTo>
                        <a:pt x="4488" y="6928"/>
                        <a:pt x="4488" y="6928"/>
                        <a:pt x="4488" y="6928"/>
                      </a:cubicBezTo>
                      <a:close/>
                      <a:moveTo>
                        <a:pt x="4488" y="4279"/>
                      </a:moveTo>
                      <a:cubicBezTo>
                        <a:pt x="4488" y="5706"/>
                        <a:pt x="4488" y="5706"/>
                        <a:pt x="4488" y="5706"/>
                      </a:cubicBezTo>
                      <a:cubicBezTo>
                        <a:pt x="15429" y="5706"/>
                        <a:pt x="15429" y="5706"/>
                        <a:pt x="15429" y="5706"/>
                      </a:cubicBezTo>
                      <a:cubicBezTo>
                        <a:pt x="15429" y="4279"/>
                        <a:pt x="15429" y="4279"/>
                        <a:pt x="15429" y="4279"/>
                      </a:cubicBezTo>
                      <a:cubicBezTo>
                        <a:pt x="4488" y="4279"/>
                        <a:pt x="4488" y="4279"/>
                        <a:pt x="4488" y="4279"/>
                      </a:cubicBezTo>
                      <a:close/>
                      <a:moveTo>
                        <a:pt x="13184" y="8558"/>
                      </a:moveTo>
                      <a:cubicBezTo>
                        <a:pt x="12623" y="14264"/>
                        <a:pt x="12623" y="14264"/>
                        <a:pt x="12623" y="14264"/>
                      </a:cubicBezTo>
                      <a:cubicBezTo>
                        <a:pt x="12062" y="14060"/>
                        <a:pt x="12062" y="14060"/>
                        <a:pt x="12062" y="14060"/>
                      </a:cubicBezTo>
                      <a:cubicBezTo>
                        <a:pt x="10940" y="14468"/>
                        <a:pt x="10940" y="14468"/>
                        <a:pt x="10940" y="14468"/>
                      </a:cubicBezTo>
                      <a:cubicBezTo>
                        <a:pt x="10660" y="15079"/>
                        <a:pt x="10660" y="15079"/>
                        <a:pt x="10660" y="15079"/>
                      </a:cubicBezTo>
                      <a:cubicBezTo>
                        <a:pt x="13465" y="19970"/>
                        <a:pt x="13465" y="19970"/>
                        <a:pt x="13465" y="19970"/>
                      </a:cubicBezTo>
                      <a:cubicBezTo>
                        <a:pt x="13465" y="21600"/>
                        <a:pt x="13465" y="21600"/>
                        <a:pt x="13465" y="21600"/>
                      </a:cubicBezTo>
                      <a:cubicBezTo>
                        <a:pt x="19917" y="21600"/>
                        <a:pt x="19917" y="21600"/>
                        <a:pt x="19917" y="21600"/>
                      </a:cubicBezTo>
                      <a:cubicBezTo>
                        <a:pt x="19917" y="19766"/>
                        <a:pt x="19917" y="19766"/>
                        <a:pt x="19917" y="19766"/>
                      </a:cubicBezTo>
                      <a:cubicBezTo>
                        <a:pt x="21600" y="14875"/>
                        <a:pt x="21600" y="14875"/>
                        <a:pt x="21600" y="14875"/>
                      </a:cubicBezTo>
                      <a:cubicBezTo>
                        <a:pt x="21319" y="14060"/>
                        <a:pt x="21319" y="14060"/>
                        <a:pt x="21319" y="14060"/>
                      </a:cubicBezTo>
                      <a:cubicBezTo>
                        <a:pt x="19917" y="13857"/>
                        <a:pt x="19917" y="13857"/>
                        <a:pt x="19917" y="13857"/>
                      </a:cubicBezTo>
                      <a:cubicBezTo>
                        <a:pt x="19356" y="14264"/>
                        <a:pt x="19356" y="14264"/>
                        <a:pt x="19356" y="14264"/>
                      </a:cubicBezTo>
                      <a:cubicBezTo>
                        <a:pt x="19075" y="13857"/>
                        <a:pt x="19075" y="13857"/>
                        <a:pt x="19075" y="13857"/>
                      </a:cubicBezTo>
                      <a:cubicBezTo>
                        <a:pt x="17953" y="13653"/>
                        <a:pt x="17953" y="13653"/>
                        <a:pt x="17953" y="13653"/>
                      </a:cubicBezTo>
                      <a:cubicBezTo>
                        <a:pt x="17392" y="13857"/>
                        <a:pt x="17392" y="13857"/>
                        <a:pt x="17392" y="13857"/>
                      </a:cubicBezTo>
                      <a:cubicBezTo>
                        <a:pt x="17112" y="13449"/>
                        <a:pt x="17112" y="13449"/>
                        <a:pt x="17112" y="13449"/>
                      </a:cubicBezTo>
                      <a:cubicBezTo>
                        <a:pt x="15990" y="13449"/>
                        <a:pt x="15990" y="13449"/>
                        <a:pt x="15990" y="13449"/>
                      </a:cubicBezTo>
                      <a:cubicBezTo>
                        <a:pt x="15429" y="8355"/>
                        <a:pt x="15429" y="8355"/>
                        <a:pt x="15429" y="8355"/>
                      </a:cubicBezTo>
                      <a:cubicBezTo>
                        <a:pt x="13184" y="8558"/>
                        <a:pt x="13184" y="8558"/>
                        <a:pt x="13184" y="8558"/>
                      </a:cubicBezTo>
                      <a:close/>
                      <a:moveTo>
                        <a:pt x="7013" y="815"/>
                      </a:moveTo>
                      <a:cubicBezTo>
                        <a:pt x="7013" y="1426"/>
                        <a:pt x="7013" y="1426"/>
                        <a:pt x="7013" y="1426"/>
                      </a:cubicBezTo>
                      <a:cubicBezTo>
                        <a:pt x="13184" y="1426"/>
                        <a:pt x="13184" y="1426"/>
                        <a:pt x="13184" y="1426"/>
                      </a:cubicBezTo>
                      <a:cubicBezTo>
                        <a:pt x="13184" y="815"/>
                        <a:pt x="13184" y="815"/>
                        <a:pt x="13184" y="815"/>
                      </a:cubicBezTo>
                      <a:lnTo>
                        <a:pt x="7013" y="815"/>
                      </a:lnTo>
                      <a:close/>
                    </a:path>
                  </a:pathLst>
                </a:custGeom>
                <a:solidFill>
                  <a:schemeClr val="tx1"/>
                </a:solidFill>
                <a:ln w="12700" cap="flat">
                  <a:noFill/>
                  <a:miter lim="400000"/>
                </a:ln>
                <a:effectLst/>
              </p:spPr>
              <p:txBody>
                <a:bodyPr wrap="square" lIns="45720" tIns="45720" rIns="45720" bIns="45720" numCol="1" anchor="t">
                  <a:noAutofit/>
                </a:bodyPr>
                <a:lstStyle/>
                <a:p>
                  <a:pPr defTabSz="457200">
                    <a:defRPr sz="3600">
                      <a:solidFill>
                        <a:srgbClr val="000000"/>
                      </a:solidFill>
                      <a:uFillTx/>
                      <a:latin typeface="Trebuchet MS"/>
                      <a:ea typeface="Trebuchet MS"/>
                      <a:cs typeface="Trebuchet MS"/>
                      <a:sym typeface="Trebuchet MS"/>
                    </a:defRPr>
                  </a:pPr>
                  <a:endParaRPr/>
                </a:p>
              </p:txBody>
            </p:sp>
          </p:grpSp>
          <p:sp>
            <p:nvSpPr>
              <p:cNvPr id="146" name="Shape 428">
                <a:extLst>
                  <a:ext uri="{FF2B5EF4-FFF2-40B4-BE49-F238E27FC236}">
                    <a16:creationId xmlns:a16="http://schemas.microsoft.com/office/drawing/2014/main" id="{72464220-4221-4AA6-9AC0-C3E4F8C0CA56}"/>
                  </a:ext>
                </a:extLst>
              </p:cNvPr>
              <p:cNvSpPr/>
              <p:nvPr/>
            </p:nvSpPr>
            <p:spPr>
              <a:xfrm>
                <a:off x="12700" y="1596423"/>
                <a:ext cx="3489604" cy="7989587"/>
              </a:xfrm>
              <a:prstGeom prst="roundRect">
                <a:avLst>
                  <a:gd name="adj" fmla="val 5533"/>
                </a:avLst>
              </a:prstGeom>
              <a:noFill/>
              <a:ln w="25400" cap="flat">
                <a:solidFill>
                  <a:srgbClr val="85888D"/>
                </a:solidFill>
                <a:prstDash val="solid"/>
                <a:miter lim="400000"/>
              </a:ln>
              <a:effectLst/>
            </p:spPr>
            <p:txBody>
              <a:bodyPr wrap="square" lIns="35719" tIns="35719" rIns="35719" bIns="35719" numCol="1" anchor="ctr">
                <a:noAutofit/>
              </a:bodyPr>
              <a:lstStyle/>
              <a:p>
                <a:pPr defTabSz="292100">
                  <a:defRPr sz="3200">
                    <a:solidFill>
                      <a:srgbClr val="000000"/>
                    </a:solidFill>
                    <a:uFillTx/>
                    <a:latin typeface="+mn-lt"/>
                    <a:ea typeface="+mn-ea"/>
                    <a:cs typeface="+mn-cs"/>
                    <a:sym typeface="Helvetica Light"/>
                  </a:defRPr>
                </a:pPr>
                <a:endParaRPr sz="1600"/>
              </a:p>
            </p:txBody>
          </p:sp>
        </p:grpSp>
      </p:grpSp>
      <p:sp>
        <p:nvSpPr>
          <p:cNvPr id="153" name="Shape 418">
            <a:extLst>
              <a:ext uri="{FF2B5EF4-FFF2-40B4-BE49-F238E27FC236}">
                <a16:creationId xmlns:a16="http://schemas.microsoft.com/office/drawing/2014/main" id="{5FB8094A-0618-494A-9655-D5F0B5A248A3}"/>
              </a:ext>
            </a:extLst>
          </p:cNvPr>
          <p:cNvSpPr/>
          <p:nvPr/>
        </p:nvSpPr>
        <p:spPr>
          <a:xfrm>
            <a:off x="2176864" y="2014609"/>
            <a:ext cx="1744804" cy="31393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p>
            <a:pPr marL="285750" indent="-285750">
              <a:buFont typeface="Arial" panose="020B0604020202020204" pitchFamily="34" charset="0"/>
              <a:buChar char="•"/>
            </a:pPr>
            <a:r>
              <a:rPr lang="en-US" sz="1400" dirty="0"/>
              <a:t>Payment History of the loan will show which loans are delinquent in payments. </a:t>
            </a:r>
          </a:p>
          <a:p>
            <a:pPr marL="285750" indent="-285750">
              <a:buFont typeface="Arial" panose="020B0604020202020204" pitchFamily="34" charset="0"/>
              <a:buChar char="•"/>
            </a:pPr>
            <a:r>
              <a:rPr lang="en-US" sz="1400" dirty="0"/>
              <a:t>This is also part of the customer behavior. Customers who have good payment history are likely to receive high line increases.  </a:t>
            </a:r>
          </a:p>
        </p:txBody>
      </p:sp>
      <p:sp>
        <p:nvSpPr>
          <p:cNvPr id="154" name="Shape 418">
            <a:extLst>
              <a:ext uri="{FF2B5EF4-FFF2-40B4-BE49-F238E27FC236}">
                <a16:creationId xmlns:a16="http://schemas.microsoft.com/office/drawing/2014/main" id="{B0F449D5-A2AB-4B5A-AC9E-7C2C7DB10EB5}"/>
              </a:ext>
            </a:extLst>
          </p:cNvPr>
          <p:cNvSpPr/>
          <p:nvPr/>
        </p:nvSpPr>
        <p:spPr>
          <a:xfrm>
            <a:off x="4093202" y="2019919"/>
            <a:ext cx="1744804" cy="249299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p>
            <a:pPr marL="285750" indent="-285750">
              <a:buFont typeface="Arial" panose="020B0604020202020204" pitchFamily="34" charset="0"/>
              <a:buChar char="•"/>
            </a:pPr>
            <a:r>
              <a:rPr lang="en-US" sz="1400" dirty="0"/>
              <a:t>Credit Application data includes a snapshot of the customer data at the time of the application.</a:t>
            </a:r>
          </a:p>
          <a:p>
            <a:pPr marL="285750" indent="-285750">
              <a:buFont typeface="Arial" panose="020B0604020202020204" pitchFamily="34" charset="0"/>
              <a:buChar char="•"/>
            </a:pPr>
            <a:r>
              <a:rPr lang="en-US" sz="1400" dirty="0"/>
              <a:t>It will include FICO score, LTV, Debt to Income at the time of the application.</a:t>
            </a:r>
          </a:p>
        </p:txBody>
      </p:sp>
      <p:sp>
        <p:nvSpPr>
          <p:cNvPr id="155" name="Shape 418">
            <a:extLst>
              <a:ext uri="{FF2B5EF4-FFF2-40B4-BE49-F238E27FC236}">
                <a16:creationId xmlns:a16="http://schemas.microsoft.com/office/drawing/2014/main" id="{CC83DE7E-2816-4008-90AF-9B5DD1496A7D}"/>
              </a:ext>
            </a:extLst>
          </p:cNvPr>
          <p:cNvSpPr/>
          <p:nvPr/>
        </p:nvSpPr>
        <p:spPr>
          <a:xfrm>
            <a:off x="6003189" y="2014609"/>
            <a:ext cx="1744804" cy="357020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p>
            <a:pPr marL="285750" indent="-285750">
              <a:buFont typeface="Arial" panose="020B0604020202020204" pitchFamily="34" charset="0"/>
              <a:buChar char="•"/>
            </a:pPr>
            <a:r>
              <a:rPr lang="en-US" sz="1400" dirty="0"/>
              <a:t>Credit Bureau data comes in 20 to 100 pages long </a:t>
            </a:r>
            <a:r>
              <a:rPr lang="en-US" sz="1400" b="1" dirty="0"/>
              <a:t>XML</a:t>
            </a:r>
            <a:r>
              <a:rPr lang="en-US" sz="1400" dirty="0"/>
              <a:t> format.</a:t>
            </a:r>
          </a:p>
          <a:p>
            <a:pPr marL="285750" indent="-285750">
              <a:buFont typeface="Arial" panose="020B0604020202020204" pitchFamily="34" charset="0"/>
              <a:buChar char="•"/>
            </a:pPr>
            <a:r>
              <a:rPr lang="en-US" sz="1400" dirty="0"/>
              <a:t>The data includes previous employments, past credit history / delinquencies, known alias, etc.</a:t>
            </a:r>
          </a:p>
          <a:p>
            <a:pPr marL="285750" indent="-285750">
              <a:buFont typeface="Arial" panose="020B0604020202020204" pitchFamily="34" charset="0"/>
              <a:buChar char="•"/>
            </a:pPr>
            <a:r>
              <a:rPr lang="en-US" sz="1400" dirty="0"/>
              <a:t>For the purpose of this project, we only used employment length and FICO score. </a:t>
            </a:r>
          </a:p>
        </p:txBody>
      </p:sp>
      <p:sp>
        <p:nvSpPr>
          <p:cNvPr id="156" name="Shape 418">
            <a:extLst>
              <a:ext uri="{FF2B5EF4-FFF2-40B4-BE49-F238E27FC236}">
                <a16:creationId xmlns:a16="http://schemas.microsoft.com/office/drawing/2014/main" id="{6E8C688B-EA72-4D72-B41C-3D91F755C7B0}"/>
              </a:ext>
            </a:extLst>
          </p:cNvPr>
          <p:cNvSpPr/>
          <p:nvPr/>
        </p:nvSpPr>
        <p:spPr>
          <a:xfrm>
            <a:off x="7918033" y="2019919"/>
            <a:ext cx="1744804" cy="1415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p>
            <a:pPr marL="285750" indent="-285750">
              <a:buFont typeface="Arial" panose="020B0604020202020204" pitchFamily="34" charset="0"/>
              <a:buChar char="•"/>
            </a:pPr>
            <a:r>
              <a:rPr lang="en-US" sz="1400" dirty="0"/>
              <a:t>Internal customer data which shows customer records within the company in the past</a:t>
            </a:r>
          </a:p>
        </p:txBody>
      </p:sp>
      <p:sp>
        <p:nvSpPr>
          <p:cNvPr id="157" name="Shape 418">
            <a:extLst>
              <a:ext uri="{FF2B5EF4-FFF2-40B4-BE49-F238E27FC236}">
                <a16:creationId xmlns:a16="http://schemas.microsoft.com/office/drawing/2014/main" id="{FAE18834-16BD-44FE-9C8A-F0F3659CCDEA}"/>
              </a:ext>
            </a:extLst>
          </p:cNvPr>
          <p:cNvSpPr/>
          <p:nvPr/>
        </p:nvSpPr>
        <p:spPr>
          <a:xfrm>
            <a:off x="9837593" y="2019919"/>
            <a:ext cx="1744804" cy="29238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60960" tIns="60960" rIns="60960" bIns="60960" numCol="1" anchor="t">
            <a:spAutoFit/>
          </a:bodyPr>
          <a:lstStyle/>
          <a:p>
            <a:pPr marL="285750" indent="-285750">
              <a:buFont typeface="Arial" panose="020B0604020202020204" pitchFamily="34" charset="0"/>
              <a:buChar char="•"/>
            </a:pPr>
            <a:r>
              <a:rPr lang="en-US" sz="1400" dirty="0"/>
              <a:t>BLS Unemployment Rates based on time and region.</a:t>
            </a:r>
          </a:p>
          <a:p>
            <a:pPr marL="285750" indent="-285750">
              <a:buFont typeface="Arial" panose="020B0604020202020204" pitchFamily="34" charset="0"/>
              <a:buChar char="•"/>
            </a:pPr>
            <a:r>
              <a:rPr lang="en-US" sz="1400" dirty="0"/>
              <a:t>S&amp;P Index Open &amp; Close Value.</a:t>
            </a:r>
          </a:p>
          <a:p>
            <a:pPr marL="285750" indent="-285750">
              <a:buFont typeface="Arial" panose="020B0604020202020204" pitchFamily="34" charset="0"/>
              <a:buChar char="•"/>
            </a:pPr>
            <a:r>
              <a:rPr lang="en-US" sz="1400" dirty="0"/>
              <a:t>10 Year Treasury Rate.</a:t>
            </a:r>
          </a:p>
          <a:p>
            <a:pPr marL="285750" indent="-285750">
              <a:buFont typeface="Arial" panose="020B0604020202020204" pitchFamily="34" charset="0"/>
              <a:buChar char="•"/>
            </a:pPr>
            <a:r>
              <a:rPr lang="en-US" sz="1400" dirty="0"/>
              <a:t>Federal Reserves Quarterly GDP estimate.</a:t>
            </a:r>
          </a:p>
          <a:p>
            <a:pPr marL="285750" indent="-285750">
              <a:buFont typeface="Arial" panose="020B0604020202020204" pitchFamily="34" charset="0"/>
              <a:buChar char="•"/>
            </a:pPr>
            <a:r>
              <a:rPr lang="en-US" sz="1400" dirty="0"/>
              <a:t>Consumer Confidence Index.</a:t>
            </a:r>
          </a:p>
        </p:txBody>
      </p:sp>
      <p:sp>
        <p:nvSpPr>
          <p:cNvPr id="2" name="Slide Number Placeholder 1">
            <a:extLst>
              <a:ext uri="{FF2B5EF4-FFF2-40B4-BE49-F238E27FC236}">
                <a16:creationId xmlns:a16="http://schemas.microsoft.com/office/drawing/2014/main" id="{DD0C3F98-DE56-418B-AE81-F61770070A7D}"/>
              </a:ext>
            </a:extLst>
          </p:cNvPr>
          <p:cNvSpPr>
            <a:spLocks noGrp="1"/>
          </p:cNvSpPr>
          <p:nvPr>
            <p:ph type="sldNum" sz="quarter" idx="4"/>
          </p:nvPr>
        </p:nvSpPr>
        <p:spPr/>
        <p:txBody>
          <a:bodyPr/>
          <a:lstStyle/>
          <a:p>
            <a:fld id="{F9F38F6F-904C-477B-8803-234C4EFF5914}" type="slidenum">
              <a:rPr lang="en-US" smtClean="0"/>
              <a:t>3</a:t>
            </a:fld>
            <a:endParaRPr lang="en-US"/>
          </a:p>
        </p:txBody>
      </p:sp>
    </p:spTree>
    <p:extLst>
      <p:ext uri="{BB962C8B-B14F-4D97-AF65-F5344CB8AC3E}">
        <p14:creationId xmlns:p14="http://schemas.microsoft.com/office/powerpoint/2010/main" val="54767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D80B57-A929-456F-88C2-C20277C20DB4}"/>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1.3 Fundamentals of Credit Risk Modeling</a:t>
            </a:r>
          </a:p>
        </p:txBody>
      </p:sp>
      <p:sp>
        <p:nvSpPr>
          <p:cNvPr id="19" name="Rectangle 18">
            <a:extLst>
              <a:ext uri="{FF2B5EF4-FFF2-40B4-BE49-F238E27FC236}">
                <a16:creationId xmlns:a16="http://schemas.microsoft.com/office/drawing/2014/main" id="{7A904401-B92C-41B2-951A-47B1FB756C85}"/>
              </a:ext>
            </a:extLst>
          </p:cNvPr>
          <p:cNvSpPr/>
          <p:nvPr/>
        </p:nvSpPr>
        <p:spPr>
          <a:xfrm>
            <a:off x="261174" y="933449"/>
            <a:ext cx="11669649" cy="64113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Banks, credit unions and other lenders utilizes various Credit Risk Models to estimate the loan losses based on their underwriting policy and portfolio analysis </a:t>
            </a:r>
          </a:p>
        </p:txBody>
      </p:sp>
      <p:sp>
        <p:nvSpPr>
          <p:cNvPr id="21" name="Rectangle 20">
            <a:extLst>
              <a:ext uri="{FF2B5EF4-FFF2-40B4-BE49-F238E27FC236}">
                <a16:creationId xmlns:a16="http://schemas.microsoft.com/office/drawing/2014/main" id="{4CE9C84E-A0DC-4D0A-A3E8-48F1ACBB5635}"/>
              </a:ext>
            </a:extLst>
          </p:cNvPr>
          <p:cNvSpPr/>
          <p:nvPr/>
        </p:nvSpPr>
        <p:spPr>
          <a:xfrm>
            <a:off x="361813" y="1674673"/>
            <a:ext cx="11468370" cy="584775"/>
          </a:xfrm>
          <a:prstGeom prst="rect">
            <a:avLst/>
          </a:prstGeom>
        </p:spPr>
        <p:txBody>
          <a:bodyPr wrap="square">
            <a:spAutoFit/>
          </a:bodyPr>
          <a:lstStyle/>
          <a:p>
            <a:pPr marL="285750" indent="-285750">
              <a:buFont typeface="Wingdings" panose="05000000000000000000" pitchFamily="2" charset="2"/>
              <a:buChar char="ü"/>
            </a:pPr>
            <a:r>
              <a:rPr lang="en-US" sz="1600" b="1" dirty="0">
                <a:solidFill>
                  <a:srgbClr val="000000"/>
                </a:solidFill>
                <a:latin typeface="Helvetica Neue"/>
              </a:rPr>
              <a:t>Banks use FICO scores, external vendor data (Experian, TransUnion, Equifax) and their internal customer behavior information. Typical features include:</a:t>
            </a:r>
          </a:p>
        </p:txBody>
      </p:sp>
      <p:graphicFrame>
        <p:nvGraphicFramePr>
          <p:cNvPr id="22" name="Table 21">
            <a:extLst>
              <a:ext uri="{FF2B5EF4-FFF2-40B4-BE49-F238E27FC236}">
                <a16:creationId xmlns:a16="http://schemas.microsoft.com/office/drawing/2014/main" id="{0E958835-823F-42C4-AF35-D113C68E6769}"/>
              </a:ext>
            </a:extLst>
          </p:cNvPr>
          <p:cNvGraphicFramePr>
            <a:graphicFrameLocks noGrp="1"/>
          </p:cNvGraphicFramePr>
          <p:nvPr>
            <p:extLst>
              <p:ext uri="{D42A27DB-BD31-4B8C-83A1-F6EECF244321}">
                <p14:modId xmlns:p14="http://schemas.microsoft.com/office/powerpoint/2010/main" val="1358079526"/>
              </p:ext>
            </p:extLst>
          </p:nvPr>
        </p:nvGraphicFramePr>
        <p:xfrm>
          <a:off x="2346958" y="2687320"/>
          <a:ext cx="7498080" cy="1483360"/>
        </p:xfrm>
        <a:graphic>
          <a:graphicData uri="http://schemas.openxmlformats.org/drawingml/2006/table">
            <a:tbl>
              <a:tblPr bandRow="1">
                <a:tableStyleId>{8799B23B-EC83-4686-B30A-512413B5E67A}</a:tableStyleId>
              </a:tblPr>
              <a:tblGrid>
                <a:gridCol w="3749040">
                  <a:extLst>
                    <a:ext uri="{9D8B030D-6E8A-4147-A177-3AD203B41FA5}">
                      <a16:colId xmlns:a16="http://schemas.microsoft.com/office/drawing/2014/main" val="1313732496"/>
                    </a:ext>
                  </a:extLst>
                </a:gridCol>
                <a:gridCol w="3749040">
                  <a:extLst>
                    <a:ext uri="{9D8B030D-6E8A-4147-A177-3AD203B41FA5}">
                      <a16:colId xmlns:a16="http://schemas.microsoft.com/office/drawing/2014/main" val="404968752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Length of Employment</a:t>
                      </a:r>
                    </a:p>
                  </a:txBody>
                  <a:tcPr/>
                </a:tc>
                <a:tc>
                  <a:txBody>
                    <a:bodyPr/>
                    <a:lstStyle/>
                    <a:p>
                      <a:pPr algn="ctr" fontAlgn="ctr"/>
                      <a:r>
                        <a:rPr lang="en-US" sz="1800" b="1" i="0" kern="1200" dirty="0">
                          <a:solidFill>
                            <a:schemeClr val="tx1"/>
                          </a:solidFill>
                          <a:effectLst/>
                          <a:latin typeface="+mn-lt"/>
                          <a:ea typeface="+mn-ea"/>
                          <a:cs typeface="+mn-cs"/>
                        </a:rPr>
                        <a:t>Credit Line Usage</a:t>
                      </a:r>
                      <a:endParaRPr lang="en-US" b="1" dirty="0">
                        <a:solidFill>
                          <a:schemeClr val="tx1"/>
                        </a:solidFill>
                        <a:effectLst/>
                      </a:endParaRPr>
                    </a:p>
                  </a:txBody>
                  <a:tcPr anchor="ctr"/>
                </a:tc>
                <a:extLst>
                  <a:ext uri="{0D108BD9-81ED-4DB2-BD59-A6C34878D82A}">
                    <a16:rowId xmlns:a16="http://schemas.microsoft.com/office/drawing/2014/main" val="3150896363"/>
                  </a:ext>
                </a:extLst>
              </a:tr>
              <a:tr h="370840">
                <a:tc>
                  <a:txBody>
                    <a:bodyPr/>
                    <a:lstStyle/>
                    <a:p>
                      <a:pPr algn="ctr"/>
                      <a:r>
                        <a:rPr lang="en-US" sz="1800" b="1" i="0" kern="1200" dirty="0">
                          <a:solidFill>
                            <a:schemeClr val="tx1"/>
                          </a:solidFill>
                          <a:effectLst/>
                          <a:latin typeface="+mn-lt"/>
                          <a:ea typeface="+mn-ea"/>
                          <a:cs typeface="+mn-cs"/>
                        </a:rPr>
                        <a:t>Number of Delinquencies</a:t>
                      </a:r>
                      <a:endParaRPr lang="en-US" b="1" dirty="0">
                        <a:solidFill>
                          <a:schemeClr val="tx1"/>
                        </a:solidFill>
                      </a:endParaRPr>
                    </a:p>
                  </a:txBody>
                  <a:tcPr/>
                </a:tc>
                <a:tc>
                  <a:txBody>
                    <a:bodyPr/>
                    <a:lstStyle/>
                    <a:p>
                      <a:pPr algn="ctr"/>
                      <a:r>
                        <a:rPr lang="en-US" sz="1800" b="1" i="0" kern="1200" dirty="0">
                          <a:solidFill>
                            <a:schemeClr val="tx1"/>
                          </a:solidFill>
                          <a:effectLst/>
                          <a:latin typeface="+mn-lt"/>
                          <a:ea typeface="+mn-ea"/>
                          <a:cs typeface="+mn-cs"/>
                        </a:rPr>
                        <a:t>Number of Credit Lines</a:t>
                      </a:r>
                      <a:endParaRPr lang="en-US" b="1" dirty="0">
                        <a:solidFill>
                          <a:schemeClr val="tx1"/>
                        </a:solidFill>
                      </a:endParaRPr>
                    </a:p>
                  </a:txBody>
                  <a:tcPr/>
                </a:tc>
                <a:extLst>
                  <a:ext uri="{0D108BD9-81ED-4DB2-BD59-A6C34878D82A}">
                    <a16:rowId xmlns:a16="http://schemas.microsoft.com/office/drawing/2014/main" val="1265212545"/>
                  </a:ext>
                </a:extLst>
              </a:tr>
              <a:tr h="370840">
                <a:tc>
                  <a:txBody>
                    <a:bodyPr/>
                    <a:lstStyle/>
                    <a:p>
                      <a:pPr algn="ctr"/>
                      <a:r>
                        <a:rPr lang="en-US" sz="1800" b="1" i="0" kern="1200" dirty="0">
                          <a:solidFill>
                            <a:schemeClr val="tx1"/>
                          </a:solidFill>
                          <a:effectLst/>
                          <a:latin typeface="+mn-lt"/>
                          <a:ea typeface="+mn-ea"/>
                          <a:cs typeface="+mn-cs"/>
                        </a:rPr>
                        <a:t>Debt to Income</a:t>
                      </a:r>
                      <a:endParaRPr lang="en-US" b="1" dirty="0">
                        <a:solidFill>
                          <a:schemeClr val="tx1"/>
                        </a:solidFill>
                      </a:endParaRPr>
                    </a:p>
                  </a:txBody>
                  <a:tcPr/>
                </a:tc>
                <a:tc>
                  <a:txBody>
                    <a:bodyPr/>
                    <a:lstStyle/>
                    <a:p>
                      <a:pPr algn="ctr"/>
                      <a:r>
                        <a:rPr lang="en-US" sz="1800" b="1" i="0" kern="1200" dirty="0">
                          <a:solidFill>
                            <a:schemeClr val="tx1"/>
                          </a:solidFill>
                          <a:effectLst/>
                          <a:latin typeface="+mn-lt"/>
                          <a:ea typeface="+mn-ea"/>
                          <a:cs typeface="+mn-cs"/>
                        </a:rPr>
                        <a:t>Number of Inquires</a:t>
                      </a:r>
                      <a:endParaRPr lang="en-US" b="1" dirty="0">
                        <a:solidFill>
                          <a:schemeClr val="tx1"/>
                        </a:solidFill>
                      </a:endParaRPr>
                    </a:p>
                  </a:txBody>
                  <a:tcPr/>
                </a:tc>
                <a:extLst>
                  <a:ext uri="{0D108BD9-81ED-4DB2-BD59-A6C34878D82A}">
                    <a16:rowId xmlns:a16="http://schemas.microsoft.com/office/drawing/2014/main" val="2019528716"/>
                  </a:ext>
                </a:extLst>
              </a:tr>
              <a:tr h="370840">
                <a:tc>
                  <a:txBody>
                    <a:bodyPr/>
                    <a:lstStyle/>
                    <a:p>
                      <a:pPr algn="ctr"/>
                      <a:r>
                        <a:rPr lang="en-US" sz="1800" b="1" i="0" kern="1200" dirty="0">
                          <a:solidFill>
                            <a:schemeClr val="tx1"/>
                          </a:solidFill>
                          <a:effectLst/>
                          <a:latin typeface="+mn-lt"/>
                          <a:ea typeface="+mn-ea"/>
                          <a:cs typeface="+mn-cs"/>
                        </a:rPr>
                        <a:t>Loan to Value (LTV) for Secured Loans</a:t>
                      </a:r>
                      <a:endParaRPr lang="en-US" b="1" dirty="0">
                        <a:solidFill>
                          <a:schemeClr val="tx1"/>
                        </a:solidFill>
                      </a:endParaRPr>
                    </a:p>
                  </a:txBody>
                  <a:tcPr/>
                </a:tc>
                <a:tc>
                  <a:txBody>
                    <a:bodyPr/>
                    <a:lstStyle/>
                    <a:p>
                      <a:pPr algn="ctr"/>
                      <a:r>
                        <a:rPr lang="en-US" sz="1800" b="1" i="0" kern="1200" dirty="0">
                          <a:solidFill>
                            <a:schemeClr val="tx1"/>
                          </a:solidFill>
                          <a:effectLst/>
                          <a:latin typeface="+mn-lt"/>
                          <a:ea typeface="+mn-ea"/>
                          <a:cs typeface="+mn-cs"/>
                        </a:rPr>
                        <a:t>……</a:t>
                      </a:r>
                      <a:endParaRPr lang="en-US" b="1" dirty="0">
                        <a:solidFill>
                          <a:schemeClr val="tx1"/>
                        </a:solidFill>
                      </a:endParaRPr>
                    </a:p>
                  </a:txBody>
                  <a:tcPr/>
                </a:tc>
                <a:extLst>
                  <a:ext uri="{0D108BD9-81ED-4DB2-BD59-A6C34878D82A}">
                    <a16:rowId xmlns:a16="http://schemas.microsoft.com/office/drawing/2014/main" val="3356628542"/>
                  </a:ext>
                </a:extLst>
              </a:tr>
            </a:tbl>
          </a:graphicData>
        </a:graphic>
      </p:graphicFrame>
      <p:grpSp>
        <p:nvGrpSpPr>
          <p:cNvPr id="5" name="Group 4">
            <a:extLst>
              <a:ext uri="{FF2B5EF4-FFF2-40B4-BE49-F238E27FC236}">
                <a16:creationId xmlns:a16="http://schemas.microsoft.com/office/drawing/2014/main" id="{B9DE1EAE-8576-4813-A022-30CF44CEF18B}"/>
              </a:ext>
            </a:extLst>
          </p:cNvPr>
          <p:cNvGrpSpPr/>
          <p:nvPr/>
        </p:nvGrpSpPr>
        <p:grpSpPr>
          <a:xfrm>
            <a:off x="1798333" y="5112167"/>
            <a:ext cx="8595329" cy="550303"/>
            <a:chOff x="1036351" y="5854982"/>
            <a:chExt cx="8595329" cy="550303"/>
          </a:xfrm>
        </p:grpSpPr>
        <p:sp>
          <p:nvSpPr>
            <p:cNvPr id="28" name="Equal 7">
              <a:extLst>
                <a:ext uri="{FF2B5EF4-FFF2-40B4-BE49-F238E27FC236}">
                  <a16:creationId xmlns:a16="http://schemas.microsoft.com/office/drawing/2014/main" id="{D849A6B0-23BE-417C-81C7-29A69788C4F2}"/>
                </a:ext>
              </a:extLst>
            </p:cNvPr>
            <p:cNvSpPr/>
            <p:nvPr/>
          </p:nvSpPr>
          <p:spPr>
            <a:xfrm>
              <a:off x="6785984" y="5924551"/>
              <a:ext cx="520625" cy="409575"/>
            </a:xfrm>
            <a:prstGeom prst="mathEqual">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2341D8B8-18A8-4F09-97CB-1E1683BB55B6}"/>
                </a:ext>
              </a:extLst>
            </p:cNvPr>
            <p:cNvSpPr/>
            <p:nvPr/>
          </p:nvSpPr>
          <p:spPr>
            <a:xfrm>
              <a:off x="1036351" y="5856645"/>
              <a:ext cx="1310607"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PD</a:t>
              </a:r>
            </a:p>
          </p:txBody>
        </p:sp>
        <p:sp>
          <p:nvSpPr>
            <p:cNvPr id="31" name="Rectangle 30">
              <a:extLst>
                <a:ext uri="{FF2B5EF4-FFF2-40B4-BE49-F238E27FC236}">
                  <a16:creationId xmlns:a16="http://schemas.microsoft.com/office/drawing/2014/main" id="{19621B28-5941-480E-9CE6-515E4D83F39A}"/>
                </a:ext>
              </a:extLst>
            </p:cNvPr>
            <p:cNvSpPr/>
            <p:nvPr/>
          </p:nvSpPr>
          <p:spPr>
            <a:xfrm>
              <a:off x="3178208" y="5856645"/>
              <a:ext cx="1310607" cy="54864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EAD</a:t>
              </a:r>
            </a:p>
          </p:txBody>
        </p:sp>
        <p:sp>
          <p:nvSpPr>
            <p:cNvPr id="32" name="Rectangle 31">
              <a:extLst>
                <a:ext uri="{FF2B5EF4-FFF2-40B4-BE49-F238E27FC236}">
                  <a16:creationId xmlns:a16="http://schemas.microsoft.com/office/drawing/2014/main" id="{EB1B6A34-969C-479C-9FC9-7FD89D8FCBF3}"/>
                </a:ext>
              </a:extLst>
            </p:cNvPr>
            <p:cNvSpPr/>
            <p:nvPr/>
          </p:nvSpPr>
          <p:spPr>
            <a:xfrm>
              <a:off x="5320065" y="5856645"/>
              <a:ext cx="1310607" cy="54864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LGD</a:t>
              </a:r>
            </a:p>
          </p:txBody>
        </p:sp>
        <p:sp>
          <p:nvSpPr>
            <p:cNvPr id="33" name="Rectangle 32">
              <a:extLst>
                <a:ext uri="{FF2B5EF4-FFF2-40B4-BE49-F238E27FC236}">
                  <a16:creationId xmlns:a16="http://schemas.microsoft.com/office/drawing/2014/main" id="{C7251C07-B9BF-466F-8FB7-AC9425E69E48}"/>
                </a:ext>
              </a:extLst>
            </p:cNvPr>
            <p:cNvSpPr/>
            <p:nvPr/>
          </p:nvSpPr>
          <p:spPr>
            <a:xfrm>
              <a:off x="7461922" y="5856645"/>
              <a:ext cx="2169758" cy="54864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Loan Loss</a:t>
              </a:r>
            </a:p>
          </p:txBody>
        </p:sp>
        <p:sp>
          <p:nvSpPr>
            <p:cNvPr id="34" name="Multiply 23">
              <a:extLst>
                <a:ext uri="{FF2B5EF4-FFF2-40B4-BE49-F238E27FC236}">
                  <a16:creationId xmlns:a16="http://schemas.microsoft.com/office/drawing/2014/main" id="{0FCFCC04-4CB9-4B70-8184-C21812E50600}"/>
                </a:ext>
              </a:extLst>
            </p:cNvPr>
            <p:cNvSpPr>
              <a:spLocks noChangeAspect="1"/>
            </p:cNvSpPr>
            <p:nvPr/>
          </p:nvSpPr>
          <p:spPr>
            <a:xfrm>
              <a:off x="2488263" y="5854982"/>
              <a:ext cx="548640" cy="548640"/>
            </a:xfrm>
            <a:prstGeom prst="mathMultiply">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23">
              <a:extLst>
                <a:ext uri="{FF2B5EF4-FFF2-40B4-BE49-F238E27FC236}">
                  <a16:creationId xmlns:a16="http://schemas.microsoft.com/office/drawing/2014/main" id="{41D30F9F-55E9-4DE6-858B-43296CB5B6C5}"/>
                </a:ext>
              </a:extLst>
            </p:cNvPr>
            <p:cNvSpPr>
              <a:spLocks noChangeAspect="1"/>
            </p:cNvSpPr>
            <p:nvPr/>
          </p:nvSpPr>
          <p:spPr>
            <a:xfrm>
              <a:off x="4632960" y="5854982"/>
              <a:ext cx="548640" cy="548640"/>
            </a:xfrm>
            <a:prstGeom prst="mathMultiply">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EF855E50-E384-4B0B-96BB-BA6E445D2F80}"/>
              </a:ext>
            </a:extLst>
          </p:cNvPr>
          <p:cNvSpPr>
            <a:spLocks noGrp="1"/>
          </p:cNvSpPr>
          <p:nvPr>
            <p:ph type="sldNum" sz="quarter" idx="4"/>
          </p:nvPr>
        </p:nvSpPr>
        <p:spPr/>
        <p:txBody>
          <a:bodyPr/>
          <a:lstStyle/>
          <a:p>
            <a:fld id="{F9F38F6F-904C-477B-8803-234C4EFF5914}" type="slidenum">
              <a:rPr lang="en-US" smtClean="0"/>
              <a:t>4</a:t>
            </a:fld>
            <a:endParaRPr lang="en-US"/>
          </a:p>
        </p:txBody>
      </p:sp>
    </p:spTree>
    <p:extLst>
      <p:ext uri="{BB962C8B-B14F-4D97-AF65-F5344CB8AC3E}">
        <p14:creationId xmlns:p14="http://schemas.microsoft.com/office/powerpoint/2010/main" val="312442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57C42F-FACD-45F4-86D0-221384081DD5}"/>
              </a:ext>
            </a:extLst>
          </p:cNvPr>
          <p:cNvSpPr/>
          <p:nvPr/>
        </p:nvSpPr>
        <p:spPr>
          <a:xfrm>
            <a:off x="7092981" y="1860649"/>
            <a:ext cx="4109460" cy="41387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499A49-C251-4959-8C61-34C1F8D9AB3C}"/>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There are two different types of Probability of Default (PD) Modeling</a:t>
            </a:r>
          </a:p>
        </p:txBody>
      </p:sp>
      <p:sp>
        <p:nvSpPr>
          <p:cNvPr id="12" name="Shape 3493">
            <a:extLst>
              <a:ext uri="{FF2B5EF4-FFF2-40B4-BE49-F238E27FC236}">
                <a16:creationId xmlns:a16="http://schemas.microsoft.com/office/drawing/2014/main" id="{151C07DE-C668-4437-9617-7959FDE5DD7F}"/>
              </a:ext>
            </a:extLst>
          </p:cNvPr>
          <p:cNvSpPr/>
          <p:nvPr/>
        </p:nvSpPr>
        <p:spPr>
          <a:xfrm>
            <a:off x="2118870" y="1967046"/>
            <a:ext cx="1850837"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P</a:t>
            </a:r>
            <a:r>
              <a:rPr lang="en-US" altLang="zh-CN" dirty="0">
                <a:solidFill>
                  <a:schemeClr val="bg1"/>
                </a:solidFill>
              </a:rPr>
              <a:t>oint in Time </a:t>
            </a:r>
            <a:endParaRPr dirty="0">
              <a:solidFill>
                <a:schemeClr val="bg1"/>
              </a:solidFill>
            </a:endParaRPr>
          </a:p>
        </p:txBody>
      </p:sp>
      <p:sp>
        <p:nvSpPr>
          <p:cNvPr id="13" name="Shape 3493">
            <a:extLst>
              <a:ext uri="{FF2B5EF4-FFF2-40B4-BE49-F238E27FC236}">
                <a16:creationId xmlns:a16="http://schemas.microsoft.com/office/drawing/2014/main" id="{87B7B180-283F-445A-9211-CC73090BFC0A}"/>
              </a:ext>
            </a:extLst>
          </p:cNvPr>
          <p:cNvSpPr/>
          <p:nvPr/>
        </p:nvSpPr>
        <p:spPr>
          <a:xfrm>
            <a:off x="8222293" y="1967046"/>
            <a:ext cx="1850837"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Through the Cycle</a:t>
            </a:r>
            <a:endParaRPr dirty="0">
              <a:solidFill>
                <a:schemeClr val="bg1"/>
              </a:solidFill>
            </a:endParaRPr>
          </a:p>
        </p:txBody>
      </p:sp>
      <p:sp>
        <p:nvSpPr>
          <p:cNvPr id="15" name="Shape 394">
            <a:extLst>
              <a:ext uri="{FF2B5EF4-FFF2-40B4-BE49-F238E27FC236}">
                <a16:creationId xmlns:a16="http://schemas.microsoft.com/office/drawing/2014/main" id="{24DCC9A7-EFD4-49BA-9F66-2B0DE5E7F858}"/>
              </a:ext>
            </a:extLst>
          </p:cNvPr>
          <p:cNvSpPr/>
          <p:nvPr/>
        </p:nvSpPr>
        <p:spPr>
          <a:xfrm>
            <a:off x="302114" y="2490709"/>
            <a:ext cx="5484348" cy="2277547"/>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defRPr sz="1800">
                <a:solidFill>
                  <a:srgbClr val="000000"/>
                </a:solidFill>
                <a:uFillTx/>
              </a:defRPr>
            </a:pPr>
            <a:r>
              <a:rPr lang="en-US" sz="2000" dirty="0">
                <a:solidFill>
                  <a:srgbClr val="000000"/>
                </a:solidFill>
                <a:uFill>
                  <a:solidFill>
                    <a:srgbClr val="A6A6A6"/>
                  </a:solidFill>
                </a:uFill>
              </a:rPr>
              <a:t>Model considers external factors such as Interest Rate, Unemployment Rate, S&amp;P Index, etc.  For our PD models, we will utilize time-series modeling and include external factors (10 year Treasury rate, S&amp;P Index, GDP, Unemployment Rate) to determine if there are associations of increase/decrease in default rates based on external economic factors.</a:t>
            </a:r>
          </a:p>
        </p:txBody>
      </p:sp>
      <p:sp>
        <p:nvSpPr>
          <p:cNvPr id="17" name="Shape 394">
            <a:extLst>
              <a:ext uri="{FF2B5EF4-FFF2-40B4-BE49-F238E27FC236}">
                <a16:creationId xmlns:a16="http://schemas.microsoft.com/office/drawing/2014/main" id="{241DE03F-95EA-4FAD-87D8-7AFF9A96805B}"/>
              </a:ext>
            </a:extLst>
          </p:cNvPr>
          <p:cNvSpPr/>
          <p:nvPr/>
        </p:nvSpPr>
        <p:spPr>
          <a:xfrm>
            <a:off x="7181710" y="2490709"/>
            <a:ext cx="3932002" cy="3508653"/>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defRPr sz="1800">
                <a:solidFill>
                  <a:srgbClr val="000000"/>
                </a:solidFill>
                <a:uFillTx/>
              </a:defRPr>
            </a:pPr>
            <a:r>
              <a:rPr lang="en-US" sz="2000" dirty="0">
                <a:solidFill>
                  <a:srgbClr val="000000"/>
                </a:solidFill>
                <a:uFill>
                  <a:solidFill>
                    <a:srgbClr val="A6A6A6"/>
                  </a:solidFill>
                </a:uFill>
              </a:rPr>
              <a:t>Through the cycle doesn’t utilize time-series modeling.  It looks at the entire population without regard to specific time period or external factors.  ‘ALLL’ Allowance for Loans and Leases uses Through the Cycle methodology.  However, most banks and financial institutions are adopting to a Point in Time method in order to comply with CECL (Current Expected Credit Loss).</a:t>
            </a:r>
          </a:p>
        </p:txBody>
      </p:sp>
      <p:sp>
        <p:nvSpPr>
          <p:cNvPr id="10" name="Rectangle 9">
            <a:extLst>
              <a:ext uri="{FF2B5EF4-FFF2-40B4-BE49-F238E27FC236}">
                <a16:creationId xmlns:a16="http://schemas.microsoft.com/office/drawing/2014/main" id="{4DD80B57-A929-456F-88C2-C20277C20DB4}"/>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1.4 Point in Time vs Through the Cycle</a:t>
            </a:r>
          </a:p>
        </p:txBody>
      </p:sp>
      <p:grpSp>
        <p:nvGrpSpPr>
          <p:cNvPr id="2" name="Group 1">
            <a:extLst>
              <a:ext uri="{FF2B5EF4-FFF2-40B4-BE49-F238E27FC236}">
                <a16:creationId xmlns:a16="http://schemas.microsoft.com/office/drawing/2014/main" id="{20CCC70C-3270-455A-B081-452C55E4C7E2}"/>
              </a:ext>
            </a:extLst>
          </p:cNvPr>
          <p:cNvGrpSpPr/>
          <p:nvPr/>
        </p:nvGrpSpPr>
        <p:grpSpPr>
          <a:xfrm>
            <a:off x="748129" y="4768256"/>
            <a:ext cx="4592318" cy="791218"/>
            <a:chOff x="302114" y="4845656"/>
            <a:chExt cx="4592318" cy="791218"/>
          </a:xfrm>
        </p:grpSpPr>
        <p:pic>
          <p:nvPicPr>
            <p:cNvPr id="11" name="Picture 10">
              <a:extLst>
                <a:ext uri="{FF2B5EF4-FFF2-40B4-BE49-F238E27FC236}">
                  <a16:creationId xmlns:a16="http://schemas.microsoft.com/office/drawing/2014/main" id="{DA6DF3FE-C4F1-40E0-82E5-7824D43D6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14" y="4861205"/>
              <a:ext cx="1034224" cy="775668"/>
            </a:xfrm>
            <a:prstGeom prst="rect">
              <a:avLst/>
            </a:prstGeom>
          </p:spPr>
        </p:pic>
        <p:pic>
          <p:nvPicPr>
            <p:cNvPr id="14" name="Picture 13">
              <a:extLst>
                <a:ext uri="{FF2B5EF4-FFF2-40B4-BE49-F238E27FC236}">
                  <a16:creationId xmlns:a16="http://schemas.microsoft.com/office/drawing/2014/main" id="{09B897E2-5008-46E3-A773-D23251878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249" y="4845656"/>
              <a:ext cx="704183" cy="791217"/>
            </a:xfrm>
            <a:prstGeom prst="rect">
              <a:avLst/>
            </a:prstGeom>
          </p:spPr>
        </p:pic>
        <p:pic>
          <p:nvPicPr>
            <p:cNvPr id="16" name="Picture 15">
              <a:extLst>
                <a:ext uri="{FF2B5EF4-FFF2-40B4-BE49-F238E27FC236}">
                  <a16:creationId xmlns:a16="http://schemas.microsoft.com/office/drawing/2014/main" id="{5EE19975-4ADF-4892-8E59-216FFA93B2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2343" y="4861205"/>
              <a:ext cx="1350017" cy="775668"/>
            </a:xfrm>
            <a:prstGeom prst="rect">
              <a:avLst/>
            </a:prstGeom>
          </p:spPr>
        </p:pic>
        <p:pic>
          <p:nvPicPr>
            <p:cNvPr id="20" name="Picture 19">
              <a:extLst>
                <a:ext uri="{FF2B5EF4-FFF2-40B4-BE49-F238E27FC236}">
                  <a16:creationId xmlns:a16="http://schemas.microsoft.com/office/drawing/2014/main" id="{863B4047-30A4-421B-BCBF-58F11EBD95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3271" y="4861206"/>
              <a:ext cx="1081161" cy="775668"/>
            </a:xfrm>
            <a:prstGeom prst="rect">
              <a:avLst/>
            </a:prstGeom>
          </p:spPr>
        </p:pic>
      </p:grpSp>
      <p:sp>
        <p:nvSpPr>
          <p:cNvPr id="3" name="Slide Number Placeholder 2">
            <a:extLst>
              <a:ext uri="{FF2B5EF4-FFF2-40B4-BE49-F238E27FC236}">
                <a16:creationId xmlns:a16="http://schemas.microsoft.com/office/drawing/2014/main" id="{4DBCD667-0639-4A69-9391-73575C5A8642}"/>
              </a:ext>
            </a:extLst>
          </p:cNvPr>
          <p:cNvSpPr>
            <a:spLocks noGrp="1"/>
          </p:cNvSpPr>
          <p:nvPr>
            <p:ph type="sldNum" sz="quarter" idx="4"/>
          </p:nvPr>
        </p:nvSpPr>
        <p:spPr/>
        <p:txBody>
          <a:bodyPr/>
          <a:lstStyle/>
          <a:p>
            <a:fld id="{F9F38F6F-904C-477B-8803-234C4EFF5914}" type="slidenum">
              <a:rPr lang="en-US" smtClean="0"/>
              <a:t>5</a:t>
            </a:fld>
            <a:endParaRPr lang="en-US"/>
          </a:p>
        </p:txBody>
      </p:sp>
    </p:spTree>
    <p:extLst>
      <p:ext uri="{BB962C8B-B14F-4D97-AF65-F5344CB8AC3E}">
        <p14:creationId xmlns:p14="http://schemas.microsoft.com/office/powerpoint/2010/main" val="322026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CE00400-BD60-4BDE-BF3E-3558E34C1D97}"/>
              </a:ext>
            </a:extLst>
          </p:cNvPr>
          <p:cNvGrpSpPr/>
          <p:nvPr/>
        </p:nvGrpSpPr>
        <p:grpSpPr>
          <a:xfrm>
            <a:off x="2827484" y="1521772"/>
            <a:ext cx="4338426" cy="3814455"/>
            <a:chOff x="2827484" y="1819386"/>
            <a:chExt cx="4338426" cy="3814455"/>
          </a:xfrm>
        </p:grpSpPr>
        <p:sp>
          <p:nvSpPr>
            <p:cNvPr id="16" name="TextBox 15">
              <a:extLst>
                <a:ext uri="{FF2B5EF4-FFF2-40B4-BE49-F238E27FC236}">
                  <a16:creationId xmlns:a16="http://schemas.microsoft.com/office/drawing/2014/main" id="{C8F49945-BAB2-428F-93B4-5B5A6ED16925}"/>
                </a:ext>
              </a:extLst>
            </p:cNvPr>
            <p:cNvSpPr txBox="1"/>
            <p:nvPr/>
          </p:nvSpPr>
          <p:spPr>
            <a:xfrm>
              <a:off x="2827484" y="4099302"/>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Interpretation</a:t>
              </a:r>
              <a:endParaRPr lang="en-US" altLang="zh-CN" sz="2000" dirty="0">
                <a:solidFill>
                  <a:schemeClr val="bg2"/>
                </a:solidFill>
                <a:latin typeface="Microsoft YaHei" charset="-122"/>
                <a:ea typeface="Microsoft YaHei" charset="-122"/>
                <a:cs typeface="Microsoft YaHei" charset="-122"/>
              </a:endParaRPr>
            </a:p>
          </p:txBody>
        </p:sp>
        <p:sp>
          <p:nvSpPr>
            <p:cNvPr id="20" name="TextBox 19">
              <a:extLst>
                <a:ext uri="{FF2B5EF4-FFF2-40B4-BE49-F238E27FC236}">
                  <a16:creationId xmlns:a16="http://schemas.microsoft.com/office/drawing/2014/main" id="{EE3DEDBE-7941-496A-ABF7-4F74F6F3EAAC}"/>
                </a:ext>
              </a:extLst>
            </p:cNvPr>
            <p:cNvSpPr txBox="1"/>
            <p:nvPr/>
          </p:nvSpPr>
          <p:spPr>
            <a:xfrm>
              <a:off x="2827484" y="1819386"/>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Overview</a:t>
              </a:r>
              <a:endParaRPr lang="en-US" altLang="zh-CN" sz="2000" dirty="0">
                <a:solidFill>
                  <a:schemeClr val="bg2"/>
                </a:solidFill>
                <a:latin typeface="Microsoft YaHei" charset="-122"/>
                <a:ea typeface="Microsoft YaHei" charset="-122"/>
                <a:cs typeface="Microsoft YaHei" charset="-122"/>
              </a:endParaRPr>
            </a:p>
          </p:txBody>
        </p:sp>
        <p:sp>
          <p:nvSpPr>
            <p:cNvPr id="27" name="TextBox 26">
              <a:extLst>
                <a:ext uri="{FF2B5EF4-FFF2-40B4-BE49-F238E27FC236}">
                  <a16:creationId xmlns:a16="http://schemas.microsoft.com/office/drawing/2014/main" id="{EFDEF049-831E-4449-876E-FC4B25E6F3BF}"/>
                </a:ext>
              </a:extLst>
            </p:cNvPr>
            <p:cNvSpPr txBox="1"/>
            <p:nvPr/>
          </p:nvSpPr>
          <p:spPr>
            <a:xfrm>
              <a:off x="2827484" y="2389365"/>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Microsoft YaHei" charset="-122"/>
                  <a:ea typeface="Microsoft YaHei" charset="-122"/>
                  <a:cs typeface="Microsoft YaHei" charset="-122"/>
                </a:rPr>
                <a:t>Data Preprocessing</a:t>
              </a:r>
              <a:endParaRPr lang="en-US" altLang="zh-CN" sz="2000" dirty="0">
                <a:latin typeface="Microsoft YaHei" charset="-122"/>
                <a:ea typeface="Microsoft YaHei" charset="-122"/>
                <a:cs typeface="Microsoft YaHei" charset="-122"/>
              </a:endParaRPr>
            </a:p>
          </p:txBody>
        </p:sp>
        <p:sp>
          <p:nvSpPr>
            <p:cNvPr id="28" name="TextBox 27">
              <a:extLst>
                <a:ext uri="{FF2B5EF4-FFF2-40B4-BE49-F238E27FC236}">
                  <a16:creationId xmlns:a16="http://schemas.microsoft.com/office/drawing/2014/main" id="{08A8025D-E9CE-4055-B7A8-F7D4D381D367}"/>
                </a:ext>
              </a:extLst>
            </p:cNvPr>
            <p:cNvSpPr txBox="1"/>
            <p:nvPr/>
          </p:nvSpPr>
          <p:spPr>
            <a:xfrm>
              <a:off x="2827484" y="2959344"/>
              <a:ext cx="4338426"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Building</a:t>
              </a:r>
              <a:endParaRPr lang="en-US" altLang="zh-CN" sz="2000" dirty="0">
                <a:solidFill>
                  <a:schemeClr val="bg2"/>
                </a:solidFill>
                <a:latin typeface="Microsoft YaHei" charset="-122"/>
                <a:ea typeface="Microsoft YaHei" charset="-122"/>
                <a:cs typeface="Microsoft YaHei" charset="-122"/>
              </a:endParaRPr>
            </a:p>
          </p:txBody>
        </p:sp>
        <p:sp>
          <p:nvSpPr>
            <p:cNvPr id="29" name="TextBox 28">
              <a:extLst>
                <a:ext uri="{FF2B5EF4-FFF2-40B4-BE49-F238E27FC236}">
                  <a16:creationId xmlns:a16="http://schemas.microsoft.com/office/drawing/2014/main" id="{F9CCCE52-E82D-4E86-B962-C3803D8AFC3B}"/>
                </a:ext>
              </a:extLst>
            </p:cNvPr>
            <p:cNvSpPr txBox="1"/>
            <p:nvPr/>
          </p:nvSpPr>
          <p:spPr>
            <a:xfrm>
              <a:off x="2827484" y="3529323"/>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Model Comparison</a:t>
              </a:r>
            </a:p>
          </p:txBody>
        </p:sp>
        <p:sp>
          <p:nvSpPr>
            <p:cNvPr id="30" name="TextBox 29">
              <a:extLst>
                <a:ext uri="{FF2B5EF4-FFF2-40B4-BE49-F238E27FC236}">
                  <a16:creationId xmlns:a16="http://schemas.microsoft.com/office/drawing/2014/main" id="{887C5B1B-AC45-44BA-B17A-44D115E2A005}"/>
                </a:ext>
              </a:extLst>
            </p:cNvPr>
            <p:cNvSpPr txBox="1"/>
            <p:nvPr/>
          </p:nvSpPr>
          <p:spPr>
            <a:xfrm>
              <a:off x="2827484" y="466928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Future Steps</a:t>
              </a:r>
              <a:endParaRPr lang="en-US" altLang="zh-CN" sz="2000" dirty="0">
                <a:solidFill>
                  <a:schemeClr val="bg2"/>
                </a:solidFill>
                <a:latin typeface="Microsoft YaHei" charset="-122"/>
                <a:ea typeface="Microsoft YaHei" charset="-122"/>
                <a:cs typeface="Microsoft YaHei" charset="-122"/>
              </a:endParaRPr>
            </a:p>
          </p:txBody>
        </p:sp>
        <p:sp>
          <p:nvSpPr>
            <p:cNvPr id="31" name="TextBox 30">
              <a:extLst>
                <a:ext uri="{FF2B5EF4-FFF2-40B4-BE49-F238E27FC236}">
                  <a16:creationId xmlns:a16="http://schemas.microsoft.com/office/drawing/2014/main" id="{8B06E43B-DF89-4D79-B22C-7D2AA9D2FED0}"/>
                </a:ext>
              </a:extLst>
            </p:cNvPr>
            <p:cNvSpPr txBox="1"/>
            <p:nvPr/>
          </p:nvSpPr>
          <p:spPr>
            <a:xfrm>
              <a:off x="2827484" y="5233731"/>
              <a:ext cx="3722170"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solidFill>
                    <a:schemeClr val="bg2"/>
                  </a:solidFill>
                  <a:latin typeface="Microsoft YaHei" charset="-122"/>
                  <a:ea typeface="Microsoft YaHei" charset="-122"/>
                  <a:cs typeface="Microsoft YaHei" charset="-122"/>
                </a:rPr>
                <a:t>Appendix</a:t>
              </a:r>
              <a:endParaRPr lang="en-US" altLang="zh-CN" sz="2000" dirty="0">
                <a:solidFill>
                  <a:schemeClr val="bg2"/>
                </a:solidFill>
                <a:latin typeface="Microsoft YaHei" charset="-122"/>
                <a:ea typeface="Microsoft YaHei" charset="-122"/>
                <a:cs typeface="Microsoft YaHei" charset="-122"/>
              </a:endParaRPr>
            </a:p>
          </p:txBody>
        </p:sp>
      </p:grpSp>
      <p:sp>
        <p:nvSpPr>
          <p:cNvPr id="3" name="Slide Number Placeholder 2">
            <a:extLst>
              <a:ext uri="{FF2B5EF4-FFF2-40B4-BE49-F238E27FC236}">
                <a16:creationId xmlns:a16="http://schemas.microsoft.com/office/drawing/2014/main" id="{6A52717A-A21D-4C8E-BC90-16F2F140BD2C}"/>
              </a:ext>
            </a:extLst>
          </p:cNvPr>
          <p:cNvSpPr>
            <a:spLocks noGrp="1"/>
          </p:cNvSpPr>
          <p:nvPr>
            <p:ph type="sldNum" sz="quarter" idx="4"/>
          </p:nvPr>
        </p:nvSpPr>
        <p:spPr/>
        <p:txBody>
          <a:bodyPr/>
          <a:lstStyle/>
          <a:p>
            <a:fld id="{F9F38F6F-904C-477B-8803-234C4EFF5914}" type="slidenum">
              <a:rPr lang="en-US" smtClean="0"/>
              <a:t>6</a:t>
            </a:fld>
            <a:endParaRPr lang="en-US"/>
          </a:p>
        </p:txBody>
      </p:sp>
    </p:spTree>
    <p:extLst>
      <p:ext uri="{BB962C8B-B14F-4D97-AF65-F5344CB8AC3E}">
        <p14:creationId xmlns:p14="http://schemas.microsoft.com/office/powerpoint/2010/main" val="68967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499A49-C251-4959-8C61-34C1F8D9AB3C}"/>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CURO </a:t>
            </a:r>
            <a:r>
              <a:rPr lang="en-US" altLang="zh-CN" sz="2300" dirty="0">
                <a:solidFill>
                  <a:schemeClr val="bg1"/>
                </a:solidFill>
              </a:rPr>
              <a:t>table (Default Info) and FICO table (Customer Info) are merged using the Customer Key </a:t>
            </a:r>
            <a:endParaRPr lang="en-US" sz="2300" dirty="0">
              <a:solidFill>
                <a:schemeClr val="bg1"/>
              </a:solidFill>
            </a:endParaRPr>
          </a:p>
        </p:txBody>
      </p:sp>
      <p:sp>
        <p:nvSpPr>
          <p:cNvPr id="12" name="Shape 3493">
            <a:extLst>
              <a:ext uri="{FF2B5EF4-FFF2-40B4-BE49-F238E27FC236}">
                <a16:creationId xmlns:a16="http://schemas.microsoft.com/office/drawing/2014/main" id="{151C07DE-C668-4437-9617-7959FDE5DD7F}"/>
              </a:ext>
            </a:extLst>
          </p:cNvPr>
          <p:cNvSpPr/>
          <p:nvPr/>
        </p:nvSpPr>
        <p:spPr>
          <a:xfrm>
            <a:off x="2118870" y="1967046"/>
            <a:ext cx="1850837"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CURO (internal)</a:t>
            </a:r>
            <a:endParaRPr dirty="0">
              <a:solidFill>
                <a:schemeClr val="bg1"/>
              </a:solidFill>
            </a:endParaRPr>
          </a:p>
        </p:txBody>
      </p:sp>
      <p:sp>
        <p:nvSpPr>
          <p:cNvPr id="13" name="Shape 3493">
            <a:extLst>
              <a:ext uri="{FF2B5EF4-FFF2-40B4-BE49-F238E27FC236}">
                <a16:creationId xmlns:a16="http://schemas.microsoft.com/office/drawing/2014/main" id="{87B7B180-283F-445A-9211-CC73090BFC0A}"/>
              </a:ext>
            </a:extLst>
          </p:cNvPr>
          <p:cNvSpPr/>
          <p:nvPr/>
        </p:nvSpPr>
        <p:spPr>
          <a:xfrm>
            <a:off x="8222293" y="1967046"/>
            <a:ext cx="1850837" cy="430714"/>
          </a:xfrm>
          <a:prstGeom prst="roundRect">
            <a:avLst>
              <a:gd name="adj" fmla="val 0"/>
            </a:avLst>
          </a:prstGeom>
          <a:solidFill>
            <a:schemeClr val="tx1"/>
          </a:solidFill>
          <a:ln w="12700">
            <a:miter lim="400000"/>
          </a:ln>
        </p:spPr>
        <p:txBody>
          <a:bodyPr lIns="0" tIns="0" rIns="0" bIns="0" anchor="ctr"/>
          <a:lstStyle/>
          <a:p>
            <a:pPr lvl="0" algn="ctr"/>
            <a:r>
              <a:rPr lang="en-US" dirty="0">
                <a:solidFill>
                  <a:schemeClr val="bg1"/>
                </a:solidFill>
              </a:rPr>
              <a:t>FICO (external)</a:t>
            </a:r>
            <a:endParaRPr dirty="0">
              <a:solidFill>
                <a:schemeClr val="bg1"/>
              </a:solidFill>
            </a:endParaRPr>
          </a:p>
        </p:txBody>
      </p:sp>
      <p:sp>
        <p:nvSpPr>
          <p:cNvPr id="15" name="Shape 394">
            <a:extLst>
              <a:ext uri="{FF2B5EF4-FFF2-40B4-BE49-F238E27FC236}">
                <a16:creationId xmlns:a16="http://schemas.microsoft.com/office/drawing/2014/main" id="{24DCC9A7-EFD4-49BA-9F66-2B0DE5E7F858}"/>
              </a:ext>
            </a:extLst>
          </p:cNvPr>
          <p:cNvSpPr/>
          <p:nvPr/>
        </p:nvSpPr>
        <p:spPr>
          <a:xfrm>
            <a:off x="866252" y="2653269"/>
            <a:ext cx="4356072" cy="276998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285750" indent="-285750">
              <a:buFont typeface="Wingdings" panose="05000000000000000000" pitchFamily="2" charset="2"/>
              <a:buChar char="Ø"/>
              <a:defRPr sz="1800">
                <a:solidFill>
                  <a:srgbClr val="000000"/>
                </a:solidFill>
                <a:uFillTx/>
              </a:defRPr>
            </a:pPr>
            <a:r>
              <a:rPr lang="en-US" altLang="zh-CN" sz="2200" b="1" dirty="0">
                <a:solidFill>
                  <a:srgbClr val="000000"/>
                </a:solidFill>
                <a:uFill>
                  <a:solidFill>
                    <a:srgbClr val="A6A6A6"/>
                  </a:solidFill>
                </a:uFill>
              </a:rPr>
              <a:t>The table has over 5 million observations and 112 columns</a:t>
            </a:r>
          </a:p>
          <a:p>
            <a:pPr>
              <a:defRPr sz="1800">
                <a:solidFill>
                  <a:srgbClr val="000000"/>
                </a:solidFill>
                <a:uFillTx/>
              </a:defRPr>
            </a:pPr>
            <a:endParaRPr lang="en-US" altLang="zh-CN" sz="600" b="1" dirty="0">
              <a:solidFill>
                <a:srgbClr val="000000"/>
              </a:solidFill>
              <a:uFill>
                <a:solidFill>
                  <a:srgbClr val="A6A6A6"/>
                </a:solidFill>
              </a:uFill>
            </a:endParaRPr>
          </a:p>
          <a:p>
            <a:pPr marL="285750" indent="-285750">
              <a:buFont typeface="Wingdings" panose="05000000000000000000" pitchFamily="2" charset="2"/>
              <a:buChar char="Ø"/>
              <a:defRPr sz="1800">
                <a:solidFill>
                  <a:srgbClr val="000000"/>
                </a:solidFill>
                <a:uFillTx/>
              </a:defRPr>
            </a:pPr>
            <a:r>
              <a:rPr lang="en-US" altLang="zh-CN" sz="2200" b="1" dirty="0">
                <a:solidFill>
                  <a:srgbClr val="000000"/>
                </a:solidFill>
                <a:uFill>
                  <a:solidFill>
                    <a:srgbClr val="A6A6A6"/>
                  </a:solidFill>
                </a:uFill>
              </a:rPr>
              <a:t>3 columns are selected:</a:t>
            </a:r>
          </a:p>
          <a:p>
            <a:pPr marL="342900" indent="-342900">
              <a:buFont typeface="Wingdings" panose="05000000000000000000" pitchFamily="2" charset="2"/>
              <a:buChar char="ü"/>
              <a:defRPr sz="1800">
                <a:solidFill>
                  <a:srgbClr val="000000"/>
                </a:solidFill>
                <a:uFillTx/>
              </a:defRPr>
            </a:pPr>
            <a:r>
              <a:rPr lang="en-US" altLang="zh-CN" sz="2000" dirty="0">
                <a:solidFill>
                  <a:srgbClr val="000000"/>
                </a:solidFill>
                <a:uFill>
                  <a:solidFill>
                    <a:srgbClr val="A6A6A6"/>
                  </a:solidFill>
                </a:uFill>
              </a:rPr>
              <a:t>Write-off amount indicates whether a customer defaults a loan</a:t>
            </a:r>
          </a:p>
          <a:p>
            <a:pPr marL="342900" indent="-342900">
              <a:buFont typeface="Wingdings" panose="05000000000000000000" pitchFamily="2" charset="2"/>
              <a:buChar char="ü"/>
              <a:defRPr sz="1800">
                <a:solidFill>
                  <a:srgbClr val="000000"/>
                </a:solidFill>
                <a:uFillTx/>
              </a:defRPr>
            </a:pPr>
            <a:r>
              <a:rPr lang="en-US" sz="2000" dirty="0">
                <a:uFill>
                  <a:solidFill>
                    <a:srgbClr val="A6A6A6"/>
                  </a:solidFill>
                </a:uFill>
              </a:rPr>
              <a:t>‘Is Internet’ shows whether a customer used online application</a:t>
            </a:r>
          </a:p>
          <a:p>
            <a:pPr marL="342900" indent="-342900">
              <a:buFont typeface="Wingdings" panose="05000000000000000000" pitchFamily="2" charset="2"/>
              <a:buChar char="ü"/>
              <a:defRPr sz="1800">
                <a:solidFill>
                  <a:srgbClr val="000000"/>
                </a:solidFill>
                <a:uFillTx/>
              </a:defRPr>
            </a:pPr>
            <a:r>
              <a:rPr lang="en-US" sz="2000" dirty="0">
                <a:uFill>
                  <a:solidFill>
                    <a:srgbClr val="A6A6A6"/>
                  </a:solidFill>
                </a:uFill>
              </a:rPr>
              <a:t>‘CustomerKey’ will be used for joint</a:t>
            </a:r>
          </a:p>
        </p:txBody>
      </p:sp>
      <p:sp>
        <p:nvSpPr>
          <p:cNvPr id="17" name="Shape 394">
            <a:extLst>
              <a:ext uri="{FF2B5EF4-FFF2-40B4-BE49-F238E27FC236}">
                <a16:creationId xmlns:a16="http://schemas.microsoft.com/office/drawing/2014/main" id="{241DE03F-95EA-4FAD-87D8-7AFF9A96805B}"/>
              </a:ext>
            </a:extLst>
          </p:cNvPr>
          <p:cNvSpPr/>
          <p:nvPr/>
        </p:nvSpPr>
        <p:spPr>
          <a:xfrm>
            <a:off x="6969678" y="2653269"/>
            <a:ext cx="4356072" cy="2677656"/>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285750" indent="-285750">
              <a:buFont typeface="Wingdings" panose="05000000000000000000" pitchFamily="2" charset="2"/>
              <a:buChar char="Ø"/>
              <a:defRPr sz="1800">
                <a:solidFill>
                  <a:srgbClr val="000000"/>
                </a:solidFill>
                <a:uFillTx/>
              </a:defRPr>
            </a:pPr>
            <a:r>
              <a:rPr lang="en-US" altLang="zh-CN" sz="2200" b="1" dirty="0">
                <a:solidFill>
                  <a:srgbClr val="000000"/>
                </a:solidFill>
                <a:uFill>
                  <a:solidFill>
                    <a:srgbClr val="A6A6A6"/>
                  </a:solidFill>
                </a:uFill>
              </a:rPr>
              <a:t>The table has over 7 million observations and 49 columns</a:t>
            </a:r>
          </a:p>
          <a:p>
            <a:pPr>
              <a:defRPr sz="1800">
                <a:solidFill>
                  <a:srgbClr val="000000"/>
                </a:solidFill>
                <a:uFillTx/>
              </a:defRPr>
            </a:pPr>
            <a:endParaRPr lang="en-US" altLang="zh-CN" sz="600" b="1" dirty="0">
              <a:solidFill>
                <a:srgbClr val="000000"/>
              </a:solidFill>
              <a:uFill>
                <a:solidFill>
                  <a:srgbClr val="A6A6A6"/>
                </a:solidFill>
              </a:uFill>
            </a:endParaRPr>
          </a:p>
          <a:p>
            <a:pPr marL="285750" indent="-28575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Customers location information is dropped because the model will be used within a specific region</a:t>
            </a:r>
          </a:p>
          <a:p>
            <a:pPr>
              <a:defRPr sz="1800">
                <a:solidFill>
                  <a:srgbClr val="000000"/>
                </a:solidFill>
                <a:uFillTx/>
              </a:defRPr>
            </a:pPr>
            <a:endParaRPr lang="en-US" sz="600" b="1" dirty="0">
              <a:solidFill>
                <a:srgbClr val="000000"/>
              </a:solidFill>
              <a:uFill>
                <a:solidFill>
                  <a:srgbClr val="A6A6A6"/>
                </a:solidFill>
              </a:uFill>
            </a:endParaRPr>
          </a:p>
          <a:p>
            <a:pPr marL="285750" indent="-28575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FICO scores are aggregated at the customer level</a:t>
            </a:r>
          </a:p>
        </p:txBody>
      </p:sp>
      <p:sp>
        <p:nvSpPr>
          <p:cNvPr id="18" name="Shape 274">
            <a:extLst>
              <a:ext uri="{FF2B5EF4-FFF2-40B4-BE49-F238E27FC236}">
                <a16:creationId xmlns:a16="http://schemas.microsoft.com/office/drawing/2014/main" id="{73B07CC7-2F37-4CBB-A445-5655EA479235}"/>
              </a:ext>
            </a:extLst>
          </p:cNvPr>
          <p:cNvSpPr/>
          <p:nvPr/>
        </p:nvSpPr>
        <p:spPr>
          <a:xfrm rot="16200000" flipH="1">
            <a:off x="6095997" y="3386118"/>
            <a:ext cx="1" cy="1304291"/>
          </a:xfrm>
          <a:prstGeom prst="line">
            <a:avLst/>
          </a:prstGeom>
          <a:ln w="76200" cap="rnd">
            <a:solidFill>
              <a:schemeClr val="tx1">
                <a:lumMod val="50000"/>
                <a:lumOff val="50000"/>
              </a:schemeClr>
            </a:solidFill>
            <a:round/>
            <a:headEnd type="arrow" w="med" len="med"/>
            <a:tailEnd type="arrow" w="med" len="med"/>
          </a:ln>
        </p:spPr>
        <p:txBody>
          <a:bodyPr lIns="45719" rIns="45719"/>
          <a:lstStyle/>
          <a:p>
            <a:pPr lvl="0" algn="l">
              <a:spcBef>
                <a:spcPts val="0"/>
              </a:spcBef>
              <a:defRPr sz="1200">
                <a:solidFill>
                  <a:srgbClr val="000000"/>
                </a:solidFill>
                <a:uFillTx/>
                <a:latin typeface="Helvetica"/>
                <a:ea typeface="Helvetica"/>
                <a:cs typeface="Helvetica"/>
                <a:sym typeface="Helvetica"/>
              </a:defRPr>
            </a:pPr>
            <a:endParaRPr/>
          </a:p>
        </p:txBody>
      </p:sp>
      <p:sp>
        <p:nvSpPr>
          <p:cNvPr id="19" name="Rectangle 18">
            <a:extLst>
              <a:ext uri="{FF2B5EF4-FFF2-40B4-BE49-F238E27FC236}">
                <a16:creationId xmlns:a16="http://schemas.microsoft.com/office/drawing/2014/main" id="{FB1FA099-E945-497E-8D6F-4981CCFB303F}"/>
              </a:ext>
            </a:extLst>
          </p:cNvPr>
          <p:cNvSpPr/>
          <p:nvPr/>
        </p:nvSpPr>
        <p:spPr>
          <a:xfrm>
            <a:off x="5329220" y="3566992"/>
            <a:ext cx="1533561" cy="369332"/>
          </a:xfrm>
          <a:prstGeom prst="rect">
            <a:avLst/>
          </a:prstGeom>
        </p:spPr>
        <p:txBody>
          <a:bodyPr wrap="none">
            <a:spAutoFit/>
          </a:bodyPr>
          <a:lstStyle/>
          <a:p>
            <a:pPr algn="ctr"/>
            <a:r>
              <a:rPr lang="en-US" altLang="zh-CN" dirty="0">
                <a:solidFill>
                  <a:srgbClr val="002060"/>
                </a:solidFill>
              </a:rPr>
              <a:t>Customer Key</a:t>
            </a:r>
            <a:endParaRPr lang="en-US" dirty="0"/>
          </a:p>
        </p:txBody>
      </p:sp>
      <p:sp>
        <p:nvSpPr>
          <p:cNvPr id="5" name="Rectangle 4">
            <a:extLst>
              <a:ext uri="{FF2B5EF4-FFF2-40B4-BE49-F238E27FC236}">
                <a16:creationId xmlns:a16="http://schemas.microsoft.com/office/drawing/2014/main" id="{D30F0044-6E5B-4843-BC2A-47D7278AF9C4}"/>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2.1 Data Preprocessing – Data Import</a:t>
            </a:r>
          </a:p>
        </p:txBody>
      </p:sp>
      <p:sp>
        <p:nvSpPr>
          <p:cNvPr id="2" name="Slide Number Placeholder 1">
            <a:extLst>
              <a:ext uri="{FF2B5EF4-FFF2-40B4-BE49-F238E27FC236}">
                <a16:creationId xmlns:a16="http://schemas.microsoft.com/office/drawing/2014/main" id="{540C9C4A-EA47-4C2D-8012-FBA38BB26EB2}"/>
              </a:ext>
            </a:extLst>
          </p:cNvPr>
          <p:cNvSpPr>
            <a:spLocks noGrp="1"/>
          </p:cNvSpPr>
          <p:nvPr>
            <p:ph type="sldNum" sz="quarter" idx="4"/>
          </p:nvPr>
        </p:nvSpPr>
        <p:spPr/>
        <p:txBody>
          <a:bodyPr/>
          <a:lstStyle/>
          <a:p>
            <a:fld id="{F9F38F6F-904C-477B-8803-234C4EFF5914}" type="slidenum">
              <a:rPr lang="en-US" smtClean="0"/>
              <a:t>7</a:t>
            </a:fld>
            <a:endParaRPr lang="en-US"/>
          </a:p>
        </p:txBody>
      </p:sp>
    </p:spTree>
    <p:extLst>
      <p:ext uri="{BB962C8B-B14F-4D97-AF65-F5344CB8AC3E}">
        <p14:creationId xmlns:p14="http://schemas.microsoft.com/office/powerpoint/2010/main" val="44525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F27545-A0A3-4ABD-BB01-06C7DB259EE9}"/>
              </a:ext>
            </a:extLst>
          </p:cNvPr>
          <p:cNvSpPr/>
          <p:nvPr/>
        </p:nvSpPr>
        <p:spPr>
          <a:xfrm>
            <a:off x="261174" y="933449"/>
            <a:ext cx="11669649" cy="560071"/>
          </a:xfrm>
          <a:prstGeom prst="rect">
            <a:avLst/>
          </a:prstGeom>
          <a:solidFill>
            <a:srgbClr val="C6D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bg1"/>
                </a:solidFill>
              </a:rPr>
              <a:t>Categorical variables handling consists of 2 parts: missing value handling &amp; category encoding</a:t>
            </a:r>
          </a:p>
        </p:txBody>
      </p:sp>
      <p:sp>
        <p:nvSpPr>
          <p:cNvPr id="11" name="Shape 3493">
            <a:extLst>
              <a:ext uri="{FF2B5EF4-FFF2-40B4-BE49-F238E27FC236}">
                <a16:creationId xmlns:a16="http://schemas.microsoft.com/office/drawing/2014/main" id="{2BEC7E33-88A5-4D58-952E-18A70C0DB0AD}"/>
              </a:ext>
            </a:extLst>
          </p:cNvPr>
          <p:cNvSpPr/>
          <p:nvPr/>
        </p:nvSpPr>
        <p:spPr>
          <a:xfrm>
            <a:off x="2118870" y="2203536"/>
            <a:ext cx="2926080" cy="430714"/>
          </a:xfrm>
          <a:prstGeom prst="roundRect">
            <a:avLst>
              <a:gd name="adj" fmla="val 0"/>
            </a:avLst>
          </a:prstGeom>
          <a:solidFill>
            <a:schemeClr val="tx1"/>
          </a:solidFill>
          <a:ln w="12700">
            <a:miter lim="400000"/>
          </a:ln>
        </p:spPr>
        <p:txBody>
          <a:bodyPr lIns="0" tIns="0" rIns="0" bIns="0" anchor="ctr"/>
          <a:lstStyle/>
          <a:p>
            <a:pPr algn="ctr"/>
            <a:r>
              <a:rPr lang="en-US" dirty="0">
                <a:solidFill>
                  <a:schemeClr val="bg1"/>
                </a:solidFill>
              </a:rPr>
              <a:t>Missing Value Handling</a:t>
            </a:r>
            <a:endParaRPr dirty="0">
              <a:solidFill>
                <a:schemeClr val="bg1"/>
              </a:solidFill>
            </a:endParaRPr>
          </a:p>
        </p:txBody>
      </p:sp>
      <p:sp>
        <p:nvSpPr>
          <p:cNvPr id="13" name="Shape 394">
            <a:extLst>
              <a:ext uri="{FF2B5EF4-FFF2-40B4-BE49-F238E27FC236}">
                <a16:creationId xmlns:a16="http://schemas.microsoft.com/office/drawing/2014/main" id="{FED7DF90-23EE-4B21-8F7A-54AAD9B403AF}"/>
              </a:ext>
            </a:extLst>
          </p:cNvPr>
          <p:cNvSpPr/>
          <p:nvPr/>
        </p:nvSpPr>
        <p:spPr>
          <a:xfrm>
            <a:off x="6596179" y="2418893"/>
            <a:ext cx="4356072" cy="2677656"/>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marL="285750" indent="-28575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Most values in the first 3 variables are missing, so these variables will be dropped</a:t>
            </a:r>
          </a:p>
          <a:p>
            <a:pPr>
              <a:defRPr sz="1800">
                <a:solidFill>
                  <a:srgbClr val="000000"/>
                </a:solidFill>
                <a:uFillTx/>
              </a:defRPr>
            </a:pPr>
            <a:endParaRPr lang="en-US" altLang="zh-CN" sz="600" b="1" dirty="0">
              <a:solidFill>
                <a:srgbClr val="000000"/>
              </a:solidFill>
              <a:uFill>
                <a:solidFill>
                  <a:srgbClr val="A6A6A6"/>
                </a:solidFill>
              </a:uFill>
            </a:endParaRPr>
          </a:p>
          <a:p>
            <a:pPr marL="285750" indent="-28575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Missing values and ' ' in 'GENDER' will be recategorized as 'other’</a:t>
            </a:r>
          </a:p>
          <a:p>
            <a:pPr>
              <a:defRPr sz="1800">
                <a:solidFill>
                  <a:srgbClr val="000000"/>
                </a:solidFill>
                <a:uFillTx/>
              </a:defRPr>
            </a:pPr>
            <a:endParaRPr lang="en-US" sz="600" b="1" dirty="0">
              <a:solidFill>
                <a:srgbClr val="000000"/>
              </a:solidFill>
              <a:uFill>
                <a:solidFill>
                  <a:srgbClr val="A6A6A6"/>
                </a:solidFill>
              </a:uFill>
            </a:endParaRPr>
          </a:p>
          <a:p>
            <a:pPr marL="285750" indent="-285750">
              <a:buFont typeface="Wingdings" panose="05000000000000000000" pitchFamily="2" charset="2"/>
              <a:buChar char="Ø"/>
              <a:defRPr sz="1800">
                <a:solidFill>
                  <a:srgbClr val="000000"/>
                </a:solidFill>
                <a:uFillTx/>
              </a:defRPr>
            </a:pPr>
            <a:r>
              <a:rPr lang="en-US" sz="2200" b="1" dirty="0">
                <a:solidFill>
                  <a:srgbClr val="000000"/>
                </a:solidFill>
                <a:uFill>
                  <a:solidFill>
                    <a:srgbClr val="A6A6A6"/>
                  </a:solidFill>
                </a:uFill>
              </a:rPr>
              <a:t>Missing values in 'ACH_STATUS' will be dropped</a:t>
            </a:r>
            <a:endParaRPr lang="en-US" sz="2000" dirty="0">
              <a:uFill>
                <a:solidFill>
                  <a:srgbClr val="A6A6A6"/>
                </a:solidFill>
              </a:uFill>
            </a:endParaRPr>
          </a:p>
        </p:txBody>
      </p:sp>
      <p:graphicFrame>
        <p:nvGraphicFramePr>
          <p:cNvPr id="2" name="Table 1">
            <a:extLst>
              <a:ext uri="{FF2B5EF4-FFF2-40B4-BE49-F238E27FC236}">
                <a16:creationId xmlns:a16="http://schemas.microsoft.com/office/drawing/2014/main" id="{32454E92-EF8A-4F4E-8B14-96794F166281}"/>
              </a:ext>
            </a:extLst>
          </p:cNvPr>
          <p:cNvGraphicFramePr>
            <a:graphicFrameLocks noGrp="1"/>
          </p:cNvGraphicFramePr>
          <p:nvPr>
            <p:extLst>
              <p:ext uri="{D42A27DB-BD31-4B8C-83A1-F6EECF244321}">
                <p14:modId xmlns:p14="http://schemas.microsoft.com/office/powerpoint/2010/main" val="2598291222"/>
              </p:ext>
            </p:extLst>
          </p:nvPr>
        </p:nvGraphicFramePr>
        <p:xfrm>
          <a:off x="1912776" y="3157851"/>
          <a:ext cx="3338268" cy="1854200"/>
        </p:xfrm>
        <a:graphic>
          <a:graphicData uri="http://schemas.openxmlformats.org/drawingml/2006/table">
            <a:tbl>
              <a:tblPr bandRow="1">
                <a:tableStyleId>{8799B23B-EC83-4686-B30A-512413B5E67A}</a:tableStyleId>
              </a:tblPr>
              <a:tblGrid>
                <a:gridCol w="2311088">
                  <a:extLst>
                    <a:ext uri="{9D8B030D-6E8A-4147-A177-3AD203B41FA5}">
                      <a16:colId xmlns:a16="http://schemas.microsoft.com/office/drawing/2014/main" val="354988825"/>
                    </a:ext>
                  </a:extLst>
                </a:gridCol>
                <a:gridCol w="1027180">
                  <a:extLst>
                    <a:ext uri="{9D8B030D-6E8A-4147-A177-3AD203B41FA5}">
                      <a16:colId xmlns:a16="http://schemas.microsoft.com/office/drawing/2014/main" val="1313732496"/>
                    </a:ext>
                  </a:extLst>
                </a:gridCol>
              </a:tblGrid>
              <a:tr h="370840">
                <a:tc>
                  <a:txBody>
                    <a:bodyPr/>
                    <a:lstStyle/>
                    <a:p>
                      <a:r>
                        <a:rPr lang="en-US" dirty="0"/>
                        <a:t>CHK_CASHING_FEE</a:t>
                      </a:r>
                    </a:p>
                  </a:txBody>
                  <a:tcPr/>
                </a:tc>
                <a:tc>
                  <a:txBody>
                    <a:bodyPr/>
                    <a:lstStyle/>
                    <a:p>
                      <a:pPr algn="ctr"/>
                      <a:r>
                        <a:rPr lang="en-US" dirty="0"/>
                        <a:t>518579</a:t>
                      </a:r>
                    </a:p>
                  </a:txBody>
                  <a:tcPr/>
                </a:tc>
                <a:extLst>
                  <a:ext uri="{0D108BD9-81ED-4DB2-BD59-A6C34878D82A}">
                    <a16:rowId xmlns:a16="http://schemas.microsoft.com/office/drawing/2014/main" val="3680978003"/>
                  </a:ext>
                </a:extLst>
              </a:tr>
              <a:tr h="370840">
                <a:tc>
                  <a:txBody>
                    <a:bodyPr/>
                    <a:lstStyle/>
                    <a:p>
                      <a:r>
                        <a:rPr lang="en-US" dirty="0"/>
                        <a:t>HOW_REF_OBSOLETE</a:t>
                      </a:r>
                    </a:p>
                  </a:txBody>
                  <a:tcPr/>
                </a:tc>
                <a:tc>
                  <a:txBody>
                    <a:bodyPr/>
                    <a:lstStyle/>
                    <a:p>
                      <a:pPr algn="ctr"/>
                      <a:r>
                        <a:rPr lang="en-US" dirty="0"/>
                        <a:t>900318</a:t>
                      </a:r>
                    </a:p>
                  </a:txBody>
                  <a:tcPr/>
                </a:tc>
                <a:extLst>
                  <a:ext uri="{0D108BD9-81ED-4DB2-BD59-A6C34878D82A}">
                    <a16:rowId xmlns:a16="http://schemas.microsoft.com/office/drawing/2014/main" val="3150896363"/>
                  </a:ext>
                </a:extLst>
              </a:tr>
              <a:tr h="370840">
                <a:tc>
                  <a:txBody>
                    <a:bodyPr/>
                    <a:lstStyle/>
                    <a:p>
                      <a:r>
                        <a:rPr lang="en-US" dirty="0"/>
                        <a:t>INET_APPROVED</a:t>
                      </a:r>
                    </a:p>
                  </a:txBody>
                  <a:tcPr/>
                </a:tc>
                <a:tc>
                  <a:txBody>
                    <a:bodyPr/>
                    <a:lstStyle/>
                    <a:p>
                      <a:pPr algn="ctr"/>
                      <a:r>
                        <a:rPr lang="en-US" dirty="0"/>
                        <a:t>307704</a:t>
                      </a:r>
                    </a:p>
                  </a:txBody>
                  <a:tcPr/>
                </a:tc>
                <a:extLst>
                  <a:ext uri="{0D108BD9-81ED-4DB2-BD59-A6C34878D82A}">
                    <a16:rowId xmlns:a16="http://schemas.microsoft.com/office/drawing/2014/main" val="1265212545"/>
                  </a:ext>
                </a:extLst>
              </a:tr>
              <a:tr h="370840">
                <a:tc>
                  <a:txBody>
                    <a:bodyPr/>
                    <a:lstStyle/>
                    <a:p>
                      <a:r>
                        <a:rPr lang="en-US" dirty="0"/>
                        <a:t>GENDER</a:t>
                      </a:r>
                    </a:p>
                  </a:txBody>
                  <a:tcPr/>
                </a:tc>
                <a:tc>
                  <a:txBody>
                    <a:bodyPr/>
                    <a:lstStyle/>
                    <a:p>
                      <a:pPr algn="ctr"/>
                      <a:r>
                        <a:rPr lang="en-US" dirty="0"/>
                        <a:t>5</a:t>
                      </a:r>
                    </a:p>
                  </a:txBody>
                  <a:tcPr/>
                </a:tc>
                <a:extLst>
                  <a:ext uri="{0D108BD9-81ED-4DB2-BD59-A6C34878D82A}">
                    <a16:rowId xmlns:a16="http://schemas.microsoft.com/office/drawing/2014/main" val="2019528716"/>
                  </a:ext>
                </a:extLst>
              </a:tr>
              <a:tr h="370840">
                <a:tc>
                  <a:txBody>
                    <a:bodyPr/>
                    <a:lstStyle/>
                    <a:p>
                      <a:r>
                        <a:rPr lang="en-US" dirty="0"/>
                        <a:t>ACH_STATUS</a:t>
                      </a:r>
                    </a:p>
                  </a:txBody>
                  <a:tcPr/>
                </a:tc>
                <a:tc>
                  <a:txBody>
                    <a:bodyPr/>
                    <a:lstStyle/>
                    <a:p>
                      <a:pPr algn="ctr"/>
                      <a:r>
                        <a:rPr lang="en-US" dirty="0"/>
                        <a:t>1</a:t>
                      </a:r>
                    </a:p>
                  </a:txBody>
                  <a:tcPr/>
                </a:tc>
                <a:extLst>
                  <a:ext uri="{0D108BD9-81ED-4DB2-BD59-A6C34878D82A}">
                    <a16:rowId xmlns:a16="http://schemas.microsoft.com/office/drawing/2014/main" val="3356628542"/>
                  </a:ext>
                </a:extLst>
              </a:tr>
            </a:tbl>
          </a:graphicData>
        </a:graphic>
      </p:graphicFrame>
      <p:sp>
        <p:nvSpPr>
          <p:cNvPr id="12" name="Rectangle 11">
            <a:extLst>
              <a:ext uri="{FF2B5EF4-FFF2-40B4-BE49-F238E27FC236}">
                <a16:creationId xmlns:a16="http://schemas.microsoft.com/office/drawing/2014/main" id="{2D52A134-E4ED-4E1E-98C5-BC6696A123B6}"/>
              </a:ext>
            </a:extLst>
          </p:cNvPr>
          <p:cNvSpPr/>
          <p:nvPr/>
        </p:nvSpPr>
        <p:spPr>
          <a:xfrm>
            <a:off x="0" y="0"/>
            <a:ext cx="12192000" cy="641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ysClr val="windowText" lastClr="000000"/>
                </a:solidFill>
              </a:rPr>
              <a:t>		2.2.1 Data Preprocessing – Categorical Handling</a:t>
            </a:r>
          </a:p>
        </p:txBody>
      </p:sp>
      <p:sp>
        <p:nvSpPr>
          <p:cNvPr id="7" name="Shape 394">
            <a:extLst>
              <a:ext uri="{FF2B5EF4-FFF2-40B4-BE49-F238E27FC236}">
                <a16:creationId xmlns:a16="http://schemas.microsoft.com/office/drawing/2014/main" id="{B1E5C803-CFB2-4BF1-B117-4F3234317A0D}"/>
              </a:ext>
            </a:extLst>
          </p:cNvPr>
          <p:cNvSpPr/>
          <p:nvPr/>
        </p:nvSpPr>
        <p:spPr>
          <a:xfrm>
            <a:off x="0" y="6258494"/>
            <a:ext cx="12192000" cy="276999"/>
          </a:xfrm>
          <a:prstGeom prst="rect">
            <a:avLst/>
          </a:prstGeom>
          <a:ln w="12700">
            <a:miter lim="400000"/>
          </a:ln>
          <a:extLst>
            <a:ext uri="{C572A759-6A51-4108-AA02-DFA0A04FC94B}">
              <ma14:wrappingTextBoxFlag xmlns="" xmlns:ma14="http://schemas.microsoft.com/office/mac/drawingml/2011/main" val="1"/>
            </a:ext>
          </a:extLst>
        </p:spPr>
        <p:txBody>
          <a:bodyPr wrap="square" lIns="60960" tIns="60960" rIns="60960" bIns="60960">
            <a:spAutoFit/>
          </a:bodyPr>
          <a:lstStyle/>
          <a:p>
            <a:pPr algn="r">
              <a:defRPr sz="1800">
                <a:solidFill>
                  <a:srgbClr val="000000"/>
                </a:solidFill>
                <a:uFillTx/>
              </a:defRPr>
            </a:pPr>
            <a:r>
              <a:rPr lang="en-US" sz="1000" dirty="0">
                <a:solidFill>
                  <a:srgbClr val="000000"/>
                </a:solidFill>
                <a:uFill>
                  <a:solidFill>
                    <a:srgbClr val="A6A6A6"/>
                  </a:solidFill>
                </a:uFill>
              </a:rPr>
              <a:t>*Based on 20% sample data</a:t>
            </a:r>
          </a:p>
        </p:txBody>
      </p:sp>
      <p:sp>
        <p:nvSpPr>
          <p:cNvPr id="3" name="Slide Number Placeholder 2">
            <a:extLst>
              <a:ext uri="{FF2B5EF4-FFF2-40B4-BE49-F238E27FC236}">
                <a16:creationId xmlns:a16="http://schemas.microsoft.com/office/drawing/2014/main" id="{DE605436-69C4-46B9-8BA4-BBFFE492AAC3}"/>
              </a:ext>
            </a:extLst>
          </p:cNvPr>
          <p:cNvSpPr>
            <a:spLocks noGrp="1"/>
          </p:cNvSpPr>
          <p:nvPr>
            <p:ph type="sldNum" sz="quarter" idx="4"/>
          </p:nvPr>
        </p:nvSpPr>
        <p:spPr/>
        <p:txBody>
          <a:bodyPr/>
          <a:lstStyle/>
          <a:p>
            <a:fld id="{F9F38F6F-904C-477B-8803-234C4EFF5914}" type="slidenum">
              <a:rPr lang="en-US" smtClean="0"/>
              <a:t>8</a:t>
            </a:fld>
            <a:endParaRPr lang="en-US"/>
          </a:p>
        </p:txBody>
      </p:sp>
    </p:spTree>
    <p:extLst>
      <p:ext uri="{BB962C8B-B14F-4D97-AF65-F5344CB8AC3E}">
        <p14:creationId xmlns:p14="http://schemas.microsoft.com/office/powerpoint/2010/main" val="231826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5228</TotalTime>
  <Words>4086</Words>
  <Application>Microsoft Office PowerPoint</Application>
  <PresentationFormat>Widescreen</PresentationFormat>
  <Paragraphs>921</Paragraphs>
  <Slides>38</Slides>
  <Notes>38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DengXian</vt:lpstr>
      <vt:lpstr>Helvetica Light</vt:lpstr>
      <vt:lpstr>Helvetica Neue</vt:lpstr>
      <vt:lpstr>Microsoft YaHei</vt:lpstr>
      <vt:lpstr>Microsoft YaHei</vt:lpstr>
      <vt:lpstr>Roboto Condensed Regular</vt:lpstr>
      <vt:lpstr>Zapf Dingbats</vt:lpstr>
      <vt:lpstr>Arial</vt:lpstr>
      <vt:lpstr>Calibri</vt:lpstr>
      <vt:lpstr>Cambria Math</vt:lpstr>
      <vt:lpstr>Helvetica</vt:lpstr>
      <vt:lpstr>Times New Roman</vt:lpstr>
      <vt:lpstr>Trebuchet MS</vt:lpstr>
      <vt:lpstr>Wingdings</vt:lpstr>
      <vt:lpstr>Office Theme</vt:lpstr>
      <vt:lpstr>Data Mining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Ran Pang</cp:lastModifiedBy>
  <cp:revision>281</cp:revision>
  <cp:lastPrinted>2019-03-11T22:12:03Z</cp:lastPrinted>
  <dcterms:created xsi:type="dcterms:W3CDTF">2017-05-16T14:53:42Z</dcterms:created>
  <dcterms:modified xsi:type="dcterms:W3CDTF">2019-03-14T15:37:26Z</dcterms:modified>
</cp:coreProperties>
</file>