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</p:sldMasterIdLst>
  <p:notesMasterIdLst>
    <p:notesMasterId r:id="rId25"/>
  </p:notesMasterIdLst>
  <p:sldIdLst>
    <p:sldId id="256" r:id="rId3"/>
    <p:sldId id="296" r:id="rId4"/>
    <p:sldId id="308" r:id="rId5"/>
    <p:sldId id="365" r:id="rId6"/>
    <p:sldId id="371" r:id="rId7"/>
    <p:sldId id="375" r:id="rId8"/>
    <p:sldId id="372" r:id="rId9"/>
    <p:sldId id="373" r:id="rId10"/>
    <p:sldId id="374" r:id="rId11"/>
    <p:sldId id="376" r:id="rId12"/>
    <p:sldId id="388" r:id="rId13"/>
    <p:sldId id="377" r:id="rId14"/>
    <p:sldId id="380" r:id="rId15"/>
    <p:sldId id="381" r:id="rId16"/>
    <p:sldId id="382" r:id="rId17"/>
    <p:sldId id="383" r:id="rId18"/>
    <p:sldId id="385" r:id="rId19"/>
    <p:sldId id="384" r:id="rId20"/>
    <p:sldId id="386" r:id="rId21"/>
    <p:sldId id="387" r:id="rId22"/>
    <p:sldId id="273" r:id="rId23"/>
    <p:sldId id="31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won ham" initials="kh" lastIdx="1" clrIdx="0">
    <p:extLst>
      <p:ext uri="{19B8F6BF-5375-455C-9EA6-DF929625EA0E}">
        <p15:presenceInfo xmlns:p15="http://schemas.microsoft.com/office/powerpoint/2012/main" userId="fcafcb5b476f82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D5"/>
    <a:srgbClr val="FEFFE5"/>
    <a:srgbClr val="FDFFAB"/>
    <a:srgbClr val="EF751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BAE79-D344-4AF0-94D4-F5426BC71470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793CE-2480-47B6-B0F3-22CEC85FD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8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010F-2350-4613-80C4-A8F0EAC36A86}" type="datetime1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7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A28E-B845-4B14-9C6C-10CB798D62EE}" type="datetime1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BFE-BCD6-4ADB-A860-D255F9E6187E}" type="datetime1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70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A2F5-A558-4D10-8B1B-F81CD1E3D18A}" type="datetime1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CC0EB7A-CCEC-45C8-8C2A-63FF419E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487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EBE1-8AAC-4AA7-8C66-0A8288801142}" type="datetime1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90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F9D9E90-2530-4BE6-93D8-49BEC7AB5143}" type="datetime1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CC0EB7A-CCEC-45C8-8C2A-63FF419E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92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994E-8FAF-4BE9-8B32-741744D45ADF}" type="datetime1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002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FF8F-8677-495A-B6F6-A1490DA252BE}" type="datetime1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602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5885-84F7-4B59-91F8-4883611781A8}" type="datetime1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75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F54C-ED9F-4733-82C1-A9A1BE02ED7B}" type="datetime1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06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DFAA-2E27-46EA-AD88-E6CB7F0E4AAD}" type="datetime1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82261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0710-D7AB-4307-96E8-12AF53902F2A}" type="datetime1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015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C433-17E6-49D9-9FA8-96C75A04E6F6}" type="datetime1">
              <a:rPr lang="ko-KR" altLang="en-US" smtClean="0"/>
              <a:t>2023-10-22</a:t>
            </a:fld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082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7485-A92D-48C9-9016-53EFD4774BFB}" type="datetime1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62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DD5C-C602-4D53-879F-E294CD7AD289}" type="datetime1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3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F8A3-DE8A-4557-9C4F-C64AF342840B}" type="datetime1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5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19AB-4DA7-409A-BFA6-06EF4FEFC73B}" type="datetime1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0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943C-D951-4B45-9AF7-291D33177413}" type="datetime1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6A29-2A94-40B7-B9E4-5210E177B9AE}" type="datetime1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1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3F4E-6A2A-4BD8-9651-2A77E88E2040}" type="datetime1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5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F298-37E9-4821-B0EE-CAD67F87E72F}" type="datetime1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13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8B82-F7E7-4D38-B90C-7657ED2A0A10}" type="datetime1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1BDDFAA-2E27-46EA-AD88-E6CB7F0E4AAD}" type="datetime1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0EB7A-CCEC-45C8-8C2A-63FF419E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4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1BDDFAA-2E27-46EA-AD88-E6CB7F0E4AAD}" type="datetime1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CC0EB7A-CCEC-45C8-8C2A-63FF419E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0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20574-8C64-4FD2-8E8B-4B8C5AC8B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905" y="2242804"/>
            <a:ext cx="9294062" cy="1432551"/>
          </a:xfrm>
        </p:spPr>
        <p:txBody>
          <a:bodyPr/>
          <a:lstStyle/>
          <a:p>
            <a:r>
              <a:rPr lang="ko-KR" altLang="en-US" sz="6000" dirty="0" err="1"/>
              <a:t>유능한직업인의말하기와글쓰기</a:t>
            </a:r>
            <a:r>
              <a:rPr lang="ko-KR" altLang="en-US" dirty="0"/>
              <a:t> </a:t>
            </a:r>
            <a:r>
              <a:rPr lang="en-US" altLang="ko-KR" sz="2400" dirty="0"/>
              <a:t>6</a:t>
            </a:r>
            <a:r>
              <a:rPr lang="ko-KR" altLang="en-US" sz="2400" dirty="0"/>
              <a:t>차시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4E593A-B64E-4A03-B5B0-45043A052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911" y="4529032"/>
            <a:ext cx="10415756" cy="685800"/>
          </a:xfrm>
        </p:spPr>
        <p:txBody>
          <a:bodyPr>
            <a:normAutofit/>
          </a:bodyPr>
          <a:lstStyle/>
          <a:p>
            <a:r>
              <a:rPr lang="en-US" altLang="ko-KR" dirty="0"/>
              <a:t>2023</a:t>
            </a:r>
            <a:r>
              <a:rPr lang="ko-KR" altLang="en-US" dirty="0"/>
              <a:t>학년도 </a:t>
            </a:r>
            <a:r>
              <a:rPr lang="en-US" altLang="ko-KR" dirty="0"/>
              <a:t>2</a:t>
            </a:r>
            <a:r>
              <a:rPr lang="ko-KR" altLang="en-US"/>
              <a:t>학기 </a:t>
            </a:r>
            <a:r>
              <a:rPr lang="ko-KR" altLang="en-US" dirty="0"/>
              <a:t>동양미래대학교 교양과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DCC26-3C75-4865-9385-54A4B39A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00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77"/>
    </mc:Choice>
    <mc:Fallback xmlns="">
      <p:transition spd="slow" advTm="5307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0B422D5A-89F9-49F8-8554-41495EF1807C}"/>
              </a:ext>
            </a:extLst>
          </p:cNvPr>
          <p:cNvGrpSpPr/>
          <p:nvPr/>
        </p:nvGrpSpPr>
        <p:grpSpPr>
          <a:xfrm>
            <a:off x="7030080" y="808093"/>
            <a:ext cx="4810125" cy="1038225"/>
            <a:chOff x="7030080" y="808093"/>
            <a:chExt cx="4810125" cy="103822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821739C-61F1-7CD0-E754-E3D035967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0080" y="808093"/>
              <a:ext cx="4810125" cy="1038225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4FEDC3-8FDF-F3B5-2A3F-5E2AEF6E447D}"/>
                </a:ext>
              </a:extLst>
            </p:cNvPr>
            <p:cNvSpPr/>
            <p:nvPr/>
          </p:nvSpPr>
          <p:spPr>
            <a:xfrm>
              <a:off x="9734039" y="1489097"/>
              <a:ext cx="1918733" cy="165005"/>
            </a:xfrm>
            <a:prstGeom prst="rect">
              <a:avLst/>
            </a:prstGeom>
            <a:solidFill>
              <a:srgbClr val="FEF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539C170D-B240-B2BC-2DBD-1E681DAC0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558" y="2411917"/>
            <a:ext cx="4819650" cy="328612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E30FB-9CCE-436A-B0AD-9B55B176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861" y="1534058"/>
            <a:ext cx="6512079" cy="3789884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이메일 작성법</a:t>
            </a:r>
            <a:r>
              <a:rPr lang="en-US" altLang="ko-KR" sz="30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en-US" altLang="ko-KR" sz="500" b="1" dirty="0">
              <a:solidFill>
                <a:srgbClr val="FFC000"/>
              </a:solidFill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latin typeface="a뉴굴림2" panose="02020600000000000000" pitchFamily="18" charset="-127"/>
                <a:ea typeface="a뉴굴림2" panose="02020600000000000000" pitchFamily="18" charset="-127"/>
                <a:sym typeface="Wingdings" panose="05000000000000000000" pitchFamily="2" charset="2"/>
              </a:rPr>
              <a:t>①</a:t>
            </a:r>
            <a:r>
              <a:rPr lang="en-US" altLang="ko-KR" dirty="0">
                <a:latin typeface="a뉴굴림2" panose="02020600000000000000" pitchFamily="18" charset="-127"/>
                <a:ea typeface="a뉴굴림2" panose="02020600000000000000" pitchFamily="18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뉴굴림2" panose="02020600000000000000" pitchFamily="18" charset="-127"/>
                <a:ea typeface="a뉴굴림2" panose="02020600000000000000" pitchFamily="18" charset="-127"/>
                <a:sym typeface="Wingdings" panose="05000000000000000000" pitchFamily="2" charset="2"/>
              </a:rPr>
              <a:t>부르는 말</a:t>
            </a:r>
            <a:r>
              <a:rPr lang="en-US" altLang="ko-KR" dirty="0">
                <a:latin typeface="a뉴굴림2" panose="02020600000000000000" pitchFamily="18" charset="-127"/>
                <a:ea typeface="a뉴굴림2" panose="02020600000000000000" pitchFamily="18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a뉴굴림2" panose="02020600000000000000" pitchFamily="18" charset="-127"/>
                <a:ea typeface="a뉴굴림2" panose="02020600000000000000" pitchFamily="18" charset="-127"/>
                <a:sym typeface="Wingdings" panose="05000000000000000000" pitchFamily="2" charset="2"/>
              </a:rPr>
              <a:t>수신자</a:t>
            </a:r>
            <a:r>
              <a:rPr lang="en-US" altLang="ko-KR" dirty="0">
                <a:latin typeface="a뉴굴림2" panose="02020600000000000000" pitchFamily="18" charset="-127"/>
                <a:ea typeface="a뉴굴림2" panose="02020600000000000000" pitchFamily="18" charset="-127"/>
                <a:sym typeface="Wingdings" panose="05000000000000000000" pitchFamily="2" charset="2"/>
              </a:rPr>
              <a:t>)</a:t>
            </a:r>
            <a:r>
              <a:rPr lang="en-US" altLang="ko-KR" sz="2000" dirty="0">
                <a:latin typeface="a뉴굴림2" panose="02020600000000000000" pitchFamily="18" charset="-127"/>
                <a:ea typeface="a뉴굴림2" panose="02020600000000000000" pitchFamily="18" charset="-127"/>
              </a:rPr>
              <a:t> </a:t>
            </a:r>
            <a:r>
              <a:rPr lang="en-US" altLang="ko-KR" sz="15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5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 개인</a:t>
            </a:r>
            <a:r>
              <a:rPr lang="en-US" altLang="ko-KR" sz="15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5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단체인지 밝힐 것</a:t>
            </a:r>
            <a:endParaRPr lang="en-US" altLang="ko-KR" sz="15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a뉴굴림2" panose="02020600000000000000" pitchFamily="18" charset="-127"/>
                <a:ea typeface="a뉴굴림2" panose="02020600000000000000" pitchFamily="18" charset="-127"/>
                <a:sym typeface="Wingdings" panose="05000000000000000000" pitchFamily="2" charset="2"/>
              </a:rPr>
              <a:t>② </a:t>
            </a:r>
            <a:r>
              <a:rPr lang="ko-KR" altLang="en-US" sz="2000" dirty="0">
                <a:latin typeface="a뉴굴림2" panose="02020600000000000000" pitchFamily="18" charset="-127"/>
                <a:ea typeface="a뉴굴림2" panose="02020600000000000000" pitchFamily="18" charset="-127"/>
              </a:rPr>
              <a:t>첫인사 </a:t>
            </a:r>
            <a:r>
              <a:rPr lang="en-US" altLang="ko-KR" sz="15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가볍고 부드러운 인상을 주기</a:t>
            </a:r>
            <a:endParaRPr lang="en-US" altLang="ko-KR" sz="1500" dirty="0">
              <a:latin typeface="a뉴굴림2" panose="02020600000000000000" pitchFamily="18" charset="-127"/>
              <a:ea typeface="a뉴굴림2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a뉴굴림2" panose="02020600000000000000" pitchFamily="18" charset="-127"/>
                <a:ea typeface="a뉴굴림2" panose="02020600000000000000" pitchFamily="18" charset="-127"/>
                <a:sym typeface="Wingdings" panose="05000000000000000000" pitchFamily="2" charset="2"/>
              </a:rPr>
              <a:t>③ </a:t>
            </a:r>
            <a:r>
              <a:rPr lang="ko-KR" altLang="en-US" sz="2000" dirty="0">
                <a:latin typeface="a뉴굴림2" panose="02020600000000000000" pitchFamily="18" charset="-127"/>
                <a:ea typeface="a뉴굴림2" panose="02020600000000000000" pitchFamily="18" charset="-127"/>
              </a:rPr>
              <a:t>글을 쓴 목적 </a:t>
            </a:r>
            <a:r>
              <a:rPr lang="en-US" altLang="ko-KR" sz="15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정확한 정보 제시 </a:t>
            </a:r>
            <a:r>
              <a:rPr lang="en-US" altLang="ko-KR" sz="15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/ </a:t>
            </a:r>
            <a:r>
              <a:rPr lang="ko-KR" altLang="en-US" sz="15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한 문장으로 정리</a:t>
            </a:r>
            <a:endParaRPr lang="en-US" altLang="ko-KR" sz="1500" dirty="0">
              <a:latin typeface="a뉴굴림2" panose="02020600000000000000" pitchFamily="18" charset="-127"/>
              <a:ea typeface="a뉴굴림2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a뉴굴림2" panose="02020600000000000000" pitchFamily="18" charset="-127"/>
                <a:ea typeface="a뉴굴림2" panose="02020600000000000000" pitchFamily="18" charset="-127"/>
                <a:sym typeface="Wingdings" panose="05000000000000000000" pitchFamily="2" charset="2"/>
              </a:rPr>
              <a:t>④ </a:t>
            </a:r>
            <a:r>
              <a:rPr lang="ko-KR" altLang="en-US" sz="2000" dirty="0">
                <a:latin typeface="a뉴굴림2" panose="02020600000000000000" pitchFamily="18" charset="-127"/>
                <a:ea typeface="a뉴굴림2" panose="02020600000000000000" pitchFamily="18" charset="-127"/>
              </a:rPr>
              <a:t>당부사항 </a:t>
            </a:r>
            <a:r>
              <a:rPr lang="en-US" altLang="ko-KR" sz="15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요청할 내용이나 첨부 파일은 따로 표시</a:t>
            </a:r>
            <a:endParaRPr lang="en-US" altLang="ko-KR" sz="1500" dirty="0">
              <a:latin typeface="a뉴굴림2" panose="02020600000000000000" pitchFamily="18" charset="-127"/>
              <a:ea typeface="a뉴굴림2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a뉴굴림2" panose="02020600000000000000" pitchFamily="18" charset="-127"/>
                <a:ea typeface="a뉴굴림2" panose="02020600000000000000" pitchFamily="18" charset="-127"/>
                <a:sym typeface="Wingdings" panose="05000000000000000000" pitchFamily="2" charset="2"/>
              </a:rPr>
              <a:t>⑤ </a:t>
            </a:r>
            <a:r>
              <a:rPr lang="ko-KR" altLang="en-US" sz="2000" dirty="0">
                <a:latin typeface="a뉴굴림2" panose="02020600000000000000" pitchFamily="18" charset="-127"/>
                <a:ea typeface="a뉴굴림2" panose="02020600000000000000" pitchFamily="18" charset="-127"/>
              </a:rPr>
              <a:t>맺음말 </a:t>
            </a:r>
            <a:r>
              <a:rPr lang="en-US" altLang="ko-KR" sz="15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간략하게 마무리 인사하기</a:t>
            </a:r>
            <a:endParaRPr lang="en-US" altLang="ko-KR" sz="1500" dirty="0">
              <a:latin typeface="a뉴굴림2" panose="02020600000000000000" pitchFamily="18" charset="-127"/>
              <a:ea typeface="a뉴굴림2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a뉴굴림2" panose="02020600000000000000" pitchFamily="18" charset="-127"/>
                <a:ea typeface="a뉴굴림2" panose="02020600000000000000" pitchFamily="18" charset="-127"/>
                <a:sym typeface="Wingdings" panose="05000000000000000000" pitchFamily="2" charset="2"/>
              </a:rPr>
              <a:t>⑥ </a:t>
            </a:r>
            <a:r>
              <a:rPr lang="ko-KR" altLang="en-US" sz="2000" dirty="0">
                <a:latin typeface="a뉴굴림2" panose="02020600000000000000" pitchFamily="18" charset="-127"/>
                <a:ea typeface="a뉴굴림2" panose="02020600000000000000" pitchFamily="18" charset="-127"/>
              </a:rPr>
              <a:t>송신자 </a:t>
            </a:r>
            <a:r>
              <a:rPr lang="en-US" altLang="ko-KR" sz="15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이름이나 회사의 경우 직급</a:t>
            </a:r>
            <a:r>
              <a:rPr lang="en-US" altLang="ko-KR" sz="15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15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직책</a:t>
            </a:r>
            <a:r>
              <a:rPr lang="en-US" altLang="ko-KR" sz="15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) </a:t>
            </a:r>
            <a:r>
              <a:rPr lang="ko-KR" altLang="en-US" sz="15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적기</a:t>
            </a:r>
            <a:endParaRPr lang="en-US" altLang="ko-KR" sz="1500" dirty="0">
              <a:latin typeface="a뉴굴림2" panose="02020600000000000000" pitchFamily="18" charset="-127"/>
              <a:ea typeface="a뉴굴림2" panose="02020600000000000000" pitchFamily="18" charset="-127"/>
            </a:endParaRPr>
          </a:p>
          <a:p>
            <a:pPr marL="0" indent="0" algn="r">
              <a:buNone/>
            </a:pPr>
            <a:r>
              <a:rPr lang="en-US" altLang="ko-KR" dirty="0">
                <a:latin typeface="a뉴굴림2" panose="02020600000000000000" pitchFamily="18" charset="-127"/>
                <a:ea typeface="a뉴굴림2" panose="02020600000000000000" pitchFamily="18" charset="-127"/>
              </a:rPr>
              <a:t>(+ </a:t>
            </a:r>
            <a:r>
              <a:rPr lang="ko-KR" altLang="en-US" dirty="0">
                <a:latin typeface="a뉴굴림2" panose="02020600000000000000" pitchFamily="18" charset="-127"/>
                <a:ea typeface="a뉴굴림2" panose="02020600000000000000" pitchFamily="18" charset="-127"/>
              </a:rPr>
              <a:t>추신 또는 첨부파일</a:t>
            </a:r>
            <a:r>
              <a:rPr lang="en-US" altLang="ko-KR" dirty="0">
                <a:latin typeface="a뉴굴림2" panose="02020600000000000000" pitchFamily="18" charset="-127"/>
                <a:ea typeface="a뉴굴림2" panose="02020600000000000000" pitchFamily="18" charset="-127"/>
              </a:rPr>
              <a:t>)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b="1" dirty="0">
              <a:latin typeface="a옛날사진관3" panose="02020600000000000000" pitchFamily="18" charset="-127"/>
              <a:ea typeface="a옛날사진관3" panose="02020600000000000000" pitchFamily="18" charset="-127"/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B21D5-2A8F-478E-88F5-64C919FB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51474B2-BB18-A0CE-EC4D-40280E0C9816}"/>
              </a:ext>
            </a:extLst>
          </p:cNvPr>
          <p:cNvSpPr txBox="1">
            <a:spLocks/>
          </p:cNvSpPr>
          <p:nvPr/>
        </p:nvSpPr>
        <p:spPr>
          <a:xfrm>
            <a:off x="336884" y="18804"/>
            <a:ext cx="11614324" cy="1035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비즈니스 문서의 작성 </a:t>
            </a:r>
            <a:r>
              <a:rPr lang="en-US" altLang="ko-KR" sz="3000" dirty="0"/>
              <a:t>– 10</a:t>
            </a:r>
            <a:r>
              <a:rPr lang="ko-KR" altLang="en-US" sz="3000" dirty="0"/>
              <a:t>가지 핵심 구성 요소와 이메일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16F375-97F6-EBE0-FE0C-1B9312A5C57F}"/>
              </a:ext>
            </a:extLst>
          </p:cNvPr>
          <p:cNvSpPr txBox="1"/>
          <p:nvPr/>
        </p:nvSpPr>
        <p:spPr>
          <a:xfrm>
            <a:off x="635320" y="5595038"/>
            <a:ext cx="11017452" cy="602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dirty="0">
                <a:solidFill>
                  <a:srgbClr val="0070C0"/>
                </a:solidFill>
                <a:latin typeface="a뉴굴림4" panose="02020600000000000000" pitchFamily="18" charset="-127"/>
                <a:ea typeface="a뉴굴림4" panose="02020600000000000000" pitchFamily="18" charset="-127"/>
              </a:rPr>
              <a:t>‘</a:t>
            </a:r>
            <a:r>
              <a:rPr lang="ko-KR" altLang="en-US" sz="2500" dirty="0">
                <a:solidFill>
                  <a:srgbClr val="0070C0"/>
                </a:solidFill>
                <a:latin typeface="a뉴굴림4" panose="02020600000000000000" pitchFamily="18" charset="-127"/>
                <a:ea typeface="a뉴굴림4" panose="02020600000000000000" pitchFamily="18" charset="-127"/>
              </a:rPr>
              <a:t>파란 쪽지</a:t>
            </a:r>
            <a:r>
              <a:rPr lang="en-US" altLang="ko-KR" sz="2500" dirty="0">
                <a:solidFill>
                  <a:srgbClr val="0070C0"/>
                </a:solidFill>
                <a:latin typeface="a뉴굴림4" panose="02020600000000000000" pitchFamily="18" charset="-127"/>
                <a:ea typeface="a뉴굴림4" panose="02020600000000000000" pitchFamily="18" charset="-127"/>
              </a:rPr>
              <a:t>’</a:t>
            </a:r>
            <a:r>
              <a:rPr lang="ko-KR" altLang="en-US" sz="2500" dirty="0">
                <a:solidFill>
                  <a:srgbClr val="92D050"/>
                </a:solidFill>
                <a:latin typeface="a뉴굴림4" panose="02020600000000000000" pitchFamily="18" charset="-127"/>
                <a:ea typeface="a뉴굴림4" panose="02020600000000000000" pitchFamily="18" charset="-127"/>
              </a:rPr>
              <a:t>에서</a:t>
            </a:r>
            <a:r>
              <a:rPr lang="en-US" altLang="ko-KR" sz="2500" dirty="0">
                <a:latin typeface="a뉴굴림4" panose="02020600000000000000" pitchFamily="18" charset="-127"/>
                <a:ea typeface="a뉴굴림4" panose="02020600000000000000" pitchFamily="18" charset="-127"/>
              </a:rPr>
              <a:t>‘</a:t>
            </a:r>
            <a:r>
              <a:rPr lang="ko-KR" altLang="en-US" sz="2500" dirty="0">
                <a:latin typeface="a뉴굴림4" panose="02020600000000000000" pitchFamily="18" charset="-127"/>
                <a:ea typeface="a뉴굴림4" panose="02020600000000000000" pitchFamily="18" charset="-127"/>
              </a:rPr>
              <a:t>이메일 작성법</a:t>
            </a:r>
            <a:r>
              <a:rPr lang="en-US" altLang="ko-KR" sz="2500" dirty="0">
                <a:latin typeface="a뉴굴림4" panose="02020600000000000000" pitchFamily="18" charset="-127"/>
                <a:ea typeface="a뉴굴림4" panose="02020600000000000000" pitchFamily="18" charset="-127"/>
              </a:rPr>
              <a:t>’</a:t>
            </a:r>
            <a:r>
              <a:rPr lang="ko-KR" altLang="en-US" sz="2500" dirty="0">
                <a:solidFill>
                  <a:srgbClr val="92D050"/>
                </a:solidFill>
                <a:latin typeface="a뉴굴림4" panose="02020600000000000000" pitchFamily="18" charset="-127"/>
                <a:ea typeface="a뉴굴림4" panose="02020600000000000000" pitchFamily="18" charset="-127"/>
              </a:rPr>
              <a:t>이 어떻게 적용되고 있는지 구분해보자</a:t>
            </a:r>
            <a:r>
              <a:rPr lang="en-US" altLang="ko-KR" sz="2500" dirty="0">
                <a:solidFill>
                  <a:srgbClr val="92D050"/>
                </a:solidFill>
                <a:latin typeface="a뉴굴림4" panose="02020600000000000000" pitchFamily="18" charset="-127"/>
                <a:ea typeface="a뉴굴림4" panose="02020600000000000000" pitchFamily="18" charset="-127"/>
              </a:rPr>
              <a:t>!</a:t>
            </a:r>
            <a:endParaRPr lang="ko-KR" altLang="en-US" sz="2500" dirty="0">
              <a:solidFill>
                <a:srgbClr val="92D050"/>
              </a:solidFill>
              <a:latin typeface="a뉴굴림4" panose="02020600000000000000" pitchFamily="18" charset="-127"/>
              <a:ea typeface="a뉴굴림4" panose="02020600000000000000" pitchFamily="18" charset="-127"/>
            </a:endParaRPr>
          </a:p>
        </p:txBody>
      </p:sp>
      <p:sp>
        <p:nvSpPr>
          <p:cNvPr id="22" name="화살표: 위쪽/아래쪽 21">
            <a:extLst>
              <a:ext uri="{FF2B5EF4-FFF2-40B4-BE49-F238E27FC236}">
                <a16:creationId xmlns:a16="http://schemas.microsoft.com/office/drawing/2014/main" id="{EC9A7F7A-B73F-0180-3BAE-C280B548A159}"/>
              </a:ext>
            </a:extLst>
          </p:cNvPr>
          <p:cNvSpPr/>
          <p:nvPr/>
        </p:nvSpPr>
        <p:spPr>
          <a:xfrm>
            <a:off x="9348726" y="1828790"/>
            <a:ext cx="385313" cy="6397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52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561"/>
    </mc:Choice>
    <mc:Fallback xmlns="">
      <p:transition spd="slow" advTm="56956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B21D5-2A8F-478E-88F5-64C919FB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51474B2-BB18-A0CE-EC4D-40280E0C9816}"/>
              </a:ext>
            </a:extLst>
          </p:cNvPr>
          <p:cNvSpPr txBox="1">
            <a:spLocks/>
          </p:cNvSpPr>
          <p:nvPr/>
        </p:nvSpPr>
        <p:spPr>
          <a:xfrm>
            <a:off x="336884" y="18804"/>
            <a:ext cx="11614324" cy="1035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비즈니스 문서의 작성 </a:t>
            </a:r>
            <a:r>
              <a:rPr lang="en-US" altLang="ko-KR" sz="3000" dirty="0"/>
              <a:t>– </a:t>
            </a:r>
            <a:r>
              <a:rPr lang="ko-KR" altLang="en-US" sz="3000" dirty="0"/>
              <a:t>연습 문제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D52518F-E072-D947-00E8-3043A96D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148211"/>
            <a:ext cx="11103407" cy="548969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&lt;</a:t>
            </a:r>
            <a:r>
              <a:rPr lang="ko-KR" altLang="en-US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보기</a:t>
            </a:r>
            <a:r>
              <a:rPr lang="en-US" altLang="ko-KR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r>
              <a:rPr lang="ko-KR" altLang="en-US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는 자기소개서의 내용이다</a:t>
            </a:r>
            <a:r>
              <a:rPr lang="en-US" altLang="ko-KR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  <a:r>
              <a:rPr lang="ko-KR" altLang="en-US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‘</a:t>
            </a:r>
            <a:r>
              <a:rPr lang="ko-KR" altLang="en-US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좋은 문서를 위한 </a:t>
            </a:r>
            <a:r>
              <a:rPr lang="en-US" altLang="ko-KR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4</a:t>
            </a:r>
            <a:r>
              <a:rPr lang="ko-KR" altLang="en-US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가지 질문</a:t>
            </a:r>
            <a:r>
              <a:rPr lang="en-US" altLang="ko-KR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’</a:t>
            </a:r>
            <a:r>
              <a:rPr lang="ko-KR" altLang="en-US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 각각 해당하는 것은</a:t>
            </a:r>
            <a:r>
              <a:rPr lang="en-US" altLang="ko-KR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?</a:t>
            </a:r>
            <a:r>
              <a:rPr lang="ko-KR" altLang="en-US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endParaRPr lang="en-US" altLang="ko-KR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0" marR="0" indent="0" algn="ctr" rtl="0" eaLnBrk="1" fontAlgn="auto" latin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i="0" u="none" strike="noStrike" kern="1200" dirty="0">
              <a:solidFill>
                <a:srgbClr val="000000"/>
              </a:solidFill>
              <a:effectLst/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‘</a:t>
            </a:r>
            <a:r>
              <a:rPr lang="ko-KR" altLang="en-US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비즈니스 문서의 </a:t>
            </a:r>
            <a:r>
              <a:rPr lang="en-US" altLang="ko-KR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10</a:t>
            </a:r>
            <a:r>
              <a:rPr lang="ko-KR" altLang="en-US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가지 핵심 구성 요소</a:t>
            </a:r>
            <a:r>
              <a:rPr lang="en-US" altLang="ko-KR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’</a:t>
            </a:r>
            <a:r>
              <a:rPr lang="ko-KR" altLang="en-US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 대한 설명으로 적절하지 않는 것은</a:t>
            </a:r>
            <a:r>
              <a:rPr lang="en-US" altLang="ko-KR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① 수신인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회사 외부 송부일 경우 수신처의 주소는 적지 않는 것이 원칙이다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② 발신인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회사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부서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직위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이름을 모두 적고 필요한 경우 대표자의 성명을 먼저 적는다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③ 문서 제목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제목에서 문서의 성격과 내용을 쉽게 이해할 수 있도록 구체적이고 길게 작성한다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④ 첫머리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최소한의 예의로 기본적인 인사말부터 시작한다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  <a:sym typeface="Wingdings" panose="05000000000000000000" pitchFamily="2" charset="2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5A26480-B628-7939-F47D-1E2E47E19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775315"/>
              </p:ext>
            </p:extLst>
          </p:nvPr>
        </p:nvGraphicFramePr>
        <p:xfrm>
          <a:off x="1824587" y="1805359"/>
          <a:ext cx="8128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889229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&lt;</a:t>
                      </a:r>
                      <a:r>
                        <a:rPr lang="ko-KR" altLang="ko-KR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보기</a:t>
                      </a:r>
                      <a:r>
                        <a:rPr lang="en-US" altLang="ko-KR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&gt;</a:t>
                      </a:r>
                      <a:endParaRPr lang="ko-KR" altLang="ko-KR" sz="1800" b="0" i="0" u="none" strike="noStrike" dirty="0">
                        <a:effectLst/>
                        <a:latin typeface="a시월구일2" panose="02020600000000000000" pitchFamily="18" charset="-127"/>
                        <a:ea typeface="a시월구일2" panose="02020600000000000000" pitchFamily="18" charset="-127"/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  <a:latin typeface="a시월구일2" panose="02020600000000000000" pitchFamily="18" charset="-127"/>
                        <a:ea typeface="a시월구일2" panose="02020600000000000000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-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취업을 위한 말하기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a시월구일2" panose="02020600000000000000" pitchFamily="18" charset="-127"/>
                        <a:ea typeface="a시월구일2" panose="02020600000000000000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-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자기소개하기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성격의 장단점 보여주기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a시월구일2" panose="02020600000000000000" pitchFamily="18" charset="-127"/>
                        <a:ea typeface="a시월구일2" panose="02020600000000000000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-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취업 면접장의 면접관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회사 담당자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a시월구일2" panose="02020600000000000000" pitchFamily="18" charset="-127"/>
                        <a:ea typeface="a시월구일2" panose="02020600000000000000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-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한 가지 특성을 가지고 장점과 단점을 모두 표현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예시를 넣어 표현</a:t>
                      </a:r>
                    </a:p>
                  </a:txBody>
                  <a:tcPr>
                    <a:solidFill>
                      <a:srgbClr val="FEF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97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55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561"/>
    </mc:Choice>
    <mc:Fallback xmlns="">
      <p:transition spd="slow" advTm="56956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E30FB-9CCE-436A-B0AD-9B55B176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77" y="1335696"/>
            <a:ext cx="5518323" cy="444270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문서 작성의 원칙</a:t>
            </a:r>
            <a:endParaRPr lang="en-US" altLang="ko-KR" sz="3200" b="1" dirty="0">
              <a:latin typeface="a옛날사진관3" panose="02020600000000000000" pitchFamily="18" charset="-127"/>
              <a:ea typeface="a옛날사진관3" panose="02020600000000000000" pitchFamily="18" charset="-127"/>
              <a:sym typeface="Wingdings" panose="05000000000000000000" pitchFamily="2" charset="2"/>
            </a:endParaRPr>
          </a:p>
          <a:p>
            <a:endParaRPr lang="en-US" altLang="ko-KR" sz="500" b="1" dirty="0">
              <a:latin typeface="a옛날사진관3" panose="02020600000000000000" pitchFamily="18" charset="-127"/>
              <a:ea typeface="a옛날사진관3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① </a:t>
            </a:r>
            <a:r>
              <a:rPr lang="ko-KR" altLang="en-US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문장은 짧고 간결하게  작성한다</a:t>
            </a:r>
            <a:r>
              <a:rPr lang="en-US" altLang="ko-KR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② </a:t>
            </a:r>
            <a:r>
              <a:rPr lang="ko-KR" altLang="en-US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상대방이 이해하기 쉽게 쓴다</a:t>
            </a:r>
            <a:r>
              <a:rPr lang="en-US" altLang="ko-KR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③ </a:t>
            </a:r>
            <a:r>
              <a:rPr lang="ko-KR" altLang="en-US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한자의 사용을 자제한다</a:t>
            </a:r>
            <a:r>
              <a:rPr lang="en-US" altLang="ko-KR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④ </a:t>
            </a:r>
            <a:r>
              <a:rPr lang="ko-KR" altLang="en-US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긍정문으로 작성한다</a:t>
            </a:r>
            <a:r>
              <a:rPr lang="en-US" altLang="ko-KR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⑤ </a:t>
            </a:r>
            <a:r>
              <a:rPr lang="ko-KR" altLang="en-US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간단한 표제를 붙인다</a:t>
            </a:r>
            <a:r>
              <a:rPr lang="en-US" altLang="ko-KR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⑥ </a:t>
            </a:r>
            <a:r>
              <a:rPr lang="ko-KR" altLang="en-US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간결체로 작성한다</a:t>
            </a:r>
            <a:r>
              <a:rPr lang="en-US" altLang="ko-KR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⑦ </a:t>
            </a:r>
            <a:r>
              <a:rPr lang="ko-KR" altLang="en-US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문서의 주된 내용을 먼저 작성한다</a:t>
            </a:r>
            <a:r>
              <a:rPr lang="en-US" altLang="ko-KR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B21D5-2A8F-478E-88F5-64C919FB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51474B2-BB18-A0CE-EC4D-40280E0C9816}"/>
              </a:ext>
            </a:extLst>
          </p:cNvPr>
          <p:cNvSpPr txBox="1">
            <a:spLocks/>
          </p:cNvSpPr>
          <p:nvPr/>
        </p:nvSpPr>
        <p:spPr>
          <a:xfrm>
            <a:off x="336884" y="18804"/>
            <a:ext cx="11614324" cy="1035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비즈니스 문서의 유형 및 특성 </a:t>
            </a:r>
            <a:r>
              <a:rPr lang="en-US" altLang="ko-KR" sz="3000" dirty="0"/>
              <a:t>– </a:t>
            </a:r>
            <a:r>
              <a:rPr lang="ko-KR" altLang="en-US" sz="3000" dirty="0"/>
              <a:t>문서 작성의 원칙</a:t>
            </a:r>
          </a:p>
        </p:txBody>
      </p:sp>
    </p:spTree>
    <p:extLst>
      <p:ext uri="{BB962C8B-B14F-4D97-AF65-F5344CB8AC3E}">
        <p14:creationId xmlns:p14="http://schemas.microsoft.com/office/powerpoint/2010/main" val="262743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561"/>
    </mc:Choice>
    <mc:Fallback xmlns="">
      <p:transition spd="slow" advTm="56956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240919136" descr="EMB00001408b6f4">
            <a:extLst>
              <a:ext uri="{FF2B5EF4-FFF2-40B4-BE49-F238E27FC236}">
                <a16:creationId xmlns:a16="http://schemas.microsoft.com/office/drawing/2014/main" id="{6C53E604-AD3A-D300-CF41-02CA782D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319" y="3853604"/>
            <a:ext cx="3210920" cy="261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E30FB-9CCE-436A-B0AD-9B55B176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77" y="1166362"/>
            <a:ext cx="11373532" cy="5302214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문서 표현의 시각화</a:t>
            </a:r>
            <a:r>
              <a:rPr lang="en-US" altLang="ko-KR" sz="30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5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① </a:t>
            </a:r>
            <a:r>
              <a:rPr lang="ko-KR" altLang="en-US" sz="25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차트 표현</a:t>
            </a:r>
            <a:endParaRPr lang="en-US" altLang="ko-KR" sz="2500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    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개념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주제 등을 나타내는 문장 표현이나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통계적 수치 등을 한눈에 알아볼 수 있게 표현하는 것</a:t>
            </a:r>
            <a:endParaRPr lang="en-US" altLang="ko-KR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500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5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② </a:t>
            </a:r>
            <a:r>
              <a:rPr lang="ko-KR" altLang="en-US" sz="2500" b="1" dirty="0" err="1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테이터</a:t>
            </a:r>
            <a:r>
              <a:rPr lang="ko-KR" altLang="en-US" sz="25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 표현</a:t>
            </a:r>
            <a:endParaRPr lang="en-US" altLang="ko-KR" sz="2500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    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수치를 표로 나타내는 것</a:t>
            </a:r>
            <a:endParaRPr lang="en-US" altLang="ko-KR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500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5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③ </a:t>
            </a:r>
            <a:r>
              <a:rPr lang="ko-KR" altLang="en-US" sz="25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이미지 표현</a:t>
            </a:r>
            <a:endParaRPr lang="en-US" altLang="ko-KR" sz="2500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    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전달하고자 하는 내용을 그림이나 사진 등으로 나타내는 것</a:t>
            </a:r>
            <a:endParaRPr lang="en-US" altLang="ko-KR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B21D5-2A8F-478E-88F5-64C919FB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51474B2-BB18-A0CE-EC4D-40280E0C9816}"/>
              </a:ext>
            </a:extLst>
          </p:cNvPr>
          <p:cNvSpPr txBox="1">
            <a:spLocks/>
          </p:cNvSpPr>
          <p:nvPr/>
        </p:nvSpPr>
        <p:spPr>
          <a:xfrm>
            <a:off x="336884" y="18804"/>
            <a:ext cx="11614324" cy="1035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비즈니스 문서의 유형 및 특성 </a:t>
            </a:r>
            <a:r>
              <a:rPr lang="en-US" altLang="ko-KR" sz="3000" dirty="0"/>
              <a:t>– </a:t>
            </a:r>
            <a:r>
              <a:rPr lang="ko-KR" altLang="en-US" sz="3000" dirty="0"/>
              <a:t>문서 표현의 시각화</a:t>
            </a:r>
          </a:p>
        </p:txBody>
      </p:sp>
    </p:spTree>
    <p:extLst>
      <p:ext uri="{BB962C8B-B14F-4D97-AF65-F5344CB8AC3E}">
        <p14:creationId xmlns:p14="http://schemas.microsoft.com/office/powerpoint/2010/main" val="339587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561"/>
    </mc:Choice>
    <mc:Fallback xmlns="">
      <p:transition spd="slow" advTm="56956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E30FB-9CCE-436A-B0AD-9B55B176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54" y="1522981"/>
            <a:ext cx="10822183" cy="3812038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문서 시각화의 </a:t>
            </a:r>
            <a:r>
              <a:rPr lang="en-US" altLang="ko-KR" sz="30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4</a:t>
            </a:r>
            <a:r>
              <a:rPr lang="ko-KR" altLang="en-US" sz="30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가지 포인트</a:t>
            </a:r>
            <a:r>
              <a:rPr lang="en-US" altLang="ko-KR" sz="30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3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  </a:t>
            </a:r>
            <a:r>
              <a:rPr lang="ko-KR" altLang="en-US" sz="25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가</a:t>
            </a:r>
            <a:r>
              <a:rPr lang="en-US" altLang="ko-KR" sz="25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. </a:t>
            </a:r>
            <a:r>
              <a:rPr lang="ko-KR" altLang="en-US" sz="25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시각 자료는 보기 쉬워야 한다</a:t>
            </a:r>
            <a:r>
              <a:rPr lang="en-US" altLang="ko-KR" sz="25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5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  나</a:t>
            </a:r>
            <a:r>
              <a:rPr lang="en-US" altLang="ko-KR" sz="25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. </a:t>
            </a:r>
            <a:r>
              <a:rPr lang="ko-KR" altLang="en-US" sz="25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이해하기 쉬어야 한다</a:t>
            </a:r>
            <a:r>
              <a:rPr lang="en-US" altLang="ko-KR" sz="25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5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  다</a:t>
            </a:r>
            <a:r>
              <a:rPr lang="en-US" altLang="ko-KR" sz="25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. </a:t>
            </a:r>
            <a:r>
              <a:rPr lang="ko-KR" altLang="en-US" sz="25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다채롭게 표현되어야 한다</a:t>
            </a:r>
            <a:r>
              <a:rPr lang="en-US" altLang="ko-KR" sz="25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. 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너무 단순한 패턴 </a:t>
            </a:r>
            <a:r>
              <a:rPr lang="en-US" altLang="ko-KR" b="1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X / </a:t>
            </a:r>
            <a:r>
              <a:rPr lang="ko-KR" altLang="en-US" b="1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지나치게 많은 색상 </a:t>
            </a:r>
            <a:r>
              <a:rPr lang="en-US" altLang="ko-KR" b="1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5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  라</a:t>
            </a:r>
            <a:r>
              <a:rPr lang="en-US" altLang="ko-KR" sz="25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. </a:t>
            </a:r>
            <a:r>
              <a:rPr lang="ko-KR" altLang="en-US" sz="25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숫자는 그래프로 표시한다</a:t>
            </a:r>
            <a:r>
              <a:rPr lang="en-US" altLang="ko-KR" sz="25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. 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상황에 맞게 비율</a:t>
            </a:r>
            <a:r>
              <a:rPr lang="en-US" altLang="ko-KR" b="1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, %, </a:t>
            </a:r>
            <a:r>
              <a:rPr lang="ko-KR" altLang="en-US" b="1" dirty="0">
                <a:latin typeface="a시월구일2" panose="02020600000000000000" pitchFamily="18" charset="-127"/>
                <a:ea typeface="a시월구일2" panose="02020600000000000000" pitchFamily="18" charset="-127"/>
                <a:sym typeface="Wingdings" panose="05000000000000000000" pitchFamily="2" charset="2"/>
              </a:rPr>
              <a:t>전년도와의 대비 등을 고려</a:t>
            </a:r>
            <a:endParaRPr lang="en-US" altLang="ko-KR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B21D5-2A8F-478E-88F5-64C919FB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51474B2-BB18-A0CE-EC4D-40280E0C9816}"/>
              </a:ext>
            </a:extLst>
          </p:cNvPr>
          <p:cNvSpPr txBox="1">
            <a:spLocks/>
          </p:cNvSpPr>
          <p:nvPr/>
        </p:nvSpPr>
        <p:spPr>
          <a:xfrm>
            <a:off x="336884" y="18804"/>
            <a:ext cx="11614324" cy="1035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비즈니스 문서의 유형 및 특성 </a:t>
            </a:r>
            <a:r>
              <a:rPr lang="en-US" altLang="ko-KR" sz="3000" dirty="0"/>
              <a:t>– </a:t>
            </a:r>
            <a:r>
              <a:rPr lang="ko-KR" altLang="en-US" sz="3000" dirty="0"/>
              <a:t>문서 표현의 시각화</a:t>
            </a:r>
          </a:p>
        </p:txBody>
      </p:sp>
    </p:spTree>
    <p:extLst>
      <p:ext uri="{BB962C8B-B14F-4D97-AF65-F5344CB8AC3E}">
        <p14:creationId xmlns:p14="http://schemas.microsoft.com/office/powerpoint/2010/main" val="49953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561"/>
    </mc:Choice>
    <mc:Fallback xmlns="">
      <p:transition spd="slow" advTm="56956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40917936" descr="EMB00001408b6f9">
            <a:extLst>
              <a:ext uri="{FF2B5EF4-FFF2-40B4-BE49-F238E27FC236}">
                <a16:creationId xmlns:a16="http://schemas.microsoft.com/office/drawing/2014/main" id="{D6D89275-D8B0-FB56-C909-B10AFF41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74" y="2289175"/>
            <a:ext cx="4691270" cy="175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E30FB-9CCE-436A-B0AD-9B55B176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55" y="1140720"/>
            <a:ext cx="10822183" cy="627552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문서 시각화의 사례</a:t>
            </a:r>
            <a:r>
              <a:rPr lang="en-US" altLang="ko-KR" sz="30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B21D5-2A8F-478E-88F5-64C919FB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51474B2-BB18-A0CE-EC4D-40280E0C9816}"/>
              </a:ext>
            </a:extLst>
          </p:cNvPr>
          <p:cNvSpPr txBox="1">
            <a:spLocks/>
          </p:cNvSpPr>
          <p:nvPr/>
        </p:nvSpPr>
        <p:spPr>
          <a:xfrm>
            <a:off x="336884" y="18804"/>
            <a:ext cx="11614324" cy="1035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비즈니스 문서의 유형 및 특성 </a:t>
            </a:r>
            <a:r>
              <a:rPr lang="en-US" altLang="ko-KR" sz="3000" dirty="0"/>
              <a:t>– </a:t>
            </a:r>
            <a:r>
              <a:rPr lang="ko-KR" altLang="en-US" sz="3000" dirty="0"/>
              <a:t>문서 표현의 시각화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C8C288B-426D-1DCA-858D-DE25ECEB6661}"/>
              </a:ext>
            </a:extLst>
          </p:cNvPr>
          <p:cNvSpPr txBox="1">
            <a:spLocks/>
          </p:cNvSpPr>
          <p:nvPr/>
        </p:nvSpPr>
        <p:spPr>
          <a:xfrm>
            <a:off x="732955" y="2018477"/>
            <a:ext cx="3822112" cy="62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2500" b="1" dirty="0" err="1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인포그래픽</a:t>
            </a:r>
            <a:endParaRPr lang="en-US" altLang="ko-KR" sz="2500" b="1" dirty="0">
              <a:latin typeface="a옛날사진관3" panose="02020600000000000000" pitchFamily="18" charset="-127"/>
              <a:ea typeface="a옛날사진관3" panose="02020600000000000000" pitchFamily="18" charset="-127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en-US" altLang="ko-KR" sz="2500" b="1" dirty="0">
              <a:latin typeface="a옛날사진관3" panose="02020600000000000000" pitchFamily="18" charset="-127"/>
              <a:ea typeface="a옛날사진관3" panose="02020600000000000000" pitchFamily="18" charset="-127"/>
              <a:sym typeface="Wingdings" panose="05000000000000000000" pitchFamily="2" charset="2"/>
            </a:endParaRPr>
          </a:p>
        </p:txBody>
      </p:sp>
      <p:pic>
        <p:nvPicPr>
          <p:cNvPr id="5" name="_x240917616" descr="EMB00001408b6fe">
            <a:extLst>
              <a:ext uri="{FF2B5EF4-FFF2-40B4-BE49-F238E27FC236}">
                <a16:creationId xmlns:a16="http://schemas.microsoft.com/office/drawing/2014/main" id="{B5930CCB-2A85-5990-6C58-4B3A802F6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53" y="3995798"/>
            <a:ext cx="4691269" cy="264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DC8DDCA-4FED-9074-F846-6E9D335CF2F5}"/>
              </a:ext>
            </a:extLst>
          </p:cNvPr>
          <p:cNvSpPr txBox="1">
            <a:spLocks/>
          </p:cNvSpPr>
          <p:nvPr/>
        </p:nvSpPr>
        <p:spPr>
          <a:xfrm>
            <a:off x="6414978" y="2018477"/>
            <a:ext cx="3822112" cy="62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25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그래프</a:t>
            </a:r>
            <a:endParaRPr lang="en-US" altLang="ko-KR" sz="2500" b="1" dirty="0">
              <a:latin typeface="a옛날사진관3" panose="02020600000000000000" pitchFamily="18" charset="-127"/>
              <a:ea typeface="a옛날사진관3" panose="02020600000000000000" pitchFamily="18" charset="-127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en-US" altLang="ko-KR" sz="2500" b="1" dirty="0">
              <a:latin typeface="a옛날사진관3" panose="02020600000000000000" pitchFamily="18" charset="-127"/>
              <a:ea typeface="a옛날사진관3" panose="02020600000000000000" pitchFamily="18" charset="-127"/>
              <a:sym typeface="Wingdings" panose="05000000000000000000" pitchFamily="2" charset="2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B98BA1-CBF1-E48E-C18F-8FBB054847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54" b="38006"/>
          <a:stretch/>
        </p:blipFill>
        <p:spPr>
          <a:xfrm>
            <a:off x="6545759" y="2612163"/>
            <a:ext cx="4311876" cy="2486698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B6250E3-AA1A-90B4-3C48-6EA63C24E0F7}"/>
              </a:ext>
            </a:extLst>
          </p:cNvPr>
          <p:cNvSpPr txBox="1">
            <a:spLocks/>
          </p:cNvSpPr>
          <p:nvPr/>
        </p:nvSpPr>
        <p:spPr>
          <a:xfrm>
            <a:off x="5855208" y="5305124"/>
            <a:ext cx="6096000" cy="1035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500" b="1" dirty="0">
                <a:solidFill>
                  <a:srgbClr val="FF0000"/>
                </a:solidFill>
                <a:latin typeface="a뉴굴림4" panose="02020600000000000000" pitchFamily="18" charset="-127"/>
                <a:ea typeface="a뉴굴림4" panose="02020600000000000000" pitchFamily="18" charset="-127"/>
                <a:sym typeface="Wingdings" panose="05000000000000000000" pitchFamily="2" charset="2"/>
              </a:rPr>
              <a:t>이 그래프의 문제점은 무엇일까</a:t>
            </a:r>
            <a:r>
              <a:rPr lang="en-US" altLang="ko-KR" sz="2500" b="1" dirty="0">
                <a:solidFill>
                  <a:srgbClr val="FF0000"/>
                </a:solidFill>
                <a:latin typeface="a뉴굴림4" panose="02020600000000000000" pitchFamily="18" charset="-127"/>
                <a:ea typeface="a뉴굴림4" panose="02020600000000000000" pitchFamily="18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ko-KR" sz="20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latin typeface="a뉴굴림4" panose="02020600000000000000" pitchFamily="18" charset="-127"/>
                <a:ea typeface="a뉴굴림4" panose="02020600000000000000" pitchFamily="18" charset="-127"/>
                <a:sym typeface="Wingdings" panose="05000000000000000000" pitchFamily="2" charset="2"/>
              </a:rPr>
              <a:t>조사 시간 </a:t>
            </a:r>
            <a:r>
              <a:rPr lang="en-US" altLang="ko-KR" b="1" dirty="0">
                <a:latin typeface="a뉴굴림4" panose="02020600000000000000" pitchFamily="18" charset="-127"/>
                <a:ea typeface="a뉴굴림4" panose="02020600000000000000" pitchFamily="18" charset="-127"/>
                <a:sym typeface="Wingdings" panose="05000000000000000000" pitchFamily="2" charset="2"/>
              </a:rPr>
              <a:t>/ </a:t>
            </a:r>
            <a:r>
              <a:rPr lang="ko-KR" altLang="en-US" b="1" dirty="0">
                <a:latin typeface="a뉴굴림4" panose="02020600000000000000" pitchFamily="18" charset="-127"/>
                <a:ea typeface="a뉴굴림4" panose="02020600000000000000" pitchFamily="18" charset="-127"/>
                <a:sym typeface="Wingdings" panose="05000000000000000000" pitchFamily="2" charset="2"/>
              </a:rPr>
              <a:t>조사대상 </a:t>
            </a:r>
            <a:r>
              <a:rPr lang="en-US" altLang="ko-KR" b="1" dirty="0">
                <a:latin typeface="a뉴굴림4" panose="02020600000000000000" pitchFamily="18" charset="-127"/>
                <a:ea typeface="a뉴굴림4" panose="02020600000000000000" pitchFamily="18" charset="-127"/>
                <a:sym typeface="Wingdings" panose="05000000000000000000" pitchFamily="2" charset="2"/>
              </a:rPr>
              <a:t>/ </a:t>
            </a:r>
            <a:r>
              <a:rPr lang="ko-KR" altLang="en-US" b="1" dirty="0">
                <a:latin typeface="a뉴굴림4" panose="02020600000000000000" pitchFamily="18" charset="-127"/>
                <a:ea typeface="a뉴굴림4" panose="02020600000000000000" pitchFamily="18" charset="-127"/>
                <a:sym typeface="Wingdings" panose="05000000000000000000" pitchFamily="2" charset="2"/>
              </a:rPr>
              <a:t>비교 자료 </a:t>
            </a:r>
            <a:r>
              <a:rPr lang="en-US" altLang="ko-KR" b="1" dirty="0">
                <a:latin typeface="a뉴굴림4" panose="02020600000000000000" pitchFamily="18" charset="-127"/>
                <a:ea typeface="a뉴굴림4" panose="02020600000000000000" pitchFamily="18" charset="-127"/>
                <a:sym typeface="Wingdings" panose="05000000000000000000" pitchFamily="2" charset="2"/>
              </a:rPr>
              <a:t>/ </a:t>
            </a:r>
            <a:r>
              <a:rPr lang="ko-KR" altLang="en-US" b="1" dirty="0">
                <a:latin typeface="a뉴굴림4" panose="02020600000000000000" pitchFamily="18" charset="-127"/>
                <a:ea typeface="a뉴굴림4" panose="02020600000000000000" pitchFamily="18" charset="-127"/>
                <a:sym typeface="Wingdings" panose="05000000000000000000" pitchFamily="2" charset="2"/>
              </a:rPr>
              <a:t>기타시설 </a:t>
            </a:r>
            <a:r>
              <a:rPr lang="en-US" altLang="ko-KR" b="1" dirty="0">
                <a:latin typeface="a뉴굴림4" panose="02020600000000000000" pitchFamily="18" charset="-127"/>
                <a:ea typeface="a뉴굴림4" panose="02020600000000000000" pitchFamily="18" charset="-127"/>
                <a:sym typeface="Wingdings" panose="05000000000000000000" pitchFamily="2" charset="2"/>
              </a:rPr>
              <a:t>/ </a:t>
            </a:r>
            <a:r>
              <a:rPr lang="ko-KR" altLang="en-US" b="1" dirty="0">
                <a:latin typeface="a뉴굴림4" panose="02020600000000000000" pitchFamily="18" charset="-127"/>
                <a:ea typeface="a뉴굴림4" panose="02020600000000000000" pitchFamily="18" charset="-127"/>
                <a:sym typeface="Wingdings" panose="05000000000000000000" pitchFamily="2" charset="2"/>
              </a:rPr>
              <a:t>비율</a:t>
            </a:r>
            <a:endParaRPr lang="en-US" altLang="ko-KR" b="1" dirty="0">
              <a:latin typeface="a뉴굴림4" panose="02020600000000000000" pitchFamily="18" charset="-127"/>
              <a:ea typeface="a뉴굴림4" panose="02020600000000000000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46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561"/>
    </mc:Choice>
    <mc:Fallback xmlns="">
      <p:transition spd="slow" advTm="56956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B21D5-2A8F-478E-88F5-64C919FB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51474B2-BB18-A0CE-EC4D-40280E0C9816}"/>
              </a:ext>
            </a:extLst>
          </p:cNvPr>
          <p:cNvSpPr txBox="1">
            <a:spLocks/>
          </p:cNvSpPr>
          <p:nvPr/>
        </p:nvSpPr>
        <p:spPr>
          <a:xfrm>
            <a:off x="336884" y="18804"/>
            <a:ext cx="11614324" cy="1035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비즈니스 문서의 유형 및 특성 </a:t>
            </a:r>
            <a:r>
              <a:rPr lang="en-US" altLang="ko-KR" sz="3000" dirty="0"/>
              <a:t>– (1) </a:t>
            </a:r>
            <a:r>
              <a:rPr lang="ko-KR" altLang="en-US" sz="3000" dirty="0"/>
              <a:t>결재 문서 작성하기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A079114-48FC-9B4B-F4CD-56F0086F07F1}"/>
              </a:ext>
            </a:extLst>
          </p:cNvPr>
          <p:cNvSpPr txBox="1">
            <a:spLocks/>
          </p:cNvSpPr>
          <p:nvPr/>
        </p:nvSpPr>
        <p:spPr>
          <a:xfrm>
            <a:off x="732954" y="1440555"/>
            <a:ext cx="8583574" cy="4425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결재 문서 작성 방법</a:t>
            </a:r>
            <a:r>
              <a:rPr lang="en-US" altLang="ko-KR" sz="30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en-US" altLang="ko-KR" sz="2200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① </a:t>
            </a:r>
            <a:r>
              <a:rPr lang="ko-KR" altLang="en-US" sz="2000" b="1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육하원칙</a:t>
            </a:r>
            <a:r>
              <a:rPr lang="ko-KR" altLang="en-US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에 의해 쓴다</a:t>
            </a:r>
            <a:r>
              <a:rPr lang="en-US" altLang="ko-KR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② </a:t>
            </a:r>
            <a:r>
              <a:rPr lang="ko-KR" altLang="en-US" sz="2000" b="1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작성 시기</a:t>
            </a:r>
            <a:r>
              <a:rPr lang="ko-KR" altLang="en-US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가 중요하다</a:t>
            </a:r>
            <a:r>
              <a:rPr lang="en-US" altLang="ko-KR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③ </a:t>
            </a:r>
            <a:r>
              <a:rPr lang="ko-KR" altLang="en-US" sz="2000" b="1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한 사안</a:t>
            </a:r>
            <a:r>
              <a:rPr lang="ko-KR" altLang="en-US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을 </a:t>
            </a:r>
            <a:r>
              <a:rPr lang="ko-KR" altLang="en-US" sz="2000" b="1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한 장의 용지</a:t>
            </a:r>
            <a:r>
              <a:rPr lang="ko-KR" altLang="en-US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에 작성해야 한다</a:t>
            </a:r>
            <a:r>
              <a:rPr lang="en-US" altLang="ko-KR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④ </a:t>
            </a:r>
            <a:r>
              <a:rPr lang="ko-KR" altLang="en-US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작성 후 반드시 </a:t>
            </a:r>
            <a:r>
              <a:rPr lang="ko-KR" altLang="en-US" sz="2000" b="1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다시 한번 내용을 검토</a:t>
            </a:r>
            <a:r>
              <a:rPr lang="ko-KR" altLang="en-US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하도록 한다</a:t>
            </a:r>
            <a:r>
              <a:rPr lang="en-US" altLang="ko-KR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⑤ </a:t>
            </a:r>
            <a:r>
              <a:rPr lang="ko-KR" altLang="en-US" sz="2000" b="1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첨부 자료</a:t>
            </a:r>
            <a:r>
              <a:rPr lang="ko-KR" altLang="en-US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는 반드시 </a:t>
            </a:r>
            <a:r>
              <a:rPr lang="ko-KR" altLang="en-US" sz="2000" b="1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필요한 자료 외에는 첨부하지 않는다</a:t>
            </a:r>
            <a:r>
              <a:rPr lang="en-US" altLang="ko-KR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⑥ </a:t>
            </a:r>
            <a:r>
              <a:rPr lang="ko-KR" altLang="en-US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내용 중 </a:t>
            </a:r>
            <a:r>
              <a:rPr lang="ko-KR" altLang="en-US" sz="2000" b="1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금액</a:t>
            </a:r>
            <a:r>
              <a:rPr lang="en-US" altLang="ko-KR" sz="2000" b="1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수량</a:t>
            </a:r>
            <a:r>
              <a:rPr lang="en-US" altLang="ko-KR" sz="2000" b="1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일자 </a:t>
            </a:r>
            <a:r>
              <a:rPr lang="ko-KR" altLang="en-US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등의 </a:t>
            </a:r>
            <a:r>
              <a:rPr lang="ko-KR" altLang="en-US" sz="2000" b="1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기재에 정확성</a:t>
            </a:r>
            <a:r>
              <a:rPr lang="ko-KR" altLang="en-US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을 기하도록 한다</a:t>
            </a:r>
            <a:r>
              <a:rPr lang="en-US" altLang="ko-KR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⑦ </a:t>
            </a:r>
            <a:r>
              <a:rPr lang="ko-KR" altLang="en-US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문장 표현은 작성자의 성의가 담기도록 </a:t>
            </a:r>
            <a:r>
              <a:rPr lang="ko-KR" altLang="en-US" sz="2000" b="1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경어나 단어 사용에 주의</a:t>
            </a:r>
            <a:r>
              <a:rPr lang="ko-KR" altLang="en-US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한다</a:t>
            </a:r>
            <a:r>
              <a:rPr lang="en-US" altLang="ko-KR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en-US" altLang="ko-KR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596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561"/>
    </mc:Choice>
    <mc:Fallback xmlns="">
      <p:transition spd="slow" advTm="56956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보고서 작성법, 한방에 핵심 총정리 [문서 노하우]">
            <a:extLst>
              <a:ext uri="{FF2B5EF4-FFF2-40B4-BE49-F238E27FC236}">
                <a16:creationId xmlns:a16="http://schemas.microsoft.com/office/drawing/2014/main" id="{FE9B30E3-8ECE-A87D-0155-B921FD180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33" y="1012248"/>
            <a:ext cx="4383815" cy="547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B21D5-2A8F-478E-88F5-64C919FB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51474B2-BB18-A0CE-EC4D-40280E0C9816}"/>
              </a:ext>
            </a:extLst>
          </p:cNvPr>
          <p:cNvSpPr txBox="1">
            <a:spLocks/>
          </p:cNvSpPr>
          <p:nvPr/>
        </p:nvSpPr>
        <p:spPr>
          <a:xfrm>
            <a:off x="336884" y="18804"/>
            <a:ext cx="11614324" cy="1035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비즈니스 문서의 유형 및 특성 </a:t>
            </a:r>
            <a:r>
              <a:rPr lang="en-US" altLang="ko-KR" sz="3000" dirty="0"/>
              <a:t>– (2) </a:t>
            </a:r>
            <a:r>
              <a:rPr lang="ko-KR" altLang="en-US" sz="3000" dirty="0"/>
              <a:t>보고서 작성하기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F37CE02-CB42-AA16-CB14-4D1A01A9D6A2}"/>
              </a:ext>
            </a:extLst>
          </p:cNvPr>
          <p:cNvSpPr txBox="1">
            <a:spLocks/>
          </p:cNvSpPr>
          <p:nvPr/>
        </p:nvSpPr>
        <p:spPr>
          <a:xfrm>
            <a:off x="732954" y="1250774"/>
            <a:ext cx="6116420" cy="47498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보고서 작성</a:t>
            </a:r>
            <a:r>
              <a:rPr lang="en-US" altLang="ko-KR" sz="30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en-US" altLang="ko-KR" sz="2200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진행 과정에 대한 핵심 내용을 구체적으로 제시</a:t>
            </a:r>
            <a:endParaRPr lang="en-US" altLang="ko-KR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내용의 중복을 피하기</a:t>
            </a:r>
            <a:endParaRPr lang="en-US" altLang="ko-KR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핵심 사항만을 산뜻하고 간결하게 작성</a:t>
            </a:r>
            <a:endParaRPr lang="en-US" altLang="ko-KR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복잡한 내용일 때 도표나 그림을 활용</a:t>
            </a:r>
            <a:endParaRPr lang="en-US" altLang="ko-KR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제출하기 전 반드시 최종 점검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(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개인 능력 평가 측면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)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참고자료는 정확하게 제시</a:t>
            </a:r>
            <a:endParaRPr lang="en-US" altLang="ko-KR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내용에 대한 예상 질문 생각해 보기</a:t>
            </a:r>
            <a:endParaRPr lang="en-US" altLang="ko-KR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예상 질문에 대한 대답 미리 준비하기</a:t>
            </a:r>
            <a:endParaRPr lang="en-US" altLang="ko-KR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en-US" altLang="ko-KR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337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561"/>
    </mc:Choice>
    <mc:Fallback xmlns="">
      <p:transition spd="slow" advTm="56956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B21D5-2A8F-478E-88F5-64C919FB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51474B2-BB18-A0CE-EC4D-40280E0C9816}"/>
              </a:ext>
            </a:extLst>
          </p:cNvPr>
          <p:cNvSpPr txBox="1">
            <a:spLocks/>
          </p:cNvSpPr>
          <p:nvPr/>
        </p:nvSpPr>
        <p:spPr>
          <a:xfrm>
            <a:off x="336884" y="18804"/>
            <a:ext cx="11614324" cy="1035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비즈니스 문서의 유형 및 특성 </a:t>
            </a:r>
            <a:r>
              <a:rPr lang="en-US" altLang="ko-KR" sz="3000" dirty="0"/>
              <a:t>– (3) </a:t>
            </a:r>
            <a:r>
              <a:rPr lang="ko-KR" altLang="en-US" sz="3000" dirty="0"/>
              <a:t>품의서 작성하기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5B394CF-91AC-45CB-177A-BA0F4A336EA8}"/>
              </a:ext>
            </a:extLst>
          </p:cNvPr>
          <p:cNvSpPr txBox="1">
            <a:spLocks/>
          </p:cNvSpPr>
          <p:nvPr/>
        </p:nvSpPr>
        <p:spPr>
          <a:xfrm>
            <a:off x="732954" y="1250774"/>
            <a:ext cx="6116420" cy="474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품의서 작성</a:t>
            </a:r>
            <a:r>
              <a:rPr lang="en-US" altLang="ko-KR" sz="30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en-US" altLang="ko-KR" sz="2200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작성 목적 파악</a:t>
            </a:r>
            <a:endParaRPr lang="en-US" altLang="ko-KR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관련 정보 수집 및 선택</a:t>
            </a:r>
            <a:endParaRPr lang="en-US" altLang="ko-KR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품의의 목적에 따른 검토</a:t>
            </a:r>
            <a:endParaRPr lang="en-US" altLang="ko-KR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초안 작성 및 검토</a:t>
            </a:r>
            <a:endParaRPr lang="en-US" altLang="ko-KR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논점의 정리 및 명확화</a:t>
            </a:r>
            <a:endParaRPr lang="en-US" altLang="ko-KR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주요 내용을 구성</a:t>
            </a:r>
            <a:endParaRPr lang="en-US" altLang="ko-KR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이해하기 쉽게 간결화</a:t>
            </a:r>
            <a:endParaRPr lang="en-US" altLang="ko-KR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잘못된 부분 검수</a:t>
            </a:r>
            <a:endParaRPr lang="en-US" altLang="ko-KR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en-US" altLang="ko-KR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5A12D10-BE83-6AD2-71F9-5963258226B0}"/>
              </a:ext>
            </a:extLst>
          </p:cNvPr>
          <p:cNvGrpSpPr/>
          <p:nvPr/>
        </p:nvGrpSpPr>
        <p:grpSpPr>
          <a:xfrm>
            <a:off x="5891604" y="967931"/>
            <a:ext cx="5061629" cy="5718159"/>
            <a:chOff x="5891604" y="967931"/>
            <a:chExt cx="5061629" cy="5718159"/>
          </a:xfrm>
        </p:grpSpPr>
        <p:pic>
          <p:nvPicPr>
            <p:cNvPr id="2052" name="Picture 4" descr="품의서 #2 – 다우오피스 고객케어라운지">
              <a:extLst>
                <a:ext uri="{FF2B5EF4-FFF2-40B4-BE49-F238E27FC236}">
                  <a16:creationId xmlns:a16="http://schemas.microsoft.com/office/drawing/2014/main" id="{D36F92D1-D5F9-A701-96F7-DF27A31576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1604" y="967931"/>
              <a:ext cx="5061629" cy="5718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B7C5FBC-E97D-0630-50AD-6C3723A87D5A}"/>
                </a:ext>
              </a:extLst>
            </p:cNvPr>
            <p:cNvSpPr/>
            <p:nvPr/>
          </p:nvSpPr>
          <p:spPr>
            <a:xfrm>
              <a:off x="6644081" y="1971413"/>
              <a:ext cx="117446" cy="922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2AABBD-F923-96D4-6199-5FF0F53A7335}"/>
                </a:ext>
              </a:extLst>
            </p:cNvPr>
            <p:cNvSpPr/>
            <p:nvPr/>
          </p:nvSpPr>
          <p:spPr>
            <a:xfrm>
              <a:off x="6736359" y="2470764"/>
              <a:ext cx="285225" cy="922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3CDDD5-2F30-CA1B-4D46-2BC9708CAE18}"/>
                </a:ext>
              </a:extLst>
            </p:cNvPr>
            <p:cNvSpPr/>
            <p:nvPr/>
          </p:nvSpPr>
          <p:spPr>
            <a:xfrm>
              <a:off x="8373611" y="3347207"/>
              <a:ext cx="275439" cy="125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A110CBA-86B7-FA5A-A163-0EDF1602179E}"/>
                </a:ext>
              </a:extLst>
            </p:cNvPr>
            <p:cNvSpPr/>
            <p:nvPr/>
          </p:nvSpPr>
          <p:spPr>
            <a:xfrm>
              <a:off x="6744749" y="3761087"/>
              <a:ext cx="216716" cy="922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34C1407-DC63-257B-1554-62AEC9402C7C}"/>
                </a:ext>
              </a:extLst>
            </p:cNvPr>
            <p:cNvSpPr/>
            <p:nvPr/>
          </p:nvSpPr>
          <p:spPr>
            <a:xfrm>
              <a:off x="6569279" y="3987026"/>
              <a:ext cx="216716" cy="92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52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561"/>
    </mc:Choice>
    <mc:Fallback xmlns="">
      <p:transition spd="slow" advTm="56956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E30FB-9CCE-436A-B0AD-9B55B176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54" y="1250774"/>
            <a:ext cx="6143187" cy="474980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30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회의록 작성</a:t>
            </a:r>
            <a:r>
              <a:rPr lang="en-US" altLang="ko-KR" sz="30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200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회의의 정식 명칭 및 회의의 종류</a:t>
            </a:r>
            <a:endParaRPr lang="en-US" altLang="ko-KR" sz="2200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개회 일시 및 장소</a:t>
            </a:r>
            <a:endParaRPr lang="en-US" altLang="ko-KR" sz="2200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출석 회원 수 및 성명</a:t>
            </a:r>
            <a:endParaRPr lang="en-US" altLang="ko-KR" sz="2200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부의 안건과 그 내용</a:t>
            </a:r>
            <a:endParaRPr lang="en-US" altLang="ko-KR" sz="2200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각종 보고사항 및 보고서</a:t>
            </a:r>
            <a:endParaRPr lang="en-US" altLang="ko-KR" sz="2200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의제가 된 안건</a:t>
            </a:r>
            <a:r>
              <a:rPr lang="en-US" altLang="ko-KR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또는 동의</a:t>
            </a:r>
            <a:r>
              <a:rPr lang="en-US" altLang="ko-KR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)</a:t>
            </a:r>
            <a:r>
              <a:rPr lang="ko-KR" altLang="en-US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의 제출자 그 내용</a:t>
            </a:r>
            <a:endParaRPr lang="en-US" altLang="ko-KR" sz="2200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발언자와 그 요지</a:t>
            </a:r>
            <a:endParaRPr lang="en-US" altLang="ko-KR" sz="2200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표결 수와 의결 사항</a:t>
            </a:r>
            <a:endParaRPr lang="en-US" altLang="ko-KR" sz="2200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지난번 회의록의 낭독 여부와 승인 여부</a:t>
            </a:r>
            <a:endParaRPr lang="en-US" altLang="ko-KR" sz="2200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22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회의록 작성자의 성명</a:t>
            </a:r>
            <a:r>
              <a:rPr lang="en-US" altLang="ko-KR" sz="16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16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책임 소재를 명확하게 하기 위해서</a:t>
            </a:r>
            <a:r>
              <a:rPr lang="en-US" altLang="ko-KR" sz="16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B21D5-2A8F-478E-88F5-64C919FB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51474B2-BB18-A0CE-EC4D-40280E0C9816}"/>
              </a:ext>
            </a:extLst>
          </p:cNvPr>
          <p:cNvSpPr txBox="1">
            <a:spLocks/>
          </p:cNvSpPr>
          <p:nvPr/>
        </p:nvSpPr>
        <p:spPr>
          <a:xfrm>
            <a:off x="336884" y="18804"/>
            <a:ext cx="11614324" cy="1035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비즈니스 문서의 유형 및 특성 </a:t>
            </a:r>
            <a:r>
              <a:rPr lang="en-US" altLang="ko-KR" sz="3000" dirty="0"/>
              <a:t>– (4) </a:t>
            </a:r>
            <a:r>
              <a:rPr lang="ko-KR" altLang="en-US" sz="3000" dirty="0"/>
              <a:t>회의록 작성하기</a:t>
            </a:r>
          </a:p>
        </p:txBody>
      </p:sp>
      <p:pic>
        <p:nvPicPr>
          <p:cNvPr id="4" name="Picture 2" descr="À̻çȸÀǻç·Ͼç½Ä.jpg (689×914)">
            <a:extLst>
              <a:ext uri="{FF2B5EF4-FFF2-40B4-BE49-F238E27FC236}">
                <a16:creationId xmlns:a16="http://schemas.microsoft.com/office/drawing/2014/main" id="{8B8E3CEC-F737-9875-A977-CAFD2EC04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99" y="857423"/>
            <a:ext cx="4220471" cy="559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69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561"/>
    </mc:Choice>
    <mc:Fallback xmlns="">
      <p:transition spd="slow" advTm="56956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2243C-1578-6F3A-272C-EB1592C2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6</a:t>
            </a:r>
            <a:r>
              <a:rPr lang="ko-KR" altLang="en-US" sz="4800" dirty="0"/>
              <a:t>차시 수업은</a:t>
            </a:r>
            <a:r>
              <a:rPr lang="en-US" altLang="ko-KR" sz="4800" dirty="0"/>
              <a:t>?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491E3-2A39-0C78-FE5D-BFD876320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500" dirty="0"/>
              <a:t>- </a:t>
            </a:r>
            <a:r>
              <a:rPr lang="ko-KR" altLang="en-US" sz="3500" dirty="0"/>
              <a:t>비즈니스 문서의 유형 및 특성</a:t>
            </a:r>
            <a:endParaRPr lang="en-US" altLang="ko-KR" sz="3500" dirty="0"/>
          </a:p>
          <a:p>
            <a:endParaRPr lang="en-US" altLang="ko-KR" sz="1000" dirty="0"/>
          </a:p>
          <a:p>
            <a:r>
              <a:rPr lang="en-US" altLang="ko-KR" sz="3000" dirty="0"/>
              <a:t> (1) </a:t>
            </a:r>
            <a:r>
              <a:rPr lang="ko-KR" altLang="en-US" sz="3000" dirty="0"/>
              <a:t>결재 문서 작성하기</a:t>
            </a:r>
            <a:endParaRPr lang="en-US" altLang="ko-KR" sz="3000" dirty="0"/>
          </a:p>
          <a:p>
            <a:r>
              <a:rPr lang="en-US" altLang="ko-KR" sz="3000" dirty="0"/>
              <a:t> (2) </a:t>
            </a:r>
            <a:r>
              <a:rPr lang="ko-KR" altLang="en-US" sz="3000" dirty="0"/>
              <a:t>보고서 작성하기</a:t>
            </a:r>
            <a:endParaRPr lang="en-US" altLang="ko-KR" sz="3000" dirty="0"/>
          </a:p>
          <a:p>
            <a:r>
              <a:rPr lang="en-US" altLang="ko-KR" sz="3000" dirty="0"/>
              <a:t> (3) </a:t>
            </a:r>
            <a:r>
              <a:rPr lang="ko-KR" altLang="en-US" sz="3000" dirty="0"/>
              <a:t>품의서 작성하기</a:t>
            </a:r>
            <a:endParaRPr lang="en-US" altLang="ko-KR" sz="3000" dirty="0"/>
          </a:p>
          <a:p>
            <a:r>
              <a:rPr lang="en-US" altLang="ko-KR" sz="3000" dirty="0"/>
              <a:t> (4) </a:t>
            </a:r>
            <a:r>
              <a:rPr lang="ko-KR" altLang="en-US" sz="3000" dirty="0"/>
              <a:t>회의록 작성하기</a:t>
            </a:r>
            <a:endParaRPr lang="en-US" altLang="ko-KR" sz="3000" dirty="0"/>
          </a:p>
          <a:p>
            <a:pPr marL="0" indent="0">
              <a:buNone/>
            </a:pPr>
            <a:endParaRPr lang="en-US" altLang="ko-KR" sz="3000" dirty="0"/>
          </a:p>
          <a:p>
            <a:pPr marL="0" indent="0">
              <a:buNone/>
            </a:pPr>
            <a:endParaRPr lang="en-US" altLang="ko-KR" sz="3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24C0F-99F4-3A48-0C08-0F641B4B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784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B21D5-2A8F-478E-88F5-64C919FB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51474B2-BB18-A0CE-EC4D-40280E0C9816}"/>
              </a:ext>
            </a:extLst>
          </p:cNvPr>
          <p:cNvSpPr txBox="1">
            <a:spLocks/>
          </p:cNvSpPr>
          <p:nvPr/>
        </p:nvSpPr>
        <p:spPr>
          <a:xfrm>
            <a:off x="336884" y="18804"/>
            <a:ext cx="11614324" cy="1035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비즈니스 문서의 유형 및 특성 </a:t>
            </a:r>
            <a:r>
              <a:rPr lang="en-US" altLang="ko-KR" sz="3000" dirty="0"/>
              <a:t>– </a:t>
            </a:r>
            <a:r>
              <a:rPr lang="ko-KR" altLang="en-US" sz="3000" dirty="0"/>
              <a:t>연습 문제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D52518F-E072-D947-00E8-3043A96D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148211"/>
            <a:ext cx="11103407" cy="548969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‘</a:t>
            </a:r>
            <a:r>
              <a:rPr lang="ko-KR" altLang="en-US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결재 문서 작성의 방법</a:t>
            </a:r>
            <a:r>
              <a:rPr lang="en-US" altLang="ko-KR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’</a:t>
            </a:r>
            <a:r>
              <a:rPr lang="ko-KR" altLang="en-US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중 적절하지 </a:t>
            </a:r>
            <a:r>
              <a:rPr lang="ko-KR" altLang="en-US" b="1" u="sng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않은</a:t>
            </a:r>
            <a:r>
              <a:rPr lang="ko-KR" altLang="en-US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것은</a:t>
            </a:r>
            <a:r>
              <a:rPr lang="en-US" altLang="ko-KR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?</a:t>
            </a:r>
            <a:endParaRPr lang="en-US" altLang="ko-KR" sz="1800" b="1" i="0" u="none" strike="noStrike" kern="1200" dirty="0">
              <a:solidFill>
                <a:srgbClr val="000000"/>
              </a:solidFill>
              <a:effectLst/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① 육하원칙에 따라서 작성한다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② 여러 사안을 반영하여 한 장의 용지에 작성한다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③ 내용 중 금액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수량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일자 등은 반드시 정확하게 기입한다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④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문장 표현은 경어를 사용해야 하며 단어 사용에 주의를 기울여야 한다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  <a:endParaRPr lang="en-US" altLang="ko-KR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4. ‘</a:t>
            </a:r>
            <a:r>
              <a:rPr lang="ko-KR" altLang="en-US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보고서</a:t>
            </a:r>
            <a:r>
              <a:rPr lang="en-US" altLang="ko-KR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’</a:t>
            </a:r>
            <a:r>
              <a:rPr lang="ko-KR" altLang="en-US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작성시 유의점으로 적절한 것은</a:t>
            </a:r>
            <a:r>
              <a:rPr lang="en-US" altLang="ko-KR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?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① 복잡한 내용일 경우 최대한 글로 풀어서 제시한다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② 핵심적인 사항에 대해서는 중복적으로 계속 제시한다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③ 제출한 후 점검이 가능하므로 내용 구성에 더 많은 노력을 기울인다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④ 내용에 대한 예상 질문을 생각하고 예상 질문에 대한 대답을 준비한다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4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561"/>
    </mc:Choice>
    <mc:Fallback xmlns="">
      <p:transition spd="slow" advTm="56956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A59D4-1F15-430B-BB5B-7DF55DF05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3000" b="1" dirty="0"/>
              <a:t>비즈니스 말하기의 유형 및 특성</a:t>
            </a:r>
            <a:endParaRPr lang="en-US" altLang="ko-KR" sz="3000" b="1" dirty="0"/>
          </a:p>
          <a:p>
            <a:pPr marL="0" indent="0">
              <a:buNone/>
            </a:pPr>
            <a:endParaRPr lang="en-US" altLang="ko-KR" sz="2500" dirty="0">
              <a:latin typeface="+mn-ea"/>
              <a:sym typeface="Wingdings" panose="05000000000000000000" pitchFamily="2" charset="2"/>
            </a:endParaRPr>
          </a:p>
          <a:p>
            <a:pPr marL="360000" indent="0">
              <a:buNone/>
            </a:pPr>
            <a:r>
              <a:rPr lang="en-US" altLang="ko-KR" sz="25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500" dirty="0">
                <a:latin typeface="+mn-ea"/>
              </a:rPr>
              <a:t>결재문서 작성하기</a:t>
            </a:r>
            <a:endParaRPr lang="en-US" altLang="ko-KR" sz="2500" dirty="0">
              <a:latin typeface="+mn-ea"/>
            </a:endParaRPr>
          </a:p>
          <a:p>
            <a:pPr marL="360000" indent="0">
              <a:buNone/>
            </a:pPr>
            <a:r>
              <a:rPr lang="en-US" altLang="ko-KR" sz="25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500" dirty="0">
                <a:latin typeface="+mn-ea"/>
              </a:rPr>
              <a:t>품의서 작성하기</a:t>
            </a:r>
            <a:endParaRPr lang="en-US" altLang="ko-KR" sz="2500" dirty="0">
              <a:latin typeface="+mn-ea"/>
            </a:endParaRPr>
          </a:p>
          <a:p>
            <a:pPr marL="360000" indent="0">
              <a:buNone/>
            </a:pPr>
            <a:r>
              <a:rPr lang="en-US" altLang="ko-KR" sz="25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500" dirty="0">
                <a:latin typeface="+mn-ea"/>
                <a:sym typeface="Wingdings" panose="05000000000000000000" pitchFamily="2" charset="2"/>
              </a:rPr>
              <a:t>보고서 작성하기</a:t>
            </a:r>
            <a:endParaRPr lang="en-US" altLang="ko-KR" sz="2500" dirty="0">
              <a:latin typeface="+mn-ea"/>
              <a:sym typeface="Wingdings" panose="05000000000000000000" pitchFamily="2" charset="2"/>
            </a:endParaRPr>
          </a:p>
          <a:p>
            <a:pPr marL="360000" indent="0">
              <a:buNone/>
            </a:pPr>
            <a:r>
              <a:rPr lang="en-US" altLang="ko-KR" sz="25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500" dirty="0">
                <a:latin typeface="+mn-ea"/>
                <a:sym typeface="Wingdings" panose="05000000000000000000" pitchFamily="2" charset="2"/>
              </a:rPr>
              <a:t>회의록 작성하기</a:t>
            </a:r>
            <a:endParaRPr lang="en-US" altLang="ko-KR" sz="2500" dirty="0">
              <a:latin typeface="+mn-ea"/>
            </a:endParaRPr>
          </a:p>
          <a:p>
            <a:pPr marL="0" indent="0">
              <a:buNone/>
            </a:pPr>
            <a:endParaRPr lang="en-US" altLang="ko-KR" sz="3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75871F-E59C-4B0D-BD06-F5B6BB44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98FEF4D-932F-70B7-6171-62FA9C2D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484632"/>
            <a:ext cx="11614324" cy="1035393"/>
          </a:xfrm>
        </p:spPr>
        <p:txBody>
          <a:bodyPr/>
          <a:lstStyle/>
          <a:p>
            <a:r>
              <a:rPr lang="en-US" altLang="ko-KR" sz="4000" dirty="0"/>
              <a:t>6</a:t>
            </a:r>
            <a:r>
              <a:rPr lang="ko-KR" altLang="en-US" sz="4000" dirty="0"/>
              <a:t>차시 내용 정리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51804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111"/>
    </mc:Choice>
    <mc:Fallback xmlns="">
      <p:transition spd="slow" advTm="8511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A59D4-1F15-430B-BB5B-7DF55DF05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000" b="1" dirty="0"/>
              <a:t>- </a:t>
            </a:r>
            <a:r>
              <a:rPr lang="ko-KR" altLang="en-US" sz="3000" b="1" dirty="0"/>
              <a:t>의사소통의 저해요인과 결정요인</a:t>
            </a:r>
            <a:endParaRPr lang="en-US" altLang="ko-KR" sz="3000" b="1" dirty="0"/>
          </a:p>
          <a:p>
            <a:pPr marL="0" indent="0">
              <a:buNone/>
            </a:pPr>
            <a:endParaRPr lang="en-US" altLang="ko-KR" sz="2500" dirty="0">
              <a:latin typeface="+mn-ea"/>
              <a:sym typeface="Wingdings" panose="05000000000000000000" pitchFamily="2" charset="2"/>
            </a:endParaRPr>
          </a:p>
          <a:p>
            <a:pPr marL="360000" indent="0">
              <a:buNone/>
            </a:pPr>
            <a:r>
              <a:rPr lang="en-US" altLang="ko-KR" sz="25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500" dirty="0">
                <a:latin typeface="+mn-ea"/>
              </a:rPr>
              <a:t>효과적인 소통 방법</a:t>
            </a:r>
            <a:endParaRPr lang="en-US" altLang="ko-KR" sz="2500" dirty="0">
              <a:latin typeface="+mn-ea"/>
            </a:endParaRPr>
          </a:p>
          <a:p>
            <a:pPr marL="360000" indent="0">
              <a:buNone/>
            </a:pPr>
            <a:r>
              <a:rPr lang="en-US" altLang="ko-KR" sz="25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500" dirty="0">
                <a:latin typeface="+mn-ea"/>
                <a:sym typeface="Wingdings" panose="05000000000000000000" pitchFamily="2" charset="2"/>
              </a:rPr>
              <a:t>조직의 의사소통 활성화 방안</a:t>
            </a:r>
            <a:endParaRPr lang="en-US" altLang="ko-KR" sz="2500" dirty="0">
              <a:latin typeface="+mn-ea"/>
              <a:sym typeface="Wingdings" panose="05000000000000000000" pitchFamily="2" charset="2"/>
            </a:endParaRPr>
          </a:p>
          <a:p>
            <a:pPr marL="360000" indent="0">
              <a:buNone/>
            </a:pPr>
            <a:r>
              <a:rPr lang="en-US" altLang="ko-KR" sz="25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500" dirty="0">
                <a:latin typeface="+mn-ea"/>
                <a:sym typeface="Wingdings" panose="05000000000000000000" pitchFamily="2" charset="2"/>
              </a:rPr>
              <a:t>질문하기</a:t>
            </a:r>
            <a:r>
              <a:rPr lang="en-US" altLang="ko-KR" sz="2500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2500" dirty="0">
                <a:latin typeface="+mn-ea"/>
                <a:sym typeface="Wingdings" panose="05000000000000000000" pitchFamily="2" charset="2"/>
              </a:rPr>
              <a:t>적절한 답변하기</a:t>
            </a:r>
            <a:r>
              <a:rPr lang="en-US" altLang="ko-KR" sz="2500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2500" dirty="0">
                <a:latin typeface="+mn-ea"/>
                <a:sym typeface="Wingdings" panose="05000000000000000000" pitchFamily="2" charset="2"/>
              </a:rPr>
              <a:t>상황에 맞는 언어 예절 갖추기</a:t>
            </a:r>
            <a:endParaRPr lang="en-US" altLang="ko-KR" sz="2500" dirty="0">
              <a:latin typeface="+mn-ea"/>
            </a:endParaRPr>
          </a:p>
          <a:p>
            <a:pPr marL="0" indent="0">
              <a:buNone/>
            </a:pPr>
            <a:r>
              <a:rPr lang="en-US" altLang="ko-KR" sz="3200" dirty="0">
                <a:latin typeface="+mn-ea"/>
                <a:sym typeface="Wingdings" panose="05000000000000000000" pitchFamily="2" charset="2"/>
              </a:rPr>
              <a:t>  </a:t>
            </a:r>
            <a:endParaRPr lang="en-US" altLang="ko-KR" sz="3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75871F-E59C-4B0D-BD06-F5B6BB44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98FEF4D-932F-70B7-6171-62FA9C2D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484632"/>
            <a:ext cx="11614324" cy="1035393"/>
          </a:xfrm>
        </p:spPr>
        <p:txBody>
          <a:bodyPr/>
          <a:lstStyle/>
          <a:p>
            <a:r>
              <a:rPr lang="en-US" altLang="ko-KR" sz="4000" dirty="0"/>
              <a:t>7 </a:t>
            </a:r>
            <a:r>
              <a:rPr lang="ko-KR" altLang="en-US" sz="4000" dirty="0"/>
              <a:t>차시 수업 목표 및 내용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53808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111"/>
    </mc:Choice>
    <mc:Fallback xmlns="">
      <p:transition spd="slow" advTm="8511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003D0D-234A-12C7-682F-3C08BB94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CCC7594-286F-0F9B-9845-C90ACB6C260D}"/>
              </a:ext>
            </a:extLst>
          </p:cNvPr>
          <p:cNvSpPr txBox="1">
            <a:spLocks/>
          </p:cNvSpPr>
          <p:nvPr/>
        </p:nvSpPr>
        <p:spPr>
          <a:xfrm>
            <a:off x="396816" y="480319"/>
            <a:ext cx="11266098" cy="578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tx1"/>
                </a:solidFill>
              </a:rPr>
              <a:t>비즈니스 문서를 잘 작성하기 위해서는</a:t>
            </a:r>
            <a:r>
              <a:rPr lang="en-US" altLang="ko-KR" sz="40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4000" dirty="0">
              <a:solidFill>
                <a:schemeClr val="tx1"/>
              </a:solidFill>
            </a:endParaRPr>
          </a:p>
          <a:p>
            <a:pPr algn="r"/>
            <a:r>
              <a:rPr lang="ko-KR" altLang="en-US" sz="4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비즈니스 문서들의 작성 방법 특징을 이해</a:t>
            </a:r>
            <a:r>
              <a:rPr lang="en-US" altLang="ko-KR" sz="4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!</a:t>
            </a:r>
            <a:r>
              <a:rPr lang="en-US" altLang="ko-KR" sz="4000" dirty="0">
                <a:solidFill>
                  <a:schemeClr val="tx1"/>
                </a:solidFill>
              </a:rPr>
              <a:t>   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6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E30FB-9CCE-436A-B0AD-9B55B176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77" y="1335695"/>
            <a:ext cx="11373531" cy="5023204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비즈니스 문서의 기능</a:t>
            </a:r>
            <a:r>
              <a:rPr lang="en-US" altLang="ko-KR" sz="32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?</a:t>
            </a:r>
          </a:p>
          <a:p>
            <a:endParaRPr lang="en-US" altLang="ko-KR" sz="500" b="1" dirty="0">
              <a:latin typeface="a옛날사진관3" panose="02020600000000000000" pitchFamily="18" charset="-127"/>
              <a:ea typeface="a옛날사진관3" panose="02020600000000000000" pitchFamily="18" charset="-127"/>
              <a:sym typeface="Wingdings" panose="05000000000000000000" pitchFamily="2" charset="2"/>
            </a:endParaRPr>
          </a:p>
          <a:p>
            <a:pPr mar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회사의 중요한 의사를 대내외적으로 연결하는 수단 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(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예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보도자료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기안서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제안서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등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)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자료의 보존 기능 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(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예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: 2023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혁신 사업 결과 보고서 제출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→ 심사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심의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참고사항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)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혹시 발생할지도 모르는 위험에 대한 책임을 명확히 하는 기능 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(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증빙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)</a:t>
            </a:r>
            <a:endParaRPr lang="en-US" altLang="ko-KR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>
              <a:buFont typeface="Arial" panose="020B0604020202020204" pitchFamily="34" charset="0"/>
              <a:buChar char="•"/>
            </a:pPr>
            <a:endParaRPr lang="en-US" altLang="ko-KR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좋은 비즈니스 문서의 특성</a:t>
            </a:r>
            <a:r>
              <a:rPr lang="en-US" altLang="ko-KR" sz="32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?</a:t>
            </a:r>
          </a:p>
          <a:p>
            <a:pPr marL="0">
              <a:buFont typeface="Arial" panose="020B0604020202020204" pitchFamily="34" charset="0"/>
              <a:buChar char="•"/>
            </a:pPr>
            <a:endParaRPr lang="en-US" altLang="ko-KR" sz="500" b="1" dirty="0">
              <a:latin typeface="a옛날사진관3" panose="02020600000000000000" pitchFamily="18" charset="-127"/>
              <a:ea typeface="a옛날사진관3" panose="02020600000000000000" pitchFamily="18" charset="-127"/>
              <a:sym typeface="Wingdings" panose="05000000000000000000" pitchFamily="2" charset="2"/>
            </a:endParaRPr>
          </a:p>
          <a:p>
            <a:pPr mar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독자의 입장</a:t>
            </a:r>
            <a:r>
              <a:rPr lang="en-US" altLang="ko-KR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상사의 입장</a:t>
            </a:r>
            <a:r>
              <a:rPr lang="en-US" altLang="ko-KR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을 고려하여 객관적으로 바라보고 정확히 진단하여 핵심 알리기</a:t>
            </a:r>
            <a:endParaRPr lang="en-US" altLang="ko-KR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체계적</a:t>
            </a:r>
            <a:r>
              <a:rPr lang="en-US" altLang="ko-KR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논리적</a:t>
            </a:r>
            <a:r>
              <a:rPr lang="en-US" altLang="ko-KR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일관성 갖추기</a:t>
            </a:r>
            <a:endParaRPr lang="en-US" altLang="ko-KR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사실 관계가 명확한 문서 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(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출처를 밝히면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?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⇒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 객관성↑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신뢰성 ↑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)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적절한 사례와 비유</a:t>
            </a:r>
            <a:r>
              <a:rPr lang="en-US" altLang="ko-KR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통계 등으로 흥미를 유발</a:t>
            </a:r>
            <a:endParaRPr lang="en-US" altLang="ko-KR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B21D5-2A8F-478E-88F5-64C919FB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51474B2-BB18-A0CE-EC4D-40280E0C9816}"/>
              </a:ext>
            </a:extLst>
          </p:cNvPr>
          <p:cNvSpPr txBox="1">
            <a:spLocks/>
          </p:cNvSpPr>
          <p:nvPr/>
        </p:nvSpPr>
        <p:spPr>
          <a:xfrm>
            <a:off x="336884" y="18804"/>
            <a:ext cx="11614324" cy="1035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비즈니스 문서의 작성 </a:t>
            </a:r>
            <a:r>
              <a:rPr lang="en-US" altLang="ko-KR" sz="3000" dirty="0"/>
              <a:t>– </a:t>
            </a:r>
            <a:r>
              <a:rPr lang="ko-KR" altLang="en-US" sz="3000" dirty="0"/>
              <a:t>기능과 특성</a:t>
            </a:r>
          </a:p>
        </p:txBody>
      </p:sp>
    </p:spTree>
    <p:extLst>
      <p:ext uri="{BB962C8B-B14F-4D97-AF65-F5344CB8AC3E}">
        <p14:creationId xmlns:p14="http://schemas.microsoft.com/office/powerpoint/2010/main" val="176991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561"/>
    </mc:Choice>
    <mc:Fallback xmlns="">
      <p:transition spd="slow" advTm="5695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E30FB-9CCE-436A-B0AD-9B55B176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77" y="1335695"/>
            <a:ext cx="11373531" cy="613875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좋은 문서를 위한 </a:t>
            </a:r>
            <a:r>
              <a:rPr lang="en-US" altLang="ko-KR" sz="32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4</a:t>
            </a:r>
            <a:r>
              <a:rPr lang="ko-KR" altLang="en-US" sz="32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가지 질문</a:t>
            </a:r>
            <a:endParaRPr lang="en-US" altLang="ko-KR" sz="500" b="1" dirty="0">
              <a:latin typeface="a옛날사진관3" panose="02020600000000000000" pitchFamily="18" charset="-127"/>
              <a:ea typeface="a옛날사진관3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B21D5-2A8F-478E-88F5-64C919FB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51474B2-BB18-A0CE-EC4D-40280E0C9816}"/>
              </a:ext>
            </a:extLst>
          </p:cNvPr>
          <p:cNvSpPr txBox="1">
            <a:spLocks/>
          </p:cNvSpPr>
          <p:nvPr/>
        </p:nvSpPr>
        <p:spPr>
          <a:xfrm>
            <a:off x="336884" y="18804"/>
            <a:ext cx="11614324" cy="1035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비즈니스 문서의 작성 </a:t>
            </a:r>
            <a:r>
              <a:rPr lang="en-US" altLang="ko-KR" sz="3000" dirty="0"/>
              <a:t>– </a:t>
            </a:r>
            <a:r>
              <a:rPr lang="ko-KR" altLang="en-US" sz="3000" dirty="0"/>
              <a:t>좋은 문서를 위한 </a:t>
            </a:r>
            <a:r>
              <a:rPr lang="en-US" altLang="ko-KR" sz="3000" dirty="0"/>
              <a:t>4</a:t>
            </a:r>
            <a:r>
              <a:rPr lang="ko-KR" altLang="en-US" sz="3000" dirty="0"/>
              <a:t>가지 질문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BA6D264-F5F1-97B0-9F22-A6FBBA096E27}"/>
              </a:ext>
            </a:extLst>
          </p:cNvPr>
          <p:cNvSpPr txBox="1">
            <a:spLocks/>
          </p:cNvSpPr>
          <p:nvPr/>
        </p:nvSpPr>
        <p:spPr>
          <a:xfrm>
            <a:off x="6527410" y="2066460"/>
            <a:ext cx="5339154" cy="454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What</a:t>
            </a:r>
            <a:r>
              <a:rPr lang="en-US" altLang="ko-KR" sz="2500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: </a:t>
            </a:r>
            <a:r>
              <a:rPr lang="ko-KR" altLang="en-US" sz="2500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무엇을 보여줄까</a:t>
            </a:r>
            <a:r>
              <a:rPr lang="en-US" altLang="ko-KR" sz="2500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ko-KR" sz="2500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         </a:t>
            </a:r>
            <a:r>
              <a:rPr lang="ko-KR" altLang="en-US" b="1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→ 주제</a:t>
            </a:r>
            <a:r>
              <a:rPr lang="en-US" altLang="ko-KR" b="1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내용</a:t>
            </a:r>
            <a:endParaRPr lang="en-US" altLang="ko-KR" dirty="0">
              <a:solidFill>
                <a:srgbClr val="0070C0"/>
              </a:solidFill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030A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How</a:t>
            </a:r>
            <a:r>
              <a:rPr lang="en-US" altLang="ko-KR" sz="2500" dirty="0">
                <a:solidFill>
                  <a:srgbClr val="7030A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: </a:t>
            </a:r>
            <a:r>
              <a:rPr lang="ko-KR" altLang="en-US" sz="2500" dirty="0">
                <a:solidFill>
                  <a:srgbClr val="7030A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어떻게 보여줄까</a:t>
            </a:r>
            <a:r>
              <a:rPr lang="en-US" altLang="ko-KR" sz="2500" dirty="0">
                <a:solidFill>
                  <a:srgbClr val="7030A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rgbClr val="7030A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           → 표현</a:t>
            </a:r>
            <a:r>
              <a:rPr lang="en-US" altLang="ko-KR" b="1" dirty="0">
                <a:solidFill>
                  <a:srgbClr val="7030A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7030A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형식</a:t>
            </a:r>
            <a:endParaRPr lang="en-US" altLang="ko-KR" dirty="0">
              <a:solidFill>
                <a:srgbClr val="7030A0"/>
              </a:solidFill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EF7511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Why</a:t>
            </a:r>
            <a:r>
              <a:rPr lang="en-US" altLang="ko-KR" sz="2500" dirty="0">
                <a:solidFill>
                  <a:srgbClr val="EF7511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: </a:t>
            </a:r>
            <a:r>
              <a:rPr lang="ko-KR" altLang="en-US" sz="2500" dirty="0">
                <a:solidFill>
                  <a:srgbClr val="EF7511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왜 작성하는 걸까</a:t>
            </a:r>
            <a:r>
              <a:rPr lang="en-US" altLang="ko-KR" sz="2500" dirty="0">
                <a:solidFill>
                  <a:srgbClr val="EF7511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rgbClr val="EF7511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           → 정보 제공</a:t>
            </a:r>
            <a:r>
              <a:rPr lang="en-US" altLang="ko-KR" b="1" dirty="0">
                <a:solidFill>
                  <a:srgbClr val="EF7511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EF7511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설득</a:t>
            </a:r>
            <a:r>
              <a:rPr lang="en-US" altLang="ko-KR" b="1" dirty="0">
                <a:solidFill>
                  <a:srgbClr val="EF7511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olidFill>
                  <a:srgbClr val="EF7511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판매</a:t>
            </a:r>
            <a:r>
              <a:rPr lang="en-US" altLang="ko-KR" b="1" dirty="0">
                <a:solidFill>
                  <a:srgbClr val="EF7511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EF7511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이익 창출</a:t>
            </a:r>
            <a:r>
              <a:rPr lang="en-US" altLang="ko-KR" b="1" dirty="0">
                <a:solidFill>
                  <a:srgbClr val="EF7511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EF7511"/>
              </a:solidFill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>
              <a:buFont typeface="Arial" panose="020B0604020202020204" pitchFamily="34" charset="0"/>
              <a:buChar char="•"/>
            </a:pPr>
            <a:r>
              <a:rPr lang="en-US" altLang="ko-KR" sz="25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Whom</a:t>
            </a:r>
            <a:r>
              <a:rPr lang="en-US" altLang="ko-KR" sz="25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: </a:t>
            </a:r>
            <a:r>
              <a:rPr lang="ko-KR" altLang="en-US" sz="25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누구를 위해 작성해야 할까</a:t>
            </a:r>
            <a:r>
              <a:rPr lang="en-US" altLang="ko-KR" sz="25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buFont typeface="Wingdings" pitchFamily="2" charset="2"/>
              <a:buNone/>
            </a:pP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           → 독자가 누구인지</a:t>
            </a:r>
            <a:endParaRPr lang="en-US" altLang="ko-KR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</p:txBody>
      </p:sp>
      <p:pic>
        <p:nvPicPr>
          <p:cNvPr id="4" name="_x240340504" descr="EMB000049c0b09c">
            <a:extLst>
              <a:ext uri="{FF2B5EF4-FFF2-40B4-BE49-F238E27FC236}">
                <a16:creationId xmlns:a16="http://schemas.microsoft.com/office/drawing/2014/main" id="{25E571C3-0BF6-7170-85B5-838960852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81" y="1949570"/>
            <a:ext cx="6283354" cy="329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64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561"/>
    </mc:Choice>
    <mc:Fallback xmlns="">
      <p:transition spd="slow" advTm="56956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E30FB-9CCE-436A-B0AD-9B55B176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77" y="1335695"/>
            <a:ext cx="11373531" cy="4937089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39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자기소개도 일종의 비즈니스 문서</a:t>
            </a:r>
            <a:r>
              <a:rPr lang="en-US" altLang="ko-KR" sz="39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?</a:t>
            </a:r>
          </a:p>
          <a:p>
            <a:endParaRPr lang="en-US" altLang="ko-KR" sz="2400" b="1" dirty="0">
              <a:latin typeface="a옛날사진관3" panose="02020600000000000000" pitchFamily="18" charset="-127"/>
              <a:ea typeface="a옛날사진관3" panose="02020600000000000000" pitchFamily="18" charset="-127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ko-KR" sz="2600" b="1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What:</a:t>
            </a:r>
            <a:r>
              <a:rPr lang="ko-KR" altLang="en-US" sz="2600" b="1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무엇을 보여줄까</a:t>
            </a:r>
            <a:r>
              <a:rPr lang="en-US" altLang="ko-KR" sz="2600" b="1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? (</a:t>
            </a:r>
            <a:r>
              <a:rPr lang="ko-KR" altLang="en-US" sz="2600" b="1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주제</a:t>
            </a:r>
            <a:r>
              <a:rPr lang="en-US" altLang="ko-KR" sz="2600" b="1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, </a:t>
            </a:r>
            <a:r>
              <a:rPr lang="ko-KR" altLang="en-US" sz="2600" b="1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내용</a:t>
            </a:r>
            <a:r>
              <a:rPr lang="en-US" altLang="ko-KR" sz="2600" b="1" dirty="0">
                <a:solidFill>
                  <a:srgbClr val="0070C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6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   </a:t>
            </a:r>
            <a:r>
              <a:rPr lang="ko-KR" altLang="en-US" sz="26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자기소개하기</a:t>
            </a:r>
            <a:r>
              <a:rPr lang="en-US" altLang="ko-KR" sz="26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26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성격의 장단점 보여주기</a:t>
            </a:r>
            <a:endParaRPr lang="en-US" altLang="ko-KR" sz="2600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6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>
              <a:buFontTx/>
              <a:buChar char="-"/>
            </a:pPr>
            <a:r>
              <a:rPr lang="en-US" altLang="ko-KR" sz="2600" b="1" dirty="0">
                <a:solidFill>
                  <a:srgbClr val="7030A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How</a:t>
            </a:r>
            <a:r>
              <a:rPr lang="ko-KR" altLang="en-US" sz="2600" b="1" dirty="0">
                <a:solidFill>
                  <a:srgbClr val="7030A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어떻게</a:t>
            </a:r>
            <a:r>
              <a:rPr lang="en-US" altLang="ko-KR" sz="2600" b="1" dirty="0">
                <a:solidFill>
                  <a:srgbClr val="7030A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ko-KR" altLang="en-US" sz="2600" b="1" dirty="0">
                <a:solidFill>
                  <a:srgbClr val="7030A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보여줄까</a:t>
            </a:r>
            <a:r>
              <a:rPr lang="en-US" altLang="ko-KR" sz="2600" b="1" dirty="0">
                <a:solidFill>
                  <a:srgbClr val="7030A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?  (</a:t>
            </a:r>
            <a:r>
              <a:rPr lang="ko-KR" altLang="en-US" sz="2600" b="1" dirty="0">
                <a:solidFill>
                  <a:srgbClr val="7030A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표현 및 형식</a:t>
            </a:r>
            <a:r>
              <a:rPr lang="en-US" altLang="ko-KR" sz="2600" b="1" dirty="0">
                <a:solidFill>
                  <a:srgbClr val="7030A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6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   </a:t>
            </a:r>
            <a:r>
              <a:rPr lang="ko-KR" altLang="en-US" sz="26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장점과 단점을 모두 표현</a:t>
            </a:r>
            <a:r>
              <a:rPr lang="en-US" altLang="ko-KR" sz="26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26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장점을 좀 더 많게</a:t>
            </a:r>
            <a:r>
              <a:rPr lang="en-US" altLang="ko-KR" sz="26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)</a:t>
            </a:r>
            <a:r>
              <a:rPr lang="ko-KR" altLang="en-US" sz="26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26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/ </a:t>
            </a:r>
            <a:r>
              <a:rPr lang="ko-KR" altLang="en-US" sz="26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예시를 넣어서 표현 </a:t>
            </a:r>
            <a:endParaRPr lang="en-US" altLang="ko-KR" sz="2600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6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>
              <a:buFontTx/>
              <a:buChar char="-"/>
            </a:pPr>
            <a:r>
              <a:rPr lang="en-US" altLang="ko-KR" sz="2600" b="1" dirty="0">
                <a:solidFill>
                  <a:srgbClr val="FFC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Why</a:t>
            </a:r>
            <a:r>
              <a:rPr lang="ko-KR" altLang="en-US" sz="2600" b="1" dirty="0">
                <a:solidFill>
                  <a:srgbClr val="FFC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왜</a:t>
            </a:r>
            <a:r>
              <a:rPr lang="en-US" altLang="ko-KR" sz="2600" b="1" dirty="0">
                <a:solidFill>
                  <a:srgbClr val="FFC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ko-KR" altLang="en-US" sz="2600" b="1" dirty="0">
                <a:solidFill>
                  <a:srgbClr val="FFC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작성하는</a:t>
            </a:r>
            <a:r>
              <a:rPr lang="en-US" altLang="ko-KR" sz="2600" b="1" dirty="0">
                <a:solidFill>
                  <a:srgbClr val="FFC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ko-KR" altLang="en-US" sz="2600" b="1" dirty="0">
                <a:solidFill>
                  <a:srgbClr val="FFC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걸까</a:t>
            </a:r>
            <a:r>
              <a:rPr lang="en-US" altLang="ko-KR" sz="2600" b="1" dirty="0">
                <a:solidFill>
                  <a:srgbClr val="FFC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? (</a:t>
            </a:r>
            <a:r>
              <a:rPr lang="ko-KR" altLang="en-US" sz="2600" b="1" dirty="0">
                <a:solidFill>
                  <a:srgbClr val="FFC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글의 목적</a:t>
            </a:r>
            <a:r>
              <a:rPr lang="en-US" altLang="ko-KR" sz="2600" b="1" dirty="0">
                <a:solidFill>
                  <a:srgbClr val="FFC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6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   </a:t>
            </a:r>
            <a:r>
              <a:rPr lang="ko-KR" altLang="en-US" sz="26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취업을 위한 말하기</a:t>
            </a:r>
            <a:r>
              <a:rPr lang="en-US" altLang="ko-KR" sz="26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26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그 결과는</a:t>
            </a:r>
            <a:r>
              <a:rPr lang="en-US" altLang="ko-KR" sz="26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en-US" altLang="ko-KR" sz="26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>
              <a:buFontTx/>
              <a:buChar char="-"/>
            </a:pPr>
            <a:r>
              <a:rPr lang="en-US" altLang="ko-KR" sz="2600" b="1" dirty="0">
                <a:latin typeface="a뉴굴림1" panose="02020600000000000000" pitchFamily="18" charset="-127"/>
                <a:ea typeface="a뉴굴림1" panose="02020600000000000000" pitchFamily="18" charset="-127"/>
              </a:rPr>
              <a:t>Whom </a:t>
            </a:r>
            <a:r>
              <a:rPr lang="ko-KR" altLang="en-US" sz="2600" b="1" dirty="0">
                <a:latin typeface="a뉴굴림1" panose="02020600000000000000" pitchFamily="18" charset="-127"/>
                <a:ea typeface="a뉴굴림1" panose="02020600000000000000" pitchFamily="18" charset="-127"/>
              </a:rPr>
              <a:t>누구를</a:t>
            </a:r>
            <a:r>
              <a:rPr lang="en-US" altLang="ko-KR" sz="2600" b="1" dirty="0"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ko-KR" altLang="en-US" sz="2600" b="1" dirty="0">
                <a:latin typeface="a뉴굴림1" panose="02020600000000000000" pitchFamily="18" charset="-127"/>
                <a:ea typeface="a뉴굴림1" panose="02020600000000000000" pitchFamily="18" charset="-127"/>
              </a:rPr>
              <a:t>위해 작성해야 할까</a:t>
            </a:r>
            <a:r>
              <a:rPr lang="en-US" altLang="ko-KR" sz="2600" b="1" dirty="0">
                <a:latin typeface="a뉴굴림1" panose="02020600000000000000" pitchFamily="18" charset="-127"/>
                <a:ea typeface="a뉴굴림1" panose="02020600000000000000" pitchFamily="18" charset="-127"/>
              </a:rPr>
              <a:t>? (</a:t>
            </a:r>
            <a:r>
              <a:rPr lang="ko-KR" altLang="en-US" sz="2600" b="1" dirty="0">
                <a:latin typeface="a뉴굴림1" panose="02020600000000000000" pitchFamily="18" charset="-127"/>
                <a:ea typeface="a뉴굴림1" panose="02020600000000000000" pitchFamily="18" charset="-127"/>
              </a:rPr>
              <a:t>독자가 누구인지</a:t>
            </a:r>
            <a:r>
              <a:rPr lang="en-US" altLang="ko-KR" sz="2600" b="1" dirty="0">
                <a:latin typeface="a뉴굴림1" panose="02020600000000000000" pitchFamily="18" charset="-127"/>
                <a:ea typeface="a뉴굴림1" panose="02020600000000000000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6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   </a:t>
            </a:r>
            <a:r>
              <a:rPr lang="ko-KR" altLang="en-US" sz="26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취업 면접장의 면접관</a:t>
            </a:r>
            <a:r>
              <a:rPr lang="en-US" altLang="ko-KR" sz="26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2600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회사 담당자</a:t>
            </a:r>
            <a:endParaRPr lang="ko-KR" altLang="en-US" sz="26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B21D5-2A8F-478E-88F5-64C919FB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51474B2-BB18-A0CE-EC4D-40280E0C9816}"/>
              </a:ext>
            </a:extLst>
          </p:cNvPr>
          <p:cNvSpPr txBox="1">
            <a:spLocks/>
          </p:cNvSpPr>
          <p:nvPr/>
        </p:nvSpPr>
        <p:spPr>
          <a:xfrm>
            <a:off x="336884" y="18804"/>
            <a:ext cx="11614324" cy="1035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비즈니스 문서의 작성 </a:t>
            </a:r>
            <a:r>
              <a:rPr lang="en-US" altLang="ko-KR" sz="3000" dirty="0"/>
              <a:t>– 4</a:t>
            </a:r>
            <a:r>
              <a:rPr lang="ko-KR" altLang="en-US" sz="3000" dirty="0"/>
              <a:t>가지 질문을 통한 자기소개</a:t>
            </a:r>
          </a:p>
        </p:txBody>
      </p:sp>
    </p:spTree>
    <p:extLst>
      <p:ext uri="{BB962C8B-B14F-4D97-AF65-F5344CB8AC3E}">
        <p14:creationId xmlns:p14="http://schemas.microsoft.com/office/powerpoint/2010/main" val="240700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561"/>
    </mc:Choice>
    <mc:Fallback xmlns="">
      <p:transition spd="slow" advTm="56956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E30FB-9CCE-436A-B0AD-9B55B176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77" y="1099496"/>
            <a:ext cx="11373531" cy="613875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비즈니스 문서의 </a:t>
            </a:r>
            <a:r>
              <a:rPr lang="en-US" altLang="ko-KR" sz="30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10</a:t>
            </a:r>
            <a:r>
              <a:rPr lang="ko-KR" altLang="en-US" sz="30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가지 핵심 구성 요소</a:t>
            </a:r>
            <a:endParaRPr lang="en-US" altLang="ko-KR" sz="3000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B21D5-2A8F-478E-88F5-64C919FB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51474B2-BB18-A0CE-EC4D-40280E0C9816}"/>
              </a:ext>
            </a:extLst>
          </p:cNvPr>
          <p:cNvSpPr txBox="1">
            <a:spLocks/>
          </p:cNvSpPr>
          <p:nvPr/>
        </p:nvSpPr>
        <p:spPr>
          <a:xfrm>
            <a:off x="336884" y="18804"/>
            <a:ext cx="11614324" cy="1035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비즈니스 문서의 작성 </a:t>
            </a:r>
            <a:r>
              <a:rPr lang="en-US" altLang="ko-KR" sz="3000" dirty="0"/>
              <a:t>– 10</a:t>
            </a:r>
            <a:r>
              <a:rPr lang="ko-KR" altLang="en-US" sz="3000" dirty="0"/>
              <a:t>가지 핵심 구성 요소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BA6D264-F5F1-97B0-9F22-A6FBBA096E27}"/>
              </a:ext>
            </a:extLst>
          </p:cNvPr>
          <p:cNvSpPr txBox="1">
            <a:spLocks/>
          </p:cNvSpPr>
          <p:nvPr/>
        </p:nvSpPr>
        <p:spPr>
          <a:xfrm>
            <a:off x="1241964" y="1841952"/>
            <a:ext cx="4902082" cy="454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C00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① </a:t>
            </a:r>
            <a:r>
              <a:rPr lang="ko-KR" altLang="en-US" b="1" dirty="0">
                <a:solidFill>
                  <a:srgbClr val="FFC00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문서 번호</a:t>
            </a:r>
            <a:r>
              <a:rPr lang="en-US" altLang="ko-KR" b="1" dirty="0">
                <a:solidFill>
                  <a:srgbClr val="FFC00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(2023-03-0000)</a:t>
            </a:r>
          </a:p>
          <a:p>
            <a:pPr mar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②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문서작성 연월일</a:t>
            </a:r>
            <a:endParaRPr lang="en-US" altLang="ko-KR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C00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③ </a:t>
            </a:r>
            <a:r>
              <a:rPr lang="ko-KR" altLang="en-US" b="1" dirty="0">
                <a:solidFill>
                  <a:srgbClr val="FFC00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수신인</a:t>
            </a:r>
            <a:endParaRPr lang="en-US" altLang="ko-KR" b="1" dirty="0">
              <a:solidFill>
                <a:srgbClr val="FFC000"/>
              </a:solidFill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C00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④ </a:t>
            </a:r>
            <a:r>
              <a:rPr lang="ko-KR" altLang="en-US" b="1" dirty="0">
                <a:solidFill>
                  <a:srgbClr val="FFC00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발신일</a:t>
            </a:r>
            <a:endParaRPr lang="en-US" altLang="ko-KR" b="1" dirty="0">
              <a:solidFill>
                <a:srgbClr val="FFC000"/>
              </a:solidFill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C00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⑤ </a:t>
            </a:r>
            <a:r>
              <a:rPr lang="ko-KR" altLang="en-US" b="1" dirty="0">
                <a:solidFill>
                  <a:srgbClr val="FFC00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문서 제목</a:t>
            </a:r>
            <a:endParaRPr lang="en-US" altLang="ko-KR" b="1" dirty="0">
              <a:solidFill>
                <a:srgbClr val="FFC000"/>
              </a:solidFill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FFC00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⑥ </a:t>
            </a:r>
            <a:r>
              <a:rPr lang="ko-KR" altLang="en-US" sz="2000" b="1" dirty="0">
                <a:solidFill>
                  <a:srgbClr val="FFC000"/>
                </a:solidFill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첫머리</a:t>
            </a:r>
            <a:endParaRPr lang="en-US" altLang="ko-KR" sz="2000" b="1" dirty="0">
              <a:solidFill>
                <a:srgbClr val="FFC000"/>
              </a:solidFill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⑦ </a:t>
            </a:r>
            <a:r>
              <a:rPr lang="ko-KR" altLang="en-US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본문</a:t>
            </a:r>
            <a:endParaRPr lang="en-US" altLang="ko-KR" sz="2000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⑧ </a:t>
            </a:r>
            <a:r>
              <a:rPr lang="ko-KR" altLang="en-US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맺음말</a:t>
            </a:r>
            <a:endParaRPr lang="en-US" altLang="ko-KR" sz="2000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⑨ </a:t>
            </a:r>
            <a:r>
              <a:rPr lang="ko-KR" altLang="en-US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다음 및 별첨</a:t>
            </a:r>
            <a:endParaRPr lang="en-US" altLang="ko-KR" sz="2000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⑩ </a:t>
            </a:r>
            <a:r>
              <a:rPr lang="ko-KR" altLang="en-US" sz="2000" b="1" dirty="0">
                <a:latin typeface="a뉴굴림1" panose="02020600000000000000" pitchFamily="18" charset="-127"/>
                <a:ea typeface="a뉴굴림1" panose="02020600000000000000" pitchFamily="18" charset="-127"/>
                <a:sym typeface="Wingdings" panose="05000000000000000000" pitchFamily="2" charset="2"/>
              </a:rPr>
              <a:t>체계적인 문서파일 정리</a:t>
            </a:r>
            <a:endParaRPr lang="en-US" altLang="ko-KR" sz="2000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C000"/>
              </a:solidFill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5CDF115-0C6F-E5F9-0BB7-240E8A3E7508}"/>
              </a:ext>
            </a:extLst>
          </p:cNvPr>
          <p:cNvSpPr txBox="1">
            <a:spLocks/>
          </p:cNvSpPr>
          <p:nvPr/>
        </p:nvSpPr>
        <p:spPr>
          <a:xfrm>
            <a:off x="5583293" y="2231068"/>
            <a:ext cx="4902082" cy="454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500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54FC97AA-B401-651D-6B35-D580ECB97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823" y="1040206"/>
            <a:ext cx="3790194" cy="534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7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561"/>
    </mc:Choice>
    <mc:Fallback xmlns="">
      <p:transition spd="slow" advTm="56956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E30FB-9CCE-436A-B0AD-9B55B176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77" y="1335695"/>
            <a:ext cx="11373531" cy="2093305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문서 번호</a:t>
            </a:r>
            <a:endParaRPr lang="en-US" altLang="ko-KR" sz="3000" b="1" dirty="0">
              <a:latin typeface="a옛날사진관3" panose="02020600000000000000" pitchFamily="18" charset="-127"/>
              <a:ea typeface="a옛날사진관3" panose="02020600000000000000" pitchFamily="18" charset="-127"/>
              <a:sym typeface="Wingdings" panose="05000000000000000000" pitchFamily="2" charset="2"/>
            </a:endParaRPr>
          </a:p>
          <a:p>
            <a:endParaRPr lang="en-US" altLang="ko-KR" sz="500" b="1" dirty="0">
              <a:latin typeface="a옛날사진관3" panose="02020600000000000000" pitchFamily="18" charset="-127"/>
              <a:ea typeface="a옛날사진관3" panose="02020600000000000000" pitchFamily="18" charset="-127"/>
              <a:sym typeface="Wingdings" panose="05000000000000000000" pitchFamily="2" charset="2"/>
            </a:endParaRPr>
          </a:p>
          <a:p>
            <a:pPr fontAlgn="base"/>
            <a:r>
              <a:rPr lang="ko-KR" altLang="en-US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주로 문서의 상단에 위치</a:t>
            </a:r>
            <a:endParaRPr lang="en-US" altLang="ko-KR" b="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fontAlgn="base"/>
            <a:r>
              <a:rPr lang="ko-KR" altLang="en-US" sz="2000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증빙과 보관상 편의를 </a:t>
            </a:r>
            <a:r>
              <a:rPr lang="ko-KR" altLang="en-US" sz="2000" dirty="0">
                <a:latin typeface="a뉴굴림1" panose="02020600000000000000" pitchFamily="18" charset="-127"/>
                <a:ea typeface="a뉴굴림1" panose="02020600000000000000" pitchFamily="18" charset="-127"/>
              </a:rPr>
              <a:t>고려하여 </a:t>
            </a:r>
            <a:r>
              <a:rPr lang="ko-KR" altLang="en-US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업무 부서 단위로 정한 규칙에 따라 기입</a:t>
            </a:r>
            <a:endParaRPr lang="en-US" altLang="ko-KR" b="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marL="0" indent="0" fontAlgn="base">
              <a:buNone/>
            </a:pPr>
            <a:r>
              <a:rPr lang="ko-KR" altLang="en-US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endParaRPr lang="en-US" altLang="ko-KR" sz="3200" b="1" dirty="0">
              <a:latin typeface="a옛날사진관3" panose="02020600000000000000" pitchFamily="18" charset="-127"/>
              <a:ea typeface="a옛날사진관3" panose="02020600000000000000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B21D5-2A8F-478E-88F5-64C919FB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51474B2-BB18-A0CE-EC4D-40280E0C9816}"/>
              </a:ext>
            </a:extLst>
          </p:cNvPr>
          <p:cNvSpPr txBox="1">
            <a:spLocks/>
          </p:cNvSpPr>
          <p:nvPr/>
        </p:nvSpPr>
        <p:spPr>
          <a:xfrm>
            <a:off x="336884" y="18804"/>
            <a:ext cx="11614324" cy="1035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비즈니스 문서의 작성 </a:t>
            </a:r>
            <a:r>
              <a:rPr lang="en-US" altLang="ko-KR" sz="3000" dirty="0"/>
              <a:t>– 10</a:t>
            </a:r>
            <a:r>
              <a:rPr lang="ko-KR" altLang="en-US" sz="3000" dirty="0"/>
              <a:t>가지 핵심 구성 요소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FAF2767-7437-B5C8-CF9C-36B2E3289DB3}"/>
              </a:ext>
            </a:extLst>
          </p:cNvPr>
          <p:cNvSpPr txBox="1">
            <a:spLocks/>
          </p:cNvSpPr>
          <p:nvPr/>
        </p:nvSpPr>
        <p:spPr>
          <a:xfrm>
            <a:off x="577677" y="3685098"/>
            <a:ext cx="11373531" cy="2093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수신인</a:t>
            </a:r>
            <a:endParaRPr lang="en-US" altLang="ko-KR" sz="3200" b="1" dirty="0">
              <a:latin typeface="a옛날사진관3" panose="02020600000000000000" pitchFamily="18" charset="-127"/>
              <a:ea typeface="a옛날사진관3" panose="02020600000000000000" pitchFamily="18" charset="-127"/>
              <a:sym typeface="Wingdings" panose="05000000000000000000" pitchFamily="2" charset="2"/>
            </a:endParaRPr>
          </a:p>
          <a:p>
            <a:endParaRPr lang="en-US" altLang="ko-KR" sz="500" b="1" dirty="0">
              <a:latin typeface="a옛날사진관3" panose="02020600000000000000" pitchFamily="18" charset="-127"/>
              <a:ea typeface="a옛날사진관3" panose="02020600000000000000" pitchFamily="18" charset="-127"/>
              <a:sym typeface="Wingdings" panose="05000000000000000000" pitchFamily="2" charset="2"/>
            </a:endParaRPr>
          </a:p>
          <a:p>
            <a:pPr fontAlgn="base"/>
            <a:r>
              <a:rPr lang="ko-KR" altLang="en-US" sz="2200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회사 내부 보고일 경우</a:t>
            </a:r>
            <a:r>
              <a:rPr lang="en-US" altLang="ko-KR" sz="2200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:</a:t>
            </a:r>
            <a:r>
              <a:rPr lang="ko-KR" altLang="en-US" sz="2200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  수신 부서만 작성</a:t>
            </a:r>
            <a:endParaRPr lang="en-US" altLang="ko-KR" sz="2200" b="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fontAlgn="base"/>
            <a:r>
              <a:rPr lang="ko-KR" altLang="en-US" sz="2200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회사 외부 송부일 경우</a:t>
            </a:r>
            <a:r>
              <a:rPr lang="en-US" altLang="ko-KR" sz="2200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: </a:t>
            </a:r>
            <a:r>
              <a:rPr lang="ko-KR" altLang="en-US" sz="2200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 문서를 받는 회사 이름을 첫 행에</a:t>
            </a:r>
            <a:r>
              <a:rPr lang="en-US" altLang="ko-KR" sz="2200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, </a:t>
            </a:r>
            <a:r>
              <a:rPr lang="ko-KR" altLang="en-US" sz="2200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직위명과 성명은 다음 행에 적음</a:t>
            </a:r>
            <a:r>
              <a:rPr lang="en-US" altLang="ko-KR" sz="2200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.</a:t>
            </a:r>
          </a:p>
          <a:p>
            <a:pPr marL="0" indent="0" fontAlgn="base">
              <a:buNone/>
            </a:pPr>
            <a:r>
              <a:rPr lang="ko-KR" altLang="en-US" sz="2200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                                             </a:t>
            </a:r>
            <a:r>
              <a:rPr lang="en-US" altLang="ko-KR" sz="2200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(</a:t>
            </a:r>
            <a:r>
              <a:rPr lang="ko-KR" altLang="en-US" sz="2200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수신처의 주소는 적지 않는 것이 원칙</a:t>
            </a:r>
            <a:r>
              <a:rPr lang="en-US" altLang="ko-KR" sz="2200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)</a:t>
            </a:r>
            <a:endParaRPr lang="ko-KR" altLang="en-US" sz="2200" b="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marL="0" indent="0" fontAlgn="base">
              <a:buFont typeface="Wingdings" pitchFamily="2" charset="2"/>
              <a:buNone/>
            </a:pPr>
            <a:r>
              <a: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endParaRPr lang="en-US" altLang="ko-KR" sz="3200" b="1" dirty="0">
              <a:latin typeface="a옛날사진관3" panose="02020600000000000000" pitchFamily="18" charset="-127"/>
              <a:ea typeface="a옛날사진관3" panose="02020600000000000000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</p:txBody>
      </p:sp>
      <p:pic>
        <p:nvPicPr>
          <p:cNvPr id="9" name="Picture 2" descr="20050804_1728313.bmp (356×131)">
            <a:extLst>
              <a:ext uri="{FF2B5EF4-FFF2-40B4-BE49-F238E27FC236}">
                <a16:creationId xmlns:a16="http://schemas.microsoft.com/office/drawing/2014/main" id="{F6CAEC75-90AF-AF97-7CF9-388A43696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64" y="1225213"/>
            <a:ext cx="3523312" cy="129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24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561"/>
    </mc:Choice>
    <mc:Fallback xmlns="">
      <p:transition spd="slow" advTm="56956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E30FB-9CCE-436A-B0AD-9B55B176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77" y="1335696"/>
            <a:ext cx="11373531" cy="1342826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발신인</a:t>
            </a:r>
            <a:endParaRPr lang="en-US" altLang="ko-KR" sz="3000" b="1" dirty="0">
              <a:latin typeface="a옛날사진관3" panose="02020600000000000000" pitchFamily="18" charset="-127"/>
              <a:ea typeface="a옛날사진관3" panose="02020600000000000000" pitchFamily="18" charset="-127"/>
              <a:sym typeface="Wingdings" panose="05000000000000000000" pitchFamily="2" charset="2"/>
            </a:endParaRPr>
          </a:p>
          <a:p>
            <a:endParaRPr lang="en-US" altLang="ko-KR" sz="500" b="1" dirty="0">
              <a:latin typeface="a옛날사진관3" panose="02020600000000000000" pitchFamily="18" charset="-127"/>
              <a:ea typeface="a옛날사진관3" panose="02020600000000000000" pitchFamily="18" charset="-127"/>
              <a:sym typeface="Wingdings" panose="05000000000000000000" pitchFamily="2" charset="2"/>
            </a:endParaRPr>
          </a:p>
          <a:p>
            <a:pPr fontAlgn="base"/>
            <a:r>
              <a:rPr lang="ko-KR" altLang="en-US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회사</a:t>
            </a:r>
            <a:r>
              <a:rPr lang="en-US" altLang="ko-KR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, </a:t>
            </a:r>
            <a:r>
              <a:rPr lang="ko-KR" altLang="en-US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부서</a:t>
            </a:r>
            <a:r>
              <a:rPr lang="en-US" altLang="ko-KR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, </a:t>
            </a:r>
            <a:r>
              <a:rPr lang="ko-KR" altLang="en-US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직위</a:t>
            </a:r>
            <a:r>
              <a:rPr lang="en-US" altLang="ko-KR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,</a:t>
            </a:r>
            <a:r>
              <a:rPr lang="ko-KR" altLang="en-US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 이름을 모두 적고 필요한 경우 대표자의 성명을 먼저 쓰기도 함</a:t>
            </a:r>
            <a:r>
              <a:rPr lang="en-US" altLang="ko-KR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B21D5-2A8F-478E-88F5-64C919FB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B7A-CCEC-45C8-8C2A-63FF419EB7E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51474B2-BB18-A0CE-EC4D-40280E0C9816}"/>
              </a:ext>
            </a:extLst>
          </p:cNvPr>
          <p:cNvSpPr txBox="1">
            <a:spLocks/>
          </p:cNvSpPr>
          <p:nvPr/>
        </p:nvSpPr>
        <p:spPr>
          <a:xfrm>
            <a:off x="336884" y="18804"/>
            <a:ext cx="11614324" cy="1035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비즈니스 문서의 작성 </a:t>
            </a:r>
            <a:r>
              <a:rPr lang="en-US" altLang="ko-KR" sz="3000" dirty="0"/>
              <a:t>– 10</a:t>
            </a:r>
            <a:r>
              <a:rPr lang="ko-KR" altLang="en-US" sz="3000" dirty="0"/>
              <a:t>가지 핵심 구성 요소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FAF2767-7437-B5C8-CF9C-36B2E3289DB3}"/>
              </a:ext>
            </a:extLst>
          </p:cNvPr>
          <p:cNvSpPr txBox="1">
            <a:spLocks/>
          </p:cNvSpPr>
          <p:nvPr/>
        </p:nvSpPr>
        <p:spPr>
          <a:xfrm>
            <a:off x="577676" y="3036948"/>
            <a:ext cx="11373531" cy="1342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문서 제목</a:t>
            </a:r>
            <a:endParaRPr lang="en-US" altLang="ko-KR" sz="3000" b="1" dirty="0">
              <a:latin typeface="a옛날사진관3" panose="02020600000000000000" pitchFamily="18" charset="-127"/>
              <a:ea typeface="a옛날사진관3" panose="02020600000000000000" pitchFamily="18" charset="-127"/>
              <a:sym typeface="Wingdings" panose="05000000000000000000" pitchFamily="2" charset="2"/>
            </a:endParaRPr>
          </a:p>
          <a:p>
            <a:endParaRPr lang="en-US" altLang="ko-KR" sz="500" b="1" dirty="0">
              <a:latin typeface="a옛날사진관3" panose="02020600000000000000" pitchFamily="18" charset="-127"/>
              <a:ea typeface="a옛날사진관3" panose="02020600000000000000" pitchFamily="18" charset="-127"/>
              <a:sym typeface="Wingdings" panose="05000000000000000000" pitchFamily="2" charset="2"/>
            </a:endParaRPr>
          </a:p>
          <a:p>
            <a:pPr fontAlgn="base"/>
            <a:r>
              <a:rPr lang="ko-KR" altLang="en-US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제목만 보고도 한눈에 문서의 성격과 내용을 알 수 있도록 간결하게 작성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</a:rPr>
              <a:t>(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</a:rPr>
              <a:t>비즈니스 문서 특성 고려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</a:rPr>
              <a:t>)</a:t>
            </a:r>
          </a:p>
          <a:p>
            <a:endParaRPr lang="en-US" altLang="ko-KR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0DCF02C2-43BF-D60E-CAC0-173E1C12651D}"/>
              </a:ext>
            </a:extLst>
          </p:cNvPr>
          <p:cNvSpPr txBox="1">
            <a:spLocks/>
          </p:cNvSpPr>
          <p:nvPr/>
        </p:nvSpPr>
        <p:spPr>
          <a:xfrm>
            <a:off x="577676" y="4713032"/>
            <a:ext cx="11373531" cy="134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b="1" dirty="0">
                <a:latin typeface="a옛날사진관3" panose="02020600000000000000" pitchFamily="18" charset="-127"/>
                <a:ea typeface="a옛날사진관3" panose="02020600000000000000" pitchFamily="18" charset="-127"/>
                <a:sym typeface="Wingdings" panose="05000000000000000000" pitchFamily="2" charset="2"/>
              </a:rPr>
              <a:t>첫머리</a:t>
            </a:r>
            <a:endParaRPr lang="en-US" altLang="ko-KR" sz="3000" b="1" dirty="0">
              <a:latin typeface="a옛날사진관3" panose="02020600000000000000" pitchFamily="18" charset="-127"/>
              <a:ea typeface="a옛날사진관3" panose="02020600000000000000" pitchFamily="18" charset="-127"/>
              <a:sym typeface="Wingdings" panose="05000000000000000000" pitchFamily="2" charset="2"/>
            </a:endParaRPr>
          </a:p>
          <a:p>
            <a:endParaRPr lang="en-US" altLang="ko-KR" sz="500" b="1" dirty="0">
              <a:latin typeface="a옛날사진관3" panose="02020600000000000000" pitchFamily="18" charset="-127"/>
              <a:ea typeface="a옛날사진관3" panose="02020600000000000000" pitchFamily="18" charset="-127"/>
              <a:sym typeface="Wingdings" panose="05000000000000000000" pitchFamily="2" charset="2"/>
            </a:endParaRPr>
          </a:p>
          <a:p>
            <a:pPr fontAlgn="base"/>
            <a:r>
              <a:rPr lang="ko-KR" altLang="en-US" b="0" dirty="0">
                <a:latin typeface="a뉴굴림1" panose="02020600000000000000" pitchFamily="18" charset="-127"/>
                <a:ea typeface="a뉴굴림1" panose="02020600000000000000" pitchFamily="18" charset="-127"/>
              </a:rPr>
              <a:t>최소한의 예의로 기본적인 인사말부터 시작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</a:rPr>
              <a:t>(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</a:rPr>
              <a:t>이메일의 경우라도 본론만 적어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ko-KR" altLang="en-US" b="1" dirty="0">
                <a:latin typeface="a뉴굴림1" panose="02020600000000000000" pitchFamily="18" charset="-127"/>
                <a:ea typeface="a뉴굴림1" panose="02020600000000000000" pitchFamily="18" charset="-127"/>
              </a:rPr>
              <a:t>보내기 </a:t>
            </a:r>
            <a:r>
              <a:rPr lang="en-US" altLang="ko-KR" b="1" dirty="0">
                <a:latin typeface="a뉴굴림1" panose="02020600000000000000" pitchFamily="18" charset="-127"/>
                <a:ea typeface="a뉴굴림1" panose="02020600000000000000" pitchFamily="18" charset="-127"/>
              </a:rPr>
              <a:t>X)</a:t>
            </a:r>
            <a:endParaRPr lang="en-US" altLang="ko-KR" b="1" dirty="0">
              <a:latin typeface="a뉴굴림1" panose="02020600000000000000" pitchFamily="18" charset="-127"/>
              <a:ea typeface="a뉴굴림1" panose="02020600000000000000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20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561"/>
    </mc:Choice>
    <mc:Fallback xmlns="">
      <p:transition spd="slow" advTm="569561"/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4764</TotalTime>
  <Words>1399</Words>
  <Application>Microsoft Office PowerPoint</Application>
  <PresentationFormat>와이드스크린</PresentationFormat>
  <Paragraphs>239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9" baseType="lpstr">
      <vt:lpstr>a뉴굴림1</vt:lpstr>
      <vt:lpstr>a뉴굴림2</vt:lpstr>
      <vt:lpstr>a뉴굴림4</vt:lpstr>
      <vt:lpstr>a시월구일2</vt:lpstr>
      <vt:lpstr>a옛날사진관3</vt:lpstr>
      <vt:lpstr>맑은 고딕</vt:lpstr>
      <vt:lpstr>바탕</vt:lpstr>
      <vt:lpstr>함초롬바탕</vt:lpstr>
      <vt:lpstr>Arial</vt:lpstr>
      <vt:lpstr>Calibri</vt:lpstr>
      <vt:lpstr>Calibri Light</vt:lpstr>
      <vt:lpstr>Rockwell</vt:lpstr>
      <vt:lpstr>Rockwell Condensed</vt:lpstr>
      <vt:lpstr>Wingdings</vt:lpstr>
      <vt:lpstr>Wingdings 2</vt:lpstr>
      <vt:lpstr>HDOfficeLightV0</vt:lpstr>
      <vt:lpstr>목판</vt:lpstr>
      <vt:lpstr>유능한직업인의말하기와글쓰기 6차시</vt:lpstr>
      <vt:lpstr>6차시 수업은?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6차시 내용 정리</vt:lpstr>
      <vt:lpstr>7 차시 수업 목표 및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실무말하기와글쓰기 2차</dc:title>
  <dc:creator>유미향2021</dc:creator>
  <cp:lastModifiedBy>jeongyeon na</cp:lastModifiedBy>
  <cp:revision>76</cp:revision>
  <dcterms:created xsi:type="dcterms:W3CDTF">2021-03-05T11:54:05Z</dcterms:created>
  <dcterms:modified xsi:type="dcterms:W3CDTF">2023-10-22T12:28:50Z</dcterms:modified>
</cp:coreProperties>
</file>