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30279975" cx="213868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7" orient="horz"/>
        <p:guide pos="67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62163" y="739775"/>
            <a:ext cx="261143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2062163" y="739775"/>
            <a:ext cx="261143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191962" y="21195982"/>
            <a:ext cx="12832080" cy="2502306"/>
          </a:xfrm>
          <a:prstGeom prst="rect">
            <a:avLst/>
          </a:prstGeom>
          <a:noFill/>
          <a:ln>
            <a:noFill/>
          </a:ln>
        </p:spPr>
        <p:txBody>
          <a:bodyPr anchorCtr="0" anchor="b" bIns="147575" lIns="295150" spcFirstLastPara="1" rIns="295150" wrap="square" tIns="1475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Malgun Gothic"/>
              <a:buNone/>
              <a:defRPr b="1" sz="6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191962" y="23698288"/>
            <a:ext cx="12832080" cy="3553689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indent="-22860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701708" y="7432966"/>
            <a:ext cx="19983384" cy="19248120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-15146035" y="56765843"/>
            <a:ext cx="114075602" cy="11254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-37832379" y="45690005"/>
            <a:ext cx="114075602" cy="33405737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604010" y="9406433"/>
            <a:ext cx="18178780" cy="6490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lvl="0" algn="ctr">
              <a:spcBef>
                <a:spcPts val="2060"/>
              </a:spcBef>
              <a:spcAft>
                <a:spcPts val="0"/>
              </a:spcAft>
              <a:buClr>
                <a:srgbClr val="888888"/>
              </a:buClr>
              <a:buSzPts val="103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689410" y="19457703"/>
            <a:ext cx="18178780" cy="6013939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00"/>
              <a:buFont typeface="Malgun Gothic"/>
              <a:buNone/>
              <a:defRPr b="1" sz="129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89410" y="12833952"/>
            <a:ext cx="18178780" cy="6623742"/>
          </a:xfrm>
          <a:prstGeom prst="rect">
            <a:avLst/>
          </a:prstGeom>
          <a:noFill/>
          <a:ln>
            <a:noFill/>
          </a:ln>
        </p:spPr>
        <p:txBody>
          <a:bodyPr anchorCtr="0" anchor="b" bIns="147575" lIns="295150" spcFirstLastPara="1" rIns="295150" wrap="square" tIns="147575">
            <a:normAutofit/>
          </a:bodyPr>
          <a:lstStyle>
            <a:lvl1pPr indent="-228600" lvl="0" marL="45720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6500"/>
              <a:buNone/>
              <a:defRPr sz="6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rgbClr val="888888"/>
              </a:buClr>
              <a:buSzPts val="5800"/>
              <a:buNone/>
              <a:defRPr sz="5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40"/>
              </a:spcBef>
              <a:spcAft>
                <a:spcPts val="0"/>
              </a:spcAft>
              <a:buClr>
                <a:srgbClr val="888888"/>
              </a:buClr>
              <a:buSzPts val="5200"/>
              <a:buNone/>
              <a:defRPr sz="5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 sz="4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502554" y="31198189"/>
            <a:ext cx="22329898" cy="88232483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800100" lvl="0" marL="457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indent="-717550" lvl="1" marL="914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indent="-641350" lvl="2" marL="1371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indent="-596900" lvl="3" marL="1828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indent="-596900" lvl="4" marL="22860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indent="-596900" lvl="5" marL="2743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indent="-596900" lvl="6" marL="3200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indent="-596900" lvl="7" marL="3657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indent="-596900" lvl="8" marL="4114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25188899" y="31198189"/>
            <a:ext cx="22329898" cy="88232483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800100" lvl="0" marL="457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•"/>
              <a:defRPr sz="9000"/>
            </a:lvl1pPr>
            <a:lvl2pPr indent="-717550" lvl="1" marL="914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2pPr>
            <a:lvl3pPr indent="-641350" lvl="2" marL="1371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3pPr>
            <a:lvl4pPr indent="-596900" lvl="3" marL="1828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–"/>
              <a:defRPr sz="5800"/>
            </a:lvl4pPr>
            <a:lvl5pPr indent="-596900" lvl="4" marL="22860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»"/>
              <a:defRPr sz="5800"/>
            </a:lvl5pPr>
            <a:lvl6pPr indent="-596900" lvl="5" marL="27432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6pPr>
            <a:lvl7pPr indent="-596900" lvl="6" marL="3200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7pPr>
            <a:lvl8pPr indent="-596900" lvl="7" marL="3657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8pPr>
            <a:lvl9pPr indent="-596900" lvl="8" marL="41148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69340" y="6777950"/>
            <a:ext cx="9449551" cy="28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147575" lIns="295150" spcFirstLastPara="1" rIns="295150" wrap="square" tIns="147575">
            <a:normAutofit/>
          </a:bodyPr>
          <a:lstStyle>
            <a:lvl1pPr indent="-22860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b="1" sz="5800"/>
            </a:lvl3pPr>
            <a:lvl4pPr indent="-2286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4pPr>
            <a:lvl5pPr indent="-2286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5pPr>
            <a:lvl6pPr indent="-2286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6pPr>
            <a:lvl7pPr indent="-2286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7pPr>
            <a:lvl8pPr indent="-2286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8pPr>
            <a:lvl9pPr indent="-2286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069340" y="9602677"/>
            <a:ext cx="9449551" cy="17446034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71755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indent="-64135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indent="-5969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indent="-5588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indent="-5588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indent="-5588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indent="-5588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indent="-5588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indent="-5588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10864205" y="6777950"/>
            <a:ext cx="9453263" cy="2824727"/>
          </a:xfrm>
          <a:prstGeom prst="rect">
            <a:avLst/>
          </a:prstGeom>
          <a:noFill/>
          <a:ln>
            <a:noFill/>
          </a:ln>
        </p:spPr>
        <p:txBody>
          <a:bodyPr anchorCtr="0" anchor="b" bIns="147575" lIns="295150" spcFirstLastPara="1" rIns="295150" wrap="square" tIns="147575">
            <a:normAutofit/>
          </a:bodyPr>
          <a:lstStyle>
            <a:lvl1pPr indent="-22860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1pPr>
            <a:lvl2pPr indent="-22860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b="1" sz="6500"/>
            </a:lvl2pPr>
            <a:lvl3pPr indent="-2286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b="1" sz="5800"/>
            </a:lvl3pPr>
            <a:lvl4pPr indent="-2286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4pPr>
            <a:lvl5pPr indent="-2286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5pPr>
            <a:lvl6pPr indent="-2286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6pPr>
            <a:lvl7pPr indent="-2286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7pPr>
            <a:lvl8pPr indent="-2286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8pPr>
            <a:lvl9pPr indent="-2286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b="1" sz="52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10864205" y="9602677"/>
            <a:ext cx="9453263" cy="17446034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717550" lvl="0" marL="457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1pPr>
            <a:lvl2pPr indent="-641350" lvl="1" marL="914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2pPr>
            <a:lvl3pPr indent="-596900" lvl="2" marL="13716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Char char="•"/>
              <a:defRPr sz="5800"/>
            </a:lvl3pPr>
            <a:lvl4pPr indent="-558800" lvl="3" marL="1828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–"/>
              <a:defRPr sz="5200"/>
            </a:lvl4pPr>
            <a:lvl5pPr indent="-558800" lvl="4" marL="22860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»"/>
              <a:defRPr sz="5200"/>
            </a:lvl5pPr>
            <a:lvl6pPr indent="-558800" lvl="5" marL="27432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6pPr>
            <a:lvl7pPr indent="-558800" lvl="6" marL="32004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7pPr>
            <a:lvl8pPr indent="-558800" lvl="7" marL="3657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8pPr>
            <a:lvl9pPr indent="-558800" lvl="8" marL="41148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Char char="•"/>
              <a:defRPr sz="52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069341" y="1205591"/>
            <a:ext cx="7036110" cy="5130774"/>
          </a:xfrm>
          <a:prstGeom prst="rect">
            <a:avLst/>
          </a:prstGeom>
          <a:noFill/>
          <a:ln>
            <a:noFill/>
          </a:ln>
        </p:spPr>
        <p:txBody>
          <a:bodyPr anchorCtr="0" anchor="b" bIns="147575" lIns="295150" spcFirstLastPara="1" rIns="295150" wrap="square" tIns="1475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Malgun Gothic"/>
              <a:buNone/>
              <a:defRPr b="1" sz="6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61645" y="1205598"/>
            <a:ext cx="11955815" cy="258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882650" lvl="0" marL="45720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Char char="•"/>
              <a:defRPr sz="10300"/>
            </a:lvl1pPr>
            <a:lvl2pPr indent="-800100" lvl="1" marL="9144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Char char="–"/>
              <a:defRPr sz="9000"/>
            </a:lvl2pPr>
            <a:lvl3pPr indent="-717550" lvl="2" marL="1371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3pPr>
            <a:lvl4pPr indent="-641350" lvl="3" marL="1828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–"/>
              <a:defRPr sz="6500"/>
            </a:lvl4pPr>
            <a:lvl5pPr indent="-641350" lvl="4" marL="22860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»"/>
              <a:defRPr sz="6500"/>
            </a:lvl5pPr>
            <a:lvl6pPr indent="-641350" lvl="5" marL="27432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6pPr>
            <a:lvl7pPr indent="-641350" lvl="6" marL="32004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7pPr>
            <a:lvl8pPr indent="-641350" lvl="7" marL="36576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8pPr>
            <a:lvl9pPr indent="-641350" lvl="8" marL="411480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Char char="•"/>
              <a:defRPr sz="65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1pPr>
            <a:lvl2pPr indent="-228600" lvl="1" marL="91440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indent="-22860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4pPr>
            <a:lvl5pPr indent="-22860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5pPr>
            <a:lvl6pPr indent="-22860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6pPr>
            <a:lvl7pPr indent="-22860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7pPr>
            <a:lvl8pPr indent="-22860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8pPr>
            <a:lvl9pPr indent="-22860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Malgun Gothic"/>
              <a:buNone/>
              <a:defRPr b="0" i="0" sz="14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  <a:noFill/>
          <a:ln>
            <a:noFill/>
          </a:ln>
        </p:spPr>
        <p:txBody>
          <a:bodyPr anchorCtr="0" anchor="t" bIns="147575" lIns="295150" spcFirstLastPara="1" rIns="295150" wrap="square" tIns="147575">
            <a:normAutofit/>
          </a:bodyPr>
          <a:lstStyle>
            <a:lvl1pPr indent="-882650" lvl="0" marL="457200" marR="0" rtl="0" algn="l">
              <a:spcBef>
                <a:spcPts val="2060"/>
              </a:spcBef>
              <a:spcAft>
                <a:spcPts val="0"/>
              </a:spcAft>
              <a:buClr>
                <a:schemeClr val="dk1"/>
              </a:buClr>
              <a:buSzPts val="10300"/>
              <a:buFont typeface="Arial"/>
              <a:buChar char="•"/>
              <a:defRPr b="0" i="0" sz="10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800100" lvl="1" marL="914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Char char="–"/>
              <a:defRPr b="0" i="0" sz="9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717550" lvl="2" marL="1371600" marR="0" rtl="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Arial"/>
              <a:buChar char="•"/>
              <a:defRPr b="0" i="0" sz="7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641350" lvl="3" marL="18288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–"/>
              <a:defRPr b="0" i="0" sz="6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641350" lvl="4" marL="22860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b="0" i="0" sz="6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641350" lvl="5" marL="27432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641350" lvl="6" marL="32004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641350" lvl="7" marL="36576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641350" lvl="8" marL="41148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•"/>
              <a:defRPr b="0" i="0" sz="6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698763" y="5276632"/>
            <a:ext cx="219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 개요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309024" y="28677491"/>
            <a:ext cx="18473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295148" y="27969605"/>
            <a:ext cx="68109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2025-상반기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SW창의융합경진대회</a:t>
            </a:r>
            <a:endParaRPr b="1" sz="40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045700" y="6055500"/>
            <a:ext cx="19295400" cy="60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/>
          </a:bodyPr>
          <a:lstStyle/>
          <a:p>
            <a:pPr indent="63500" lvl="0" marL="2921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SenseVoca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경선식 영어 단어장에서 활용되던 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해마 학습법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기반으로, 단기간에 많은 단어를 효율적으로 암기할 수 있도록 함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●"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첫째, 영어 단어의 발음을 활용하여 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뜻이 연상되는 문장과 이미지 제공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63500" lvl="0" marL="2921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 사용자의 관심사에 맞춘 문장과 이미지를 제공함으로써, 상상력을 자극하고, 학습의 몰입도를 높이는 효과를 기대할 수 있음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●"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둘째, 연상 문장을 출력하는 과정에서 부정확해진 발음을 교정할 수 있도록, 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 기능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제공함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63500" lvl="0" marL="2921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발음에 대한 전체적인 평가와 함께 교정 문구 제시함으로써, 직접 말하며 외우는 방식을 자연스럽게 유도하고 기억 효과를 더욱 강화함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●"/>
            </a:pP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기능을 통해 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단어의 장기 기억 정착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흥미 유발</a:t>
            </a:r>
            <a:r>
              <a:rPr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동시에 실현함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169351" y="23371941"/>
            <a:ext cx="3113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128552" y="23519979"/>
            <a:ext cx="1847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9613280" y="992571"/>
            <a:ext cx="10441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Sense Voca (센스보카)</a:t>
            </a:r>
            <a:endParaRPr b="1" sz="5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0693400" y="2583250"/>
            <a:ext cx="9574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대표학생: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참여학생: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김성준, 정수현</a:t>
            </a:r>
            <a:endParaRPr b="1"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지도교수: </a:t>
            </a:r>
            <a:r>
              <a:rPr b="1" lang="ko-KR" sz="4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임승철</a:t>
            </a:r>
            <a:endParaRPr b="1" sz="4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698750" y="12824570"/>
            <a:ext cx="21932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작품 결과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698750" y="20372508"/>
            <a:ext cx="21932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 효과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40726" y="2510700"/>
            <a:ext cx="645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algun Gothic"/>
              <a:buNone/>
            </a:pPr>
            <a:r>
              <a:rPr b="1" lang="ko-KR" sz="6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김원현 크로스</a:t>
            </a:r>
            <a:endParaRPr b="1" i="0" sz="6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40750" y="978000"/>
            <a:ext cx="7586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algun Gothic"/>
              <a:buNone/>
            </a:pPr>
            <a:r>
              <a:rPr b="1" lang="ko-KR" sz="5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컴퓨터정보ㆍ보안전공</a:t>
            </a:r>
            <a:endParaRPr b="1" i="0" sz="5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132563" y="19356475"/>
            <a:ext cx="198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106875" y="19356475"/>
            <a:ext cx="356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생성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4061350" y="19356475"/>
            <a:ext cx="28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학습 화면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381" y="13635082"/>
            <a:ext cx="2810250" cy="580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1265075" y="21289838"/>
            <a:ext cx="18185100" cy="60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575" lIns="295150" spcFirstLastPara="1" rIns="295150" wrap="square" tIns="147575">
            <a:normAutofit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기능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00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Char char="●"/>
            </a:pP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관심사에 맞춘 연상 문장을 생성함으로써,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몰입감 높은 맞춤형 학습</a:t>
            </a: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경험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00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Char char="●"/>
            </a:pP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‘한 번 더 복습’ 기능을 통해,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기억 정착률 상승</a:t>
            </a: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오답 반복 감소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 기능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00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Char char="●"/>
            </a:pP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원어민 발음 기준의 피드백을 제공함으로써,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발음 습득</a:t>
            </a: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말하기 자신감</a:t>
            </a: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향상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00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Char char="●"/>
            </a:pP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재녹음 기능을 통해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 시도의 유연성</a:t>
            </a: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확보 및 부담 완화</a:t>
            </a:r>
            <a:endParaRPr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b="1" lang="ko-KR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 기능</a:t>
            </a:r>
            <a:endParaRPr b="1" sz="3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005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Char char="●"/>
            </a:pPr>
            <a:r>
              <a:rPr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중요한 단어를 따로 모아 복습할 수 있어, </a:t>
            </a:r>
            <a:r>
              <a:rPr b="1" lang="ko-KR" sz="2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비효율적인 반복 학습 감소</a:t>
            </a:r>
            <a:endParaRPr b="1" sz="2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5081325" y="13635051"/>
            <a:ext cx="5648562" cy="5822141"/>
            <a:chOff x="8130525" y="13635051"/>
            <a:chExt cx="5648562" cy="5822141"/>
          </a:xfrm>
        </p:grpSpPr>
        <p:grpSp>
          <p:nvGrpSpPr>
            <p:cNvPr id="112" name="Google Shape;112;p14"/>
            <p:cNvGrpSpPr/>
            <p:nvPr/>
          </p:nvGrpSpPr>
          <p:grpSpPr>
            <a:xfrm>
              <a:off x="8130525" y="13635051"/>
              <a:ext cx="2838300" cy="5822141"/>
              <a:chOff x="8130525" y="13635051"/>
              <a:chExt cx="2838300" cy="5822141"/>
            </a:xfrm>
          </p:grpSpPr>
          <p:pic>
            <p:nvPicPr>
              <p:cNvPr id="113" name="Google Shape;113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130525" y="13635051"/>
                <a:ext cx="2838300" cy="58221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14"/>
              <p:cNvSpPr/>
              <p:nvPr/>
            </p:nvSpPr>
            <p:spPr>
              <a:xfrm>
                <a:off x="10020650" y="14834825"/>
                <a:ext cx="798000" cy="984900"/>
              </a:xfrm>
              <a:prstGeom prst="rect">
                <a:avLst/>
              </a:prstGeom>
              <a:solidFill>
                <a:srgbClr val="FD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5" name="Google Shape;115;p14"/>
            <p:cNvGrpSpPr/>
            <p:nvPr/>
          </p:nvGrpSpPr>
          <p:grpSpPr>
            <a:xfrm>
              <a:off x="9969250" y="13669437"/>
              <a:ext cx="3809837" cy="5739249"/>
              <a:chOff x="9969250" y="13669437"/>
              <a:chExt cx="3809837" cy="5739249"/>
            </a:xfrm>
          </p:grpSpPr>
          <p:pic>
            <p:nvPicPr>
              <p:cNvPr id="116" name="Google Shape;116;p14" title="스크린샷 2025-05-29 203842.png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0940788" y="13669437"/>
                <a:ext cx="2838300" cy="57392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4"/>
              <p:cNvSpPr/>
              <p:nvPr/>
            </p:nvSpPr>
            <p:spPr>
              <a:xfrm>
                <a:off x="9969250" y="14720600"/>
                <a:ext cx="801300" cy="1108200"/>
              </a:xfrm>
              <a:prstGeom prst="rect">
                <a:avLst/>
              </a:prstGeom>
              <a:solidFill>
                <a:srgbClr val="FDF3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118" name="Google Shape;118;p14"/>
          <p:cNvGrpSpPr/>
          <p:nvPr/>
        </p:nvGrpSpPr>
        <p:grpSpPr>
          <a:xfrm>
            <a:off x="11268725" y="13635049"/>
            <a:ext cx="8409698" cy="5772583"/>
            <a:chOff x="14317925" y="13635049"/>
            <a:chExt cx="8409698" cy="5772583"/>
          </a:xfrm>
        </p:grpSpPr>
        <p:pic>
          <p:nvPicPr>
            <p:cNvPr id="119" name="Google Shape;119;p14" title="스크린샷 2025-05-29 200823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317925" y="13670411"/>
              <a:ext cx="2838300" cy="5737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4" title="스크린샷 2025-05-22 213256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142800" y="13696000"/>
              <a:ext cx="2746534" cy="56860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1" name="Google Shape;121;p14"/>
            <p:cNvGrpSpPr/>
            <p:nvPr/>
          </p:nvGrpSpPr>
          <p:grpSpPr>
            <a:xfrm>
              <a:off x="19889324" y="13635049"/>
              <a:ext cx="2838300" cy="5737388"/>
              <a:chOff x="12552850" y="12393407"/>
              <a:chExt cx="2838300" cy="5803549"/>
            </a:xfrm>
          </p:grpSpPr>
          <p:pic>
            <p:nvPicPr>
              <p:cNvPr id="122" name="Google Shape;122;p14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2552850" y="12393407"/>
                <a:ext cx="2838300" cy="5803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4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2981575" y="15511100"/>
                <a:ext cx="1937300" cy="16417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