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b06d057e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b06d057e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b04c53f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b04c53f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b04c53f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b04c53f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60865e53f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60865e53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60865e53f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60865e53f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244069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244069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afd0bc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afd0bc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afd0bc7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afd0bc7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afd0bc7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afd0bc7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afd0bc7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afd0bc7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afd0bc73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afd0bc7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f9662dc5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f9662dc5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60865e53f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60865e53f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41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33925"/>
            <a:ext cx="8520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3865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83782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425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8781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12주차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Ai</a:t>
            </a: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llm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프롬프트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4475"/>
            <a:ext cx="5424176" cy="31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550" y="1642025"/>
            <a:ext cx="7537500" cy="333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AI 서버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- 발음 교정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 (STT 연결)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43600"/>
            <a:ext cx="4118075" cy="40764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/>
          <p:nvPr/>
        </p:nvSpPr>
        <p:spPr>
          <a:xfrm>
            <a:off x="802675" y="1281950"/>
            <a:ext cx="1680300" cy="572700"/>
          </a:xfrm>
          <a:prstGeom prst="roundRect">
            <a:avLst>
              <a:gd fmla="val 787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802675" y="2269200"/>
            <a:ext cx="2084100" cy="600300"/>
          </a:xfrm>
          <a:prstGeom prst="roundRect">
            <a:avLst>
              <a:gd fmla="val 685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802675" y="2964750"/>
            <a:ext cx="3730200" cy="251100"/>
          </a:xfrm>
          <a:prstGeom prst="roundRect">
            <a:avLst>
              <a:gd fmla="val 1116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802675" y="3295550"/>
            <a:ext cx="3486300" cy="251100"/>
          </a:xfrm>
          <a:prstGeom prst="roundRect">
            <a:avLst>
              <a:gd fmla="val 1116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802675" y="4325950"/>
            <a:ext cx="2697900" cy="694200"/>
          </a:xfrm>
          <a:prstGeom prst="roundRect">
            <a:avLst>
              <a:gd fmla="val 7635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496050" y="1322000"/>
            <a:ext cx="36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44900" y="4426750"/>
            <a:ext cx="46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471450" y="2323050"/>
            <a:ext cx="4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471450" y="2844000"/>
            <a:ext cx="4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471450" y="3257450"/>
            <a:ext cx="414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3161975" y="943600"/>
            <a:ext cx="1413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⑴ stt_service</a:t>
            </a:r>
            <a:endParaRPr sz="1500">
              <a:highlight>
                <a:schemeClr val="lt1"/>
              </a:highlight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2118050" y="1474550"/>
            <a:ext cx="13089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 코드 매핑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736275" y="2385300"/>
            <a:ext cx="1986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발음 오디오 로컬에 저장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1282450" y="1376925"/>
            <a:ext cx="414900" cy="3528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666775" y="2794250"/>
            <a:ext cx="10185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평가 실행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084625" y="3080275"/>
            <a:ext cx="1448400" cy="1248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986813" y="2472375"/>
            <a:ext cx="853800" cy="48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3556775" y="3422400"/>
            <a:ext cx="10185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 결과 파싱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3352025" y="3409175"/>
            <a:ext cx="936900" cy="1248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 flipH="1" rot="10800000">
            <a:off x="1810950" y="2288075"/>
            <a:ext cx="1844700" cy="112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3"/>
          <p:cNvSpPr txBox="1"/>
          <p:nvPr/>
        </p:nvSpPr>
        <p:spPr>
          <a:xfrm>
            <a:off x="3359375" y="4509900"/>
            <a:ext cx="10185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 파일 삭제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348" y="973213"/>
            <a:ext cx="6890224" cy="3515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3"/>
          <p:cNvSpPr/>
          <p:nvPr/>
        </p:nvSpPr>
        <p:spPr>
          <a:xfrm>
            <a:off x="1941100" y="974975"/>
            <a:ext cx="6771300" cy="1921500"/>
          </a:xfrm>
          <a:prstGeom prst="roundRect">
            <a:avLst>
              <a:gd fmla="val 3752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753825" y="1321988"/>
            <a:ext cx="831300" cy="1419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5241450" y="1484063"/>
            <a:ext cx="672900" cy="1419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161975" y="2109375"/>
            <a:ext cx="311100" cy="1419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6022300" y="4085863"/>
            <a:ext cx="27441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⑵ evaluate_pronunciation</a:t>
            </a:r>
            <a:endParaRPr sz="1500">
              <a:highlight>
                <a:schemeClr val="lt1"/>
              </a:highlight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7262350" y="1308713"/>
            <a:ext cx="14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 설정 </a:t>
            </a: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1919125" y="4270563"/>
            <a:ext cx="2055600" cy="204600"/>
          </a:xfrm>
          <a:prstGeom prst="roundRect">
            <a:avLst>
              <a:gd fmla="val 787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3502900" y="3945713"/>
            <a:ext cx="25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b="1"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 형태로 데이터 반환</a:t>
            </a:r>
            <a:endParaRPr sz="1300"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225" y="923500"/>
            <a:ext cx="5026249" cy="411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23"/>
          <p:cNvSpPr/>
          <p:nvPr/>
        </p:nvSpPr>
        <p:spPr>
          <a:xfrm>
            <a:off x="4007613" y="2633338"/>
            <a:ext cx="2848200" cy="8481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5707463" y="4667288"/>
            <a:ext cx="30621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⑶ extract_pronunciation_data</a:t>
            </a:r>
            <a:endParaRPr sz="1500">
              <a:highlight>
                <a:schemeClr val="lt1"/>
              </a:highlight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3954863" y="1074788"/>
            <a:ext cx="2697900" cy="5727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6390588" y="1114838"/>
            <a:ext cx="187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b="1"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 결과 파싱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6573863" y="2811088"/>
            <a:ext cx="219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b="1"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점수에 한 피드백 처리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4321238" y="3819188"/>
            <a:ext cx="1236900" cy="1719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5431738" y="3658838"/>
            <a:ext cx="196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b="1"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DTO 타입으로 반환</a:t>
            </a:r>
            <a:endParaRPr sz="1300"/>
          </a:p>
        </p:txBody>
      </p:sp>
      <p:sp>
        <p:nvSpPr>
          <p:cNvPr id="245" name="Google Shape;245;p23"/>
          <p:cNvSpPr/>
          <p:nvPr/>
        </p:nvSpPr>
        <p:spPr>
          <a:xfrm>
            <a:off x="4984238" y="3303688"/>
            <a:ext cx="906600" cy="1419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AI 서버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- 발음 교정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 (STT 연결)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01" y="238575"/>
            <a:ext cx="4003850" cy="4712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49688"/>
            <a:ext cx="4267200" cy="251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24"/>
          <p:cNvSpPr/>
          <p:nvPr/>
        </p:nvSpPr>
        <p:spPr>
          <a:xfrm>
            <a:off x="1464575" y="1712013"/>
            <a:ext cx="2999100" cy="356700"/>
          </a:xfrm>
          <a:prstGeom prst="roundRect">
            <a:avLst>
              <a:gd fmla="val 787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811125" y="2852463"/>
            <a:ext cx="1741500" cy="1256400"/>
          </a:xfrm>
          <a:prstGeom prst="roundRect">
            <a:avLst>
              <a:gd fmla="val 4228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5395425" y="682875"/>
            <a:ext cx="1361100" cy="694800"/>
          </a:xfrm>
          <a:prstGeom prst="roundRect">
            <a:avLst>
              <a:gd fmla="val 787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552625" y="2852463"/>
            <a:ext cx="1485600" cy="1256400"/>
          </a:xfrm>
          <a:prstGeom prst="roundRect">
            <a:avLst>
              <a:gd fmla="val 4228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3810750" y="3132788"/>
            <a:ext cx="12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발음할 단어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3810750" y="3470638"/>
            <a:ext cx="148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평가할 발음 국가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3810750" y="3779388"/>
            <a:ext cx="21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발음 오디오 (.wav)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1976775" y="3176613"/>
            <a:ext cx="576000" cy="932400"/>
          </a:xfrm>
          <a:prstGeom prst="rect">
            <a:avLst/>
          </a:prstGeom>
          <a:solidFill>
            <a:srgbClr val="FFDB57">
              <a:alpha val="3625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4572000" y="2739213"/>
            <a:ext cx="461700" cy="4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6758400" y="498375"/>
            <a:ext cx="11103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점수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정확도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유창성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완성도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종합 점수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5395425" y="1486625"/>
            <a:ext cx="3470700" cy="3464100"/>
          </a:xfrm>
          <a:prstGeom prst="roundRect">
            <a:avLst>
              <a:gd fmla="val 2164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5712000" y="4388800"/>
            <a:ext cx="3134100" cy="474900"/>
          </a:xfrm>
          <a:prstGeom prst="roundRect">
            <a:avLst>
              <a:gd fmla="val 7866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 txBox="1"/>
          <p:nvPr/>
        </p:nvSpPr>
        <p:spPr>
          <a:xfrm>
            <a:off x="6981600" y="4388800"/>
            <a:ext cx="1850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80 미만일 때 피드백 제공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7594125" y="1486625"/>
            <a:ext cx="12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음소 단위별 점수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이번 주 </a:t>
            </a: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5" name="Google Shape;275;p25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5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6325950" y="2769175"/>
            <a:ext cx="2383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- 기본 단어장 API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AI 서버 - 발음 교정 MS Azure STT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5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5"/>
          <p:cNvSpPr txBox="1"/>
          <p:nvPr/>
        </p:nvSpPr>
        <p:spPr>
          <a:xfrm>
            <a:off x="3455225" y="2641925"/>
            <a:ext cx="256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생성 방법 선택 UI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 API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자동로그인 오류 해결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625900" y="2726875"/>
            <a:ext cx="252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llm 정확도 향상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클라이언트 연결 테스트 진행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즐겨찾기 기능 추가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" name="Google Shape;292;p26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6"/>
          <p:cNvSpPr txBox="1"/>
          <p:nvPr/>
        </p:nvSpPr>
        <p:spPr>
          <a:xfrm>
            <a:off x="625900" y="2726875"/>
            <a:ext cx="252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 정확도 향상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aws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분할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퀴즈 생성 및 랭킹 추가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3513725" y="2641925"/>
            <a:ext cx="24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생성 API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랜덤 단어장 UI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교정 결과 출력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즐겨찾기 API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6383200" y="2788350"/>
            <a:ext cx="2248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메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서버 - 기본 제공 단어장 즐겨찾기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 통신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9" name="Google Shape;299;p26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6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1050650" y="1108900"/>
            <a:ext cx="0" cy="3269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15550" y="11328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진행상황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15550" y="39839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215550" y="34341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진행 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215550" y="2842013"/>
            <a:ext cx="71598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서버 - 발음 교정 기능 (STT 연결)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215550" y="17588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- 즐겨찾기 기능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15550" y="23426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서버 - 프롬프트 수정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단어장 생성 방식 선택 기능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965088" y="4737675"/>
            <a:ext cx="1846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나만의 단어장 화면</a:t>
            </a:r>
            <a:endParaRPr b="1" sz="1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62" y="873325"/>
            <a:ext cx="1809175" cy="374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088" y="887675"/>
            <a:ext cx="1809175" cy="371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321013" y="3992150"/>
            <a:ext cx="363300" cy="3705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265288" y="2796950"/>
            <a:ext cx="572100" cy="2121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837388" y="2796950"/>
            <a:ext cx="572100" cy="2121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5360763" y="1291225"/>
            <a:ext cx="1217825" cy="2857862"/>
            <a:chOff x="5360763" y="1291225"/>
            <a:chExt cx="1217825" cy="2857862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60763" y="1656913"/>
              <a:ext cx="1217825" cy="2492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" name="Google Shape;87;p15"/>
            <p:cNvGrpSpPr/>
            <p:nvPr/>
          </p:nvGrpSpPr>
          <p:grpSpPr>
            <a:xfrm>
              <a:off x="5547875" y="1291225"/>
              <a:ext cx="843600" cy="354000"/>
              <a:chOff x="5623325" y="1280450"/>
              <a:chExt cx="843600" cy="3540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5623325" y="1314500"/>
                <a:ext cx="843600" cy="285900"/>
              </a:xfrm>
              <a:prstGeom prst="roundRect">
                <a:avLst>
                  <a:gd fmla="val 37277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FF9F4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89;p15"/>
              <p:cNvSpPr txBox="1"/>
              <p:nvPr/>
            </p:nvSpPr>
            <p:spPr>
              <a:xfrm>
                <a:off x="5640725" y="1280450"/>
                <a:ext cx="8088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직접 입력</a:t>
                </a:r>
                <a:endParaRPr b="1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0" name="Google Shape;90;p15"/>
          <p:cNvGrpSpPr/>
          <p:nvPr/>
        </p:nvGrpSpPr>
        <p:grpSpPr>
          <a:xfrm>
            <a:off x="6604350" y="1291225"/>
            <a:ext cx="1809300" cy="2869545"/>
            <a:chOff x="6604350" y="1291225"/>
            <a:chExt cx="1809300" cy="2869545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00087" y="1645213"/>
              <a:ext cx="1217826" cy="2515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6604350" y="2204900"/>
              <a:ext cx="1809300" cy="8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0">
                  <a:solidFill>
                    <a:srgbClr val="F9CB9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</a:t>
              </a:r>
              <a:endParaRPr b="1" sz="8000">
                <a:solidFill>
                  <a:srgbClr val="F9CB9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3" name="Google Shape;93;p15"/>
            <p:cNvGrpSpPr/>
            <p:nvPr/>
          </p:nvGrpSpPr>
          <p:grpSpPr>
            <a:xfrm>
              <a:off x="7087200" y="1291225"/>
              <a:ext cx="843600" cy="354000"/>
              <a:chOff x="5623325" y="1280450"/>
              <a:chExt cx="843600" cy="354000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5623325" y="1314500"/>
                <a:ext cx="843600" cy="285900"/>
              </a:xfrm>
              <a:prstGeom prst="roundRect">
                <a:avLst>
                  <a:gd fmla="val 37277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FF9F4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95;p15"/>
              <p:cNvSpPr txBox="1"/>
              <p:nvPr/>
            </p:nvSpPr>
            <p:spPr>
              <a:xfrm>
                <a:off x="5640725" y="1280450"/>
                <a:ext cx="8088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랜덤 생성</a:t>
                </a:r>
                <a:endParaRPr b="1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나만의 단어장 API 연결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75" y="1392563"/>
            <a:ext cx="5058346" cy="9620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246" y="824500"/>
            <a:ext cx="1991821" cy="404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530100"/>
            <a:ext cx="2298951" cy="23419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0538" y="2956025"/>
            <a:ext cx="3562026" cy="149005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6"/>
          <p:cNvSpPr/>
          <p:nvPr/>
        </p:nvSpPr>
        <p:spPr>
          <a:xfrm>
            <a:off x="2718075" y="3618638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51900" y="958500"/>
            <a:ext cx="5421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▶ /api/mywordbooks/list </a:t>
            </a:r>
            <a:r>
              <a:rPr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나만의 단어장 목록 반환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956225" y="1667875"/>
            <a:ext cx="1719900" cy="14595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903" y="824500"/>
            <a:ext cx="1963173" cy="40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나만의 단어장 API 연결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51900" y="958500"/>
            <a:ext cx="6020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b="1"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/api/mywordbooks/{id}/words</a:t>
            </a:r>
            <a:r>
              <a:rPr b="1"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단어장 단어 목록 반환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413" y="1595500"/>
            <a:ext cx="3542874" cy="1353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413" y="3555044"/>
            <a:ext cx="3542874" cy="93133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/>
          <p:nvPr/>
        </p:nvSpPr>
        <p:spPr>
          <a:xfrm rot="5400000">
            <a:off x="3213350" y="3109738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>
            <a:off x="2693500" y="2536250"/>
            <a:ext cx="2304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/>
          <p:nvPr/>
        </p:nvSpPr>
        <p:spPr>
          <a:xfrm>
            <a:off x="3576500" y="2289175"/>
            <a:ext cx="118200" cy="2850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550" y="1701325"/>
            <a:ext cx="1631325" cy="79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796" y="838650"/>
            <a:ext cx="1943380" cy="402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나만의 단어장 API 연결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51900" y="958500"/>
            <a:ext cx="6020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▶ /api/mywordbooks/myword-info </a:t>
            </a:r>
            <a:r>
              <a:rPr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단어 상세 정보 반환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7964" l="0" r="0" t="5835"/>
          <a:stretch/>
        </p:blipFill>
        <p:spPr>
          <a:xfrm>
            <a:off x="1074350" y="1475600"/>
            <a:ext cx="4789199" cy="13920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8"/>
          <p:cNvSpPr/>
          <p:nvPr/>
        </p:nvSpPr>
        <p:spPr>
          <a:xfrm rot="5400000">
            <a:off x="3346250" y="2968973"/>
            <a:ext cx="245400" cy="2352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325" y="3305475"/>
            <a:ext cx="2713250" cy="16811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651900" y="958500"/>
            <a:ext cx="6020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▶ /api/mywordbooks/myword-info </a:t>
            </a:r>
            <a:r>
              <a:rPr lang="ko" sz="1600">
                <a:solidFill>
                  <a:schemeClr val="accent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단어 상세 정보 반환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111050" y="1508450"/>
            <a:ext cx="4417875" cy="2433900"/>
            <a:chOff x="111050" y="1508450"/>
            <a:chExt cx="4417875" cy="2433900"/>
          </a:xfrm>
        </p:grpSpPr>
        <p:grpSp>
          <p:nvGrpSpPr>
            <p:cNvPr id="137" name="Google Shape;137;p19"/>
            <p:cNvGrpSpPr/>
            <p:nvPr/>
          </p:nvGrpSpPr>
          <p:grpSpPr>
            <a:xfrm>
              <a:off x="111050" y="1508450"/>
              <a:ext cx="4417750" cy="2148726"/>
              <a:chOff x="111050" y="1508450"/>
              <a:chExt cx="4417750" cy="2148726"/>
            </a:xfrm>
          </p:grpSpPr>
          <p:pic>
            <p:nvPicPr>
              <p:cNvPr id="138" name="Google Shape;138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39750" y="1657063"/>
                <a:ext cx="4189050" cy="2000114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grpSp>
            <p:nvGrpSpPr>
              <p:cNvPr id="139" name="Google Shape;139;p19"/>
              <p:cNvGrpSpPr/>
              <p:nvPr/>
            </p:nvGrpSpPr>
            <p:grpSpPr>
              <a:xfrm>
                <a:off x="111050" y="1508450"/>
                <a:ext cx="352500" cy="329100"/>
                <a:chOff x="6639075" y="1111725"/>
                <a:chExt cx="352500" cy="329100"/>
              </a:xfrm>
            </p:grpSpPr>
            <p:sp>
              <p:nvSpPr>
                <p:cNvPr id="140" name="Google Shape;140;p19"/>
                <p:cNvSpPr/>
                <p:nvPr/>
              </p:nvSpPr>
              <p:spPr>
                <a:xfrm>
                  <a:off x="6639075" y="1111725"/>
                  <a:ext cx="352500" cy="3291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1" name="Google Shape;141;p19"/>
                <p:cNvSpPr txBox="1"/>
                <p:nvPr/>
              </p:nvSpPr>
              <p:spPr>
                <a:xfrm>
                  <a:off x="6662925" y="1133325"/>
                  <a:ext cx="304800" cy="28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800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b="1"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42" name="Google Shape;142;p19"/>
            <p:cNvSpPr/>
            <p:nvPr/>
          </p:nvSpPr>
          <p:spPr>
            <a:xfrm>
              <a:off x="575225" y="2615625"/>
              <a:ext cx="3953700" cy="5727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1547525" y="3369650"/>
              <a:ext cx="2009100" cy="572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카드를 넘길 때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이미지를 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받아 오도록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 함</a:t>
              </a: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75" y="1427438"/>
            <a:ext cx="1713050" cy="34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325" y="1475612"/>
            <a:ext cx="1689787" cy="346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나만의 단어장 API 연결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91775" y="3031200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3015250" y="1883575"/>
            <a:ext cx="5855049" cy="2437600"/>
            <a:chOff x="3015250" y="1883575"/>
            <a:chExt cx="5855049" cy="2437600"/>
          </a:xfrm>
        </p:grpSpPr>
        <p:grpSp>
          <p:nvGrpSpPr>
            <p:cNvPr id="149" name="Google Shape;149;p19"/>
            <p:cNvGrpSpPr/>
            <p:nvPr/>
          </p:nvGrpSpPr>
          <p:grpSpPr>
            <a:xfrm>
              <a:off x="3015250" y="1883575"/>
              <a:ext cx="5855049" cy="1732500"/>
              <a:chOff x="2844500" y="1590888"/>
              <a:chExt cx="5855049" cy="1732500"/>
            </a:xfrm>
          </p:grpSpPr>
          <p:pic>
            <p:nvPicPr>
              <p:cNvPr id="150" name="Google Shape;150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596" t="22881"/>
              <a:stretch/>
            </p:blipFill>
            <p:spPr>
              <a:xfrm>
                <a:off x="2996500" y="1780913"/>
                <a:ext cx="5703049" cy="1542475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grpSp>
            <p:nvGrpSpPr>
              <p:cNvPr id="151" name="Google Shape;151;p19"/>
              <p:cNvGrpSpPr/>
              <p:nvPr/>
            </p:nvGrpSpPr>
            <p:grpSpPr>
              <a:xfrm>
                <a:off x="2844500" y="1590888"/>
                <a:ext cx="352500" cy="329100"/>
                <a:chOff x="6639075" y="1111725"/>
                <a:chExt cx="352500" cy="329100"/>
              </a:xfrm>
            </p:grpSpPr>
            <p:sp>
              <p:nvSpPr>
                <p:cNvPr id="152" name="Google Shape;152;p19"/>
                <p:cNvSpPr/>
                <p:nvPr/>
              </p:nvSpPr>
              <p:spPr>
                <a:xfrm>
                  <a:off x="6639075" y="1111725"/>
                  <a:ext cx="352500" cy="3291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3" name="Google Shape;153;p19"/>
                <p:cNvSpPr txBox="1"/>
                <p:nvPr/>
              </p:nvSpPr>
              <p:spPr>
                <a:xfrm>
                  <a:off x="6662925" y="1133325"/>
                  <a:ext cx="304800" cy="28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800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b="1"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54" name="Google Shape;154;p19"/>
            <p:cNvSpPr/>
            <p:nvPr/>
          </p:nvSpPr>
          <p:spPr>
            <a:xfrm>
              <a:off x="3512850" y="3369650"/>
              <a:ext cx="2756100" cy="2343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5168025" y="3748475"/>
              <a:ext cx="3371700" cy="572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학습 </a:t>
              </a: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화면</a:t>
              </a: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 전에,</a:t>
              </a:r>
              <a:b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미리 이미지를 다운받아 </a:t>
              </a: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메모리 캐시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에 저장</a:t>
              </a: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4624538" y="1046638"/>
            <a:ext cx="4382013" cy="3898763"/>
            <a:chOff x="4672213" y="916313"/>
            <a:chExt cx="4382013" cy="3898763"/>
          </a:xfrm>
        </p:grpSpPr>
        <p:pic>
          <p:nvPicPr>
            <p:cNvPr id="157" name="Google Shape;157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50075" y="2754974"/>
              <a:ext cx="4204151" cy="161125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8" name="Google Shape;158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62465" y="1059924"/>
              <a:ext cx="4179362" cy="154275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59" name="Google Shape;159;p19"/>
            <p:cNvGrpSpPr/>
            <p:nvPr/>
          </p:nvGrpSpPr>
          <p:grpSpPr>
            <a:xfrm>
              <a:off x="4672213" y="916313"/>
              <a:ext cx="352500" cy="329100"/>
              <a:chOff x="7355100" y="1495025"/>
              <a:chExt cx="352500" cy="329100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7355100" y="1495025"/>
                <a:ext cx="352500" cy="3291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19"/>
              <p:cNvSpPr txBox="1"/>
              <p:nvPr/>
            </p:nvSpPr>
            <p:spPr>
              <a:xfrm>
                <a:off x="7378950" y="1516625"/>
                <a:ext cx="3048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8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2" name="Google Shape;162;p19"/>
            <p:cNvSpPr txBox="1"/>
            <p:nvPr/>
          </p:nvSpPr>
          <p:spPr>
            <a:xfrm>
              <a:off x="6672600" y="4242375"/>
              <a:ext cx="2009100" cy="572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latin typeface="Malgun Gothic"/>
                  <a:ea typeface="Malgun Gothic"/>
                  <a:cs typeface="Malgun Gothic"/>
                  <a:sym typeface="Malgun Gothic"/>
                </a:rPr>
                <a:t>휴대폰의 내부 저장소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에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를 미리 저장해 둠</a:t>
              </a:r>
              <a:endPara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447506" y="2003985"/>
              <a:ext cx="1459500" cy="2121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862465" y="2754976"/>
              <a:ext cx="1001400" cy="212100"/>
            </a:xfrm>
            <a:prstGeom prst="roundRect">
              <a:avLst>
                <a:gd fmla="val 841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즐겨찾기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4825"/>
            <a:ext cx="55816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27838"/>
            <a:ext cx="66008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31825"/>
            <a:ext cx="73342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8225" y="661613"/>
            <a:ext cx="4324650" cy="433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4073276" y="1063025"/>
            <a:ext cx="2025000" cy="2238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4687400" y="3931825"/>
            <a:ext cx="852600" cy="2238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1400" y="1009137"/>
            <a:ext cx="6924598" cy="364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1651400" y="1009125"/>
            <a:ext cx="5541000" cy="3666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200" y="1680326"/>
            <a:ext cx="7499598" cy="2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나만의 단어장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" name="Google Shape;184;p21"/>
          <p:cNvGrpSpPr/>
          <p:nvPr/>
        </p:nvGrpSpPr>
        <p:grpSpPr>
          <a:xfrm>
            <a:off x="388013" y="894750"/>
            <a:ext cx="3440150" cy="1807399"/>
            <a:chOff x="152400" y="3183700"/>
            <a:chExt cx="3440150" cy="1807399"/>
          </a:xfrm>
        </p:grpSpPr>
        <p:pic>
          <p:nvPicPr>
            <p:cNvPr id="185" name="Google Shape;185;p21" title="스크린샷 2025-05-22 213612.png"/>
            <p:cNvPicPr preferRelativeResize="0"/>
            <p:nvPr/>
          </p:nvPicPr>
          <p:blipFill rotWithShape="1">
            <a:blip r:embed="rId3">
              <a:alphaModFix/>
            </a:blip>
            <a:srcRect b="0" l="0" r="0" t="67611"/>
            <a:stretch/>
          </p:blipFill>
          <p:spPr>
            <a:xfrm>
              <a:off x="152400" y="3680150"/>
              <a:ext cx="3440150" cy="1310949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86" name="Google Shape;186;p21" title="스크린샷 2025-05-22 213612.png"/>
            <p:cNvPicPr preferRelativeResize="0"/>
            <p:nvPr/>
          </p:nvPicPr>
          <p:blipFill rotWithShape="1">
            <a:blip r:embed="rId3">
              <a:alphaModFix/>
            </a:blip>
            <a:srcRect b="87734" l="0" r="0" t="0"/>
            <a:stretch/>
          </p:blipFill>
          <p:spPr>
            <a:xfrm>
              <a:off x="152400" y="3183700"/>
              <a:ext cx="3440150" cy="496451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87" name="Google Shape;187;p21"/>
          <p:cNvGrpSpPr/>
          <p:nvPr/>
        </p:nvGrpSpPr>
        <p:grpSpPr>
          <a:xfrm>
            <a:off x="1583375" y="1362975"/>
            <a:ext cx="3503676" cy="2720449"/>
            <a:chOff x="5295500" y="2180025"/>
            <a:chExt cx="3503676" cy="2720449"/>
          </a:xfrm>
        </p:grpSpPr>
        <p:pic>
          <p:nvPicPr>
            <p:cNvPr id="188" name="Google Shape;188;p21" title="스크린샷 2025-05-22 221901.png"/>
            <p:cNvPicPr preferRelativeResize="0"/>
            <p:nvPr/>
          </p:nvPicPr>
          <p:blipFill rotWithShape="1">
            <a:blip r:embed="rId4">
              <a:alphaModFix/>
            </a:blip>
            <a:srcRect b="0" l="0" r="0" t="41238"/>
            <a:stretch/>
          </p:blipFill>
          <p:spPr>
            <a:xfrm>
              <a:off x="5295500" y="2659296"/>
              <a:ext cx="3440150" cy="2241178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89" name="Google Shape;189;p21" title="스크린샷 2025-05-22 221901.png"/>
            <p:cNvPicPr preferRelativeResize="0"/>
            <p:nvPr/>
          </p:nvPicPr>
          <p:blipFill rotWithShape="1">
            <a:blip r:embed="rId4">
              <a:alphaModFix/>
            </a:blip>
            <a:srcRect b="87662" l="0" r="0" t="0"/>
            <a:stretch/>
          </p:blipFill>
          <p:spPr>
            <a:xfrm>
              <a:off x="5295500" y="2180025"/>
              <a:ext cx="3503676" cy="479275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190" name="Google Shape;190;p21" title="스크린샷 2025-05-22 2138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2151" y="1093625"/>
            <a:ext cx="3927549" cy="38846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1" name="Google Shape;191;p21"/>
          <p:cNvGrpSpPr/>
          <p:nvPr/>
        </p:nvGrpSpPr>
        <p:grpSpPr>
          <a:xfrm>
            <a:off x="5087050" y="2748025"/>
            <a:ext cx="3634349" cy="1789550"/>
            <a:chOff x="3746675" y="2571750"/>
            <a:chExt cx="3634349" cy="1789550"/>
          </a:xfrm>
        </p:grpSpPr>
        <p:pic>
          <p:nvPicPr>
            <p:cNvPr id="192" name="Google Shape;192;p21" title="스크린샷 2025-05-22 221928.png"/>
            <p:cNvPicPr preferRelativeResize="0"/>
            <p:nvPr/>
          </p:nvPicPr>
          <p:blipFill rotWithShape="1">
            <a:blip r:embed="rId6">
              <a:alphaModFix/>
            </a:blip>
            <a:srcRect b="0" l="0" r="0" t="53238"/>
            <a:stretch/>
          </p:blipFill>
          <p:spPr>
            <a:xfrm>
              <a:off x="3746675" y="2982425"/>
              <a:ext cx="3634349" cy="1378875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3" name="Google Shape;193;p21" title="스크린샷 2025-05-22 221928.png"/>
            <p:cNvPicPr preferRelativeResize="0"/>
            <p:nvPr/>
          </p:nvPicPr>
          <p:blipFill rotWithShape="1">
            <a:blip r:embed="rId6">
              <a:alphaModFix/>
            </a:blip>
            <a:srcRect b="85343" l="0" r="0" t="0"/>
            <a:stretch/>
          </p:blipFill>
          <p:spPr>
            <a:xfrm>
              <a:off x="3746675" y="2571750"/>
              <a:ext cx="3634349" cy="4322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