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60865e53f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60865e53f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60865e53f_2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60865e53f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244069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244069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afd0bc7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afd0bc7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ee0d5bb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ee0d5bb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단어 추가 뽑기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f9662dc5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5f9662dc5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ee0d5bb4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ee0d5bb4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b04c53fe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b04c53fe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ee0d5bb4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ee0d5bb4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ee0d5bb4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ee0d5bb4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3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33925"/>
            <a:ext cx="8520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3865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83782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425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8781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13주차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이번 주 </a:t>
            </a: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p22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2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6325950" y="2769175"/>
            <a:ext cx="2383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- 기본 단어 즐겨찾기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AI 서버 - 사용자 발음 스트리밍 방식으로 개선 시도 …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8" name="Google Shape;208;p22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2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2"/>
          <p:cNvSpPr txBox="1"/>
          <p:nvPr/>
        </p:nvSpPr>
        <p:spPr>
          <a:xfrm>
            <a:off x="3565025" y="2641925"/>
            <a:ext cx="2344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랜덤 단어장 UI 및 기능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기본 단어장 오류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25900" y="2726875"/>
            <a:ext cx="252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랜덤 생성 api 및 기능 추가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오류 코드 수정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기본제공단어 리스트 api 및 기능 추가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Google Shape;220;p23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3"/>
          <p:cNvSpPr txBox="1"/>
          <p:nvPr/>
        </p:nvSpPr>
        <p:spPr>
          <a:xfrm>
            <a:off x="625900" y="2726875"/>
            <a:ext cx="2523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 정확도 향상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aws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분할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퀴즈 생성 및 랭킹 추가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513725" y="2641925"/>
            <a:ext cx="2447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생성 API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랜덤 단어장 API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교정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API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④ 즐겨찾기 API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6383200" y="2516600"/>
            <a:ext cx="2248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메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서버 - 기본 제공 단어장 부분 구조 통일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AI 서버 - 사용자 발음 스트리밍 방식으로 개선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클라이언트 통신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7" name="Google Shape;227;p23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3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>
            <a:off x="1050650" y="1108900"/>
            <a:ext cx="0" cy="3269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15550" y="11328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 진행상황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15550" y="39839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215550" y="34341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진행 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215550" y="2842013"/>
            <a:ext cx="7159800" cy="4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서버 - STT 스트리밍 방식 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1215550" y="17588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- 랜덤 단어장 생성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1215550" y="234261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서버 - 기본 단어 즐겨찾기 API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단어장 생성 방식 선택 기능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465363" y="4753300"/>
            <a:ext cx="1846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300">
                <a:latin typeface="Malgun Gothic"/>
                <a:ea typeface="Malgun Gothic"/>
                <a:cs typeface="Malgun Gothic"/>
                <a:sym typeface="Malgun Gothic"/>
              </a:rPr>
              <a:t>나만의 단어장 화면</a:t>
            </a:r>
            <a:endParaRPr b="1" sz="13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437" y="888950"/>
            <a:ext cx="1809175" cy="3742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6363" y="903300"/>
            <a:ext cx="1809175" cy="37135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2821288" y="4007775"/>
            <a:ext cx="363300" cy="3705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337663" y="2812575"/>
            <a:ext cx="572100" cy="2121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15"/>
          <p:cNvGrpSpPr/>
          <p:nvPr/>
        </p:nvGrpSpPr>
        <p:grpSpPr>
          <a:xfrm>
            <a:off x="6253362" y="878300"/>
            <a:ext cx="1510775" cy="3763600"/>
            <a:chOff x="5956312" y="1275600"/>
            <a:chExt cx="1510775" cy="3763600"/>
          </a:xfrm>
        </p:grpSpPr>
        <p:grpSp>
          <p:nvGrpSpPr>
            <p:cNvPr id="85" name="Google Shape;85;p15"/>
            <p:cNvGrpSpPr/>
            <p:nvPr/>
          </p:nvGrpSpPr>
          <p:grpSpPr>
            <a:xfrm>
              <a:off x="6289900" y="1275600"/>
              <a:ext cx="843600" cy="354000"/>
              <a:chOff x="5623325" y="1280450"/>
              <a:chExt cx="843600" cy="354000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5623325" y="1314500"/>
                <a:ext cx="843600" cy="285900"/>
              </a:xfrm>
              <a:prstGeom prst="roundRect">
                <a:avLst>
                  <a:gd fmla="val 37277" name="adj"/>
                </a:avLst>
              </a:prstGeom>
              <a:solidFill>
                <a:schemeClr val="lt1"/>
              </a:solidFill>
              <a:ln cap="flat" cmpd="sng" w="19050">
                <a:solidFill>
                  <a:srgbClr val="FF9F4A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87;p15"/>
              <p:cNvSpPr txBox="1"/>
              <p:nvPr/>
            </p:nvSpPr>
            <p:spPr>
              <a:xfrm>
                <a:off x="5640725" y="1280450"/>
                <a:ext cx="808800" cy="35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랜덤 생성</a:t>
                </a:r>
                <a:endParaRPr b="1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pic>
          <p:nvPicPr>
            <p:cNvPr id="88" name="Google Shape;8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56312" y="1676050"/>
              <a:ext cx="1510775" cy="33631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latin typeface="Malgun Gothic"/>
                <a:ea typeface="Malgun Gothic"/>
                <a:cs typeface="Malgun Gothic"/>
                <a:sym typeface="Malgun Gothic"/>
              </a:rPr>
              <a:t>랜덤 단어장 생성 UI 구현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9388" y="1455355"/>
            <a:ext cx="1281025" cy="2623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488" y="1469856"/>
            <a:ext cx="1281024" cy="2611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2538" y="1469850"/>
            <a:ext cx="1252731" cy="26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5288" y="1478112"/>
            <a:ext cx="1252726" cy="2578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10438" y="1453300"/>
            <a:ext cx="1281025" cy="2627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628" y="1130161"/>
            <a:ext cx="1598576" cy="327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51678" y="1135887"/>
            <a:ext cx="1598576" cy="327913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2538075" y="2790835"/>
            <a:ext cx="1438800" cy="13446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416" y="1146173"/>
            <a:ext cx="1598576" cy="3258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91482" y="3633075"/>
            <a:ext cx="2083255" cy="14333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266" y="1146175"/>
            <a:ext cx="1563291" cy="325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6281300" y="1416950"/>
            <a:ext cx="306600" cy="1935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4804" y="1130496"/>
            <a:ext cx="1598575" cy="328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/>
          <p:nvPr/>
        </p:nvSpPr>
        <p:spPr>
          <a:xfrm>
            <a:off x="1526700" y="3312075"/>
            <a:ext cx="816600" cy="3210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5645275" y="2859209"/>
            <a:ext cx="403200" cy="1935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6048475" y="2859209"/>
            <a:ext cx="403200" cy="1935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4951543" y="1834800"/>
            <a:ext cx="191700" cy="193500"/>
          </a:xfrm>
          <a:prstGeom prst="roundRect">
            <a:avLst>
              <a:gd fmla="val 841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랜덤 단어장 생성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3075"/>
            <a:ext cx="544830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/>
          <p:nvPr/>
        </p:nvSpPr>
        <p:spPr>
          <a:xfrm>
            <a:off x="2624275" y="1837425"/>
            <a:ext cx="952500" cy="323700"/>
          </a:xfrm>
          <a:prstGeom prst="roundRect">
            <a:avLst>
              <a:gd fmla="val 787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4075" y="994375"/>
            <a:ext cx="4754049" cy="3936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3814925" y="1743075"/>
            <a:ext cx="1945200" cy="6702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624275" y="2857100"/>
            <a:ext cx="1887300" cy="3237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116200" y="3624625"/>
            <a:ext cx="844500" cy="1749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2500">
                <a:latin typeface="Malgun Gothic"/>
                <a:ea typeface="Malgun Gothic"/>
                <a:cs typeface="Malgun Gothic"/>
                <a:sym typeface="Malgun Gothic"/>
              </a:rPr>
              <a:t>기본제공단어</a:t>
            </a:r>
            <a:endParaRPr b="1" sz="2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2125"/>
            <a:ext cx="7258050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935700"/>
            <a:ext cx="5229225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2908875" y="1801325"/>
            <a:ext cx="2098500" cy="3237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377450" y="2981950"/>
            <a:ext cx="1014300" cy="323700"/>
          </a:xfrm>
          <a:prstGeom prst="roundRect">
            <a:avLst>
              <a:gd fmla="val 4560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4471" y="1497946"/>
            <a:ext cx="5945970" cy="29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4251050" y="2731134"/>
            <a:ext cx="3033300" cy="771600"/>
          </a:xfrm>
          <a:prstGeom prst="roundRect">
            <a:avLst>
              <a:gd fmla="val 7879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</a:t>
            </a: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 서버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기본 단어장 즐겨찾기 API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775" y="1102800"/>
            <a:ext cx="3714175" cy="369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02800"/>
            <a:ext cx="2968200" cy="9384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422" y="1102800"/>
            <a:ext cx="4147953" cy="369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19"/>
          <p:cNvSpPr txBox="1"/>
          <p:nvPr/>
        </p:nvSpPr>
        <p:spPr>
          <a:xfrm>
            <a:off x="3448750" y="4792625"/>
            <a:ext cx="20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/ 로그인 진행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7523500" y="3814050"/>
            <a:ext cx="14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accessToken 발급</a:t>
            </a:r>
            <a:endParaRPr>
              <a:highlight>
                <a:srgbClr val="FFFF00"/>
              </a:highlight>
            </a:endParaRPr>
          </a:p>
        </p:txBody>
      </p:sp>
      <p:cxnSp>
        <p:nvCxnSpPr>
          <p:cNvPr id="143" name="Google Shape;143;p19"/>
          <p:cNvCxnSpPr>
            <a:endCxn id="142" idx="1"/>
          </p:cNvCxnSpPr>
          <p:nvPr/>
        </p:nvCxnSpPr>
        <p:spPr>
          <a:xfrm flipH="1" rot="10800000">
            <a:off x="7217800" y="3998700"/>
            <a:ext cx="305700" cy="33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- 기본 단어장 즐겨찾기 API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43600"/>
            <a:ext cx="4936575" cy="3849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p20"/>
          <p:cNvSpPr/>
          <p:nvPr/>
        </p:nvSpPr>
        <p:spPr>
          <a:xfrm>
            <a:off x="2873476" y="1095404"/>
            <a:ext cx="1773300" cy="231000"/>
          </a:xfrm>
          <a:prstGeom prst="roundRect">
            <a:avLst>
              <a:gd fmla="val 2128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00603" y="2357210"/>
            <a:ext cx="4716600" cy="343500"/>
          </a:xfrm>
          <a:prstGeom prst="roundRect">
            <a:avLst>
              <a:gd fmla="val 16220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0"/>
          <p:cNvSpPr/>
          <p:nvPr/>
        </p:nvSpPr>
        <p:spPr>
          <a:xfrm>
            <a:off x="850284" y="3852856"/>
            <a:ext cx="3004500" cy="851100"/>
          </a:xfrm>
          <a:prstGeom prst="roundRect">
            <a:avLst>
              <a:gd fmla="val 6103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9350" y="1477003"/>
            <a:ext cx="5845175" cy="16424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20"/>
          <p:cNvSpPr/>
          <p:nvPr/>
        </p:nvSpPr>
        <p:spPr>
          <a:xfrm>
            <a:off x="2487250" y="1477000"/>
            <a:ext cx="2404200" cy="237300"/>
          </a:xfrm>
          <a:prstGeom prst="roundRect">
            <a:avLst>
              <a:gd fmla="val 2128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4958450" y="2454175"/>
            <a:ext cx="1049400" cy="477600"/>
          </a:xfrm>
          <a:prstGeom prst="roundRect">
            <a:avLst>
              <a:gd fmla="val 1225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6007850" y="2454175"/>
            <a:ext cx="1486800" cy="477600"/>
          </a:xfrm>
          <a:prstGeom prst="roundRect">
            <a:avLst>
              <a:gd fmla="val 1225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4302900" y="3500200"/>
            <a:ext cx="240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즐겨찾기 추가한 기본 단어 ID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58" name="Google Shape;158;p20"/>
          <p:cNvSpPr txBox="1"/>
          <p:nvPr/>
        </p:nvSpPr>
        <p:spPr>
          <a:xfrm>
            <a:off x="5289750" y="4061350"/>
            <a:ext cx="156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즐겨찾기 추가 일시</a:t>
            </a:r>
            <a:endParaRPr>
              <a:highlight>
                <a:srgbClr val="FFFF00"/>
              </a:highlight>
            </a:endParaRPr>
          </a:p>
        </p:txBody>
      </p:sp>
      <p:cxnSp>
        <p:nvCxnSpPr>
          <p:cNvPr id="159" name="Google Shape;159;p20"/>
          <p:cNvCxnSpPr>
            <a:stCxn id="155" idx="2"/>
            <a:endCxn id="157" idx="0"/>
          </p:cNvCxnSpPr>
          <p:nvPr/>
        </p:nvCxnSpPr>
        <p:spPr>
          <a:xfrm>
            <a:off x="5483150" y="2931775"/>
            <a:ext cx="21900" cy="568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0"/>
          <p:cNvCxnSpPr/>
          <p:nvPr/>
        </p:nvCxnSpPr>
        <p:spPr>
          <a:xfrm>
            <a:off x="6592600" y="2931775"/>
            <a:ext cx="55500" cy="106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0"/>
          <p:cNvSpPr txBox="1"/>
          <p:nvPr/>
        </p:nvSpPr>
        <p:spPr>
          <a:xfrm>
            <a:off x="278950" y="4774200"/>
            <a:ext cx="20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 추가</a:t>
            </a:r>
            <a:endParaRPr/>
          </a:p>
        </p:txBody>
      </p:sp>
      <p:sp>
        <p:nvSpPr>
          <p:cNvPr id="162" name="Google Shape;162;p20"/>
          <p:cNvSpPr txBox="1"/>
          <p:nvPr/>
        </p:nvSpPr>
        <p:spPr>
          <a:xfrm>
            <a:off x="2111050" y="3125175"/>
            <a:ext cx="27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즐겨찾기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(favorite_word)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3850" y="943600"/>
            <a:ext cx="4858005" cy="3849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0"/>
          <p:cNvSpPr/>
          <p:nvPr/>
        </p:nvSpPr>
        <p:spPr>
          <a:xfrm>
            <a:off x="4778476" y="1095404"/>
            <a:ext cx="1773300" cy="231000"/>
          </a:xfrm>
          <a:prstGeom prst="roundRect">
            <a:avLst>
              <a:gd fmla="val 21289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2305603" y="2357210"/>
            <a:ext cx="4716600" cy="343500"/>
          </a:xfrm>
          <a:prstGeom prst="roundRect">
            <a:avLst>
              <a:gd fmla="val 16220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755284" y="3852856"/>
            <a:ext cx="3004500" cy="851100"/>
          </a:xfrm>
          <a:prstGeom prst="roundRect">
            <a:avLst>
              <a:gd fmla="val 6103" name="adj"/>
            </a:avLst>
          </a:prstGeom>
          <a:solidFill>
            <a:srgbClr val="FFDB57">
              <a:alpha val="362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 txBox="1"/>
          <p:nvPr/>
        </p:nvSpPr>
        <p:spPr>
          <a:xfrm>
            <a:off x="2183950" y="4774200"/>
            <a:ext cx="20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 즐겨찾기 해제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AI 서버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- STT 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스트리밍 방식</a:t>
            </a:r>
            <a:endParaRPr b="1"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3" name="Google Shape;173;p21"/>
          <p:cNvGrpSpPr/>
          <p:nvPr/>
        </p:nvGrpSpPr>
        <p:grpSpPr>
          <a:xfrm>
            <a:off x="2439463" y="922775"/>
            <a:ext cx="4265075" cy="4076550"/>
            <a:chOff x="457200" y="943600"/>
            <a:chExt cx="4265075" cy="4076550"/>
          </a:xfrm>
        </p:grpSpPr>
        <p:pic>
          <p:nvPicPr>
            <p:cNvPr id="174" name="Google Shape;17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57200" y="943600"/>
              <a:ext cx="4118075" cy="4076474"/>
            </a:xfrm>
            <a:prstGeom prst="rect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5" name="Google Shape;175;p21"/>
            <p:cNvSpPr/>
            <p:nvPr/>
          </p:nvSpPr>
          <p:spPr>
            <a:xfrm>
              <a:off x="802675" y="2269200"/>
              <a:ext cx="2084100" cy="600300"/>
            </a:xfrm>
            <a:prstGeom prst="roundRect">
              <a:avLst>
                <a:gd fmla="val 6859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802675" y="2964750"/>
              <a:ext cx="3730200" cy="813600"/>
            </a:xfrm>
            <a:prstGeom prst="roundRect">
              <a:avLst>
                <a:gd fmla="val 6493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802675" y="4325950"/>
              <a:ext cx="2697900" cy="694200"/>
            </a:xfrm>
            <a:prstGeom prst="roundRect">
              <a:avLst>
                <a:gd fmla="val 7635" name="adj"/>
              </a:avLst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1"/>
            <p:cNvSpPr txBox="1"/>
            <p:nvPr/>
          </p:nvSpPr>
          <p:spPr>
            <a:xfrm>
              <a:off x="3161975" y="943600"/>
              <a:ext cx="14133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dk1"/>
                  </a:solidFill>
                  <a:highlight>
                    <a:schemeClr val="lt1"/>
                  </a:highlight>
                  <a:latin typeface="Malgun Gothic"/>
                  <a:ea typeface="Malgun Gothic"/>
                  <a:cs typeface="Malgun Gothic"/>
                  <a:sym typeface="Malgun Gothic"/>
                </a:rPr>
                <a:t>⑴ stt_service</a:t>
              </a:r>
              <a:endParaRPr sz="1500">
                <a:highlight>
                  <a:schemeClr val="lt1"/>
                </a:highlight>
              </a:endParaRPr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2736275" y="2385300"/>
              <a:ext cx="19860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사용자 발음 오디오 로컬에 저장</a:t>
              </a:r>
              <a:endParaRPr sz="900">
                <a:solidFill>
                  <a:schemeClr val="lt1"/>
                </a:solidFill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3393675" y="2794250"/>
              <a:ext cx="12915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STT </a:t>
              </a: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발음 평가 실행</a:t>
              </a:r>
              <a:endParaRPr sz="900">
                <a:solidFill>
                  <a:schemeClr val="lt1"/>
                </a:solidFill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3084625" y="3080275"/>
              <a:ext cx="1448400" cy="124800"/>
            </a:xfrm>
            <a:prstGeom prst="roundRect">
              <a:avLst>
                <a:gd fmla="val 7866" name="adj"/>
              </a:avLst>
            </a:prstGeom>
            <a:solidFill>
              <a:srgbClr val="FFDB57">
                <a:alpha val="36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 txBox="1"/>
            <p:nvPr/>
          </p:nvSpPr>
          <p:spPr>
            <a:xfrm>
              <a:off x="3359375" y="4509900"/>
              <a:ext cx="1018500" cy="3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9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로컬 파일 삭제</a:t>
              </a:r>
              <a:endParaRPr sz="900">
                <a:solidFill>
                  <a:schemeClr val="lt1"/>
                </a:solidFill>
              </a:endParaRPr>
            </a:p>
          </p:txBody>
        </p:sp>
      </p:grpSp>
      <p:grpSp>
        <p:nvGrpSpPr>
          <p:cNvPr id="183" name="Google Shape;183;p21"/>
          <p:cNvGrpSpPr/>
          <p:nvPr/>
        </p:nvGrpSpPr>
        <p:grpSpPr>
          <a:xfrm>
            <a:off x="4435238" y="1247325"/>
            <a:ext cx="4360826" cy="3326250"/>
            <a:chOff x="4359038" y="1247325"/>
            <a:chExt cx="4360826" cy="3326250"/>
          </a:xfrm>
        </p:grpSpPr>
        <p:pic>
          <p:nvPicPr>
            <p:cNvPr id="184" name="Google Shape;184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59038" y="1247325"/>
              <a:ext cx="4360825" cy="10831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85" name="Google Shape;185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359039" y="2498250"/>
              <a:ext cx="4360825" cy="1670114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86" name="Google Shape;186;p21"/>
            <p:cNvSpPr txBox="1"/>
            <p:nvPr/>
          </p:nvSpPr>
          <p:spPr>
            <a:xfrm>
              <a:off x="4359038" y="4204275"/>
              <a:ext cx="1986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▲ 현재 - 스트리밍 방식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5226075" y="2996200"/>
              <a:ext cx="679200" cy="257700"/>
            </a:xfrm>
            <a:prstGeom prst="roundRect">
              <a:avLst>
                <a:gd fmla="val 7866" name="adj"/>
              </a:avLst>
            </a:prstGeom>
            <a:solidFill>
              <a:srgbClr val="FFDB57">
                <a:alpha val="36250"/>
              </a:srgbClr>
            </a:solidFill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4414563" y="3573600"/>
              <a:ext cx="4249800" cy="572700"/>
            </a:xfrm>
            <a:prstGeom prst="roundRect">
              <a:avLst>
                <a:gd fmla="val 18173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21"/>
          <p:cNvGrpSpPr/>
          <p:nvPr/>
        </p:nvGrpSpPr>
        <p:grpSpPr>
          <a:xfrm>
            <a:off x="350750" y="1231360"/>
            <a:ext cx="3847482" cy="3570815"/>
            <a:chOff x="274550" y="1231360"/>
            <a:chExt cx="3847482" cy="3570815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4550" y="1231360"/>
              <a:ext cx="3847475" cy="78184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1" name="Google Shape;191;p21"/>
            <p:cNvSpPr txBox="1"/>
            <p:nvPr/>
          </p:nvSpPr>
          <p:spPr>
            <a:xfrm>
              <a:off x="274550" y="4432875"/>
              <a:ext cx="2147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2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▲ 기존 - 파일 업로드 방식</a:t>
              </a:r>
              <a:endParaRPr>
                <a:solidFill>
                  <a:schemeClr val="dk1"/>
                </a:solidFill>
              </a:endParaRPr>
            </a:p>
          </p:txBody>
        </p:sp>
        <p:pic>
          <p:nvPicPr>
            <p:cNvPr id="192" name="Google Shape;192;p2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4550" y="2165600"/>
              <a:ext cx="3847482" cy="2267275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3" name="Google Shape;193;p21"/>
            <p:cNvSpPr/>
            <p:nvPr/>
          </p:nvSpPr>
          <p:spPr>
            <a:xfrm>
              <a:off x="311700" y="3573600"/>
              <a:ext cx="3810300" cy="859200"/>
            </a:xfrm>
            <a:prstGeom prst="roundRect">
              <a:avLst>
                <a:gd fmla="val 9459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21"/>
          <p:cNvSpPr/>
          <p:nvPr/>
        </p:nvSpPr>
        <p:spPr>
          <a:xfrm>
            <a:off x="4105475" y="2353038"/>
            <a:ext cx="461700" cy="43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