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fb95a60b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fb95a60b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fb95a60b3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3fb95a60b3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fb95a60b3_2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fb95a60b3_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fb95a60b3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fb95a60b3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fb95a60b3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fb95a60b3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fb95a60b3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fb95a60b3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fb95a60b3_5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3fb95a60b3_5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3fb95a60b3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3fb95a60b3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14.png"/><Relationship Id="rId8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65700" y="907625"/>
            <a:ext cx="8412600" cy="1568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033925"/>
            <a:ext cx="8520600" cy="104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센스보카</a:t>
            </a:r>
            <a:endParaRPr b="1" sz="4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386575"/>
            <a:ext cx="8520600" cy="4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캡스톤 디자인 1 (001)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37825"/>
            <a:ext cx="8520600" cy="4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IT융합학부 컴퓨터정보보안전공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4142500"/>
            <a:ext cx="8520600" cy="4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김성준  |  권원경  |  정수현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11700" y="1878175"/>
            <a:ext cx="8520600" cy="4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감각을 자극하는 센스있는 영단어 해마학습법</a:t>
            </a:r>
            <a:endParaRPr sz="1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0" name="Google Shape;60;p13" title="free-icon-alphabet-1650082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5200" y="2944850"/>
            <a:ext cx="1704700" cy="1704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311700" y="2858000"/>
            <a:ext cx="8520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1" lang="ko" sz="2000">
                <a:latin typeface="Malgun Gothic"/>
                <a:ea typeface="Malgun Gothic"/>
                <a:cs typeface="Malgun Gothic"/>
                <a:sym typeface="Malgun Gothic"/>
              </a:rPr>
              <a:t>주차</a:t>
            </a:r>
            <a:endParaRPr b="1" sz="2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1164750" y="1108900"/>
            <a:ext cx="6814500" cy="8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개요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개요  |  유사솔루션 분석  |  구현 목표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164750" y="2277750"/>
            <a:ext cx="6814500" cy="8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기술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AI 소개  |  활용 도구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1164750" y="3446600"/>
            <a:ext cx="6814500" cy="8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참고 자료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참고 자료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0" name="Google Shape;70;p14"/>
          <p:cNvCxnSpPr/>
          <p:nvPr/>
        </p:nvCxnSpPr>
        <p:spPr>
          <a:xfrm>
            <a:off x="1050650" y="1108900"/>
            <a:ext cx="0" cy="326970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1" name="Google Shape;71;p14" title="free-icon-artificial-intelligence-738323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9800" y="2943138"/>
            <a:ext cx="1387875" cy="13878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/>
          <p:nvPr/>
        </p:nvSpPr>
        <p:spPr>
          <a:xfrm>
            <a:off x="6324350" y="1618788"/>
            <a:ext cx="2241300" cy="1000200"/>
          </a:xfrm>
          <a:prstGeom prst="wedgeEllipseCallout">
            <a:avLst>
              <a:gd fmla="val -33751" name="adj1"/>
              <a:gd fmla="val 68738" name="adj2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latin typeface="Malgun Gothic"/>
                <a:ea typeface="Malgun Gothic"/>
                <a:cs typeface="Malgun Gothic"/>
                <a:sym typeface="Malgun Gothic"/>
              </a:rPr>
              <a:t>ENGLISH</a:t>
            </a:r>
            <a:endParaRPr b="1" sz="2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개요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6906300" y="3539875"/>
            <a:ext cx="1403400" cy="1320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latin typeface="Malgun Gothic"/>
                <a:ea typeface="Malgun Gothic"/>
                <a:cs typeface="Malgun Gothic"/>
                <a:sym typeface="Malgun Gothic"/>
              </a:rPr>
              <a:t>해마</a:t>
            </a:r>
            <a:endParaRPr b="1" sz="2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latin typeface="Malgun Gothic"/>
                <a:ea typeface="Malgun Gothic"/>
                <a:cs typeface="Malgun Gothic"/>
                <a:sym typeface="Malgun Gothic"/>
              </a:rPr>
              <a:t>학습법</a:t>
            </a:r>
            <a:endParaRPr b="1" sz="2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3867325" y="1857937"/>
            <a:ext cx="1403400" cy="1320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latin typeface="Malgun Gothic"/>
                <a:ea typeface="Malgun Gothic"/>
                <a:cs typeface="Malgun Gothic"/>
                <a:sym typeface="Malgun Gothic"/>
              </a:rPr>
              <a:t>단어</a:t>
            </a:r>
            <a:endParaRPr b="1" sz="2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latin typeface="Malgun Gothic"/>
                <a:ea typeface="Malgun Gothic"/>
                <a:cs typeface="Malgun Gothic"/>
                <a:sym typeface="Malgun Gothic"/>
              </a:rPr>
              <a:t>암기</a:t>
            </a:r>
            <a:endParaRPr b="1" sz="2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3870300" y="258925"/>
            <a:ext cx="1403400" cy="1320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latin typeface="Malgun Gothic"/>
                <a:ea typeface="Malgun Gothic"/>
                <a:cs typeface="Malgun Gothic"/>
                <a:sym typeface="Malgun Gothic"/>
              </a:rPr>
              <a:t>영어</a:t>
            </a:r>
            <a:endParaRPr b="1" sz="2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latin typeface="Malgun Gothic"/>
                <a:ea typeface="Malgun Gothic"/>
                <a:cs typeface="Malgun Gothic"/>
                <a:sym typeface="Malgun Gothic"/>
              </a:rPr>
              <a:t>학습</a:t>
            </a:r>
            <a:endParaRPr b="1" sz="2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1" name="Google Shape;81;p15"/>
          <p:cNvCxnSpPr/>
          <p:nvPr/>
        </p:nvCxnSpPr>
        <p:spPr>
          <a:xfrm rot="10800000">
            <a:off x="5270725" y="2518387"/>
            <a:ext cx="384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5"/>
          <p:cNvCxnSpPr/>
          <p:nvPr/>
        </p:nvCxnSpPr>
        <p:spPr>
          <a:xfrm rot="10800000">
            <a:off x="6521700" y="4200337"/>
            <a:ext cx="384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5"/>
          <p:cNvSpPr/>
          <p:nvPr/>
        </p:nvSpPr>
        <p:spPr>
          <a:xfrm>
            <a:off x="839425" y="3539875"/>
            <a:ext cx="5687400" cy="1320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5655325" y="2143075"/>
            <a:ext cx="778800" cy="750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Malgun Gothic"/>
                <a:ea typeface="Malgun Gothic"/>
                <a:cs typeface="Malgun Gothic"/>
                <a:sym typeface="Malgun Gothic"/>
              </a:rPr>
              <a:t>읽기</a:t>
            </a:r>
            <a:endParaRPr b="1" sz="13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6434125" y="2143075"/>
            <a:ext cx="778800" cy="750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Malgun Gothic"/>
                <a:ea typeface="Malgun Gothic"/>
                <a:cs typeface="Malgun Gothic"/>
                <a:sym typeface="Malgun Gothic"/>
              </a:rPr>
              <a:t>쓰</a:t>
            </a:r>
            <a:r>
              <a:rPr b="1" lang="ko" sz="1300">
                <a:latin typeface="Malgun Gothic"/>
                <a:ea typeface="Malgun Gothic"/>
                <a:cs typeface="Malgun Gothic"/>
                <a:sym typeface="Malgun Gothic"/>
              </a:rPr>
              <a:t>기</a:t>
            </a:r>
            <a:endParaRPr b="1" sz="13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6" name="Google Shape;86;p15"/>
          <p:cNvCxnSpPr/>
          <p:nvPr/>
        </p:nvCxnSpPr>
        <p:spPr>
          <a:xfrm rot="10800000">
            <a:off x="7212875" y="2518375"/>
            <a:ext cx="398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5"/>
          <p:cNvCxnSpPr>
            <a:endCxn id="78" idx="0"/>
          </p:cNvCxnSpPr>
          <p:nvPr/>
        </p:nvCxnSpPr>
        <p:spPr>
          <a:xfrm>
            <a:off x="7605000" y="2517175"/>
            <a:ext cx="3000" cy="102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5"/>
          <p:cNvCxnSpPr>
            <a:stCxn id="79" idx="0"/>
            <a:endCxn id="80" idx="4"/>
          </p:cNvCxnSpPr>
          <p:nvPr/>
        </p:nvCxnSpPr>
        <p:spPr>
          <a:xfrm flipH="1" rot="10800000">
            <a:off x="4569025" y="1579837"/>
            <a:ext cx="3000" cy="27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5"/>
          <p:cNvSpPr txBox="1"/>
          <p:nvPr/>
        </p:nvSpPr>
        <p:spPr>
          <a:xfrm>
            <a:off x="904975" y="3583975"/>
            <a:ext cx="5556300" cy="12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기억할 대상</a:t>
            </a:r>
            <a:r>
              <a:rPr lang="ko" sz="15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을 상상력과 연상력을 발휘해 </a:t>
            </a:r>
            <a:r>
              <a:rPr b="1" lang="ko" sz="15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시각화</a:t>
            </a:r>
            <a:r>
              <a:rPr lang="ko" sz="15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하여,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보다 빠르고 오래 암기할 수 있는 과학적인 암기방법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8125" y="363398"/>
            <a:ext cx="2421066" cy="134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525" y="1157900"/>
            <a:ext cx="2523164" cy="21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개요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591325" y="3771500"/>
            <a:ext cx="28389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▲해마학습법을 사용하는 경선식 단어장 제공</a:t>
            </a:r>
            <a:endParaRPr sz="10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25" y="1012250"/>
            <a:ext cx="3032300" cy="27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3923800" y="791175"/>
            <a:ext cx="47439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영어단어의</a:t>
            </a: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발음</a:t>
            </a: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</a:t>
            </a: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활</a:t>
            </a: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용하여,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뜻이 연상</a:t>
            </a: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되는 문장 제공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2781400" y="4272200"/>
            <a:ext cx="60006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개인의 </a:t>
            </a:r>
            <a:r>
              <a:rPr b="1"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관심사에 맞는 예문</a:t>
            </a: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AI를 통해 제공!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5281000" y="1746300"/>
            <a:ext cx="20295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상상력 자극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흥미 유발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4181950" y="2474550"/>
            <a:ext cx="42276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해마가 영단어를 장기기억으로 분류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3923800" y="3294200"/>
            <a:ext cx="49845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영어를 처음 배우는 사람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단기간에 많은 </a:t>
            </a: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단어를</a:t>
            </a: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암기해야 하는 사람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6187150" y="1402025"/>
            <a:ext cx="38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▾</a:t>
            </a:r>
            <a:endParaRPr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6187150" y="2903788"/>
            <a:ext cx="38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▾</a:t>
            </a:r>
            <a:endParaRPr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6187150" y="3980113"/>
            <a:ext cx="38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▾</a:t>
            </a:r>
            <a:endParaRPr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유사솔루션 분석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2114000" y="1123425"/>
            <a:ext cx="6610200" cy="15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경선식 에듀 player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-"/>
            </a:pP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영어 단어의 </a:t>
            </a: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연상 예문</a:t>
            </a: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</a:t>
            </a: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그림</a:t>
            </a: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 함께 확인하고 복습할 수 있음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-"/>
            </a:pP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경선식 단어장에서 제공되는 </a:t>
            </a:r>
            <a:r>
              <a:rPr b="1" lang="ko" sz="15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정해진 연상 예문</a:t>
            </a:r>
            <a:r>
              <a:rPr lang="ko" sz="15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만 제공</a:t>
            </a:r>
            <a:endParaRPr sz="15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-"/>
            </a:pP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예문과 </a:t>
            </a: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실제 영단어 간 </a:t>
            </a:r>
            <a:r>
              <a:rPr b="1" lang="ko" sz="15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발음 차이</a:t>
            </a: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존재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825" y="1422225"/>
            <a:ext cx="1165424" cy="116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475" y="3349887"/>
            <a:ext cx="1165425" cy="112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17"/>
          <p:cNvCxnSpPr/>
          <p:nvPr/>
        </p:nvCxnSpPr>
        <p:spPr>
          <a:xfrm>
            <a:off x="431925" y="2927800"/>
            <a:ext cx="835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16" name="Google Shape;116;p17"/>
          <p:cNvSpPr txBox="1"/>
          <p:nvPr/>
        </p:nvSpPr>
        <p:spPr>
          <a:xfrm>
            <a:off x="2114000" y="3142475"/>
            <a:ext cx="67785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말해보카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-"/>
            </a:pP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단계별 단어 학습, 퀴즈, </a:t>
            </a: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발음 분석</a:t>
            </a: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빅데이터 기반 학습 지원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-"/>
            </a:pP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단어 학습과 동시에 예문 확인 가능 + </a:t>
            </a: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세세한 피드백</a:t>
            </a:r>
            <a:endParaRPr b="1" sz="15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-"/>
            </a:pP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AI를 활용하여 단어의 </a:t>
            </a: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개인별 오답률 분석</a:t>
            </a: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및 </a:t>
            </a: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복습 시기 추천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-"/>
            </a:pPr>
            <a:r>
              <a:rPr lang="ko" sz="15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단어의 예문이 정해져 있어</a:t>
            </a: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단어의 쓰임이 아닌 </a:t>
            </a:r>
            <a:r>
              <a:rPr lang="ko" sz="15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빈칸 </a:t>
            </a:r>
            <a:r>
              <a:rPr b="1" lang="ko" sz="15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정답 자체를 암기</a:t>
            </a:r>
            <a:endParaRPr b="1" sz="15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5">
            <a:alphaModFix/>
          </a:blip>
          <a:srcRect b="45177" l="3039" r="50981" t="15808"/>
          <a:stretch/>
        </p:blipFill>
        <p:spPr>
          <a:xfrm>
            <a:off x="7080800" y="2241850"/>
            <a:ext cx="1587598" cy="13719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17"/>
          <p:cNvCxnSpPr/>
          <p:nvPr/>
        </p:nvCxnSpPr>
        <p:spPr>
          <a:xfrm flipH="1" rot="10800000">
            <a:off x="7258225" y="3600375"/>
            <a:ext cx="1186200" cy="494700"/>
          </a:xfrm>
          <a:prstGeom prst="bentConnector3">
            <a:avLst>
              <a:gd fmla="val 10076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19" name="Google Shape;11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45250" y="88325"/>
            <a:ext cx="1635550" cy="148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구현 목표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646600" y="1345400"/>
            <a:ext cx="789000" cy="756300"/>
          </a:xfrm>
          <a:prstGeom prst="donut">
            <a:avLst>
              <a:gd fmla="val 7125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828625" y="1494800"/>
            <a:ext cx="3456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100">
                <a:solidFill>
                  <a:schemeClr val="dk1"/>
                </a:solidFill>
              </a:rPr>
              <a:t>1</a:t>
            </a:r>
            <a:endParaRPr b="1" sz="3100">
              <a:solidFill>
                <a:schemeClr val="dk1"/>
              </a:solidFill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646600" y="2403600"/>
            <a:ext cx="789000" cy="756300"/>
          </a:xfrm>
          <a:prstGeom prst="donut">
            <a:avLst>
              <a:gd fmla="val 7125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828625" y="2553000"/>
            <a:ext cx="3456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100">
                <a:solidFill>
                  <a:schemeClr val="dk1"/>
                </a:solidFill>
              </a:rPr>
              <a:t>2</a:t>
            </a:r>
            <a:endParaRPr b="1" sz="3100">
              <a:solidFill>
                <a:schemeClr val="dk1"/>
              </a:solidFill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646600" y="3461800"/>
            <a:ext cx="789000" cy="756300"/>
          </a:xfrm>
          <a:prstGeom prst="donut">
            <a:avLst>
              <a:gd fmla="val 7125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828625" y="3611200"/>
            <a:ext cx="3456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100">
                <a:solidFill>
                  <a:schemeClr val="dk1"/>
                </a:solidFill>
              </a:rPr>
              <a:t>3</a:t>
            </a:r>
            <a:endParaRPr b="1" sz="3100">
              <a:solidFill>
                <a:schemeClr val="dk1"/>
              </a:solidFill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1669050" y="1368650"/>
            <a:ext cx="63501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RAG</a:t>
            </a:r>
            <a:r>
              <a:rPr lang="ko" sz="2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활용하여 </a:t>
            </a:r>
            <a:r>
              <a:rPr b="1" lang="ko" sz="2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연상 문장 생성</a:t>
            </a:r>
            <a:endParaRPr b="1" sz="2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1669050" y="2426850"/>
            <a:ext cx="63501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맞춤형</a:t>
            </a:r>
            <a:r>
              <a:rPr lang="ko" sz="2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연상 문장 제공</a:t>
            </a:r>
            <a:endParaRPr sz="2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1669050" y="3485050"/>
            <a:ext cx="63501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발음 교정 기능</a:t>
            </a:r>
            <a:r>
              <a:rPr lang="ko" sz="2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추가로 단점 보완</a:t>
            </a:r>
            <a:endParaRPr sz="2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6551700" y="3482400"/>
            <a:ext cx="17709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[ofen] </a:t>
            </a:r>
            <a:r>
              <a:rPr lang="ko" sz="150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≠ 오분</a:t>
            </a:r>
            <a:endParaRPr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9388" y="1022625"/>
            <a:ext cx="2615525" cy="24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/>
          <p:nvPr/>
        </p:nvSpPr>
        <p:spPr>
          <a:xfrm>
            <a:off x="676625" y="1463200"/>
            <a:ext cx="7915800" cy="67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사용 AI 소개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551588" y="791200"/>
            <a:ext cx="10635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RAG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19"/>
          <p:cNvSpPr/>
          <p:nvPr/>
        </p:nvSpPr>
        <p:spPr>
          <a:xfrm>
            <a:off x="676625" y="1463200"/>
            <a:ext cx="1710000" cy="6720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r>
              <a:rPr lang="ko" sz="23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etrieval</a:t>
            </a:r>
            <a:endParaRPr sz="23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13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1443638" y="791200"/>
            <a:ext cx="69558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Retrieval-Augmented Generation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676625" y="2235750"/>
            <a:ext cx="7915800" cy="67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676625" y="2235750"/>
            <a:ext cx="1710000" cy="6720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r>
              <a:rPr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ugmentation</a:t>
            </a:r>
            <a:endParaRPr sz="17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결합</a:t>
            </a:r>
            <a:endParaRPr sz="13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676625" y="3008300"/>
            <a:ext cx="7915800" cy="67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676625" y="3008300"/>
            <a:ext cx="1710000" cy="6720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G</a:t>
            </a:r>
            <a:r>
              <a:rPr lang="ko" sz="2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eneration</a:t>
            </a:r>
            <a:endParaRPr sz="2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</a:t>
            </a:r>
            <a:endParaRPr sz="13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4435050" y="3780850"/>
            <a:ext cx="273900" cy="209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2478925" y="1519500"/>
            <a:ext cx="5920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질문과 관련된 문서를 외부 데이터베이스에서 검색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2478925" y="2285400"/>
            <a:ext cx="5920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검색된 정보를 AI 모델이 입력값과 함께 결합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2478925" y="3057950"/>
            <a:ext cx="5920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LLM이 결합된 정보를 바탕으로 답변 생성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2478925" y="3470600"/>
            <a:ext cx="17526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Large Language Model</a:t>
            </a:r>
            <a:endParaRPr sz="10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676625" y="4256075"/>
            <a:ext cx="7915800" cy="672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영단어와 </a:t>
            </a:r>
            <a:r>
              <a:rPr b="1" lang="ko" sz="1600">
                <a:latin typeface="Malgun Gothic"/>
                <a:ea typeface="Malgun Gothic"/>
                <a:cs typeface="Malgun Gothic"/>
                <a:sym typeface="Malgun Gothic"/>
              </a:rPr>
              <a:t>발음이 유사</a:t>
            </a:r>
            <a: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한 한국어 단어를 활용하여, 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해당 </a:t>
            </a:r>
            <a:r>
              <a:rPr b="1" lang="ko" sz="1600">
                <a:latin typeface="Malgun Gothic"/>
                <a:ea typeface="Malgun Gothic"/>
                <a:cs typeface="Malgun Gothic"/>
                <a:sym typeface="Malgun Gothic"/>
              </a:rPr>
              <a:t>단어의 의미를 자연스럽게 연결하는 연상 문장을 생성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활용 도구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20"/>
          <p:cNvSpPr/>
          <p:nvPr/>
        </p:nvSpPr>
        <p:spPr>
          <a:xfrm>
            <a:off x="665650" y="1378825"/>
            <a:ext cx="1284600" cy="3987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latin typeface="Malgun Gothic"/>
                <a:ea typeface="Malgun Gothic"/>
                <a:cs typeface="Malgun Gothic"/>
                <a:sym typeface="Malgun Gothic"/>
              </a:rPr>
              <a:t>프레임워크</a:t>
            </a:r>
            <a:endParaRPr b="1"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2462625" y="1378825"/>
            <a:ext cx="1657200" cy="398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Flutter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20"/>
          <p:cNvSpPr/>
          <p:nvPr/>
        </p:nvSpPr>
        <p:spPr>
          <a:xfrm>
            <a:off x="665650" y="2138605"/>
            <a:ext cx="1284600" cy="3987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latin typeface="Malgun Gothic"/>
                <a:ea typeface="Malgun Gothic"/>
                <a:cs typeface="Malgun Gothic"/>
                <a:sym typeface="Malgun Gothic"/>
              </a:rPr>
              <a:t>사용 언어</a:t>
            </a:r>
            <a:endParaRPr b="1"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665650" y="2868581"/>
            <a:ext cx="1284600" cy="3987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latin typeface="Malgun Gothic"/>
                <a:ea typeface="Malgun Gothic"/>
                <a:cs typeface="Malgun Gothic"/>
                <a:sym typeface="Malgun Gothic"/>
              </a:rPr>
              <a:t>AI</a:t>
            </a:r>
            <a:endParaRPr b="1"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665650" y="3621110"/>
            <a:ext cx="1284600" cy="3987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latin typeface="Malgun Gothic"/>
                <a:ea typeface="Malgun Gothic"/>
                <a:cs typeface="Malgun Gothic"/>
                <a:sym typeface="Malgun Gothic"/>
              </a:rPr>
              <a:t>데이터베이스</a:t>
            </a:r>
            <a:endParaRPr b="1"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665650" y="4304000"/>
            <a:ext cx="1284600" cy="3987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latin typeface="Malgun Gothic"/>
                <a:ea typeface="Malgun Gothic"/>
                <a:cs typeface="Malgun Gothic"/>
                <a:sym typeface="Malgun Gothic"/>
              </a:rPr>
              <a:t>IDE</a:t>
            </a:r>
            <a:endParaRPr b="1"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2462625" y="2138602"/>
            <a:ext cx="1657200" cy="398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Python </a:t>
            </a:r>
            <a:r>
              <a:rPr lang="ko" sz="900">
                <a:latin typeface="Malgun Gothic"/>
                <a:ea typeface="Malgun Gothic"/>
                <a:cs typeface="Malgun Gothic"/>
                <a:sym typeface="Malgun Gothic"/>
              </a:rPr>
              <a:t>(AI 기능)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2462625" y="2841531"/>
            <a:ext cx="1657200" cy="398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RAG </a:t>
            </a:r>
            <a:r>
              <a:rPr lang="ko" sz="90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" sz="900">
                <a:latin typeface="Malgun Gothic"/>
                <a:ea typeface="Malgun Gothic"/>
                <a:cs typeface="Malgun Gothic"/>
                <a:sym typeface="Malgun Gothic"/>
              </a:rPr>
              <a:t>단어 연상</a:t>
            </a:r>
            <a:r>
              <a:rPr lang="ko" sz="90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2462625" y="3621110"/>
            <a:ext cx="1657200" cy="398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MySQL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2462625" y="4304000"/>
            <a:ext cx="1657200" cy="398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VS Code </a:t>
            </a:r>
            <a:r>
              <a:rPr lang="ko" sz="900">
                <a:latin typeface="Malgun Gothic"/>
                <a:ea typeface="Malgun Gothic"/>
                <a:cs typeface="Malgun Gothic"/>
                <a:sym typeface="Malgun Gothic"/>
              </a:rPr>
              <a:t>(Python)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4679550" y="4304000"/>
            <a:ext cx="1657200" cy="398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Eclipse </a:t>
            </a:r>
            <a:r>
              <a:rPr lang="ko" sz="900">
                <a:latin typeface="Malgun Gothic"/>
                <a:ea typeface="Malgun Gothic"/>
                <a:cs typeface="Malgun Gothic"/>
                <a:sym typeface="Malgun Gothic"/>
              </a:rPr>
              <a:t>(Java)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6877625" y="4304000"/>
            <a:ext cx="1657200" cy="398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MySQL Workbench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4679550" y="2138602"/>
            <a:ext cx="1657200" cy="398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Java </a:t>
            </a:r>
            <a:r>
              <a:rPr lang="ko" sz="900">
                <a:latin typeface="Malgun Gothic"/>
                <a:ea typeface="Malgun Gothic"/>
                <a:cs typeface="Malgun Gothic"/>
                <a:sym typeface="Malgun Gothic"/>
              </a:rPr>
              <a:t>(서버, DB 연동)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4679550" y="2841527"/>
            <a:ext cx="1657200" cy="398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Malgun Gothic"/>
                <a:ea typeface="Malgun Gothic"/>
                <a:cs typeface="Malgun Gothic"/>
                <a:sym typeface="Malgun Gothic"/>
              </a:rPr>
              <a:t>STT </a:t>
            </a:r>
            <a:r>
              <a:rPr lang="ko" sz="900">
                <a:latin typeface="Malgun Gothic"/>
                <a:ea typeface="Malgun Gothic"/>
                <a:cs typeface="Malgun Gothic"/>
                <a:sym typeface="Malgun Gothic"/>
              </a:rPr>
              <a:t>(음성 인식)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4175" y="3358638"/>
            <a:ext cx="399600" cy="39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8625" y="1151814"/>
            <a:ext cx="398700" cy="39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4175" y="1911113"/>
            <a:ext cx="327600" cy="3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7575" y="4092138"/>
            <a:ext cx="363600" cy="3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34175" y="4092150"/>
            <a:ext cx="327600" cy="3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83575" y="1767113"/>
            <a:ext cx="471600" cy="471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p20"/>
          <p:cNvCxnSpPr>
            <a:stCxn id="162" idx="3"/>
            <a:endCxn id="166" idx="1"/>
          </p:cNvCxnSpPr>
          <p:nvPr/>
        </p:nvCxnSpPr>
        <p:spPr>
          <a:xfrm>
            <a:off x="1950250" y="2337955"/>
            <a:ext cx="5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0"/>
          <p:cNvCxnSpPr>
            <a:stCxn id="172" idx="1"/>
            <a:endCxn id="166" idx="3"/>
          </p:cNvCxnSpPr>
          <p:nvPr/>
        </p:nvCxnSpPr>
        <p:spPr>
          <a:xfrm rot="10800000">
            <a:off x="4119750" y="2337952"/>
            <a:ext cx="55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0"/>
          <p:cNvCxnSpPr/>
          <p:nvPr/>
        </p:nvCxnSpPr>
        <p:spPr>
          <a:xfrm>
            <a:off x="1950250" y="4503355"/>
            <a:ext cx="5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0"/>
          <p:cNvCxnSpPr>
            <a:stCxn id="171" idx="1"/>
            <a:endCxn id="170" idx="3"/>
          </p:cNvCxnSpPr>
          <p:nvPr/>
        </p:nvCxnSpPr>
        <p:spPr>
          <a:xfrm rot="10800000">
            <a:off x="6336725" y="4503350"/>
            <a:ext cx="54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0"/>
          <p:cNvCxnSpPr/>
          <p:nvPr/>
        </p:nvCxnSpPr>
        <p:spPr>
          <a:xfrm>
            <a:off x="1955625" y="3067930"/>
            <a:ext cx="51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0"/>
          <p:cNvCxnSpPr>
            <a:stCxn id="170" idx="1"/>
            <a:endCxn id="169" idx="3"/>
          </p:cNvCxnSpPr>
          <p:nvPr/>
        </p:nvCxnSpPr>
        <p:spPr>
          <a:xfrm rot="10800000">
            <a:off x="4119750" y="4503350"/>
            <a:ext cx="55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0"/>
          <p:cNvCxnSpPr>
            <a:stCxn id="161" idx="1"/>
          </p:cNvCxnSpPr>
          <p:nvPr/>
        </p:nvCxnSpPr>
        <p:spPr>
          <a:xfrm flipH="1">
            <a:off x="1955625" y="1578175"/>
            <a:ext cx="5070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0"/>
          <p:cNvCxnSpPr/>
          <p:nvPr/>
        </p:nvCxnSpPr>
        <p:spPr>
          <a:xfrm rot="10800000">
            <a:off x="4119750" y="3040877"/>
            <a:ext cx="55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0"/>
          <p:cNvCxnSpPr>
            <a:stCxn id="168" idx="1"/>
          </p:cNvCxnSpPr>
          <p:nvPr/>
        </p:nvCxnSpPr>
        <p:spPr>
          <a:xfrm rot="10800000">
            <a:off x="1955625" y="3820460"/>
            <a:ext cx="50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9" name="Google Shape;189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96465" y="4092150"/>
            <a:ext cx="327600" cy="3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참고 자료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342300" y="1064625"/>
            <a:ext cx="82899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해마학습법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https://if-blog.tistory.com/12424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https://home.ebs.co.kr/voca/etc/10/htmlMenu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[경선식 에듀]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https://www.kssedu.com/htmlpage.php?no=2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https://www.skyedaily.com/news/news_view.html?ID=150916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[말해보카]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https://eerae.tistory.com/97#google_vignette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https://cor-rin.tistory.com/20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https://wisdomtree83.tistory.com/444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[RAG]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https://aws.amazon.com/ko/what-is/retrieval-augmented-generation/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https://modulabs.co.kr/blog/retrieval-augmented-generation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https://www.ncloud-forums.com/topic/277/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