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8d41a6e5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8d41a6e5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8d244069a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8d244069a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8d7a9bfc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8d7a9bfc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8d244069a_2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8d244069a_2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8d244069a_2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8d244069a_2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단어 연습 : 한 단어장 내의 단어들을 10개 단위로 암기할 수 있도록 함. 한 번 더 복습을 누른 단어는 10개의 단어 암기 이후 따로 모아 한 번 더 보여줌. 한 번 더 복습이 눌린 단어가 존재하지 않을 때, 다음 10개의 단어로 넘어갈 수 있음.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8d244069a_2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8d244069a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8d7a9bf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8d7a9bf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프롬프팅 	2. 결과 수준 상승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파인 튜닝 : LLM 특정 작업 특화 재학습 프롬프팅 : 출력조절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rag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chemeClr val="dk1"/>
                </a:solidFill>
              </a:rPr>
              <a:t>외부 지식 데이터를 활용하고자 할 때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chemeClr val="dk1"/>
                </a:solidFill>
              </a:rPr>
              <a:t>근데 외부 지식 필요 없음 이미 대부분의 llm은 단어 뜻과 발음을 알고 있음</a:t>
            </a:r>
            <a:br>
              <a:rPr lang="ko" sz="1150">
                <a:solidFill>
                  <a:schemeClr val="dk1"/>
                </a:solidFill>
              </a:rPr>
            </a:br>
            <a:r>
              <a:rPr lang="ko" sz="1150">
                <a:solidFill>
                  <a:schemeClr val="dk1"/>
                </a:solidFill>
              </a:rPr>
              <a:t>미세조정(fine-tuning) 과정에서</a:t>
            </a:r>
            <a:r>
              <a:rPr b="1" lang="ko" sz="1150">
                <a:solidFill>
                  <a:schemeClr val="dk1"/>
                </a:solidFill>
              </a:rPr>
              <a:t> 복잡한 데이터 처리와 높은 컴퓨팅 파워</a:t>
            </a:r>
            <a:r>
              <a:rPr lang="ko" sz="1150">
                <a:solidFill>
                  <a:schemeClr val="dk1"/>
                </a:solidFill>
              </a:rPr>
              <a:t>가 필요</a:t>
            </a:r>
            <a:br>
              <a:rPr lang="ko" sz="1150">
                <a:solidFill>
                  <a:schemeClr val="dk1"/>
                </a:solidFill>
              </a:rPr>
            </a:br>
            <a:r>
              <a:rPr lang="ko" sz="1150">
                <a:solidFill>
                  <a:schemeClr val="dk1"/>
                </a:solidFill>
              </a:rPr>
              <a:t>NoSQL 사용 + 프롬프트 기반 예문 생성</a:t>
            </a:r>
            <a:br>
              <a:rPr lang="ko" sz="1150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사용자가 이 단어를 검색하면 NoSQL에서 </a:t>
            </a:r>
            <a:r>
              <a:rPr b="1" lang="ko">
                <a:solidFill>
                  <a:schemeClr val="dk1"/>
                </a:solidFill>
              </a:rPr>
              <a:t>빠르게 예문을 찾아 제공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장점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직접적인 검색</a:t>
            </a:r>
            <a:r>
              <a:rPr lang="ko">
                <a:solidFill>
                  <a:schemeClr val="dk1"/>
                </a:solidFill>
              </a:rPr>
              <a:t>: NoSQL은 데이터 검색이 빠르고 효율적.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프롬프트 기반으로 </a:t>
            </a:r>
            <a:r>
              <a:rPr b="1" lang="ko">
                <a:solidFill>
                  <a:schemeClr val="dk1"/>
                </a:solidFill>
              </a:rPr>
              <a:t>맞춤형 예문을 즉시 생성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단점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프롬프트 엔지니어링</a:t>
            </a:r>
            <a:r>
              <a:rPr lang="ko">
                <a:solidFill>
                  <a:schemeClr val="dk1"/>
                </a:solidFill>
              </a:rPr>
              <a:t>에 의존하므로 </a:t>
            </a:r>
            <a:r>
              <a:rPr b="1" lang="ko">
                <a:solidFill>
                  <a:schemeClr val="dk1"/>
                </a:solidFill>
              </a:rPr>
              <a:t>세밀한 조정</a:t>
            </a:r>
            <a:r>
              <a:rPr lang="ko">
                <a:solidFill>
                  <a:schemeClr val="dk1"/>
                </a:solidFill>
              </a:rPr>
              <a:t>이 필요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0D0D0D"/>
                </a:solidFill>
                <a:highlight>
                  <a:srgbClr val="FFFFFF"/>
                </a:highlight>
              </a:rPr>
              <a:t>Prompt-Tuning은 새로운 작업에 적응시키기 위해 </a:t>
            </a:r>
            <a:r>
              <a:rPr b="1" lang="ko" sz="1350">
                <a:solidFill>
                  <a:srgbClr val="006DD7"/>
                </a:solidFill>
              </a:rPr>
              <a:t>가장 적합한 특정 Prompt(입력 텍스트) 매개변수를 찾아 모델을 튜닝하는 과정</a:t>
            </a:r>
            <a:endParaRPr b="1" sz="1350">
              <a:solidFill>
                <a:srgbClr val="006DD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0D0D0D"/>
                </a:solidFill>
                <a:highlight>
                  <a:srgbClr val="FFFFFF"/>
                </a:highlight>
              </a:rPr>
              <a:t>LLM이 특정 작업을 수행하도록 유도하는 텍스트나 명령을 의미</a:t>
            </a:r>
            <a:endParaRPr sz="13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D0D0D"/>
                </a:solidFill>
                <a:highlight>
                  <a:srgbClr val="FFFFFF"/>
                </a:highlight>
              </a:rPr>
              <a:t>장점</a:t>
            </a:r>
            <a:endParaRPr sz="13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50">
                <a:solidFill>
                  <a:srgbClr val="333333"/>
                </a:solidFill>
                <a:highlight>
                  <a:srgbClr val="FFFFFF"/>
                </a:highlight>
              </a:rPr>
              <a:t>1. 데이터 효율성이 높다.</a:t>
            </a:r>
            <a:endParaRPr b="1"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>
                <a:solidFill>
                  <a:srgbClr val="0D0D0D"/>
                </a:solidFill>
                <a:highlight>
                  <a:srgbClr val="FFFFFF"/>
                </a:highlight>
              </a:rPr>
              <a:t>Prompt-Tuning은 적은 데이터로도 효과적인 결과를 얻을 수 있다. 이미 사전 학습된 모델의 지식을 활용하여 작은 양의 추가 데이터만으로도 모델을 특정 작업에 적용할 수 있다. 이는 데이터를 효율적으로 활용하여 모델을 개선할 수 있는 장점을 제공한다.</a:t>
            </a:r>
            <a:endParaRPr sz="14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50">
                <a:solidFill>
                  <a:srgbClr val="333333"/>
                </a:solidFill>
                <a:highlight>
                  <a:srgbClr val="FFFFFF"/>
                </a:highlight>
              </a:rPr>
              <a:t>2. 빠르게 적용할 수 있다.</a:t>
            </a:r>
            <a:endParaRPr b="1"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>
                <a:solidFill>
                  <a:srgbClr val="0D0D0D"/>
                </a:solidFill>
                <a:highlight>
                  <a:srgbClr val="FFFFFF"/>
                </a:highlight>
              </a:rPr>
              <a:t>전체 모델을 재학습할 필요가 없기 때문에 Prompt-Tuning은 빠르게 적용할 수 있다. 특히 시간에 민감한 프로젝트에 유용하며, 새로운 작업에 대한 모델을 빠르게 구축하고 테스트할 수 있다.</a:t>
            </a:r>
            <a:endParaRPr sz="14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D0D0D"/>
                </a:solidFill>
                <a:highlight>
                  <a:srgbClr val="FFFFFF"/>
                </a:highlight>
              </a:rPr>
              <a:t>단점</a:t>
            </a:r>
            <a:endParaRPr sz="13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50">
                <a:solidFill>
                  <a:srgbClr val="333333"/>
                </a:solidFill>
                <a:highlight>
                  <a:srgbClr val="FFFFFF"/>
                </a:highlight>
              </a:rPr>
              <a:t>1. 맞춤화가 제한적이다.</a:t>
            </a:r>
            <a:endParaRPr b="1"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>
                <a:solidFill>
                  <a:srgbClr val="0D0D0D"/>
                </a:solidFill>
                <a:highlight>
                  <a:srgbClr val="FFFFFF"/>
                </a:highlight>
              </a:rPr>
              <a:t>Fine-Tuning에 비해 Prompt-Tuning의 맞춤화 정도가 제한적일 수 있다. 특정 작업에 대한 깊은 최적화가 필요한 경우, 이 방법만으로는 한계가 있을 수 있다. 따라서 특정 작업에 더 깊이 맞춤화할 필요가 있는 경우에는 Fine-Tuning을 선택하는 것이 더 적절할 수 있다.</a:t>
            </a:r>
            <a:endParaRPr sz="14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450">
                <a:solidFill>
                  <a:srgbClr val="333333"/>
                </a:solidFill>
                <a:highlight>
                  <a:srgbClr val="FFFFFF"/>
                </a:highlight>
              </a:rPr>
              <a:t>2. 프롬프트 설계가 어렵다.</a:t>
            </a:r>
            <a:endParaRPr b="1" sz="1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50">
                <a:solidFill>
                  <a:srgbClr val="0D0D0D"/>
                </a:solidFill>
                <a:highlight>
                  <a:srgbClr val="FFFFFF"/>
                </a:highlight>
              </a:rPr>
              <a:t>효과적인 프롬프트를 설계하는 것은 쉽지 않다. 정확하고 효과적인 프롬프트를 개발하기 위해서는 해당 작업의 전문 지식과 언어 모델의 작동 방식을 잘 이해해야 한다. 또한, 프롬프트가 작업을 명확하게 정의하고 모델이 올바른 결과를 생성하도록 유도하는 데 필요한 정보를 제공해야 한다</a:t>
            </a:r>
            <a:endParaRPr sz="145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8d7a9bfc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8d7a9bfc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stable diffusion</a:t>
            </a:r>
            <a:r>
              <a:rPr lang="ko"/>
              <a:t>을 통해 이미지를 생성하고, controlNet과 LoRA를 통해 보완할 예정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8d41a6e5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8d41a6e5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hyperlink" Target="https://www.figma.com/design/K8OKMnbXt1GGB5ixq4Cc1G/%EC%BA%A1%EC%8A%A4%ED%86%A4-%EB%94%94%EC%9E%90%EC%9D%B81---%EA%B9%80%EC%9B%90%ED%98%84-%ED%81%AC%EB%A1%9C%EC%8A%A4?node-id=0-1&amp;p=f&amp;t=FBHHtTqGEeYCaYPl-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hyperlink" Target="https://brunch.co.kr/@topasvga/374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hyperlink" Target="https://loodyrunning.tistory.com/2725#google_vignette" TargetMode="External"/><Relationship Id="rId6" Type="http://schemas.openxmlformats.org/officeDocument/2006/relationships/hyperlink" Target="https://tilnote.io/pages/64e2ca34fa1c597f42880a51" TargetMode="External"/><Relationship Id="rId7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700" y="907625"/>
            <a:ext cx="8412600" cy="1568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33925"/>
            <a:ext cx="85206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센스보카</a:t>
            </a:r>
            <a:endParaRPr b="1" sz="4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3386575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캡스톤 디자인 1 (001)</a:t>
            </a:r>
            <a:endParaRPr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3837825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IT융합학부 컴퓨터정보보안전공</a:t>
            </a:r>
            <a:endParaRPr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4142500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김성준  |  권원경  |  정수현</a:t>
            </a:r>
            <a:endParaRPr b="1"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11700" y="1878175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감각을 자극하는 센스있는 영단어 해마학습법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0" name="Google Shape;60;p13" title="free-icon-alphabet-165008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200" y="2944850"/>
            <a:ext cx="1704700" cy="17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11700" y="2858000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주차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주차별 계획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3461100" y="1243525"/>
            <a:ext cx="188400" cy="971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3461100" y="2396875"/>
            <a:ext cx="188400" cy="1570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3461100" y="4203650"/>
            <a:ext cx="188400" cy="703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396250" y="1243525"/>
            <a:ext cx="29844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1" lang="ko" sz="1500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(1~4주차)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프로젝트 주제 선정 및 자료 조사 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앱 UI 디자인 및 사전 준비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396250" y="2696425"/>
            <a:ext cx="29844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1" lang="ko" sz="1500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개발 </a:t>
            </a: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</a:t>
            </a:r>
            <a:r>
              <a:rPr b="1" lang="ko" sz="1500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UI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(5~12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주차)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AI </a:t>
            </a: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구현 </a:t>
            </a: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(연상 예문 및 이미지 생성)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앱 UI </a:t>
            </a: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396250" y="4069850"/>
            <a:ext cx="29844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1" lang="ko" sz="1500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최종 점검</a:t>
            </a:r>
            <a:r>
              <a:rPr b="1" lang="ko" sz="1500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(13~16주차)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테스트 및 발표 준비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900" y="943600"/>
            <a:ext cx="5066032" cy="40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164750" y="1108900"/>
            <a:ext cx="68145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 </a:t>
            </a: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설명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단어장 생성  |  단어 암기  |  단어 퀴즈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164750" y="2277750"/>
            <a:ext cx="68145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AI 선정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예문 생성  |  이미지 생성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164750" y="3446600"/>
            <a:ext cx="68145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계획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역할 분담  |  주차별 계획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1050650" y="1108900"/>
            <a:ext cx="0" cy="32697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기능 설명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88750" y="887425"/>
            <a:ext cx="1504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주요 기능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822075" y="1331825"/>
            <a:ext cx="2192100" cy="20757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475950" y="1331825"/>
            <a:ext cx="2192100" cy="2075700"/>
          </a:xfrm>
          <a:prstGeom prst="ellipse">
            <a:avLst/>
          </a:prstGeom>
          <a:noFill/>
          <a:ln cap="flat" cmpd="sng" w="1905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129825" y="1331825"/>
            <a:ext cx="2192100" cy="20757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290525" y="1950275"/>
            <a:ext cx="12552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단어장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944400" y="1950275"/>
            <a:ext cx="12552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 암기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598275" y="1950275"/>
            <a:ext cx="12552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 퀴즈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22625" y="3683275"/>
            <a:ext cx="23910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-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단어장 10세트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-"/>
            </a:pP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나만의 단어장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-"/>
            </a:pP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즐겨찾기</a:t>
            </a: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단어장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-"/>
            </a:pP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틀린 단어 복습</a:t>
            </a: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단어장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376500" y="3683275"/>
            <a:ext cx="23910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-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10단어씩 </a:t>
            </a: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세트 암기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-"/>
            </a:pP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복습 단어</a:t>
            </a: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지정 및 반복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-"/>
            </a:pP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발음 피드백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298425" y="3683275"/>
            <a:ext cx="18594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-"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점수 </a:t>
            </a: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랭킹</a:t>
            </a: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제공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-"/>
            </a:pP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틀린 단어 복습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" name="Google Shape;86;p15"/>
          <p:cNvCxnSpPr/>
          <p:nvPr/>
        </p:nvCxnSpPr>
        <p:spPr>
          <a:xfrm>
            <a:off x="3265250" y="1068675"/>
            <a:ext cx="0" cy="3582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/>
          <p:nvPr/>
        </p:nvCxnSpPr>
        <p:spPr>
          <a:xfrm>
            <a:off x="5909800" y="1043500"/>
            <a:ext cx="0" cy="3582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기능 설명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400" y="889613"/>
            <a:ext cx="1752050" cy="371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4">
            <a:alphaModFix/>
          </a:blip>
          <a:srcRect b="823" l="0" r="0" t="0"/>
          <a:stretch/>
        </p:blipFill>
        <p:spPr>
          <a:xfrm>
            <a:off x="4639551" y="889613"/>
            <a:ext cx="1752049" cy="371889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674550" y="4706925"/>
            <a:ext cx="1794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단어장 생성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204450" y="1728875"/>
            <a:ext cx="2222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영어 단어와 뜻을 입력하여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단어 카드 생성</a:t>
            </a:r>
            <a:endParaRPr b="1" sz="1300">
              <a:solidFill>
                <a:srgbClr val="E691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" name="Google Shape;97;p16"/>
          <p:cNvCxnSpPr>
            <a:endCxn id="96" idx="3"/>
          </p:cNvCxnSpPr>
          <p:nvPr/>
        </p:nvCxnSpPr>
        <p:spPr>
          <a:xfrm flipH="1">
            <a:off x="2426850" y="1928675"/>
            <a:ext cx="648600" cy="9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8" name="Google Shape;98;p16"/>
          <p:cNvSpPr txBox="1"/>
          <p:nvPr/>
        </p:nvSpPr>
        <p:spPr>
          <a:xfrm>
            <a:off x="311700" y="3171525"/>
            <a:ext cx="165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화살표 버튼을 통해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 카드 추가</a:t>
            </a:r>
            <a:endParaRPr b="1" sz="1300">
              <a:solidFill>
                <a:srgbClr val="E691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9" name="Google Shape;99;p16"/>
          <p:cNvCxnSpPr/>
          <p:nvPr/>
        </p:nvCxnSpPr>
        <p:spPr>
          <a:xfrm flipH="1">
            <a:off x="1968650" y="2158500"/>
            <a:ext cx="2316000" cy="130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00" name="Google Shape;100;p16"/>
          <p:cNvSpPr txBox="1"/>
          <p:nvPr/>
        </p:nvSpPr>
        <p:spPr>
          <a:xfrm>
            <a:off x="6526700" y="2477200"/>
            <a:ext cx="2557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자동완성 기능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입력된 영어로 단어를 유추하여 단어와 의미 후보 출력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5635700" y="2374675"/>
            <a:ext cx="891000" cy="3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02" name="Google Shape;102;p16"/>
          <p:cNvSpPr txBox="1"/>
          <p:nvPr/>
        </p:nvSpPr>
        <p:spPr>
          <a:xfrm>
            <a:off x="6526700" y="623275"/>
            <a:ext cx="25575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단어장 생성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단어장 이름과 공개 유무를 선택하여 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단어장을 </a:t>
            </a:r>
            <a:r>
              <a:rPr b="1" lang="ko" sz="1300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완성 </a:t>
            </a:r>
            <a:r>
              <a:rPr b="1" lang="ko" sz="1300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저장</a:t>
            </a:r>
            <a:endParaRPr b="1" sz="1300">
              <a:solidFill>
                <a:srgbClr val="E691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" name="Google Shape;103;p16"/>
          <p:cNvCxnSpPr/>
          <p:nvPr/>
        </p:nvCxnSpPr>
        <p:spPr>
          <a:xfrm flipH="1" rot="10800000">
            <a:off x="6335275" y="814150"/>
            <a:ext cx="225900" cy="19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04" name="Google Shape;104;p16"/>
          <p:cNvSpPr txBox="1"/>
          <p:nvPr/>
        </p:nvSpPr>
        <p:spPr>
          <a:xfrm>
            <a:off x="388750" y="887425"/>
            <a:ext cx="1707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단어장 생성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기능 설명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338" y="284150"/>
            <a:ext cx="1977325" cy="429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3911250" y="4655875"/>
            <a:ext cx="1321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 연습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88750" y="887425"/>
            <a:ext cx="1504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단어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암기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88750" y="2046400"/>
            <a:ext cx="2222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즐겨찾기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단어를 저장하여 </a:t>
            </a:r>
            <a:r>
              <a:rPr b="1" lang="ko" sz="1300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즐겨찾기 단어장</a:t>
            </a: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따로 암기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114;p17"/>
          <p:cNvCxnSpPr>
            <a:endCxn id="113" idx="3"/>
          </p:cNvCxnSpPr>
          <p:nvPr/>
        </p:nvCxnSpPr>
        <p:spPr>
          <a:xfrm flipH="1">
            <a:off x="2611150" y="1050700"/>
            <a:ext cx="1146600" cy="144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5" name="Google Shape;115;p17"/>
          <p:cNvSpPr txBox="1"/>
          <p:nvPr/>
        </p:nvSpPr>
        <p:spPr>
          <a:xfrm>
            <a:off x="388750" y="3468750"/>
            <a:ext cx="2365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발음 교정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녹음한 단어의 발음을 분석하여 피드백 제공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6472325" y="218500"/>
            <a:ext cx="2222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세트 암기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단어장 내의 단어를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10개 단위</a:t>
            </a: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묶어서 암기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7" name="Google Shape;117;p17"/>
          <p:cNvCxnSpPr>
            <a:endCxn id="116" idx="1"/>
          </p:cNvCxnSpPr>
          <p:nvPr/>
        </p:nvCxnSpPr>
        <p:spPr>
          <a:xfrm>
            <a:off x="4904225" y="466900"/>
            <a:ext cx="1568100" cy="19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8" name="Google Shape;118;p17"/>
          <p:cNvSpPr txBox="1"/>
          <p:nvPr/>
        </p:nvSpPr>
        <p:spPr>
          <a:xfrm>
            <a:off x="6110000" y="3890425"/>
            <a:ext cx="26940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번 더 복습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10개의 단어를 한번씩 암기한 후, 이 </a:t>
            </a:r>
            <a:r>
              <a:rPr b="1" lang="ko" sz="1300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버튼이 눌린 단어만 모아 </a:t>
            </a:r>
            <a:endParaRPr b="1" sz="1300">
              <a:solidFill>
                <a:srgbClr val="E691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번 더 암기</a:t>
            </a:r>
            <a:endParaRPr b="1" sz="1300">
              <a:solidFill>
                <a:srgbClr val="E691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>
            <a:off x="5210125" y="4104050"/>
            <a:ext cx="900000" cy="30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0" name="Google Shape;120;p17"/>
          <p:cNvCxnSpPr/>
          <p:nvPr/>
        </p:nvCxnSpPr>
        <p:spPr>
          <a:xfrm flipH="1">
            <a:off x="2611100" y="3732500"/>
            <a:ext cx="1315500" cy="20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21" name="Google Shape;121;p17"/>
          <p:cNvCxnSpPr/>
          <p:nvPr/>
        </p:nvCxnSpPr>
        <p:spPr>
          <a:xfrm flipH="1" rot="10800000">
            <a:off x="5210175" y="2238150"/>
            <a:ext cx="1092300" cy="6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22" name="Google Shape;122;p17"/>
          <p:cNvSpPr txBox="1"/>
          <p:nvPr/>
        </p:nvSpPr>
        <p:spPr>
          <a:xfrm>
            <a:off x="6302475" y="1974600"/>
            <a:ext cx="269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연상 암기법 예문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6274075" y="3045300"/>
            <a:ext cx="269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단어 사용 예문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4" name="Google Shape;124;p17"/>
          <p:cNvCxnSpPr>
            <a:endCxn id="123" idx="1"/>
          </p:cNvCxnSpPr>
          <p:nvPr/>
        </p:nvCxnSpPr>
        <p:spPr>
          <a:xfrm flipH="1" rot="10800000">
            <a:off x="5270575" y="3237750"/>
            <a:ext cx="1003500" cy="9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기능 설명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342" y="463600"/>
            <a:ext cx="1855104" cy="40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746" y="463600"/>
            <a:ext cx="1851596" cy="4047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6085100" y="4615050"/>
            <a:ext cx="1321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퀴즈 예시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388750" y="887425"/>
            <a:ext cx="1504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단어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퀴즈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49700" y="1721000"/>
            <a:ext cx="34806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예문 빈칸 뚫기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뜻을 보고 스펠링 조합하기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뒤집기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500"/>
              <a:buFont typeface="Malgun Gothic"/>
              <a:buChar char="●"/>
            </a:pPr>
            <a:r>
              <a:rPr b="1" lang="ko" sz="1500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발음 스피드 퀴즈</a:t>
            </a:r>
            <a:endParaRPr b="1" sz="1500">
              <a:solidFill>
                <a:srgbClr val="E691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듣기 퀴즈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62900" y="1173325"/>
            <a:ext cx="352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단어를 제대로 암기했는지 재미있게 확인 가능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388750" y="3892050"/>
            <a:ext cx="380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 점수를 통합하여 </a:t>
            </a:r>
            <a:r>
              <a:rPr b="1" lang="ko" sz="1500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간 랭킹</a:t>
            </a:r>
            <a:r>
              <a:rPr lang="ko" sz="1500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388750" y="4272275"/>
            <a:ext cx="423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 퀴즈를 풀면서 틀렸던 </a:t>
            </a:r>
            <a:r>
              <a:rPr b="1" lang="ko" sz="1500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 복습</a:t>
            </a: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기능 제공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 rot="10800000">
            <a:off x="2678600" y="2952050"/>
            <a:ext cx="20256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39" name="Google Shape;139;p18"/>
          <p:cNvSpPr txBox="1"/>
          <p:nvPr/>
        </p:nvSpPr>
        <p:spPr>
          <a:xfrm>
            <a:off x="0" y="4963025"/>
            <a:ext cx="5426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https://www.figma.com/design/K8OKMnbXt1GGB5ixq4Cc1G/%EC%BA%A1%EC%8A%A4%ED%86%A4-%EB%94%94%EC%9E%90%EC%9D%B81---%EA%B9%80%EC%9B%90%ED%98%84-%ED%81%AC%EB%A1%9C%EC%8A%A4?node-id=0-1&amp;p=f&amp;t=FBHHtTqGEeYCaYPl-0</a:t>
            </a:r>
            <a:endParaRPr b="1" sz="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사용 AI 선정 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388750" y="887425"/>
            <a:ext cx="3782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예문 생성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LLM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300" y="1242613"/>
            <a:ext cx="4785600" cy="265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0" y="4909475"/>
            <a:ext cx="492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이미지 : </a:t>
            </a:r>
            <a:r>
              <a:rPr lang="ko" sz="6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4"/>
              </a:rPr>
              <a:t>https://brunch.co.kr/@topasvga/3742</a:t>
            </a:r>
            <a:endParaRPr sz="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495300" y="1488350"/>
            <a:ext cx="222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RAG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 지식 데이터</a:t>
            </a: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활용하고자 할 때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1743300" y="2534225"/>
            <a:ext cx="193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Fine-tuning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복잡한 데이터</a:t>
            </a: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처리와 </a:t>
            </a: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높은 컴퓨팅</a:t>
            </a: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파워 요구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639000" y="3692275"/>
            <a:ext cx="207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Prompt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-tuning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작업</a:t>
            </a: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</a:t>
            </a: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</a:t>
            </a: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하도록 유도하는 명령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사용 AI 선정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88750" y="887425"/>
            <a:ext cx="5399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생성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Stable Diffusion + ControlNet + LoRA 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461825" y="1340650"/>
            <a:ext cx="76623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Stable Diffusion</a:t>
            </a: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텍스트 기반으로 이미지를 생성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ControlNet</a:t>
            </a: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기본 스케치를 통해 형태를 유지하며 이미지 생성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(그림체 통일성)</a:t>
            </a: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LoRA</a:t>
            </a: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모델 학습을 통해 특정 그림체 유지 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(고정 캐릭터를 통한 이미지 변형 가능)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650" y="2525950"/>
            <a:ext cx="3385604" cy="223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/>
        </p:nvSpPr>
        <p:spPr>
          <a:xfrm>
            <a:off x="2533900" y="4795850"/>
            <a:ext cx="136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 </a:t>
            </a: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</a:t>
            </a: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데이터 </a:t>
            </a:r>
            <a:endParaRPr sz="1300"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325" y="2661125"/>
            <a:ext cx="3772200" cy="114544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5369125" y="3880925"/>
            <a:ext cx="2724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 </a:t>
            </a: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모델 학습을 통한 동일한 캐릭터의 이미지 생성</a:t>
            </a:r>
            <a:endParaRPr sz="1300"/>
          </a:p>
        </p:txBody>
      </p:sp>
      <p:sp>
        <p:nvSpPr>
          <p:cNvPr id="162" name="Google Shape;162;p20"/>
          <p:cNvSpPr/>
          <p:nvPr/>
        </p:nvSpPr>
        <p:spPr>
          <a:xfrm flipH="1" rot="10800000">
            <a:off x="1073725" y="2391650"/>
            <a:ext cx="291300" cy="522300"/>
          </a:xfrm>
          <a:prstGeom prst="bentArrow">
            <a:avLst>
              <a:gd fmla="val 25000" name="adj1"/>
              <a:gd fmla="val 21732" name="adj2"/>
              <a:gd fmla="val 31250" name="adj3"/>
              <a:gd fmla="val 29171" name="adj4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7458550" y="4838700"/>
            <a:ext cx="172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u="sng">
                <a:solidFill>
                  <a:schemeClr val="hlink"/>
                </a:solidFill>
                <a:hlinkClick r:id="rId5"/>
              </a:rPr>
              <a:t>https://loodyrunning.tistory.com/2725#google_vignette</a:t>
            </a:r>
            <a:endParaRPr sz="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 u="sng">
                <a:solidFill>
                  <a:schemeClr val="hlink"/>
                </a:solidFill>
                <a:hlinkClick r:id="rId6"/>
              </a:rPr>
              <a:t>https://tilnote.io/pages/64e2ca34fa1c597f42880a51</a:t>
            </a:r>
            <a:endParaRPr sz="500"/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7">
            <a:alphaModFix/>
          </a:blip>
          <a:srcRect b="0" l="0" r="0" t="10690"/>
          <a:stretch/>
        </p:blipFill>
        <p:spPr>
          <a:xfrm>
            <a:off x="5965450" y="303275"/>
            <a:ext cx="2952651" cy="12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/>
          <p:nvPr/>
        </p:nvSpPr>
        <p:spPr>
          <a:xfrm>
            <a:off x="6013700" y="1173325"/>
            <a:ext cx="291300" cy="522300"/>
          </a:xfrm>
          <a:prstGeom prst="bentArrow">
            <a:avLst>
              <a:gd fmla="val 25000" name="adj1"/>
              <a:gd fmla="val 21732" name="adj2"/>
              <a:gd fmla="val 31250" name="adj3"/>
              <a:gd fmla="val 29171" name="adj4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>
            <a:off x="6190725" y="1372349"/>
            <a:ext cx="2327400" cy="3148500"/>
          </a:xfrm>
          <a:prstGeom prst="roundRect">
            <a:avLst>
              <a:gd fmla="val 663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3436275" y="1372358"/>
            <a:ext cx="2327400" cy="3148500"/>
          </a:xfrm>
          <a:prstGeom prst="roundRect">
            <a:avLst>
              <a:gd fmla="val 788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25900" y="1372349"/>
            <a:ext cx="2327400" cy="3148500"/>
          </a:xfrm>
          <a:prstGeom prst="roundRect">
            <a:avLst>
              <a:gd fmla="val 897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311700" y="2482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역할 분담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4" name="Google Shape;174;p21"/>
          <p:cNvCxnSpPr/>
          <p:nvPr/>
        </p:nvCxnSpPr>
        <p:spPr>
          <a:xfrm flipH="1">
            <a:off x="813388" y="2361688"/>
            <a:ext cx="1952400" cy="2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1"/>
          <p:cNvSpPr txBox="1"/>
          <p:nvPr/>
        </p:nvSpPr>
        <p:spPr>
          <a:xfrm>
            <a:off x="681838" y="2633675"/>
            <a:ext cx="22155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" sz="1600">
                <a:solidFill>
                  <a:schemeClr val="dk1"/>
                </a:solidFill>
                <a:highlight>
                  <a:srgbClr val="FCE5CD"/>
                </a:highlight>
                <a:latin typeface="Malgun Gothic"/>
                <a:ea typeface="Malgun Gothic"/>
                <a:cs typeface="Malgun Gothic"/>
                <a:sym typeface="Malgun Gothic"/>
              </a:rPr>
              <a:t>AI 구현 </a:t>
            </a:r>
            <a:endParaRPr sz="1600">
              <a:solidFill>
                <a:schemeClr val="dk1"/>
              </a:solidFill>
              <a:highlight>
                <a:srgbClr val="FCE5CD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연상 예문 생성 (LLM)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</a:t>
            </a:r>
            <a:r>
              <a:rPr lang="ko" sz="1600">
                <a:solidFill>
                  <a:schemeClr val="dk1"/>
                </a:solidFill>
                <a:highlight>
                  <a:srgbClr val="D9EAD3"/>
                </a:highlight>
                <a:latin typeface="Malgun Gothic"/>
                <a:ea typeface="Malgun Gothic"/>
                <a:cs typeface="Malgun Gothic"/>
                <a:sym typeface="Malgun Gothic"/>
              </a:rPr>
              <a:t>서버 &amp; DB </a:t>
            </a:r>
            <a:endParaRPr sz="1600">
              <a:solidFill>
                <a:schemeClr val="dk1"/>
              </a:solidFill>
              <a:highlight>
                <a:srgbClr val="D9EAD3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</a:t>
            </a:r>
            <a:r>
              <a:rPr lang="ko" sz="1600">
                <a:solidFill>
                  <a:schemeClr val="dk1"/>
                </a:solidFill>
                <a:highlight>
                  <a:srgbClr val="C9DAF8"/>
                </a:highlight>
                <a:latin typeface="Malgun Gothic"/>
                <a:ea typeface="Malgun Gothic"/>
                <a:cs typeface="Malgun Gothic"/>
                <a:sym typeface="Malgun Gothic"/>
              </a:rPr>
              <a:t>AWS 배포</a:t>
            </a:r>
            <a:endParaRPr sz="1600">
              <a:solidFill>
                <a:schemeClr val="dk1"/>
              </a:solidFill>
              <a:highlight>
                <a:srgbClr val="C9DAF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1055038" y="17831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김성준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7" name="Google Shape;177;p21"/>
          <p:cNvCxnSpPr/>
          <p:nvPr/>
        </p:nvCxnSpPr>
        <p:spPr>
          <a:xfrm flipH="1">
            <a:off x="3623763" y="2361688"/>
            <a:ext cx="1952400" cy="2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1"/>
          <p:cNvSpPr txBox="1"/>
          <p:nvPr/>
        </p:nvSpPr>
        <p:spPr>
          <a:xfrm>
            <a:off x="3492213" y="2617438"/>
            <a:ext cx="22155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" sz="1600">
                <a:solidFill>
                  <a:schemeClr val="dk1"/>
                </a:solidFill>
                <a:highlight>
                  <a:srgbClr val="FCE5CD"/>
                </a:highlight>
                <a:latin typeface="Malgun Gothic"/>
                <a:ea typeface="Malgun Gothic"/>
                <a:cs typeface="Malgun Gothic"/>
                <a:sym typeface="Malgun Gothic"/>
              </a:rPr>
              <a:t>AI 구현 </a:t>
            </a:r>
            <a:endParaRPr sz="1600">
              <a:solidFill>
                <a:schemeClr val="dk1"/>
              </a:solidFill>
              <a:highlight>
                <a:srgbClr val="FCE5CD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예문 이미지 생성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(SD)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발음 교정 (STT)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</a:t>
            </a:r>
            <a:r>
              <a:rPr lang="ko" sz="1600">
                <a:solidFill>
                  <a:schemeClr val="dk1"/>
                </a:solidFill>
                <a:highlight>
                  <a:srgbClr val="D9D2E9"/>
                </a:highlight>
                <a:latin typeface="Malgun Gothic"/>
                <a:ea typeface="Malgun Gothic"/>
                <a:cs typeface="Malgun Gothic"/>
                <a:sym typeface="Malgun Gothic"/>
              </a:rPr>
              <a:t>UI </a:t>
            </a:r>
            <a:r>
              <a:rPr lang="ko" sz="1600">
                <a:solidFill>
                  <a:schemeClr val="dk1"/>
                </a:solidFill>
                <a:highlight>
                  <a:srgbClr val="D9D2E9"/>
                </a:highlight>
                <a:latin typeface="Malgun Gothic"/>
                <a:ea typeface="Malgun Gothic"/>
                <a:cs typeface="Malgun Gothic"/>
                <a:sym typeface="Malgun Gothic"/>
              </a:rPr>
              <a:t>디자인 및 구현</a:t>
            </a:r>
            <a:endParaRPr sz="1600">
              <a:solidFill>
                <a:schemeClr val="dk1"/>
              </a:solidFill>
              <a:highlight>
                <a:srgbClr val="D9D2E9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</a:t>
            </a:r>
            <a:r>
              <a:rPr lang="ko" sz="1600">
                <a:solidFill>
                  <a:schemeClr val="dk1"/>
                </a:solidFill>
                <a:highlight>
                  <a:srgbClr val="C9DAF8"/>
                </a:highlight>
                <a:latin typeface="Malgun Gothic"/>
                <a:ea typeface="Malgun Gothic"/>
                <a:cs typeface="Malgun Gothic"/>
                <a:sym typeface="Malgun Gothic"/>
              </a:rPr>
              <a:t>AWS 배포</a:t>
            </a:r>
            <a:endParaRPr sz="1600">
              <a:solidFill>
                <a:schemeClr val="dk1"/>
              </a:solidFill>
              <a:highlight>
                <a:srgbClr val="C9DAF8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837450" y="17831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권원경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0" name="Google Shape;180;p21"/>
          <p:cNvCxnSpPr/>
          <p:nvPr/>
        </p:nvCxnSpPr>
        <p:spPr>
          <a:xfrm flipH="1">
            <a:off x="6378213" y="2361688"/>
            <a:ext cx="1952400" cy="2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1"/>
          <p:cNvSpPr txBox="1"/>
          <p:nvPr/>
        </p:nvSpPr>
        <p:spPr>
          <a:xfrm>
            <a:off x="6246663" y="2617438"/>
            <a:ext cx="22155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" sz="1600">
                <a:solidFill>
                  <a:schemeClr val="dk1"/>
                </a:solidFill>
                <a:highlight>
                  <a:srgbClr val="FCE5CD"/>
                </a:highlight>
                <a:latin typeface="Malgun Gothic"/>
                <a:ea typeface="Malgun Gothic"/>
                <a:cs typeface="Malgun Gothic"/>
                <a:sym typeface="Malgun Gothic"/>
              </a:rPr>
              <a:t>AI 구현 </a:t>
            </a:r>
            <a:endParaRPr sz="1600">
              <a:solidFill>
                <a:schemeClr val="dk1"/>
              </a:solidFill>
              <a:highlight>
                <a:srgbClr val="FCE5CD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예문 이미지 생성 (SD)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발음 교정 (STT)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</a:t>
            </a:r>
            <a:r>
              <a:rPr lang="ko" sz="1600">
                <a:solidFill>
                  <a:schemeClr val="dk1"/>
                </a:solidFill>
                <a:highlight>
                  <a:srgbClr val="D9D2E9"/>
                </a:highlight>
                <a:latin typeface="Malgun Gothic"/>
                <a:ea typeface="Malgun Gothic"/>
                <a:cs typeface="Malgun Gothic"/>
                <a:sym typeface="Malgun Gothic"/>
              </a:rPr>
              <a:t>UI 설계 및 구현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</a:t>
            </a:r>
            <a:r>
              <a:rPr lang="ko" sz="1600">
                <a:solidFill>
                  <a:schemeClr val="dk1"/>
                </a:solidFill>
                <a:highlight>
                  <a:srgbClr val="D9EAD3"/>
                </a:highlight>
                <a:latin typeface="Malgun Gothic"/>
                <a:ea typeface="Malgun Gothic"/>
                <a:cs typeface="Malgun Gothic"/>
                <a:sym typeface="Malgun Gothic"/>
              </a:rPr>
              <a:t>서버 &amp; DB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6619863" y="17831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정수현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