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3b6e261566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3b6e261566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3b6e2615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3b6e2615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3b6f8f64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3b6f8f64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3b6e26156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3b6e26156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3b6f8f643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3b6f8f643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38d244069a_2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38d244069a_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3b6f8f643c_1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3b6f8f643c_1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3b6e26156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3b6e26156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3b6e261566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3b6e261566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3b6e261566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3b6e261566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3b6e261566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3b6e261566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3b6e261566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3b6e261566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3b6e261566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3b6e261566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65700" y="907625"/>
            <a:ext cx="8412600" cy="1568700"/>
          </a:xfrm>
          <a:prstGeom prst="roundRect">
            <a:avLst>
              <a:gd fmla="val 16667" name="adj"/>
            </a:avLst>
          </a:prstGeom>
          <a:solidFill>
            <a:srgbClr val="F6B26B"/>
          </a:solidFill>
          <a:ln cap="flat" cmpd="sng" w="38100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11700" y="1033925"/>
            <a:ext cx="8520600" cy="10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센스보카</a:t>
            </a:r>
            <a:endParaRPr b="1" sz="4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11700" y="3386575"/>
            <a:ext cx="85206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캡스톤 디자인 1 (001)</a:t>
            </a:r>
            <a:endParaRPr sz="2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11700" y="3837825"/>
            <a:ext cx="85206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IT융합학부 컴퓨터정보보안전공</a:t>
            </a:r>
            <a:endParaRPr sz="15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11700" y="4142500"/>
            <a:ext cx="85206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김성준  |  권원경  |  정수현</a:t>
            </a:r>
            <a:endParaRPr b="1" sz="15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11700" y="1878175"/>
            <a:ext cx="85206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감각을 자극하는 센스있는 영단어 해마학습법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0" name="Google Shape;60;p13" title="free-icon-alphabet-1650082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5200" y="2944850"/>
            <a:ext cx="1704700" cy="17047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311700" y="2858000"/>
            <a:ext cx="8520600" cy="4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b="1" lang="ko" sz="2000">
                <a:latin typeface="Malgun Gothic"/>
                <a:ea typeface="Malgun Gothic"/>
                <a:cs typeface="Malgun Gothic"/>
                <a:sym typeface="Malgun Gothic"/>
              </a:rPr>
              <a:t>주차</a:t>
            </a:r>
            <a:endParaRPr b="1" sz="20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311700" y="2185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latin typeface="Malgun Gothic"/>
                <a:ea typeface="Malgun Gothic"/>
                <a:cs typeface="Malgun Gothic"/>
                <a:sym typeface="Malgun Gothic"/>
              </a:rPr>
              <a:t>전체 UI 설계</a:t>
            </a:r>
            <a:endParaRPr b="1" sz="4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" name="Google Shape;150;p22"/>
          <p:cNvSpPr txBox="1"/>
          <p:nvPr/>
        </p:nvSpPr>
        <p:spPr>
          <a:xfrm>
            <a:off x="388750" y="887425"/>
            <a:ext cx="18147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FF9900"/>
                </a:solidFill>
                <a:latin typeface="Malgun Gothic"/>
                <a:ea typeface="Malgun Gothic"/>
                <a:cs typeface="Malgun Gothic"/>
                <a:sym typeface="Malgun Gothic"/>
              </a:rPr>
              <a:t>|</a:t>
            </a:r>
            <a:r>
              <a:rPr b="1"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b="1"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퀴즈</a:t>
            </a:r>
            <a:endParaRPr b="1"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9025" y="957825"/>
            <a:ext cx="5825949" cy="4047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2"/>
          <p:cNvSpPr/>
          <p:nvPr/>
        </p:nvSpPr>
        <p:spPr>
          <a:xfrm>
            <a:off x="1896025" y="1701650"/>
            <a:ext cx="1314600" cy="792000"/>
          </a:xfrm>
          <a:prstGeom prst="rect">
            <a:avLst/>
          </a:prstGeom>
          <a:solidFill>
            <a:srgbClr val="000000">
              <a:alpha val="392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title"/>
          </p:nvPr>
        </p:nvSpPr>
        <p:spPr>
          <a:xfrm>
            <a:off x="311700" y="2185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latin typeface="Malgun Gothic"/>
                <a:ea typeface="Malgun Gothic"/>
                <a:cs typeface="Malgun Gothic"/>
                <a:sym typeface="Malgun Gothic"/>
              </a:rPr>
              <a:t>LLM</a:t>
            </a:r>
            <a:endParaRPr b="1" sz="4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" name="Google Shape;158;p23"/>
          <p:cNvSpPr txBox="1"/>
          <p:nvPr/>
        </p:nvSpPr>
        <p:spPr>
          <a:xfrm>
            <a:off x="572975" y="887425"/>
            <a:ext cx="22224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영단어 + 관심사 연관 </a:t>
            </a:r>
            <a:endParaRPr b="1"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연상 예문 생성</a:t>
            </a:r>
            <a:endParaRPr b="1"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9" name="Google Shape;159;p23"/>
          <p:cNvCxnSpPr/>
          <p:nvPr/>
        </p:nvCxnSpPr>
        <p:spPr>
          <a:xfrm>
            <a:off x="5210125" y="4104050"/>
            <a:ext cx="900000" cy="300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160" name="Google Shape;160;p23"/>
          <p:cNvCxnSpPr>
            <a:stCxn id="158" idx="1"/>
          </p:cNvCxnSpPr>
          <p:nvPr/>
        </p:nvCxnSpPr>
        <p:spPr>
          <a:xfrm>
            <a:off x="572975" y="112607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23"/>
          <p:cNvCxnSpPr/>
          <p:nvPr/>
        </p:nvCxnSpPr>
        <p:spPr>
          <a:xfrm>
            <a:off x="572975" y="865375"/>
            <a:ext cx="0" cy="5214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2" name="Google Shape;16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3925" y="72313"/>
            <a:ext cx="3096150" cy="49988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3" name="Google Shape;163;p23"/>
          <p:cNvGrpSpPr/>
          <p:nvPr/>
        </p:nvGrpSpPr>
        <p:grpSpPr>
          <a:xfrm>
            <a:off x="6262175" y="2780150"/>
            <a:ext cx="2725750" cy="1623900"/>
            <a:chOff x="6262175" y="2780150"/>
            <a:chExt cx="2725750" cy="1623900"/>
          </a:xfrm>
        </p:grpSpPr>
        <p:sp>
          <p:nvSpPr>
            <p:cNvPr id="164" name="Google Shape;164;p23"/>
            <p:cNvSpPr txBox="1"/>
            <p:nvPr/>
          </p:nvSpPr>
          <p:spPr>
            <a:xfrm>
              <a:off x="6316425" y="2780150"/>
              <a:ext cx="2671500" cy="162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500">
                  <a:solidFill>
                    <a:schemeClr val="accent4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문장 관련 정보</a:t>
              </a:r>
              <a:endParaRPr b="1" sz="1500">
                <a:solidFill>
                  <a:schemeClr val="accent4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3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단어</a:t>
              </a:r>
              <a:endParaRPr b="1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3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단어 발음</a:t>
              </a:r>
              <a:r>
                <a:rPr lang="ko" sz="13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[ 미국 | 영국 | 호주 ]</a:t>
              </a:r>
              <a:endParaRPr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3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예문</a:t>
              </a:r>
              <a:endParaRPr b="1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3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이미지 생성용 프롬프트 문장</a:t>
              </a:r>
              <a:endParaRPr b="1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5" name="Google Shape;165;p23"/>
            <p:cNvSpPr txBox="1"/>
            <p:nvPr/>
          </p:nvSpPr>
          <p:spPr>
            <a:xfrm>
              <a:off x="6262175" y="3065450"/>
              <a:ext cx="269100" cy="127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- </a:t>
              </a:r>
              <a:endParaRPr b="1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-</a:t>
              </a:r>
              <a:endParaRPr b="1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-</a:t>
              </a:r>
              <a:endParaRPr b="1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-</a:t>
              </a:r>
              <a:endParaRPr b="1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66" name="Google Shape;166;p23"/>
          <p:cNvCxnSpPr/>
          <p:nvPr/>
        </p:nvCxnSpPr>
        <p:spPr>
          <a:xfrm flipH="1">
            <a:off x="4725550" y="3016650"/>
            <a:ext cx="1611600" cy="2343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dot"/>
            <a:round/>
            <a:headEnd len="med" w="med" type="stealth"/>
            <a:tailEnd len="med" w="med" type="none"/>
          </a:ln>
        </p:spPr>
      </p:cxnSp>
      <p:sp>
        <p:nvSpPr>
          <p:cNvPr id="167" name="Google Shape;167;p23"/>
          <p:cNvSpPr/>
          <p:nvPr/>
        </p:nvSpPr>
        <p:spPr>
          <a:xfrm>
            <a:off x="3562025" y="72325"/>
            <a:ext cx="1431900" cy="416100"/>
          </a:xfrm>
          <a:prstGeom prst="donut">
            <a:avLst>
              <a:gd fmla="val 0" name="adj"/>
            </a:avLst>
          </a:prstGeom>
          <a:solidFill>
            <a:srgbClr val="FF0000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3"/>
          <p:cNvSpPr/>
          <p:nvPr/>
        </p:nvSpPr>
        <p:spPr>
          <a:xfrm>
            <a:off x="3562025" y="636625"/>
            <a:ext cx="1431900" cy="728100"/>
          </a:xfrm>
          <a:prstGeom prst="donut">
            <a:avLst>
              <a:gd fmla="val 0" name="adj"/>
            </a:avLst>
          </a:prstGeom>
          <a:solidFill>
            <a:srgbClr val="FF0000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3"/>
          <p:cNvSpPr/>
          <p:nvPr/>
        </p:nvSpPr>
        <p:spPr>
          <a:xfrm>
            <a:off x="3453875" y="1413225"/>
            <a:ext cx="1648200" cy="1554900"/>
          </a:xfrm>
          <a:prstGeom prst="donut">
            <a:avLst>
              <a:gd fmla="val 0" name="adj"/>
            </a:avLst>
          </a:prstGeom>
          <a:solidFill>
            <a:srgbClr val="FF0000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3"/>
          <p:cNvSpPr/>
          <p:nvPr/>
        </p:nvSpPr>
        <p:spPr>
          <a:xfrm>
            <a:off x="3453875" y="2871050"/>
            <a:ext cx="1648200" cy="1233000"/>
          </a:xfrm>
          <a:prstGeom prst="donut">
            <a:avLst>
              <a:gd fmla="val 0" name="adj"/>
            </a:avLst>
          </a:prstGeom>
          <a:solidFill>
            <a:srgbClr val="FF0000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3"/>
          <p:cNvSpPr/>
          <p:nvPr/>
        </p:nvSpPr>
        <p:spPr>
          <a:xfrm>
            <a:off x="3453875" y="4104050"/>
            <a:ext cx="1648200" cy="1045800"/>
          </a:xfrm>
          <a:prstGeom prst="donut">
            <a:avLst>
              <a:gd fmla="val 0" name="adj"/>
            </a:avLst>
          </a:prstGeom>
          <a:solidFill>
            <a:srgbClr val="FF0000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2" name="Google Shape;172;p23"/>
          <p:cNvCxnSpPr/>
          <p:nvPr/>
        </p:nvCxnSpPr>
        <p:spPr>
          <a:xfrm>
            <a:off x="3027500" y="3526650"/>
            <a:ext cx="6078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4311" y="967125"/>
            <a:ext cx="5974041" cy="3909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4"/>
          <p:cNvSpPr txBox="1"/>
          <p:nvPr>
            <p:ph type="title"/>
          </p:nvPr>
        </p:nvSpPr>
        <p:spPr>
          <a:xfrm>
            <a:off x="311700" y="2185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latin typeface="Malgun Gothic"/>
                <a:ea typeface="Malgun Gothic"/>
                <a:cs typeface="Malgun Gothic"/>
                <a:sym typeface="Malgun Gothic"/>
              </a:rPr>
              <a:t>TXT 2 IMG</a:t>
            </a:r>
            <a:endParaRPr b="1" sz="1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9" name="Google Shape;179;p24"/>
          <p:cNvSpPr txBox="1"/>
          <p:nvPr/>
        </p:nvSpPr>
        <p:spPr>
          <a:xfrm>
            <a:off x="602325" y="887425"/>
            <a:ext cx="31695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연상 예문에 맞는 </a:t>
            </a:r>
            <a:endParaRPr b="1"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AI 이미지 생성</a:t>
            </a:r>
            <a:endParaRPr b="1"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80" name="Google Shape;180;p24"/>
          <p:cNvCxnSpPr>
            <a:stCxn id="179" idx="1"/>
          </p:cNvCxnSpPr>
          <p:nvPr/>
        </p:nvCxnSpPr>
        <p:spPr>
          <a:xfrm>
            <a:off x="602325" y="112607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24"/>
          <p:cNvCxnSpPr/>
          <p:nvPr/>
        </p:nvCxnSpPr>
        <p:spPr>
          <a:xfrm>
            <a:off x="572975" y="865375"/>
            <a:ext cx="0" cy="5214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2" name="Google Shape;182;p24"/>
          <p:cNvSpPr txBox="1"/>
          <p:nvPr/>
        </p:nvSpPr>
        <p:spPr>
          <a:xfrm>
            <a:off x="437375" y="1949775"/>
            <a:ext cx="26136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accent4"/>
                </a:solidFill>
                <a:latin typeface="Malgun Gothic"/>
                <a:ea typeface="Malgun Gothic"/>
                <a:cs typeface="Malgun Gothic"/>
                <a:sym typeface="Malgun Gothic"/>
              </a:rPr>
              <a:t>Stable</a:t>
            </a:r>
            <a:r>
              <a:rPr b="1" lang="ko" sz="1500">
                <a:solidFill>
                  <a:schemeClr val="accent4"/>
                </a:solidFill>
                <a:latin typeface="Malgun Gothic"/>
                <a:ea typeface="Malgun Gothic"/>
                <a:cs typeface="Malgun Gothic"/>
                <a:sym typeface="Malgun Gothic"/>
              </a:rPr>
              <a:t> Diffusion</a:t>
            </a:r>
            <a:r>
              <a:rPr b="1"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b="1"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(txt2img)</a:t>
            </a:r>
            <a:endParaRPr b="1"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텍스트 기반 이미지 생성 </a:t>
            </a:r>
            <a:endParaRPr b="1"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3" name="Google Shape;183;p24"/>
          <p:cNvSpPr txBox="1"/>
          <p:nvPr/>
        </p:nvSpPr>
        <p:spPr>
          <a:xfrm>
            <a:off x="437375" y="2693500"/>
            <a:ext cx="2962500" cy="72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accent4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ControlNet </a:t>
            </a:r>
            <a:endParaRPr b="1" sz="1500">
              <a:solidFill>
                <a:schemeClr val="accent4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 Canny 모드 - 윤곽선 추출</a:t>
            </a:r>
            <a:endParaRPr b="1"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 Scribble 모드 -  대략적 구도 지정</a:t>
            </a:r>
            <a:endParaRPr b="1"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4" name="Google Shape;184;p24"/>
          <p:cNvSpPr txBox="1"/>
          <p:nvPr/>
        </p:nvSpPr>
        <p:spPr>
          <a:xfrm>
            <a:off x="437375" y="3794000"/>
            <a:ext cx="11511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accent4"/>
                </a:solidFill>
                <a:latin typeface="Malgun Gothic"/>
                <a:ea typeface="Malgun Gothic"/>
                <a:cs typeface="Malgun Gothic"/>
                <a:sym typeface="Malgun Gothic"/>
              </a:rPr>
              <a:t>LoRA </a:t>
            </a:r>
            <a:endParaRPr b="1" sz="1500">
              <a:solidFill>
                <a:schemeClr val="accent4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그림체 학습</a:t>
            </a:r>
            <a:endParaRPr b="1"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5" name="Google Shape;185;p24"/>
          <p:cNvSpPr/>
          <p:nvPr/>
        </p:nvSpPr>
        <p:spPr>
          <a:xfrm>
            <a:off x="3856050" y="1663575"/>
            <a:ext cx="1431900" cy="286200"/>
          </a:xfrm>
          <a:prstGeom prst="donut">
            <a:avLst>
              <a:gd fmla="val 0" name="adj"/>
            </a:avLst>
          </a:prstGeom>
          <a:solidFill>
            <a:srgbClr val="FF0000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4"/>
          <p:cNvSpPr/>
          <p:nvPr/>
        </p:nvSpPr>
        <p:spPr>
          <a:xfrm>
            <a:off x="5753675" y="1663575"/>
            <a:ext cx="925500" cy="286200"/>
          </a:xfrm>
          <a:prstGeom prst="donut">
            <a:avLst>
              <a:gd fmla="val 0" name="adj"/>
            </a:avLst>
          </a:prstGeom>
          <a:solidFill>
            <a:srgbClr val="FF0000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4"/>
          <p:cNvSpPr/>
          <p:nvPr/>
        </p:nvSpPr>
        <p:spPr>
          <a:xfrm>
            <a:off x="5736725" y="2184850"/>
            <a:ext cx="925500" cy="286200"/>
          </a:xfrm>
          <a:prstGeom prst="donut">
            <a:avLst>
              <a:gd fmla="val 0" name="adj"/>
            </a:avLst>
          </a:prstGeom>
          <a:solidFill>
            <a:srgbClr val="FF0000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4"/>
          <p:cNvSpPr/>
          <p:nvPr/>
        </p:nvSpPr>
        <p:spPr>
          <a:xfrm>
            <a:off x="7497975" y="2738225"/>
            <a:ext cx="925500" cy="286200"/>
          </a:xfrm>
          <a:prstGeom prst="donut">
            <a:avLst>
              <a:gd fmla="val 0" name="adj"/>
            </a:avLst>
          </a:prstGeom>
          <a:solidFill>
            <a:srgbClr val="FF0000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4"/>
          <p:cNvSpPr/>
          <p:nvPr/>
        </p:nvSpPr>
        <p:spPr>
          <a:xfrm>
            <a:off x="5448575" y="3314825"/>
            <a:ext cx="1535700" cy="286200"/>
          </a:xfrm>
          <a:prstGeom prst="donut">
            <a:avLst>
              <a:gd fmla="val 0" name="adj"/>
            </a:avLst>
          </a:prstGeom>
          <a:solidFill>
            <a:srgbClr val="FF0000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4"/>
          <p:cNvSpPr/>
          <p:nvPr/>
        </p:nvSpPr>
        <p:spPr>
          <a:xfrm>
            <a:off x="7458700" y="3314825"/>
            <a:ext cx="925500" cy="286200"/>
          </a:xfrm>
          <a:prstGeom prst="donut">
            <a:avLst>
              <a:gd fmla="val 0" name="adj"/>
            </a:avLst>
          </a:prstGeom>
          <a:solidFill>
            <a:srgbClr val="FF0000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8300" y="2706134"/>
            <a:ext cx="6366177" cy="1781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47413" y="1126082"/>
            <a:ext cx="6366177" cy="1725216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4"/>
          <p:cNvSpPr/>
          <p:nvPr/>
        </p:nvSpPr>
        <p:spPr>
          <a:xfrm>
            <a:off x="5431625" y="3864700"/>
            <a:ext cx="1535700" cy="874200"/>
          </a:xfrm>
          <a:prstGeom prst="donut">
            <a:avLst>
              <a:gd fmla="val 0" name="adj"/>
            </a:avLst>
          </a:prstGeom>
          <a:solidFill>
            <a:srgbClr val="FF0000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/>
          <p:nvPr>
            <p:ph type="title"/>
          </p:nvPr>
        </p:nvSpPr>
        <p:spPr>
          <a:xfrm>
            <a:off x="311700" y="2185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latin typeface="Malgun Gothic"/>
                <a:ea typeface="Malgun Gothic"/>
                <a:cs typeface="Malgun Gothic"/>
                <a:sym typeface="Malgun Gothic"/>
              </a:rPr>
              <a:t>TTS + STT</a:t>
            </a:r>
            <a:endParaRPr b="1" sz="4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" name="Google Shape;199;p25"/>
          <p:cNvSpPr txBox="1"/>
          <p:nvPr/>
        </p:nvSpPr>
        <p:spPr>
          <a:xfrm>
            <a:off x="572975" y="887425"/>
            <a:ext cx="22224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 발음 </a:t>
            </a:r>
            <a:endParaRPr b="1"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교정</a:t>
            </a:r>
            <a:endParaRPr b="1"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" name="Google Shape;200;p25"/>
          <p:cNvSpPr txBox="1"/>
          <p:nvPr/>
        </p:nvSpPr>
        <p:spPr>
          <a:xfrm>
            <a:off x="321275" y="1779750"/>
            <a:ext cx="2725800" cy="10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 </a:t>
            </a:r>
            <a:r>
              <a:rPr b="1" lang="ko" sz="1500">
                <a:solidFill>
                  <a:srgbClr val="FF99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음성 인식 종료</a:t>
            </a:r>
            <a:r>
              <a:rPr b="1"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기준</a:t>
            </a:r>
            <a:endParaRPr b="1"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교정 버튼을 한 번 더 눌렀을 때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- 2초 이상의 공백이 있을 때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01" name="Google Shape;201;p25"/>
          <p:cNvCxnSpPr>
            <a:stCxn id="199" idx="1"/>
          </p:cNvCxnSpPr>
          <p:nvPr/>
        </p:nvCxnSpPr>
        <p:spPr>
          <a:xfrm>
            <a:off x="572975" y="112607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25"/>
          <p:cNvCxnSpPr/>
          <p:nvPr/>
        </p:nvCxnSpPr>
        <p:spPr>
          <a:xfrm>
            <a:off x="572975" y="865375"/>
            <a:ext cx="0" cy="5214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03" name="Google Shape;20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9250" y="70950"/>
            <a:ext cx="2365499" cy="50015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4" name="Google Shape;204;p25"/>
          <p:cNvCxnSpPr/>
          <p:nvPr/>
        </p:nvCxnSpPr>
        <p:spPr>
          <a:xfrm flipH="1" rot="10800000">
            <a:off x="2875575" y="2007350"/>
            <a:ext cx="694500" cy="978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dot"/>
            <a:round/>
            <a:headEnd len="med" w="med" type="stealth"/>
            <a:tailEnd len="med" w="med" type="none"/>
          </a:ln>
        </p:spPr>
      </p:cxnSp>
      <p:sp>
        <p:nvSpPr>
          <p:cNvPr id="205" name="Google Shape;205;p25"/>
          <p:cNvSpPr/>
          <p:nvPr/>
        </p:nvSpPr>
        <p:spPr>
          <a:xfrm>
            <a:off x="3570075" y="126575"/>
            <a:ext cx="1431900" cy="416100"/>
          </a:xfrm>
          <a:prstGeom prst="donut">
            <a:avLst>
              <a:gd fmla="val 0" name="adj"/>
            </a:avLst>
          </a:prstGeom>
          <a:solidFill>
            <a:srgbClr val="FF0000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5"/>
          <p:cNvSpPr/>
          <p:nvPr/>
        </p:nvSpPr>
        <p:spPr>
          <a:xfrm>
            <a:off x="3570075" y="626225"/>
            <a:ext cx="1431900" cy="1023600"/>
          </a:xfrm>
          <a:prstGeom prst="donut">
            <a:avLst>
              <a:gd fmla="val 0" name="adj"/>
            </a:avLst>
          </a:prstGeom>
          <a:solidFill>
            <a:srgbClr val="FF0000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5"/>
          <p:cNvSpPr/>
          <p:nvPr/>
        </p:nvSpPr>
        <p:spPr>
          <a:xfrm>
            <a:off x="3455925" y="1682075"/>
            <a:ext cx="1660200" cy="572700"/>
          </a:xfrm>
          <a:prstGeom prst="donut">
            <a:avLst>
              <a:gd fmla="val 0" name="adj"/>
            </a:avLst>
          </a:prstGeom>
          <a:solidFill>
            <a:srgbClr val="FF0000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5"/>
          <p:cNvSpPr/>
          <p:nvPr/>
        </p:nvSpPr>
        <p:spPr>
          <a:xfrm>
            <a:off x="3676875" y="3817475"/>
            <a:ext cx="1218300" cy="653100"/>
          </a:xfrm>
          <a:prstGeom prst="donut">
            <a:avLst>
              <a:gd fmla="val 0" name="adj"/>
            </a:avLst>
          </a:prstGeom>
          <a:solidFill>
            <a:srgbClr val="FF0000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5"/>
          <p:cNvSpPr/>
          <p:nvPr/>
        </p:nvSpPr>
        <p:spPr>
          <a:xfrm>
            <a:off x="3676875" y="4602275"/>
            <a:ext cx="1218300" cy="521400"/>
          </a:xfrm>
          <a:prstGeom prst="donut">
            <a:avLst>
              <a:gd fmla="val 0" name="adj"/>
            </a:avLst>
          </a:prstGeom>
          <a:solidFill>
            <a:srgbClr val="FF0000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5"/>
          <p:cNvSpPr txBox="1"/>
          <p:nvPr/>
        </p:nvSpPr>
        <p:spPr>
          <a:xfrm>
            <a:off x="6029525" y="2571750"/>
            <a:ext cx="2725800" cy="16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발음 </a:t>
            </a:r>
            <a:r>
              <a:rPr b="1" lang="ko" sz="1500">
                <a:solidFill>
                  <a:srgbClr val="FF99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분석 기준</a:t>
            </a:r>
            <a:endParaRPr b="1" sz="1500">
              <a:solidFill>
                <a:srgbClr val="FF99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Accuracy </a:t>
            </a:r>
            <a:r>
              <a:rPr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발음(음소단위) 정확도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Fluency 능숙도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Completeness 완전성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Prosody 운율(강세, 억양, 속도)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1" name="Google Shape;211;p25"/>
          <p:cNvSpPr txBox="1"/>
          <p:nvPr/>
        </p:nvSpPr>
        <p:spPr>
          <a:xfrm>
            <a:off x="0" y="4924200"/>
            <a:ext cx="2018400" cy="2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https://learn.microsoft.com/ko-kr/azure/ai-services/speech-service/how-to-pronunciation-assessment?pivots=programming-language-csharp</a:t>
            </a:r>
            <a:endParaRPr sz="100"/>
          </a:p>
        </p:txBody>
      </p:sp>
      <p:cxnSp>
        <p:nvCxnSpPr>
          <p:cNvPr id="212" name="Google Shape;212;p25"/>
          <p:cNvCxnSpPr/>
          <p:nvPr/>
        </p:nvCxnSpPr>
        <p:spPr>
          <a:xfrm flipH="1">
            <a:off x="4677350" y="2821325"/>
            <a:ext cx="1366800" cy="2559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dot"/>
            <a:round/>
            <a:headEnd len="med" w="med" type="stealth"/>
            <a:tailEnd len="med" w="med" type="none"/>
          </a:ln>
        </p:spPr>
      </p:cxnSp>
      <p:sp>
        <p:nvSpPr>
          <p:cNvPr id="213" name="Google Shape;213;p25"/>
          <p:cNvSpPr/>
          <p:nvPr/>
        </p:nvSpPr>
        <p:spPr>
          <a:xfrm>
            <a:off x="3455925" y="2254775"/>
            <a:ext cx="1546200" cy="1456500"/>
          </a:xfrm>
          <a:prstGeom prst="donut">
            <a:avLst>
              <a:gd fmla="val 0" name="adj"/>
            </a:avLst>
          </a:prstGeom>
          <a:solidFill>
            <a:srgbClr val="FF0000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5"/>
          <p:cNvSpPr txBox="1"/>
          <p:nvPr/>
        </p:nvSpPr>
        <p:spPr>
          <a:xfrm>
            <a:off x="5002125" y="4647425"/>
            <a:ext cx="1027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자주 틀리는 발음, </a:t>
            </a:r>
            <a:br>
              <a:rPr b="1" lang="ko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b="1" lang="ko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점수 통계</a:t>
            </a:r>
            <a:endParaRPr b="1"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/>
          <p:nvPr>
            <p:ph type="title"/>
          </p:nvPr>
        </p:nvSpPr>
        <p:spPr>
          <a:xfrm>
            <a:off x="311700" y="2185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latin typeface="Malgun Gothic"/>
                <a:ea typeface="Malgun Gothic"/>
                <a:cs typeface="Malgun Gothic"/>
                <a:sym typeface="Malgun Gothic"/>
              </a:rPr>
              <a:t>진행 상황</a:t>
            </a:r>
            <a:endParaRPr b="1" sz="4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0" name="Google Shape;220;p26"/>
          <p:cNvSpPr/>
          <p:nvPr/>
        </p:nvSpPr>
        <p:spPr>
          <a:xfrm>
            <a:off x="6325916" y="1524750"/>
            <a:ext cx="2383800" cy="3148500"/>
          </a:xfrm>
          <a:prstGeom prst="roundRect">
            <a:avLst>
              <a:gd fmla="val 663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1" name="Google Shape;221;p26"/>
          <p:cNvSpPr/>
          <p:nvPr/>
        </p:nvSpPr>
        <p:spPr>
          <a:xfrm>
            <a:off x="3504550" y="1524758"/>
            <a:ext cx="2383800" cy="3148500"/>
          </a:xfrm>
          <a:prstGeom prst="roundRect">
            <a:avLst>
              <a:gd fmla="val 788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2" name="Google Shape;222;p26"/>
          <p:cNvSpPr/>
          <p:nvPr/>
        </p:nvSpPr>
        <p:spPr>
          <a:xfrm>
            <a:off x="625900" y="1524750"/>
            <a:ext cx="2383800" cy="3148500"/>
          </a:xfrm>
          <a:prstGeom prst="roundRect">
            <a:avLst>
              <a:gd fmla="val 897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23" name="Google Shape;223;p26"/>
          <p:cNvCxnSpPr/>
          <p:nvPr/>
        </p:nvCxnSpPr>
        <p:spPr>
          <a:xfrm rot="10800000">
            <a:off x="681825" y="2516600"/>
            <a:ext cx="2248800" cy="6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4" name="Google Shape;224;p26"/>
          <p:cNvSpPr txBox="1"/>
          <p:nvPr/>
        </p:nvSpPr>
        <p:spPr>
          <a:xfrm>
            <a:off x="625900" y="2841050"/>
            <a:ext cx="2523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4150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 </a:t>
            </a: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영단어 데이터셋 수집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 LLM 프롬프트 진행</a:t>
            </a:r>
            <a:endParaRPr sz="1600">
              <a:solidFill>
                <a:schemeClr val="dk1"/>
              </a:solidFill>
              <a:highlight>
                <a:srgbClr val="FCE5CD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5" name="Google Shape;225;p26"/>
          <p:cNvSpPr txBox="1"/>
          <p:nvPr/>
        </p:nvSpPr>
        <p:spPr>
          <a:xfrm>
            <a:off x="1083250" y="1935563"/>
            <a:ext cx="146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김성준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6" name="Google Shape;226;p26"/>
          <p:cNvSpPr txBox="1"/>
          <p:nvPr/>
        </p:nvSpPr>
        <p:spPr>
          <a:xfrm>
            <a:off x="3492225" y="2769850"/>
            <a:ext cx="27546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 앱 전체 UI 설계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 AI 이미지 생성 테스트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③ Dart 학습 -&gt; Flutter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7" name="Google Shape;227;p26"/>
          <p:cNvSpPr txBox="1"/>
          <p:nvPr/>
        </p:nvSpPr>
        <p:spPr>
          <a:xfrm>
            <a:off x="3961900" y="1935563"/>
            <a:ext cx="146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권원경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8" name="Google Shape;228;p26"/>
          <p:cNvSpPr txBox="1"/>
          <p:nvPr/>
        </p:nvSpPr>
        <p:spPr>
          <a:xfrm>
            <a:off x="6188052" y="2786075"/>
            <a:ext cx="26385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① Stable Diffusion 설치 및 사용법 학습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② AI 이미지 생성 테스트 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9" name="Google Shape;229;p26"/>
          <p:cNvSpPr txBox="1"/>
          <p:nvPr/>
        </p:nvSpPr>
        <p:spPr>
          <a:xfrm>
            <a:off x="6783266" y="1935563"/>
            <a:ext cx="146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정수현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0" name="Google Shape;230;p26"/>
          <p:cNvCxnSpPr/>
          <p:nvPr/>
        </p:nvCxnSpPr>
        <p:spPr>
          <a:xfrm rot="10800000">
            <a:off x="3543413" y="2516600"/>
            <a:ext cx="2248800" cy="6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1" name="Google Shape;231;p26"/>
          <p:cNvCxnSpPr/>
          <p:nvPr/>
        </p:nvCxnSpPr>
        <p:spPr>
          <a:xfrm rot="10800000">
            <a:off x="6383188" y="2516600"/>
            <a:ext cx="2248800" cy="6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2185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latin typeface="Malgun Gothic"/>
                <a:ea typeface="Malgun Gothic"/>
                <a:cs typeface="Malgun Gothic"/>
                <a:sym typeface="Malgun Gothic"/>
              </a:rPr>
              <a:t>목차</a:t>
            </a:r>
            <a:endParaRPr b="1" sz="4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1164750" y="1108900"/>
            <a:ext cx="6814500" cy="8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프로젝트 설명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프로그램 주요 기능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1164750" y="2129550"/>
            <a:ext cx="6814500" cy="8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 UI </a:t>
            </a:r>
            <a:r>
              <a:rPr b="1" lang="ko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설계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1164750" y="3899650"/>
            <a:ext cx="6814500" cy="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ko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진행 상황</a:t>
            </a:r>
            <a:endParaRPr sz="16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0" name="Google Shape;70;p14"/>
          <p:cNvCxnSpPr/>
          <p:nvPr/>
        </p:nvCxnSpPr>
        <p:spPr>
          <a:xfrm>
            <a:off x="1050650" y="1108900"/>
            <a:ext cx="0" cy="3269700"/>
          </a:xfrm>
          <a:prstGeom prst="straightConnector1">
            <a:avLst/>
          </a:prstGeom>
          <a:noFill/>
          <a:ln cap="flat" cmpd="sng" w="28575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1164750" y="2785300"/>
            <a:ext cx="6814500" cy="8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기능 흐름도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LLM  |  TXT2IMG  |  STT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9388" y="1022625"/>
            <a:ext cx="2615525" cy="24624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2185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latin typeface="Malgun Gothic"/>
                <a:ea typeface="Malgun Gothic"/>
                <a:cs typeface="Malgun Gothic"/>
                <a:sym typeface="Malgun Gothic"/>
              </a:rPr>
              <a:t>주요 기능</a:t>
            </a:r>
            <a:endParaRPr b="1" sz="4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646600" y="1345400"/>
            <a:ext cx="789000" cy="756300"/>
          </a:xfrm>
          <a:prstGeom prst="donut">
            <a:avLst>
              <a:gd fmla="val 7125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828625" y="1494800"/>
            <a:ext cx="3456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100">
                <a:solidFill>
                  <a:schemeClr val="dk1"/>
                </a:solidFill>
              </a:rPr>
              <a:t>1</a:t>
            </a:r>
            <a:endParaRPr b="1" sz="3100">
              <a:solidFill>
                <a:schemeClr val="dk1"/>
              </a:solidFill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646600" y="2403600"/>
            <a:ext cx="789000" cy="756300"/>
          </a:xfrm>
          <a:prstGeom prst="donut">
            <a:avLst>
              <a:gd fmla="val 7125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828625" y="2553000"/>
            <a:ext cx="3456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100">
                <a:solidFill>
                  <a:schemeClr val="dk1"/>
                </a:solidFill>
              </a:rPr>
              <a:t>2</a:t>
            </a:r>
            <a:endParaRPr b="1" sz="3100">
              <a:solidFill>
                <a:schemeClr val="dk1"/>
              </a:solidFill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646600" y="3461800"/>
            <a:ext cx="789000" cy="756300"/>
          </a:xfrm>
          <a:prstGeom prst="donut">
            <a:avLst>
              <a:gd fmla="val 7125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828625" y="3611200"/>
            <a:ext cx="3456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100">
                <a:solidFill>
                  <a:schemeClr val="dk1"/>
                </a:solidFill>
              </a:rPr>
              <a:t>3</a:t>
            </a:r>
            <a:endParaRPr b="1" sz="3100">
              <a:solidFill>
                <a:schemeClr val="dk1"/>
              </a:solidFill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1669050" y="1368650"/>
            <a:ext cx="6350100" cy="7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 맞춤 </a:t>
            </a:r>
            <a:r>
              <a:rPr b="1" lang="ko" sz="2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연상 문장 생성</a:t>
            </a:r>
            <a:endParaRPr b="1" sz="2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1669050" y="2426850"/>
            <a:ext cx="6350100" cy="7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예문에 맞는 </a:t>
            </a:r>
            <a:r>
              <a:rPr b="1" lang="ko" sz="2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 제공</a:t>
            </a:r>
            <a:endParaRPr sz="2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1669050" y="3485050"/>
            <a:ext cx="6350100" cy="7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발음 교정 기능</a:t>
            </a:r>
            <a:r>
              <a:rPr lang="ko" sz="2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추가로 단점 보완</a:t>
            </a:r>
            <a:endParaRPr sz="2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6551700" y="3482400"/>
            <a:ext cx="17709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[ofen] </a:t>
            </a:r>
            <a:r>
              <a:rPr lang="ko" sz="150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≠ 오분</a:t>
            </a:r>
            <a:endParaRPr sz="18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/>
          <p:nvPr/>
        </p:nvSpPr>
        <p:spPr>
          <a:xfrm>
            <a:off x="633975" y="3400375"/>
            <a:ext cx="1504500" cy="1424700"/>
          </a:xfrm>
          <a:prstGeom prst="ellipse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 txBox="1"/>
          <p:nvPr>
            <p:ph type="title"/>
          </p:nvPr>
        </p:nvSpPr>
        <p:spPr>
          <a:xfrm>
            <a:off x="311700" y="2185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latin typeface="Malgun Gothic"/>
                <a:ea typeface="Malgun Gothic"/>
                <a:cs typeface="Malgun Gothic"/>
                <a:sym typeface="Malgun Gothic"/>
              </a:rPr>
              <a:t>전체 UI </a:t>
            </a:r>
            <a:r>
              <a:rPr b="1" lang="ko" sz="4000">
                <a:latin typeface="Malgun Gothic"/>
                <a:ea typeface="Malgun Gothic"/>
                <a:cs typeface="Malgun Gothic"/>
                <a:sym typeface="Malgun Gothic"/>
              </a:rPr>
              <a:t>설계</a:t>
            </a:r>
            <a:endParaRPr b="1" sz="4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388750" y="887425"/>
            <a:ext cx="15045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FF9900"/>
                </a:solidFill>
                <a:latin typeface="Malgun Gothic"/>
                <a:ea typeface="Malgun Gothic"/>
                <a:cs typeface="Malgun Gothic"/>
                <a:sym typeface="Malgun Gothic"/>
              </a:rPr>
              <a:t>|</a:t>
            </a:r>
            <a:r>
              <a:rPr b="1"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주요 기능</a:t>
            </a:r>
            <a:endParaRPr b="1"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0300" y="1284050"/>
            <a:ext cx="5013701" cy="38594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/>
          <p:nvPr/>
        </p:nvSpPr>
        <p:spPr>
          <a:xfrm>
            <a:off x="633975" y="1383438"/>
            <a:ext cx="1504500" cy="1424700"/>
          </a:xfrm>
          <a:prstGeom prst="ellipse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 txBox="1"/>
          <p:nvPr/>
        </p:nvSpPr>
        <p:spPr>
          <a:xfrm>
            <a:off x="758625" y="1676388"/>
            <a:ext cx="12552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단어장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생성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2218775" y="2382350"/>
            <a:ext cx="1504500" cy="1424700"/>
          </a:xfrm>
          <a:prstGeom prst="ellipse">
            <a:avLst/>
          </a:prstGeom>
          <a:noFill/>
          <a:ln cap="flat" cmpd="sng" w="19050">
            <a:solidFill>
              <a:srgbClr val="F9CB9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6"/>
          <p:cNvSpPr txBox="1"/>
          <p:nvPr/>
        </p:nvSpPr>
        <p:spPr>
          <a:xfrm>
            <a:off x="2343425" y="2675300"/>
            <a:ext cx="12552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단어 암기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758625" y="3693325"/>
            <a:ext cx="12552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4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단어 퀴즈</a:t>
            </a:r>
            <a:endParaRPr b="1" sz="2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5791650" y="3175550"/>
            <a:ext cx="405000" cy="773700"/>
          </a:xfrm>
          <a:prstGeom prst="rect">
            <a:avLst/>
          </a:prstGeom>
          <a:solidFill>
            <a:srgbClr val="000000">
              <a:alpha val="392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7303500" y="345025"/>
            <a:ext cx="405000" cy="168600"/>
          </a:xfrm>
          <a:prstGeom prst="rect">
            <a:avLst/>
          </a:prstGeom>
          <a:solidFill>
            <a:srgbClr val="000000">
              <a:alpha val="392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5872750" y="4339525"/>
            <a:ext cx="270300" cy="168600"/>
          </a:xfrm>
          <a:prstGeom prst="rect">
            <a:avLst/>
          </a:prstGeom>
          <a:solidFill>
            <a:srgbClr val="000000">
              <a:alpha val="392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311700" y="2185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latin typeface="Malgun Gothic"/>
                <a:ea typeface="Malgun Gothic"/>
                <a:cs typeface="Malgun Gothic"/>
                <a:sym typeface="Malgun Gothic"/>
              </a:rPr>
              <a:t>전체 UI 설계</a:t>
            </a:r>
            <a:endParaRPr b="1" sz="4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388750" y="887425"/>
            <a:ext cx="15045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FF9900"/>
                </a:solidFill>
                <a:latin typeface="Malgun Gothic"/>
                <a:ea typeface="Malgun Gothic"/>
                <a:cs typeface="Malgun Gothic"/>
                <a:sym typeface="Malgun Gothic"/>
              </a:rPr>
              <a:t>|</a:t>
            </a:r>
            <a:r>
              <a:rPr b="1"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b="1"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메인화면</a:t>
            </a:r>
            <a:endParaRPr b="1"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875" y="1173325"/>
            <a:ext cx="6183949" cy="3889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97825" y="1173325"/>
            <a:ext cx="1732301" cy="3889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2185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latin typeface="Malgun Gothic"/>
                <a:ea typeface="Malgun Gothic"/>
                <a:cs typeface="Malgun Gothic"/>
                <a:sym typeface="Malgun Gothic"/>
              </a:rPr>
              <a:t>전체 UI 설계</a:t>
            </a:r>
            <a:endParaRPr b="1" sz="4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388750" y="887425"/>
            <a:ext cx="18147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FF9900"/>
                </a:solidFill>
                <a:latin typeface="Malgun Gothic"/>
                <a:ea typeface="Malgun Gothic"/>
                <a:cs typeface="Malgun Gothic"/>
                <a:sym typeface="Malgun Gothic"/>
              </a:rPr>
              <a:t>|</a:t>
            </a:r>
            <a:r>
              <a:rPr b="1"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b="1"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환경 설정</a:t>
            </a:r>
            <a:endParaRPr b="1"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325" y="1269550"/>
            <a:ext cx="7681351" cy="366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/>
          <p:nvPr/>
        </p:nvSpPr>
        <p:spPr>
          <a:xfrm>
            <a:off x="6658525" y="2226050"/>
            <a:ext cx="1528800" cy="631500"/>
          </a:xfrm>
          <a:prstGeom prst="rect">
            <a:avLst/>
          </a:prstGeom>
          <a:solidFill>
            <a:srgbClr val="000000">
              <a:alpha val="392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311700" y="2185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latin typeface="Malgun Gothic"/>
                <a:ea typeface="Malgun Gothic"/>
                <a:cs typeface="Malgun Gothic"/>
                <a:sym typeface="Malgun Gothic"/>
              </a:rPr>
              <a:t>전체 UI 설계</a:t>
            </a:r>
            <a:endParaRPr b="1" sz="4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388750" y="887425"/>
            <a:ext cx="15045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FF9900"/>
                </a:solidFill>
                <a:latin typeface="Malgun Gothic"/>
                <a:ea typeface="Malgun Gothic"/>
                <a:cs typeface="Malgun Gothic"/>
                <a:sym typeface="Malgun Gothic"/>
              </a:rPr>
              <a:t>|</a:t>
            </a:r>
            <a:r>
              <a:rPr b="1"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b="1"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단어장</a:t>
            </a:r>
            <a:endParaRPr b="1"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3100" y="887425"/>
            <a:ext cx="1839772" cy="4047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9625" y="887425"/>
            <a:ext cx="3594825" cy="404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20400" y="887425"/>
            <a:ext cx="1789409" cy="404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9"/>
          <p:cNvSpPr/>
          <p:nvPr/>
        </p:nvSpPr>
        <p:spPr>
          <a:xfrm>
            <a:off x="7161525" y="1498325"/>
            <a:ext cx="1707000" cy="3392700"/>
          </a:xfrm>
          <a:prstGeom prst="rect">
            <a:avLst/>
          </a:prstGeom>
          <a:solidFill>
            <a:srgbClr val="000000">
              <a:alpha val="392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9"/>
          <p:cNvSpPr/>
          <p:nvPr/>
        </p:nvSpPr>
        <p:spPr>
          <a:xfrm>
            <a:off x="3039450" y="2975225"/>
            <a:ext cx="171300" cy="12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311700" y="2185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latin typeface="Malgun Gothic"/>
                <a:ea typeface="Malgun Gothic"/>
                <a:cs typeface="Malgun Gothic"/>
                <a:sym typeface="Malgun Gothic"/>
              </a:rPr>
              <a:t>전체 UI 설계</a:t>
            </a:r>
            <a:endParaRPr b="1" sz="4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388750" y="887425"/>
            <a:ext cx="18147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FF9900"/>
                </a:solidFill>
                <a:latin typeface="Malgun Gothic"/>
                <a:ea typeface="Malgun Gothic"/>
                <a:cs typeface="Malgun Gothic"/>
                <a:sym typeface="Malgun Gothic"/>
              </a:rPr>
              <a:t>|</a:t>
            </a:r>
            <a:r>
              <a:rPr b="1"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b="1"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새 단어장 생성</a:t>
            </a:r>
            <a:endParaRPr b="1"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8038" y="1269550"/>
            <a:ext cx="7027914" cy="366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311700" y="2185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000">
                <a:latin typeface="Malgun Gothic"/>
                <a:ea typeface="Malgun Gothic"/>
                <a:cs typeface="Malgun Gothic"/>
                <a:sym typeface="Malgun Gothic"/>
              </a:rPr>
              <a:t>전체 UI 설계</a:t>
            </a:r>
            <a:endParaRPr b="1" sz="40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>
            <a:off x="388750" y="887425"/>
            <a:ext cx="18147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FF9900"/>
                </a:solidFill>
                <a:latin typeface="Malgun Gothic"/>
                <a:ea typeface="Malgun Gothic"/>
                <a:cs typeface="Malgun Gothic"/>
                <a:sym typeface="Malgun Gothic"/>
              </a:rPr>
              <a:t>|</a:t>
            </a:r>
            <a:r>
              <a:rPr b="1"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b="1" lang="ko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단어 학습</a:t>
            </a:r>
            <a:endParaRPr b="1"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8750" y="887425"/>
            <a:ext cx="5666499" cy="4047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