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010084f56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010084f56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010084f56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010084f5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ff5d254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ff5d254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8d244069a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8d244069a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013fe8e1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013fe8e1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ff5d254c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ff5d254c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013fe8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013fe8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ff5d254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ff5d254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00eb536d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00eb536d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00eb536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00eb536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ff5d254c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ff5d254c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7.jp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700" y="907625"/>
            <a:ext cx="8412600" cy="1568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33925"/>
            <a:ext cx="85206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센스보카</a:t>
            </a:r>
            <a:endParaRPr b="1" sz="4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386575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캡스톤 디자인 1 (001)</a:t>
            </a:r>
            <a:endParaRPr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3837825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IT융합학부 컴퓨터정보보안전공</a:t>
            </a:r>
            <a:endParaRPr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4142500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김성준  |  권원경  |  정수현</a:t>
            </a:r>
            <a:endParaRPr b="1"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11700" y="1878175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감각을 자극하는 센스있는 영단어 해마학습법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" name="Google Shape;60;p13" title="free-icon-alphabet-165008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200" y="2944850"/>
            <a:ext cx="1704700" cy="17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11700" y="2858000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5주차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00" y="343075"/>
            <a:ext cx="8012601" cy="4457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6260225" y="2731725"/>
            <a:ext cx="2127000" cy="2025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이미지 AI 진행상황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404025" y="1003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[ Bing Image Creator ]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25" y="1463375"/>
            <a:ext cx="4663325" cy="6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/>
          <p:nvPr/>
        </p:nvSpPr>
        <p:spPr>
          <a:xfrm>
            <a:off x="2033400" y="1751900"/>
            <a:ext cx="2991900" cy="286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4284900" y="1011538"/>
            <a:ext cx="454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Prompt</a:t>
            </a:r>
            <a:r>
              <a:rPr b="1" lang="ko" sz="1300">
                <a:solidFill>
                  <a:schemeClr val="dk1"/>
                </a:solidFill>
              </a:rPr>
              <a:t> → </a:t>
            </a:r>
            <a:r>
              <a:rPr b="1" lang="ko" sz="1300">
                <a:solidFill>
                  <a:schemeClr val="accent4"/>
                </a:solidFill>
              </a:rPr>
              <a:t>A singer relying on their supportive fans </a:t>
            </a:r>
            <a:endParaRPr b="1" sz="1300">
              <a:solidFill>
                <a:schemeClr val="accent4"/>
              </a:solidFill>
            </a:endParaRPr>
          </a:p>
        </p:txBody>
      </p:sp>
      <p:cxnSp>
        <p:nvCxnSpPr>
          <p:cNvPr id="165" name="Google Shape;165;p23"/>
          <p:cNvCxnSpPr/>
          <p:nvPr/>
        </p:nvCxnSpPr>
        <p:spPr>
          <a:xfrm>
            <a:off x="3850800" y="1197164"/>
            <a:ext cx="434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3"/>
          <p:cNvCxnSpPr/>
          <p:nvPr/>
        </p:nvCxnSpPr>
        <p:spPr>
          <a:xfrm flipH="1" rot="10800000">
            <a:off x="3848850" y="1183650"/>
            <a:ext cx="1800" cy="558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2100" y="2171061"/>
            <a:ext cx="2271324" cy="22713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/>
        </p:nvSpPr>
        <p:spPr>
          <a:xfrm>
            <a:off x="1924413" y="4442350"/>
            <a:ext cx="1807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▲ DALL</a:t>
            </a:r>
            <a:r>
              <a:rPr b="1" lang="ko" sz="13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·</a:t>
            </a:r>
            <a:r>
              <a:rPr b="1" lang="ko" sz="1300">
                <a:solidFill>
                  <a:schemeClr val="dk1"/>
                </a:solidFill>
              </a:rPr>
              <a:t>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accent4"/>
                </a:solidFill>
              </a:rPr>
              <a:t>1차 이미지</a:t>
            </a:r>
            <a:r>
              <a:rPr b="1" lang="ko" sz="1300">
                <a:solidFill>
                  <a:schemeClr val="dk1"/>
                </a:solidFill>
              </a:rPr>
              <a:t> 생성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2113" y="2171025"/>
            <a:ext cx="2271325" cy="22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5299788" y="4442338"/>
            <a:ext cx="2376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▲</a:t>
            </a:r>
            <a:r>
              <a:rPr b="1" lang="ko" sz="1300">
                <a:solidFill>
                  <a:schemeClr val="dk1"/>
                </a:solidFill>
              </a:rPr>
              <a:t> </a:t>
            </a:r>
            <a:r>
              <a:rPr b="1" lang="ko" sz="1300">
                <a:solidFill>
                  <a:schemeClr val="dk1"/>
                </a:solidFill>
              </a:rPr>
              <a:t>Stable Diffusion WebUI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accent4"/>
                </a:solidFill>
              </a:rPr>
              <a:t>ControlNet (Scribble)</a:t>
            </a:r>
            <a:endParaRPr b="1" sz="1300">
              <a:solidFill>
                <a:schemeClr val="accent4"/>
              </a:solidFill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4303025" y="3215163"/>
            <a:ext cx="649500" cy="2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AB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4158125" y="3429438"/>
            <a:ext cx="93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000000"/>
                </a:solidFill>
              </a:rPr>
              <a:t>Canny</a:t>
            </a:r>
            <a:endParaRPr b="1" sz="12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진행 상황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6325916" y="1524750"/>
            <a:ext cx="2383800" cy="3148500"/>
          </a:xfrm>
          <a:prstGeom prst="roundRect">
            <a:avLst>
              <a:gd fmla="val 663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3504550" y="1524758"/>
            <a:ext cx="2383800" cy="3148500"/>
          </a:xfrm>
          <a:prstGeom prst="roundRect">
            <a:avLst>
              <a:gd fmla="val 788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625900" y="1524750"/>
            <a:ext cx="2383800" cy="3148500"/>
          </a:xfrm>
          <a:prstGeom prst="roundRect">
            <a:avLst>
              <a:gd fmla="val 897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1" name="Google Shape;181;p24"/>
          <p:cNvCxnSpPr/>
          <p:nvPr/>
        </p:nvCxnSpPr>
        <p:spPr>
          <a:xfrm rot="10800000">
            <a:off x="681825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4"/>
          <p:cNvSpPr txBox="1"/>
          <p:nvPr/>
        </p:nvSpPr>
        <p:spPr>
          <a:xfrm>
            <a:off x="625900" y="2879275"/>
            <a:ext cx="2523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150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스프링 학습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DB 설계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프롬프팅 진행 중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108325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김성준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3504550" y="2879275"/>
            <a:ext cx="2754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Flutter 학습 완료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DB 설계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로그인,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구현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396190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권원경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6383200" y="2694475"/>
            <a:ext cx="2894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Stable Diffusion +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ControlNet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 테스트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DB 설계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다트 학습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6783266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정수현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8" name="Google Shape;188;p24"/>
          <p:cNvCxnSpPr/>
          <p:nvPr/>
        </p:nvCxnSpPr>
        <p:spPr>
          <a:xfrm rot="10800000">
            <a:off x="3543413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4"/>
          <p:cNvCxnSpPr/>
          <p:nvPr/>
        </p:nvCxnSpPr>
        <p:spPr>
          <a:xfrm rot="10800000">
            <a:off x="6383188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125675" y="1666288"/>
            <a:ext cx="6814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설계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1050650" y="1108900"/>
            <a:ext cx="0" cy="32697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125675" y="2240788"/>
            <a:ext cx="6814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 UI 진행상황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125675" y="2815288"/>
            <a:ext cx="6814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LLM AI 진행 상황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125675" y="3389788"/>
            <a:ext cx="6814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AI 진행상황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075" y="791202"/>
            <a:ext cx="7865854" cy="42520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DB 설계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07800" y="2163475"/>
            <a:ext cx="1946400" cy="1090500"/>
          </a:xfrm>
          <a:prstGeom prst="frame">
            <a:avLst>
              <a:gd fmla="val 396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522550" y="3587925"/>
            <a:ext cx="1993500" cy="1524300"/>
          </a:xfrm>
          <a:prstGeom prst="frame">
            <a:avLst>
              <a:gd fmla="val 2045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660725" y="2016350"/>
            <a:ext cx="4143000" cy="1419600"/>
          </a:xfrm>
          <a:prstGeom prst="frame">
            <a:avLst>
              <a:gd fmla="val 2203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86850" y="3435950"/>
            <a:ext cx="5640000" cy="1090500"/>
          </a:xfrm>
          <a:prstGeom prst="frame">
            <a:avLst>
              <a:gd fmla="val 396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6584800" y="736475"/>
            <a:ext cx="1869000" cy="1203900"/>
          </a:xfrm>
          <a:prstGeom prst="frame">
            <a:avLst>
              <a:gd fmla="val 3246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앱 UI 진행상황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100" y="780525"/>
            <a:ext cx="1997271" cy="40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0146" y="780525"/>
            <a:ext cx="1952145" cy="4047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650" y="1490825"/>
            <a:ext cx="2536475" cy="26269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3231357" y="2681025"/>
            <a:ext cx="1171500" cy="572700"/>
          </a:xfrm>
          <a:prstGeom prst="rightArrow">
            <a:avLst>
              <a:gd fmla="val 29588" name="adj1"/>
              <a:gd fmla="val 6533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812438" y="4214475"/>
            <a:ext cx="1794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 </a:t>
            </a: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b="1"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371203" y="2571750"/>
            <a:ext cx="594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b="1"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앱 UI 진행상황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279" y="888863"/>
            <a:ext cx="1960754" cy="404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5663" y="1169162"/>
            <a:ext cx="1429575" cy="31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1153000" y="4394275"/>
            <a:ext cx="1794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 </a:t>
            </a: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b="1"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3811994" y="2751300"/>
            <a:ext cx="1171500" cy="572700"/>
          </a:xfrm>
          <a:prstGeom prst="rightArrow">
            <a:avLst>
              <a:gd fmla="val 29588" name="adj1"/>
              <a:gd fmla="val 6533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3951841" y="2642025"/>
            <a:ext cx="5949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구현</a:t>
            </a:r>
            <a:endParaRPr b="1"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LLM AI 진행상황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669075" y="2805525"/>
            <a:ext cx="57363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user </a:t>
            </a:r>
            <a:r>
              <a:rPr lang="ko" sz="1100">
                <a:solidFill>
                  <a:schemeClr val="dk1"/>
                </a:solidFill>
              </a:rPr>
              <a:t>→  viable </a:t>
            </a:r>
            <a:r>
              <a:rPr lang="ko" sz="1100">
                <a:solidFill>
                  <a:schemeClr val="dk1"/>
                </a:solidFill>
              </a:rPr>
              <a:t>단어를 경선식 예문으로 설명해줘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1"/>
                </a:solidFill>
              </a:rPr>
              <a:t>viable (실행 가능한, 생존 가능한)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System</a:t>
            </a:r>
            <a:r>
              <a:rPr b="1" lang="ko" sz="1100">
                <a:solidFill>
                  <a:schemeClr val="dk1"/>
                </a:solidFill>
              </a:rPr>
              <a:t> </a:t>
            </a:r>
            <a:r>
              <a:rPr lang="ko" sz="1100">
                <a:solidFill>
                  <a:schemeClr val="dk1"/>
                </a:solidFill>
              </a:rPr>
              <a:t>→ </a:t>
            </a:r>
            <a:r>
              <a:rPr b="1" lang="ko" sz="1100">
                <a:solidFill>
                  <a:schemeClr val="dk1"/>
                </a:solidFill>
              </a:rPr>
              <a:t>연상 포인트</a:t>
            </a:r>
            <a:r>
              <a:rPr lang="ko" sz="1100">
                <a:solidFill>
                  <a:schemeClr val="dk1"/>
                </a:solidFill>
              </a:rPr>
              <a:t>: "비어블 → 비어 있는데도 가능해"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813525" y="1097413"/>
            <a:ext cx="57363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user </a:t>
            </a:r>
            <a:r>
              <a:rPr lang="ko" sz="1100">
                <a:solidFill>
                  <a:schemeClr val="dk1"/>
                </a:solidFill>
              </a:rPr>
              <a:t>→  perish 단어를 경선식 예문으로 설명해줘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perish (죽다, 사라지다)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System </a:t>
            </a:r>
            <a:r>
              <a:rPr lang="ko" sz="1100">
                <a:solidFill>
                  <a:schemeClr val="dk1"/>
                </a:solidFill>
              </a:rPr>
              <a:t>→ </a:t>
            </a:r>
            <a:r>
              <a:rPr lang="ko" sz="1100">
                <a:solidFill>
                  <a:schemeClr val="dk1"/>
                </a:solidFill>
              </a:rPr>
              <a:t>"패리쉬(Perish) → 패리 씨가 죽었다"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6345225" y="2614850"/>
            <a:ext cx="773694" cy="12191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LLM AI 진행상황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8525" y="87550"/>
            <a:ext cx="3422751" cy="482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5" y="1551231"/>
            <a:ext cx="5499624" cy="204104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25500" y="48261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https://arxiv.org/pdf/2402.07927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25500" y="4641775"/>
            <a:ext cx="325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https://arxiv.org/html/2404.01077v1#S4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LLM AI 진행상황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26225" y="791200"/>
            <a:ext cx="57363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Prompt </a:t>
            </a:r>
            <a:r>
              <a:rPr lang="ko" sz="1100">
                <a:solidFill>
                  <a:schemeClr val="dk1"/>
                </a:solidFill>
              </a:rPr>
              <a:t>→  </a:t>
            </a:r>
            <a:r>
              <a:rPr lang="ko" sz="1100">
                <a:solidFill>
                  <a:schemeClr val="dk1"/>
                </a:solidFill>
              </a:rPr>
              <a:t>당신은 "경선식 영단어"를 이해하고 학습자에게 단어를 설명하거나 연상법을 만들어주는 AI입니다. 이 방법은 한국의 영어 강사 경선식이 개발한 것으로, 연상법과 해마학습법을 활용해 단어를 빠르고 오래 기억하게 합니다. 아래 지침을 따라 작동하세요.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#### 경선식 영단어의 핵심 원리: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1. ##중요## **연상법**: 단어의 뜻을 비슷한 발음이나 유머러스한 이야기로 연결해 기억을 돕습니다.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예: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- "senior" (선배) → "선배는 신이여!"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- "hope" (희망) → "호프집에서 희망을 찾다"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#중요## - 연상은 한국어 발음이나 문화적 맥락을 활용할 수 있습니다.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2. **특징**: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- 재미있고 과감한 표현 가능 (저속한 표현은 피함).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- 학습자가 단어와 연상을 쉽게 떠올리도록 단순하고 강렬하게.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#### 작업 지침: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1. 단어를 입력받으면, 뜻과 발음을 확인한 뒤 경선식 스타일의 연상법을 만들어 출력하세요. 입출력 예시는 아래 ####예시 항목을 참고하세요.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2. **주의사항**: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- 연상은 한국어 기반으로, 발음이나 뜻을 자연스럽게 연결.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- 지나치게 복잡하거나 억지스럽지 않게, 학습자가 쉽게 이해할 수 있도록.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- 단어의 뜻을 왜곡하지 마세요.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5292025" y="2355475"/>
            <a:ext cx="34989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user </a:t>
            </a:r>
            <a:r>
              <a:rPr lang="ko" sz="1100">
                <a:solidFill>
                  <a:schemeClr val="dk1"/>
                </a:solidFill>
              </a:rPr>
              <a:t>→  perish 단어를 경선식 예문으로 설명해줘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perish (죽다, 사라지다)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System </a:t>
            </a:r>
            <a:r>
              <a:rPr lang="ko" sz="1100">
                <a:solidFill>
                  <a:schemeClr val="dk1"/>
                </a:solidFill>
              </a:rPr>
              <a:t>→ "</a:t>
            </a:r>
            <a:r>
              <a:rPr lang="ko" sz="1100">
                <a:solidFill>
                  <a:schemeClr val="dk1"/>
                </a:solidFill>
              </a:rPr>
              <a:t>파리 쉬~</a:t>
            </a:r>
            <a:r>
              <a:rPr lang="ko" sz="1100">
                <a:solidFill>
                  <a:schemeClr val="dk1"/>
                </a:solidFill>
              </a:rPr>
              <a:t> → </a:t>
            </a:r>
            <a:r>
              <a:rPr lang="ko" sz="1100">
                <a:solidFill>
                  <a:schemeClr val="dk1"/>
                </a:solidFill>
              </a:rPr>
              <a:t>파리가 쉬~ 죽은 듯한 모습</a:t>
            </a:r>
            <a:r>
              <a:rPr lang="ko" sz="1100">
                <a:solidFill>
                  <a:schemeClr val="dk1"/>
                </a:solidFill>
              </a:rPr>
              <a:t>"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226225" y="2174400"/>
            <a:ext cx="2925300" cy="397500"/>
          </a:xfrm>
          <a:prstGeom prst="frame">
            <a:avLst>
              <a:gd fmla="val 761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272850" y="4217800"/>
            <a:ext cx="1121400" cy="194100"/>
          </a:xfrm>
          <a:prstGeom prst="frame">
            <a:avLst>
              <a:gd fmla="val 761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1697100" y="1526500"/>
            <a:ext cx="707100" cy="194100"/>
          </a:xfrm>
          <a:prstGeom prst="frame">
            <a:avLst>
              <a:gd fmla="val 7618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701" y="3525525"/>
            <a:ext cx="2298375" cy="14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이미지 AI 진행상황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851450" y="2537000"/>
            <a:ext cx="62112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프롬프팅 </a:t>
            </a:r>
            <a:r>
              <a:rPr lang="ko" sz="1100">
                <a:solidFill>
                  <a:schemeClr val="dk1"/>
                </a:solidFill>
              </a:rPr>
              <a:t>→ a hand drawn painting of </a:t>
            </a:r>
            <a:r>
              <a:rPr b="1" lang="ko" sz="1100">
                <a:solidFill>
                  <a:schemeClr val="accent4"/>
                </a:solidFill>
              </a:rPr>
              <a:t>{ A singer</a:t>
            </a:r>
            <a:r>
              <a:rPr lang="ko" sz="1100">
                <a:solidFill>
                  <a:schemeClr val="accent4"/>
                </a:solidFill>
              </a:rPr>
              <a:t> singing at a standing microphone on a super-wide stage in a really big arena stage and </a:t>
            </a:r>
            <a:r>
              <a:rPr b="1" lang="ko" sz="1100">
                <a:solidFill>
                  <a:schemeClr val="accent4"/>
                </a:solidFill>
              </a:rPr>
              <a:t>relying on their supportive fans }</a:t>
            </a:r>
            <a:r>
              <a:rPr lang="ko" sz="1100">
                <a:solidFill>
                  <a:schemeClr val="dk1"/>
                </a:solidFill>
              </a:rPr>
              <a:t> with thousands of participants sitting and taking part in it. Highly detailed crisp photo in 4k, wide-angle, sharp, vibrant, vivid. 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404025" y="1003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[ Stable Diffusion WebUI ]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25" y="1463375"/>
            <a:ext cx="4663325" cy="6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/>
          <p:nvPr/>
        </p:nvSpPr>
        <p:spPr>
          <a:xfrm>
            <a:off x="2033400" y="1751900"/>
            <a:ext cx="2991900" cy="286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2851450" y="2171013"/>
            <a:ext cx="454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번역 된 문장 </a:t>
            </a:r>
            <a:r>
              <a:rPr b="1" lang="ko" sz="1300">
                <a:solidFill>
                  <a:schemeClr val="dk1"/>
                </a:solidFill>
              </a:rPr>
              <a:t>→ </a:t>
            </a:r>
            <a:r>
              <a:rPr b="1" lang="ko" sz="1300">
                <a:solidFill>
                  <a:schemeClr val="accent4"/>
                </a:solidFill>
              </a:rPr>
              <a:t>A singer relying on their supportive fans </a:t>
            </a:r>
            <a:endParaRPr b="1" sz="1300">
              <a:solidFill>
                <a:schemeClr val="accent4"/>
              </a:solidFill>
            </a:endParaRPr>
          </a:p>
        </p:txBody>
      </p:sp>
      <p:cxnSp>
        <p:nvCxnSpPr>
          <p:cNvPr id="142" name="Google Shape;142;p21"/>
          <p:cNvCxnSpPr/>
          <p:nvPr/>
        </p:nvCxnSpPr>
        <p:spPr>
          <a:xfrm>
            <a:off x="2417350" y="2363487"/>
            <a:ext cx="4341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1"/>
          <p:cNvCxnSpPr/>
          <p:nvPr/>
        </p:nvCxnSpPr>
        <p:spPr>
          <a:xfrm>
            <a:off x="2415475" y="2038175"/>
            <a:ext cx="1800" cy="338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1"/>
          <p:cNvSpPr txBox="1"/>
          <p:nvPr/>
        </p:nvSpPr>
        <p:spPr>
          <a:xfrm>
            <a:off x="3142125" y="3624400"/>
            <a:ext cx="43173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ControlNet [Canny]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 → </a:t>
            </a:r>
            <a:r>
              <a:rPr lang="ko" sz="1200">
                <a:solidFill>
                  <a:schemeClr val="dk1"/>
                </a:solidFill>
              </a:rPr>
              <a:t>이미지에서 </a:t>
            </a:r>
            <a:r>
              <a:rPr b="1" lang="ko" sz="1200">
                <a:solidFill>
                  <a:schemeClr val="dk1"/>
                </a:solidFill>
              </a:rPr>
              <a:t>윤곽선만 추출</a:t>
            </a:r>
            <a:r>
              <a:rPr lang="ko" sz="1200">
                <a:solidFill>
                  <a:schemeClr val="dk1"/>
                </a:solidFill>
              </a:rPr>
              <a:t>하여 새로 색상을 입힐 수 있음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3142125" y="4288875"/>
            <a:ext cx="54918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ControlNet [Scribble]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→ </a:t>
            </a:r>
            <a:r>
              <a:rPr lang="ko" sz="1200">
                <a:solidFill>
                  <a:schemeClr val="dk1"/>
                </a:solidFill>
              </a:rPr>
              <a:t>이미지의 전체적인 구성을 파악하여 그림의 </a:t>
            </a:r>
            <a:r>
              <a:rPr b="1" lang="ko" sz="1200">
                <a:solidFill>
                  <a:schemeClr val="dk1"/>
                </a:solidFill>
              </a:rPr>
              <a:t>대략적인 구도와 스타일</a:t>
            </a:r>
            <a:r>
              <a:rPr lang="ko" sz="1200">
                <a:solidFill>
                  <a:schemeClr val="dk1"/>
                </a:solidFill>
              </a:rPr>
              <a:t>을 지정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700" y="2501041"/>
            <a:ext cx="2225250" cy="220553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136413" y="4706563"/>
            <a:ext cx="242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/>
              <a:t>▲ txt2img로 생성한</a:t>
            </a:r>
            <a:r>
              <a:rPr b="1" lang="ko" sz="1100">
                <a:solidFill>
                  <a:schemeClr val="accent4"/>
                </a:solidFill>
              </a:rPr>
              <a:t> 1차 이미지</a:t>
            </a:r>
            <a:endParaRPr b="1" sz="1100">
              <a:solidFill>
                <a:schemeClr val="accent4"/>
              </a:solidFill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0" y="2287050"/>
            <a:ext cx="57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</a:rPr>
              <a:t>1️⃣</a:t>
            </a:r>
            <a:endParaRPr sz="2500"/>
          </a:p>
        </p:txBody>
      </p:sp>
      <p:sp>
        <p:nvSpPr>
          <p:cNvPr id="149" name="Google Shape;149;p21"/>
          <p:cNvSpPr txBox="1"/>
          <p:nvPr/>
        </p:nvSpPr>
        <p:spPr>
          <a:xfrm>
            <a:off x="2673175" y="3510500"/>
            <a:ext cx="57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500">
                <a:solidFill>
                  <a:schemeClr val="dk1"/>
                </a:solidFill>
              </a:rPr>
              <a:t>2️⃣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