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4d24107e67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4d24107e67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4ad455f3f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4ad455f3f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4ad6cf1c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4ad6cf1c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4d24107e67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4d24107e67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3ff5d254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3ff5d254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4a4ff5405a_4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4a4ff5405a_4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8d244069a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8d244069a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a4ff5405a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a4ff5405a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effbbdd5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effbbdd5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effbbdd5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4effbbdd5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effbbdd5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4effbbdd5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effbbdd5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4effbbdd5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4d24107e67_5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4d24107e67_5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4a4ff5405a_5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4a4ff5405a_5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27.png"/><Relationship Id="rId5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26.pn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5" Type="http://schemas.openxmlformats.org/officeDocument/2006/relationships/image" Target="../media/image2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65700" y="907625"/>
            <a:ext cx="8412600" cy="15687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033925"/>
            <a:ext cx="8520600" cy="10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센스보카</a:t>
            </a:r>
            <a:endParaRPr b="1" sz="4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11700" y="3386575"/>
            <a:ext cx="8520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캡스톤 디자인 1 (001)</a:t>
            </a:r>
            <a:endParaRPr sz="2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11700" y="3837825"/>
            <a:ext cx="8520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IT융합학부 컴퓨터정보보안전공</a:t>
            </a:r>
            <a:endParaRPr sz="15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11700" y="4142500"/>
            <a:ext cx="8520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김성준  |  권원경  |  정수현</a:t>
            </a:r>
            <a:endParaRPr b="1" sz="15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11700" y="1878175"/>
            <a:ext cx="8520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감각을 자극하는 센스있는 영단어 해마학습법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0" name="Google Shape;60;p13" title="free-icon-alphabet-1650082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5200" y="2944850"/>
            <a:ext cx="1704700" cy="1704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311700" y="2858000"/>
            <a:ext cx="8520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latin typeface="Malgun Gothic"/>
                <a:ea typeface="Malgun Gothic"/>
                <a:cs typeface="Malgun Gothic"/>
                <a:sym typeface="Malgun Gothic"/>
              </a:rPr>
              <a:t>7주차</a:t>
            </a:r>
            <a:endParaRPr b="1" sz="2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/>
        </p:nvSpPr>
        <p:spPr>
          <a:xfrm>
            <a:off x="4872850" y="2336800"/>
            <a:ext cx="4063200" cy="2644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22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메인 서버 진행상황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p22"/>
          <p:cNvSpPr txBox="1"/>
          <p:nvPr/>
        </p:nvSpPr>
        <p:spPr>
          <a:xfrm>
            <a:off x="5738300" y="914113"/>
            <a:ext cx="2157600" cy="7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latin typeface="Malgun Gothic"/>
                <a:ea typeface="Malgun Gothic"/>
                <a:cs typeface="Malgun Gothic"/>
                <a:sym typeface="Malgun Gothic"/>
              </a:rPr>
              <a:t>postman으로 </a:t>
            </a:r>
            <a:endParaRPr b="1"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latin typeface="Malgun Gothic"/>
                <a:ea typeface="Malgun Gothic"/>
                <a:cs typeface="Malgun Gothic"/>
                <a:sym typeface="Malgun Gothic"/>
              </a:rPr>
              <a:t>현재 회원가입 테스트 </a:t>
            </a:r>
            <a:endParaRPr b="1"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p22"/>
          <p:cNvSpPr/>
          <p:nvPr/>
        </p:nvSpPr>
        <p:spPr>
          <a:xfrm rot="5400000">
            <a:off x="6345200" y="1695488"/>
            <a:ext cx="542700" cy="414000"/>
          </a:xfrm>
          <a:prstGeom prst="rightArrow">
            <a:avLst>
              <a:gd fmla="val 29588" name="adj1"/>
              <a:gd fmla="val 60435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 txBox="1"/>
          <p:nvPr/>
        </p:nvSpPr>
        <p:spPr>
          <a:xfrm>
            <a:off x="4966125" y="258550"/>
            <a:ext cx="3525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api 구현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6868" y="2391018"/>
            <a:ext cx="3902690" cy="2541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450" y="1104850"/>
            <a:ext cx="4341550" cy="38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/>
        </p:nvSpPr>
        <p:spPr>
          <a:xfrm>
            <a:off x="349588" y="2446100"/>
            <a:ext cx="3305400" cy="1837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p23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메인 서버 진행상황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05" name="Google Shape;20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6800" y="791200"/>
            <a:ext cx="2749438" cy="404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175" y="2771200"/>
            <a:ext cx="2409825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3"/>
          <p:cNvSpPr txBox="1"/>
          <p:nvPr/>
        </p:nvSpPr>
        <p:spPr>
          <a:xfrm>
            <a:off x="859925" y="1162650"/>
            <a:ext cx="2409900" cy="91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latin typeface="Malgun Gothic"/>
                <a:ea typeface="Malgun Gothic"/>
                <a:cs typeface="Malgun Gothic"/>
                <a:sym typeface="Malgun Gothic"/>
              </a:rPr>
              <a:t>카카오 로그인 기능</a:t>
            </a:r>
            <a:endParaRPr b="1"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latin typeface="Malgun Gothic"/>
                <a:ea typeface="Malgun Gothic"/>
                <a:cs typeface="Malgun Gothic"/>
                <a:sym typeface="Malgun Gothic"/>
              </a:rPr>
              <a:t>구현 </a:t>
            </a:r>
            <a:r>
              <a:rPr b="1" lang="ko" sz="1500">
                <a:latin typeface="Malgun Gothic"/>
                <a:ea typeface="Malgun Gothic"/>
                <a:cs typeface="Malgun Gothic"/>
                <a:sym typeface="Malgun Gothic"/>
              </a:rPr>
              <a:t>및 테스트 완료</a:t>
            </a:r>
            <a:endParaRPr b="1"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4198600" y="2539500"/>
            <a:ext cx="542700" cy="414000"/>
          </a:xfrm>
          <a:prstGeom prst="rightArrow">
            <a:avLst>
              <a:gd fmla="val 29588" name="adj1"/>
              <a:gd fmla="val 60435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"/>
          <p:cNvSpPr txBox="1"/>
          <p:nvPr/>
        </p:nvSpPr>
        <p:spPr>
          <a:xfrm>
            <a:off x="4966125" y="258550"/>
            <a:ext cx="3525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카카오 로그인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AI 이미지 생성 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5" name="Google Shape;21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73325"/>
            <a:ext cx="5274575" cy="233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4"/>
          <p:cNvSpPr/>
          <p:nvPr/>
        </p:nvSpPr>
        <p:spPr>
          <a:xfrm>
            <a:off x="1516951" y="2231975"/>
            <a:ext cx="674700" cy="215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4"/>
          <p:cNvSpPr/>
          <p:nvPr/>
        </p:nvSpPr>
        <p:spPr>
          <a:xfrm>
            <a:off x="3088575" y="2390725"/>
            <a:ext cx="749100" cy="215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4"/>
          <p:cNvSpPr/>
          <p:nvPr/>
        </p:nvSpPr>
        <p:spPr>
          <a:xfrm>
            <a:off x="1673701" y="2390725"/>
            <a:ext cx="1287900" cy="215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4"/>
          <p:cNvSpPr/>
          <p:nvPr/>
        </p:nvSpPr>
        <p:spPr>
          <a:xfrm>
            <a:off x="1066100" y="2717750"/>
            <a:ext cx="966900" cy="215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7300" y="3353063"/>
            <a:ext cx="4936426" cy="159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4"/>
          <p:cNvSpPr/>
          <p:nvPr/>
        </p:nvSpPr>
        <p:spPr>
          <a:xfrm>
            <a:off x="4446025" y="4536650"/>
            <a:ext cx="2838300" cy="215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425" y="1423937"/>
            <a:ext cx="5087048" cy="1594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5"/>
          <p:cNvSpPr/>
          <p:nvPr/>
        </p:nvSpPr>
        <p:spPr>
          <a:xfrm>
            <a:off x="1141125" y="1948950"/>
            <a:ext cx="4635300" cy="1008300"/>
          </a:xfrm>
          <a:prstGeom prst="roundRect">
            <a:avLst>
              <a:gd fmla="val 10996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7823" y="1364925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5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AI 이미지 생성 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0" name="Google Shape;23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9425" y="3371625"/>
            <a:ext cx="5657769" cy="83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"/>
          <p:cNvSpPr txBox="1"/>
          <p:nvPr>
            <p:ph type="title"/>
          </p:nvPr>
        </p:nvSpPr>
        <p:spPr>
          <a:xfrm>
            <a:off x="356125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진행 상황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26"/>
          <p:cNvSpPr/>
          <p:nvPr/>
        </p:nvSpPr>
        <p:spPr>
          <a:xfrm>
            <a:off x="6325916" y="1524750"/>
            <a:ext cx="2383800" cy="3148500"/>
          </a:xfrm>
          <a:prstGeom prst="roundRect">
            <a:avLst>
              <a:gd fmla="val 663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p26"/>
          <p:cNvSpPr/>
          <p:nvPr/>
        </p:nvSpPr>
        <p:spPr>
          <a:xfrm>
            <a:off x="3504550" y="1524758"/>
            <a:ext cx="2383800" cy="3148500"/>
          </a:xfrm>
          <a:prstGeom prst="roundRect">
            <a:avLst>
              <a:gd fmla="val 788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p26"/>
          <p:cNvSpPr/>
          <p:nvPr/>
        </p:nvSpPr>
        <p:spPr>
          <a:xfrm>
            <a:off x="625900" y="1524750"/>
            <a:ext cx="2383800" cy="3148500"/>
          </a:xfrm>
          <a:prstGeom prst="roundRect">
            <a:avLst>
              <a:gd fmla="val 897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9" name="Google Shape;239;p26"/>
          <p:cNvCxnSpPr/>
          <p:nvPr/>
        </p:nvCxnSpPr>
        <p:spPr>
          <a:xfrm rot="10800000">
            <a:off x="681825" y="2516600"/>
            <a:ext cx="2248800" cy="6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26"/>
          <p:cNvSpPr txBox="1"/>
          <p:nvPr/>
        </p:nvSpPr>
        <p:spPr>
          <a:xfrm>
            <a:off x="625900" y="2726875"/>
            <a:ext cx="2523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150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 스프링 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 구현 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 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깃허브 생성 및 협업 준비 완료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 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구현,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진행중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1083250" y="1935563"/>
            <a:ext cx="146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김성준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26"/>
          <p:cNvSpPr txBox="1"/>
          <p:nvPr/>
        </p:nvSpPr>
        <p:spPr>
          <a:xfrm>
            <a:off x="3961900" y="1935563"/>
            <a:ext cx="146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권원경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26"/>
          <p:cNvSpPr txBox="1"/>
          <p:nvPr/>
        </p:nvSpPr>
        <p:spPr>
          <a:xfrm>
            <a:off x="6307000" y="2770675"/>
            <a:ext cx="22488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 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DALLE 2 API 연동 → AI 서버 구현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 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스프링 부트로 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 개발 공부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4" name="Google Shape;244;p26"/>
          <p:cNvSpPr txBox="1"/>
          <p:nvPr/>
        </p:nvSpPr>
        <p:spPr>
          <a:xfrm>
            <a:off x="6783266" y="1935563"/>
            <a:ext cx="146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정수현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5" name="Google Shape;245;p26"/>
          <p:cNvCxnSpPr/>
          <p:nvPr/>
        </p:nvCxnSpPr>
        <p:spPr>
          <a:xfrm rot="10800000">
            <a:off x="3543413" y="2516600"/>
            <a:ext cx="2248800" cy="6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26"/>
          <p:cNvCxnSpPr/>
          <p:nvPr/>
        </p:nvCxnSpPr>
        <p:spPr>
          <a:xfrm rot="10800000">
            <a:off x="6383188" y="2516600"/>
            <a:ext cx="2248800" cy="6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7" name="Google Shape;247;p26"/>
          <p:cNvSpPr txBox="1"/>
          <p:nvPr/>
        </p:nvSpPr>
        <p:spPr>
          <a:xfrm>
            <a:off x="3504550" y="2694475"/>
            <a:ext cx="27546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 페이지 이동 및 </a:t>
            </a:r>
            <a:b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연결 + 버튼 이동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 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세부 기능 구현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 영단어 TTS 음성 삽입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"/>
          <p:cNvSpPr txBox="1"/>
          <p:nvPr>
            <p:ph type="title"/>
          </p:nvPr>
        </p:nvSpPr>
        <p:spPr>
          <a:xfrm>
            <a:off x="356125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다음 주 계획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p27"/>
          <p:cNvSpPr/>
          <p:nvPr/>
        </p:nvSpPr>
        <p:spPr>
          <a:xfrm>
            <a:off x="6325916" y="1524750"/>
            <a:ext cx="2383800" cy="3148500"/>
          </a:xfrm>
          <a:prstGeom prst="roundRect">
            <a:avLst>
              <a:gd fmla="val 663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27"/>
          <p:cNvSpPr/>
          <p:nvPr/>
        </p:nvSpPr>
        <p:spPr>
          <a:xfrm>
            <a:off x="3504550" y="1524758"/>
            <a:ext cx="2383800" cy="3148500"/>
          </a:xfrm>
          <a:prstGeom prst="roundRect">
            <a:avLst>
              <a:gd fmla="val 788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" name="Google Shape;255;p27"/>
          <p:cNvSpPr/>
          <p:nvPr/>
        </p:nvSpPr>
        <p:spPr>
          <a:xfrm>
            <a:off x="625900" y="1524750"/>
            <a:ext cx="2383800" cy="3148500"/>
          </a:xfrm>
          <a:prstGeom prst="roundRect">
            <a:avLst>
              <a:gd fmla="val 897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6" name="Google Shape;256;p27"/>
          <p:cNvCxnSpPr/>
          <p:nvPr/>
        </p:nvCxnSpPr>
        <p:spPr>
          <a:xfrm rot="10800000">
            <a:off x="681825" y="2516600"/>
            <a:ext cx="2248800" cy="6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7" name="Google Shape;257;p27"/>
          <p:cNvSpPr txBox="1"/>
          <p:nvPr/>
        </p:nvSpPr>
        <p:spPr>
          <a:xfrm>
            <a:off x="639100" y="2694475"/>
            <a:ext cx="2523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150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 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및 로그인 기능 완료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 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앱, 서버 api 통신 체크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 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나만의 단어장 api 생성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p27"/>
          <p:cNvSpPr txBox="1"/>
          <p:nvPr/>
        </p:nvSpPr>
        <p:spPr>
          <a:xfrm>
            <a:off x="1083250" y="1935563"/>
            <a:ext cx="146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김성준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" name="Google Shape;259;p27"/>
          <p:cNvSpPr txBox="1"/>
          <p:nvPr/>
        </p:nvSpPr>
        <p:spPr>
          <a:xfrm>
            <a:off x="3504550" y="2694475"/>
            <a:ext cx="2754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 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단어 학습 구간 완료</a:t>
            </a:r>
            <a:b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UI 및 기능 구현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 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 단어장 생성 UI 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 API 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연결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➃ 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 Azure STT 테스트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p27"/>
          <p:cNvSpPr txBox="1"/>
          <p:nvPr/>
        </p:nvSpPr>
        <p:spPr>
          <a:xfrm>
            <a:off x="3961900" y="1935563"/>
            <a:ext cx="146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권원경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p27"/>
          <p:cNvSpPr txBox="1"/>
          <p:nvPr/>
        </p:nvSpPr>
        <p:spPr>
          <a:xfrm>
            <a:off x="6230800" y="2694475"/>
            <a:ext cx="2454600" cy="18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 SD WebUI API 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연동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+ AI 서버 구현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 DB 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 및 이미지 SELECT 기능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 프론트엔드 연결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p27"/>
          <p:cNvSpPr txBox="1"/>
          <p:nvPr/>
        </p:nvSpPr>
        <p:spPr>
          <a:xfrm>
            <a:off x="6783266" y="1935563"/>
            <a:ext cx="146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정수현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3" name="Google Shape;263;p27"/>
          <p:cNvCxnSpPr/>
          <p:nvPr/>
        </p:nvCxnSpPr>
        <p:spPr>
          <a:xfrm rot="10800000">
            <a:off x="3543413" y="2516600"/>
            <a:ext cx="2248800" cy="6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27"/>
          <p:cNvCxnSpPr/>
          <p:nvPr/>
        </p:nvCxnSpPr>
        <p:spPr>
          <a:xfrm rot="10800000">
            <a:off x="6383188" y="2516600"/>
            <a:ext cx="2248800" cy="6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7" name="Google Shape;67;p14"/>
          <p:cNvCxnSpPr/>
          <p:nvPr/>
        </p:nvCxnSpPr>
        <p:spPr>
          <a:xfrm flipH="1">
            <a:off x="1041475" y="1108975"/>
            <a:ext cx="9000" cy="3528600"/>
          </a:xfrm>
          <a:prstGeom prst="straightConnector1">
            <a:avLst/>
          </a:prstGeom>
          <a:noFill/>
          <a:ln cap="flat" cmpd="sng" w="28575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283900" y="4198363"/>
            <a:ext cx="6814500" cy="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이번 주 진행 상황 &amp; 다음 주 계획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1283900" y="3160658"/>
            <a:ext cx="6814500" cy="8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AI 이미지</a:t>
            </a: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진행상황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AI 서버 구현  |  프롬프트를 통한 이미지 생성  |  DB 저장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1283900" y="2140054"/>
            <a:ext cx="6814500" cy="10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메인서버 진행상황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Github 프로젝트 생성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|  회원가입 api 구현  |  카카오 로그인 구현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283900" y="1165300"/>
            <a:ext cx="6814500" cy="8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latin typeface="Malgun Gothic"/>
                <a:ea typeface="Malgun Gothic"/>
                <a:cs typeface="Malgun Gothic"/>
                <a:sym typeface="Malgun Gothic"/>
              </a:rPr>
              <a:t>앱 진행상황</a:t>
            </a:r>
            <a:endParaRPr b="1" sz="2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페이지 연결</a:t>
            </a:r>
            <a:r>
              <a:rPr lang="ko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|  </a:t>
            </a:r>
            <a: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데이터 연결 및 기능 구현</a:t>
            </a:r>
            <a:r>
              <a:rPr lang="ko" sz="16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|  </a:t>
            </a:r>
            <a:r>
              <a:rPr lang="ko" sz="1600">
                <a:latin typeface="Malgun Gothic"/>
                <a:ea typeface="Malgun Gothic"/>
                <a:cs typeface="Malgun Gothic"/>
                <a:sym typeface="Malgun Gothic"/>
              </a:rPr>
              <a:t>API 설계</a:t>
            </a:r>
            <a:endParaRPr b="1" sz="2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앱 진행상황 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725" y="1235025"/>
            <a:ext cx="1346906" cy="29374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3184450" y="258550"/>
            <a:ext cx="200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페이지 연결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4300" y="1232467"/>
            <a:ext cx="1442450" cy="2942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16425" y="1220112"/>
            <a:ext cx="1442450" cy="2967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98550" y="1235025"/>
            <a:ext cx="1415608" cy="293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53827" y="1218721"/>
            <a:ext cx="1442451" cy="2970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 rotWithShape="1">
          <a:blip r:embed="rId8">
            <a:alphaModFix/>
          </a:blip>
          <a:srcRect b="69835" l="0" r="0" t="0"/>
          <a:stretch/>
        </p:blipFill>
        <p:spPr>
          <a:xfrm>
            <a:off x="461387" y="4488547"/>
            <a:ext cx="1119575" cy="49260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84" name="Google Shape;84;p15"/>
          <p:cNvCxnSpPr/>
          <p:nvPr/>
        </p:nvCxnSpPr>
        <p:spPr>
          <a:xfrm>
            <a:off x="1794113" y="2703725"/>
            <a:ext cx="14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5"/>
          <p:cNvCxnSpPr/>
          <p:nvPr/>
        </p:nvCxnSpPr>
        <p:spPr>
          <a:xfrm>
            <a:off x="3576238" y="2703725"/>
            <a:ext cx="14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5"/>
          <p:cNvCxnSpPr/>
          <p:nvPr/>
        </p:nvCxnSpPr>
        <p:spPr>
          <a:xfrm>
            <a:off x="5358350" y="2703725"/>
            <a:ext cx="14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5"/>
          <p:cNvCxnSpPr/>
          <p:nvPr/>
        </p:nvCxnSpPr>
        <p:spPr>
          <a:xfrm>
            <a:off x="7113625" y="2703725"/>
            <a:ext cx="14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5"/>
          <p:cNvCxnSpPr/>
          <p:nvPr/>
        </p:nvCxnSpPr>
        <p:spPr>
          <a:xfrm>
            <a:off x="961413" y="4256975"/>
            <a:ext cx="0" cy="147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" name="Google Shape;89;p15"/>
          <p:cNvSpPr/>
          <p:nvPr/>
        </p:nvSpPr>
        <p:spPr>
          <a:xfrm>
            <a:off x="2130175" y="3046775"/>
            <a:ext cx="1250700" cy="3675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3912300" y="2204250"/>
            <a:ext cx="1250700" cy="3675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6303375" y="1836750"/>
            <a:ext cx="477900" cy="2328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470775" y="2590825"/>
            <a:ext cx="1048800" cy="2328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1168575" y="2787875"/>
            <a:ext cx="280500" cy="1470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562750" y="4574000"/>
            <a:ext cx="214200" cy="184800"/>
          </a:xfrm>
          <a:prstGeom prst="frame">
            <a:avLst>
              <a:gd fmla="val 12500" name="adj1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앱 진행상황 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3184450" y="3632525"/>
            <a:ext cx="2340000" cy="572700"/>
          </a:xfrm>
          <a:prstGeom prst="rightArrow">
            <a:avLst>
              <a:gd fmla="val 29588" name="adj1"/>
              <a:gd fmla="val 65337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1525" y="296681"/>
            <a:ext cx="2399025" cy="4647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6846"/>
            <a:ext cx="1825525" cy="378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 txBox="1"/>
          <p:nvPr/>
        </p:nvSpPr>
        <p:spPr>
          <a:xfrm>
            <a:off x="1847750" y="3590800"/>
            <a:ext cx="1191900" cy="731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아이디(</a:t>
            </a: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id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),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비밀번호(</a:t>
            </a: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pw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83750" y="1500325"/>
            <a:ext cx="2002675" cy="120628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5" name="Google Shape;105;p16"/>
          <p:cNvSpPr txBox="1"/>
          <p:nvPr/>
        </p:nvSpPr>
        <p:spPr>
          <a:xfrm>
            <a:off x="5669250" y="3632525"/>
            <a:ext cx="2064600" cy="572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서버에서 사용자 정보 반환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UserModel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3184450" y="258550"/>
            <a:ext cx="200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데이터 연결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4455250" y="1638625"/>
            <a:ext cx="1869900" cy="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UserModel</a:t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사용자에 대한 기본 정보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(미완성)</a:t>
            </a:r>
            <a:endParaRPr sz="70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1475" y="258550"/>
            <a:ext cx="2327500" cy="48146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앱 진행상황 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1734650" y="3429975"/>
            <a:ext cx="285000" cy="284700"/>
          </a:xfrm>
          <a:prstGeom prst="rightArrow">
            <a:avLst>
              <a:gd fmla="val 29588" name="adj1"/>
              <a:gd fmla="val 60373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3184450" y="258550"/>
            <a:ext cx="200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데이터 연결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825" y="1203763"/>
            <a:ext cx="2283025" cy="164697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7" name="Google Shape;117;p17"/>
          <p:cNvSpPr txBox="1"/>
          <p:nvPr/>
        </p:nvSpPr>
        <p:spPr>
          <a:xfrm>
            <a:off x="237125" y="3285975"/>
            <a:ext cx="1321500" cy="572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식별번호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userId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전달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2195675" y="3263325"/>
            <a:ext cx="2137500" cy="618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서버에서 단어장 목록 반환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List&lt;WordSetInfoModel&gt;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4509200" y="3429975"/>
            <a:ext cx="285000" cy="284700"/>
          </a:xfrm>
          <a:prstGeom prst="rightArrow">
            <a:avLst>
              <a:gd fmla="val 29588" name="adj1"/>
              <a:gd fmla="val 60373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4970225" y="3285975"/>
            <a:ext cx="1321500" cy="572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List.length만큼 단어장 생성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8776" y="2588875"/>
            <a:ext cx="1595224" cy="196687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2" name="Google Shape;122;p17"/>
          <p:cNvSpPr/>
          <p:nvPr/>
        </p:nvSpPr>
        <p:spPr>
          <a:xfrm>
            <a:off x="6467750" y="3429975"/>
            <a:ext cx="285000" cy="284700"/>
          </a:xfrm>
          <a:prstGeom prst="rightArrow">
            <a:avLst>
              <a:gd fmla="val 29588" name="adj1"/>
              <a:gd fmla="val 60373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 rot="5400000">
            <a:off x="7174950" y="1565400"/>
            <a:ext cx="1571100" cy="641100"/>
          </a:xfrm>
          <a:prstGeom prst="bentArrow">
            <a:avLst>
              <a:gd fmla="val 4874" name="adj1"/>
              <a:gd fmla="val 8028" name="adj2"/>
              <a:gd fmla="val 9336" name="adj3"/>
              <a:gd fmla="val 0" name="adj4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7163450" y="920600"/>
            <a:ext cx="523800" cy="390900"/>
          </a:xfrm>
          <a:prstGeom prst="donut">
            <a:avLst>
              <a:gd fmla="val 11782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7274738" y="4476225"/>
            <a:ext cx="903300" cy="284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정렬 기능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2727375" y="1311488"/>
            <a:ext cx="22830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WordSetInfoModel</a:t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사용자가 직접 정의한 개인 단어장 정보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앱 진행상황 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3184450" y="258550"/>
            <a:ext cx="3306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데이터 연결 </a:t>
            </a:r>
            <a:r>
              <a:rPr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및 기능 구현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025" y="884975"/>
            <a:ext cx="2002800" cy="4155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0650" y="974875"/>
            <a:ext cx="2871350" cy="117297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5" name="Google Shape;135;p18"/>
          <p:cNvSpPr txBox="1"/>
          <p:nvPr/>
        </p:nvSpPr>
        <p:spPr>
          <a:xfrm>
            <a:off x="5947925" y="974863"/>
            <a:ext cx="22830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WordPreviewModel</a:t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단어장에 존재하는 단어의 간단한 정보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18"/>
          <p:cNvSpPr txBox="1"/>
          <p:nvPr/>
        </p:nvSpPr>
        <p:spPr>
          <a:xfrm>
            <a:off x="4714850" y="3167800"/>
            <a:ext cx="29583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10단어씩 1구간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* n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+ 남은 글자 </a:t>
            </a: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1구간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4714850" y="3822538"/>
            <a:ext cx="29583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ex) 총 37 단어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5002550" y="4111788"/>
            <a:ext cx="29583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 * 10 + 7 =&gt; </a:t>
            </a: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개의 학습 구간 생성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9713" y="2457625"/>
            <a:ext cx="1381975" cy="2303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0" name="Google Shape;140;p18"/>
          <p:cNvSpPr txBox="1"/>
          <p:nvPr/>
        </p:nvSpPr>
        <p:spPr>
          <a:xfrm>
            <a:off x="4694000" y="2759663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단어장 구간 자동 분할</a:t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3773250" y="2960250"/>
            <a:ext cx="281100" cy="276900"/>
          </a:xfrm>
          <a:prstGeom prst="donut">
            <a:avLst>
              <a:gd fmla="val 11782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3773250" y="3431575"/>
            <a:ext cx="281100" cy="276900"/>
          </a:xfrm>
          <a:prstGeom prst="donut">
            <a:avLst>
              <a:gd fmla="val 11782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3773250" y="3887463"/>
            <a:ext cx="281100" cy="276900"/>
          </a:xfrm>
          <a:prstGeom prst="donut">
            <a:avLst>
              <a:gd fmla="val 11782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3739425" y="4343375"/>
            <a:ext cx="281100" cy="276900"/>
          </a:xfrm>
          <a:prstGeom prst="donut">
            <a:avLst>
              <a:gd fmla="val 11782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앱 진행상황 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3184450" y="258550"/>
            <a:ext cx="339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데이터 연결 </a:t>
            </a:r>
            <a:r>
              <a:rPr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및 기능 구현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4176" y="751150"/>
            <a:ext cx="2058246" cy="424472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/>
          <p:nvPr/>
        </p:nvSpPr>
        <p:spPr>
          <a:xfrm>
            <a:off x="5308950" y="1424375"/>
            <a:ext cx="375000" cy="390900"/>
          </a:xfrm>
          <a:prstGeom prst="donut">
            <a:avLst>
              <a:gd fmla="val 11782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5662150" y="1499100"/>
            <a:ext cx="914700" cy="234600"/>
          </a:xfrm>
          <a:prstGeom prst="rightArrow">
            <a:avLst>
              <a:gd fmla="val 33333" name="adj1"/>
              <a:gd fmla="val 86669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400" y="1084300"/>
            <a:ext cx="2856785" cy="162815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5" name="Google Shape;155;p19"/>
          <p:cNvSpPr txBox="1"/>
          <p:nvPr/>
        </p:nvSpPr>
        <p:spPr>
          <a:xfrm>
            <a:off x="624400" y="2810088"/>
            <a:ext cx="22830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WordInfoModel</a:t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단어와 관련된 모든 정보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1981338" y="4164750"/>
            <a:ext cx="285000" cy="284700"/>
          </a:xfrm>
          <a:prstGeom prst="rightArrow">
            <a:avLst>
              <a:gd fmla="val 29588" name="adj1"/>
              <a:gd fmla="val 60373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 txBox="1"/>
          <p:nvPr/>
        </p:nvSpPr>
        <p:spPr>
          <a:xfrm>
            <a:off x="233575" y="4020750"/>
            <a:ext cx="1571700" cy="572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구간 단어 id 리스트 전달 (</a:t>
            </a: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List&lt;int&gt;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2387100" y="4020750"/>
            <a:ext cx="2058300" cy="572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서버에서 단어 정보 반환</a:t>
            </a:r>
            <a:b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List&lt;WordInfoModel&gt;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6691325" y="966313"/>
            <a:ext cx="2283000" cy="1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TTS 적용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원어민 발음</a:t>
            </a:r>
            <a:r>
              <a:rPr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단어의 발음 확인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환경설정에서 발음 국가 </a:t>
            </a:r>
            <a:r>
              <a:rPr b="1"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미국(us), 영국(uk), 호주(aus)</a:t>
            </a:r>
            <a:r>
              <a:rPr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선택 가능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* 호주의 경우 기기에 따라 제공이 안될 수 있음 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4708725" y="2810100"/>
            <a:ext cx="975300" cy="390900"/>
          </a:xfrm>
          <a:prstGeom prst="donut">
            <a:avLst>
              <a:gd fmla="val 11782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5654600" y="2888250"/>
            <a:ext cx="914700" cy="234600"/>
          </a:xfrm>
          <a:prstGeom prst="rightArrow">
            <a:avLst>
              <a:gd fmla="val 33333" name="adj1"/>
              <a:gd fmla="val 86669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" name="Google Shape;162;p19"/>
          <p:cNvCxnSpPr/>
          <p:nvPr/>
        </p:nvCxnSpPr>
        <p:spPr>
          <a:xfrm>
            <a:off x="6686400" y="1061300"/>
            <a:ext cx="0" cy="1227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19"/>
          <p:cNvSpPr txBox="1"/>
          <p:nvPr/>
        </p:nvSpPr>
        <p:spPr>
          <a:xfrm>
            <a:off x="6693788" y="2810088"/>
            <a:ext cx="2283000" cy="1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문장 서식 규칙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뜻에는 </a:t>
            </a:r>
            <a:r>
              <a:rPr b="1"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{ } </a:t>
            </a:r>
            <a:r>
              <a:rPr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표시, 발음에는 </a:t>
            </a:r>
            <a:r>
              <a:rPr b="1"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 ]</a:t>
            </a:r>
            <a:r>
              <a:rPr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표시</a:t>
            </a:r>
            <a:br>
              <a:rPr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ex) [독]하게 짖는 {개}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정규 표현식</a:t>
            </a:r>
            <a:r>
              <a:rPr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통해 패턴을 정의하고 조건 별 서식을 다르게 지정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자동으로 알맞는 서식이 부여됨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4" name="Google Shape;164;p19"/>
          <p:cNvCxnSpPr/>
          <p:nvPr/>
        </p:nvCxnSpPr>
        <p:spPr>
          <a:xfrm flipH="1">
            <a:off x="6686463" y="2905075"/>
            <a:ext cx="2400" cy="1673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9"/>
          <p:cNvSpPr/>
          <p:nvPr/>
        </p:nvSpPr>
        <p:spPr>
          <a:xfrm>
            <a:off x="4610975" y="3201000"/>
            <a:ext cx="975300" cy="390900"/>
          </a:xfrm>
          <a:prstGeom prst="donut">
            <a:avLst>
              <a:gd fmla="val 11782" name="adj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5556850" y="3279150"/>
            <a:ext cx="1012500" cy="234600"/>
          </a:xfrm>
          <a:prstGeom prst="rightArrow">
            <a:avLst>
              <a:gd fmla="val 33333" name="adj1"/>
              <a:gd fmla="val 86669" name="adj2"/>
            </a:avLst>
          </a:prstGeom>
          <a:solidFill>
            <a:srgbClr val="CC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4566138" y="4164750"/>
            <a:ext cx="285000" cy="284700"/>
          </a:xfrm>
          <a:prstGeom prst="rightArrow">
            <a:avLst>
              <a:gd fmla="val 29588" name="adj1"/>
              <a:gd fmla="val 60373" name="adj2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9"/>
          <p:cNvSpPr txBox="1"/>
          <p:nvPr/>
        </p:nvSpPr>
        <p:spPr>
          <a:xfrm>
            <a:off x="4971900" y="4020750"/>
            <a:ext cx="1571700" cy="572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 구간 이동 시 데이터 흐름 구상 중</a:t>
            </a:r>
            <a:endParaRPr sz="120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앱 진행상황 </a:t>
            </a:r>
            <a:endParaRPr sz="2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20"/>
          <p:cNvSpPr txBox="1"/>
          <p:nvPr/>
        </p:nvSpPr>
        <p:spPr>
          <a:xfrm>
            <a:off x="3184450" y="258550"/>
            <a:ext cx="3525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API </a:t>
            </a:r>
            <a:r>
              <a:rPr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 (~ 나만의 단어장)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228300" y="993500"/>
            <a:ext cx="86874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</a:t>
            </a: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(아이디, 비밀번호 -&gt; 사용자 기본 정보{id, 이름, 관심사id, 연속학습일수, 오늘학습단어, 퀴즈랭킹})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</a:t>
            </a: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중복 확인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(아이디 -&gt; 중복 여부)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</a:t>
            </a: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(사용자 기본 정보 -&gt; 회원가입 성공 여부)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</a:t>
            </a: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나만의 단어장 </a:t>
            </a: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(사용자 id -&gt; 단어장 정보{단어장 id, 이름, 단어개수, 생성시각, 마지막접근시각}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</a:t>
            </a: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나만의 단어장 생성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AI 예문과 이미지 생성 후 단어장 저장 (사용자 id, 관심사 id, [영어, 뜻] list -&gt; 단어장 생성 성공여부)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6. </a:t>
            </a: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단어장 내 전체 단어 </a:t>
            </a: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(단어장 id -&gt; 단어장 내 단어 미리보기 정보(WordPreview) {단어 id, 영어, 뜻})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7. </a:t>
            </a: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구간 내 단어 상세정보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(단어id list, 발음 설정 국가 -&gt; 단어 상세정보(WordInfo) {단어 id, 영어, 뜻, 발음기호(영국(uk), 미국(us), 호주(aus) 셋 중 하나), 경선식 예문, 이미지, 영어 예문, 예문 번역, 즐겨찾기 여부})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8. </a:t>
            </a: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즐겨찾기 등록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사용자의 즐겨찾기 단어장에 단어 추가 (사용자 id, 단어 id -&gt; 성공여부)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9. </a:t>
            </a:r>
            <a:r>
              <a:rPr b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즐겨찾기 해제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사용자의 즐겨찾기 단어장 내 단어 제거 (사용자 id, 단어 id -&gt; 성공여부)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/>
        </p:nvSpPr>
        <p:spPr>
          <a:xfrm>
            <a:off x="417875" y="2168525"/>
            <a:ext cx="3176400" cy="1837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181;p21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메인 서버 진행상황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0325" y="1097312"/>
            <a:ext cx="5311575" cy="294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1"/>
          <p:cNvSpPr txBox="1"/>
          <p:nvPr/>
        </p:nvSpPr>
        <p:spPr>
          <a:xfrm>
            <a:off x="460850" y="4352275"/>
            <a:ext cx="3607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latin typeface="Malgun Gothic"/>
                <a:ea typeface="Malgun Gothic"/>
                <a:cs typeface="Malgun Gothic"/>
                <a:sym typeface="Malgun Gothic"/>
              </a:rPr>
              <a:t>메인 서버 깃허브 주소 : https://github.com/seongjuni/SenseVoca-Server</a:t>
            </a:r>
            <a:endParaRPr b="1" sz="1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850" y="2199450"/>
            <a:ext cx="3093874" cy="177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1"/>
          <p:cNvSpPr txBox="1"/>
          <p:nvPr/>
        </p:nvSpPr>
        <p:spPr>
          <a:xfrm>
            <a:off x="417875" y="1351275"/>
            <a:ext cx="30294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latin typeface="Malgun Gothic"/>
                <a:ea typeface="Malgun Gothic"/>
                <a:cs typeface="Malgun Gothic"/>
                <a:sym typeface="Malgun Gothic"/>
              </a:rPr>
              <a:t>github 생성 및 </a:t>
            </a:r>
            <a:endParaRPr b="1" sz="1500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latin typeface="Malgun Gothic"/>
                <a:ea typeface="Malgun Gothic"/>
                <a:cs typeface="Malgun Gothic"/>
                <a:sym typeface="Malgun Gothic"/>
              </a:rPr>
              <a:t>협업을 위한 브랜치 생성</a:t>
            </a:r>
            <a:endParaRPr b="1"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2904575" y="1396900"/>
            <a:ext cx="542700" cy="414000"/>
          </a:xfrm>
          <a:prstGeom prst="rightArrow">
            <a:avLst>
              <a:gd fmla="val 29588" name="adj1"/>
              <a:gd fmla="val 60435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 txBox="1"/>
          <p:nvPr/>
        </p:nvSpPr>
        <p:spPr>
          <a:xfrm>
            <a:off x="4966125" y="258550"/>
            <a:ext cx="3525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github </a:t>
            </a:r>
            <a:r>
              <a:rPr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