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ad6cf1c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ad6cf1c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ff5d25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ff5d25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a4ff5405a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a4ff5405a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430940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430940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430940a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430940a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430940a3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430940a3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430940a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430940a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8d244069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8d244069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a4ff540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a4ff540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4ff540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a4ff540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2befaf4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2befaf4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ff5405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a4ff5405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2befaf4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2befaf4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ad455f3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ad455f3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d6cf1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d6cf1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png"/><Relationship Id="rId4" Type="http://schemas.openxmlformats.org/officeDocument/2006/relationships/image" Target="../media/image42.png"/><Relationship Id="rId10" Type="http://schemas.openxmlformats.org/officeDocument/2006/relationships/image" Target="../media/image45.png"/><Relationship Id="rId9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30.png"/><Relationship Id="rId7" Type="http://schemas.openxmlformats.org/officeDocument/2006/relationships/image" Target="../media/image36.png"/><Relationship Id="rId8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29.png"/><Relationship Id="rId6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4.png"/><Relationship Id="rId8" Type="http://schemas.openxmlformats.org/officeDocument/2006/relationships/image" Target="../media/image4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32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00" y="907625"/>
            <a:ext cx="8412600" cy="1568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33925"/>
            <a:ext cx="8520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센스보카</a:t>
            </a:r>
            <a:endParaRPr b="1" sz="4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3865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 1 (001)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83782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IT융합학부 컴퓨터정보보안전공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1425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  |  권원경  |  정수현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18781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감각을 자극하는 센스있는 영단어 해마학습법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3" title="free-icon-alphabet-165008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00" y="2944850"/>
            <a:ext cx="1704700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1700" y="28580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9주차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73252" l="0" r="0" t="0"/>
          <a:stretch/>
        </p:blipFill>
        <p:spPr>
          <a:xfrm>
            <a:off x="6488675" y="4036036"/>
            <a:ext cx="199859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 rotWithShape="1">
          <a:blip r:embed="rId4">
            <a:alphaModFix/>
          </a:blip>
          <a:srcRect b="0" l="0" r="0" t="65869"/>
          <a:stretch/>
        </p:blipFill>
        <p:spPr>
          <a:xfrm>
            <a:off x="6488675" y="2412913"/>
            <a:ext cx="1998600" cy="70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20343" l="0" r="0" t="39348"/>
          <a:stretch/>
        </p:blipFill>
        <p:spPr>
          <a:xfrm>
            <a:off x="6488675" y="307450"/>
            <a:ext cx="1998600" cy="137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4">
            <a:alphaModFix/>
          </a:blip>
          <a:srcRect b="55583" l="0" r="0" t="0"/>
          <a:stretch/>
        </p:blipFill>
        <p:spPr>
          <a:xfrm>
            <a:off x="6488672" y="3112913"/>
            <a:ext cx="1998600" cy="91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8675" y="1688885"/>
            <a:ext cx="1998600" cy="72402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6488675" y="307450"/>
            <a:ext cx="1998600" cy="13779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227" y="1557025"/>
            <a:ext cx="5352250" cy="24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기본 제공 단어장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6488675" y="4035925"/>
            <a:ext cx="1998600" cy="9111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6488675" y="1687188"/>
            <a:ext cx="1998600" cy="7239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6488675" y="2400975"/>
            <a:ext cx="1998600" cy="7239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6488675" y="3124875"/>
            <a:ext cx="1998600" cy="8991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2"/>
          <p:cNvCxnSpPr>
            <a:stCxn id="218" idx="1"/>
          </p:cNvCxnSpPr>
          <p:nvPr/>
        </p:nvCxnSpPr>
        <p:spPr>
          <a:xfrm flipH="1">
            <a:off x="5459375" y="2049138"/>
            <a:ext cx="1029300" cy="67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/>
          <p:nvPr/>
        </p:nvSpPr>
        <p:spPr>
          <a:xfrm>
            <a:off x="1453975" y="1695375"/>
            <a:ext cx="1194000" cy="2667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1453975" y="3020075"/>
            <a:ext cx="2457900" cy="2667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3148875" y="966363"/>
            <a:ext cx="323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테이블과 연결되는 객체 클래스</a:t>
            </a:r>
            <a:endParaRPr sz="1500"/>
          </a:p>
        </p:txBody>
      </p:sp>
      <p:sp>
        <p:nvSpPr>
          <p:cNvPr id="225" name="Google Shape;225;p22"/>
          <p:cNvSpPr txBox="1"/>
          <p:nvPr/>
        </p:nvSpPr>
        <p:spPr>
          <a:xfrm>
            <a:off x="4600875" y="1858500"/>
            <a:ext cx="178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엔드포인트 등록</a:t>
            </a:r>
            <a:endParaRPr sz="1500"/>
          </a:p>
        </p:txBody>
      </p:sp>
      <p:sp>
        <p:nvSpPr>
          <p:cNvPr id="226" name="Google Shape;226;p22"/>
          <p:cNvSpPr txBox="1"/>
          <p:nvPr/>
        </p:nvSpPr>
        <p:spPr>
          <a:xfrm>
            <a:off x="8487275" y="765600"/>
            <a:ext cx="5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endParaRPr sz="2400"/>
          </a:p>
        </p:txBody>
      </p:sp>
      <p:sp>
        <p:nvSpPr>
          <p:cNvPr id="227" name="Google Shape;227;p22"/>
          <p:cNvSpPr txBox="1"/>
          <p:nvPr/>
        </p:nvSpPr>
        <p:spPr>
          <a:xfrm>
            <a:off x="8487275" y="1812300"/>
            <a:ext cx="5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/>
          </a:p>
        </p:txBody>
      </p:sp>
      <p:sp>
        <p:nvSpPr>
          <p:cNvPr id="228" name="Google Shape;228;p22"/>
          <p:cNvSpPr txBox="1"/>
          <p:nvPr/>
        </p:nvSpPr>
        <p:spPr>
          <a:xfrm>
            <a:off x="8487275" y="2538038"/>
            <a:ext cx="5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/>
          </a:p>
        </p:txBody>
      </p:sp>
      <p:sp>
        <p:nvSpPr>
          <p:cNvPr id="229" name="Google Shape;229;p22"/>
          <p:cNvSpPr txBox="1"/>
          <p:nvPr/>
        </p:nvSpPr>
        <p:spPr>
          <a:xfrm>
            <a:off x="8487275" y="3349538"/>
            <a:ext cx="5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/>
          </a:p>
        </p:txBody>
      </p:sp>
      <p:sp>
        <p:nvSpPr>
          <p:cNvPr id="230" name="Google Shape;230;p22"/>
          <p:cNvSpPr txBox="1"/>
          <p:nvPr/>
        </p:nvSpPr>
        <p:spPr>
          <a:xfrm>
            <a:off x="8487275" y="4260613"/>
            <a:ext cx="5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/>
          </a:p>
        </p:txBody>
      </p:sp>
      <p:sp>
        <p:nvSpPr>
          <p:cNvPr id="231" name="Google Shape;231;p22"/>
          <p:cNvSpPr txBox="1"/>
          <p:nvPr/>
        </p:nvSpPr>
        <p:spPr>
          <a:xfrm>
            <a:off x="5352675" y="3390225"/>
            <a:ext cx="102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처리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3533475" y="4285475"/>
            <a:ext cx="284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클라이언트에 보낼 응답 객체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8800" y="848175"/>
            <a:ext cx="2697888" cy="4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4600" y="1365725"/>
            <a:ext cx="2958300" cy="34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92897" y="1285678"/>
            <a:ext cx="3471399" cy="282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2378975" y="933575"/>
            <a:ext cx="1707600" cy="2667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55475" y="848175"/>
            <a:ext cx="3135416" cy="4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/>
          <p:nvPr/>
        </p:nvSpPr>
        <p:spPr>
          <a:xfrm>
            <a:off x="5214850" y="933575"/>
            <a:ext cx="2131500" cy="2667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7" name="Google Shape;247;p23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3"/>
          <p:cNvSpPr txBox="1"/>
          <p:nvPr/>
        </p:nvSpPr>
        <p:spPr>
          <a:xfrm>
            <a:off x="625900" y="2650675"/>
            <a:ext cx="252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단어장 api 완성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llm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프롬프트 튜닝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jwt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토큰을 이용해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조회로 보안성 추가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3543425" y="2694475"/>
            <a:ext cx="2754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로그인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단어장 생성 UI &amp; 데이터 흐름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메뉴 사이드 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6307000" y="2770675"/>
            <a:ext cx="2248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서버 기본 제공 단어장 DB 수정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DAY 리스트 목록 불러오기까지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" name="Google Shape;254;p23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3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다음 주 계획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4"/>
          <p:cNvSpPr txBox="1"/>
          <p:nvPr/>
        </p:nvSpPr>
        <p:spPr>
          <a:xfrm>
            <a:off x="625900" y="2726875"/>
            <a:ext cx="252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단어 생성 테스트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 서버 배포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llm 정확도 향상 및 ai 서버 llm과 이미지 연동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3504550" y="2641925"/>
            <a:ext cx="275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단어장 애니메이션 수정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제공 단어장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API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➃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 Azure STT 테스트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6140525" y="2879275"/>
            <a:ext cx="275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서버 기본 제공 단어장 부분 완성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SD WebUI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 API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1" name="Google Shape;271;p24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4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나만의 단어장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4363"/>
            <a:ext cx="1853072" cy="40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500" y="962099"/>
            <a:ext cx="1950300" cy="18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500" y="3103912"/>
            <a:ext cx="2159900" cy="18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046112"/>
            <a:ext cx="3940799" cy="38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/>
          <p:nvPr/>
        </p:nvSpPr>
        <p:spPr>
          <a:xfrm>
            <a:off x="2567150" y="4811800"/>
            <a:ext cx="645000" cy="217800"/>
          </a:xfrm>
          <a:prstGeom prst="roundRect">
            <a:avLst>
              <a:gd fmla="val 10785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aws 배포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692" y="2378550"/>
            <a:ext cx="357868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4397515" cy="22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65775"/>
            <a:ext cx="33623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830450"/>
            <a:ext cx="33623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/>
          <p:nvPr/>
        </p:nvSpPr>
        <p:spPr>
          <a:xfrm>
            <a:off x="5672925" y="2378550"/>
            <a:ext cx="949500" cy="193200"/>
          </a:xfrm>
          <a:prstGeom prst="roundRect">
            <a:avLst>
              <a:gd fmla="val 10785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9238" y="1130125"/>
            <a:ext cx="2679350" cy="9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/>
          <p:nvPr/>
        </p:nvSpPr>
        <p:spPr>
          <a:xfrm rot="-5400000">
            <a:off x="5961825" y="2114550"/>
            <a:ext cx="371700" cy="156300"/>
          </a:xfrm>
          <a:prstGeom prst="rightArrow">
            <a:avLst>
              <a:gd fmla="val 29588" name="adj1"/>
              <a:gd fmla="val 65337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4979238" y="1173850"/>
            <a:ext cx="2679300" cy="838200"/>
          </a:xfrm>
          <a:prstGeom prst="roundRect">
            <a:avLst>
              <a:gd fmla="val 10785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5476" y="283869"/>
            <a:ext cx="3413781" cy="6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/>
          <p:nvPr/>
        </p:nvSpPr>
        <p:spPr>
          <a:xfrm>
            <a:off x="4761750" y="283875"/>
            <a:ext cx="3537300" cy="645000"/>
          </a:xfrm>
          <a:prstGeom prst="roundRect">
            <a:avLst>
              <a:gd fmla="val 10785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6" name="Google Shape;306;p27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7"/>
          <p:cNvSpPr txBox="1"/>
          <p:nvPr/>
        </p:nvSpPr>
        <p:spPr>
          <a:xfrm>
            <a:off x="625900" y="2955475"/>
            <a:ext cx="252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db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 변경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변경에 따른 코드 반영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aws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배포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3543425" y="2694475"/>
            <a:ext cx="2754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자동 로그인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새 단어장 생성 UI &amp; 데이터 흐름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메인 메뉴 사이드 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27"/>
          <p:cNvSpPr txBox="1"/>
          <p:nvPr/>
        </p:nvSpPr>
        <p:spPr>
          <a:xfrm>
            <a:off x="6307000" y="2770675"/>
            <a:ext cx="2248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메인 서버 기본 제공 단어장 DB 수정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DAY 리스트 목록 불러오기까지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3" name="Google Shape;313;p27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7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다음 주 계획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3" name="Google Shape;323;p28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8"/>
          <p:cNvSpPr txBox="1"/>
          <p:nvPr/>
        </p:nvSpPr>
        <p:spPr>
          <a:xfrm>
            <a:off x="625900" y="2726875"/>
            <a:ext cx="2523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수정 완성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서버에 업로드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테스트 진행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llm 정확도 향상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3504550" y="2641925"/>
            <a:ext cx="275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단어장 애니메이션 수정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기본 제공 단어장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연결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➃ Ms Azure STT 테스트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6140525" y="2879275"/>
            <a:ext cx="275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메인 서버 기본 제공 단어장 부분 완성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SD WebUI 로컬 API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0" name="Google Shape;330;p28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8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1050650" y="1108900"/>
            <a:ext cx="0" cy="32697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15550" y="15138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진행상황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15550" y="38315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주 계획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215550" y="3252088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진행 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215550" y="267266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서버 - 기본 제공 단어장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215550" y="2093238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서버 - 나만의 단어장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자동 로그인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6129" l="0" r="0" t="0"/>
          <a:stretch/>
        </p:blipFill>
        <p:spPr>
          <a:xfrm>
            <a:off x="385788" y="1053050"/>
            <a:ext cx="1695124" cy="34476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6323" l="0" r="0" t="0"/>
          <a:stretch/>
        </p:blipFill>
        <p:spPr>
          <a:xfrm>
            <a:off x="7063088" y="1056588"/>
            <a:ext cx="1695124" cy="344059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/>
          <p:nvPr/>
        </p:nvSpPr>
        <p:spPr>
          <a:xfrm>
            <a:off x="3826163" y="2312000"/>
            <a:ext cx="1039650" cy="1258525"/>
          </a:xfrm>
          <a:prstGeom prst="flowChartMagneticDisk">
            <a:avLst/>
          </a:prstGeom>
          <a:solidFill>
            <a:srgbClr val="F3F3F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1" name="Google Shape;81;p15"/>
          <p:cNvSpPr txBox="1"/>
          <p:nvPr/>
        </p:nvSpPr>
        <p:spPr>
          <a:xfrm>
            <a:off x="2238313" y="2471075"/>
            <a:ext cx="1107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첫 로그인</a:t>
            </a:r>
            <a:endParaRPr b="1"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AccessToken,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RefreshToken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443388" y="2800700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950713" y="2800700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286263" y="2258525"/>
            <a:ext cx="1695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그 이후 로그인</a:t>
            </a:r>
            <a:endParaRPr b="1"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[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API </a:t>
            </a: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유효한 기존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RefreshToken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b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새 AccessToken 발급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936063" y="2800700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81263" y="2800700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915938" y="2710850"/>
            <a:ext cx="847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secure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storage</a:t>
            </a:r>
            <a:br>
              <a:rPr b="1" lang="ko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저장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894975" y="3477575"/>
            <a:ext cx="1403100" cy="5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화면에서 시작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092375" y="3690125"/>
            <a:ext cx="1173900" cy="5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화면에서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새 단어장 생성 (UI)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00" y="967500"/>
            <a:ext cx="1625900" cy="36171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6"/>
          <p:cNvSpPr txBox="1"/>
          <p:nvPr/>
        </p:nvSpPr>
        <p:spPr>
          <a:xfrm>
            <a:off x="435300" y="4691325"/>
            <a:ext cx="17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565825" y="2760050"/>
            <a:ext cx="405900" cy="396000"/>
          </a:xfrm>
          <a:prstGeom prst="rightArrow">
            <a:avLst>
              <a:gd fmla="val 29588" name="adj1"/>
              <a:gd fmla="val 6533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395116" y="2388175"/>
            <a:ext cx="5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897" y="1255900"/>
            <a:ext cx="1419887" cy="291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6147" l="0" r="0" t="0"/>
          <a:stretch/>
        </p:blipFill>
        <p:spPr>
          <a:xfrm>
            <a:off x="6179468" y="1350273"/>
            <a:ext cx="1307612" cy="26589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6325" y="1258188"/>
            <a:ext cx="1419887" cy="290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3762" y="1258176"/>
            <a:ext cx="1419887" cy="290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2971725" y="1036425"/>
            <a:ext cx="468900" cy="43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460800" y="1036425"/>
            <a:ext cx="468900" cy="43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949875" y="1036425"/>
            <a:ext cx="468900" cy="43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054900" y="3649525"/>
            <a:ext cx="405900" cy="359700"/>
          </a:xfrm>
          <a:prstGeom prst="donut">
            <a:avLst>
              <a:gd fmla="val 105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622175" y="1409950"/>
            <a:ext cx="405900" cy="359700"/>
          </a:xfrm>
          <a:prstGeom prst="donut">
            <a:avLst>
              <a:gd fmla="val 105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124050" y="1371125"/>
            <a:ext cx="405900" cy="359700"/>
          </a:xfrm>
          <a:prstGeom prst="donut">
            <a:avLst>
              <a:gd fmla="val 105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2825" y="3687029"/>
            <a:ext cx="1589150" cy="129019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6"/>
          <p:cNvSpPr/>
          <p:nvPr/>
        </p:nvSpPr>
        <p:spPr>
          <a:xfrm>
            <a:off x="7651650" y="3114350"/>
            <a:ext cx="1307700" cy="437700"/>
          </a:xfrm>
          <a:prstGeom prst="donut">
            <a:avLst>
              <a:gd fmla="val 105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608800" y="1248925"/>
            <a:ext cx="1419900" cy="2907900"/>
          </a:xfrm>
          <a:prstGeom prst="rect">
            <a:avLst/>
          </a:prstGeom>
          <a:solidFill>
            <a:srgbClr val="616161">
              <a:alpha val="28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072825" y="3687025"/>
            <a:ext cx="1589100" cy="1290300"/>
          </a:xfrm>
          <a:prstGeom prst="rect">
            <a:avLst/>
          </a:prstGeom>
          <a:solidFill>
            <a:srgbClr val="616161">
              <a:alpha val="28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5970" l="0" r="0" t="0"/>
          <a:stretch/>
        </p:blipFill>
        <p:spPr>
          <a:xfrm>
            <a:off x="3306125" y="1082825"/>
            <a:ext cx="1794900" cy="365665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새 단어장 생성 (데이터 흐름)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213" y="1634075"/>
            <a:ext cx="1198100" cy="11078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b="6147" l="0" r="0" t="0"/>
          <a:stretch/>
        </p:blipFill>
        <p:spPr>
          <a:xfrm>
            <a:off x="6329763" y="1086229"/>
            <a:ext cx="1794900" cy="364983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5887" y="3423275"/>
            <a:ext cx="1321125" cy="951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7"/>
          <p:cNvSpPr/>
          <p:nvPr/>
        </p:nvSpPr>
        <p:spPr>
          <a:xfrm>
            <a:off x="4695138" y="2781900"/>
            <a:ext cx="405900" cy="359700"/>
          </a:xfrm>
          <a:prstGeom prst="donut">
            <a:avLst>
              <a:gd fmla="val 105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000625" y="3715975"/>
            <a:ext cx="405900" cy="359700"/>
          </a:xfrm>
          <a:prstGeom prst="donut">
            <a:avLst>
              <a:gd fmla="val 105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678436" y="2291950"/>
            <a:ext cx="342600" cy="318900"/>
          </a:xfrm>
          <a:prstGeom prst="donut">
            <a:avLst>
              <a:gd fmla="val 105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160" y="2571750"/>
            <a:ext cx="2857100" cy="4744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17"/>
          <p:cNvSpPr txBox="1"/>
          <p:nvPr/>
        </p:nvSpPr>
        <p:spPr>
          <a:xfrm>
            <a:off x="198300" y="2247275"/>
            <a:ext cx="102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구조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사이드 바(설정)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153000" y="4394275"/>
            <a:ext cx="17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819794" y="2524575"/>
            <a:ext cx="1171500" cy="572700"/>
          </a:xfrm>
          <a:prstGeom prst="rightArrow">
            <a:avLst>
              <a:gd fmla="val 29588" name="adj1"/>
              <a:gd fmla="val 6533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959641" y="2415300"/>
            <a:ext cx="5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512" y="1100375"/>
            <a:ext cx="1413876" cy="31826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800" y="252450"/>
            <a:ext cx="2275974" cy="46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나만의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단어장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405342" y="1010620"/>
            <a:ext cx="1798886" cy="3757576"/>
            <a:chOff x="3663217" y="1014782"/>
            <a:chExt cx="1798886" cy="3757576"/>
          </a:xfrm>
        </p:grpSpPr>
        <p:pic>
          <p:nvPicPr>
            <p:cNvPr id="143" name="Google Shape;14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63217" y="1014782"/>
              <a:ext cx="1798886" cy="3757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9"/>
            <p:cNvSpPr/>
            <p:nvPr/>
          </p:nvSpPr>
          <p:spPr>
            <a:xfrm>
              <a:off x="4620263" y="2089000"/>
              <a:ext cx="476100" cy="217200"/>
            </a:xfrm>
            <a:prstGeom prst="frame">
              <a:avLst>
                <a:gd fmla="val 12500" name="adj1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9"/>
          <p:cNvGrpSpPr/>
          <p:nvPr/>
        </p:nvGrpSpPr>
        <p:grpSpPr>
          <a:xfrm>
            <a:off x="5814099" y="1544712"/>
            <a:ext cx="3385376" cy="2098150"/>
            <a:chOff x="5814099" y="1620912"/>
            <a:chExt cx="3385376" cy="2098150"/>
          </a:xfrm>
        </p:grpSpPr>
        <p:pic>
          <p:nvPicPr>
            <p:cNvPr id="146" name="Google Shape;146;p19"/>
            <p:cNvPicPr preferRelativeResize="0"/>
            <p:nvPr/>
          </p:nvPicPr>
          <p:blipFill rotWithShape="1">
            <a:blip r:embed="rId4">
              <a:alphaModFix/>
            </a:blip>
            <a:srcRect b="0" l="0" r="59750" t="0"/>
            <a:stretch/>
          </p:blipFill>
          <p:spPr>
            <a:xfrm>
              <a:off x="5814099" y="1620912"/>
              <a:ext cx="2836517" cy="2098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9"/>
            <p:cNvSpPr txBox="1"/>
            <p:nvPr/>
          </p:nvSpPr>
          <p:spPr>
            <a:xfrm>
              <a:off x="8639675" y="2345700"/>
              <a:ext cx="5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② </a:t>
              </a:r>
              <a:endParaRPr sz="2400"/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5035447" y="852700"/>
            <a:ext cx="4164028" cy="572700"/>
            <a:chOff x="5035447" y="852700"/>
            <a:chExt cx="4164028" cy="572700"/>
          </a:xfrm>
        </p:grpSpPr>
        <p:pic>
          <p:nvPicPr>
            <p:cNvPr id="149" name="Google Shape;14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35447" y="852700"/>
              <a:ext cx="3615169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9"/>
            <p:cNvSpPr txBox="1"/>
            <p:nvPr/>
          </p:nvSpPr>
          <p:spPr>
            <a:xfrm>
              <a:off x="8639675" y="918000"/>
              <a:ext cx="5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① </a:t>
              </a:r>
              <a:endParaRPr sz="2400"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428800" y="852700"/>
              <a:ext cx="1201200" cy="315000"/>
            </a:xfrm>
            <a:prstGeom prst="roundRect">
              <a:avLst>
                <a:gd fmla="val 8419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9"/>
          <p:cNvGrpSpPr/>
          <p:nvPr/>
        </p:nvGrpSpPr>
        <p:grpSpPr>
          <a:xfrm>
            <a:off x="2525225" y="1580150"/>
            <a:ext cx="2560130" cy="2315700"/>
            <a:chOff x="2525225" y="1580150"/>
            <a:chExt cx="2560130" cy="2315700"/>
          </a:xfrm>
        </p:grpSpPr>
        <p:pic>
          <p:nvPicPr>
            <p:cNvPr id="153" name="Google Shape;153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25230" y="1580150"/>
              <a:ext cx="2560126" cy="231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9"/>
            <p:cNvSpPr/>
            <p:nvPr/>
          </p:nvSpPr>
          <p:spPr>
            <a:xfrm>
              <a:off x="2525225" y="1580150"/>
              <a:ext cx="2510100" cy="2315700"/>
            </a:xfrm>
            <a:prstGeom prst="roundRect">
              <a:avLst>
                <a:gd fmla="val 8419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9"/>
          <p:cNvGrpSpPr/>
          <p:nvPr/>
        </p:nvGrpSpPr>
        <p:grpSpPr>
          <a:xfrm>
            <a:off x="5085350" y="4433275"/>
            <a:ext cx="4114125" cy="572700"/>
            <a:chOff x="5085350" y="4433275"/>
            <a:chExt cx="4114125" cy="572700"/>
          </a:xfrm>
        </p:grpSpPr>
        <p:pic>
          <p:nvPicPr>
            <p:cNvPr id="156" name="Google Shape;156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85350" y="4433275"/>
              <a:ext cx="3565275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9"/>
            <p:cNvSpPr/>
            <p:nvPr/>
          </p:nvSpPr>
          <p:spPr>
            <a:xfrm>
              <a:off x="6428800" y="4433275"/>
              <a:ext cx="2039700" cy="315000"/>
            </a:xfrm>
            <a:prstGeom prst="roundRect">
              <a:avLst>
                <a:gd fmla="val 8419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8639675" y="4492538"/>
              <a:ext cx="5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④ </a:t>
              </a:r>
              <a:endParaRPr sz="2400"/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5085350" y="3747475"/>
            <a:ext cx="4114125" cy="572700"/>
            <a:chOff x="5085350" y="3747475"/>
            <a:chExt cx="4114125" cy="572700"/>
          </a:xfrm>
        </p:grpSpPr>
        <p:sp>
          <p:nvSpPr>
            <p:cNvPr id="160" name="Google Shape;160;p19"/>
            <p:cNvSpPr txBox="1"/>
            <p:nvPr/>
          </p:nvSpPr>
          <p:spPr>
            <a:xfrm>
              <a:off x="8639675" y="3757238"/>
              <a:ext cx="5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③ </a:t>
              </a:r>
              <a:endParaRPr sz="2400"/>
            </a:p>
          </p:txBody>
        </p:sp>
        <p:pic>
          <p:nvPicPr>
            <p:cNvPr id="161" name="Google Shape;161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085350" y="3747475"/>
              <a:ext cx="3565275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9"/>
            <p:cNvSpPr/>
            <p:nvPr/>
          </p:nvSpPr>
          <p:spPr>
            <a:xfrm>
              <a:off x="6338450" y="3762150"/>
              <a:ext cx="789600" cy="267000"/>
            </a:xfrm>
            <a:prstGeom prst="roundRect">
              <a:avLst>
                <a:gd fmla="val 8419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LLM 코드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105275" y="918000"/>
            <a:ext cx="6108450" cy="461700"/>
            <a:chOff x="105275" y="918000"/>
            <a:chExt cx="6108450" cy="461700"/>
          </a:xfrm>
        </p:grpSpPr>
        <p:pic>
          <p:nvPicPr>
            <p:cNvPr id="169" name="Google Shape;16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4075" y="989175"/>
              <a:ext cx="5379650" cy="390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0"/>
            <p:cNvSpPr txBox="1"/>
            <p:nvPr/>
          </p:nvSpPr>
          <p:spPr>
            <a:xfrm>
              <a:off x="105275" y="918000"/>
              <a:ext cx="5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① </a:t>
              </a:r>
              <a:endParaRPr sz="2400"/>
            </a:p>
          </p:txBody>
        </p:sp>
      </p:grpSp>
      <p:grpSp>
        <p:nvGrpSpPr>
          <p:cNvPr id="171" name="Google Shape;171;p20"/>
          <p:cNvGrpSpPr/>
          <p:nvPr/>
        </p:nvGrpSpPr>
        <p:grpSpPr>
          <a:xfrm>
            <a:off x="105275" y="1482475"/>
            <a:ext cx="6108451" cy="883550"/>
            <a:chOff x="105275" y="1482475"/>
            <a:chExt cx="6108451" cy="883550"/>
          </a:xfrm>
        </p:grpSpPr>
        <p:pic>
          <p:nvPicPr>
            <p:cNvPr id="172" name="Google Shape;17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4075" y="1482475"/>
              <a:ext cx="5379651" cy="883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0"/>
            <p:cNvSpPr txBox="1"/>
            <p:nvPr/>
          </p:nvSpPr>
          <p:spPr>
            <a:xfrm>
              <a:off x="105275" y="1583700"/>
              <a:ext cx="5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② </a:t>
              </a:r>
              <a:endParaRPr sz="2400"/>
            </a:p>
          </p:txBody>
        </p:sp>
      </p:grpSp>
      <p:grpSp>
        <p:nvGrpSpPr>
          <p:cNvPr id="174" name="Google Shape;174;p20"/>
          <p:cNvGrpSpPr/>
          <p:nvPr/>
        </p:nvGrpSpPr>
        <p:grpSpPr>
          <a:xfrm>
            <a:off x="105275" y="2468799"/>
            <a:ext cx="4167700" cy="1403125"/>
            <a:chOff x="105275" y="2468799"/>
            <a:chExt cx="4167700" cy="1403125"/>
          </a:xfrm>
        </p:grpSpPr>
        <p:pic>
          <p:nvPicPr>
            <p:cNvPr id="175" name="Google Shape;17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4075" y="2468799"/>
              <a:ext cx="3438900" cy="140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0"/>
            <p:cNvSpPr txBox="1"/>
            <p:nvPr/>
          </p:nvSpPr>
          <p:spPr>
            <a:xfrm>
              <a:off x="105275" y="2919038"/>
              <a:ext cx="5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③ </a:t>
              </a:r>
              <a:endParaRPr sz="2400"/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105275" y="4045276"/>
            <a:ext cx="6885075" cy="951350"/>
            <a:chOff x="105275" y="4045276"/>
            <a:chExt cx="6885075" cy="951350"/>
          </a:xfrm>
        </p:grpSpPr>
        <p:pic>
          <p:nvPicPr>
            <p:cNvPr id="178" name="Google Shape;178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34075" y="4045276"/>
              <a:ext cx="6156275" cy="951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0"/>
            <p:cNvSpPr txBox="1"/>
            <p:nvPr/>
          </p:nvSpPr>
          <p:spPr>
            <a:xfrm>
              <a:off x="105275" y="4263938"/>
              <a:ext cx="5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④ </a:t>
              </a:r>
              <a:endParaRPr sz="2400"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341685" y="1564653"/>
            <a:ext cx="4089752" cy="2969231"/>
            <a:chOff x="5623350" y="2115525"/>
            <a:chExt cx="3147900" cy="2018100"/>
          </a:xfrm>
        </p:grpSpPr>
        <p:pic>
          <p:nvPicPr>
            <p:cNvPr id="181" name="Google Shape;181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23376" y="2115525"/>
              <a:ext cx="3147848" cy="1985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0"/>
            <p:cNvSpPr/>
            <p:nvPr/>
          </p:nvSpPr>
          <p:spPr>
            <a:xfrm>
              <a:off x="5623350" y="2115525"/>
              <a:ext cx="3147900" cy="2018100"/>
            </a:xfrm>
            <a:prstGeom prst="roundRect">
              <a:avLst>
                <a:gd fmla="val 10785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기본 제공 단어장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47483"/>
            <a:ext cx="1499700" cy="290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793" y="1181725"/>
            <a:ext cx="1499700" cy="303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3125" y="1160100"/>
            <a:ext cx="1525510" cy="30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7231" y="1282825"/>
            <a:ext cx="1402800" cy="2793900"/>
          </a:xfrm>
          <a:prstGeom prst="roundRect">
            <a:avLst>
              <a:gd fmla="val 1105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2062" y="1261225"/>
            <a:ext cx="1442100" cy="2837100"/>
          </a:xfrm>
          <a:prstGeom prst="roundRect">
            <a:avLst>
              <a:gd fmla="val 13188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1"/>
          <p:cNvSpPr/>
          <p:nvPr/>
        </p:nvSpPr>
        <p:spPr>
          <a:xfrm>
            <a:off x="1743975" y="2509700"/>
            <a:ext cx="5178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3426800" y="2509700"/>
            <a:ext cx="5178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236550" y="2509700"/>
            <a:ext cx="5178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6864425" y="2509700"/>
            <a:ext cx="5178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112150" y="4263550"/>
            <a:ext cx="29049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메인 화면</a:t>
            </a:r>
            <a:r>
              <a:rPr lang="ko">
                <a:solidFill>
                  <a:schemeClr val="dk1"/>
                </a:solidFill>
              </a:rPr>
              <a:t>의</a:t>
            </a:r>
            <a:r>
              <a:rPr lang="ko">
                <a:solidFill>
                  <a:schemeClr val="dk1"/>
                </a:solidFill>
              </a:rPr>
              <a:t> “</a:t>
            </a:r>
            <a:r>
              <a:rPr b="1" lang="ko">
                <a:solidFill>
                  <a:schemeClr val="dk1"/>
                </a:solidFill>
              </a:rPr>
              <a:t>기본 제공 단어장</a:t>
            </a:r>
            <a:r>
              <a:rPr lang="ko">
                <a:solidFill>
                  <a:schemeClr val="dk1"/>
                </a:solidFill>
              </a:rPr>
              <a:t>” 클릭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2087225" y="3731950"/>
            <a:ext cx="14028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① 단어장 목록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3861700" y="3731950"/>
            <a:ext cx="14028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② DAY 리스트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5236550" y="4215275"/>
            <a:ext cx="19692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해당 DAY 단어 목록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7183150" y="3731950"/>
            <a:ext cx="14997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④</a:t>
            </a:r>
            <a:r>
              <a:rPr b="1" lang="ko">
                <a:solidFill>
                  <a:schemeClr val="dk1"/>
                </a:solidFill>
              </a:rPr>
              <a:t> </a:t>
            </a:r>
            <a:r>
              <a:rPr b="1" lang="ko">
                <a:solidFill>
                  <a:schemeClr val="dk1"/>
                </a:solidFill>
              </a:rPr>
              <a:t>단어 상세 정보</a:t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9575" y="2320800"/>
            <a:ext cx="8764850" cy="18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/>
          <p:nvPr/>
        </p:nvSpPr>
        <p:spPr>
          <a:xfrm>
            <a:off x="189575" y="2320800"/>
            <a:ext cx="2244000" cy="934200"/>
          </a:xfrm>
          <a:prstGeom prst="roundRect">
            <a:avLst>
              <a:gd fmla="val 10785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2440075" y="2320800"/>
            <a:ext cx="2244000" cy="934200"/>
          </a:xfrm>
          <a:prstGeom prst="roundRect">
            <a:avLst>
              <a:gd fmla="val 10785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