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57" r:id="rId5"/>
    <p:sldId id="267" r:id="rId6"/>
    <p:sldId id="265" r:id="rId7"/>
    <p:sldId id="258" r:id="rId8"/>
    <p:sldId id="266" r:id="rId9"/>
    <p:sldId id="260" r:id="rId10"/>
    <p:sldId id="261" r:id="rId11"/>
    <p:sldId id="262" r:id="rId12"/>
    <p:sldId id="263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A50"/>
    <a:srgbClr val="0064B1"/>
    <a:srgbClr val="FEB512"/>
    <a:srgbClr val="EB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1"/>
    <p:restoredTop sz="94664"/>
  </p:normalViewPr>
  <p:slideViewPr>
    <p:cSldViewPr snapToGrid="0" snapToObjects="1">
      <p:cViewPr>
        <p:scale>
          <a:sx n="110" d="100"/>
          <a:sy n="110" d="100"/>
        </p:scale>
        <p:origin x="14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F093-7770-4248-906E-0058DB4C9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C2A2B-89F4-4444-B922-5D72C4CFB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EF48-24E0-EF4B-98F4-0411FF90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0C54-EB2D-A94F-871A-D90CEE52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9D39-7134-CB48-8238-D63BAE2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9665-8A2F-CF40-9BA6-73041F12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6A8E3-825B-464A-BD21-3C22D602E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5490-C9DD-564F-9E87-0EB34E8B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82CA-2959-7F45-8C11-3737015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5073-4240-FC4D-932C-5F279CDD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61B5C-448D-DA44-9C68-51E624AD9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21519-D781-A94C-8C88-C6A79E16E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E725-894E-8C41-B539-E601E6A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B342-0204-264B-BF3F-EB02EF62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E294-5818-AE49-AC80-BC094845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1" y="992236"/>
            <a:ext cx="10972800" cy="0"/>
          </a:xfrm>
          <a:prstGeom prst="line">
            <a:avLst/>
          </a:prstGeom>
          <a:ln w="28575">
            <a:solidFill>
              <a:srgbClr val="FEB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605480" y="1054020"/>
            <a:ext cx="10972800" cy="0"/>
          </a:xfrm>
          <a:prstGeom prst="line">
            <a:avLst/>
          </a:prstGeom>
          <a:ln w="28575">
            <a:solidFill>
              <a:srgbClr val="E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-1188308" y="1111685"/>
            <a:ext cx="10972800" cy="0"/>
          </a:xfrm>
          <a:prstGeom prst="line">
            <a:avLst/>
          </a:prstGeom>
          <a:ln w="28575">
            <a:solidFill>
              <a:srgbClr val="21A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20134" y="188914"/>
            <a:ext cx="8523817" cy="865187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rgbClr val="0064B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Data Analysis Method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07714" y="6452717"/>
            <a:ext cx="194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4B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Analysis Method</a:t>
            </a:r>
          </a:p>
        </p:txBody>
      </p:sp>
      <p:cxnSp>
        <p:nvCxnSpPr>
          <p:cNvPr id="33" name="Straight Connector 32"/>
          <p:cNvCxnSpPr>
            <a:cxnSpLocks/>
          </p:cNvCxnSpPr>
          <p:nvPr userDrawn="1"/>
        </p:nvCxnSpPr>
        <p:spPr>
          <a:xfrm>
            <a:off x="5928360" y="6092234"/>
            <a:ext cx="6367087" cy="10477"/>
          </a:xfrm>
          <a:prstGeom prst="line">
            <a:avLst/>
          </a:prstGeom>
          <a:ln w="57150">
            <a:solidFill>
              <a:srgbClr val="0064B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5" idx="1"/>
          </p:cNvCxnSpPr>
          <p:nvPr userDrawn="1"/>
        </p:nvCxnSpPr>
        <p:spPr>
          <a:xfrm>
            <a:off x="-182178" y="6092234"/>
            <a:ext cx="5660067" cy="10679"/>
          </a:xfrm>
          <a:prstGeom prst="line">
            <a:avLst/>
          </a:prstGeom>
          <a:ln w="57150">
            <a:solidFill>
              <a:srgbClr val="0064B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A19093-5332-3042-A2DF-0BBA13085E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266" y="-408093"/>
            <a:ext cx="1625600" cy="16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27375-A62C-E44A-8564-F2AA00A84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7889" y="5756479"/>
            <a:ext cx="596635" cy="6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1" y="992236"/>
            <a:ext cx="10972800" cy="0"/>
          </a:xfrm>
          <a:prstGeom prst="line">
            <a:avLst/>
          </a:prstGeom>
          <a:ln w="28575">
            <a:solidFill>
              <a:srgbClr val="FEB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605480" y="1054020"/>
            <a:ext cx="10972800" cy="0"/>
          </a:xfrm>
          <a:prstGeom prst="line">
            <a:avLst/>
          </a:prstGeom>
          <a:ln w="28575">
            <a:solidFill>
              <a:srgbClr val="E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-1188308" y="1111685"/>
            <a:ext cx="10972800" cy="0"/>
          </a:xfrm>
          <a:prstGeom prst="line">
            <a:avLst/>
          </a:prstGeom>
          <a:ln w="28575">
            <a:solidFill>
              <a:srgbClr val="21A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220134" y="188914"/>
            <a:ext cx="8523817" cy="865187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rgbClr val="0064B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Insights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105394" y="6452717"/>
            <a:ext cx="194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4B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Insights</a:t>
            </a:r>
          </a:p>
        </p:txBody>
      </p:sp>
      <p:cxnSp>
        <p:nvCxnSpPr>
          <p:cNvPr id="33" name="Straight Connector 32"/>
          <p:cNvCxnSpPr>
            <a:cxnSpLocks/>
          </p:cNvCxnSpPr>
          <p:nvPr userDrawn="1"/>
        </p:nvCxnSpPr>
        <p:spPr>
          <a:xfrm>
            <a:off x="10346266" y="6102711"/>
            <a:ext cx="1949181" cy="0"/>
          </a:xfrm>
          <a:prstGeom prst="line">
            <a:avLst/>
          </a:prstGeom>
          <a:ln w="57150">
            <a:solidFill>
              <a:srgbClr val="0064B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endCxn id="5" idx="1"/>
          </p:cNvCxnSpPr>
          <p:nvPr userDrawn="1"/>
        </p:nvCxnSpPr>
        <p:spPr>
          <a:xfrm>
            <a:off x="-182178" y="6092234"/>
            <a:ext cx="9957747" cy="10679"/>
          </a:xfrm>
          <a:prstGeom prst="line">
            <a:avLst/>
          </a:prstGeom>
          <a:ln w="57150">
            <a:solidFill>
              <a:srgbClr val="0064B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A19093-5332-3042-A2DF-0BBA13085E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266" y="-408093"/>
            <a:ext cx="1625600" cy="16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27375-A62C-E44A-8564-F2AA00A84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75569" y="5756479"/>
            <a:ext cx="596635" cy="6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1" y="992236"/>
            <a:ext cx="10972800" cy="0"/>
          </a:xfrm>
          <a:prstGeom prst="line">
            <a:avLst/>
          </a:prstGeom>
          <a:ln w="28575">
            <a:solidFill>
              <a:srgbClr val="FEB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605480" y="1054020"/>
            <a:ext cx="10972800" cy="0"/>
          </a:xfrm>
          <a:prstGeom prst="line">
            <a:avLst/>
          </a:prstGeom>
          <a:ln w="28575">
            <a:solidFill>
              <a:srgbClr val="EB3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-1188308" y="1111685"/>
            <a:ext cx="10972800" cy="0"/>
          </a:xfrm>
          <a:prstGeom prst="line">
            <a:avLst/>
          </a:prstGeom>
          <a:ln w="28575">
            <a:solidFill>
              <a:srgbClr val="21A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20134" y="188914"/>
            <a:ext cx="8523817" cy="865187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rgbClr val="0064B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1434" y="6452717"/>
            <a:ext cx="1942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64B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68582" y="6102711"/>
            <a:ext cx="10826865" cy="0"/>
          </a:xfrm>
          <a:prstGeom prst="line">
            <a:avLst/>
          </a:prstGeom>
          <a:ln w="57150">
            <a:solidFill>
              <a:srgbClr val="0064B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182178" y="6092234"/>
            <a:ext cx="1133788" cy="0"/>
          </a:xfrm>
          <a:prstGeom prst="line">
            <a:avLst/>
          </a:prstGeom>
          <a:ln w="57150">
            <a:solidFill>
              <a:srgbClr val="0064B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A19093-5332-3042-A2DF-0BBA13085E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6266" y="-408093"/>
            <a:ext cx="1625600" cy="16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27375-A62C-E44A-8564-F2AA00A84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1609" y="5756479"/>
            <a:ext cx="596635" cy="6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1273-8394-9141-A2BB-8773685E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8BCA-9788-2F4E-AA66-94C4210D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12D3-EC0B-4748-9F24-8B39C55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6282-2CB4-854D-8B75-BBFC3604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C3B7-5B5D-984D-A9A4-A6DA8BA4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12EC-B3EA-8E40-919F-AA11C412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87F5-697D-9E4C-B404-AD16C5ED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2007-0EB3-894F-94FE-7B2DD7AF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349E-42FB-9343-A366-174501C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BC19-28B1-BB45-BAC6-2274731C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779A-2AB9-804B-9238-D2B768E8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A8C1-DB3B-CF48-81FC-45DE41ACB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D34E-2D19-EE42-82F4-A9B6629D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07AE9-7569-304D-84CA-C27C623D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2A6C-6411-C047-B49F-157090FC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38BFF-B480-7E4B-92F2-CE785477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28F0-2180-144F-8FE0-998A34C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411A8-FC75-854A-AC96-71CC5031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BBD6D-6F3C-FC48-ABF0-7A7867C6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306B4-D6D9-EA48-9F55-929D3A371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4E151-542F-0C4F-BD98-2A7372E52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7FC0B-417D-3C42-A7A4-17B641F0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2A155-1A97-8342-AC27-D0EBF371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09F30-E530-E74D-B6E2-A4153415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0AB-7713-1D40-A9A8-9F791A89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1A994-27B4-8C4B-89A6-DFEACD21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5E21-F552-8646-B31B-ABD5F32C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5532B-69B0-704D-BC43-A8EC8B7B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32F75-8406-3243-8BD9-A677073E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E5051-1420-6349-8F4A-7184C383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4B87-AD6E-C049-87F1-3CD1577E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E2D5-31BE-C04A-ACF4-D2EC7B7C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D5D6-3409-244C-8FAB-21128332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12CAF-35AD-4C4E-ADFE-7EFDFB8E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0B0DC-002D-C649-AF1D-F2CA2E45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65D9-3533-9740-A50B-1649B8A9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4FBD-EDEB-0941-90D2-632FE015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83F3-D652-0D4C-B136-A490FF89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41C4F-A0EF-F14C-958D-4BBDFF92B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EB53-D7E1-D040-AA79-1AFF5593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CA544-EC47-3242-8694-D8D09228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DA01-FD7F-E448-8255-2501AFE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2F4AF-0294-8448-A9D5-F3EE02DD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CCA68-0449-4144-8002-C0D8D6B2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68F3-37FB-E44A-966B-54DA54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0E2F-88EF-C546-9F5A-09CBC53A8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BD89-D5CB-BB4E-AB04-5340BD2B314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8573-0C7F-F146-AEAD-A6A0C3D8B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A787-8D9F-684D-A849-81818330A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C766-1574-BB42-9FB8-EF282F8E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CDB45-2B15-854A-BC94-7A06C97D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82" y="-678234"/>
            <a:ext cx="4107234" cy="4107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71D36-3C2E-434A-A7F2-0BAC17D3E47A}"/>
              </a:ext>
            </a:extLst>
          </p:cNvPr>
          <p:cNvSpPr txBox="1"/>
          <p:nvPr/>
        </p:nvSpPr>
        <p:spPr>
          <a:xfrm>
            <a:off x="1984451" y="2844225"/>
            <a:ext cx="822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64B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Analysis Assessment of ABC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8696-3512-BA4A-B6B7-8EA2FA6200D2}"/>
              </a:ext>
            </a:extLst>
          </p:cNvPr>
          <p:cNvSpPr txBox="1"/>
          <p:nvPr/>
        </p:nvSpPr>
        <p:spPr>
          <a:xfrm>
            <a:off x="3279321" y="4355808"/>
            <a:ext cx="563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Presented by: Jonathan Wong</a:t>
            </a:r>
          </a:p>
        </p:txBody>
      </p:sp>
    </p:spTree>
    <p:extLst>
      <p:ext uri="{BB962C8B-B14F-4D97-AF65-F5344CB8AC3E}">
        <p14:creationId xmlns:p14="http://schemas.microsoft.com/office/powerpoint/2010/main" val="164154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15DAE-376C-A34B-9735-109EF2AAB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Analysis Method: 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18EC0-12E2-954A-8147-3CF0BE9E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99" y="2224770"/>
            <a:ext cx="6235367" cy="1851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7E897-CAC6-924A-99F4-46BF6FC39B89}"/>
              </a:ext>
            </a:extLst>
          </p:cNvPr>
          <p:cNvSpPr txBox="1"/>
          <p:nvPr/>
        </p:nvSpPr>
        <p:spPr>
          <a:xfrm>
            <a:off x="220134" y="1970902"/>
            <a:ext cx="5143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Getting data ready to Analyze</a:t>
            </a:r>
          </a:p>
          <a:p>
            <a:r>
              <a:rPr lang="en-US" sz="28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1. </a:t>
            </a:r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Find most popular products by quantity</a:t>
            </a:r>
            <a:endParaRPr lang="en-US" sz="2800" b="1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2. </a:t>
            </a:r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Find relevant information to analyze(month/year, quantity)</a:t>
            </a:r>
            <a:endParaRPr lang="en-US" sz="2800" b="1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8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3. </a:t>
            </a:r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Rewrite the relevant information for just the popular products into excel to analyze</a:t>
            </a:r>
            <a:endParaRPr lang="en-US" sz="2800" b="1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D3CC0-B51A-624D-9884-1596AA0B0585}"/>
              </a:ext>
            </a:extLst>
          </p:cNvPr>
          <p:cNvSpPr txBox="1"/>
          <p:nvPr/>
        </p:nvSpPr>
        <p:spPr>
          <a:xfrm>
            <a:off x="6383621" y="4312876"/>
            <a:ext cx="401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*very high level overview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7E878-23CD-A040-9953-51AC540D66DF}"/>
              </a:ext>
            </a:extLst>
          </p:cNvPr>
          <p:cNvSpPr txBox="1"/>
          <p:nvPr/>
        </p:nvSpPr>
        <p:spPr>
          <a:xfrm>
            <a:off x="6383621" y="4957852"/>
            <a:ext cx="401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 in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inventoryLevel.py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4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E0600-F523-3E4F-8627-0EE69FDF7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Insights: 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28AD7-C626-7743-A1CC-5CD890F7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8" y="1288498"/>
            <a:ext cx="3657600" cy="455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2CB99-70E6-B743-AED8-C67DFA411FF4}"/>
              </a:ext>
            </a:extLst>
          </p:cNvPr>
          <p:cNvSpPr txBox="1"/>
          <p:nvPr/>
        </p:nvSpPr>
        <p:spPr>
          <a:xfrm>
            <a:off x="5452352" y="3388115"/>
            <a:ext cx="6017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graph the quantity sold over time to see seasonality and different trends of demand.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660FA-DE3B-3E4C-820A-BE51503C2144}"/>
              </a:ext>
            </a:extLst>
          </p:cNvPr>
          <p:cNvSpPr txBox="1"/>
          <p:nvPr/>
        </p:nvSpPr>
        <p:spPr>
          <a:xfrm>
            <a:off x="5452352" y="1692606"/>
            <a:ext cx="6454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Now that quantity sold data for each month for each top 10 selling product has been input into excel</a:t>
            </a:r>
            <a:endParaRPr lang="en-US" sz="2800" b="1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2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E0600-F523-3E4F-8627-0EE69FDF7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Insights: Problem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7E46E-F4DF-1F4E-8442-388DC577FF1B}"/>
              </a:ext>
            </a:extLst>
          </p:cNvPr>
          <p:cNvSpPr txBox="1"/>
          <p:nvPr/>
        </p:nvSpPr>
        <p:spPr>
          <a:xfrm>
            <a:off x="5288745" y="1102723"/>
            <a:ext cx="6621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Here’s one example of trend analysis for the popular item: White Hanging T-Shirts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9A2A8-A3A0-7B43-984B-6BAB5C4DC560}"/>
              </a:ext>
            </a:extLst>
          </p:cNvPr>
          <p:cNvSpPr txBox="1"/>
          <p:nvPr/>
        </p:nvSpPr>
        <p:spPr>
          <a:xfrm>
            <a:off x="5147919" y="2105452"/>
            <a:ext cx="6903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It’s pretty clear from the visualized data that there is a cyclical spike around every 4 months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A62CE-5A3A-1E44-8B79-BB9367467F5F}"/>
              </a:ext>
            </a:extLst>
          </p:cNvPr>
          <p:cNvSpPr txBox="1"/>
          <p:nvPr/>
        </p:nvSpPr>
        <p:spPr>
          <a:xfrm>
            <a:off x="5147919" y="3232230"/>
            <a:ext cx="6623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the data found here, you could easily average the quantity in a given time frame of 12 weeks and then use the amount found to stock a closer amount of inventory to the actual amount bought.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39D06-D302-8F43-A5B9-A2E82937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52" y="1321420"/>
            <a:ext cx="3966257" cy="46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1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E0600-F523-3E4F-8627-0EE69FDF7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Insights: 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35A36-57E5-B749-8396-7D599BD5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4" y="1315086"/>
            <a:ext cx="3812485" cy="4530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7E46E-F4DF-1F4E-8442-388DC577FF1B}"/>
              </a:ext>
            </a:extLst>
          </p:cNvPr>
          <p:cNvSpPr txBox="1"/>
          <p:nvPr/>
        </p:nvSpPr>
        <p:spPr>
          <a:xfrm>
            <a:off x="5288745" y="1102723"/>
            <a:ext cx="6621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Here’s another example of trend analysis for the item: Mini Paint Set Vintage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9A2A8-A3A0-7B43-984B-6BAB5C4DC560}"/>
              </a:ext>
            </a:extLst>
          </p:cNvPr>
          <p:cNvSpPr txBox="1"/>
          <p:nvPr/>
        </p:nvSpPr>
        <p:spPr>
          <a:xfrm>
            <a:off x="5288745" y="2105452"/>
            <a:ext cx="6332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pattern here is a lot harder to see with just Month/Year. Extra granularity of Week/Month/Year would expose trends more easily.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A62CE-5A3A-1E44-8B79-BB9367467F5F}"/>
              </a:ext>
            </a:extLst>
          </p:cNvPr>
          <p:cNvSpPr txBox="1"/>
          <p:nvPr/>
        </p:nvSpPr>
        <p:spPr>
          <a:xfrm>
            <a:off x="5300150" y="3921334"/>
            <a:ext cx="6332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Once again, averaging the quantity over the corresponding time span in the historical data could better predict necessary inventories.</a:t>
            </a:r>
          </a:p>
        </p:txBody>
      </p:sp>
    </p:spTree>
    <p:extLst>
      <p:ext uri="{BB962C8B-B14F-4D97-AF65-F5344CB8AC3E}">
        <p14:creationId xmlns:p14="http://schemas.microsoft.com/office/powerpoint/2010/main" val="71011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E0600-F523-3E4F-8627-0EE69FDF7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Insights: Problem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7E46E-F4DF-1F4E-8442-388DC577FF1B}"/>
              </a:ext>
            </a:extLst>
          </p:cNvPr>
          <p:cNvSpPr txBox="1"/>
          <p:nvPr/>
        </p:nvSpPr>
        <p:spPr>
          <a:xfrm>
            <a:off x="2579090" y="2046859"/>
            <a:ext cx="6621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Inventory for the future all depends on what time frame and product you need!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E18F2-A9DE-B44F-BC23-510097F3A88E}"/>
              </a:ext>
            </a:extLst>
          </p:cNvPr>
          <p:cNvSpPr txBox="1"/>
          <p:nvPr/>
        </p:nvSpPr>
        <p:spPr>
          <a:xfrm>
            <a:off x="1621251" y="1333598"/>
            <a:ext cx="853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trends and quantities are different between products</a:t>
            </a:r>
          </a:p>
        </p:txBody>
      </p:sp>
      <p:pic>
        <p:nvPicPr>
          <p:cNvPr id="9" name="Picture 12" descr="Image result for delivery box png icon">
            <a:extLst>
              <a:ext uri="{FF2B5EF4-FFF2-40B4-BE49-F238E27FC236}">
                <a16:creationId xmlns:a16="http://schemas.microsoft.com/office/drawing/2014/main" id="{01A5CDFE-85A5-8F44-A34F-2E6C9DC6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74" y="3301678"/>
            <a:ext cx="2310198" cy="231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E0600-F523-3E4F-8627-0EE69FDF7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Insights: Problem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7E46E-F4DF-1F4E-8442-388DC577FF1B}"/>
              </a:ext>
            </a:extLst>
          </p:cNvPr>
          <p:cNvSpPr txBox="1"/>
          <p:nvPr/>
        </p:nvSpPr>
        <p:spPr>
          <a:xfrm>
            <a:off x="2579090" y="2046859"/>
            <a:ext cx="662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Product Inventory trends </a:t>
            </a:r>
          </a:p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should be analyzed on a </a:t>
            </a:r>
          </a:p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case-to-case basis.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39026-80A1-144F-966D-754DE9C4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69" y="3445292"/>
            <a:ext cx="3280470" cy="1924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8DA22-035B-644B-924F-85AEF974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53" y="2093380"/>
            <a:ext cx="3632555" cy="2147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9B736-341D-AE4F-8B18-0BB32DF62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4" y="2093380"/>
            <a:ext cx="3586192" cy="1924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9E18F2-A9DE-B44F-BC23-510097F3A88E}"/>
              </a:ext>
            </a:extLst>
          </p:cNvPr>
          <p:cNvSpPr txBox="1"/>
          <p:nvPr/>
        </p:nvSpPr>
        <p:spPr>
          <a:xfrm>
            <a:off x="1621251" y="1333598"/>
            <a:ext cx="853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trends and quantities are different between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F6B38-A008-7F44-B57D-583EFF7CC107}"/>
              </a:ext>
            </a:extLst>
          </p:cNvPr>
          <p:cNvSpPr txBox="1"/>
          <p:nvPr/>
        </p:nvSpPr>
        <p:spPr>
          <a:xfrm>
            <a:off x="2548755" y="5524402"/>
            <a:ext cx="6621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 average quantities over time to predict future quantities</a:t>
            </a:r>
          </a:p>
        </p:txBody>
      </p:sp>
    </p:spTree>
    <p:extLst>
      <p:ext uri="{BB962C8B-B14F-4D97-AF65-F5344CB8AC3E}">
        <p14:creationId xmlns:p14="http://schemas.microsoft.com/office/powerpoint/2010/main" val="30183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86B70-C956-264C-BE0F-47BB2CEA7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Background: Problem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F531D-40DC-E549-8F6E-22031A7FB5C8}"/>
              </a:ext>
            </a:extLst>
          </p:cNvPr>
          <p:cNvSpPr txBox="1"/>
          <p:nvPr/>
        </p:nvSpPr>
        <p:spPr>
          <a:xfrm>
            <a:off x="2266014" y="1527996"/>
            <a:ext cx="7659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“How can we understand which products are bought together?”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E21E6-8B42-2A43-B2F1-8B5EB5AAF630}"/>
              </a:ext>
            </a:extLst>
          </p:cNvPr>
          <p:cNvSpPr txBox="1"/>
          <p:nvPr/>
        </p:nvSpPr>
        <p:spPr>
          <a:xfrm>
            <a:off x="462446" y="2742638"/>
            <a:ext cx="1126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4B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Possible Methods: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Clustering, Collaborative Filtering, Search-Based Methods, Item-to-Item Collaborative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70A14-EE68-A94F-A9D9-9A1B263C754B}"/>
              </a:ext>
            </a:extLst>
          </p:cNvPr>
          <p:cNvSpPr txBox="1"/>
          <p:nvPr/>
        </p:nvSpPr>
        <p:spPr>
          <a:xfrm>
            <a:off x="462446" y="4170640"/>
            <a:ext cx="1126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1AA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Best Method: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Item-to-Item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7365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86B70-C956-264C-BE0F-47BB2CEA7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Background: Problem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F531D-40DC-E549-8F6E-22031A7FB5C8}"/>
              </a:ext>
            </a:extLst>
          </p:cNvPr>
          <p:cNvSpPr txBox="1"/>
          <p:nvPr/>
        </p:nvSpPr>
        <p:spPr>
          <a:xfrm>
            <a:off x="2288137" y="2401029"/>
            <a:ext cx="7659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“Why use Item-to-Item Collaborative Filtering?”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70A14-EE68-A94F-A9D9-9A1B263C754B}"/>
              </a:ext>
            </a:extLst>
          </p:cNvPr>
          <p:cNvSpPr txBox="1"/>
          <p:nvPr/>
        </p:nvSpPr>
        <p:spPr>
          <a:xfrm>
            <a:off x="462447" y="1497626"/>
            <a:ext cx="1126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1AA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Best Method: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Item-to-Item Collaborative Filtering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72DC5-9484-7D4E-A19B-1D19BC3A945A}"/>
              </a:ext>
            </a:extLst>
          </p:cNvPr>
          <p:cNvSpPr txBox="1"/>
          <p:nvPr/>
        </p:nvSpPr>
        <p:spPr>
          <a:xfrm>
            <a:off x="3883710" y="4917682"/>
            <a:ext cx="351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Used by major </a:t>
            </a:r>
          </a:p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e-commerce giants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ACA25-6469-6641-ABF0-45B34F7F8413}"/>
              </a:ext>
            </a:extLst>
          </p:cNvPr>
          <p:cNvSpPr txBox="1"/>
          <p:nvPr/>
        </p:nvSpPr>
        <p:spPr>
          <a:xfrm>
            <a:off x="7358431" y="4917681"/>
            <a:ext cx="351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Calculates similarity between items in real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A09B9D-1DEC-564D-8048-D633F134A99C}"/>
              </a:ext>
            </a:extLst>
          </p:cNvPr>
          <p:cNvSpPr txBox="1"/>
          <p:nvPr/>
        </p:nvSpPr>
        <p:spPr>
          <a:xfrm>
            <a:off x="789216" y="4894015"/>
            <a:ext cx="2953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Efficient and scalable to massive data sets</a:t>
            </a:r>
          </a:p>
        </p:txBody>
      </p:sp>
      <p:pic>
        <p:nvPicPr>
          <p:cNvPr id="17" name="Picture 4" descr="Image result for marketing png icon">
            <a:extLst>
              <a:ext uri="{FF2B5EF4-FFF2-40B4-BE49-F238E27FC236}">
                <a16:creationId xmlns:a16="http://schemas.microsoft.com/office/drawing/2014/main" id="{DF37EC83-D871-E643-BE66-C0DCF9EF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32" y="3047534"/>
            <a:ext cx="1889321" cy="18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rice tag icon png">
            <a:extLst>
              <a:ext uri="{FF2B5EF4-FFF2-40B4-BE49-F238E27FC236}">
                <a16:creationId xmlns:a16="http://schemas.microsoft.com/office/drawing/2014/main" id="{415D95D2-2BB4-C54D-A8EC-3B45CD26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86" y="3257863"/>
            <a:ext cx="1561901" cy="156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lated image">
            <a:extLst>
              <a:ext uri="{FF2B5EF4-FFF2-40B4-BE49-F238E27FC236}">
                <a16:creationId xmlns:a16="http://schemas.microsoft.com/office/drawing/2014/main" id="{0564F29B-ABA0-3E41-BDCF-4F9C0091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23" y="3313446"/>
            <a:ext cx="1452181" cy="14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15DAE-376C-A34B-9735-109EF2AAB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Analysis Method: Problem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6014F-7FF7-0547-94BF-5D53AE855443}"/>
              </a:ext>
            </a:extLst>
          </p:cNvPr>
          <p:cNvSpPr txBox="1"/>
          <p:nvPr/>
        </p:nvSpPr>
        <p:spPr>
          <a:xfrm>
            <a:off x="2266014" y="1273269"/>
            <a:ext cx="7659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Item-to-Item Collaborative Algorithm was implemented in Python using </a:t>
            </a:r>
            <a:r>
              <a:rPr lang="en-US" sz="28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numpy</a:t>
            </a:r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and pandas.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 can be found in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itemBasket.py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2BE09-1490-9B40-9226-64CCC5BD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8" y="2797064"/>
            <a:ext cx="4682800" cy="2354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C52CD-C885-714C-810C-751549E2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92" y="2877432"/>
            <a:ext cx="6691758" cy="2186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424CCC-EDD1-1B41-95A2-FB2063E6E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15DAE-376C-A34B-9735-109EF2AAB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Analysis Method: Problem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6014F-7FF7-0547-94BF-5D53AE855443}"/>
              </a:ext>
            </a:extLst>
          </p:cNvPr>
          <p:cNvSpPr txBox="1"/>
          <p:nvPr/>
        </p:nvSpPr>
        <p:spPr>
          <a:xfrm>
            <a:off x="466526" y="2110049"/>
            <a:ext cx="4015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data was parsed through the excel file and items corresponding with customers and customers corresponding with items were found. 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4177E-227F-A644-A020-66A99DF0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72" y="1551210"/>
            <a:ext cx="6013680" cy="3755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094F15-C67E-1F45-90C5-6E137BCCFBF6}"/>
              </a:ext>
            </a:extLst>
          </p:cNvPr>
          <p:cNvSpPr txBox="1"/>
          <p:nvPr/>
        </p:nvSpPr>
        <p:spPr>
          <a:xfrm>
            <a:off x="6542647" y="5306789"/>
            <a:ext cx="401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*very high level overview</a:t>
            </a:r>
            <a:endParaRPr lang="en-US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6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015DAE-376C-A34B-9735-109EF2AAB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Analysis Method: Problem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6014F-7FF7-0547-94BF-5D53AE855443}"/>
              </a:ext>
            </a:extLst>
          </p:cNvPr>
          <p:cNvSpPr txBox="1"/>
          <p:nvPr/>
        </p:nvSpPr>
        <p:spPr>
          <a:xfrm>
            <a:off x="2266014" y="1273269"/>
            <a:ext cx="7659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similarity index value calculated was found using both the Jaccard Index and Cosine Similarity</a:t>
            </a:r>
          </a:p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of item vector of dimension M unique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300C-3CD9-A84D-8AA4-25AF703F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49" y="2935763"/>
            <a:ext cx="2946400" cy="2255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A09DB-DA95-3344-A968-BDC1C518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1" y="2869882"/>
            <a:ext cx="30988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E0600-F523-3E4F-8627-0EE69FDF7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Insights: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E59BD-A0DD-4746-89E3-01F78876AC77}"/>
              </a:ext>
            </a:extLst>
          </p:cNvPr>
          <p:cNvSpPr txBox="1"/>
          <p:nvPr/>
        </p:nvSpPr>
        <p:spPr>
          <a:xfrm>
            <a:off x="502920" y="1273269"/>
            <a:ext cx="11155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creating a dictionary that stored each unique item and its corresponding similarity value of items bought in conjunction, I was able to create a function that returned most similar products that had the highest likelihood of being bought with the other items.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B465D-CCB4-6E41-9EB5-7A382CA6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3292390"/>
            <a:ext cx="8279380" cy="25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2E0600-F523-3E4F-8627-0EE69FDF7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Insights: Problem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AD622-D6BD-6140-95D5-84713049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7" y="1230750"/>
            <a:ext cx="4340860" cy="467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6056A-98D9-7543-97B3-3C05AEE51E83}"/>
              </a:ext>
            </a:extLst>
          </p:cNvPr>
          <p:cNvSpPr txBox="1"/>
          <p:nvPr/>
        </p:nvSpPr>
        <p:spPr>
          <a:xfrm>
            <a:off x="5380684" y="2174222"/>
            <a:ext cx="6218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US" sz="28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wa</a:t>
            </a:r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la!</a:t>
            </a:r>
          </a:p>
          <a:p>
            <a:pPr algn="ctr"/>
            <a:endParaRPr lang="en-US" sz="2800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Just like magic, you can find similar products just by calling the function </a:t>
            </a:r>
            <a:r>
              <a:rPr lang="en-US" sz="2800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getProductsBoughtTogether</a:t>
            </a:r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684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86B70-C956-264C-BE0F-47BB2CEA7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Background: Problem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09C99-EC51-C946-985E-ED7C32C7C542}"/>
              </a:ext>
            </a:extLst>
          </p:cNvPr>
          <p:cNvSpPr txBox="1"/>
          <p:nvPr/>
        </p:nvSpPr>
        <p:spPr>
          <a:xfrm>
            <a:off x="1692909" y="1862292"/>
            <a:ext cx="8806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“How can we determine inventory levels for the next 12 weeks based on demand for our top 10 products?”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67735-79E4-F84F-8B25-CF2D89227187}"/>
              </a:ext>
            </a:extLst>
          </p:cNvPr>
          <p:cNvSpPr txBox="1"/>
          <p:nvPr/>
        </p:nvSpPr>
        <p:spPr>
          <a:xfrm>
            <a:off x="462445" y="3624590"/>
            <a:ext cx="1126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21AA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Best Method: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Clean data, grab pertinent information for top 10 products, and visualize trends/model data over all time data</a:t>
            </a:r>
          </a:p>
        </p:txBody>
      </p:sp>
    </p:spTree>
    <p:extLst>
      <p:ext uri="{BB962C8B-B14F-4D97-AF65-F5344CB8AC3E}">
        <p14:creationId xmlns:p14="http://schemas.microsoft.com/office/powerpoint/2010/main" val="223638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591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Wong</dc:creator>
  <cp:lastModifiedBy>Jonathan Wong</cp:lastModifiedBy>
  <cp:revision>11</cp:revision>
  <dcterms:created xsi:type="dcterms:W3CDTF">2019-03-07T10:44:41Z</dcterms:created>
  <dcterms:modified xsi:type="dcterms:W3CDTF">2019-03-07T13:49:58Z</dcterms:modified>
</cp:coreProperties>
</file>