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21"/>
  </p:notesMasterIdLst>
  <p:sldIdLst>
    <p:sldId id="256" r:id="rId2"/>
    <p:sldId id="293" r:id="rId3"/>
    <p:sldId id="267" r:id="rId4"/>
    <p:sldId id="330" r:id="rId5"/>
    <p:sldId id="336" r:id="rId6"/>
    <p:sldId id="290" r:id="rId7"/>
    <p:sldId id="335" r:id="rId8"/>
    <p:sldId id="337" r:id="rId9"/>
    <p:sldId id="339" r:id="rId10"/>
    <p:sldId id="338" r:id="rId11"/>
    <p:sldId id="340" r:id="rId12"/>
    <p:sldId id="341" r:id="rId13"/>
    <p:sldId id="347" r:id="rId14"/>
    <p:sldId id="342" r:id="rId15"/>
    <p:sldId id="343" r:id="rId16"/>
    <p:sldId id="344" r:id="rId17"/>
    <p:sldId id="345" r:id="rId18"/>
    <p:sldId id="346" r:id="rId19"/>
    <p:sldId id="329" r:id="rId20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itchFamily="34" charset="0"/>
        <a:ea typeface="Arial Unicode MS" pitchFamily="50" charset="-127"/>
        <a:cs typeface="Arial Unicode MS" pitchFamily="50" charset="-127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itchFamily="34" charset="0"/>
        <a:ea typeface="Arial Unicode MS" pitchFamily="50" charset="-127"/>
        <a:cs typeface="Arial Unicode MS" pitchFamily="50" charset="-127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itchFamily="34" charset="0"/>
        <a:ea typeface="Arial Unicode MS" pitchFamily="50" charset="-127"/>
        <a:cs typeface="Arial Unicode MS" pitchFamily="50" charset="-127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itchFamily="34" charset="0"/>
        <a:ea typeface="Arial Unicode MS" pitchFamily="50" charset="-127"/>
        <a:cs typeface="Arial Unicode MS" pitchFamily="50" charset="-127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itchFamily="34" charset="0"/>
        <a:ea typeface="Arial Unicode MS" pitchFamily="50" charset="-127"/>
        <a:cs typeface="Arial Unicode MS" pitchFamily="50" charset="-127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Lucida Sans" pitchFamily="34" charset="0"/>
        <a:ea typeface="Arial Unicode MS" pitchFamily="50" charset="-127"/>
        <a:cs typeface="Arial Unicode MS" pitchFamily="50" charset="-127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Lucida Sans" pitchFamily="34" charset="0"/>
        <a:ea typeface="Arial Unicode MS" pitchFamily="50" charset="-127"/>
        <a:cs typeface="Arial Unicode MS" pitchFamily="50" charset="-127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Lucida Sans" pitchFamily="34" charset="0"/>
        <a:ea typeface="Arial Unicode MS" pitchFamily="50" charset="-127"/>
        <a:cs typeface="Arial Unicode MS" pitchFamily="50" charset="-127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Lucida Sans" pitchFamily="34" charset="0"/>
        <a:ea typeface="Arial Unicode MS" pitchFamily="50" charset="-127"/>
        <a:cs typeface="Arial Unicode MS" pitchFamily="50" charset="-127"/>
      </a:defRPr>
    </a:lvl9pPr>
  </p:defaultTextStyle>
  <p:extLst>
    <p:ext uri="{521415D9-36F7-43E2-AB2F-B90AF26B5E84}">
      <p14:sectionLst xmlns:p14="http://schemas.microsoft.com/office/powerpoint/2010/main">
        <p14:section name="Introduction" id="{E033FF49-AC51-431E-B236-E1B6F01FBE47}">
          <p14:sldIdLst>
            <p14:sldId id="256"/>
            <p14:sldId id="293"/>
            <p14:sldId id="267"/>
            <p14:sldId id="330"/>
            <p14:sldId id="336"/>
            <p14:sldId id="290"/>
            <p14:sldId id="335"/>
            <p14:sldId id="337"/>
            <p14:sldId id="339"/>
            <p14:sldId id="338"/>
            <p14:sldId id="340"/>
            <p14:sldId id="341"/>
            <p14:sldId id="347"/>
            <p14:sldId id="342"/>
            <p14:sldId id="343"/>
            <p14:sldId id="344"/>
            <p14:sldId id="345"/>
            <p14:sldId id="346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00FE"/>
    <a:srgbClr val="139CB7"/>
    <a:srgbClr val="DFA7A6"/>
    <a:srgbClr val="33CC33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8" autoAdjust="0"/>
    <p:restoredTop sz="69430" autoAdjust="0"/>
  </p:normalViewPr>
  <p:slideViewPr>
    <p:cSldViewPr snapToGrid="0">
      <p:cViewPr varScale="1">
        <p:scale>
          <a:sx n="115" d="100"/>
          <a:sy n="115" d="100"/>
        </p:scale>
        <p:origin x="3040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C3F0C-3988-4A57-A622-F658573D588A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45DB6-7443-4E35-A2D7-FA83248D6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990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45DB6-7443-4E35-A2D7-FA83248D6BC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74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45DB6-7443-4E35-A2D7-FA83248D6BC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488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45DB6-7443-4E35-A2D7-FA83248D6BC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961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45DB6-7443-4E35-A2D7-FA83248D6BC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57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Arial Unicode MS" charset="0"/>
                <a:cs typeface="Arial Unicode MS" charset="0"/>
              </a:rPr>
              <a:t>Introduction to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304800"/>
            <a:ext cx="9144000" cy="2514600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US" altLang="ko-KR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2133600" y="4495800"/>
            <a:ext cx="5105400" cy="15240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pic>
        <p:nvPicPr>
          <p:cNvPr id="50" name="Picture 22" descr="postech ui_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6175" y="6524625"/>
            <a:ext cx="15303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0" y="2819400"/>
            <a:ext cx="9144000" cy="1066800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l"/>
            <a:endParaRPr lang="en-US" altLang="ko-KR" sz="1600" b="0" dirty="0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53" name="Rectangle 11"/>
          <p:cNvSpPr/>
          <p:nvPr/>
        </p:nvSpPr>
        <p:spPr bwMode="invGray">
          <a:xfrm>
            <a:off x="0" y="1143000"/>
            <a:ext cx="1371600" cy="7955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12"/>
          <p:cNvSpPr/>
          <p:nvPr/>
        </p:nvSpPr>
        <p:spPr bwMode="invGray">
          <a:xfrm>
            <a:off x="1066800" y="1143000"/>
            <a:ext cx="8077200" cy="1371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304800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ko-KR" sz="1600" b="1" i="1" dirty="0" smtClean="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POSTECH</a:t>
            </a:r>
            <a:endParaRPr lang="en-US" altLang="ko-KR" sz="1600" b="1" i="1" dirty="0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ctrTitle"/>
          </p:nvPr>
        </p:nvSpPr>
        <p:spPr bwMode="white">
          <a:xfrm>
            <a:off x="1219200" y="1219200"/>
            <a:ext cx="7620000" cy="1219200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3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7772400" cy="2362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2362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54B07-5354-4A7D-A501-0858BC29B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814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 userDrawn="1"/>
        </p:nvCxnSpPr>
        <p:spPr bwMode="auto">
          <a:xfrm>
            <a:off x="228600" y="1295400"/>
            <a:ext cx="8686800" cy="1588"/>
          </a:xfrm>
          <a:prstGeom prst="line">
            <a:avLst/>
          </a:prstGeom>
          <a:noFill/>
          <a:ln w="5715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>
            <a:lvl1pPr>
              <a:defRPr sz="3200"/>
            </a:lvl1pPr>
            <a:lvl2pPr>
              <a:defRPr sz="2600"/>
            </a:lvl2pPr>
            <a:lvl3pPr>
              <a:defRPr sz="2400"/>
            </a:lvl3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54B07-5354-4A7D-A501-0858BC29B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421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54B07-5354-4A7D-A501-0858BC29B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151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54B07-5354-4A7D-A501-0858BC29B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50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54B07-5354-4A7D-A501-0858BC29B24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9"/>
          <p:cNvCxnSpPr>
            <a:cxnSpLocks noChangeShapeType="1"/>
          </p:cNvCxnSpPr>
          <p:nvPr/>
        </p:nvCxnSpPr>
        <p:spPr bwMode="auto">
          <a:xfrm>
            <a:off x="228600" y="1295400"/>
            <a:ext cx="8686800" cy="1588"/>
          </a:xfrm>
          <a:prstGeom prst="line">
            <a:avLst/>
          </a:prstGeom>
          <a:noFill/>
          <a:ln w="5715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910084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54B07-5354-4A7D-A501-0858BC29B24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28600" y="1295400"/>
            <a:ext cx="8686800" cy="1588"/>
          </a:xfrm>
          <a:prstGeom prst="line">
            <a:avLst/>
          </a:prstGeom>
          <a:noFill/>
          <a:ln w="5715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761119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54B07-5354-4A7D-A501-0858BC29B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28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039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504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54B07-5354-4A7D-A501-0858BC29B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58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00200"/>
            <a:ext cx="7772400" cy="48768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  <a:endParaRPr lang="en-US" noProof="0" smtClean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54B07-5354-4A7D-A501-0858BC29B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52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44354B07-5354-4A7D-A501-0858BC29B2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3733800" cy="304800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1600" b="0" i="0" dirty="0">
              <a:solidFill>
                <a:srgbClr val="FFFFFF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304800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US" altLang="ko-KR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304800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ko-KR" sz="1600" b="1" i="1" dirty="0" smtClean="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POSTECH</a:t>
            </a:r>
            <a:endParaRPr lang="en-US" altLang="ko-KR" sz="1600" b="1" i="1" dirty="0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030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702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latinLnBrk="1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1" fontAlgn="base" latinLnBrk="1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1" fontAlgn="base" latinLnBrk="1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1" fontAlgn="base" latinLnBrk="1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1" fontAlgn="base" latinLnBrk="1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eaLnBrk="1" fontAlgn="base" latinLnBrk="1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latinLnBrk="1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latinLnBrk="1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latinLnBrk="1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latinLnBrk="1" hangingPunct="1">
        <a:spcBef>
          <a:spcPct val="20000"/>
        </a:spcBef>
        <a:spcAft>
          <a:spcPct val="0"/>
        </a:spcAft>
        <a:buClr>
          <a:srgbClr val="437085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1" fontAlgn="base" latinLnBrk="1" hangingPunct="1">
        <a:spcBef>
          <a:spcPct val="20000"/>
        </a:spcBef>
        <a:spcAft>
          <a:spcPct val="0"/>
        </a:spcAft>
        <a:buClr>
          <a:srgbClr val="357E69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1" fontAlgn="base" latinLnBrk="1" hangingPunct="1">
        <a:spcBef>
          <a:spcPct val="20000"/>
        </a:spcBef>
        <a:spcAft>
          <a:spcPct val="0"/>
        </a:spcAft>
        <a:buClr>
          <a:srgbClr val="918BA3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1" fontAlgn="base" latinLnBrk="1" hangingPunct="1">
        <a:spcBef>
          <a:spcPct val="20000"/>
        </a:spcBef>
        <a:spcAft>
          <a:spcPct val="0"/>
        </a:spcAft>
        <a:buClr>
          <a:srgbClr val="2F6E7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1" fontAlgn="base" latinLnBrk="1" hangingPunct="1">
        <a:spcBef>
          <a:spcPct val="20000"/>
        </a:spcBef>
        <a:spcAft>
          <a:spcPct val="0"/>
        </a:spcAft>
        <a:buClr>
          <a:srgbClr val="233337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48588" y="4833257"/>
            <a:ext cx="5937871" cy="774032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sz="3000" b="1" dirty="0" smtClean="0"/>
              <a:t>Knowledge &amp; Language Engineering Lab.</a:t>
            </a:r>
            <a:endParaRPr lang="ko-KR" altLang="en-US" b="1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Sequence labeling: POS Tagger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52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Hidden Markov Model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sSub>
                          <m:sSub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sub>
                    </m:sSub>
                    <m:nary>
                      <m:naryPr>
                        <m:chr m:val="∏"/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  <m:nary>
                      <m:naryPr>
                        <m:chr m:val="∏"/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ko-KR" sz="2600" dirty="0" smtClean="0"/>
              </a:p>
              <a:p>
                <a:endParaRPr lang="en-US" altLang="ko-KR" sz="26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400" dirty="0" smtClean="0"/>
                  <a:t>: </a:t>
                </a:r>
                <a:r>
                  <a:rPr lang="en-US" altLang="ko-KR" sz="2400" dirty="0" smtClean="0">
                    <a:sym typeface="Wingdings" panose="05000000000000000000" pitchFamily="2" charset="2"/>
                  </a:rPr>
                  <a:t>emission probability</a:t>
                </a:r>
                <a:r>
                  <a:rPr lang="ko-KR" altLang="en-US" sz="2400" dirty="0" smtClean="0"/>
                  <a:t> </a:t>
                </a:r>
                <a:endParaRPr lang="en-US" altLang="ko-KR" sz="2400" dirty="0" smtClean="0"/>
              </a:p>
              <a:p>
                <a:pPr lvl="2"/>
                <a:r>
                  <a:rPr lang="ko-KR" altLang="en-US" sz="2000" dirty="0"/>
                  <a:t>각 </a:t>
                </a:r>
                <a:r>
                  <a:rPr lang="en-US" altLang="ko-KR" sz="2000" dirty="0"/>
                  <a:t>state(y) </a:t>
                </a:r>
                <a:r>
                  <a:rPr lang="ko-KR" altLang="en-US" sz="2000" dirty="0"/>
                  <a:t>에서 관측 가능한 값</a:t>
                </a:r>
                <a:r>
                  <a:rPr lang="en-US" altLang="ko-KR" sz="2000" dirty="0"/>
                  <a:t>(x)</a:t>
                </a:r>
                <a:r>
                  <a:rPr lang="ko-KR" altLang="en-US" sz="2000" dirty="0"/>
                  <a:t>의 </a:t>
                </a:r>
                <a:r>
                  <a:rPr lang="ko-KR" altLang="en-US" sz="2000" dirty="0" smtClean="0"/>
                  <a:t>확률</a:t>
                </a:r>
                <a:endParaRPr lang="en-US" altLang="ko-KR" sz="2000" dirty="0" smtClean="0"/>
              </a:p>
              <a:p>
                <a:pPr lvl="2"/>
                <a:r>
                  <a:rPr lang="en-US" altLang="ko-KR" sz="2000" dirty="0" smtClean="0"/>
                  <a:t>E.g.) </a:t>
                </a:r>
                <a:r>
                  <a:rPr lang="ko-KR" altLang="en-US" sz="2000" dirty="0" smtClean="0"/>
                  <a:t>명사</a:t>
                </a:r>
                <a:r>
                  <a:rPr lang="en-US" altLang="ko-KR" sz="2000" dirty="0" smtClean="0"/>
                  <a:t>(NN) </a:t>
                </a:r>
                <a:r>
                  <a:rPr lang="ko-KR" altLang="en-US" sz="2000" dirty="0" smtClean="0"/>
                  <a:t>인 </a:t>
                </a:r>
                <a:r>
                  <a:rPr lang="en-US" altLang="ko-KR" sz="2000" dirty="0" smtClean="0"/>
                  <a:t>‘saw’ </a:t>
                </a:r>
                <a:r>
                  <a:rPr lang="ko-KR" altLang="en-US" sz="2000" dirty="0" smtClean="0"/>
                  <a:t>가 등장할 확률</a:t>
                </a:r>
                <a:endParaRPr lang="en-US" altLang="ko-KR" sz="20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2000" dirty="0" smtClean="0"/>
              </a:p>
              <a:p>
                <a:pPr lvl="2"/>
                <a:endParaRPr lang="en-US" altLang="ko-KR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400" dirty="0" smtClean="0"/>
                  <a:t>: </a:t>
                </a:r>
                <a:r>
                  <a:rPr lang="en-US" altLang="ko-KR" sz="2400" dirty="0" smtClean="0">
                    <a:sym typeface="Wingdings" panose="05000000000000000000" pitchFamily="2" charset="2"/>
                  </a:rPr>
                  <a:t>transition probability</a:t>
                </a:r>
              </a:p>
              <a:p>
                <a:pPr lvl="2"/>
                <a:r>
                  <a:rPr lang="en-US" altLang="ko-KR" sz="2000" dirty="0" smtClean="0"/>
                  <a:t>State(y</a:t>
                </a:r>
                <a:r>
                  <a:rPr lang="en-US" altLang="ko-KR" sz="2000" dirty="0"/>
                  <a:t>) </a:t>
                </a:r>
                <a:r>
                  <a:rPr lang="ko-KR" altLang="en-US" sz="2000" dirty="0"/>
                  <a:t>간의 변화 </a:t>
                </a:r>
                <a:r>
                  <a:rPr lang="ko-KR" altLang="en-US" sz="2000" dirty="0" smtClean="0"/>
                  <a:t>확률</a:t>
                </a:r>
                <a:endParaRPr lang="en-US" altLang="ko-KR" sz="2000" dirty="0" smtClean="0"/>
              </a:p>
              <a:p>
                <a:pPr lvl="2"/>
                <a:r>
                  <a:rPr lang="en-US" altLang="ko-KR" sz="2000" dirty="0" smtClean="0"/>
                  <a:t>E.g.) </a:t>
                </a:r>
                <a:r>
                  <a:rPr lang="ko-KR" altLang="en-US" sz="2000" dirty="0" smtClean="0"/>
                  <a:t>동사</a:t>
                </a:r>
                <a:r>
                  <a:rPr lang="en-US" altLang="ko-KR" sz="2000" dirty="0" smtClean="0"/>
                  <a:t>(VB) </a:t>
                </a:r>
                <a:r>
                  <a:rPr lang="ko-KR" altLang="en-US" sz="2000" dirty="0" smtClean="0"/>
                  <a:t>이후에 명사</a:t>
                </a:r>
                <a:r>
                  <a:rPr lang="en-US" altLang="ko-KR" sz="2000" dirty="0" smtClean="0"/>
                  <a:t>(NN)</a:t>
                </a:r>
                <a:r>
                  <a:rPr lang="ko-KR" altLang="en-US" sz="2000" dirty="0" smtClean="0"/>
                  <a:t>가 등장할 확률</a:t>
                </a:r>
                <a:endParaRPr lang="en-US" altLang="ko-KR" sz="20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4B07-5354-4A7D-A501-0858BC29B24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2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Hidden Markov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NN</m:t>
                        </m:r>
                        <m:r>
                          <m:rPr>
                            <m:nor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VBD</m:t>
                        </m:r>
                        <m:r>
                          <m:rPr>
                            <m:nor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DT</m:t>
                        </m:r>
                        <m:r>
                          <m:rPr>
                            <m:nor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NN</m:t>
                        </m:r>
                      </m:e>
                      <m:e>
                        <m:r>
                          <m:rPr>
                            <m:nor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John</m:t>
                        </m:r>
                        <m:r>
                          <m:rPr>
                            <m:nor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saw</m:t>
                        </m:r>
                        <m:r>
                          <m:rPr>
                            <m:nor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saw</m:t>
                        </m:r>
                        <m:r>
                          <m:rPr>
                            <m:nor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sz="28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sz="28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𝐽𝑜𝑛𝑒</m:t>
                            </m:r>
                          </m:e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𝑁𝑁</m:t>
                            </m:r>
                          </m:e>
                        </m:d>
                      </m:e>
                    </m:func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𝑁𝑁</m:t>
                            </m:r>
                          </m:e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𝐵𝑂𝑆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d>
                      </m:e>
                    </m:func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𝑠𝑎𝑤</m:t>
                            </m:r>
                          </m:e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𝑉𝐵𝐷</m:t>
                            </m:r>
                          </m:e>
                        </m:d>
                      </m:e>
                    </m:func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𝑉𝐵𝐷</m:t>
                            </m:r>
                          </m:e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𝑁𝑁</m:t>
                            </m:r>
                          </m:e>
                        </m:d>
                      </m:e>
                    </m:func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𝑡h𝑒</m:t>
                            </m:r>
                          </m:e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𝐷𝑇</m:t>
                            </m:r>
                          </m:e>
                        </m:d>
                      </m:e>
                    </m:func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𝐷𝑇</m:t>
                            </m:r>
                          </m:e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𝑉𝐵𝐷</m:t>
                            </m:r>
                          </m:e>
                        </m:d>
                      </m:e>
                    </m:func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𝑠𝑎𝑤</m:t>
                            </m:r>
                          </m:e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𝑁𝑁</m:t>
                            </m:r>
                          </m:e>
                        </m:d>
                      </m:e>
                    </m:func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𝑁𝑁</m:t>
                            </m:r>
                          </m:e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𝐷𝑇</m:t>
                            </m:r>
                          </m:e>
                        </m:d>
                      </m:e>
                    </m:func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(&lt;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𝐸𝑂𝑆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&gt;|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4B07-5354-4A7D-A501-0858BC29B24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686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practice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4B07-5354-4A7D-A501-0858BC29B24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992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KLE </a:t>
            </a:r>
            <a:r>
              <a:rPr lang="en-US" altLang="ko-KR" b="1" dirty="0" err="1" smtClean="0"/>
              <a:t>tagset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부가자료</a:t>
            </a:r>
            <a:r>
              <a:rPr lang="en-US" altLang="ko-KR" dirty="0" smtClean="0"/>
              <a:t>: KLE_Tagset.docx </a:t>
            </a:r>
            <a:r>
              <a:rPr lang="ko-KR" altLang="en-US" dirty="0" smtClean="0"/>
              <a:t>파일 참고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4B07-5354-4A7D-A501-0858BC29B24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661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preprocessing</a:t>
            </a:r>
            <a:endParaRPr lang="en-US" altLang="ko-K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Preprocess each line with a list of tuples.</a:t>
                </a:r>
              </a:p>
              <a:p>
                <a:pPr lvl="1"/>
                <a:r>
                  <a:rPr lang="en-US" altLang="ko-KR" sz="2200" dirty="0" smtClean="0"/>
                  <a:t>[[(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𝑤𝑜𝑟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𝑡𝑎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), (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𝑤𝑜𝑟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𝑡𝑎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), …, (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𝑤𝑜𝑟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𝑡𝑎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),</a:t>
                </a:r>
                <a:br>
                  <a:rPr lang="en-US" altLang="ko-KR" sz="2200" dirty="0" smtClean="0"/>
                </a:br>
                <a:r>
                  <a:rPr lang="en-US" altLang="ko-KR" sz="2200" dirty="0" smtClean="0"/>
                  <a:t>  [(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𝑤𝑜𝑟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𝑡𝑎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), (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𝑤𝑜𝑟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𝑡𝑎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), …, (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𝑤𝑜𝑟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𝑡𝑎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)</a:t>
                </a:r>
                <a:r>
                  <a:rPr lang="en-US" altLang="ko-KR" sz="2200" dirty="0"/>
                  <a:t/>
                </a:r>
                <a:br>
                  <a:rPr lang="en-US" altLang="ko-KR" sz="2200" dirty="0"/>
                </a:br>
                <a:r>
                  <a:rPr lang="en-US" altLang="ko-KR" sz="2200" dirty="0" smtClean="0"/>
                  <a:t>                                           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altLang="ko-KR" sz="2200" dirty="0" smtClean="0"/>
                  <a:t/>
                </a:r>
                <a:br>
                  <a:rPr lang="en-US" altLang="ko-KR" sz="2200" dirty="0" smtClean="0"/>
                </a:br>
                <a:r>
                  <a:rPr lang="en-US" altLang="ko-KR" sz="2200" dirty="0" smtClean="0"/>
                  <a:t>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200" dirty="0"/>
                      <m:t>[(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𝑤𝑜𝑟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𝑡𝑎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200" dirty="0"/>
                      <m:t>), (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𝑤𝑜𝑟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𝑡𝑎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200" dirty="0"/>
                      <m:t>), …, (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𝑤𝑜𝑟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𝑡𝑎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200" dirty="0"/>
                      <m:t>)</m:t>
                    </m:r>
                  </m:oMath>
                </a14:m>
                <a:r>
                  <a:rPr lang="en-US" altLang="ko-KR" sz="2200" dirty="0" smtClean="0"/>
                  <a:t>]]</a:t>
                </a:r>
              </a:p>
            </p:txBody>
          </p:sp>
        </mc:Choice>
        <mc:Fallback xmlns="">
          <p:sp>
            <p:nvSpPr>
              <p:cNvPr id="6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0" t="-1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4B07-5354-4A7D-A501-0858BC29B24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6972" y="4093154"/>
            <a:ext cx="807982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그</a:t>
            </a:r>
            <a:r>
              <a:rPr lang="en-US" altLang="ko-KR" sz="1400" dirty="0"/>
              <a:t>/CT </a:t>
            </a:r>
            <a:r>
              <a:rPr lang="ko-KR" altLang="en-US" sz="1400" dirty="0"/>
              <a:t>도</a:t>
            </a:r>
            <a:r>
              <a:rPr lang="en-US" altLang="ko-KR" sz="1400" dirty="0"/>
              <a:t>/</a:t>
            </a:r>
            <a:r>
              <a:rPr lang="en-US" altLang="ko-KR" sz="1400" dirty="0" err="1"/>
              <a:t>fjb</a:t>
            </a:r>
            <a:r>
              <a:rPr lang="en-US" altLang="ko-KR" sz="1400" dirty="0"/>
              <a:t> </a:t>
            </a:r>
            <a:r>
              <a:rPr lang="ko-KR" altLang="en-US" sz="1400" dirty="0"/>
              <a:t>강하</a:t>
            </a:r>
            <a:r>
              <a:rPr lang="en-US" altLang="ko-KR" sz="1400" dirty="0"/>
              <a:t>/YBH </a:t>
            </a:r>
            <a:r>
              <a:rPr lang="ko-KR" altLang="en-US" sz="1400" dirty="0"/>
              <a:t>ㄴ</a:t>
            </a:r>
            <a:r>
              <a:rPr lang="en-US" altLang="ko-KR" sz="1400" dirty="0"/>
              <a:t>/</a:t>
            </a:r>
            <a:r>
              <a:rPr lang="en-US" altLang="ko-KR" sz="1400" dirty="0" err="1"/>
              <a:t>fmotg</a:t>
            </a:r>
            <a:r>
              <a:rPr lang="en-US" altLang="ko-KR" sz="1400" dirty="0"/>
              <a:t> </a:t>
            </a:r>
            <a:r>
              <a:rPr lang="ko-KR" altLang="en-US" sz="1400" dirty="0"/>
              <a:t>카리스마</a:t>
            </a:r>
            <a:r>
              <a:rPr lang="en-US" altLang="ko-KR" sz="1400" dirty="0"/>
              <a:t>/CMC </a:t>
            </a:r>
            <a:r>
              <a:rPr lang="ko-KR" altLang="en-US" sz="1400" dirty="0"/>
              <a:t>를</a:t>
            </a:r>
            <a:r>
              <a:rPr lang="en-US" altLang="ko-KR" sz="1400" dirty="0"/>
              <a:t>/</a:t>
            </a:r>
            <a:r>
              <a:rPr lang="en-US" altLang="ko-KR" sz="1400" dirty="0" err="1"/>
              <a:t>fjco</a:t>
            </a:r>
            <a:r>
              <a:rPr lang="en-US" altLang="ko-KR" sz="1400" dirty="0"/>
              <a:t> </a:t>
            </a:r>
            <a:r>
              <a:rPr lang="ko-KR" altLang="en-US" sz="1400" dirty="0"/>
              <a:t>필요</a:t>
            </a:r>
            <a:r>
              <a:rPr lang="en-US" altLang="ko-KR" sz="1400" dirty="0"/>
              <a:t>/CMC </a:t>
            </a:r>
            <a:r>
              <a:rPr lang="ko-KR" altLang="en-US" sz="1400" dirty="0"/>
              <a:t>하</a:t>
            </a:r>
            <a:r>
              <a:rPr lang="en-US" altLang="ko-KR" sz="1400" dirty="0"/>
              <a:t>/</a:t>
            </a:r>
            <a:r>
              <a:rPr lang="en-US" altLang="ko-KR" sz="1400" dirty="0" err="1"/>
              <a:t>fph</a:t>
            </a:r>
            <a:r>
              <a:rPr lang="en-US" altLang="ko-KR" sz="1400" dirty="0"/>
              <a:t> </a:t>
            </a:r>
            <a:r>
              <a:rPr lang="ko-KR" altLang="en-US" sz="1400" dirty="0"/>
              <a:t>ㅂ니다</a:t>
            </a:r>
            <a:r>
              <a:rPr lang="en-US" altLang="ko-KR" sz="1400" dirty="0"/>
              <a:t>/</a:t>
            </a:r>
            <a:r>
              <a:rPr lang="en-US" altLang="ko-KR" sz="1400" dirty="0" err="1"/>
              <a:t>fmof</a:t>
            </a:r>
            <a:r>
              <a:rPr lang="en-US" altLang="ko-KR" sz="1400" dirty="0"/>
              <a:t> ./</a:t>
            </a:r>
            <a:r>
              <a:rPr lang="en-US" altLang="ko-KR" sz="1400" dirty="0" smtClean="0"/>
              <a:t>g</a:t>
            </a:r>
          </a:p>
          <a:p>
            <a:r>
              <a:rPr lang="ko-KR" altLang="en-US" sz="1400" dirty="0"/>
              <a:t>애플</a:t>
            </a:r>
            <a:r>
              <a:rPr lang="en-US" altLang="ko-KR" sz="1400" dirty="0"/>
              <a:t>/CMC </a:t>
            </a:r>
            <a:r>
              <a:rPr lang="ko-KR" altLang="en-US" sz="1400" dirty="0"/>
              <a:t>이</a:t>
            </a:r>
            <a:r>
              <a:rPr lang="en-US" altLang="ko-KR" sz="1400" dirty="0"/>
              <a:t>/</a:t>
            </a:r>
            <a:r>
              <a:rPr lang="en-US" altLang="ko-KR" sz="1400" dirty="0" err="1"/>
              <a:t>fjcs</a:t>
            </a:r>
            <a:r>
              <a:rPr lang="en-US" altLang="ko-KR" sz="1400" dirty="0"/>
              <a:t> 80/CS %/g </a:t>
            </a:r>
            <a:r>
              <a:rPr lang="ko-KR" altLang="en-US" sz="1400" dirty="0"/>
              <a:t>로</a:t>
            </a:r>
            <a:r>
              <a:rPr lang="en-US" altLang="ko-KR" sz="1400" dirty="0"/>
              <a:t>/</a:t>
            </a:r>
            <a:r>
              <a:rPr lang="en-US" altLang="ko-KR" sz="1400" dirty="0" err="1"/>
              <a:t>fjcao</a:t>
            </a:r>
            <a:r>
              <a:rPr lang="en-US" altLang="ko-KR" sz="1400" dirty="0"/>
              <a:t> </a:t>
            </a:r>
            <a:r>
              <a:rPr lang="ko-KR" altLang="en-US" sz="1400" dirty="0"/>
              <a:t>그</a:t>
            </a:r>
            <a:r>
              <a:rPr lang="en-US" altLang="ko-KR" sz="1400" dirty="0"/>
              <a:t>/SG </a:t>
            </a:r>
            <a:r>
              <a:rPr lang="ko-KR" altLang="en-US" sz="1400" dirty="0"/>
              <a:t>뒤</a:t>
            </a:r>
            <a:r>
              <a:rPr lang="en-US" altLang="ko-KR" sz="1400" dirty="0"/>
              <a:t>/CMC </a:t>
            </a:r>
            <a:r>
              <a:rPr lang="ko-KR" altLang="en-US" sz="1400" dirty="0"/>
              <a:t>를</a:t>
            </a:r>
            <a:r>
              <a:rPr lang="en-US" altLang="ko-KR" sz="1400" dirty="0"/>
              <a:t>/</a:t>
            </a:r>
            <a:r>
              <a:rPr lang="en-US" altLang="ko-KR" sz="1400" dirty="0" err="1"/>
              <a:t>fjco</a:t>
            </a:r>
            <a:r>
              <a:rPr lang="en-US" altLang="ko-KR" sz="1400" dirty="0"/>
              <a:t> </a:t>
            </a:r>
            <a:r>
              <a:rPr lang="ko-KR" altLang="en-US" sz="1400" dirty="0"/>
              <a:t>쫓</a:t>
            </a:r>
            <a:r>
              <a:rPr lang="en-US" altLang="ko-KR" sz="1400" dirty="0"/>
              <a:t>/YBD </a:t>
            </a:r>
            <a:r>
              <a:rPr lang="ko-KR" altLang="en-US" sz="1400" dirty="0" err="1"/>
              <a:t>았</a:t>
            </a:r>
            <a:r>
              <a:rPr lang="en-US" altLang="ko-KR" sz="1400" dirty="0"/>
              <a:t>/</a:t>
            </a:r>
            <a:r>
              <a:rPr lang="en-US" altLang="ko-KR" sz="1400" dirty="0" err="1"/>
              <a:t>fmb</a:t>
            </a:r>
            <a:r>
              <a:rPr lang="en-US" altLang="ko-KR" sz="1400" dirty="0"/>
              <a:t> </a:t>
            </a:r>
            <a:r>
              <a:rPr lang="ko-KR" altLang="en-US" sz="1400" dirty="0"/>
              <a:t>습니다</a:t>
            </a:r>
            <a:r>
              <a:rPr lang="en-US" altLang="ko-KR" sz="1400" dirty="0"/>
              <a:t>/</a:t>
            </a:r>
            <a:r>
              <a:rPr lang="en-US" altLang="ko-KR" sz="1400" dirty="0" err="1"/>
              <a:t>fmof</a:t>
            </a:r>
            <a:r>
              <a:rPr lang="en-US" altLang="ko-KR" sz="1400" dirty="0"/>
              <a:t> ./</a:t>
            </a:r>
            <a:r>
              <a:rPr lang="en-US" altLang="ko-KR" sz="1400" dirty="0" smtClean="0"/>
              <a:t>g</a:t>
            </a:r>
          </a:p>
          <a:p>
            <a:r>
              <a:rPr lang="ko-KR" altLang="en-US" sz="1400" dirty="0"/>
              <a:t>이제</a:t>
            </a:r>
            <a:r>
              <a:rPr lang="en-US" altLang="ko-KR" sz="1400" dirty="0"/>
              <a:t>/SBO </a:t>
            </a:r>
            <a:r>
              <a:rPr lang="ko-KR" altLang="en-US" sz="1400" dirty="0"/>
              <a:t>참가자들</a:t>
            </a:r>
            <a:r>
              <a:rPr lang="en-US" altLang="ko-KR" sz="1400" dirty="0"/>
              <a:t>/CMC </a:t>
            </a:r>
            <a:r>
              <a:rPr lang="ko-KR" altLang="en-US" sz="1400" dirty="0"/>
              <a:t>이</a:t>
            </a:r>
            <a:r>
              <a:rPr lang="en-US" altLang="ko-KR" sz="1400" dirty="0"/>
              <a:t>/</a:t>
            </a:r>
            <a:r>
              <a:rPr lang="en-US" altLang="ko-KR" sz="1400" dirty="0" err="1"/>
              <a:t>fjcs</a:t>
            </a:r>
            <a:r>
              <a:rPr lang="en-US" altLang="ko-KR" sz="1400" dirty="0"/>
              <a:t> </a:t>
            </a:r>
            <a:r>
              <a:rPr lang="ko-KR" altLang="en-US" sz="1400" dirty="0"/>
              <a:t>기념촬영</a:t>
            </a:r>
            <a:r>
              <a:rPr lang="en-US" altLang="ko-KR" sz="1400" dirty="0"/>
              <a:t>/CMC </a:t>
            </a:r>
            <a:r>
              <a:rPr lang="ko-KR" altLang="en-US" sz="1400" dirty="0"/>
              <a:t>을</a:t>
            </a:r>
            <a:r>
              <a:rPr lang="en-US" altLang="ko-KR" sz="1400" dirty="0"/>
              <a:t>/</a:t>
            </a:r>
            <a:r>
              <a:rPr lang="en-US" altLang="ko-KR" sz="1400" dirty="0" err="1"/>
              <a:t>fjco</a:t>
            </a:r>
            <a:r>
              <a:rPr lang="en-US" altLang="ko-KR" sz="1400" dirty="0"/>
              <a:t> </a:t>
            </a:r>
            <a:r>
              <a:rPr lang="ko-KR" altLang="en-US" sz="1400" dirty="0"/>
              <a:t>하</a:t>
            </a:r>
            <a:r>
              <a:rPr lang="en-US" altLang="ko-KR" sz="1400" dirty="0"/>
              <a:t>/YBD </a:t>
            </a:r>
            <a:r>
              <a:rPr lang="ko-KR" altLang="en-US" sz="1400" dirty="0"/>
              <a:t>고</a:t>
            </a:r>
            <a:r>
              <a:rPr lang="en-US" altLang="ko-KR" sz="1400" dirty="0"/>
              <a:t>/</a:t>
            </a:r>
            <a:r>
              <a:rPr lang="en-US" altLang="ko-KR" sz="1400" dirty="0" err="1"/>
              <a:t>fmoc</a:t>
            </a:r>
            <a:r>
              <a:rPr lang="en-US" altLang="ko-KR" sz="1400" dirty="0"/>
              <a:t> </a:t>
            </a:r>
            <a:r>
              <a:rPr lang="ko-KR" altLang="en-US" sz="1400" dirty="0"/>
              <a:t>있</a:t>
            </a:r>
            <a:r>
              <a:rPr lang="en-US" altLang="ko-KR" sz="1400" dirty="0"/>
              <a:t>/YA </a:t>
            </a:r>
            <a:r>
              <a:rPr lang="ko-KR" altLang="en-US" sz="1400" dirty="0"/>
              <a:t>다</a:t>
            </a:r>
            <a:r>
              <a:rPr lang="en-US" altLang="ko-KR" sz="1400" dirty="0"/>
              <a:t>/</a:t>
            </a:r>
            <a:r>
              <a:rPr lang="en-US" altLang="ko-KR" sz="1400" dirty="0" err="1"/>
              <a:t>fmof</a:t>
            </a:r>
            <a:r>
              <a:rPr lang="en-US" altLang="ko-KR" sz="1400" dirty="0"/>
              <a:t> ./g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31445" y="5641115"/>
            <a:ext cx="548110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[[(</a:t>
            </a:r>
            <a:r>
              <a:rPr lang="ko-KR" altLang="en-US" sz="1400" dirty="0" smtClean="0"/>
              <a:t>그</a:t>
            </a:r>
            <a:r>
              <a:rPr lang="en-US" altLang="ko-KR" sz="1400" dirty="0" smtClean="0"/>
              <a:t>, CT), (</a:t>
            </a:r>
            <a:r>
              <a:rPr lang="ko-KR" altLang="en-US" sz="1400" dirty="0" smtClean="0"/>
              <a:t>도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fjb</a:t>
            </a:r>
            <a:r>
              <a:rPr lang="en-US" altLang="ko-KR" sz="1400" dirty="0" smtClean="0"/>
              <a:t>), (</a:t>
            </a:r>
            <a:r>
              <a:rPr lang="ko-KR" altLang="en-US" sz="1400" dirty="0" smtClean="0"/>
              <a:t>강하</a:t>
            </a:r>
            <a:r>
              <a:rPr lang="en-US" altLang="ko-KR" sz="1400" dirty="0" smtClean="0"/>
              <a:t>, YBH), ..., (</a:t>
            </a:r>
            <a:r>
              <a:rPr lang="ko-KR" altLang="en-US" sz="1400" dirty="0" smtClean="0"/>
              <a:t>ㅂ니다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fmof</a:t>
            </a:r>
            <a:r>
              <a:rPr lang="en-US" altLang="ko-KR" sz="1400" dirty="0" smtClean="0"/>
              <a:t>), (., g)],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[(</a:t>
            </a:r>
            <a:r>
              <a:rPr lang="ko-KR" altLang="en-US" sz="1400" dirty="0" smtClean="0"/>
              <a:t>애플</a:t>
            </a:r>
            <a:r>
              <a:rPr lang="en-US" altLang="ko-KR" sz="1400" dirty="0" smtClean="0"/>
              <a:t>, CMC), (</a:t>
            </a:r>
            <a:r>
              <a:rPr lang="ko-KR" altLang="en-US" sz="1400" dirty="0" smtClean="0"/>
              <a:t>이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fjcs</a:t>
            </a:r>
            <a:r>
              <a:rPr lang="en-US" altLang="ko-KR" sz="1400" dirty="0" smtClean="0"/>
              <a:t>), (80, CS), …, (</a:t>
            </a:r>
            <a:r>
              <a:rPr lang="ko-KR" altLang="en-US" sz="1400" dirty="0" smtClean="0"/>
              <a:t>습니다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fmof</a:t>
            </a:r>
            <a:r>
              <a:rPr lang="en-US" altLang="ko-KR" sz="1400" dirty="0" smtClean="0"/>
              <a:t>), (., g)],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[(</a:t>
            </a:r>
            <a:r>
              <a:rPr lang="ko-KR" altLang="en-US" sz="1400" dirty="0" smtClean="0"/>
              <a:t>이제</a:t>
            </a:r>
            <a:r>
              <a:rPr lang="en-US" altLang="ko-KR" sz="1400" dirty="0" smtClean="0"/>
              <a:t>, SBO), (</a:t>
            </a:r>
            <a:r>
              <a:rPr lang="ko-KR" altLang="en-US" sz="1400" dirty="0" smtClean="0"/>
              <a:t>참가자들</a:t>
            </a:r>
            <a:r>
              <a:rPr lang="en-US" altLang="ko-KR" sz="1400" dirty="0" smtClean="0"/>
              <a:t>, CMC), (</a:t>
            </a:r>
            <a:r>
              <a:rPr lang="ko-KR" altLang="en-US" sz="1400" dirty="0" smtClean="0"/>
              <a:t>이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fjcs</a:t>
            </a:r>
            <a:r>
              <a:rPr lang="en-US" altLang="ko-KR" sz="1400" dirty="0" smtClean="0"/>
              <a:t>) ,…, (</a:t>
            </a:r>
            <a:r>
              <a:rPr lang="ko-KR" altLang="en-US" sz="1400" dirty="0" smtClean="0"/>
              <a:t>다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fmof</a:t>
            </a:r>
            <a:r>
              <a:rPr lang="en-US" altLang="ko-KR" sz="1400" dirty="0" smtClean="0"/>
              <a:t>), (., g)]]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571999" y="4908018"/>
            <a:ext cx="0" cy="662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23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Train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800" dirty="0" smtClean="0"/>
                  <a:t>Count the number of (word, tag)</a:t>
                </a:r>
              </a:p>
              <a:p>
                <a:pPr lvl="1"/>
                <a:r>
                  <a:rPr lang="en-US" altLang="ko-KR" sz="2400" dirty="0" smtClean="0"/>
                  <a:t>Nested dictionary type</a:t>
                </a:r>
              </a:p>
              <a:p>
                <a:pPr lvl="2"/>
                <a:r>
                  <a:rPr lang="en-US" altLang="ko-KR" sz="2000" dirty="0" smtClean="0"/>
                  <a:t>pos2words = </a:t>
                </a:r>
                <a:r>
                  <a:rPr lang="en-US" altLang="ko-KR" sz="2000" dirty="0" err="1" smtClean="0"/>
                  <a:t>defaultdict</a:t>
                </a:r>
                <a:r>
                  <a:rPr lang="en-US" altLang="ko-KR" sz="2000" dirty="0" smtClean="0"/>
                  <a:t>(lambda: </a:t>
                </a:r>
                <a:r>
                  <a:rPr lang="en-US" altLang="ko-KR" sz="2000" dirty="0" err="1" smtClean="0"/>
                  <a:t>defaultdict</a:t>
                </a:r>
                <a:r>
                  <a:rPr lang="en-US" altLang="ko-KR" sz="2000" dirty="0" smtClean="0"/>
                  <a:t>(</a:t>
                </a:r>
                <a:r>
                  <a:rPr lang="en-US" altLang="ko-KR" sz="2000" dirty="0" err="1" smtClean="0"/>
                  <a:t>int</a:t>
                </a:r>
                <a:r>
                  <a:rPr lang="en-US" altLang="ko-KR" sz="2000" dirty="0" smtClean="0"/>
                  <a:t>))</a:t>
                </a:r>
              </a:p>
              <a:p>
                <a:pPr lvl="2"/>
                <a:r>
                  <a:rPr lang="en-US" altLang="ko-KR" sz="2000" dirty="0" smtClean="0"/>
                  <a:t>Pos2words[</a:t>
                </a:r>
                <a:r>
                  <a:rPr lang="en-US" altLang="ko-KR" sz="2000" dirty="0" err="1" smtClean="0"/>
                  <a:t>pos</a:t>
                </a:r>
                <a:r>
                  <a:rPr lang="en-US" altLang="ko-KR" sz="2000" dirty="0" smtClean="0"/>
                  <a:t>][word] stores the number of (word, tag)</a:t>
                </a:r>
              </a:p>
              <a:p>
                <a:pPr lvl="2"/>
                <a:endParaRPr lang="en-US" altLang="ko-KR" sz="2000" dirty="0"/>
              </a:p>
              <a:p>
                <a:r>
                  <a:rPr lang="en-US" altLang="ko-KR" sz="2800" dirty="0" smtClean="0"/>
                  <a:t>Count the number of bigram tags (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𝑡𝑎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𝑡𝑎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800" dirty="0" smtClean="0"/>
                  <a:t>)</a:t>
                </a:r>
              </a:p>
              <a:p>
                <a:pPr lvl="1"/>
                <a:r>
                  <a:rPr lang="en-US" altLang="ko-KR" sz="2400" dirty="0" smtClean="0"/>
                  <a:t>Dictionary type</a:t>
                </a:r>
              </a:p>
              <a:p>
                <a:pPr lvl="2"/>
                <a:r>
                  <a:rPr lang="en-US" altLang="ko-KR" sz="2000" dirty="0" smtClean="0"/>
                  <a:t>Define trans = </a:t>
                </a:r>
                <a:r>
                  <a:rPr lang="en-US" altLang="ko-KR" sz="2000" dirty="0" err="1" smtClean="0"/>
                  <a:t>defaultdict</a:t>
                </a:r>
                <a:r>
                  <a:rPr lang="en-US" altLang="ko-KR" sz="2000" dirty="0" smtClean="0"/>
                  <a:t>(</a:t>
                </a:r>
                <a:r>
                  <a:rPr lang="en-US" altLang="ko-KR" sz="2000" dirty="0" err="1" smtClean="0"/>
                  <a:t>int</a:t>
                </a:r>
                <a:r>
                  <a:rPr lang="en-US" altLang="ko-KR" sz="2000" dirty="0" smtClean="0"/>
                  <a:t>) for bigrams</a:t>
                </a:r>
              </a:p>
              <a:p>
                <a:pPr lvl="2"/>
                <a:r>
                  <a:rPr lang="en-US" altLang="ko-KR" sz="2000" dirty="0" smtClean="0"/>
                  <a:t>Define </a:t>
                </a:r>
                <a:r>
                  <a:rPr lang="en-US" altLang="ko-KR" sz="2000" dirty="0" err="1" smtClean="0"/>
                  <a:t>bos</a:t>
                </a:r>
                <a:r>
                  <a:rPr lang="en-US" altLang="ko-KR" sz="2000" dirty="0" smtClean="0"/>
                  <a:t> = </a:t>
                </a:r>
                <a:r>
                  <a:rPr lang="en-US" altLang="ko-KR" sz="2000" dirty="0" err="1" smtClean="0"/>
                  <a:t>defaultdict</a:t>
                </a:r>
                <a:r>
                  <a:rPr lang="en-US" altLang="ko-KR" sz="2000" dirty="0" smtClean="0"/>
                  <a:t>(</a:t>
                </a:r>
                <a:r>
                  <a:rPr lang="en-US" altLang="ko-KR" sz="2000" dirty="0" err="1" smtClean="0"/>
                  <a:t>int</a:t>
                </a:r>
                <a:r>
                  <a:rPr lang="en-US" altLang="ko-KR" sz="2000" dirty="0" smtClean="0"/>
                  <a:t>) for the bigrams containing “BOS” </a:t>
                </a:r>
              </a:p>
              <a:p>
                <a:pPr lvl="3"/>
                <a:r>
                  <a:rPr lang="en-US" altLang="ko-KR" sz="1800" dirty="0" smtClean="0"/>
                  <a:t>Trans[(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𝑡𝑎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𝑡𝑎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altLang="ko-KR" sz="1800" dirty="0" smtClean="0"/>
                  <a:t> stores the number of bigrams</a:t>
                </a:r>
              </a:p>
              <a:p>
                <a:pPr lvl="3"/>
                <a:r>
                  <a:rPr lang="en-US" altLang="ko-KR" sz="1800" dirty="0" err="1" smtClean="0"/>
                  <a:t>Bos</a:t>
                </a:r>
                <a:r>
                  <a:rPr lang="en-US" altLang="ko-KR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𝑡𝑎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1800" dirty="0" smtClean="0"/>
                  <a:t> stores the number of BOS bigrams</a:t>
                </a:r>
              </a:p>
              <a:p>
                <a:pPr lvl="2"/>
                <a:endParaRPr lang="en-US" altLang="ko-KR" sz="20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12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4B07-5354-4A7D-A501-0858BC29B24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64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Train </a:t>
            </a:r>
            <a:r>
              <a:rPr lang="en-US" altLang="ko-KR" b="1" dirty="0" smtClean="0"/>
              <a:t>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</a:p>
          <a:p>
            <a:pPr lvl="1"/>
            <a:r>
              <a:rPr lang="en-US" altLang="ko-KR" dirty="0" smtClean="0"/>
              <a:t>pos2words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trans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bos</a:t>
            </a:r>
            <a:endParaRPr lang="en-US" altLang="ko-KR" dirty="0" smtClean="0"/>
          </a:p>
          <a:p>
            <a:pPr marL="914400" lvl="2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4B07-5354-4A7D-A501-0858BC29B24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46478" y="2486958"/>
            <a:ext cx="4089147" cy="1073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{CMC: {</a:t>
            </a:r>
            <a:r>
              <a:rPr lang="ko-KR" altLang="en-US" sz="2000" dirty="0" smtClean="0">
                <a:latin typeface="+mn-ea"/>
                <a:ea typeface="+mn-ea"/>
              </a:rPr>
              <a:t>아버지</a:t>
            </a:r>
            <a:r>
              <a:rPr lang="en-US" altLang="ko-KR" sz="2000" dirty="0" smtClean="0">
                <a:latin typeface="+mn-ea"/>
                <a:ea typeface="+mn-ea"/>
              </a:rPr>
              <a:t>: 10, </a:t>
            </a:r>
            <a:r>
              <a:rPr lang="ko-KR" altLang="en-US" sz="2000" dirty="0" smtClean="0">
                <a:latin typeface="+mn-ea"/>
                <a:ea typeface="+mn-ea"/>
              </a:rPr>
              <a:t>올림픽</a:t>
            </a:r>
            <a:r>
              <a:rPr lang="en-US" altLang="ko-KR" sz="2000" dirty="0" smtClean="0">
                <a:latin typeface="+mn-ea"/>
                <a:ea typeface="+mn-ea"/>
              </a:rPr>
              <a:t>: 15, ..},</a:t>
            </a:r>
          </a:p>
          <a:p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en-US" altLang="ko-KR" sz="2000" dirty="0" smtClean="0">
                <a:latin typeface="+mn-ea"/>
                <a:ea typeface="+mn-ea"/>
              </a:rPr>
              <a:t>CMP: {</a:t>
            </a:r>
            <a:r>
              <a:rPr lang="ko-KR" altLang="en-US" sz="2000" dirty="0" smtClean="0">
                <a:latin typeface="+mn-ea"/>
                <a:ea typeface="+mn-ea"/>
              </a:rPr>
              <a:t>구글</a:t>
            </a:r>
            <a:r>
              <a:rPr lang="en-US" altLang="ko-KR" sz="2000" dirty="0" smtClean="0">
                <a:latin typeface="+mn-ea"/>
                <a:ea typeface="+mn-ea"/>
              </a:rPr>
              <a:t>: 20, </a:t>
            </a:r>
            <a:r>
              <a:rPr lang="ko-KR" altLang="en-US" sz="2000" dirty="0" smtClean="0">
                <a:latin typeface="+mn-ea"/>
                <a:ea typeface="+mn-ea"/>
              </a:rPr>
              <a:t>애플</a:t>
            </a:r>
            <a:r>
              <a:rPr lang="en-US" altLang="ko-KR" sz="2000" dirty="0" smtClean="0">
                <a:latin typeface="+mn-ea"/>
                <a:ea typeface="+mn-ea"/>
              </a:rPr>
              <a:t>: 15, ..}</a:t>
            </a:r>
          </a:p>
          <a:p>
            <a:r>
              <a:rPr lang="en-US" altLang="ko-KR" sz="2000" dirty="0" smtClean="0">
                <a:latin typeface="+mn-ea"/>
                <a:ea typeface="+mn-ea"/>
              </a:rPr>
              <a:t> YBD: {</a:t>
            </a:r>
            <a:r>
              <a:rPr lang="ko-KR" altLang="en-US" sz="2000" dirty="0" smtClean="0">
                <a:latin typeface="+mn-ea"/>
                <a:ea typeface="+mn-ea"/>
              </a:rPr>
              <a:t>마시</a:t>
            </a:r>
            <a:r>
              <a:rPr lang="en-US" altLang="ko-KR" sz="2000" dirty="0" smtClean="0">
                <a:latin typeface="+mn-ea"/>
                <a:ea typeface="+mn-ea"/>
              </a:rPr>
              <a:t>: 10, </a:t>
            </a:r>
            <a:r>
              <a:rPr lang="ko-KR" altLang="en-US" sz="2000" dirty="0" err="1" smtClean="0">
                <a:latin typeface="+mn-ea"/>
                <a:ea typeface="+mn-ea"/>
              </a:rPr>
              <a:t>듣</a:t>
            </a:r>
            <a:r>
              <a:rPr lang="en-US" altLang="ko-KR" sz="2000" dirty="0" smtClean="0">
                <a:latin typeface="+mn-ea"/>
                <a:ea typeface="+mn-ea"/>
              </a:rPr>
              <a:t>: 20, …}} </a:t>
            </a:r>
          </a:p>
          <a:p>
            <a:r>
              <a:rPr lang="en-US" altLang="ko-KR" sz="2000" dirty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6478" y="4343709"/>
            <a:ext cx="5385297" cy="480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{(CMC, </a:t>
            </a:r>
            <a:r>
              <a:rPr lang="en-US" altLang="ko-KR" sz="2000" dirty="0" err="1" smtClean="0">
                <a:latin typeface="+mn-ea"/>
                <a:ea typeface="+mn-ea"/>
              </a:rPr>
              <a:t>fjb</a:t>
            </a:r>
            <a:r>
              <a:rPr lang="en-US" altLang="ko-KR" sz="2000" dirty="0" smtClean="0">
                <a:latin typeface="+mn-ea"/>
                <a:ea typeface="+mn-ea"/>
              </a:rPr>
              <a:t>): 20, (CMP, </a:t>
            </a:r>
            <a:r>
              <a:rPr lang="en-US" altLang="ko-KR" sz="2000" dirty="0" err="1" smtClean="0">
                <a:latin typeface="+mn-ea"/>
                <a:ea typeface="+mn-ea"/>
              </a:rPr>
              <a:t>fjb</a:t>
            </a:r>
            <a:r>
              <a:rPr lang="en-US" altLang="ko-KR" sz="2000" dirty="0" smtClean="0">
                <a:latin typeface="+mn-ea"/>
                <a:ea typeface="+mn-ea"/>
              </a:rPr>
              <a:t>): 31, (</a:t>
            </a:r>
            <a:r>
              <a:rPr lang="en-US" altLang="ko-KR" sz="2000" dirty="0" err="1" smtClean="0">
                <a:latin typeface="+mn-ea"/>
                <a:ea typeface="+mn-ea"/>
              </a:rPr>
              <a:t>fjco</a:t>
            </a:r>
            <a:r>
              <a:rPr lang="en-US" altLang="ko-KR" sz="2000" dirty="0" smtClean="0">
                <a:latin typeface="+mn-ea"/>
                <a:ea typeface="+mn-ea"/>
              </a:rPr>
              <a:t>, </a:t>
            </a:r>
            <a:r>
              <a:rPr lang="en-US" altLang="ko-KR" sz="2000" dirty="0" err="1" smtClean="0">
                <a:latin typeface="+mn-ea"/>
                <a:ea typeface="+mn-ea"/>
              </a:rPr>
              <a:t>fd</a:t>
            </a:r>
            <a:r>
              <a:rPr lang="en-US" altLang="ko-KR" sz="2000" dirty="0" smtClean="0">
                <a:latin typeface="+mn-ea"/>
                <a:ea typeface="+mn-ea"/>
              </a:rPr>
              <a:t>): 55, ..}</a:t>
            </a:r>
          </a:p>
          <a:p>
            <a:r>
              <a:rPr lang="en-US" altLang="ko-KR" sz="2000" dirty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6478" y="5815971"/>
            <a:ext cx="3955916" cy="466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{CMP: 100, CMC: 200, CT: 55, …}</a:t>
            </a:r>
          </a:p>
          <a:p>
            <a:r>
              <a:rPr lang="en-US" altLang="ko-KR" sz="2000" dirty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7987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Train </a:t>
            </a:r>
            <a:r>
              <a:rPr lang="en-US" altLang="ko-KR" b="1" dirty="0" smtClean="0"/>
              <a:t>function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Emission probability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𝑤𝑜𝑟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𝑡𝑎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𝑡𝑎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2800" b="0" dirty="0" smtClean="0"/>
              </a:p>
              <a:p>
                <a:pPr lvl="1"/>
                <a:endParaRPr lang="en-US" altLang="ko-KR" dirty="0" smtClean="0"/>
              </a:p>
              <a:p>
                <a:r>
                  <a:rPr lang="en-US" altLang="ko-KR" dirty="0" smtClean="0"/>
                  <a:t>Transition probability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𝑡𝑎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𝑡𝑎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𝑡𝑎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0" t="-1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4B07-5354-4A7D-A501-0858BC29B24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152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Inference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For given input sentences</a:t>
                </a:r>
              </a:p>
              <a:p>
                <a:pPr lvl="1"/>
                <a:r>
                  <a:rPr lang="en-US" altLang="ko-KR" dirty="0"/>
                  <a:t>"</a:t>
                </a:r>
                <a:r>
                  <a:rPr lang="ko-KR" altLang="en-US" dirty="0"/>
                  <a:t>감기</a:t>
                </a:r>
                <a:r>
                  <a:rPr lang="en-US" altLang="ko-KR" dirty="0"/>
                  <a:t>/CMC </a:t>
                </a:r>
                <a:r>
                  <a:rPr lang="ko-KR" altLang="en-US" dirty="0"/>
                  <a:t>는</a:t>
                </a:r>
                <a:r>
                  <a:rPr lang="en-US" altLang="ko-KR" dirty="0"/>
                  <a:t>/</a:t>
                </a:r>
                <a:r>
                  <a:rPr lang="en-US" altLang="ko-KR" dirty="0" err="1"/>
                  <a:t>fjb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줄이</a:t>
                </a:r>
                <a:r>
                  <a:rPr lang="en-US" altLang="ko-KR" dirty="0"/>
                  <a:t>/YBD </a:t>
                </a:r>
                <a:r>
                  <a:rPr lang="ko-KR" altLang="en-US" dirty="0"/>
                  <a:t>다</a:t>
                </a:r>
                <a:r>
                  <a:rPr lang="en-US" altLang="ko-KR" dirty="0"/>
                  <a:t>/</a:t>
                </a:r>
                <a:r>
                  <a:rPr lang="en-US" altLang="ko-KR" dirty="0" err="1"/>
                  <a:t>fmof</a:t>
                </a:r>
                <a:r>
                  <a:rPr lang="en-US" altLang="ko-KR" dirty="0"/>
                  <a:t> ./</a:t>
                </a:r>
                <a:r>
                  <a:rPr lang="en-US" altLang="ko-KR" dirty="0" smtClean="0"/>
                  <a:t>g“</a:t>
                </a:r>
              </a:p>
              <a:p>
                <a:pPr lvl="1"/>
                <a:r>
                  <a:rPr lang="en-US" altLang="ko-KR" dirty="0"/>
                  <a:t>"</a:t>
                </a:r>
                <a:r>
                  <a:rPr lang="ko-KR" altLang="en-US" dirty="0"/>
                  <a:t>감기</a:t>
                </a:r>
                <a:r>
                  <a:rPr lang="en-US" altLang="ko-KR" dirty="0"/>
                  <a:t>/</a:t>
                </a:r>
                <a:r>
                  <a:rPr lang="en-US" altLang="ko-KR" dirty="0" err="1"/>
                  <a:t>fmotg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는</a:t>
                </a:r>
                <a:r>
                  <a:rPr lang="en-US" altLang="ko-KR" dirty="0"/>
                  <a:t>/</a:t>
                </a:r>
                <a:r>
                  <a:rPr lang="en-US" altLang="ko-KR" dirty="0" err="1"/>
                  <a:t>fjb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줄</a:t>
                </a:r>
                <a:r>
                  <a:rPr lang="en-US" altLang="ko-KR" dirty="0"/>
                  <a:t>/CMC 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/</a:t>
                </a:r>
                <a:r>
                  <a:rPr lang="en-US" altLang="ko-KR" dirty="0" err="1"/>
                  <a:t>fjj</a:t>
                </a:r>
                <a:r>
                  <a:rPr lang="en-US" altLang="ko-KR" dirty="0"/>
                  <a:t> ./</a:t>
                </a:r>
                <a:r>
                  <a:rPr lang="en-US" altLang="ko-KR" dirty="0" smtClean="0"/>
                  <a:t>g“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 smtClean="0"/>
                  <a:t>Calculate the log probability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∏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nary>
                          <m:naryPr>
                            <m:chr m:val="∏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b="0" dirty="0" smtClean="0"/>
                  <a:t> </a:t>
                </a:r>
                <a:br>
                  <a:rPr lang="en-US" altLang="ko-KR" sz="2000" b="0" dirty="0" smtClean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Results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0" t="-1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4B07-5354-4A7D-A501-0858BC29B24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5533" b="15413"/>
          <a:stretch/>
        </p:blipFill>
        <p:spPr>
          <a:xfrm>
            <a:off x="1029849" y="5758353"/>
            <a:ext cx="5838825" cy="50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23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end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4B07-5354-4A7D-A501-0858BC29B24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07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Contents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Sequence Labeling</a:t>
            </a:r>
          </a:p>
          <a:p>
            <a:pPr lvl="1"/>
            <a:r>
              <a:rPr lang="en-US" altLang="ko-KR" dirty="0" smtClean="0"/>
              <a:t>Introduction</a:t>
            </a:r>
          </a:p>
          <a:p>
            <a:pPr lvl="1"/>
            <a:r>
              <a:rPr lang="en-US" altLang="ko-KR" dirty="0" smtClean="0"/>
              <a:t>Method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Practice</a:t>
            </a:r>
          </a:p>
          <a:p>
            <a:pPr lvl="1"/>
            <a:r>
              <a:rPr lang="en-US" altLang="ko-KR" dirty="0" smtClean="0"/>
              <a:t>Simple  POS tagger using HMM Algorithm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4B07-5354-4A7D-A501-0858BC29B24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3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 Labeling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[ Relation Extraction ]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4B07-5354-4A7D-A501-0858BC29B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1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Introduction</a:t>
            </a:r>
            <a:endParaRPr lang="en-US" altLang="ko-KR" b="1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Sequence labeling</a:t>
            </a:r>
          </a:p>
          <a:p>
            <a:pPr lvl="1"/>
            <a:r>
              <a:rPr lang="en-US" altLang="ko-KR" sz="2400" dirty="0" smtClean="0"/>
              <a:t>A pattern recognition task that classifies a categorical label to each member of a sequence elements.</a:t>
            </a:r>
          </a:p>
          <a:p>
            <a:pPr lvl="1"/>
            <a:r>
              <a:rPr lang="en-US" altLang="ko-KR" sz="2400" dirty="0" smtClean="0"/>
              <a:t>In NLP, which deals with sequential data, sequence labeling is one of the major task.</a:t>
            </a:r>
          </a:p>
          <a:p>
            <a:pPr lvl="1"/>
            <a:endParaRPr lang="en-US" altLang="ko-KR" sz="2200" dirty="0"/>
          </a:p>
          <a:p>
            <a:r>
              <a:rPr lang="en-US" altLang="ko-KR" sz="2800" dirty="0" smtClean="0"/>
              <a:t>Tasks or subtasks</a:t>
            </a:r>
          </a:p>
          <a:p>
            <a:pPr marL="457200" lvl="1" indent="0">
              <a:buNone/>
            </a:pPr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 smtClean="0"/>
          </a:p>
          <a:p>
            <a:pPr lvl="1"/>
            <a:endParaRPr lang="en-US" altLang="ko-KR" sz="2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4B07-5354-4A7D-A501-0858BC29B24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697" y="4638246"/>
            <a:ext cx="343501" cy="343501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17671"/>
              </p:ext>
            </p:extLst>
          </p:nvPr>
        </p:nvGraphicFramePr>
        <p:xfrm>
          <a:off x="0" y="4681795"/>
          <a:ext cx="8731572" cy="400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3913">
                  <a:extLst>
                    <a:ext uri="{9D8B030D-6E8A-4147-A177-3AD203B41FA5}">
                      <a16:colId xmlns:a16="http://schemas.microsoft.com/office/drawing/2014/main" val="2306895339"/>
                    </a:ext>
                  </a:extLst>
                </a:gridCol>
                <a:gridCol w="2917135">
                  <a:extLst>
                    <a:ext uri="{9D8B030D-6E8A-4147-A177-3AD203B41FA5}">
                      <a16:colId xmlns:a16="http://schemas.microsoft.com/office/drawing/2014/main" val="1872557550"/>
                    </a:ext>
                  </a:extLst>
                </a:gridCol>
                <a:gridCol w="2910524">
                  <a:extLst>
                    <a:ext uri="{9D8B030D-6E8A-4147-A177-3AD203B41FA5}">
                      <a16:colId xmlns:a16="http://schemas.microsoft.com/office/drawing/2014/main" val="3367019160"/>
                    </a:ext>
                  </a:extLst>
                </a:gridCol>
              </a:tblGrid>
              <a:tr h="4007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1" dirty="0" smtClean="0"/>
                        <a:t>Named entity recognition</a:t>
                      </a:r>
                      <a:endParaRPr lang="ko-KR" altLang="en-US" sz="1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1" dirty="0" smtClean="0"/>
                        <a:t>Part of speech tagging</a:t>
                      </a:r>
                      <a:endParaRPr lang="ko-KR" altLang="en-US" sz="1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          Spacing problem</a:t>
                      </a:r>
                      <a:endParaRPr lang="ko-KR" altLang="en-US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198703"/>
                  </a:ext>
                </a:extLst>
              </a:tr>
            </a:tbl>
          </a:graphicData>
        </a:graphic>
      </p:graphicFrame>
      <p:pic>
        <p:nvPicPr>
          <p:cNvPr id="1028" name="Picture 4" descr="named entity recognition.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62" y="5321093"/>
            <a:ext cx="1825104" cy="88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OS taggi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929" y="5290508"/>
            <a:ext cx="3186141" cy="93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53200" y="5257601"/>
            <a:ext cx="2069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atin typeface="+mn-ea"/>
                <a:ea typeface="+mn-ea"/>
              </a:rPr>
              <a:t>아버지가방에들어가신다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</a:p>
          <a:p>
            <a:pPr algn="ctr"/>
            <a:endParaRPr lang="en-US" altLang="ko-KR" sz="1200" dirty="0">
              <a:latin typeface="+mn-ea"/>
              <a:ea typeface="+mn-ea"/>
            </a:endParaRPr>
          </a:p>
          <a:p>
            <a:pPr algn="ctr"/>
            <a:endParaRPr lang="en-US" altLang="ko-KR" sz="1200" dirty="0">
              <a:latin typeface="+mn-ea"/>
              <a:ea typeface="+mn-ea"/>
            </a:endParaRPr>
          </a:p>
          <a:p>
            <a:pPr algn="ctr"/>
            <a:r>
              <a:rPr lang="ko-KR" altLang="en-US" sz="1200" dirty="0">
                <a:latin typeface="+mn-ea"/>
                <a:ea typeface="+mn-ea"/>
              </a:rPr>
              <a:t>아버지가 방에 들어가신다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7605103" y="5511983"/>
            <a:ext cx="0" cy="2818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72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Sequential Data</a:t>
            </a:r>
          </a:p>
          <a:p>
            <a:pPr lvl="1"/>
            <a:r>
              <a:rPr lang="en-US" altLang="ko-KR" sz="2400" dirty="0"/>
              <a:t>Data stored </a:t>
            </a:r>
            <a:r>
              <a:rPr lang="en-US" altLang="ko-KR" sz="2400" dirty="0" smtClean="0"/>
              <a:t>in chronological order.</a:t>
            </a:r>
          </a:p>
          <a:p>
            <a:pPr lvl="1"/>
            <a:r>
              <a:rPr lang="en-US" altLang="ko-KR" sz="2400" dirty="0" smtClean="0"/>
              <a:t>Generally, each element is related to each other.</a:t>
            </a:r>
          </a:p>
          <a:p>
            <a:pPr lvl="1"/>
            <a:r>
              <a:rPr lang="en-US" altLang="ko-KR" sz="2400" dirty="0" smtClean="0"/>
              <a:t>E.g.)</a:t>
            </a:r>
          </a:p>
          <a:p>
            <a:pPr lvl="2"/>
            <a:r>
              <a:rPr lang="en-US" altLang="ko-KR" sz="2200" dirty="0" smtClean="0"/>
              <a:t>Video: a sequence of frames</a:t>
            </a:r>
          </a:p>
          <a:p>
            <a:pPr lvl="2"/>
            <a:r>
              <a:rPr lang="en-US" altLang="ko-KR" sz="2200" dirty="0" smtClean="0"/>
              <a:t>Text: a sequence of words</a:t>
            </a:r>
          </a:p>
          <a:p>
            <a:pPr lvl="2"/>
            <a:r>
              <a:rPr lang="en-US" altLang="ko-KR" sz="2200" dirty="0" smtClean="0"/>
              <a:t>Voice: a sequence of signals.</a:t>
            </a:r>
          </a:p>
          <a:p>
            <a:pPr lvl="2"/>
            <a:endParaRPr lang="en-US" altLang="ko-KR" sz="2200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4B07-5354-4A7D-A501-0858BC29B2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4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Methods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Sequence labeling methods</a:t>
            </a:r>
          </a:p>
          <a:p>
            <a:pPr lvl="1"/>
            <a:r>
              <a:rPr lang="en-US" altLang="ko-KR" sz="2400" dirty="0" smtClean="0"/>
              <a:t>Vector space model</a:t>
            </a:r>
          </a:p>
          <a:p>
            <a:pPr lvl="2"/>
            <a:r>
              <a:rPr lang="en-US" altLang="ko-KR" dirty="0" smtClean="0"/>
              <a:t>Neural network model</a:t>
            </a:r>
          </a:p>
          <a:p>
            <a:pPr lvl="2"/>
            <a:r>
              <a:rPr lang="en-US" altLang="ko-KR" dirty="0" smtClean="0"/>
              <a:t>Structured SVM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sz="2400" dirty="0" smtClean="0"/>
              <a:t>Probabilistic model</a:t>
            </a:r>
          </a:p>
          <a:p>
            <a:pPr lvl="2"/>
            <a:r>
              <a:rPr lang="en-US" altLang="ko-KR" dirty="0" smtClean="0"/>
              <a:t>Hidden Markov Model (HMM)</a:t>
            </a:r>
          </a:p>
          <a:p>
            <a:pPr lvl="2"/>
            <a:r>
              <a:rPr lang="en-US" altLang="ko-KR" dirty="0" smtClean="0"/>
              <a:t>Conditional Random Field (CRF)</a:t>
            </a:r>
          </a:p>
          <a:p>
            <a:pPr lvl="2"/>
            <a:r>
              <a:rPr lang="en-US" altLang="ko-KR" dirty="0" smtClean="0"/>
              <a:t>Neural network model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4B07-5354-4A7D-A501-0858BC29B24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660335" y="3700672"/>
            <a:ext cx="3220278" cy="33958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40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Methods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Sequence labeling methods</a:t>
            </a:r>
          </a:p>
          <a:p>
            <a:pPr lvl="1"/>
            <a:r>
              <a:rPr lang="en-US" altLang="ko-KR" sz="2400" dirty="0" smtClean="0"/>
              <a:t>Vector space model</a:t>
            </a:r>
          </a:p>
          <a:p>
            <a:pPr lvl="2"/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Neural network model</a:t>
            </a:r>
          </a:p>
          <a:p>
            <a:pPr lvl="2"/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Structured SVM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sz="2400" dirty="0" smtClean="0"/>
              <a:t>Probabilistic model</a:t>
            </a:r>
          </a:p>
          <a:p>
            <a:pPr lvl="2"/>
            <a:r>
              <a:rPr lang="en-US" altLang="ko-KR" b="1" dirty="0" smtClean="0"/>
              <a:t>Hidden Markov Model (HMM)</a:t>
            </a:r>
          </a:p>
          <a:p>
            <a:pPr lvl="2"/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Conditional Random Field (CRF)</a:t>
            </a:r>
          </a:p>
          <a:p>
            <a:pPr lvl="2"/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Neural network model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4B07-5354-4A7D-A501-0858BC29B24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660335" y="3700672"/>
            <a:ext cx="3220278" cy="33958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4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Hidden Markov Model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Clr>
                    <a:srgbClr val="437085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800" dirty="0">
                  <a:latin typeface="+mn-ea"/>
                </a:endParaRPr>
              </a:p>
              <a:p>
                <a:pPr marL="342900" lvl="1" indent="-342900">
                  <a:buClr>
                    <a:srgbClr val="437085"/>
                  </a:buClr>
                </a:pPr>
                <a:endParaRPr lang="en-US" altLang="ko-KR" sz="1800" dirty="0">
                  <a:latin typeface="+mn-ea"/>
                </a:endParaRPr>
              </a:p>
              <a:p>
                <a:pPr marL="0" lvl="1" indent="0">
                  <a:buClr>
                    <a:srgbClr val="437085"/>
                  </a:buClr>
                  <a:buNone/>
                </a:pPr>
                <a:r>
                  <a:rPr lang="en-US" altLang="ko-KR" sz="1800" dirty="0">
                    <a:latin typeface="+mn-ea"/>
                  </a:rPr>
                  <a:t>		(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𝐵𝑎𝑦𝑒𝑠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𝑟𝑢𝑙𝑒</m:t>
                    </m:r>
                  </m:oMath>
                </a14:m>
                <a:r>
                  <a:rPr lang="en-US" altLang="ko-KR" sz="1800" dirty="0">
                    <a:latin typeface="+mn-ea"/>
                  </a:rPr>
                  <a:t>)</a:t>
                </a:r>
              </a:p>
              <a:p>
                <a:pPr marL="0" lvl="1" indent="0">
                  <a:buClr>
                    <a:srgbClr val="437085"/>
                  </a:buClr>
                  <a:buNone/>
                </a:pPr>
                <a:r>
                  <a:rPr lang="en-US" altLang="ko-KR" sz="1800" dirty="0">
                    <a:latin typeface="+mn-ea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sz="1800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ko-KR" sz="1800" dirty="0" smtClean="0">
                    <a:latin typeface="+mn-ea"/>
                  </a:rPr>
                  <a:t>) </a:t>
                </a:r>
              </a:p>
              <a:p>
                <a:pPr marL="0" lvl="1" indent="0">
                  <a:buClr>
                    <a:srgbClr val="437085"/>
                  </a:buClr>
                  <a:buNone/>
                </a:pPr>
                <a:r>
                  <a:rPr lang="en-US" altLang="ko-KR" sz="1800" dirty="0" smtClean="0">
                    <a:latin typeface="+mn-ea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sub>
                    </m:sSub>
                    <m:nary>
                      <m:naryPr>
                        <m:chr m:val="∏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e>
                    </m:nary>
                    <m:nary>
                      <m:naryPr>
                        <m:chr m:val="∏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1800" dirty="0">
                  <a:latin typeface="+mn-ea"/>
                </a:endParaRPr>
              </a:p>
              <a:p>
                <a:pPr marL="0" lvl="1" indent="0">
                  <a:buClr>
                    <a:srgbClr val="437085"/>
                  </a:buClr>
                  <a:buNone/>
                </a:pPr>
                <a:endParaRPr lang="en-US" altLang="ko-KR" sz="1800" dirty="0">
                  <a:latin typeface="+mn-ea"/>
                </a:endParaRPr>
              </a:p>
              <a:p>
                <a:pPr marL="0" lvl="1" indent="0">
                  <a:buClr>
                    <a:srgbClr val="437085"/>
                  </a:buClr>
                  <a:buNone/>
                </a:pPr>
                <a:r>
                  <a:rPr lang="en-US" altLang="ko-KR" sz="1800" dirty="0">
                    <a:latin typeface="+mn-ea"/>
                  </a:rPr>
                  <a:t>		(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𝑀𝑎𝑟𝑘𝑜𝑣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𝑎𝑠𝑠𝑢𝑚𝑝𝑡𝑖𝑜𝑛</m:t>
                    </m:r>
                  </m:oMath>
                </a14:m>
                <a:r>
                  <a:rPr lang="en-US" altLang="ko-KR" sz="1800" dirty="0" smtClean="0">
                    <a:latin typeface="+mn-ea"/>
                  </a:rPr>
                  <a:t>)</a:t>
                </a:r>
                <a:endParaRPr lang="en-US" altLang="ko-KR" sz="1800" dirty="0">
                  <a:latin typeface="+mn-ea"/>
                </a:endParaRPr>
              </a:p>
              <a:p>
                <a:pPr marL="0" lvl="1" indent="0">
                  <a:buClr>
                    <a:srgbClr val="437085"/>
                  </a:buClr>
                  <a:buNone/>
                </a:pPr>
                <a:r>
                  <a:rPr lang="en-US" altLang="ko-KR" sz="1800" dirty="0">
                    <a:latin typeface="+mn-ea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sub>
                    </m:sSub>
                    <m:nary>
                      <m:naryPr>
                        <m:chr m:val="∏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  <m:nary>
                      <m:naryPr>
                        <m:chr m:val="∏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ko-KR" sz="2000" dirty="0" smtClean="0">
                  <a:latin typeface="+mn-ea"/>
                </a:endParaRPr>
              </a:p>
              <a:p>
                <a:pPr marL="0" lvl="1" indent="0">
                  <a:buClr>
                    <a:srgbClr val="437085"/>
                  </a:buClr>
                  <a:buNone/>
                </a:pPr>
                <a:endParaRPr lang="en-US" altLang="ko-KR" sz="2000" dirty="0" smtClean="0">
                  <a:latin typeface="+mn-ea"/>
                </a:endParaRPr>
              </a:p>
              <a:p>
                <a:pPr marL="0" lvl="1" indent="0">
                  <a:buClr>
                    <a:srgbClr val="437085"/>
                  </a:buClr>
                  <a:buNone/>
                </a:pPr>
                <a:endParaRPr lang="en-US" altLang="ko-KR" sz="2000" dirty="0">
                  <a:latin typeface="+mn-ea"/>
                </a:endParaRPr>
              </a:p>
              <a:p>
                <a:endParaRPr lang="en-US" altLang="ko-KR" sz="2800" dirty="0"/>
              </a:p>
              <a:p>
                <a:endParaRPr lang="en-US" altLang="ko-KR" sz="2800" dirty="0"/>
              </a:p>
              <a:p>
                <a:endParaRPr lang="ko-KR" altLang="en-US" sz="28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4B07-5354-4A7D-A501-0858BC29B24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422960" y="3774546"/>
            <a:ext cx="999973" cy="473602"/>
          </a:xfrm>
          <a:prstGeom prst="rect">
            <a:avLst/>
          </a:prstGeom>
          <a:noFill/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4922921" y="3907696"/>
            <a:ext cx="1101821" cy="418877"/>
          </a:xfrm>
          <a:prstGeom prst="rect">
            <a:avLst/>
          </a:prstGeom>
          <a:noFill/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68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Hidden Markov Model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Clr>
                    <a:srgbClr val="437085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800" dirty="0">
                  <a:latin typeface="+mn-ea"/>
                </a:endParaRPr>
              </a:p>
              <a:p>
                <a:pPr marL="342900" lvl="1" indent="-342900">
                  <a:buClr>
                    <a:srgbClr val="437085"/>
                  </a:buClr>
                </a:pPr>
                <a:endParaRPr lang="en-US" altLang="ko-KR" sz="1800" dirty="0">
                  <a:latin typeface="+mn-ea"/>
                </a:endParaRPr>
              </a:p>
              <a:p>
                <a:pPr marL="0" lvl="1" indent="0">
                  <a:buClr>
                    <a:srgbClr val="437085"/>
                  </a:buClr>
                  <a:buNone/>
                </a:pPr>
                <a:r>
                  <a:rPr lang="en-US" altLang="ko-KR" sz="1800" dirty="0">
                    <a:latin typeface="+mn-ea"/>
                  </a:rPr>
                  <a:t>		(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𝐵𝑎𝑦𝑒𝑠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𝑟𝑢𝑙𝑒</m:t>
                    </m:r>
                  </m:oMath>
                </a14:m>
                <a:r>
                  <a:rPr lang="en-US" altLang="ko-KR" sz="1800" dirty="0">
                    <a:latin typeface="+mn-ea"/>
                  </a:rPr>
                  <a:t>)</a:t>
                </a:r>
              </a:p>
              <a:p>
                <a:pPr marL="0" lvl="1" indent="0">
                  <a:buClr>
                    <a:srgbClr val="437085"/>
                  </a:buClr>
                  <a:buNone/>
                </a:pPr>
                <a:r>
                  <a:rPr lang="en-US" altLang="ko-KR" sz="1800" dirty="0">
                    <a:latin typeface="+mn-ea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sz="1800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ko-KR" sz="1800" dirty="0" smtClean="0">
                    <a:latin typeface="+mn-ea"/>
                  </a:rPr>
                  <a:t>) </a:t>
                </a:r>
              </a:p>
              <a:p>
                <a:pPr marL="0" lvl="1" indent="0">
                  <a:buClr>
                    <a:srgbClr val="437085"/>
                  </a:buClr>
                  <a:buNone/>
                </a:pPr>
                <a:r>
                  <a:rPr lang="en-US" altLang="ko-KR" sz="1800" dirty="0">
                    <a:latin typeface="+mn-ea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sub>
                    </m:sSub>
                    <m:nary>
                      <m:naryPr>
                        <m:chr m:val="∏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</m:nary>
                    <m:nary>
                      <m:naryPr>
                        <m:chr m:val="∏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1800" dirty="0">
                  <a:latin typeface="+mn-ea"/>
                </a:endParaRPr>
              </a:p>
              <a:p>
                <a:pPr marL="0" lvl="1" indent="0">
                  <a:buClr>
                    <a:srgbClr val="437085"/>
                  </a:buClr>
                  <a:buNone/>
                </a:pPr>
                <a:endParaRPr lang="en-US" altLang="ko-KR" sz="1800" dirty="0">
                  <a:latin typeface="+mn-ea"/>
                </a:endParaRPr>
              </a:p>
              <a:p>
                <a:pPr marL="0" lvl="1" indent="0">
                  <a:buClr>
                    <a:srgbClr val="437085"/>
                  </a:buClr>
                  <a:buNone/>
                </a:pPr>
                <a:r>
                  <a:rPr lang="en-US" altLang="ko-KR" sz="1800" dirty="0">
                    <a:latin typeface="+mn-ea"/>
                  </a:rPr>
                  <a:t>		(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𝑀𝑎𝑟𝑘𝑜𝑣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𝑎𝑠𝑠𝑢𝑚𝑝𝑡𝑖𝑜𝑛</m:t>
                    </m:r>
                  </m:oMath>
                </a14:m>
                <a:r>
                  <a:rPr lang="en-US" altLang="ko-KR" sz="1800" dirty="0" smtClean="0">
                    <a:latin typeface="+mn-ea"/>
                  </a:rPr>
                  <a:t>)</a:t>
                </a:r>
                <a:endParaRPr lang="en-US" altLang="ko-KR" sz="1800" dirty="0">
                  <a:latin typeface="+mn-ea"/>
                </a:endParaRPr>
              </a:p>
              <a:p>
                <a:pPr marL="0" lvl="1" indent="0">
                  <a:buClr>
                    <a:srgbClr val="437085"/>
                  </a:buClr>
                  <a:buNone/>
                </a:pPr>
                <a:r>
                  <a:rPr lang="en-US" altLang="ko-KR" sz="1800" dirty="0">
                    <a:latin typeface="+mn-ea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sub>
                    </m:sSub>
                    <m:nary>
                      <m:naryPr>
                        <m:chr m:val="∏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  <m:nary>
                      <m:naryPr>
                        <m:chr m:val="∏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ko-KR" sz="2000" dirty="0" smtClean="0">
                  <a:latin typeface="+mn-ea"/>
                </a:endParaRPr>
              </a:p>
              <a:p>
                <a:pPr marL="0" lvl="1" indent="0">
                  <a:buClr>
                    <a:srgbClr val="437085"/>
                  </a:buClr>
                  <a:buNone/>
                </a:pPr>
                <a:endParaRPr lang="en-US" altLang="ko-KR" sz="2000" dirty="0" smtClean="0">
                  <a:latin typeface="+mn-ea"/>
                </a:endParaRPr>
              </a:p>
              <a:p>
                <a:pPr marL="0" lvl="1" indent="0">
                  <a:buClr>
                    <a:srgbClr val="437085"/>
                  </a:buClr>
                  <a:buNone/>
                </a:pPr>
                <a:endParaRPr lang="en-US" altLang="ko-KR" sz="2000" dirty="0">
                  <a:latin typeface="+mn-ea"/>
                </a:endParaRPr>
              </a:p>
              <a:p>
                <a:endParaRPr lang="en-US" altLang="ko-KR" sz="2800" dirty="0"/>
              </a:p>
              <a:p>
                <a:endParaRPr lang="en-US" altLang="ko-KR" sz="2800" dirty="0"/>
              </a:p>
              <a:p>
                <a:endParaRPr lang="ko-KR" altLang="en-US" sz="2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4B07-5354-4A7D-A501-0858BC29B24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88587" y="4953000"/>
            <a:ext cx="1181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 smtClean="0"/>
              <a:t>품사 태그</a:t>
            </a:r>
            <a:endParaRPr lang="en-US" altLang="ko-KR" sz="1800" dirty="0"/>
          </a:p>
        </p:txBody>
      </p:sp>
      <p:sp>
        <p:nvSpPr>
          <p:cNvPr id="42" name="직사각형 41"/>
          <p:cNvSpPr/>
          <p:nvPr/>
        </p:nvSpPr>
        <p:spPr>
          <a:xfrm>
            <a:off x="588587" y="5802868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 smtClean="0"/>
              <a:t>단어 </a:t>
            </a:r>
            <a:r>
              <a:rPr lang="en-US" altLang="ko-KR" sz="1800" dirty="0" smtClean="0"/>
              <a:t>seq.</a:t>
            </a:r>
            <a:endParaRPr lang="en-US" altLang="ko-KR" sz="1600" dirty="0"/>
          </a:p>
        </p:txBody>
      </p:sp>
      <p:grpSp>
        <p:nvGrpSpPr>
          <p:cNvPr id="43" name="그룹 42"/>
          <p:cNvGrpSpPr/>
          <p:nvPr/>
        </p:nvGrpSpPr>
        <p:grpSpPr>
          <a:xfrm>
            <a:off x="2151321" y="4716540"/>
            <a:ext cx="4876800" cy="1760460"/>
            <a:chOff x="2577905" y="4662485"/>
            <a:chExt cx="4737295" cy="1912860"/>
          </a:xfrm>
        </p:grpSpPr>
        <p:sp>
          <p:nvSpPr>
            <p:cNvPr id="44" name="타원 43"/>
            <p:cNvSpPr/>
            <p:nvPr/>
          </p:nvSpPr>
          <p:spPr>
            <a:xfrm>
              <a:off x="2577905" y="5724250"/>
              <a:ext cx="851095" cy="8510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John</a:t>
              </a:r>
              <a:endParaRPr lang="ko-KR" altLang="en-US" sz="1400" dirty="0"/>
            </a:p>
          </p:txBody>
        </p:sp>
        <p:sp>
          <p:nvSpPr>
            <p:cNvPr id="45" name="타원 44"/>
            <p:cNvSpPr/>
            <p:nvPr/>
          </p:nvSpPr>
          <p:spPr>
            <a:xfrm>
              <a:off x="3873305" y="5724250"/>
              <a:ext cx="851095" cy="8510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saw</a:t>
              </a:r>
              <a:endParaRPr lang="ko-KR" altLang="en-US" sz="1400" dirty="0"/>
            </a:p>
          </p:txBody>
        </p:sp>
        <p:sp>
          <p:nvSpPr>
            <p:cNvPr id="46" name="타원 45"/>
            <p:cNvSpPr/>
            <p:nvPr/>
          </p:nvSpPr>
          <p:spPr>
            <a:xfrm>
              <a:off x="5168705" y="5711355"/>
              <a:ext cx="851095" cy="8510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the</a:t>
              </a:r>
              <a:endParaRPr lang="ko-KR" altLang="en-US" sz="1400" dirty="0"/>
            </a:p>
          </p:txBody>
        </p:sp>
        <p:sp>
          <p:nvSpPr>
            <p:cNvPr id="47" name="타원 46"/>
            <p:cNvSpPr/>
            <p:nvPr/>
          </p:nvSpPr>
          <p:spPr>
            <a:xfrm>
              <a:off x="6464105" y="5711355"/>
              <a:ext cx="851095" cy="8510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pc="-100" dirty="0" smtClean="0"/>
                <a:t>saw</a:t>
              </a:r>
              <a:endParaRPr lang="ko-KR" altLang="en-US" sz="1400" spc="-100" dirty="0"/>
            </a:p>
          </p:txBody>
        </p:sp>
        <p:cxnSp>
          <p:nvCxnSpPr>
            <p:cNvPr id="48" name="직선 화살표 연결선 47"/>
            <p:cNvCxnSpPr>
              <a:stCxn id="44" idx="6"/>
              <a:endCxn id="45" idx="2"/>
            </p:cNvCxnSpPr>
            <p:nvPr/>
          </p:nvCxnSpPr>
          <p:spPr>
            <a:xfrm>
              <a:off x="3429000" y="6149798"/>
              <a:ext cx="4443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45" idx="6"/>
              <a:endCxn id="46" idx="2"/>
            </p:cNvCxnSpPr>
            <p:nvPr/>
          </p:nvCxnSpPr>
          <p:spPr>
            <a:xfrm flipV="1">
              <a:off x="4724400" y="6136903"/>
              <a:ext cx="444305" cy="128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46" idx="6"/>
              <a:endCxn id="47" idx="2"/>
            </p:cNvCxnSpPr>
            <p:nvPr/>
          </p:nvCxnSpPr>
          <p:spPr>
            <a:xfrm>
              <a:off x="6019800" y="6136903"/>
              <a:ext cx="4443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47" idx="0"/>
              <a:endCxn id="52" idx="4"/>
            </p:cNvCxnSpPr>
            <p:nvPr/>
          </p:nvCxnSpPr>
          <p:spPr>
            <a:xfrm flipH="1" flipV="1">
              <a:off x="6889652" y="5515402"/>
              <a:ext cx="1" cy="1959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>
              <a:off x="6464104" y="4664307"/>
              <a:ext cx="851095" cy="8510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NN</a:t>
              </a:r>
              <a:endParaRPr lang="ko-KR" altLang="en-US" sz="1400" dirty="0"/>
            </a:p>
          </p:txBody>
        </p:sp>
        <p:cxnSp>
          <p:nvCxnSpPr>
            <p:cNvPr id="53" name="직선 화살표 연결선 52"/>
            <p:cNvCxnSpPr>
              <a:stCxn id="46" idx="0"/>
              <a:endCxn id="54" idx="4"/>
            </p:cNvCxnSpPr>
            <p:nvPr/>
          </p:nvCxnSpPr>
          <p:spPr>
            <a:xfrm flipV="1">
              <a:off x="5594253" y="5515402"/>
              <a:ext cx="0" cy="1959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타원 53"/>
            <p:cNvSpPr/>
            <p:nvPr/>
          </p:nvSpPr>
          <p:spPr>
            <a:xfrm>
              <a:off x="5168705" y="4664307"/>
              <a:ext cx="851095" cy="8510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DT</a:t>
              </a:r>
              <a:endParaRPr lang="ko-KR" altLang="en-US" sz="1400" dirty="0"/>
            </a:p>
          </p:txBody>
        </p:sp>
        <p:cxnSp>
          <p:nvCxnSpPr>
            <p:cNvPr id="55" name="직선 화살표 연결선 54"/>
            <p:cNvCxnSpPr>
              <a:stCxn id="45" idx="0"/>
              <a:endCxn id="56" idx="4"/>
            </p:cNvCxnSpPr>
            <p:nvPr/>
          </p:nvCxnSpPr>
          <p:spPr>
            <a:xfrm flipV="1">
              <a:off x="4298853" y="5513580"/>
              <a:ext cx="1" cy="2106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타원 55"/>
            <p:cNvSpPr/>
            <p:nvPr/>
          </p:nvSpPr>
          <p:spPr>
            <a:xfrm>
              <a:off x="3873306" y="4662485"/>
              <a:ext cx="851095" cy="8510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VBD</a:t>
              </a:r>
              <a:endParaRPr lang="ko-KR" altLang="en-US" sz="1400" dirty="0"/>
            </a:p>
          </p:txBody>
        </p:sp>
        <p:cxnSp>
          <p:nvCxnSpPr>
            <p:cNvPr id="57" name="직선 화살표 연결선 56"/>
            <p:cNvCxnSpPr>
              <a:stCxn id="44" idx="0"/>
              <a:endCxn id="58" idx="4"/>
            </p:cNvCxnSpPr>
            <p:nvPr/>
          </p:nvCxnSpPr>
          <p:spPr>
            <a:xfrm flipV="1">
              <a:off x="3003453" y="5513580"/>
              <a:ext cx="2" cy="2106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타원 57"/>
            <p:cNvSpPr/>
            <p:nvPr/>
          </p:nvSpPr>
          <p:spPr>
            <a:xfrm>
              <a:off x="2577907" y="4662485"/>
              <a:ext cx="851095" cy="8510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NN</a:t>
              </a:r>
              <a:endParaRPr lang="ko-KR" altLang="en-US" sz="1400" dirty="0"/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4737197" y="4586177"/>
            <a:ext cx="999973" cy="2034363"/>
          </a:xfrm>
          <a:prstGeom prst="rect">
            <a:avLst/>
          </a:prstGeom>
          <a:noFill/>
          <a:ln w="12700" cap="flat" cmpd="sng" algn="ctr">
            <a:solidFill>
              <a:srgbClr val="2400FE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422960" y="3774546"/>
            <a:ext cx="999973" cy="473602"/>
          </a:xfrm>
          <a:prstGeom prst="rect">
            <a:avLst/>
          </a:prstGeom>
          <a:noFill/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4922921" y="3907696"/>
            <a:ext cx="1101821" cy="418877"/>
          </a:xfrm>
          <a:prstGeom prst="rect">
            <a:avLst/>
          </a:prstGeom>
          <a:noFill/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365208" y="4673682"/>
            <a:ext cx="2498018" cy="864623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구부러진 연결선 69"/>
          <p:cNvCxnSpPr>
            <a:stCxn id="68" idx="3"/>
            <a:endCxn id="67" idx="3"/>
          </p:cNvCxnSpPr>
          <p:nvPr/>
        </p:nvCxnSpPr>
        <p:spPr>
          <a:xfrm flipV="1">
            <a:off x="5863226" y="4117135"/>
            <a:ext cx="161516" cy="988859"/>
          </a:xfrm>
          <a:prstGeom prst="curvedConnector3">
            <a:avLst>
              <a:gd name="adj1" fmla="val 241534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 76"/>
          <p:cNvCxnSpPr>
            <a:stCxn id="64" idx="0"/>
            <a:endCxn id="65" idx="2"/>
          </p:cNvCxnSpPr>
          <p:nvPr/>
        </p:nvCxnSpPr>
        <p:spPr>
          <a:xfrm rot="16200000" flipV="1">
            <a:off x="4411052" y="3760044"/>
            <a:ext cx="338029" cy="1314237"/>
          </a:xfrm>
          <a:prstGeom prst="curvedConnector3">
            <a:avLst>
              <a:gd name="adj1" fmla="val 50000"/>
            </a:avLst>
          </a:prstGeom>
          <a:ln w="12700">
            <a:solidFill>
              <a:srgbClr val="2400FE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1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IR-slides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13610</TotalTime>
  <Words>591</Words>
  <Application>Microsoft Office PowerPoint</Application>
  <PresentationFormat>화면 슬라이드 쇼(4:3)</PresentationFormat>
  <Paragraphs>183</Paragraphs>
  <Slides>19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Arial Unicode MS</vt:lpstr>
      <vt:lpstr>ＭＳ Ｐゴシック</vt:lpstr>
      <vt:lpstr>맑은 고딕</vt:lpstr>
      <vt:lpstr>Arial</vt:lpstr>
      <vt:lpstr>Calibri</vt:lpstr>
      <vt:lpstr>Cambria Math</vt:lpstr>
      <vt:lpstr>Lucida Sans</vt:lpstr>
      <vt:lpstr>Wingdings</vt:lpstr>
      <vt:lpstr>IIR-slides</vt:lpstr>
      <vt:lpstr>Sequence labeling: POS Tagger</vt:lpstr>
      <vt:lpstr>Contents</vt:lpstr>
      <vt:lpstr>Sequence Labeling</vt:lpstr>
      <vt:lpstr>Introduction</vt:lpstr>
      <vt:lpstr>Introduction</vt:lpstr>
      <vt:lpstr>Methods</vt:lpstr>
      <vt:lpstr>Methods</vt:lpstr>
      <vt:lpstr>Hidden Markov Model</vt:lpstr>
      <vt:lpstr>Hidden Markov Model</vt:lpstr>
      <vt:lpstr>Hidden Markov Model</vt:lpstr>
      <vt:lpstr>Hidden Markov Model</vt:lpstr>
      <vt:lpstr>practice</vt:lpstr>
      <vt:lpstr>KLE tagset</vt:lpstr>
      <vt:lpstr>preprocessing</vt:lpstr>
      <vt:lpstr>Train function</vt:lpstr>
      <vt:lpstr>Train function</vt:lpstr>
      <vt:lpstr>Train function </vt:lpstr>
      <vt:lpstr>Inference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KLE</dc:creator>
  <cp:lastModifiedBy>이원기</cp:lastModifiedBy>
  <cp:revision>383</cp:revision>
  <cp:lastPrinted>2018-06-19T03:04:09Z</cp:lastPrinted>
  <dcterms:created xsi:type="dcterms:W3CDTF">2016-10-27T08:38:01Z</dcterms:created>
  <dcterms:modified xsi:type="dcterms:W3CDTF">2019-03-28T14:26:00Z</dcterms:modified>
</cp:coreProperties>
</file>