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ContentType="application/vnd.openxmlformats-officedocument.custom-properties+xml" PartName="/docProps/custom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Relationship Id="rId5" Target="docProps/custom.xml" Type="http://schemas.openxmlformats.org/officeDocument/2006/relationships/custom-properties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6858000" cy="9906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306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662"/>
            </a:lvl1pPr>
            <a:lvl2pPr marL="316520" indent="0" algn="ctr">
              <a:buNone/>
              <a:defRPr sz="1385"/>
            </a:lvl2pPr>
            <a:lvl3pPr marL="633039" indent="0" algn="ctr">
              <a:buNone/>
              <a:defRPr sz="1246"/>
            </a:lvl3pPr>
            <a:lvl4pPr marL="949559" indent="0" algn="ctr">
              <a:buNone/>
              <a:defRPr sz="1108"/>
            </a:lvl4pPr>
            <a:lvl5pPr marL="1266078" indent="0" algn="ctr">
              <a:buNone/>
              <a:defRPr sz="1108"/>
            </a:lvl5pPr>
            <a:lvl6pPr marL="1582598" indent="0" algn="ctr">
              <a:buNone/>
              <a:defRPr sz="1108"/>
            </a:lvl6pPr>
            <a:lvl7pPr marL="1899117" indent="0" algn="ctr">
              <a:buNone/>
              <a:defRPr sz="1108"/>
            </a:lvl7pPr>
            <a:lvl8pPr marL="2215637" indent="0" algn="ctr">
              <a:buNone/>
              <a:defRPr sz="1108"/>
            </a:lvl8pPr>
            <a:lvl9pPr marL="2532156" indent="0" algn="ctr">
              <a:buNone/>
              <a:defRPr sz="1108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830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412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6926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727866914"/>
              </p:ext>
            </p:extLst>
          </p:nvPr>
        </p:nvGraphicFramePr>
        <p:xfrm>
          <a:off x="8541" y="20336"/>
          <a:ext cx="6839999" cy="9235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88947">
                  <a:extLst>
                    <a:ext uri="{9D8B030D-6E8A-4147-A177-3AD203B41FA5}">
                      <a16:colId xmlns:a16="http://schemas.microsoft.com/office/drawing/2014/main" val="3508993849"/>
                    </a:ext>
                  </a:extLst>
                </a:gridCol>
                <a:gridCol w="2515742">
                  <a:extLst>
                    <a:ext uri="{9D8B030D-6E8A-4147-A177-3AD203B41FA5}">
                      <a16:colId xmlns:a16="http://schemas.microsoft.com/office/drawing/2014/main" val="1032703030"/>
                    </a:ext>
                  </a:extLst>
                </a:gridCol>
                <a:gridCol w="790661">
                  <a:extLst>
                    <a:ext uri="{9D8B030D-6E8A-4147-A177-3AD203B41FA5}">
                      <a16:colId xmlns:a16="http://schemas.microsoft.com/office/drawing/2014/main" val="1311722205"/>
                    </a:ext>
                  </a:extLst>
                </a:gridCol>
                <a:gridCol w="1309914">
                  <a:extLst>
                    <a:ext uri="{9D8B030D-6E8A-4147-A177-3AD203B41FA5}">
                      <a16:colId xmlns:a16="http://schemas.microsoft.com/office/drawing/2014/main" val="731629038"/>
                    </a:ext>
                  </a:extLst>
                </a:gridCol>
                <a:gridCol w="1034735">
                  <a:extLst>
                    <a:ext uri="{9D8B030D-6E8A-4147-A177-3AD203B41FA5}">
                      <a16:colId xmlns:a16="http://schemas.microsoft.com/office/drawing/2014/main" val="2689977017"/>
                    </a:ext>
                  </a:extLst>
                </a:gridCol>
              </a:tblGrid>
              <a:tr h="461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smtClean="0">
                          <a:latin typeface="+mj-lt"/>
                        </a:rPr>
                        <a:t>작업표준</a:t>
                      </a:r>
                      <a:endParaRPr lang="ko-KR" altLang="en-US" sz="1400" b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latin typeface="+mj-lt"/>
                        </a:rPr>
                        <a:t>크레인 기계 </a:t>
                      </a:r>
                      <a:r>
                        <a:rPr lang="en-US" altLang="ko-KR" sz="1100" smtClean="0">
                          <a:latin typeface="+mj-lt"/>
                        </a:rPr>
                        <a:t>&gt; </a:t>
                      </a:r>
                      <a:r>
                        <a:rPr lang="ko-KR" altLang="en-US" sz="1100" smtClean="0">
                          <a:latin typeface="+mj-lt"/>
                        </a:rPr>
                        <a:t>개별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latin typeface="+mj-lt"/>
                        </a:rPr>
                        <a:t>작업개요</a:t>
                      </a:r>
                      <a:endParaRPr lang="ko-KR" altLang="en-US" sz="110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latin typeface="+mj-lt"/>
                        </a:rPr>
                        <a:t>개정일 </a:t>
                      </a:r>
                      <a:r>
                        <a:rPr lang="en-US" altLang="ko-KR" sz="1100" smtClean="0">
                          <a:latin typeface="+mj-lt"/>
                        </a:rPr>
                        <a:t>: ’25.04.30 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lt"/>
                        </a:rPr>
                        <a:t>Rev. : 7</a:t>
                      </a:r>
                      <a:endParaRPr lang="ko-KR" altLang="en-US" sz="110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2462478"/>
                  </a:ext>
                </a:extLst>
              </a:tr>
              <a:tr h="4617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smtClean="0">
                          <a:latin typeface="+mj-lt"/>
                        </a:rPr>
                        <a:t>포스코</a:t>
                      </a:r>
                      <a:r>
                        <a:rPr lang="en-US" altLang="ko-KR" sz="1200" b="1" smtClean="0">
                          <a:latin typeface="+mj-lt"/>
                        </a:rPr>
                        <a:t>PR</a:t>
                      </a:r>
                      <a:r>
                        <a:rPr lang="ko-KR" altLang="en-US" sz="1200" b="1" smtClean="0">
                          <a:latin typeface="+mj-lt"/>
                        </a:rPr>
                        <a:t>테크</a:t>
                      </a:r>
                      <a:endParaRPr lang="ko-KR" altLang="en-US" sz="1200" b="1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+mj-lt"/>
                        </a:rPr>
                        <a:t>크레인</a:t>
                      </a:r>
                      <a:r>
                        <a:rPr lang="en-US" altLang="ko-KR" sz="1100" dirty="0" smtClean="0">
                          <a:latin typeface="+mj-lt"/>
                        </a:rPr>
                        <a:t> </a:t>
                      </a:r>
                      <a:r>
                        <a:rPr lang="ko-KR" altLang="en-US" sz="1100" dirty="0" smtClean="0">
                          <a:latin typeface="+mj-lt"/>
                        </a:rPr>
                        <a:t>주행 </a:t>
                      </a:r>
                      <a:r>
                        <a:rPr lang="en-US" altLang="ko-KR" sz="1100" dirty="0" smtClean="0">
                          <a:latin typeface="+mj-lt"/>
                        </a:rPr>
                        <a:t>Wheel </a:t>
                      </a:r>
                      <a:r>
                        <a:rPr lang="ko-KR" altLang="en-US" sz="1100" dirty="0" smtClean="0">
                          <a:latin typeface="+mj-lt"/>
                        </a:rPr>
                        <a:t>교환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mtClean="0">
                          <a:latin typeface="+mj-lt"/>
                        </a:rPr>
                        <a:t>A-W-F-C00081</a:t>
                      </a:r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100" dirty="0">
                        <a:latin typeface="+mj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7132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71871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4941168" y="482118"/>
            <a:ext cx="1600200" cy="527404"/>
          </a:xfrm>
          <a:prstGeom prst="rect">
            <a:avLst/>
          </a:prstGeom>
        </p:spPr>
        <p:txBody>
          <a:bodyPr/>
          <a:lstStyle/>
          <a:p>
            <a:fld id="{AC665AAE-749D-4B0D-A3A2-EE867528152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56310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917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7" y="2469625"/>
            <a:ext cx="5915025" cy="4120620"/>
          </a:xfrm>
        </p:spPr>
        <p:txBody>
          <a:bodyPr anchor="b"/>
          <a:lstStyle>
            <a:lvl1pPr>
              <a:defRPr sz="4154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7" y="6629228"/>
            <a:ext cx="5915025" cy="2166937"/>
          </a:xfrm>
        </p:spPr>
        <p:txBody>
          <a:bodyPr/>
          <a:lstStyle>
            <a:lvl1pPr marL="0" indent="0">
              <a:buNone/>
              <a:defRPr sz="1662">
                <a:solidFill>
                  <a:schemeClr val="tx1"/>
                </a:solidFill>
              </a:defRPr>
            </a:lvl1pPr>
            <a:lvl2pPr marL="316520" indent="0">
              <a:buNone/>
              <a:defRPr sz="1385">
                <a:solidFill>
                  <a:schemeClr val="tx1">
                    <a:tint val="75000"/>
                  </a:schemeClr>
                </a:solidFill>
              </a:defRPr>
            </a:lvl2pPr>
            <a:lvl3pPr marL="633039" indent="0">
              <a:buNone/>
              <a:defRPr sz="1246">
                <a:solidFill>
                  <a:schemeClr val="tx1">
                    <a:tint val="75000"/>
                  </a:schemeClr>
                </a:solidFill>
              </a:defRPr>
            </a:lvl3pPr>
            <a:lvl4pPr marL="949559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4pPr>
            <a:lvl5pPr marL="126607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5pPr>
            <a:lvl6pPr marL="1582598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6pPr>
            <a:lvl7pPr marL="189911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7pPr>
            <a:lvl8pPr marL="2215637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8pPr>
            <a:lvl9pPr marL="2532156" indent="0">
              <a:buNone/>
              <a:defRPr sz="11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11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23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6"/>
            <a:ext cx="5915025" cy="191470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2" y="2428347"/>
            <a:ext cx="2901255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2" y="3618442"/>
            <a:ext cx="2901255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662" b="1"/>
            </a:lvl1pPr>
            <a:lvl2pPr marL="316520" indent="0">
              <a:buNone/>
              <a:defRPr sz="1385" b="1"/>
            </a:lvl2pPr>
            <a:lvl3pPr marL="633039" indent="0">
              <a:buNone/>
              <a:defRPr sz="1246" b="1"/>
            </a:lvl3pPr>
            <a:lvl4pPr marL="949559" indent="0">
              <a:buNone/>
              <a:defRPr sz="1108" b="1"/>
            </a:lvl4pPr>
            <a:lvl5pPr marL="1266078" indent="0">
              <a:buNone/>
              <a:defRPr sz="1108" b="1"/>
            </a:lvl5pPr>
            <a:lvl6pPr marL="1582598" indent="0">
              <a:buNone/>
              <a:defRPr sz="1108" b="1"/>
            </a:lvl6pPr>
            <a:lvl7pPr marL="1899117" indent="0">
              <a:buNone/>
              <a:defRPr sz="1108" b="1"/>
            </a:lvl7pPr>
            <a:lvl8pPr marL="2215637" indent="0">
              <a:buNone/>
              <a:defRPr sz="1108" b="1"/>
            </a:lvl8pPr>
            <a:lvl9pPr marL="2532156" indent="0">
              <a:buNone/>
              <a:defRPr sz="1108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0000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3661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0961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4"/>
            <a:ext cx="3471863" cy="7039681"/>
          </a:xfrm>
        </p:spPr>
        <p:txBody>
          <a:bodyPr/>
          <a:lstStyle>
            <a:lvl1pPr>
              <a:defRPr sz="2215"/>
            </a:lvl1pPr>
            <a:lvl2pPr>
              <a:defRPr sz="1938"/>
            </a:lvl2pPr>
            <a:lvl3pPr>
              <a:defRPr sz="1662"/>
            </a:lvl3pPr>
            <a:lvl4pPr>
              <a:defRPr sz="1385"/>
            </a:lvl4pPr>
            <a:lvl5pPr>
              <a:defRPr sz="1385"/>
            </a:lvl5pPr>
            <a:lvl6pPr>
              <a:defRPr sz="1385"/>
            </a:lvl6pPr>
            <a:lvl7pPr>
              <a:defRPr sz="1385"/>
            </a:lvl7pPr>
            <a:lvl8pPr>
              <a:defRPr sz="1385"/>
            </a:lvl8pPr>
            <a:lvl9pPr>
              <a:defRPr sz="1385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730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21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4"/>
            <a:ext cx="3471863" cy="7039681"/>
          </a:xfrm>
        </p:spPr>
        <p:txBody>
          <a:bodyPr anchor="t"/>
          <a:lstStyle>
            <a:lvl1pPr marL="0" indent="0">
              <a:buNone/>
              <a:defRPr sz="2215"/>
            </a:lvl1pPr>
            <a:lvl2pPr marL="316520" indent="0">
              <a:buNone/>
              <a:defRPr sz="1938"/>
            </a:lvl2pPr>
            <a:lvl3pPr marL="633039" indent="0">
              <a:buNone/>
              <a:defRPr sz="1662"/>
            </a:lvl3pPr>
            <a:lvl4pPr marL="949559" indent="0">
              <a:buNone/>
              <a:defRPr sz="1385"/>
            </a:lvl4pPr>
            <a:lvl5pPr marL="1266078" indent="0">
              <a:buNone/>
              <a:defRPr sz="1385"/>
            </a:lvl5pPr>
            <a:lvl6pPr marL="1582598" indent="0">
              <a:buNone/>
              <a:defRPr sz="1385"/>
            </a:lvl6pPr>
            <a:lvl7pPr marL="1899117" indent="0">
              <a:buNone/>
              <a:defRPr sz="1385"/>
            </a:lvl7pPr>
            <a:lvl8pPr marL="2215637" indent="0">
              <a:buNone/>
              <a:defRPr sz="1385"/>
            </a:lvl8pPr>
            <a:lvl9pPr marL="2532156" indent="0">
              <a:buNone/>
              <a:defRPr sz="1385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108"/>
            </a:lvl1pPr>
            <a:lvl2pPr marL="316520" indent="0">
              <a:buNone/>
              <a:defRPr sz="969"/>
            </a:lvl2pPr>
            <a:lvl3pPr marL="633039" indent="0">
              <a:buNone/>
              <a:defRPr sz="831"/>
            </a:lvl3pPr>
            <a:lvl4pPr marL="949559" indent="0">
              <a:buNone/>
              <a:defRPr sz="692"/>
            </a:lvl4pPr>
            <a:lvl5pPr marL="1266078" indent="0">
              <a:buNone/>
              <a:defRPr sz="692"/>
            </a:lvl5pPr>
            <a:lvl6pPr marL="1582598" indent="0">
              <a:buNone/>
              <a:defRPr sz="692"/>
            </a:lvl6pPr>
            <a:lvl7pPr marL="1899117" indent="0">
              <a:buNone/>
              <a:defRPr sz="692"/>
            </a:lvl7pPr>
            <a:lvl8pPr marL="2215637" indent="0">
              <a:buNone/>
              <a:defRPr sz="692"/>
            </a:lvl8pPr>
            <a:lvl9pPr marL="2532156" indent="0">
              <a:buNone/>
              <a:defRPr sz="69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781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6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F0B2-DC44-4D7F-B9BC-23EB46679998}" type="datetimeFigureOut">
              <a:rPr lang="ko-KR" altLang="en-US" smtClean="0"/>
              <a:t>2025-06-12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8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8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3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F5F6E0-E4C1-4D32-8605-C37E4FBD9F9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930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txStyles>
    <p:titleStyle>
      <a:lvl1pPr algn="l" defTabSz="633039" rtl="0" eaLnBrk="1" latinLnBrk="1" hangingPunct="1">
        <a:lnSpc>
          <a:spcPct val="90000"/>
        </a:lnSpc>
        <a:spcBef>
          <a:spcPct val="0"/>
        </a:spcBef>
        <a:buNone/>
        <a:defRPr sz="304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8260" indent="-158260" algn="l" defTabSz="633039" rtl="0" eaLnBrk="1" latinLnBrk="1" hangingPunct="1">
        <a:lnSpc>
          <a:spcPct val="90000"/>
        </a:lnSpc>
        <a:spcBef>
          <a:spcPts val="692"/>
        </a:spcBef>
        <a:buFont typeface="Arial" panose="020B0604020202020204" pitchFamily="34" charset="0"/>
        <a:buChar char="•"/>
        <a:defRPr sz="1938" kern="1200">
          <a:solidFill>
            <a:schemeClr val="tx1"/>
          </a:solidFill>
          <a:latin typeface="+mn-lt"/>
          <a:ea typeface="+mn-ea"/>
          <a:cs typeface="+mn-cs"/>
        </a:defRPr>
      </a:lvl1pPr>
      <a:lvl2pPr marL="47477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791299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385" kern="1200">
          <a:solidFill>
            <a:schemeClr val="tx1"/>
          </a:solidFill>
          <a:latin typeface="+mn-lt"/>
          <a:ea typeface="+mn-ea"/>
          <a:cs typeface="+mn-cs"/>
        </a:defRPr>
      </a:lvl3pPr>
      <a:lvl4pPr marL="110781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42433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740858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205737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373897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690416" indent="-158260" algn="l" defTabSz="633039" rtl="0" eaLnBrk="1" latinLnBrk="1" hangingPunct="1">
        <a:lnSpc>
          <a:spcPct val="90000"/>
        </a:lnSpc>
        <a:spcBef>
          <a:spcPts val="346"/>
        </a:spcBef>
        <a:buFont typeface="Arial" panose="020B0604020202020204" pitchFamily="34" charset="0"/>
        <a:buChar char="•"/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1pPr>
      <a:lvl2pPr marL="316520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2pPr>
      <a:lvl3pPr marL="63303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3pPr>
      <a:lvl4pPr marL="949559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4pPr>
      <a:lvl5pPr marL="126607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5pPr>
      <a:lvl6pPr marL="1582598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6pPr>
      <a:lvl7pPr marL="189911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7pPr>
      <a:lvl8pPr marL="2215637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8pPr>
      <a:lvl9pPr marL="2532156" algn="l" defTabSz="633039" rtl="0" eaLnBrk="1" latinLnBrk="1" hangingPunct="1">
        <a:defRPr sz="12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.png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6534" y="1086257"/>
          <a:ext cx="6845835" cy="32488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6510">
                  <a:extLst>
                    <a:ext uri="{9D8B030D-6E8A-4147-A177-3AD203B41FA5}">
                      <a16:colId xmlns:a16="http://schemas.microsoft.com/office/drawing/2014/main" val="1810338114"/>
                    </a:ext>
                  </a:extLst>
                </a:gridCol>
                <a:gridCol w="2727047">
                  <a:extLst>
                    <a:ext uri="{9D8B030D-6E8A-4147-A177-3AD203B41FA5}">
                      <a16:colId xmlns:a16="http://schemas.microsoft.com/office/drawing/2014/main" val="2723933045"/>
                    </a:ext>
                  </a:extLst>
                </a:gridCol>
                <a:gridCol w="2802278">
                  <a:extLst>
                    <a:ext uri="{9D8B030D-6E8A-4147-A177-3AD203B41FA5}">
                      <a16:colId xmlns:a16="http://schemas.microsoft.com/office/drawing/2014/main" val="1752981821"/>
                    </a:ext>
                  </a:extLst>
                </a:gridCol>
              </a:tblGrid>
              <a:tr h="288032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u="none" spc="-100" smtClean="0">
                          <a:solidFill>
                            <a:schemeClr val="tx1"/>
                          </a:solidFill>
                          <a:latin typeface="+mn-lt"/>
                        </a:rPr>
                        <a:t>● </a:t>
                      </a:r>
                      <a:r>
                        <a:rPr lang="en-US" altLang="ko-KR" sz="1100" u="none" spc="-100" smtClean="0">
                          <a:solidFill>
                            <a:schemeClr val="tx1"/>
                          </a:solidFill>
                          <a:latin typeface="+mn-lt"/>
                        </a:rPr>
                        <a:t>10</a:t>
                      </a:r>
                      <a:r>
                        <a:rPr lang="ko-KR" altLang="en-US" sz="1100" u="none" spc="-100" smtClean="0">
                          <a:solidFill>
                            <a:schemeClr val="tx1"/>
                          </a:solidFill>
                          <a:latin typeface="+mn-lt"/>
                        </a:rPr>
                        <a:t>대 안전철칙</a:t>
                      </a:r>
                      <a:endParaRPr lang="ko-KR" altLang="en-US" sz="1100" u="none" spc="-10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1. </a:t>
                      </a:r>
                      <a:r>
                        <a:rPr lang="ko-KR" altLang="en-US" sz="110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가동설비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접근 및 점검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수리 금지</a:t>
                      </a:r>
                      <a:endParaRPr lang="en-US" altLang="ko-KR" sz="1100" u="none" dirty="0" smtClean="0">
                        <a:solidFill>
                          <a:schemeClr val="tx1"/>
                        </a:solidFill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mpd="sng">
                      <a:noFill/>
                    </a:lnR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 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추락위험개소 </a:t>
                      </a:r>
                      <a:r>
                        <a:rPr lang="ko-KR" altLang="en-US" sz="1100" u="none" spc="-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안전대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u="none" spc="-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미체결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시 진입금지</a:t>
                      </a:r>
                      <a:endParaRPr lang="ko-KR" altLang="en-US" sz="1100" u="none" spc="-10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315006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3.</a:t>
                      </a:r>
                      <a:r>
                        <a:rPr lang="en-US" altLang="ko-KR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폭발</a:t>
                      </a:r>
                      <a:r>
                        <a:rPr lang="en-US" altLang="ko-KR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인화성 </a:t>
                      </a:r>
                      <a:r>
                        <a:rPr lang="ko-KR" altLang="en-US" sz="1100" u="none" spc="-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물질주변</a:t>
                      </a:r>
                      <a:r>
                        <a:rPr lang="ko-KR" altLang="en-US" sz="1100" u="none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화기 </a:t>
                      </a:r>
                      <a:r>
                        <a:rPr lang="ko-KR" altLang="en-US" sz="1100" u="none" spc="-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취급금지</a:t>
                      </a:r>
                      <a:endParaRPr lang="ko-KR" altLang="en-US" sz="1100" u="none" spc="-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4. </a:t>
                      </a:r>
                      <a:r>
                        <a:rPr lang="ko-KR" altLang="en-US" sz="110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중량물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중장비 </a:t>
                      </a:r>
                      <a:r>
                        <a:rPr lang="ko-KR" altLang="en-US" sz="110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작업반경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내 접근금지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1246813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spc="-1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 </a:t>
                      </a:r>
                      <a:r>
                        <a:rPr lang="ko-KR" altLang="en-US" sz="1100" u="none" spc="-1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산소</a:t>
                      </a:r>
                      <a:r>
                        <a:rPr lang="en-US" altLang="ko-KR" sz="1100" u="none" spc="-1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•</a:t>
                      </a:r>
                      <a:r>
                        <a:rPr lang="ko-KR" altLang="en-US" sz="1100" u="none" spc="-13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유해가스 측정 전 밀폐공간 진입 금지</a:t>
                      </a:r>
                      <a:endParaRPr lang="ko-KR" altLang="en-US" sz="1100" u="none" spc="-130" baseline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6.</a:t>
                      </a:r>
                      <a:r>
                        <a:rPr lang="en-US" altLang="ko-KR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전원 차단 및 점검 전 </a:t>
                      </a:r>
                      <a:r>
                        <a:rPr lang="ko-KR" altLang="en-US" sz="1100" u="non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전기작업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금지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52394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7. </a:t>
                      </a:r>
                      <a:r>
                        <a:rPr lang="ko-KR" altLang="en-US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작업 전 현장 </a:t>
                      </a:r>
                      <a:r>
                        <a:rPr lang="en-US" altLang="ko-KR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TBM, </a:t>
                      </a:r>
                      <a:r>
                        <a:rPr lang="ko-KR" altLang="en-US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작업 중 </a:t>
                      </a:r>
                      <a:r>
                        <a:rPr lang="ko-KR" altLang="en-US" sz="1100" u="none" spc="-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지적확인</a:t>
                      </a:r>
                      <a:endParaRPr lang="en-US" altLang="ko-KR" sz="1100" u="none" spc="-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latinLnBrk="1"/>
                      <a:r>
                        <a:rPr lang="en-US" altLang="ko-KR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(</a:t>
                      </a:r>
                      <a:r>
                        <a:rPr lang="ko-KR" altLang="en-US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위험시 </a:t>
                      </a:r>
                      <a:r>
                        <a:rPr lang="ko-KR" altLang="en-US" sz="1100" u="none" spc="-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작업중지권</a:t>
                      </a:r>
                      <a:r>
                        <a:rPr lang="ko-KR" altLang="en-US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사용</a:t>
                      </a:r>
                      <a:r>
                        <a:rPr lang="en-US" altLang="ko-KR" sz="1100" u="none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ko-KR" altLang="en-US" sz="1100" u="none" spc="-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8.</a:t>
                      </a:r>
                      <a:r>
                        <a:rPr lang="en-US" altLang="ko-KR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수리 작업 시 </a:t>
                      </a:r>
                      <a:r>
                        <a:rPr lang="en-US" altLang="ko-KR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ILS 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절차 준수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T w="12700" cmpd="sng">
                      <a:noFill/>
                    </a:lnT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295645"/>
                  </a:ext>
                </a:extLst>
              </a:tr>
              <a:tr h="28803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9. 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모든 작업 시 안전</a:t>
                      </a:r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CCTV </a:t>
                      </a:r>
                      <a:r>
                        <a:rPr lang="ko-KR" altLang="en-US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촬영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R w="12700" cmpd="sng">
                      <a:noFill/>
                    </a:lnR>
                    <a:lnT w="12700" cmpd="sng">
                      <a:noFill/>
                    </a:lnT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10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10.</a:t>
                      </a:r>
                      <a:r>
                        <a:rPr lang="en-US" altLang="ko-KR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규정에 맞는 </a:t>
                      </a:r>
                      <a:r>
                        <a:rPr lang="ko-KR" altLang="en-US" sz="1100" u="none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안전보호구</a:t>
                      </a:r>
                      <a:r>
                        <a:rPr lang="ko-KR" altLang="en-US" sz="1100" u="none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착용</a:t>
                      </a:r>
                      <a:endParaRPr lang="ko-KR" altLang="en-US" sz="1100" u="none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lnL w="12700" cmpd="sng">
                      <a:noFill/>
                    </a:lnL>
                    <a:lnT w="12700" cmpd="sng">
                      <a:noFill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89424754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● 포스코</a:t>
                      </a:r>
                      <a:r>
                        <a:rPr lang="en-US" altLang="ko-KR" sz="1100" spc="-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PR</a:t>
                      </a:r>
                      <a:r>
                        <a:rPr lang="ko-KR" altLang="en-US" sz="1100" spc="-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테크</a:t>
                      </a:r>
                      <a:endParaRPr lang="en-US" altLang="ko-KR" sz="1100" spc="-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spc="-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 </a:t>
                      </a:r>
                      <a:r>
                        <a:rPr lang="ko-KR" altLang="en-US" sz="1100" spc="-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안전활동</a:t>
                      </a:r>
                      <a:endParaRPr lang="ko-KR" altLang="en-US" sz="1100" spc="-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1. Work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Order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별 위험성 평가의 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PDCA Cycle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일상화 활동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2.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작업단계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별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JSA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공유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복명복창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실시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   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3. </a:t>
                      </a:r>
                      <a:r>
                        <a:rPr lang="ko-KR" altLang="en-US" sz="110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장비건전성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확인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점검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4. 5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분 현장 안전점검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5.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비정상 상황 발생 시 → 임의작업금지 → </a:t>
                      </a: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Gather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Talk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활동</a:t>
                      </a:r>
                      <a:endParaRPr lang="en-US" altLang="ko-KR" sz="110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6. </a:t>
                      </a:r>
                      <a:r>
                        <a:rPr lang="ko-KR" altLang="en-US" sz="1100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작업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전</a:t>
                      </a: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/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중 위험요인 발굴 시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작업중지권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적극 사용</a:t>
                      </a:r>
                      <a:endParaRPr lang="en-US" altLang="ko-KR" sz="1100" baseline="0" dirty="0" smtClean="0">
                        <a:solidFill>
                          <a:schemeClr val="tx1"/>
                        </a:solidFill>
                        <a:latin typeface="+mn-lt"/>
                      </a:endParaRPr>
                    </a:p>
                    <a:p>
                      <a:pPr marL="0" indent="0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ko-KR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7. 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손 대용 </a:t>
                      </a:r>
                      <a:r>
                        <a:rPr lang="ko-KR" altLang="en-US" sz="1100" baseline="0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치공구</a:t>
                      </a:r>
                      <a:r>
                        <a:rPr lang="ko-KR" altLang="en-US" sz="1100" baseline="0" dirty="0" smtClean="0">
                          <a:solidFill>
                            <a:schemeClr val="tx1"/>
                          </a:solidFill>
                          <a:latin typeface="+mn-lt"/>
                        </a:rPr>
                        <a:t> 활용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6411188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-52060" y="4375073"/>
            <a:ext cx="69630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● 작업 목적 </a:t>
            </a:r>
            <a:r>
              <a:rPr lang="en-US" altLang="ko-KR" sz="1100" smtClean="0"/>
              <a:t>: </a:t>
            </a:r>
            <a:r>
              <a:rPr lang="ko-KR" altLang="ko-KR" sz="1100">
                <a:latin typeface="+mn-ea"/>
              </a:rPr>
              <a:t>수리작업을 통하여 설비상태를 최적으로 유지하기 위함</a:t>
            </a:r>
            <a:r>
              <a:rPr lang="en-US" altLang="ko-KR" sz="1100" smtClean="0"/>
              <a:t> </a:t>
            </a:r>
            <a:endParaRPr lang="ko-KR" altLang="en-US" sz="1100"/>
          </a:p>
        </p:txBody>
      </p:sp>
      <p:sp>
        <p:nvSpPr>
          <p:cNvPr id="14" name="TextBox 13"/>
          <p:cNvSpPr txBox="1"/>
          <p:nvPr/>
        </p:nvSpPr>
        <p:spPr>
          <a:xfrm>
            <a:off x="-57196" y="4701347"/>
            <a:ext cx="685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smtClean="0"/>
              <a:t>● 작업 대상</a:t>
            </a:r>
            <a:r>
              <a:rPr lang="en-US" altLang="ko-KR" sz="1100" smtClean="0"/>
              <a:t> </a:t>
            </a:r>
            <a:endParaRPr lang="ko-KR" altLang="en-US" sz="1100"/>
          </a:p>
        </p:txBody>
      </p:sp>
      <p:graphicFrame>
        <p:nvGraphicFramePr>
          <p:cNvPr id="15" name="표 14"/>
          <p:cNvGraphicFramePr>
            <a:graphicFrameLocks noGrp="1"/>
          </p:cNvGraphicFramePr>
          <p:nvPr>
            <p:extLst/>
          </p:nvPr>
        </p:nvGraphicFramePr>
        <p:xfrm>
          <a:off x="13792" y="4953000"/>
          <a:ext cx="6838577" cy="6659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3205">
                  <a:extLst>
                    <a:ext uri="{9D8B030D-6E8A-4147-A177-3AD203B41FA5}">
                      <a16:colId xmlns:a16="http://schemas.microsoft.com/office/drawing/2014/main" val="2713991174"/>
                    </a:ext>
                  </a:extLst>
                </a:gridCol>
                <a:gridCol w="802632">
                  <a:extLst>
                    <a:ext uri="{9D8B030D-6E8A-4147-A177-3AD203B41FA5}">
                      <a16:colId xmlns:a16="http://schemas.microsoft.com/office/drawing/2014/main" val="894588715"/>
                    </a:ext>
                  </a:extLst>
                </a:gridCol>
                <a:gridCol w="3231414">
                  <a:extLst>
                    <a:ext uri="{9D8B030D-6E8A-4147-A177-3AD203B41FA5}">
                      <a16:colId xmlns:a16="http://schemas.microsoft.com/office/drawing/2014/main" val="2394286710"/>
                    </a:ext>
                  </a:extLst>
                </a:gridCol>
                <a:gridCol w="601194">
                  <a:extLst>
                    <a:ext uri="{9D8B030D-6E8A-4147-A177-3AD203B41FA5}">
                      <a16:colId xmlns:a16="http://schemas.microsoft.com/office/drawing/2014/main" val="1042567168"/>
                    </a:ext>
                  </a:extLst>
                </a:gridCol>
                <a:gridCol w="880066">
                  <a:extLst>
                    <a:ext uri="{9D8B030D-6E8A-4147-A177-3AD203B41FA5}">
                      <a16:colId xmlns:a16="http://schemas.microsoft.com/office/drawing/2014/main" val="3916184770"/>
                    </a:ext>
                  </a:extLst>
                </a:gridCol>
                <a:gridCol w="880066">
                  <a:extLst>
                    <a:ext uri="{9D8B030D-6E8A-4147-A177-3AD203B41FA5}">
                      <a16:colId xmlns:a16="http://schemas.microsoft.com/office/drawing/2014/main" val="3749701274"/>
                    </a:ext>
                  </a:extLst>
                </a:gridCol>
              </a:tblGrid>
              <a:tr h="33298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ko-KR" altLang="en-US" sz="11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0" smtClean="0">
                          <a:solidFill>
                            <a:schemeClr val="tx1"/>
                          </a:solidFill>
                        </a:rPr>
                        <a:t>Item</a:t>
                      </a:r>
                      <a:endParaRPr lang="ko-KR" altLang="en-US" sz="11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spc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  <a:endParaRPr lang="ko-KR" altLang="en-US" sz="11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0" baseline="0" smtClean="0">
                          <a:solidFill>
                            <a:schemeClr val="tx1"/>
                          </a:solidFill>
                        </a:rPr>
                        <a:t>UOM</a:t>
                      </a:r>
                      <a:endParaRPr lang="ko-KR" altLang="en-US" sz="1100" spc="0" baseline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smtClean="0">
                          <a:solidFill>
                            <a:schemeClr val="tx1"/>
                          </a:solidFill>
                        </a:rPr>
                        <a:t>작업장소</a:t>
                      </a:r>
                      <a:endParaRPr lang="ko-KR" altLang="en-US" sz="11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pc="0" smtClean="0">
                          <a:solidFill>
                            <a:schemeClr val="tx1"/>
                          </a:solidFill>
                        </a:rPr>
                        <a:t>설치개소</a:t>
                      </a:r>
                      <a:endParaRPr lang="ko-KR" altLang="en-US" sz="1100" spc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830066"/>
                  </a:ext>
                </a:extLst>
              </a:tr>
              <a:tr h="33298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크레인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주행 </a:t>
                      </a:r>
                      <a:r>
                        <a:rPr lang="en-US" altLang="ko-KR" sz="1100" smtClean="0">
                          <a:solidFill>
                            <a:schemeClr val="tx1"/>
                          </a:solidFill>
                        </a:rPr>
                        <a:t>Wheel </a:t>
                      </a:r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교환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>
                          <a:solidFill>
                            <a:schemeClr val="tx1"/>
                          </a:solidFill>
                        </a:rPr>
                        <a:t>대</a:t>
                      </a:r>
                      <a:endParaRPr lang="ko-KR" altLang="en-US" sz="1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spc="-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spc="-100" smtClean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ko-KR" altLang="en-US" sz="1100" spc="-10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512493"/>
                  </a:ext>
                </a:extLst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-57197" y="5725847"/>
            <a:ext cx="68579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smtClean="0"/>
              <a:t>● </a:t>
            </a:r>
            <a:r>
              <a:rPr lang="ko-KR" altLang="en-US" sz="1100" smtClean="0"/>
              <a:t>작업개요</a:t>
            </a:r>
            <a:endParaRPr lang="ko-KR" altLang="en-US" sz="105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/>
          </p:nvPr>
        </p:nvGraphicFramePr>
        <p:xfrm>
          <a:off x="15788" y="5961112"/>
          <a:ext cx="6836580" cy="39077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47">
                  <a:extLst>
                    <a:ext uri="{9D8B030D-6E8A-4147-A177-3AD203B41FA5}">
                      <a16:colId xmlns:a16="http://schemas.microsoft.com/office/drawing/2014/main" val="1310341269"/>
                    </a:ext>
                  </a:extLst>
                </a:gridCol>
                <a:gridCol w="518047">
                  <a:extLst>
                    <a:ext uri="{9D8B030D-6E8A-4147-A177-3AD203B41FA5}">
                      <a16:colId xmlns:a16="http://schemas.microsoft.com/office/drawing/2014/main" val="1777361340"/>
                    </a:ext>
                  </a:extLst>
                </a:gridCol>
                <a:gridCol w="5800486">
                  <a:extLst>
                    <a:ext uri="{9D8B030D-6E8A-4147-A177-3AD203B41FA5}">
                      <a16:colId xmlns:a16="http://schemas.microsoft.com/office/drawing/2014/main" val="1209748020"/>
                    </a:ext>
                  </a:extLst>
                </a:gridCol>
              </a:tblGrid>
              <a:tr h="38126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요소작업명</a:t>
                      </a:r>
                      <a:endParaRPr lang="ko-KR" altLang="en-US" sz="110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u="none" kern="100" baseline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</a:t>
                      </a:r>
                      <a:r>
                        <a:rPr lang="en-US" altLang="ko-KR" sz="1100" b="0" u="none" kern="100" baseline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100" b="0" u="none" kern="100" baseline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ko-KR" sz="1100" b="0" u="none" kern="100" baseline="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en-US" altLang="ko-KR" sz="1100" b="0" u="none" kern="10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100" b="0" u="none" kern="100" smtClean="0">
                          <a:effectLst/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3657678"/>
                  </a:ext>
                </a:extLst>
              </a:tr>
              <a:tr h="515347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중점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관리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사항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환경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smtClean="0"/>
                        <a:t>크레인 </a:t>
                      </a:r>
                      <a:r>
                        <a:rPr lang="en-US" altLang="ko-KR" sz="1100" smtClean="0"/>
                        <a:t>Crab </a:t>
                      </a:r>
                      <a:r>
                        <a:rPr lang="ko-KR" altLang="en-US" sz="1100" smtClean="0"/>
                        <a:t>상부 분진 비례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6783244"/>
                  </a:ext>
                </a:extLst>
              </a:tr>
              <a:tr h="362272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baseline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1. </a:t>
                      </a:r>
                      <a:r>
                        <a:rPr lang="ko-KR" sz="1100" kern="10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중점관리사항</a:t>
                      </a:r>
                      <a:endParaRPr lang="ko-KR" sz="1100" kern="100">
                        <a:effectLst/>
                        <a:latin typeface="+mn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100" kern="10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  </a:t>
                      </a:r>
                      <a:r>
                        <a:rPr lang="ko-KR" sz="1100" kern="100" smtClean="0">
                          <a:effectLst/>
                          <a:latin typeface="+mn-lt"/>
                          <a:ea typeface="맑은 고딕" panose="020B0503020000020004" pitchFamily="50" charset="-127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크레인 탑승절차 프로세스 준수</a:t>
                      </a: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전원 차단 및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ILS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시건상태</a:t>
                      </a: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중량물 취급 상태</a:t>
                      </a: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적정공구 활용 상태</a:t>
                      </a:r>
                    </a:p>
                    <a:p>
                      <a:pPr algn="l" latinLnBrk="0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   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-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고소작업 안전대 활용 상태</a:t>
                      </a:r>
                      <a:endParaRPr lang="ko-KR" sz="1100" kern="100">
                        <a:effectLst/>
                        <a:latin typeface="+mn-lt"/>
                        <a:ea typeface="굴림" panose="020B0600000101010101" pitchFamily="50" charset="-127"/>
                        <a:cs typeface="Times New Roman" panose="02020603050405020304" pitchFamily="18" charset="0"/>
                      </a:endParaRPr>
                    </a:p>
                  </a:txBody>
                  <a:tcPr marL="36195" marR="36195" marT="17780" marB="0" anchor="ctr"/>
                </a:tc>
                <a:extLst>
                  <a:ext uri="{0D108BD9-81ED-4DB2-BD59-A6C34878D82A}">
                    <a16:rowId xmlns:a16="http://schemas.microsoft.com/office/drawing/2014/main" val="2156749413"/>
                  </a:ext>
                </a:extLst>
              </a:tr>
              <a:tr h="426256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정비작업용 각종 유틸리티 사용 관련 수행사항</a:t>
                      </a:r>
                      <a:endParaRPr lang="en-US" altLang="ko-KR" sz="1100" kern="12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인출 전 운전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외주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자가 현장에서 만나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인출점 합의 및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Gas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검지 내용을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TBM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용지에 기록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-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전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P&amp;ID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도면 확인으로 실제 사용할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  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인지 반드시 확인 할 것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배관 도색 및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VM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문제가 있을 수 있음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사용완료 후 운전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외주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자가 현장에서 만나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 완료를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확인하고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TBM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용지에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Sign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기록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ㅇ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인출 후 운전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정비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2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자의 표찰은 게시 되어 있어야 하고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정비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담당자의 표찰 후면에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 용도 및 차단 발생시 발생될 수 있는 위험을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기재한다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경고문 작성 주관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정비 담당자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marL="0" indent="0" algn="l" latinLnBrk="1">
                        <a:buNone/>
                      </a:pP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ㅇ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Utility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관련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V/V 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조작은 운전측에 조작의뢰하며 작업수행자는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V/V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조작금지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1822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5257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-2" y="1264487"/>
          <a:ext cx="6858000" cy="8580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2807299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708918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2793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3684901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인출시 중심 맞지 않아 낙하 사고위험에 대비하여 체인블록을 활용 중심 이탈에 대비한다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절손된 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교환시 절손부위 오판에 대비하여 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Block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추락에 대비 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Flange Bolt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해체시 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Nut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걸어 놓고 해체 한 다음 취외 한다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(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낙하예방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절손된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 시 절손부위 오판에 대비하여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Bearing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Block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추락에 대비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걸어 놓고 해체 한 다음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한다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낙하예방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endParaRPr lang="en-US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Crane  Wheel</a:t>
                      </a:r>
                      <a:r>
                        <a:rPr lang="en-US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하강 시 작업 반경내 안전 </a:t>
                      </a:r>
                      <a:r>
                        <a:rPr lang="ko-KR" altLang="en-US" sz="1000" u="none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팬스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및 유도</a:t>
                      </a:r>
                      <a:endParaRPr lang="en-US" altLang="ko-KR" sz="1000" u="none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사용한다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 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고정밴드 사용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상태 확인하여 이탈 및 추락방지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 사용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하강시 추락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충돌에 의한 재해를 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안전지킴이 배치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하부통행금지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작업중 공기구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이물질 등 하부 투입금지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중량물이 없더라도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C-Hook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는 낙하 될 수 있으므로 하부 작업을 하지 말 것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/>
                      </a:r>
                      <a:b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</a:b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안전거리를 유지하고 유도로프 또는 지그를 사용할 것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줄걸이 상태확인 으로 낙하 재해 주의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하강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 작업자는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운전수 상호연락 철저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무전기 사용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Crane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반경 안전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팬스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설치 하부 감시자 배치로 안전 재해 예방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인출 시 중량이므로 협착 및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추락에 주의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안전바 설치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줄걸이상태확인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 장치 정상작동 확인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,HYD ’Jack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 시 복명 복창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상태확인하여 이탈 및 추락방지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취급 시 유도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로프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작업반경내 접근금지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취급기 안전거리유지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손대용치공구 사용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318069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블럭을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이용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권상하여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굴림 받침대에 안착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준비된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예비품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구동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하여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Rail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올려 놓은 후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Saddle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하단부에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밀착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한사람이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HYD‘ Jack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Down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시키고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Bolt Hole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Rocker Base Bolt Hole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맞춘 후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체결하여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Bolting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Base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와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Bearing Block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정확하게 밀착 한다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Bolt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Grease Line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체결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하강 한다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블록에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Coupling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후 수평 맞춘다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- Coupling</a:t>
                      </a:r>
                      <a:r>
                        <a:rPr lang="ko-KR" altLang="en-US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en-US" altLang="ko-KR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Gerar</a:t>
                      </a:r>
                      <a:r>
                        <a:rPr lang="ko-KR" altLang="en-US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에 </a:t>
                      </a:r>
                      <a:r>
                        <a:rPr lang="en-US" altLang="ko-KR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Grease </a:t>
                      </a:r>
                      <a:r>
                        <a:rPr lang="ko-KR" altLang="en-US" sz="1000" b="0" kern="1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굴림" pitchFamily="50" charset="-127"/>
                          <a:cs typeface="Times New Roman"/>
                        </a:rPr>
                        <a:t>도포를 충분히 한다</a:t>
                      </a:r>
                      <a:endParaRPr lang="ko-KR" altLang="en-US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상태확인 으로 낙하 재해 주의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절손 부위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확인 철저로 낙하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협착주의 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lvl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취급 시 손가락이 협착 주의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줄걸이상태확인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 장치 정상작동 확인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,HYD ’Jack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 시 복명 복창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상태확인하여 이탈 및 추락방지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손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발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위치 확인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 고정 前 안전난간의 고정 상태를 확인한다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체인블럭이 고정돤 안전난간에 안점대 줄걸이를 하지 않는다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필요시 보조로프 설치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 시 직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안전바설치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 간 복명 복창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유압 쟈키 작동 시 지적확인 실시 후 작업하여 인적오류로 인한 재해 방지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 회사 이동중 발목 골절사고가 발생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작업 이동반경 내 단차 유무 점검</a:t>
                      </a:r>
                      <a:endParaRPr lang="en-US" altLang="ko-KR" sz="1000" b="0" i="0" u="none" strike="noStrike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손위치 확인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반대편 추락위치 확인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튕김 주의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주변 통제 확인</a:t>
                      </a:r>
                      <a:endParaRPr lang="en-US" altLang="ko-KR" sz="1000" b="0" i="0" u="none" strike="noStrike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98733019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97493" y="1766872"/>
            <a:ext cx="1008112" cy="1465256"/>
            <a:chOff x="758298" y="4990706"/>
            <a:chExt cx="1008112" cy="1465256"/>
          </a:xfrm>
        </p:grpSpPr>
        <p:sp>
          <p:nvSpPr>
            <p:cNvPr id="12" name="직사각형 11"/>
            <p:cNvSpPr/>
            <p:nvPr/>
          </p:nvSpPr>
          <p:spPr>
            <a:xfrm>
              <a:off x="758298" y="4990706"/>
              <a:ext cx="1008112" cy="3943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2) </a:t>
              </a:r>
              <a:r>
                <a:rPr lang="ko-KR" altLang="en-US" sz="1100" smtClean="0"/>
                <a:t>분해 작업</a:t>
              </a:r>
              <a:endParaRPr lang="en-US" altLang="ko-KR" sz="1100" smtClean="0"/>
            </a:p>
            <a:p>
              <a:pPr algn="ctr"/>
              <a:r>
                <a:rPr lang="en-US" altLang="ko-KR" sz="1100" smtClean="0"/>
                <a:t>(</a:t>
              </a:r>
              <a:r>
                <a:rPr lang="ko-KR" altLang="en-US" sz="1100"/>
                <a:t>종</a:t>
              </a:r>
              <a:r>
                <a:rPr lang="ko-KR" altLang="en-US" sz="1100" smtClean="0"/>
                <a:t>동</a:t>
              </a:r>
              <a:r>
                <a:rPr lang="en-US" altLang="ko-KR" sz="1100" smtClean="0"/>
                <a:t>)</a:t>
              </a:r>
              <a:endParaRPr lang="ko-KR" altLang="en-US" sz="110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66972" y="5385048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112" y="4890263"/>
            <a:ext cx="2592290" cy="926834"/>
          </a:xfrm>
          <a:prstGeom prst="rect">
            <a:avLst/>
          </a:prstGeom>
        </p:spPr>
      </p:pic>
      <p:grpSp>
        <p:nvGrpSpPr>
          <p:cNvPr id="20" name="그룹 19"/>
          <p:cNvGrpSpPr/>
          <p:nvPr/>
        </p:nvGrpSpPr>
        <p:grpSpPr>
          <a:xfrm>
            <a:off x="197493" y="6384625"/>
            <a:ext cx="999259" cy="1475991"/>
            <a:chOff x="686290" y="6645360"/>
            <a:chExt cx="999259" cy="1475991"/>
          </a:xfrm>
        </p:grpSpPr>
        <p:sp>
          <p:nvSpPr>
            <p:cNvPr id="21" name="직사각형 20"/>
            <p:cNvSpPr/>
            <p:nvPr/>
          </p:nvSpPr>
          <p:spPr>
            <a:xfrm>
              <a:off x="686290" y="6645360"/>
              <a:ext cx="999259" cy="40507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3) </a:t>
              </a:r>
              <a:r>
                <a:rPr lang="ko-KR" altLang="en-US" sz="1100" kern="1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조립작업</a:t>
              </a:r>
              <a:endParaRPr lang="en-US" altLang="ko-KR" sz="1100" kern="1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endParaRPr>
            </a:p>
            <a:p>
              <a:pPr algn="ctr"/>
              <a:r>
                <a:rPr lang="en-US" altLang="ko-KR" sz="1100" kern="1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(</a:t>
              </a:r>
              <a:r>
                <a:rPr lang="ko-KR" altLang="en-US" sz="1100" kern="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구동</a:t>
              </a:r>
              <a:r>
                <a:rPr lang="en-US" altLang="ko-KR" sz="1100" kern="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)</a:t>
              </a:r>
              <a:endParaRPr lang="en-US" altLang="ko-KR" sz="1100" kern="1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endParaRPr>
            </a:p>
          </p:txBody>
        </p:sp>
        <p:cxnSp>
          <p:nvCxnSpPr>
            <p:cNvPr id="23" name="직선 화살표 연결선 22"/>
            <p:cNvCxnSpPr/>
            <p:nvPr/>
          </p:nvCxnSpPr>
          <p:spPr>
            <a:xfrm>
              <a:off x="1181493" y="7050437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652" y="7325159"/>
            <a:ext cx="2533211" cy="136815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367785" y="1037712"/>
            <a:ext cx="882322" cy="228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55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1264487"/>
          <a:ext cx="6858000" cy="86392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2519265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996952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20658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5739760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Coupling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은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Marking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부위를 확인하여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Bolt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체결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블럭을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이용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권상하여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굴림 받침대에 안착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준비된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예비품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구동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하여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Rail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올려 놓은 후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Saddle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하단부에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밀착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한사람이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HYD‘ Jack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Down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시키고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Bolt Hole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과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Rocker Base Bolt Hole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맞춘후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체결하여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Bolting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Base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와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Bearing Block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정확하게 밀착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확인</a:t>
                      </a:r>
                      <a:endParaRPr lang="ko-KR" altLang="en-US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탑승 계단 설치 및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Grease Line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체결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 설치된 고임목과</a:t>
                      </a:r>
                      <a:r>
                        <a:rPr lang="en-US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인출 한다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 ’Jack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손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 위치확인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 밴드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규격 공기구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손가락 끼임 주의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줄걸이상태확인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 장치 정상작동 확인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블록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 시 작업자 간 상호 신호 연락 및 복명 복창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두줄걸이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상태확인 으로 낙하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재해 주의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작업반경내 접근금지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취급기 안전거리유지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손대용치공구 사용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절손 부위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확인 철저로 낙하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협착주의 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lvl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취급시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손가락이 협착 주의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직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HYD’Jack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작업간 복명복창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HYD’Jack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시 손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 위치확인</a:t>
                      </a:r>
                      <a:endParaRPr lang="en-US" altLang="ko-KR" sz="1000" b="0" i="0" u="none" strike="noStrike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유압 쟈키 작동 시 지적확인 실시 후 작업하여 인적오류로 인한 재해 방지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 회사 이동중 발목 골절사고가 발생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작업 이동반경 내 단차 유무 점검</a:t>
                      </a:r>
                      <a:endParaRPr lang="en-US" altLang="ko-KR" sz="1000" b="0" i="0" u="none" strike="noStrike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손위치 확인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반대편 추락위치 확인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튕김 주의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주변 통제 확인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유압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JACK 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 조립시 잔압 확인후 작업 </a:t>
                      </a:r>
                      <a:endParaRPr lang="en-US" altLang="ko-KR" sz="1000" u="none" kern="10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라이너 다단 삽입시 파손상태 확인 후 작업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라이너 삽입시 무게에 의한 손가락 끼임 위험 확인</a:t>
                      </a:r>
                      <a:endParaRPr lang="en-US" altLang="ko-KR" sz="1000" u="none" kern="10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유압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Jack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이 내려앉을 위험있으니 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안전블록 사용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 중간단 사용 당김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거는 곳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작업전 점검 후 작업</a:t>
                      </a:r>
                      <a:endParaRPr lang="en-US" altLang="ko-KR" sz="1000" u="none" kern="10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u="none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Pump Lever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고정밴드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직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안전설치바설치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작업간 복명복창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손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 위치확인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고정밴드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 고정 前 안전난간의 고정 상태를 확인한다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체인블록이 고정돤 안전난간에 안점대 줄걸이를 하지 않는다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필요시 보조로프 설치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148658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주행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Stopper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설치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깃대 설치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현수막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철거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Trolley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전원 투입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Test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실시 및 이음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진동 상태 확인 한다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Grease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급지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Line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확인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누유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부 확인한다 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Crane</a:t>
                      </a:r>
                      <a:r>
                        <a:rPr lang="en-US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Wheel Centering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상태를 확인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8900" lvl="0" indent="-88900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절연 장갑 착용 후 전원 투입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  <a:p>
                      <a:pPr marL="88900" lvl="0" indent="-88900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ILS ID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확인 철저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  <a:p>
                      <a:pPr marL="88900" lvl="0" indent="-88900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kumimoji="0" lang="ko-KR" altLang="en-US" sz="100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/>
                        </a:rPr>
                        <a:t>전원 투입 후 설비 </a:t>
                      </a:r>
                      <a:r>
                        <a:rPr kumimoji="0" lang="ko-KR" altLang="en-US" sz="1000" kern="0" dirty="0" err="1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/>
                        </a:rPr>
                        <a:t>가동시</a:t>
                      </a:r>
                      <a:r>
                        <a:rPr kumimoji="0" lang="ko-KR" altLang="en-US" sz="1000" kern="0" dirty="0" smtClean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cs typeface="Times New Roman"/>
                        </a:rPr>
                        <a:t> 안전지대로 이동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Stopper,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깃대 철거 시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2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인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1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조로 이동하며 안전벨트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2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중고리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체결 철저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시운전시 운전자는 사이렌 경고방송 후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Crane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가동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작업자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운전자와 상호연락 철저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(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무전기 사용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)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Crane 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가동시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cs typeface="Times New Roman"/>
                        </a:rPr>
                        <a:t> 작업자는 안전거리유지</a:t>
                      </a:r>
                      <a:endParaRPr lang="en-US" altLang="ko-KR" sz="1000" kern="100" dirty="0">
                        <a:solidFill>
                          <a:schemeClr val="tx1"/>
                        </a:solidFill>
                        <a:latin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4439808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17231" y="1864958"/>
            <a:ext cx="1152128" cy="1475991"/>
            <a:chOff x="707702" y="6671098"/>
            <a:chExt cx="1152128" cy="1475991"/>
          </a:xfrm>
        </p:grpSpPr>
        <p:sp>
          <p:nvSpPr>
            <p:cNvPr id="20" name="직사각형 19"/>
            <p:cNvSpPr/>
            <p:nvPr/>
          </p:nvSpPr>
          <p:spPr>
            <a:xfrm>
              <a:off x="707702" y="6671098"/>
              <a:ext cx="1152128" cy="405077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3) </a:t>
              </a:r>
              <a:r>
                <a:rPr lang="ko-KR" altLang="en-US" sz="1100" kern="1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조립작업</a:t>
              </a:r>
              <a:endParaRPr lang="en-US" altLang="ko-KR" sz="1100" kern="100" smtClean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endParaRPr>
            </a:p>
            <a:p>
              <a:pPr algn="ctr"/>
              <a:r>
                <a:rPr lang="en-US" altLang="ko-KR" sz="1100" kern="1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(</a:t>
              </a:r>
              <a:r>
                <a:rPr lang="ko-KR" altLang="en-US" sz="1100" kern="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종</a:t>
              </a:r>
              <a:r>
                <a:rPr lang="ko-KR" altLang="en-US" sz="1100" kern="100" smtClean="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동</a:t>
              </a:r>
              <a:r>
                <a:rPr lang="en-US" altLang="ko-KR" sz="1100" kern="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Times New Roman"/>
                </a:rPr>
                <a:t>)</a:t>
              </a:r>
              <a:endParaRPr lang="en-US" altLang="ko-KR" sz="1100" kern="100" dirty="0">
                <a:solidFill>
                  <a:schemeClr val="tx1"/>
                </a:solidFill>
                <a:latin typeface="굴림" pitchFamily="50" charset="-127"/>
                <a:ea typeface="굴림" pitchFamily="50" charset="-127"/>
                <a:cs typeface="Times New Roman"/>
              </a:endParaRPr>
            </a:p>
          </p:txBody>
        </p:sp>
        <p:cxnSp>
          <p:nvCxnSpPr>
            <p:cNvPr id="21" name="직선 화살표 연결선 20"/>
            <p:cNvCxnSpPr/>
            <p:nvPr/>
          </p:nvCxnSpPr>
          <p:spPr>
            <a:xfrm>
              <a:off x="1283766" y="7076175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60848" y="3944888"/>
            <a:ext cx="1080119" cy="2232248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220189" y="8625408"/>
            <a:ext cx="946211" cy="720080"/>
            <a:chOff x="686290" y="6645361"/>
            <a:chExt cx="946211" cy="720080"/>
          </a:xfrm>
        </p:grpSpPr>
        <p:sp>
          <p:nvSpPr>
            <p:cNvPr id="24" name="직사각형 23"/>
            <p:cNvSpPr/>
            <p:nvPr/>
          </p:nvSpPr>
          <p:spPr>
            <a:xfrm>
              <a:off x="686290" y="6645361"/>
              <a:ext cx="946211" cy="3378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4</a:t>
              </a:r>
              <a:r>
                <a:rPr lang="en-US" altLang="ko-KR" sz="1100" smtClean="0"/>
                <a:t>) </a:t>
              </a:r>
              <a:r>
                <a:rPr lang="ko-KR" altLang="en-US" sz="1100" smtClean="0"/>
                <a:t>시운전 작업</a:t>
              </a:r>
              <a:endParaRPr lang="ko-KR" altLang="en-US" sz="1100"/>
            </a:p>
          </p:txBody>
        </p:sp>
        <p:cxnSp>
          <p:nvCxnSpPr>
            <p:cNvPr id="26" name="직선 화살표 연결선 25"/>
            <p:cNvCxnSpPr/>
            <p:nvPr/>
          </p:nvCxnSpPr>
          <p:spPr>
            <a:xfrm flipH="1">
              <a:off x="1117739" y="6983163"/>
              <a:ext cx="10707" cy="38227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25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-3" y="1300238"/>
          <a:ext cx="6858002" cy="66052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3261015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255204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41240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1829607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Walkway </a:t>
                      </a: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상부 구 </a:t>
                      </a: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내리기 위해 크레인을 간섭 없는 곳 으로 이동하여 정지한다</a:t>
                      </a: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.</a:t>
                      </a: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Trolley </a:t>
                      </a: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전원 차단</a:t>
                      </a:r>
                      <a:endParaRPr lang="en-US" altLang="ko-KR" sz="1000" kern="100" smtClean="0">
                        <a:latin typeface="+mn-ea"/>
                        <a:cs typeface="Times New Roman"/>
                      </a:endParaRP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구 </a:t>
                      </a: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두 줄걸이 후 </a:t>
                      </a: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HYD’ Crane </a:t>
                      </a: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으로 지상으로 하강 한다</a:t>
                      </a:r>
                      <a:endParaRPr lang="en-US" altLang="ko-KR" sz="1000" kern="100" smtClean="0">
                        <a:latin typeface="+mn-ea"/>
                        <a:cs typeface="Times New Roman"/>
                      </a:endParaRPr>
                    </a:p>
                    <a:p>
                      <a:pPr marL="85725" indent="-8572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cs typeface="Times New Roman"/>
                        </a:rPr>
                        <a:t>소요공기구를 줄걸이 후 지상으로 내린다</a:t>
                      </a:r>
                      <a:r>
                        <a:rPr lang="en-US" altLang="ko-KR" sz="1000" kern="100" smtClean="0">
                          <a:latin typeface="+mn-ea"/>
                          <a:cs typeface="Times New Roman"/>
                        </a:rPr>
                        <a:t>. </a:t>
                      </a:r>
                      <a:endParaRPr lang="ko-KR" altLang="en-US" sz="1000" kern="100" smtClean="0">
                        <a:latin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 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은 공장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 또는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정비센터로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이동하여 고임목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설치하여 적치한다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작업자 운전자 간 상호 신호 연락 철저</a:t>
                      </a:r>
                      <a:r>
                        <a:rPr lang="en-US" altLang="ko-KR" sz="1000" kern="100" smtClean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무전기 사용 및 복명 복창</a:t>
                      </a:r>
                      <a:r>
                        <a:rPr lang="en-US" altLang="ko-KR" sz="1000" kern="100" smtClean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kern="10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0488" lvl="0" indent="-90488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확인철저</a:t>
                      </a:r>
                      <a:endParaRPr lang="en-US" altLang="ko-KR" sz="1000" kern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0488" lvl="0" indent="-90488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절연 장갑 착용 후 전원 차단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중량물 유도 로프 사용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작업반경내 접근금지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취급기 안전거리유지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손대용치공구 사용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상부에서 공기구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자재 내릴시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에서 최소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5M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이상 떨어져서 내린다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indent="-92075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latin typeface="+mn-ea"/>
                          <a:ea typeface="+mn-ea"/>
                        </a:rPr>
                        <a:t>하부 안전 감시자 배치 및 보행자 통행 제한</a:t>
                      </a:r>
                      <a:endParaRPr lang="en-US" altLang="ko-KR" sz="1000" smtClean="0">
                        <a:latin typeface="+mn-ea"/>
                        <a:ea typeface="+mn-ea"/>
                      </a:endParaRP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소요 공기구 및 폐자재 하부로 이동 시 </a:t>
                      </a:r>
                      <a:r>
                        <a:rPr lang="en-US" altLang="ko-KR" sz="1000" kern="100" smtClean="0"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인</a:t>
                      </a:r>
                      <a:r>
                        <a:rPr lang="en-US" altLang="ko-KR" sz="1000" kern="100" smtClean="0"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조로 운반</a:t>
                      </a:r>
                      <a:endParaRPr lang="en-US" altLang="ko-KR" sz="1000" kern="10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운반 전 주변 설비 및 통행로 인지 후 안전하게 이동</a:t>
                      </a:r>
                      <a:endParaRPr lang="en-US" altLang="ko-KR" sz="1000" kern="100" smtClean="0"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defRPr/>
                      </a:pPr>
                      <a:r>
                        <a:rPr lang="ko-KR" altLang="en-US" sz="1000" kern="100" smtClean="0">
                          <a:latin typeface="+mn-ea"/>
                          <a:ea typeface="+mn-ea"/>
                          <a:cs typeface="Times New Roman"/>
                        </a:rPr>
                        <a:t>계단 통행 시 핸드레일 잡고 이동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하강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 작업자는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운전수 상호연락 철저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무전기 사용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인출 시 중량이므로 협착 및 추락에 주의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</a:t>
                      </a: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Belt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en-US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고정체에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걸어 고정시켜 추락 재해를 예방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Wheel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Flange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고임목 설치로 협착재해예방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Crane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반경 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안전팬스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설치 하부 감시자 배치로 안전 재해 예방</a:t>
                      </a: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20425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종료 후 작업장 주변을 정리정돈하고 폐자재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폐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걸레등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지정 환경관리함에 분리수거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한다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90488" indent="-90488" algn="l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수공구 가방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자루 사용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하여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0488" indent="-90488" algn="l" latinLnBrk="1"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걸림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전도에 주의한다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00" b="0" u="none" kern="100" dirty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2201731"/>
                  </a:ext>
                </a:extLst>
              </a:tr>
            </a:tbl>
          </a:graphicData>
        </a:graphic>
      </p:graphicFrame>
      <p:grpSp>
        <p:nvGrpSpPr>
          <p:cNvPr id="15" name="그룹 14"/>
          <p:cNvGrpSpPr/>
          <p:nvPr/>
        </p:nvGrpSpPr>
        <p:grpSpPr>
          <a:xfrm>
            <a:off x="168129" y="1897923"/>
            <a:ext cx="993607" cy="1408716"/>
            <a:chOff x="686290" y="6645361"/>
            <a:chExt cx="993607" cy="1408716"/>
          </a:xfrm>
        </p:grpSpPr>
        <p:sp>
          <p:nvSpPr>
            <p:cNvPr id="17" name="직사각형 16"/>
            <p:cNvSpPr/>
            <p:nvPr/>
          </p:nvSpPr>
          <p:spPr>
            <a:xfrm>
              <a:off x="686290" y="6645361"/>
              <a:ext cx="993607" cy="3378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5) </a:t>
              </a:r>
              <a:r>
                <a:rPr lang="ko-KR" altLang="en-US" sz="1100" smtClean="0"/>
                <a:t>철수 작업</a:t>
              </a:r>
              <a:endParaRPr lang="ko-KR" altLang="en-US" sz="1100"/>
            </a:p>
          </p:txBody>
        </p:sp>
        <p:cxnSp>
          <p:nvCxnSpPr>
            <p:cNvPr id="20" name="직선 화살표 연결선 19"/>
            <p:cNvCxnSpPr/>
            <p:nvPr/>
          </p:nvCxnSpPr>
          <p:spPr>
            <a:xfrm>
              <a:off x="1175841" y="6983163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43"/>
          <a:stretch/>
        </p:blipFill>
        <p:spPr>
          <a:xfrm>
            <a:off x="1484784" y="3197674"/>
            <a:ext cx="3053314" cy="1448213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160876" y="6238641"/>
            <a:ext cx="993607" cy="1408716"/>
            <a:chOff x="686290" y="6645361"/>
            <a:chExt cx="993607" cy="1408716"/>
          </a:xfrm>
        </p:grpSpPr>
        <p:sp>
          <p:nvSpPr>
            <p:cNvPr id="23" name="직사각형 22"/>
            <p:cNvSpPr/>
            <p:nvPr/>
          </p:nvSpPr>
          <p:spPr>
            <a:xfrm>
              <a:off x="686290" y="6645361"/>
              <a:ext cx="993607" cy="3378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/>
                <a:t>6</a:t>
              </a:r>
              <a:r>
                <a:rPr lang="en-US" altLang="ko-KR" sz="1100" smtClean="0"/>
                <a:t>) </a:t>
              </a:r>
              <a:r>
                <a:rPr lang="ko-KR" altLang="en-US" sz="1100" smtClean="0"/>
                <a:t>환경 정리</a:t>
              </a:r>
              <a:endParaRPr lang="ko-KR" altLang="en-US" sz="1100"/>
            </a:p>
          </p:txBody>
        </p:sp>
        <p:cxnSp>
          <p:nvCxnSpPr>
            <p:cNvPr id="24" name="직선 화살표 연결선 23"/>
            <p:cNvCxnSpPr/>
            <p:nvPr/>
          </p:nvCxnSpPr>
          <p:spPr>
            <a:xfrm>
              <a:off x="1175841" y="6983163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0" y="8048548"/>
            <a:ext cx="6858001" cy="2616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100" b="1" smtClean="0"/>
              <a:t> 각 작업단계별 안전조치 사항은 </a:t>
            </a:r>
            <a:r>
              <a:rPr lang="en-US" altLang="ko-KR" sz="1100" b="1" smtClean="0"/>
              <a:t>JSA</a:t>
            </a:r>
            <a:r>
              <a:rPr lang="ko-KR" altLang="en-US" sz="1100" b="1" smtClean="0"/>
              <a:t>에 따른다</a:t>
            </a:r>
            <a:r>
              <a:rPr lang="en-US" altLang="ko-KR" sz="1100" b="1" smtClean="0"/>
              <a:t>. </a:t>
            </a:r>
            <a:r>
              <a:rPr lang="ko-KR" altLang="en-US" sz="1100" b="1" smtClean="0"/>
              <a:t>끝</a:t>
            </a:r>
            <a:r>
              <a:rPr lang="en-US" altLang="ko-KR" sz="1100" b="1" smtClean="0"/>
              <a:t>.</a:t>
            </a:r>
            <a:endParaRPr lang="ko-KR" altLang="en-US" sz="1100" b="1"/>
          </a:p>
        </p:txBody>
      </p:sp>
    </p:spTree>
    <p:extLst>
      <p:ext uri="{BB962C8B-B14F-4D97-AF65-F5344CB8AC3E}">
        <p14:creationId xmlns:p14="http://schemas.microsoft.com/office/powerpoint/2010/main" val="2986883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0" y="1424608"/>
          <a:ext cx="6858000" cy="79707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3023321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492896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264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1.Wheel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Pinion Shaft Gear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※ Wheel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Pinion Shaft(Super) Gear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]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주행부 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Jack(100 Ton)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설치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고임상태 확인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작업자간 상호신호연락 후 자키를 조정하여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Rail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단면에서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10~20cm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정도 띄운후 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Jack(100 Ton)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작동을 멈춘다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- Liner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제작된 규격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Adapter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상부에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UCP Bearing Base Bolt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Impact Wrench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또는 함마렌치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스페너로 분해한다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상부에 체인블럭 설치 후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Pinion Shaft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줄걸이를 한다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체인블럭을 천천히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Up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시켜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Pinion Shaft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인출한다음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Down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하여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Walk Way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 안착한다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신품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Pinion Shaft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두 줄걸이하여 체인블럭을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Up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시켜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부에 삽입하여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Ring Gear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움직여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Pinion Gear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간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Home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맟추어 조립한다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UCP Bearing Base Bolt Hole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맞춘다음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조립하여 견고히 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Bolting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00" smtClean="0">
                        <a:solidFill>
                          <a:schemeClr val="tx1"/>
                        </a:solidFill>
                        <a:latin typeface="+mj-lt"/>
                        <a:ea typeface="굴림" pitchFamily="50" charset="-127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작업자는 안전대 착용 후 보조로프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하리프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체결 하여 이동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정비작업을 한다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작업자간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상호신호연락 철저 및 복명 복창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체인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사용시 작업자 간 복명 복창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 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 위치 확인 하면서 작동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줄걸이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및 공기구 사용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줄걸이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Rope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상태점검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유압 쟈키 작동 시 지적확인 실시 후 작업하여 인적오류로 인한 재해 방지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 회사 이동중 발목 골절사고가 발생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작업 이동반경 내 단차 유무 점검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 밴드 사용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손위치 확인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반대편 추락위치 확인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튕김 주의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주변 통제 확인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 시 직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 ’Jack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작업간 복명복창 실시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작업자 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중량물 취급시 작업자 안전거리 확보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작업자 안전대 착용후 두 줄걸이 체결 철저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264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1.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운전실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※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운전실</a:t>
                      </a: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임팩트 또는 스페너로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 Motor Bolt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해체한다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 Motor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정비에 간섭 안되는곳에 안착한다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Pin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Plate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취외한다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Hammer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사용하여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빼낸다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HYD’Crane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으로 줄걸이를 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사이에서 취외하여 하부 바닥에 안치한다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0975" marR="0" indent="-1809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-HYD’Crane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진입불가시 상부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Beam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</a:p>
                    <a:p>
                      <a:pPr marL="85725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체인블럭을 설치하여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줄걸이를 하여 빼낸다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Bearing Cover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 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Bearing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신품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Bearing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조립 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Bearing Cover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조립한다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(Bearing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그리스 급지 충분히한다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HYD’Crane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으로 줄걸이를 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사이에서 삽입하여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조립한다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(Pin 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마모시 신품 교환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180975" marR="0" indent="-1809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-HYD’Crane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진입불가시 상부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Beam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</a:p>
                    <a:p>
                      <a:pPr marL="85725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체인블럭을 설치하여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줄걸이를 하여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사이에 조립 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Pin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삽입하고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Nut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채우고 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Bolting</a:t>
                      </a: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한다</a:t>
                      </a: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000" kern="100" baseline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작업자는 안전대 착용 후 보조로프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하리프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체결 하여 이동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정비작업을 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줄걸이 상태확인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해지장치 정상작동 확인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작업자간 상호신호연락 철저 및 복명 복창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 작동시 복명 복창</a:t>
                      </a:r>
                      <a:endParaRPr lang="ko-KR" altLang="en-US" sz="1000" b="1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상태확인하여 이탈 및 추락방지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 사용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하강 시 추락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충돌에 의한 재해를 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안전지킴이 배치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하부통행금지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작업 중 공기구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이물질 등 하부 투입 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줄걸이시 두줄걸이 사용 유도로프 설치</a:t>
                      </a:r>
                      <a:endParaRPr lang="en-US" altLang="ko-KR" sz="100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HYD’Crane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운전자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작업자는 무전기로 상호신호연락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복명복창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ko-KR" sz="100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Hammer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타격시 정밀타격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-85725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전용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Jig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사용하여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Hammer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타격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indent="0" algn="l" latinLnBrk="1">
                        <a:buFontTx/>
                        <a:buNone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작업자 안전거라유지 </a:t>
                      </a:r>
                      <a:endParaRPr lang="en-US" altLang="ko-KR" sz="100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그리스 얼굴 접촉 안되게 안전거리 유지</a:t>
                      </a: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017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715505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5740" y="1352600"/>
          <a:ext cx="6858000" cy="68314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3261014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255203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5013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264251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1.Wheel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탈선복구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 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작업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Rail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Crane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탈선 복구 작업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Walkway Beam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체인 블록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(5Ton)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설치하여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M1 Crane T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측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종동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Base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후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Teansion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받도록 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R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측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종동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Base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(1Ton)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설치하여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종동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 분리 되지 않도록 고정시킨다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동일 선상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M2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Crane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으로 정비 작업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M1 Crane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충돌하여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Walkway Beam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 유압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설치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할수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있는 위치까지 이동 시킨다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운전자 무전기로 상호신호연락 철저 및 복명 복창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Crane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가동시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신호수외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모든 작업자 안전지대로 이동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신호수 작업자는 안전거리 확보 후 작업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Crane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가동전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경고 사이렌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회 방송 후 가동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체인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블럭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사용시 작업자 간 복명 복창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 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 위치 확인 하면서 작동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규격 </a:t>
                      </a: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줄걸이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및 공기구 사용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dirty="0" err="1" smtClean="0">
                          <a:solidFill>
                            <a:schemeClr val="tx1"/>
                          </a:solidFill>
                        </a:rPr>
                        <a:t>줄걸이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00" baseline="0" dirty="0" smtClean="0">
                          <a:solidFill>
                            <a:schemeClr val="tx1"/>
                          </a:solidFill>
                        </a:rPr>
                        <a:t>Rope </a:t>
                      </a:r>
                      <a:r>
                        <a:rPr lang="ko-KR" altLang="en-US" sz="1000" baseline="0" dirty="0" smtClean="0">
                          <a:solidFill>
                            <a:schemeClr val="tx1"/>
                          </a:solidFill>
                        </a:rPr>
                        <a:t>상태점검</a:t>
                      </a:r>
                      <a:endParaRPr lang="en-US" altLang="ko-KR" sz="1000" baseline="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2642512">
                <a:tc>
                  <a:txBody>
                    <a:bodyPr/>
                    <a:lstStyle/>
                    <a:p>
                      <a:pPr marL="0" marR="0" indent="0" algn="ctr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2.Idel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Gear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분해</a:t>
                      </a: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,</a:t>
                      </a:r>
                      <a:r>
                        <a:rPr lang="ko-KR" altLang="en-US" sz="1000" kern="100" dirty="0" err="1" smtClean="0">
                          <a:solidFill>
                            <a:schemeClr val="tx1"/>
                          </a:solidFill>
                          <a:latin typeface="굴림" pitchFamily="50" charset="-127"/>
                          <a:ea typeface="굴림" pitchFamily="50" charset="-127"/>
                          <a:cs typeface="Times New Roman"/>
                        </a:rPr>
                        <a:t>조립작업</a:t>
                      </a:r>
                      <a:endParaRPr lang="en-US" altLang="ko-KR" sz="1000" kern="100" dirty="0" smtClean="0">
                        <a:solidFill>
                          <a:schemeClr val="tx1"/>
                        </a:solidFill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※ 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Idel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Gear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endParaRPr lang="en-US" altLang="ko-KR" sz="1000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Motor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분해하여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플러를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이용하여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Heting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하여 인출한다 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Sheft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Base Bolt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 후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레카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차량을 이용하여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Idel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Gear Set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하여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신품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Bearing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조립을 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Heitting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하여 조립한다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Gear</a:t>
                      </a:r>
                      <a:r>
                        <a:rPr lang="ko-KR" altLang="en-US" sz="1000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en-US" altLang="ko-KR" sz="1000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Gease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급지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충분히 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신품 </a:t>
                      </a:r>
                      <a:r>
                        <a:rPr lang="en-US" altLang="ko-KR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Idel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Gear Set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</a:t>
                      </a:r>
                      <a:r>
                        <a:rPr lang="ko-KR" altLang="en-US" sz="1000" kern="100" baseline="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줄걸이를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Motor Gear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조립 후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안착 하여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Bolt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조립한다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Base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Cover Bolt Hole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맞춘다</a:t>
                      </a: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92075" algn="l"/>
                        </a:tabLst>
                        <a:defRPr/>
                      </a:pPr>
                      <a:r>
                        <a:rPr lang="en-US" altLang="ko-KR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 Bolt </a:t>
                      </a:r>
                      <a:r>
                        <a:rPr lang="ko-KR" altLang="en-US" sz="1000" kern="1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조립하여 견고히 체결 한다</a:t>
                      </a:r>
                      <a:endParaRPr lang="en-US" altLang="ko-KR" sz="1000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레카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운전자 무전기로 상호신호연락 철저 및 복명 복창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중량물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취급시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두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줄걸이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사용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작업자 안전거리 유지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중량물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취급시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적정 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Jig 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사용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적정 공기구 사용 및 작업자 손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발 위치 확인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화기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작업시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방염복</a:t>
                      </a:r>
                      <a:r>
                        <a:rPr lang="en-US" altLang="ko-KR" sz="1000" dirty="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안면 보호구 착용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소화기 비치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화재 감시자 배치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작업구역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안전 </a:t>
                      </a:r>
                      <a:r>
                        <a:rPr lang="ko-KR" altLang="en-US" sz="1000" dirty="0" err="1" smtClean="0">
                          <a:solidFill>
                            <a:schemeClr val="tx1"/>
                          </a:solidFill>
                        </a:rPr>
                        <a:t>팬스</a:t>
                      </a: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</a:rPr>
                        <a:t> 설치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201731"/>
                  </a:ext>
                </a:extLst>
              </a:tr>
              <a:tr h="104502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4.Wall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Crane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이동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6000" marB="36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※ 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Wall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Crane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정비장소 이동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Walkway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통로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Beam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에 체인블럭을 설치 후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Wall Crane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에 줄걸이 한다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체인블럭을 당겨 정비장소로 이동한다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정비장소 이동 한다음 체인블럭을 철거한다</a:t>
                      </a:r>
                      <a:endParaRPr lang="ko-KR" altLang="en-US" sz="1000" smtClean="0">
                        <a:solidFill>
                          <a:schemeClr val="tx1"/>
                        </a:solidFill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체인 블럭 사용시 작업자 간 복명 복창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및 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작업자 손</a:t>
                      </a:r>
                      <a:r>
                        <a:rPr lang="en-US" altLang="ko-KR" sz="1000" smtClean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ko-KR" altLang="en-US" sz="1000" smtClean="0">
                          <a:solidFill>
                            <a:schemeClr val="tx1"/>
                          </a:solidFill>
                        </a:rPr>
                        <a:t>발 위치 확인 하면서 작동</a:t>
                      </a:r>
                      <a:endParaRPr lang="en-US" altLang="ko-KR" sz="100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규격 줄걸이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Rope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 및 공기구 사용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  <a:p>
                      <a:pPr marL="85725" indent="-85725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줄걸이 </a:t>
                      </a:r>
                      <a:r>
                        <a:rPr lang="en-US" altLang="ko-KR" sz="1000" baseline="0" smtClean="0">
                          <a:solidFill>
                            <a:schemeClr val="tx1"/>
                          </a:solidFill>
                        </a:rPr>
                        <a:t>Rope </a:t>
                      </a:r>
                      <a:r>
                        <a:rPr lang="ko-KR" altLang="en-US" sz="1000" baseline="0" smtClean="0">
                          <a:solidFill>
                            <a:schemeClr val="tx1"/>
                          </a:solidFill>
                        </a:rPr>
                        <a:t>상태점검</a:t>
                      </a:r>
                      <a:endParaRPr lang="en-US" altLang="ko-KR" sz="1000" baseline="0" smtClean="0">
                        <a:solidFill>
                          <a:schemeClr val="tx1"/>
                        </a:solidFill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7538031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46432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/>
          <p:cNvGraphicFramePr>
            <a:graphicFrameLocks noGrp="1"/>
          </p:cNvGraphicFramePr>
          <p:nvPr>
            <p:extLst/>
          </p:nvPr>
        </p:nvGraphicFramePr>
        <p:xfrm>
          <a:off x="21420" y="5867400"/>
          <a:ext cx="6836580" cy="4038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47">
                  <a:extLst>
                    <a:ext uri="{9D8B030D-6E8A-4147-A177-3AD203B41FA5}">
                      <a16:colId xmlns:a16="http://schemas.microsoft.com/office/drawing/2014/main" val="1310341269"/>
                    </a:ext>
                  </a:extLst>
                </a:gridCol>
                <a:gridCol w="606697">
                  <a:extLst>
                    <a:ext uri="{9D8B030D-6E8A-4147-A177-3AD203B41FA5}">
                      <a16:colId xmlns:a16="http://schemas.microsoft.com/office/drawing/2014/main" val="1777361340"/>
                    </a:ext>
                  </a:extLst>
                </a:gridCol>
                <a:gridCol w="5711836">
                  <a:extLst>
                    <a:ext uri="{9D8B030D-6E8A-4147-A177-3AD203B41FA5}">
                      <a16:colId xmlns:a16="http://schemas.microsoft.com/office/drawing/2014/main" val="1209748020"/>
                    </a:ext>
                  </a:extLst>
                </a:gridCol>
              </a:tblGrid>
              <a:tr h="426256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준비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사항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보호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장구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보안경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안면보호구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그네식 안전</a:t>
                      </a:r>
                      <a:r>
                        <a:rPr lang="ko-KR" altLang="en-US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(2</a:t>
                      </a:r>
                      <a:r>
                        <a:rPr lang="ko-KR" altLang="en-US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중고리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), </a:t>
                      </a:r>
                      <a:r>
                        <a:rPr lang="ko-KR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방진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Mask, </a:t>
                      </a:r>
                      <a:r>
                        <a:rPr lang="ko-KR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방염복</a:t>
                      </a:r>
                      <a:r>
                        <a:rPr lang="en-US" altLang="ko-KR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1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피장갑</a:t>
                      </a:r>
                      <a:endParaRPr lang="ko-KR" altLang="ko-KR" sz="11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9566264"/>
                  </a:ext>
                </a:extLst>
              </a:tr>
              <a:tr h="426256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소요</a:t>
                      </a:r>
                      <a:r>
                        <a:rPr lang="en-US" altLang="ko-KR" sz="1100" smtClean="0"/>
                        <a:t/>
                      </a:r>
                      <a:br>
                        <a:rPr lang="en-US" altLang="ko-KR" sz="1100" smtClean="0"/>
                      </a:br>
                      <a:r>
                        <a:rPr lang="ko-KR" altLang="en-US" sz="1100" spc="-150" smtClean="0"/>
                        <a:t>공기구</a:t>
                      </a:r>
                      <a:endParaRPr lang="ko-KR" altLang="en-US" sz="1100" spc="-15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HYD' Crane  30ton 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2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카고 크레인 차량 </a:t>
                      </a:r>
                      <a:r>
                        <a:rPr lang="en-US" altLang="ko-KR" sz="1100" kern="12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100" kern="12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대</a:t>
                      </a:r>
                      <a:endParaRPr lang="en-US" altLang="ko-KR" sz="110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Shock Spanner  1set 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Single Spanner  1set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HYD' Jack (100 Ton)   1~2ea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Chain Block (1 Ton)    1~2ea</a:t>
                      </a:r>
                    </a:p>
                    <a:p>
                      <a:pPr algn="l" latinLnBrk="1"/>
                      <a:r>
                        <a:rPr lang="ko-KR" altLang="en-US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2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라쳇렌치 </a:t>
                      </a:r>
                      <a:r>
                        <a:rPr lang="en-US" altLang="ko-KR" sz="1100" kern="1200" smtClean="0">
                          <a:effectLst/>
                          <a:latin typeface="+mn-lt"/>
                          <a:ea typeface="+mn-ea"/>
                          <a:cs typeface="+mn-cs"/>
                        </a:rPr>
                        <a:t>1set</a:t>
                      </a:r>
                      <a:r>
                        <a:rPr lang="en-US" altLang="ko-KR" sz="1100" smtClean="0">
                          <a:latin typeface="+mn-lt"/>
                        </a:rPr>
                        <a:t>  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체인블록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1~2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대</a:t>
                      </a:r>
                      <a:endParaRPr lang="en-US" altLang="ko-KR" sz="110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Wire Rope(</a:t>
                      </a:r>
                      <a:r>
                        <a:rPr lang="ko-KR" altLang="en-US" sz="1100" smtClean="0">
                          <a:latin typeface="+mn-lt"/>
                        </a:rPr>
                        <a:t>줄걸이</a:t>
                      </a:r>
                      <a:r>
                        <a:rPr lang="en-US" altLang="ko-KR" sz="1100" smtClean="0">
                          <a:latin typeface="+mn-lt"/>
                        </a:rPr>
                        <a:t>) 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smtClean="0">
                          <a:latin typeface="+mn-lt"/>
                        </a:rPr>
                        <a:t>산소</a:t>
                      </a:r>
                      <a:r>
                        <a:rPr lang="en-US" altLang="ko-KR" sz="1100" smtClean="0">
                          <a:latin typeface="+mn-lt"/>
                        </a:rPr>
                        <a:t>,</a:t>
                      </a:r>
                      <a:r>
                        <a:rPr lang="ko-KR" altLang="en-US" sz="1100" smtClean="0">
                          <a:latin typeface="+mn-lt"/>
                        </a:rPr>
                        <a:t> 전기용접기 각</a:t>
                      </a:r>
                      <a:r>
                        <a:rPr lang="en-US" altLang="ko-KR" sz="1100" smtClean="0">
                          <a:latin typeface="+mn-lt"/>
                        </a:rPr>
                        <a:t>1</a:t>
                      </a:r>
                      <a:r>
                        <a:rPr lang="ko-KR" altLang="en-US" sz="1100" smtClean="0">
                          <a:latin typeface="+mn-lt"/>
                        </a:rPr>
                        <a:t>대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Wheel </a:t>
                      </a:r>
                      <a:r>
                        <a:rPr lang="ko-KR" altLang="en-US" sz="1100" smtClean="0">
                          <a:latin typeface="+mn-lt"/>
                        </a:rPr>
                        <a:t>굴림 받침대</a:t>
                      </a:r>
                      <a:r>
                        <a:rPr lang="en-US" altLang="ko-KR" sz="1100" smtClean="0">
                          <a:latin typeface="+mn-lt"/>
                        </a:rPr>
                        <a:t>(Wheel </a:t>
                      </a:r>
                      <a:r>
                        <a:rPr lang="ko-KR" altLang="en-US" sz="1100" smtClean="0">
                          <a:latin typeface="+mn-lt"/>
                        </a:rPr>
                        <a:t>교환 시 전용 치공구</a:t>
                      </a:r>
                      <a:r>
                        <a:rPr lang="en-US" altLang="ko-KR" sz="1100" smtClean="0">
                          <a:latin typeface="+mn-lt"/>
                        </a:rPr>
                        <a:t>) 1~2ea</a:t>
                      </a:r>
                    </a:p>
                    <a:p>
                      <a:pPr algn="l" latinLnBrk="1"/>
                      <a:r>
                        <a:rPr lang="ko-KR" altLang="en-US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smtClean="0">
                          <a:latin typeface="+mn-lt"/>
                        </a:rPr>
                        <a:t>섬유 </a:t>
                      </a:r>
                      <a:r>
                        <a:rPr lang="en-US" altLang="ko-KR" sz="1100" smtClean="0">
                          <a:latin typeface="+mn-lt"/>
                        </a:rPr>
                        <a:t>Rope(Φ12 </a:t>
                      </a:r>
                      <a:r>
                        <a:rPr lang="ko-KR" altLang="en-US" sz="1100" smtClean="0">
                          <a:latin typeface="+mn-lt"/>
                        </a:rPr>
                        <a:t>이상</a:t>
                      </a:r>
                      <a:r>
                        <a:rPr lang="en-US" altLang="ko-KR" sz="1100" smtClean="0"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Sling Wire Rope(Φ12 </a:t>
                      </a:r>
                      <a:r>
                        <a:rPr lang="ko-KR" altLang="en-US" sz="1100" smtClean="0">
                          <a:latin typeface="+mn-lt"/>
                        </a:rPr>
                        <a:t>이상</a:t>
                      </a:r>
                      <a:r>
                        <a:rPr lang="en-US" altLang="ko-KR" sz="1100" smtClean="0">
                          <a:latin typeface="+mn-lt"/>
                        </a:rPr>
                        <a:t>)</a:t>
                      </a:r>
                    </a:p>
                    <a:p>
                      <a:pPr algn="l" latinLnBrk="1"/>
                      <a:r>
                        <a:rPr lang="ko-KR" altLang="en-US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smtClean="0">
                          <a:latin typeface="+mn-lt"/>
                        </a:rPr>
                        <a:t>소화기</a:t>
                      </a:r>
                      <a:r>
                        <a:rPr lang="en-US" altLang="ko-KR" sz="1100" smtClean="0">
                          <a:latin typeface="+mn-lt"/>
                        </a:rPr>
                        <a:t>, ILS Key, </a:t>
                      </a:r>
                      <a:r>
                        <a:rPr lang="ko-KR" altLang="en-US" sz="1100" smtClean="0">
                          <a:latin typeface="+mn-lt"/>
                        </a:rPr>
                        <a:t>안전 펜스</a:t>
                      </a:r>
                    </a:p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smtClean="0">
                          <a:latin typeface="+mn-lt"/>
                        </a:rPr>
                        <a:t>Impact Box Wrench</a:t>
                      </a:r>
                      <a:r>
                        <a:rPr lang="en-US" altLang="ko-KR" sz="1100" baseline="0" smtClean="0">
                          <a:latin typeface="+mn-lt"/>
                        </a:rPr>
                        <a:t>  1~2</a:t>
                      </a:r>
                      <a:r>
                        <a:rPr lang="ko-KR" altLang="en-US" sz="1100" baseline="0" smtClean="0">
                          <a:latin typeface="+mn-lt"/>
                        </a:rPr>
                        <a:t>대</a:t>
                      </a:r>
                      <a:endParaRPr lang="en-US" altLang="ko-KR" sz="1100" baseline="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Hammer</a:t>
                      </a:r>
                      <a:r>
                        <a:rPr lang="en-US" altLang="ko-KR" sz="1100" kern="100" baseline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2ea</a:t>
                      </a:r>
                      <a:endParaRPr lang="en-US" altLang="ko-KR" sz="1100" baseline="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복스알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1set</a:t>
                      </a: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전기릴선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1~2</a:t>
                      </a:r>
                      <a:r>
                        <a:rPr lang="ko-KR" altLang="en-US" sz="1100" kern="100" baseline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대</a:t>
                      </a:r>
                      <a:endParaRPr lang="en-US" altLang="ko-KR" sz="110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ko-KR" altLang="en-US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smtClean="0">
                          <a:latin typeface="+mn-lt"/>
                        </a:rPr>
                        <a:t>현수막</a:t>
                      </a:r>
                      <a:r>
                        <a:rPr lang="en-US" altLang="ko-KR" sz="1100" smtClean="0">
                          <a:latin typeface="+mn-lt"/>
                        </a:rPr>
                        <a:t>, </a:t>
                      </a:r>
                      <a:r>
                        <a:rPr lang="ko-KR" altLang="en-US" sz="1100" smtClean="0">
                          <a:latin typeface="+mn-lt"/>
                        </a:rPr>
                        <a:t>간이 </a:t>
                      </a:r>
                      <a:r>
                        <a:rPr lang="en-US" altLang="ko-KR" sz="1100" smtClean="0">
                          <a:latin typeface="+mn-lt"/>
                        </a:rPr>
                        <a:t>Stopper, </a:t>
                      </a:r>
                      <a:r>
                        <a:rPr lang="ko-KR" altLang="en-US" sz="1100" smtClean="0">
                          <a:latin typeface="+mn-lt"/>
                        </a:rPr>
                        <a:t>깃발</a:t>
                      </a:r>
                    </a:p>
                    <a:p>
                      <a:pPr algn="l" latinLnBrk="1"/>
                      <a:r>
                        <a:rPr lang="ko-KR" altLang="en-US" sz="1100" smtClean="0">
                          <a:latin typeface="+mn-lt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smtClean="0">
                          <a:latin typeface="+mn-lt"/>
                        </a:rPr>
                        <a:t>무전기 충전상태 확인</a:t>
                      </a:r>
                      <a:r>
                        <a:rPr lang="en-US" altLang="ko-KR" sz="1100" smtClean="0">
                          <a:latin typeface="+mn-lt"/>
                        </a:rPr>
                        <a:t>(</a:t>
                      </a:r>
                      <a:r>
                        <a:rPr lang="ko-KR" altLang="en-US" sz="1100" smtClean="0">
                          <a:latin typeface="+mn-lt"/>
                        </a:rPr>
                        <a:t>작업기간 중 충분한 배터리 확보</a:t>
                      </a:r>
                      <a:r>
                        <a:rPr lang="en-US" altLang="ko-KR" sz="1100" smtClean="0">
                          <a:latin typeface="+mn-lt"/>
                        </a:rPr>
                        <a:t>, </a:t>
                      </a:r>
                      <a:r>
                        <a:rPr lang="ko-KR" altLang="en-US" sz="1100" smtClean="0">
                          <a:latin typeface="+mn-lt"/>
                        </a:rPr>
                        <a:t>예비 배터리 준비</a:t>
                      </a:r>
                      <a:r>
                        <a:rPr lang="en-US" altLang="ko-KR" sz="1100" smtClean="0">
                          <a:latin typeface="+mn-lt"/>
                        </a:rPr>
                        <a:t>)2</a:t>
                      </a:r>
                      <a:r>
                        <a:rPr lang="ko-KR" altLang="en-US" sz="1100" smtClean="0">
                          <a:latin typeface="+mn-lt"/>
                        </a:rPr>
                        <a:t>대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7569082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4391" y="1034636"/>
          <a:ext cx="6836580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18047">
                  <a:extLst>
                    <a:ext uri="{9D8B030D-6E8A-4147-A177-3AD203B41FA5}">
                      <a16:colId xmlns:a16="http://schemas.microsoft.com/office/drawing/2014/main" val="1310341269"/>
                    </a:ext>
                  </a:extLst>
                </a:gridCol>
                <a:gridCol w="518047">
                  <a:extLst>
                    <a:ext uri="{9D8B030D-6E8A-4147-A177-3AD203B41FA5}">
                      <a16:colId xmlns:a16="http://schemas.microsoft.com/office/drawing/2014/main" val="1777361340"/>
                    </a:ext>
                  </a:extLst>
                </a:gridCol>
                <a:gridCol w="5800486">
                  <a:extLst>
                    <a:ext uri="{9D8B030D-6E8A-4147-A177-3AD203B41FA5}">
                      <a16:colId xmlns:a16="http://schemas.microsoft.com/office/drawing/2014/main" val="1209748020"/>
                    </a:ext>
                  </a:extLst>
                </a:gridCol>
              </a:tblGrid>
              <a:tr h="426256"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중점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관리</a:t>
                      </a:r>
                      <a:endParaRPr lang="en-US" altLang="ko-KR" sz="1100" smtClean="0"/>
                    </a:p>
                    <a:p>
                      <a:pPr algn="ctr" latinLnBrk="1"/>
                      <a:r>
                        <a:rPr lang="ko-KR" altLang="en-US" sz="1100" smtClean="0"/>
                        <a:t>사항</a:t>
                      </a:r>
                      <a:endParaRPr lang="ko-KR" altLang="en-US" sz="1100"/>
                    </a:p>
                  </a:txBody>
                  <a:tcPr anchor="ctr"/>
                </a:tc>
                <a:tc rowSpan="5"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</a:t>
                      </a:r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3.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안전보건지침</a:t>
                      </a:r>
                    </a:p>
                    <a:p>
                      <a:pPr algn="l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화기작업 안전지침 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(A-I-046-PPRT)</a:t>
                      </a:r>
                    </a:p>
                    <a:p>
                      <a:pPr algn="l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인력 운반작업 지침 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A-I-057-PPRT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포항소 크레인</a:t>
                      </a:r>
                      <a:r>
                        <a:rPr lang="ko-KR" altLang="en-US" sz="1100" kern="1200" baseline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관련 정비작업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안전지침 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(A-I-079-PPRT)</a:t>
                      </a:r>
                    </a:p>
                    <a:p>
                      <a:pPr algn="l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크레인 신호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줄걸이작업 안전지침 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(A-I-055-PPRT</a:t>
                      </a:r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pPr algn="l" latinLnBrk="0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안전위생보호구 착용 및 관리지침 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(A-I-006-PPRT)</a:t>
                      </a:r>
                    </a:p>
                    <a:p>
                      <a:pPr algn="l"/>
                      <a:r>
                        <a:rPr lang="en-US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ㅇ</a:t>
                      </a:r>
                      <a:r>
                        <a:rPr lang="ko-KR" altLang="en-US" sz="1100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고소작업 안전지침 </a:t>
                      </a:r>
                      <a:r>
                        <a:rPr lang="en-US" altLang="ko-KR" sz="1100" b="1" kern="12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(A-I-048-PPRT</a:t>
                      </a:r>
                      <a:r>
                        <a:rPr lang="en-US" altLang="ko-KR" sz="1100" b="1" kern="1200" smtClean="0">
                          <a:solidFill>
                            <a:srgbClr val="0000F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1">
                        <a:solidFill>
                          <a:srgbClr val="0000FF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9633749"/>
                  </a:ext>
                </a:extLst>
              </a:tr>
              <a:tr h="443684"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4. </a:t>
                      </a:r>
                      <a:r>
                        <a:rPr lang="ko-KR" altLang="en-US" sz="1100" smtClean="0">
                          <a:latin typeface="+mn-lt"/>
                        </a:rPr>
                        <a:t>재해사례</a:t>
                      </a:r>
                      <a:endParaRPr lang="en-US" altLang="ko-KR" sz="1100" smtClean="0">
                        <a:latin typeface="+mn-lt"/>
                      </a:endParaRPr>
                    </a:p>
                    <a:p>
                      <a:pPr marL="715963" indent="-715963" algn="l" latinLnBrk="1"/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2023.10.30</a:t>
                      </a:r>
                      <a:r>
                        <a:rPr lang="en-US" altLang="ko-KR" sz="1100" kern="100" baseline="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연주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T4 Crane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주행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Gear Coupling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점검을 위해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Line Shaft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를 체인블럭으로 고정 후 점검작업 수행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Coupling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하부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Bolt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가 풀리지 않아 상부 볼트만 풀고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Gear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점검 실시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비정상 작업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점검후 조립중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Coupling Bolt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가 조립되지 않아 재해자는 하부를 확인하기 위해 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Coupling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과 구조물 사이에 손을 짚고 상체를 숙여 확인함동료 작업자가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Coupling Cover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를 움직이는 순간 체인블럭으로 고정중인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Coupling (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약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100Kg)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과 구조물 사이에 작업자 손까락이 끼임</a:t>
                      </a:r>
                      <a:endParaRPr lang="ko-KR" altLang="en-US" sz="1100">
                        <a:latin typeface="+mn-lt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5219271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5. Near</a:t>
                      </a:r>
                      <a:r>
                        <a:rPr lang="en-US" altLang="ko-KR" sz="1100" baseline="0" smtClean="0">
                          <a:latin typeface="+mn-lt"/>
                        </a:rPr>
                        <a:t> Miss</a:t>
                      </a: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2012.05.22 1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선재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BL01A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주행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Wheel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교환작업 중 해머로 손가락 격돌</a:t>
                      </a:r>
                      <a:endParaRPr lang="en-US" altLang="ko-KR" sz="11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algn="l" latinLnBrk="1"/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2017.02.28 2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후판 열처리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#5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주행 </a:t>
                      </a:r>
                      <a:r>
                        <a:rPr lang="en-US" altLang="ko-KR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Wheel </a:t>
                      </a:r>
                      <a:r>
                        <a:rPr lang="ko-KR" altLang="en-US" sz="1100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교환중 얼굴 찰과상</a:t>
                      </a:r>
                      <a:endParaRPr lang="en-US" altLang="ko-KR" sz="1100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4788122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6. </a:t>
                      </a:r>
                      <a:r>
                        <a:rPr lang="ko-KR" altLang="en-US" sz="1100" smtClean="0">
                          <a:latin typeface="+mn-lt"/>
                        </a:rPr>
                        <a:t>화재사례</a:t>
                      </a:r>
                      <a:endParaRPr lang="en-US" altLang="ko-KR" sz="110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해당사항없음</a:t>
                      </a:r>
                      <a:endParaRPr lang="en-US" altLang="ko-KR" sz="1100" kern="10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3027410"/>
                  </a:ext>
                </a:extLst>
              </a:tr>
              <a:tr h="1295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100" smtClean="0">
                          <a:latin typeface="+mn-lt"/>
                        </a:rPr>
                        <a:t>7.</a:t>
                      </a:r>
                      <a:r>
                        <a:rPr lang="en-US" altLang="ko-KR" sz="1100" baseline="0" smtClean="0">
                          <a:latin typeface="+mn-lt"/>
                        </a:rPr>
                        <a:t> </a:t>
                      </a:r>
                      <a:r>
                        <a:rPr lang="ko-KR" altLang="en-US" sz="1100" baseline="0" smtClean="0">
                          <a:latin typeface="+mn-lt"/>
                        </a:rPr>
                        <a:t>보건사항</a:t>
                      </a:r>
                      <a:endParaRPr lang="en-US" altLang="ko-KR" sz="1100" baseline="0" smtClean="0">
                        <a:latin typeface="+mn-lt"/>
                      </a:endParaRPr>
                    </a:p>
                    <a:p>
                      <a:pPr algn="l" latinLnBrk="1"/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보안경 착용</a:t>
                      </a:r>
                    </a:p>
                    <a:p>
                      <a:pPr algn="l" latinLnBrk="1"/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방진 </a:t>
                      </a:r>
                      <a:r>
                        <a:rPr lang="en-US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Mask 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착용</a:t>
                      </a:r>
                    </a:p>
                    <a:p>
                      <a:pPr algn="l" latinLnBrk="1"/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방염복</a:t>
                      </a:r>
                    </a:p>
                    <a:p>
                      <a:pPr algn="l" latinLnBrk="1"/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ko-KR" altLang="ko-KR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ㅇ</a:t>
                      </a:r>
                      <a:r>
                        <a:rPr lang="ko-KR" altLang="en-US" sz="1100" kern="100" smtClean="0">
                          <a:effectLst/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귀마개 착용</a:t>
                      </a:r>
                      <a:endParaRPr lang="en-US" altLang="ko-KR" sz="1100" kern="100" smtClean="0">
                        <a:effectLst/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731498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185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/>
          <p:cNvGraphicFramePr>
            <a:graphicFrameLocks noGrp="1"/>
          </p:cNvGraphicFramePr>
          <p:nvPr>
            <p:extLst/>
          </p:nvPr>
        </p:nvGraphicFramePr>
        <p:xfrm>
          <a:off x="1" y="1092413"/>
          <a:ext cx="6857998" cy="8685122"/>
        </p:xfrm>
        <a:graphic>
          <a:graphicData uri="http://schemas.openxmlformats.org/drawingml/2006/table">
            <a:tbl>
              <a:tblPr/>
              <a:tblGrid>
                <a:gridCol w="528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46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452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9147">
                <a:tc rowSpan="6"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안전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기준</a:t>
                      </a:r>
                      <a:endParaRPr lang="ko-KR" altLang="ko-KR" sz="1000" b="0" u="none" kern="1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작업 전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안전조치</a:t>
                      </a:r>
                      <a:endParaRPr lang="ko-KR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9375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ILS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실시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92075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>
                          <a:tab pos="141605" algn="l"/>
                        </a:tabLst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 -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Main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또는 구간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Trolley, Main Trolley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후 확인자 표찰 게시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5738" marR="0" indent="-936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41605" algn="l"/>
                        </a:tabLst>
                        <a:defRPr/>
                      </a:pP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충돌방지 간이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Stopper,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깃발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  <a:p>
                      <a:pPr marL="92075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141605" algn="l"/>
                        </a:tabLst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- Rail Stopper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는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Buffer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Stopper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 5m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이상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안전거리 확보 설치</a:t>
                      </a:r>
                    </a:p>
                    <a:p>
                      <a:pPr marL="92075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141605" algn="l"/>
                        </a:tabLst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  ※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단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조업간섭 사항 발생시 협의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후 설치위치 거리 조정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0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141605" algn="l"/>
                        </a:tabLst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(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동일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Line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타 크레인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운전자와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TBM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+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</a:p>
                    <a:p>
                      <a:pPr marL="361950" indent="-95250" latinLnBrk="0">
                        <a:spcBef>
                          <a:spcPts val="0"/>
                        </a:spcBef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※ Rail Stopper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설치 예외조항</a:t>
                      </a:r>
                    </a:p>
                    <a:p>
                      <a:pPr marL="450850" indent="0" latinLnBrk="0">
                        <a:spcBef>
                          <a:spcPts val="0"/>
                        </a:spcBef>
                      </a:pP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동일선상에 병렬로 크레인이 있는 경우 점검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수리 작업 시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Rail Stopper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를 설치하여야 하나 아래와 같은 경우는 설치를 아니 하여도 된다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u="none" kern="12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indent="-95250" latinLnBrk="0">
                        <a:spcBef>
                          <a:spcPts val="0"/>
                        </a:spcBef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1) Trolley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전원이 차단되어 동일선상의 모든 크레인에 전원이 공급되지 않은 상태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u="none" kern="12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indent="-95250" latinLnBrk="0">
                        <a:spcBef>
                          <a:spcPts val="0"/>
                        </a:spcBef>
                      </a:pP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​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2)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동일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선상 수리외 크레인 주행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전원이 차단되어 있는 경우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수리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크레인 작업자는 수리외 크레인의 전원에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 ILS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시건 실시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ko-KR" sz="1000" b="0" u="none" kern="12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indent="-95250" latinLnBrk="0">
                        <a:spcBef>
                          <a:spcPts val="0"/>
                        </a:spcBef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3)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전기실 및 운전실내에서 작업으로 충돌 시 하부로 추락할 위험이 없는 장소에서 작업수행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b="0" u="none" kern="12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361950" indent="-95250" latinLnBrk="0">
                        <a:spcBef>
                          <a:spcPts val="0"/>
                        </a:spcBef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4) 30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분 이내의 점검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수리작업으로 시간이 짧게 소요되는 작업으로 감시자를 배치하고 작업수행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. (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주행로상이나 그 밖에 주행 크레인이 근로자와 접촉할 우려가 있는 장소는 제외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endParaRPr lang="ko-KR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71450" indent="-79375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 작업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중 현수막 설치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 보행자 인지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가능 높이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endParaRPr lang="ko-KR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71450" indent="-79375" algn="l" latinLnBrk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하부 작업구역 통행제한 안전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펜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Times New Roman"/>
                        </a:rPr>
                        <a:t>스 설치</a:t>
                      </a:r>
                    </a:p>
                  </a:txBody>
                  <a:tcPr marL="36000" marR="36000" marT="0" marB="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36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defTabSz="914290" rtl="0" eaLnBrk="1" latinLnBrk="1" hangingPunct="1">
                        <a:lnSpc>
                          <a:spcPts val="169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화기작업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8890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불티비산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방지포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설치</a:t>
                      </a:r>
                    </a:p>
                    <a:p>
                      <a:pPr marL="171450" indent="-8890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화재감시자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배치</a:t>
                      </a:r>
                    </a:p>
                    <a:p>
                      <a:pPr marL="171450" indent="-8890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소화설비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배치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소화기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등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8890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인화성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물질 격리</a:t>
                      </a:r>
                    </a:p>
                    <a:p>
                      <a:pPr marL="171450" indent="-8890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안전보호구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착용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방염복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용접보안면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등</a:t>
                      </a:r>
                      <a:r>
                        <a:rPr 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※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화기작업자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일회용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작업복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착용금지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11952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b="0" kern="100" dirty="0" smtClean="0"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고소작업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793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  <a:defRPr/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착용 및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고리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체결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지지 불가 개소는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안전걸이대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설치 후 작업 실시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Girder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에서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Crab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상부로 이동시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안전난간이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설치된 통행로로 이동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통로끝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개구부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등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추락위험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장소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가 있을 시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난간대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설치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상부에서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공기구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자재 낙하되지 않도록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안전조치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및 하부 출입 통제구역 설정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</a:p>
                    <a:p>
                      <a:pPr marL="92075" indent="0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  <a:tabLst>
                          <a:tab pos="141605" algn="l"/>
                        </a:tabLst>
                      </a:pP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상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하부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동시작업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금지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58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Times New Roman"/>
                        </a:rPr>
                        <a:t>착용기준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크레인 상부 전 지역 및 추락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위험개소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착용 의무화</a:t>
                      </a:r>
                      <a:endParaRPr lang="en-US" altLang="ko-KR" sz="1000" b="0" u="none" strike="sngStrik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261937" indent="-17145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b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Hand Rail</a:t>
                      </a:r>
                      <a:r>
                        <a:rPr lang="ko-KR" altLang="en-US" sz="1000" b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이 한쪽에만 </a:t>
                      </a:r>
                      <a:r>
                        <a:rPr lang="ko-KR" altLang="en-US" sz="1000" b="0" u="none" strike="noStrik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있을경우</a:t>
                      </a:r>
                      <a:r>
                        <a:rPr lang="ko-KR" altLang="en-US" sz="1000" b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반드시 </a:t>
                      </a:r>
                      <a:r>
                        <a:rPr lang="ko-KR" altLang="en-US" sz="1000" b="0" u="none" strike="noStrik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안전대를</a:t>
                      </a:r>
                      <a:r>
                        <a:rPr lang="ko-KR" altLang="en-US" sz="1000" b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걸고 작업위치까지 이동</a:t>
                      </a:r>
                      <a:endParaRPr lang="en-US" altLang="ko-KR" sz="1000" b="0" u="none" strike="noStrik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고소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추락위험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개소는 이중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안전고리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줄 사용 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이중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안전고리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사용은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안전난간을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벗어난 추락 高 위험 지역에서 필히 착용한다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-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Rail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관련작업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Wheel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교환작업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Trolley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애자 작업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Hanger Cable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교환 등에 적용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 </a:t>
                      </a:r>
                    </a:p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 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-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 고리 줄 사용자 및 작업자는 회전체 안전거리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(2m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이상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반드시 격리 </a:t>
                      </a:r>
                      <a:endParaRPr lang="en-US" altLang="ko-KR" sz="1000" b="0" u="none" kern="1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80975" indent="-90488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전기실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기계실 내부 추락 위험이 없는 개소는 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안전밸트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미 착용</a:t>
                      </a:r>
                      <a:endParaRPr lang="en-US" altLang="ko-KR" sz="1000" b="0" u="none" kern="1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90487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              (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단 전기실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기계실을 벗어날 경우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착용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180975" indent="-90488" algn="l" defTabSz="914290" rtl="0" eaLnBrk="1" latinLnBrk="1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strike="noStrik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사용하지 않은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안전고리는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안전대에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고정시켜 느슨하지 않도록 한다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180975" marR="0" lvl="0" indent="-9048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 이상 유무를 작업시작 전에 필히 점검한다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마모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절단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풀림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변색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균열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변형 등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  <a:endParaRPr lang="ko-KR" altLang="ko-KR" sz="1000" b="0" u="none" kern="100" baseline="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88257"/>
                  </a:ext>
                </a:extLst>
              </a:tr>
              <a:tr h="934042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b="0" kern="100" dirty="0" smtClean="0"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작업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하부 출입통제 및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이동금지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안전기준에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맞는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용구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※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Sling Wire Rope(</a:t>
                      </a:r>
                      <a:r>
                        <a:rPr lang="el-G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Φ1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el-G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이상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2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본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작업시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보조기구</a:t>
                      </a:r>
                      <a:r>
                        <a:rPr lang="en-US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치공구</a:t>
                      </a:r>
                      <a:r>
                        <a:rPr 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보조 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유도로프 등</a:t>
                      </a:r>
                      <a:r>
                        <a:rPr 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사용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줄걸이시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err="1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외줄걸이</a:t>
                      </a:r>
                      <a:r>
                        <a:rPr lang="ko-KR" sz="1000" b="0" u="none" kern="100" dirty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금지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  <a:p>
                      <a:pPr marL="171450" indent="-79375" algn="l" defTabSz="91429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  <a:tabLst>
                          <a:tab pos="141605" algn="l"/>
                        </a:tabLst>
                      </a:pP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중량물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취급계획서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작성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32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</a:rPr>
                        <a:t>비정상 작업</a:t>
                      </a:r>
                    </a:p>
                  </a:txBody>
                  <a:tcPr marL="36000" marR="36000" marT="0" marB="0" anchor="ctr"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비정상 작업이 발생되면 즉시 작업 중지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 대책 수립 후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TBM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j-lt"/>
                          <a:ea typeface="+mn-ea"/>
                          <a:cs typeface="Times New Roman"/>
                        </a:rPr>
                        <a:t>을 실시하고 작업 이행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j-lt"/>
                        <a:ea typeface="+mn-ea"/>
                        <a:cs typeface="Times New Roman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24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0" y="1015908"/>
          <a:ext cx="6858000" cy="8761628"/>
        </p:xfrm>
        <a:graphic>
          <a:graphicData uri="http://schemas.openxmlformats.org/drawingml/2006/table">
            <a:tbl>
              <a:tblPr/>
              <a:tblGrid>
                <a:gridCol w="6708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2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619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105804">
                <a:tc rowSpan="5">
                  <a:txBody>
                    <a:bodyPr/>
                    <a:lstStyle/>
                    <a:p>
                      <a:pPr>
                        <a:spcBef>
                          <a:spcPts val="300"/>
                        </a:spcBef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크레인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 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>
                        <a:spcBef>
                          <a:spcPts val="300"/>
                        </a:spcBef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프로세스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크레인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ko-KR" altLang="en-US" sz="1000" b="0" u="none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승</a:t>
                      </a:r>
                      <a:r>
                        <a:rPr lang="en-US" altLang="ko-KR" sz="1000" b="0" u="none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noProof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시 공통</a:t>
                      </a:r>
                      <a:r>
                        <a:rPr lang="ko-KR" altLang="en-US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사항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lnSpc>
                          <a:spcPct val="130000"/>
                        </a:lnSpc>
                        <a:spcBef>
                          <a:spcPts val="300"/>
                        </a:spcBef>
                        <a:buFont typeface="+mj-ea"/>
                        <a:buAutoNum type="circleNumDbPlain"/>
                        <a:defRPr/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통행로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출입문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(Level 3)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은 작업자가 </a:t>
                      </a:r>
                      <a:r>
                        <a:rPr lang="ko-KR" altLang="en-US" sz="1000" b="0" u="non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설비운영자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설비운전자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또는 포스코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담당자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   같이 동행 후 출입문을 해제하고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(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이때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정비작업자는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출입문에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정비작업중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안전표찰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 </a:t>
                      </a:r>
                      <a:r>
                        <a:rPr lang="en-US" altLang="ko-KR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게시한다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Malgun Gothic" panose="020B0503020000020004" pitchFamily="50" charset="-127"/>
                        </a:rPr>
                        <a:t>)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설비운영자와 크레인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탑승전까지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동행한다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lvl="0" indent="-228600">
                        <a:lnSpc>
                          <a:spcPct val="130000"/>
                        </a:lnSpc>
                        <a:spcBef>
                          <a:spcPts val="300"/>
                        </a:spcBef>
                        <a:buFont typeface="+mj-ea"/>
                        <a:buAutoNum type="circleNumDbPlain"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작업자는 입회할 운전자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동행자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와 함께 크레인에 승차 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28600" lvl="0" indent="-228600">
                        <a:lnSpc>
                          <a:spcPct val="130000"/>
                        </a:lnSpc>
                        <a:spcBef>
                          <a:spcPts val="300"/>
                        </a:spcBef>
                        <a:buFont typeface="+mj-ea"/>
                        <a:buAutoNum type="circleNumDbPlain"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크레인 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하차시에는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지정된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탑승구를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이용하고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크레인 정비작업 등으로 지정된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탑승구를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이용하지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못할 경우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이동식 계단 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사다리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설치한 후 그 장소에서 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하차를 실시하고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안전대는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체결하지 않는다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271463" lvl="0" indent="-271463">
                        <a:lnSpc>
                          <a:spcPct val="130000"/>
                        </a:lnSpc>
                        <a:spcBef>
                          <a:spcPts val="300"/>
                        </a:spcBef>
                        <a:buFont typeface="+mj-ea"/>
                        <a:buAutoNum type="circleNumDbPlain"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이동식 계단 </a:t>
                      </a:r>
                      <a:r>
                        <a:rPr lang="ko-KR" altLang="en-US" sz="1000" b="0" u="none" smtClean="0">
                          <a:solidFill>
                            <a:schemeClr val="tx1"/>
                          </a:solidFill>
                          <a:latin typeface="+mn-lt"/>
                        </a:rPr>
                        <a:t>설치가 불가능한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작업 발생시 설비운영자가 동행하여 함께한 위치에서 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하차를 실시하고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</a:rPr>
                        <a:t>안전대는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 체결하지 않는다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</a:p>
                    <a:p>
                      <a:pPr marL="228600" lvl="0" indent="-228600">
                        <a:lnSpc>
                          <a:spcPct val="130000"/>
                        </a:lnSpc>
                        <a:spcBef>
                          <a:spcPts val="300"/>
                        </a:spcBef>
                        <a:buFont typeface="+mj-ea"/>
                        <a:buAutoNum type="circleNumDbPlain"/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4.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무인크레인과 같은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운전방식이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가지 이상인 크레인은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다른 운전방식으로 전환하지 못하도록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운전선택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S/W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＂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정비 중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“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표찰을 부착하여 </a:t>
                      </a:r>
                      <a:r>
                        <a:rPr lang="ko-KR" altLang="en-US" sz="1000" b="0" u="none" strike="noStrike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운전모드가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바뀌지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않도록 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S/W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 지상에 있으면 지상에서 조치 후 탑승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Crane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있으면 탑승 후 우선 조치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</a:txBody>
                  <a:tcPr marL="36000" marR="36000"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유인 크레인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7780" marR="1778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운전자와 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하차자와의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연락을 위하여 크레인에 설치된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승하차벨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무전기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휴대폰등의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통신장치를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활용하여 운전자에게 연락 후 운전자가 탑승구로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나올때까지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기다린다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</a:p>
                    <a:p>
                      <a:pPr marL="176213" lvl="0" indent="0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 벨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신호체계 개선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운전자가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탑승구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위치로 이동 요청하고 운전자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이석시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비상정지스위치 작동할 것을 요청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</a:p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②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크레인 탑승구로 운전자가 나와 작업자와 동행하여 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하차를 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7780" marR="1778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658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b="0" kern="100" dirty="0" smtClean="0"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무인 크레인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indent="-176213" latinLnBrk="1">
                        <a:spcBef>
                          <a:spcPts val="300"/>
                        </a:spcBef>
                        <a:buFont typeface="+mj-ea"/>
                        <a:buAutoNum type="circleNumDbPlain"/>
                      </a:pP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작업자는 지상국 운전실에 방문하여 설비운영자에게 무인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가동중지를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하도록 요청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indent="-176213" latinLnBrk="1">
                        <a:spcBef>
                          <a:spcPts val="300"/>
                        </a:spcBef>
                        <a:buFont typeface="+mj-ea"/>
                        <a:buAutoNum type="circleNumDbPlain"/>
                      </a:pP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승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하차시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운전실 지상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HMI 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운전실에서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고장등록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설비운영자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및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정비중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표찰게시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정비 담당자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를 하여 다른 운전자가 조작하지 못하도록 조치한다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6213" indent="-176213" algn="l" defTabSz="914290" rtl="0" eaLnBrk="1" latinLnBrk="1" hangingPunct="1">
                        <a:spcBef>
                          <a:spcPts val="300"/>
                        </a:spcBef>
                        <a:buFont typeface="+mj-ea"/>
                        <a:buAutoNum type="circleNumDbPlain"/>
                      </a:pP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크레인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탑승구에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설치된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Lock Push Button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을 눌러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Lock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으로 선택 후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표찰를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게시 한다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 (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해당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Button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무인작업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진행을 중단시키는 장치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176213" indent="-176213" algn="l" defTabSz="914290" rtl="0" eaLnBrk="1" latinLnBrk="1" hangingPunct="1">
                        <a:spcBef>
                          <a:spcPts val="300"/>
                        </a:spcBef>
                        <a:buFont typeface="+mj-ea"/>
                        <a:buAutoNum type="circleNumDbPlain"/>
                      </a:pP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무인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리모컨 크레인인 경우는 리모컨 모드로 전환 후 사용 리모컨 및 예비 리모컨을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설비운영자가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지참 후 동행 및 크레인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리모컨 보관함에 보관하고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ILS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시건을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실시한다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단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리모컨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가 있는 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Type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은 사용 리모컨 및 예비 리모컨의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만 가져와서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ILS Board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ko-KR" sz="1000" u="none" kern="1200" dirty="0" err="1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잠금자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Key</a:t>
                      </a:r>
                      <a:r>
                        <a:rPr lang="ko-KR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와 같이 보관 할 수도 있다</a:t>
                      </a:r>
                      <a:r>
                        <a:rPr lang="en-US" altLang="ko-KR" sz="1000" u="none" kern="120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ko-KR" sz="1000" u="none" kern="1200" dirty="0" smtClean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88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3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리모컨 </a:t>
                      </a:r>
                      <a:endParaRPr kumimoji="0" lang="en-US" altLang="ko-KR" sz="10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  <a:p>
                      <a:pPr algn="ctr">
                        <a:spcBef>
                          <a:spcPts val="300"/>
                        </a:spcBef>
                      </a:pPr>
                      <a:r>
                        <a:rPr kumimoji="0" lang="ko-KR" altLang="en-US" sz="10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크레인</a:t>
                      </a:r>
                      <a:endParaRPr lang="ko-KR" altLang="en-US" sz="1000" b="0" u="none" dirty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marR="0" lvl="0" indent="-176213" algn="l" defTabSz="914290" rtl="0" eaLnBrk="1" fontAlgn="auto" latinLnBrk="1" hangingPunct="1">
                        <a:lnSpc>
                          <a:spcPct val="13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 해당 크레인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정비자는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운전자와 동승하여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ILS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완료후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운전자 에게 리모컨 인수인계 받은 후 보관한다 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(</a:t>
                      </a:r>
                      <a:r>
                        <a:rPr lang="ko-KR" altLang="en-US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리모컨 보관함에 넣어 </a:t>
                      </a:r>
                      <a:r>
                        <a:rPr lang="ko-KR" altLang="en-US" sz="1000" b="0" u="none" baseline="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시건한다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   </a:t>
                      </a:r>
                    </a:p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 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리모컨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예비품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보유여부를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TBM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활동시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재확인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 </a:t>
                      </a:r>
                    </a:p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② </a:t>
                      </a:r>
                      <a:r>
                        <a:rPr lang="ko-KR" altLang="en-US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운전이  필요시 운전자를 호출하여 운전한다</a:t>
                      </a:r>
                      <a:r>
                        <a:rPr lang="en-US" altLang="ko-KR" sz="1000" b="0" u="none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188257"/>
                  </a:ext>
                </a:extLst>
              </a:tr>
              <a:tr h="1313900">
                <a:tc vMerge="1">
                  <a:txBody>
                    <a:bodyPr/>
                    <a:lstStyle/>
                    <a:p>
                      <a:pPr algn="ctr" latinLnBrk="1">
                        <a:spcAft>
                          <a:spcPts val="0"/>
                        </a:spcAft>
                      </a:pPr>
                      <a:endParaRPr lang="ko-KR" altLang="ko-KR" sz="1000" b="0" kern="100" dirty="0" smtClean="0">
                        <a:latin typeface="굴림" pitchFamily="50" charset="-127"/>
                        <a:ea typeface="굴림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팬던트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</a:txBody>
                  <a:tcPr marL="17780" marR="1778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①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팬던트의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비상정지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S/W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를 눌러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전원차단시키고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팬던트에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＂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정비 중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＂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표찰을 부착하여 다른 운전자가 조작하지 못하도록 조치</a:t>
                      </a:r>
                      <a:endParaRPr lang="en-US" altLang="ko-KR" sz="1000" b="0" u="none" dirty="0" smtClean="0">
                        <a:solidFill>
                          <a:schemeClr val="tx1"/>
                        </a:solidFill>
                        <a:latin typeface="+mn-lt"/>
                        <a:ea typeface="+mn-ea"/>
                      </a:endParaRPr>
                    </a:p>
                    <a:p>
                      <a:pPr marL="176213" lvl="0" indent="-176213">
                        <a:lnSpc>
                          <a:spcPct val="130000"/>
                        </a:lnSpc>
                        <a:spcBef>
                          <a:spcPts val="300"/>
                        </a:spcBef>
                        <a:defRPr/>
                      </a:pP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②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리모트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/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팬던트와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같은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운전방식이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2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가지 이상인 크레인은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다른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운전모드로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전환하지 못하도록 </a:t>
                      </a:r>
                      <a:r>
                        <a:rPr lang="ko-KR" altLang="en-US" sz="1000" b="0" u="none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운전선택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S/W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＂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정비 중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“ 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표찰을 부착한다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. (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S/W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가 지상에 있으면 지상에서 조치 후 탑승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,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Crane</a:t>
                      </a:r>
                      <a:r>
                        <a:rPr lang="ko-KR" altLang="en-US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에 있으면 탑승 후 우선 조치</a:t>
                      </a:r>
                      <a:r>
                        <a:rPr lang="en-US" altLang="ko-KR" sz="1000" b="0" u="none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</a:rPr>
                        <a:t>) </a:t>
                      </a:r>
                      <a:endParaRPr lang="ko-KR" sz="1000" b="0" u="none" kern="1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Times New Roman"/>
                      </a:endParaRPr>
                    </a:p>
                  </a:txBody>
                  <a:tcPr marL="17780" marR="17780" marT="36000" marB="3600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818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0" y="1553737"/>
          <a:ext cx="6858000" cy="81517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0768">
                  <a:extLst>
                    <a:ext uri="{9D8B030D-6E8A-4147-A177-3AD203B41FA5}">
                      <a16:colId xmlns:a16="http://schemas.microsoft.com/office/drawing/2014/main" val="827532396"/>
                    </a:ext>
                  </a:extLst>
                </a:gridCol>
                <a:gridCol w="5867232">
                  <a:extLst>
                    <a:ext uri="{9D8B030D-6E8A-4147-A177-3AD203B41FA5}">
                      <a16:colId xmlns:a16="http://schemas.microsoft.com/office/drawing/2014/main" val="1683327848"/>
                    </a:ext>
                  </a:extLst>
                </a:gridCol>
              </a:tblGrid>
              <a:tr h="8151791">
                <a:tc>
                  <a:txBody>
                    <a:bodyPr/>
                    <a:lstStyle/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작업발생</a:t>
                      </a:r>
                      <a:endParaRPr kumimoji="0" lang="en-US" altLang="ko-KR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현장이동</a:t>
                      </a:r>
                      <a:endParaRPr kumimoji="0" lang="en-US" altLang="ko-KR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사전작업</a:t>
                      </a:r>
                      <a:endParaRPr kumimoji="0" lang="en-US" altLang="ko-KR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0" cap="none" spc="0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ea"/>
                          <a:ea typeface="+mn-ea"/>
                          <a:cs typeface="+mn-cs"/>
                          <a:sym typeface="Wingdings" pitchFamily="2" charset="2"/>
                        </a:rPr>
                        <a:t>본작업</a:t>
                      </a:r>
                      <a:endParaRPr kumimoji="0" lang="en-US" altLang="ko-KR" sz="1200" b="1" i="0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  <a:p>
                      <a:pPr marL="0" marR="0" lvl="0" indent="0" algn="ctr" defTabSz="91429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sng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  <a:sym typeface="Wingdings" pitchFamily="2" charset="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4499557"/>
                  </a:ext>
                </a:extLst>
              </a:tr>
            </a:tbl>
          </a:graphicData>
        </a:graphic>
      </p:graphicFrame>
      <p:cxnSp>
        <p:nvCxnSpPr>
          <p:cNvPr id="4" name="직선 화살표 연결선 3"/>
          <p:cNvCxnSpPr/>
          <p:nvPr/>
        </p:nvCxnSpPr>
        <p:spPr>
          <a:xfrm>
            <a:off x="2512980" y="222722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/>
          <p:cNvCxnSpPr/>
          <p:nvPr/>
        </p:nvCxnSpPr>
        <p:spPr>
          <a:xfrm>
            <a:off x="2512980" y="277035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/>
          <p:cNvCxnSpPr/>
          <p:nvPr/>
        </p:nvCxnSpPr>
        <p:spPr>
          <a:xfrm>
            <a:off x="2512980" y="494287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>
            <a:off x="2512980" y="548600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/>
          <p:cNvCxnSpPr/>
          <p:nvPr/>
        </p:nvCxnSpPr>
        <p:spPr>
          <a:xfrm>
            <a:off x="2512980" y="602913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2512980" y="711539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/>
          <p:cNvCxnSpPr/>
          <p:nvPr/>
        </p:nvCxnSpPr>
        <p:spPr>
          <a:xfrm>
            <a:off x="2512980" y="331348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Box 2"/>
          <p:cNvSpPr txBox="1">
            <a:spLocks noChangeArrowheads="1"/>
          </p:cNvSpPr>
          <p:nvPr/>
        </p:nvSpPr>
        <p:spPr bwMode="auto">
          <a:xfrm>
            <a:off x="210382" y="1033771"/>
            <a:ext cx="6535804" cy="338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1387" tIns="45696" rIns="91387" bIns="45696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ko-KR" altLang="en-US" sz="1600" b="1" smtClean="0">
                <a:latin typeface="+mn-ea"/>
              </a:rPr>
              <a:t>○ </a:t>
            </a:r>
            <a:r>
              <a:rPr lang="ko-KR" altLang="en-US" sz="1600" b="1">
                <a:latin typeface="+mn-ea"/>
              </a:rPr>
              <a:t>책임 크레인</a:t>
            </a:r>
            <a:r>
              <a:rPr kumimoji="1" lang="ko-KR" altLang="en-US" sz="1600" b="1" smtClean="0">
                <a:latin typeface="+mn-ea"/>
              </a:rPr>
              <a:t> </a:t>
            </a:r>
            <a:r>
              <a:rPr kumimoji="1" lang="ko-KR" altLang="en-US" sz="1600" b="1" dirty="0" smtClean="0">
                <a:latin typeface="+mn-ea"/>
              </a:rPr>
              <a:t>크레인 수리작업 </a:t>
            </a:r>
            <a:r>
              <a:rPr kumimoji="1" lang="en-US" altLang="ko-KR" sz="1600" b="1" dirty="0" smtClean="0">
                <a:latin typeface="+mn-ea"/>
              </a:rPr>
              <a:t>Process _ </a:t>
            </a:r>
            <a:r>
              <a:rPr kumimoji="1" lang="ko-KR" altLang="en-US" sz="1600" b="1" u="sng" dirty="0" smtClean="0">
                <a:latin typeface="+mn-ea"/>
              </a:rPr>
              <a:t>사전작업이 있는 경우</a:t>
            </a:r>
            <a:endParaRPr kumimoji="1" lang="ko-KR" altLang="en-US" sz="1400" b="1" u="sng" dirty="0">
              <a:latin typeface="+mn-ea"/>
            </a:endParaRPr>
          </a:p>
        </p:txBody>
      </p:sp>
      <p:cxnSp>
        <p:nvCxnSpPr>
          <p:cNvPr id="12" name="직선 화살표 연결선 11"/>
          <p:cNvCxnSpPr/>
          <p:nvPr/>
        </p:nvCxnSpPr>
        <p:spPr>
          <a:xfrm>
            <a:off x="2512980" y="657226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2512980" y="385661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1379166" y="2399786"/>
            <a:ext cx="2268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smtClean="0">
                <a:solidFill>
                  <a:schemeClr val="tx1"/>
                </a:solidFill>
                <a:latin typeface="+mn-ea"/>
              </a:rPr>
              <a:t>W/O </a:t>
            </a:r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발행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379166" y="3486046"/>
            <a:ext cx="2268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현장 도착 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1379166" y="5658566"/>
            <a:ext cx="2268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크레인 탑승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379166" y="6201696"/>
            <a:ext cx="2268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ILS 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실시</a:t>
            </a:r>
            <a:endParaRPr lang="ko-KR" altLang="en-US" sz="1200" b="1" strike="sngStrik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379166" y="4572306"/>
            <a:ext cx="2268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+ </a:t>
            </a:r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본작업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TBM </a:t>
            </a:r>
          </a:p>
          <a:p>
            <a:pPr algn="ctr"/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관련자 전원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379166" y="6761908"/>
            <a:ext cx="226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>
                <a:solidFill>
                  <a:schemeClr val="tx1"/>
                </a:solidFill>
                <a:latin typeface="+mn-ea"/>
              </a:rPr>
              <a:t>스토퍼 설치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,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현수막 설치</a:t>
            </a:r>
            <a:endParaRPr lang="ko-KR" altLang="en-US" sz="1200" b="1" strike="sngStrike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645024" y="1902640"/>
            <a:ext cx="208582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smtClean="0">
                <a:latin typeface="+mn-ea"/>
                <a:ea typeface="+mn-ea"/>
              </a:rPr>
              <a:t>점검결과에 따른 수리 계획 수립</a:t>
            </a:r>
            <a:endParaRPr lang="en-US" altLang="ko-KR" sz="1000" dirty="0">
              <a:latin typeface="+mn-ea"/>
              <a:ea typeface="+mn-ea"/>
              <a:sym typeface="Wingdings" panose="05000000000000000000" pitchFamily="2" charset="2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645024" y="3008784"/>
            <a:ext cx="139333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smtClean="0">
                <a:latin typeface="+mn-ea"/>
                <a:ea typeface="+mn-ea"/>
              </a:rPr>
              <a:t>현장 </a:t>
            </a:r>
            <a:r>
              <a:rPr lang="en-US" altLang="ko-KR" sz="1000" dirty="0" smtClean="0">
                <a:latin typeface="+mn-ea"/>
                <a:ea typeface="+mn-ea"/>
              </a:rPr>
              <a:t>or </a:t>
            </a:r>
            <a:r>
              <a:rPr lang="ko-KR" altLang="en-US" sz="1000" dirty="0" smtClean="0">
                <a:latin typeface="+mn-ea"/>
                <a:ea typeface="+mn-ea"/>
              </a:rPr>
              <a:t>대기실 작성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645024" y="5601072"/>
            <a:ext cx="23631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*</a:t>
            </a:r>
            <a:r>
              <a:rPr lang="ko-KR" altLang="en-US" sz="1000" dirty="0">
                <a:latin typeface="+mn-ea"/>
                <a:ea typeface="+mn-ea"/>
              </a:rPr>
              <a:t>크레인 승</a:t>
            </a:r>
            <a:r>
              <a:rPr lang="en-US" altLang="ko-KR" sz="1000" dirty="0">
                <a:latin typeface="+mn-ea"/>
                <a:ea typeface="+mn-ea"/>
              </a:rPr>
              <a:t>,</a:t>
            </a:r>
            <a:r>
              <a:rPr lang="ko-KR" altLang="en-US" sz="1000" dirty="0">
                <a:latin typeface="+mn-ea"/>
                <a:ea typeface="+mn-ea"/>
              </a:rPr>
              <a:t>하차 프로세스 </a:t>
            </a:r>
            <a:r>
              <a:rPr lang="ko-KR" altLang="en-US" sz="1000" dirty="0" smtClean="0">
                <a:latin typeface="+mn-ea"/>
                <a:ea typeface="+mn-ea"/>
              </a:rPr>
              <a:t>준수</a:t>
            </a:r>
          </a:p>
          <a:p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작업자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>
                <a:latin typeface="+mn-ea"/>
                <a:ea typeface="+mn-ea"/>
              </a:rPr>
              <a:t>설비운영자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동행 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 </a:t>
            </a:r>
            <a:r>
              <a:rPr lang="ko-KR" altLang="en-US" sz="1000" dirty="0" err="1" smtClean="0">
                <a:latin typeface="+mn-ea"/>
                <a:ea typeface="+mn-ea"/>
                <a:sym typeface="Wingdings" panose="05000000000000000000" pitchFamily="2" charset="2"/>
              </a:rPr>
              <a:t>탑승구</a:t>
            </a:r>
            <a:r>
              <a:rPr lang="en-US" altLang="ko-KR" sz="1000" dirty="0" smtClean="0">
                <a:latin typeface="+mn-ea"/>
                <a:ea typeface="+mn-ea"/>
                <a:sym typeface="Wingdings" panose="05000000000000000000" pitchFamily="2" charset="2"/>
              </a:rPr>
              <a:t>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3645024" y="6136196"/>
            <a:ext cx="2732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smtClean="0">
                <a:latin typeface="+mn-ea"/>
              </a:rPr>
              <a:t>스위치 조작 </a:t>
            </a:r>
            <a:r>
              <a:rPr lang="en-US" altLang="ko-KR" sz="1000" smtClean="0">
                <a:latin typeface="+mn-ea"/>
              </a:rPr>
              <a:t>: </a:t>
            </a:r>
            <a:r>
              <a:rPr lang="ko-KR" altLang="en-US" sz="1000" smtClean="0">
                <a:latin typeface="+mn-ea"/>
              </a:rPr>
              <a:t>포스코 </a:t>
            </a:r>
            <a:r>
              <a:rPr lang="en-US" altLang="ko-KR" sz="1000" smtClean="0">
                <a:latin typeface="+mn-ea"/>
              </a:rPr>
              <a:t>PR</a:t>
            </a:r>
            <a:r>
              <a:rPr lang="ko-KR" altLang="en-US" sz="1000" smtClean="0">
                <a:latin typeface="+mn-ea"/>
              </a:rPr>
              <a:t>테크 </a:t>
            </a:r>
            <a:r>
              <a:rPr lang="ko-KR" altLang="en-US" sz="1000" dirty="0" smtClean="0">
                <a:latin typeface="+mn-ea"/>
              </a:rPr>
              <a:t>설비 담당자</a:t>
            </a:r>
            <a:endParaRPr lang="en-US" altLang="ko-KR" sz="1000" dirty="0" smtClean="0">
              <a:latin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잠금자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>
                <a:latin typeface="+mn-ea"/>
                <a:ea typeface="+mn-ea"/>
              </a:rPr>
              <a:t>: </a:t>
            </a:r>
            <a:r>
              <a:rPr lang="ko-KR" altLang="en-US" sz="1000" dirty="0">
                <a:latin typeface="+mn-ea"/>
                <a:ea typeface="+mn-ea"/>
              </a:rPr>
              <a:t>운전자</a:t>
            </a:r>
            <a:r>
              <a:rPr lang="en-US" altLang="ko-KR" sz="1000" dirty="0">
                <a:latin typeface="+mn-ea"/>
                <a:ea typeface="+mn-ea"/>
              </a:rPr>
              <a:t>(</a:t>
            </a:r>
            <a:r>
              <a:rPr lang="ko-KR" altLang="en-US" sz="1000" dirty="0" err="1">
                <a:latin typeface="+mn-ea"/>
                <a:ea typeface="+mn-ea"/>
              </a:rPr>
              <a:t>협력사</a:t>
            </a:r>
            <a:r>
              <a:rPr lang="ko-KR" altLang="en-US" sz="1000" dirty="0">
                <a:latin typeface="+mn-ea"/>
                <a:ea typeface="+mn-ea"/>
              </a:rPr>
              <a:t> 또는 </a:t>
            </a:r>
            <a:r>
              <a:rPr lang="en-US" altLang="ko-KR" sz="1000" dirty="0">
                <a:latin typeface="+mn-ea"/>
                <a:ea typeface="+mn-ea"/>
              </a:rPr>
              <a:t>POSCO)</a:t>
            </a:r>
          </a:p>
          <a:p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err="1" smtClean="0">
                <a:latin typeface="+mn-ea"/>
                <a:ea typeface="+mn-ea"/>
              </a:rPr>
              <a:t>확인자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>
                <a:latin typeface="+mn-ea"/>
                <a:ea typeface="+mn-ea"/>
              </a:rPr>
              <a:t>: </a:t>
            </a:r>
            <a:r>
              <a:rPr lang="ko-KR" altLang="en-US" sz="1000" smtClean="0">
                <a:latin typeface="+mn-ea"/>
              </a:rPr>
              <a:t>포스코 </a:t>
            </a:r>
            <a:r>
              <a:rPr lang="en-US" altLang="ko-KR" sz="1000" smtClean="0">
                <a:latin typeface="+mn-ea"/>
              </a:rPr>
              <a:t>PR</a:t>
            </a:r>
            <a:r>
              <a:rPr lang="ko-KR" altLang="en-US" sz="1000" smtClean="0">
                <a:latin typeface="+mn-ea"/>
              </a:rPr>
              <a:t>테크</a:t>
            </a:r>
            <a:r>
              <a:rPr lang="ko-KR" altLang="en-US" sz="1000" smtClean="0">
                <a:latin typeface="+mn-ea"/>
                <a:ea typeface="+mn-ea"/>
              </a:rPr>
              <a:t> </a:t>
            </a:r>
            <a:r>
              <a:rPr lang="ko-KR" altLang="en-US" sz="1000" dirty="0">
                <a:latin typeface="+mn-ea"/>
                <a:ea typeface="+mn-ea"/>
              </a:rPr>
              <a:t>설비 담당자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3694580" y="7289194"/>
            <a:ext cx="246085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err="1" smtClean="0">
                <a:latin typeface="+mn-ea"/>
                <a:ea typeface="+mn-ea"/>
              </a:rPr>
              <a:t>본작업</a:t>
            </a:r>
            <a:r>
              <a:rPr lang="ko-KR" altLang="en-US" sz="1000" dirty="0" smtClean="0">
                <a:latin typeface="+mn-ea"/>
                <a:ea typeface="+mn-ea"/>
              </a:rPr>
              <a:t> 수행을 위한 안전작업허가 승인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err="1" smtClean="0">
                <a:latin typeface="+mn-ea"/>
                <a:ea typeface="+mn-ea"/>
              </a:rPr>
              <a:t>필수조치</a:t>
            </a:r>
            <a:r>
              <a:rPr lang="ko-KR" altLang="en-US" sz="1000" dirty="0" smtClean="0">
                <a:latin typeface="+mn-ea"/>
                <a:ea typeface="+mn-ea"/>
              </a:rPr>
              <a:t> 사항 </a:t>
            </a:r>
            <a:r>
              <a:rPr lang="en-US" altLang="ko-KR" sz="1000" dirty="0" smtClean="0">
                <a:latin typeface="+mn-ea"/>
                <a:ea typeface="+mn-ea"/>
              </a:rPr>
              <a:t>: </a:t>
            </a:r>
            <a:r>
              <a:rPr lang="en-US" altLang="ko-KR" sz="1000" b="1" dirty="0" smtClean="0">
                <a:latin typeface="+mn-ea"/>
                <a:ea typeface="+mn-ea"/>
              </a:rPr>
              <a:t>ILS</a:t>
            </a:r>
            <a:r>
              <a:rPr lang="en-US" altLang="ko-KR" sz="1000" dirty="0" smtClean="0">
                <a:latin typeface="+mn-ea"/>
                <a:ea typeface="+mn-ea"/>
              </a:rPr>
              <a:t> (Check)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3661048" y="7677444"/>
            <a:ext cx="28803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endParaRPr lang="en-US" altLang="ko-KR" sz="100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85725" indent="-85725"/>
            <a:r>
              <a:rPr lang="en-US" altLang="ko-KR" sz="1000" u="sng" smtClean="0">
                <a:latin typeface="+mn-ea"/>
                <a:ea typeface="+mn-ea"/>
              </a:rPr>
              <a:t>* TBM </a:t>
            </a:r>
            <a:r>
              <a:rPr lang="ko-KR" altLang="en-US" sz="1000" u="sng" smtClean="0">
                <a:latin typeface="+mn-ea"/>
                <a:ea typeface="+mn-ea"/>
              </a:rPr>
              <a:t>위험요소 및 조치사항을 작업자간 리뷰 </a:t>
            </a:r>
            <a:r>
              <a:rPr lang="en-US" altLang="ko-KR" sz="1000" u="sng" smtClean="0">
                <a:latin typeface="+mn-ea"/>
                <a:ea typeface="+mn-ea"/>
              </a:rPr>
              <a:t>(</a:t>
            </a:r>
            <a:r>
              <a:rPr lang="ko-KR" altLang="en-US" sz="1000" u="sng" smtClean="0">
                <a:latin typeface="+mn-ea"/>
                <a:ea typeface="+mn-ea"/>
              </a:rPr>
              <a:t>작업자</a:t>
            </a:r>
            <a:r>
              <a:rPr lang="en-US" altLang="ko-KR" sz="1000" u="sng" smtClean="0">
                <a:latin typeface="+mn-ea"/>
                <a:ea typeface="+mn-ea"/>
              </a:rPr>
              <a:t>,</a:t>
            </a:r>
            <a:r>
              <a:rPr lang="ko-KR" altLang="en-US" sz="1000" u="sng" smtClean="0">
                <a:latin typeface="+mn-ea"/>
                <a:ea typeface="+mn-ea"/>
              </a:rPr>
              <a:t> 운전자</a:t>
            </a:r>
            <a:r>
              <a:rPr lang="en-US" altLang="ko-KR" sz="1000" u="sng" smtClean="0">
                <a:latin typeface="+mn-ea"/>
                <a:ea typeface="+mn-ea"/>
              </a:rPr>
              <a:t>)</a:t>
            </a:r>
            <a:endParaRPr lang="en-US" altLang="ko-KR" sz="1000" u="sng" dirty="0">
              <a:latin typeface="+mn-ea"/>
              <a:ea typeface="+mn-ea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3645024" y="2394551"/>
            <a:ext cx="31390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atin typeface="+mn-ea"/>
                <a:ea typeface="+mn-ea"/>
              </a:rPr>
              <a:t>*D-2</a:t>
            </a:r>
            <a:r>
              <a:rPr lang="ko-KR" altLang="en-US" sz="1000" dirty="0">
                <a:latin typeface="+mn-ea"/>
                <a:ea typeface="+mn-ea"/>
              </a:rPr>
              <a:t>일 </a:t>
            </a:r>
            <a:r>
              <a:rPr lang="ko-KR" altLang="en-US" sz="1000" dirty="0" smtClean="0">
                <a:latin typeface="+mn-ea"/>
                <a:ea typeface="+mn-ea"/>
              </a:rPr>
              <a:t>정비기술그룹장 </a:t>
            </a:r>
            <a:r>
              <a:rPr lang="en-US" altLang="ko-KR" sz="1000" dirty="0">
                <a:latin typeface="+mn-ea"/>
                <a:ea typeface="+mn-ea"/>
              </a:rPr>
              <a:t>1</a:t>
            </a:r>
            <a:r>
              <a:rPr lang="ko-KR" altLang="en-US" sz="1000" dirty="0">
                <a:latin typeface="+mn-ea"/>
                <a:ea typeface="+mn-ea"/>
              </a:rPr>
              <a:t>차 </a:t>
            </a:r>
            <a:r>
              <a:rPr lang="ko-KR" altLang="en-US" sz="1000" dirty="0" smtClean="0">
                <a:latin typeface="+mn-ea"/>
                <a:ea typeface="+mn-ea"/>
              </a:rPr>
              <a:t>검정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병행작업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ko-KR" altLang="en-US" sz="1000" dirty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*D-1</a:t>
            </a:r>
            <a:r>
              <a:rPr lang="ko-KR" altLang="en-US" sz="1000" dirty="0">
                <a:latin typeface="+mn-ea"/>
                <a:ea typeface="+mn-ea"/>
              </a:rPr>
              <a:t>일 </a:t>
            </a:r>
            <a:r>
              <a:rPr lang="ko-KR" altLang="en-US" sz="1000" dirty="0" smtClean="0">
                <a:latin typeface="+mn-ea"/>
                <a:ea typeface="+mn-ea"/>
              </a:rPr>
              <a:t>안전평가협의체</a:t>
            </a:r>
            <a:r>
              <a:rPr lang="en-US" altLang="ko-KR" sz="1000" dirty="0" smtClean="0">
                <a:latin typeface="+mn-ea"/>
                <a:ea typeface="+mn-ea"/>
              </a:rPr>
              <a:t>(+</a:t>
            </a:r>
            <a:r>
              <a:rPr lang="ko-KR" altLang="en-US" sz="1000" dirty="0" smtClean="0">
                <a:latin typeface="+mn-ea"/>
                <a:ea typeface="+mn-ea"/>
              </a:rPr>
              <a:t>임원</a:t>
            </a:r>
            <a:r>
              <a:rPr lang="en-US" altLang="ko-KR" sz="1000" dirty="0" smtClean="0">
                <a:latin typeface="+mn-ea"/>
                <a:ea typeface="+mn-ea"/>
              </a:rPr>
              <a:t>) 2</a:t>
            </a:r>
            <a:r>
              <a:rPr lang="ko-KR" altLang="en-US" sz="1000" dirty="0" smtClean="0">
                <a:latin typeface="+mn-ea"/>
                <a:ea typeface="+mn-ea"/>
              </a:rPr>
              <a:t>차 점검</a:t>
            </a:r>
            <a:r>
              <a:rPr lang="en-US" altLang="ko-KR" sz="1000" dirty="0" smtClean="0">
                <a:latin typeface="+mn-ea"/>
                <a:ea typeface="+mn-ea"/>
              </a:rPr>
              <a:t>(Audit</a:t>
            </a:r>
            <a:r>
              <a:rPr lang="ko-KR" altLang="en-US" sz="1000" dirty="0" smtClean="0">
                <a:latin typeface="+mn-ea"/>
                <a:ea typeface="+mn-ea"/>
              </a:rPr>
              <a:t>계획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379166" y="5115436"/>
            <a:ext cx="2268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준비작업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645024" y="4552890"/>
            <a:ext cx="273285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r>
              <a:rPr lang="ko-KR" altLang="en-US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err="1" smtClean="0">
                <a:latin typeface="+mn-ea"/>
                <a:ea typeface="+mn-ea"/>
              </a:rPr>
              <a:t>전체작업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준비작업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err="1" smtClean="0">
                <a:latin typeface="+mn-ea"/>
                <a:ea typeface="+mn-ea"/>
              </a:rPr>
              <a:t>본작업</a:t>
            </a:r>
            <a:r>
              <a:rPr lang="ko-KR" altLang="en-US" sz="1000" dirty="0" smtClean="0">
                <a:latin typeface="+mn-ea"/>
                <a:ea typeface="+mn-ea"/>
              </a:rPr>
              <a:t> 구분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에 대한 </a:t>
            </a:r>
            <a:r>
              <a:rPr lang="en-US" altLang="ko-KR" sz="1000" dirty="0" smtClean="0">
                <a:latin typeface="+mn-ea"/>
                <a:ea typeface="+mn-ea"/>
              </a:rPr>
              <a:t>TBM </a:t>
            </a:r>
            <a:r>
              <a:rPr lang="ko-KR" altLang="en-US" sz="1000" dirty="0" smtClean="0">
                <a:latin typeface="+mn-ea"/>
                <a:ea typeface="+mn-ea"/>
              </a:rPr>
              <a:t>및 작업모니터링 시스템 </a:t>
            </a:r>
            <a:r>
              <a:rPr lang="ko-KR" altLang="en-US" sz="1000" dirty="0">
                <a:latin typeface="+mn-ea"/>
                <a:ea typeface="+mn-ea"/>
              </a:rPr>
              <a:t>작업자 </a:t>
            </a:r>
            <a:r>
              <a:rPr lang="en-US" altLang="ko-KR" sz="1000" dirty="0" smtClean="0">
                <a:latin typeface="+mn-ea"/>
                <a:ea typeface="+mn-ea"/>
              </a:rPr>
              <a:t>Tagging</a:t>
            </a:r>
          </a:p>
        </p:txBody>
      </p:sp>
      <p:sp>
        <p:nvSpPr>
          <p:cNvPr id="30" name="직사각형 29"/>
          <p:cNvSpPr/>
          <p:nvPr/>
        </p:nvSpPr>
        <p:spPr>
          <a:xfrm>
            <a:off x="1379166" y="2942916"/>
            <a:ext cx="2268000" cy="3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안전작업허가서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+</a:t>
            </a:r>
            <a:r>
              <a:rPr lang="en-US" altLang="ko-KR" sz="1200" b="1" dirty="0">
                <a:solidFill>
                  <a:schemeClr val="tx1"/>
                </a:solidFill>
                <a:latin typeface="+mn-ea"/>
              </a:rPr>
              <a:t>TBM </a:t>
            </a:r>
            <a:r>
              <a:rPr lang="ko-KR" altLang="en-US" sz="1200" b="1" dirty="0">
                <a:solidFill>
                  <a:schemeClr val="tx1"/>
                </a:solidFill>
                <a:latin typeface="+mn-ea"/>
              </a:rPr>
              <a:t>준비</a:t>
            </a:r>
          </a:p>
        </p:txBody>
      </p:sp>
      <p:sp>
        <p:nvSpPr>
          <p:cNvPr id="32" name="직사각형 31"/>
          <p:cNvSpPr/>
          <p:nvPr/>
        </p:nvSpPr>
        <p:spPr>
          <a:xfrm>
            <a:off x="1379166" y="4029176"/>
            <a:ext cx="2268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안전작업허가 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사전</a:t>
            </a:r>
            <a:r>
              <a:rPr lang="en-US" altLang="ko-KR" sz="1200" b="1" dirty="0" smtClean="0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645024" y="4048834"/>
            <a:ext cx="247054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smtClean="0">
                <a:latin typeface="+mn-ea"/>
                <a:ea typeface="+mn-ea"/>
              </a:rPr>
              <a:t>사전준비작업 및 사전 안전조치를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위한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ko-KR" altLang="en-US" sz="1000" dirty="0" smtClean="0">
                <a:latin typeface="+mn-ea"/>
                <a:ea typeface="+mn-ea"/>
              </a:rPr>
              <a:t> 안전작업허가 승인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512980" y="439974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1386212" y="8403280"/>
            <a:ext cx="226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err="1" smtClean="0">
                <a:solidFill>
                  <a:schemeClr val="tx1"/>
                </a:solidFill>
                <a:latin typeface="+mn-ea"/>
              </a:rPr>
              <a:t>본작업</a:t>
            </a:r>
            <a:r>
              <a:rPr lang="ko-KR" altLang="en-US" sz="1200" b="1" dirty="0" smtClean="0">
                <a:solidFill>
                  <a:schemeClr val="tx1"/>
                </a:solidFill>
                <a:latin typeface="+mn-ea"/>
              </a:rPr>
              <a:t> 수행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3645024" y="5138827"/>
            <a:ext cx="22140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smtClean="0">
                <a:latin typeface="+mn-ea"/>
                <a:ea typeface="+mn-ea"/>
              </a:rPr>
              <a:t>해당 크레인을 이용하여 준비 작업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중량물</a:t>
            </a:r>
            <a:r>
              <a:rPr lang="ko-KR" altLang="en-US" sz="1000" dirty="0" smtClean="0">
                <a:latin typeface="+mn-ea"/>
                <a:ea typeface="+mn-ea"/>
              </a:rPr>
              <a:t> 운반</a:t>
            </a:r>
            <a:r>
              <a:rPr lang="en-US" altLang="ko-KR" sz="1000" dirty="0" smtClean="0">
                <a:latin typeface="+mn-ea"/>
                <a:ea typeface="+mn-ea"/>
              </a:rPr>
              <a:t>, </a:t>
            </a:r>
            <a:r>
              <a:rPr lang="ko-KR" altLang="en-US" sz="1000" dirty="0" smtClean="0">
                <a:latin typeface="+mn-ea"/>
                <a:ea typeface="+mn-ea"/>
              </a:rPr>
              <a:t>설비 </a:t>
            </a:r>
            <a:r>
              <a:rPr lang="ko-KR" altLang="en-US" sz="1000" dirty="0" err="1" smtClean="0">
                <a:latin typeface="+mn-ea"/>
                <a:ea typeface="+mn-ea"/>
              </a:rPr>
              <a:t>정위치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r>
              <a:rPr lang="ko-KR" altLang="en-US" sz="1000" dirty="0" smtClean="0">
                <a:latin typeface="+mn-ea"/>
                <a:ea typeface="+mn-ea"/>
              </a:rPr>
              <a:t> </a:t>
            </a:r>
            <a:endParaRPr lang="en-US" altLang="ko-KR" sz="1000" dirty="0" smtClean="0">
              <a:latin typeface="+mn-ea"/>
              <a:ea typeface="+mn-ea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373636" y="7845754"/>
            <a:ext cx="226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>
                <a:solidFill>
                  <a:schemeClr val="tx1"/>
                </a:solidFill>
                <a:latin typeface="+mn-ea"/>
              </a:rPr>
              <a:t>TBM Review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1200" b="1">
                <a:solidFill>
                  <a:schemeClr val="tx1"/>
                </a:solidFill>
                <a:latin typeface="+mn-ea"/>
              </a:rPr>
              <a:t>작업수행자</a:t>
            </a:r>
            <a:r>
              <a:rPr lang="en-US" altLang="ko-KR" sz="1200" b="1">
                <a:solidFill>
                  <a:schemeClr val="tx1"/>
                </a:solidFill>
                <a:latin typeface="+mn-ea"/>
              </a:rPr>
              <a:t>)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2512980" y="765852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2512980" y="8201651"/>
            <a:ext cx="0" cy="162000"/>
          </a:xfrm>
          <a:prstGeom prst="straightConnector1">
            <a:avLst/>
          </a:prstGeom>
          <a:ln w="3175">
            <a:solidFill>
              <a:schemeClr val="accent1">
                <a:shade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직사각형 39"/>
          <p:cNvSpPr/>
          <p:nvPr/>
        </p:nvSpPr>
        <p:spPr>
          <a:xfrm>
            <a:off x="3645024" y="8297306"/>
            <a:ext cx="25892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900" indent="-88900"/>
            <a:endParaRPr lang="en-US" altLang="ko-KR" sz="1000" dirty="0" smtClean="0">
              <a:latin typeface="+mn-ea"/>
              <a:ea typeface="+mn-ea"/>
            </a:endParaRPr>
          </a:p>
          <a:p>
            <a:pPr marL="88900" indent="-88900"/>
            <a:r>
              <a:rPr lang="en-US" altLang="ko-KR" sz="1000" dirty="0">
                <a:latin typeface="+mn-ea"/>
                <a:ea typeface="+mn-ea"/>
              </a:rPr>
              <a:t>*</a:t>
            </a:r>
            <a:r>
              <a:rPr lang="ko-KR" altLang="en-US" sz="1000" dirty="0" err="1">
                <a:latin typeface="+mn-ea"/>
                <a:ea typeface="+mn-ea"/>
              </a:rPr>
              <a:t>작업표준서</a:t>
            </a:r>
            <a:r>
              <a:rPr lang="ko-KR" altLang="en-US" sz="1000" dirty="0">
                <a:latin typeface="+mn-ea"/>
                <a:ea typeface="+mn-ea"/>
              </a:rPr>
              <a:t> 의거 수리작업 </a:t>
            </a:r>
            <a:r>
              <a:rPr lang="ko-KR" altLang="en-US" sz="1000" dirty="0" smtClean="0">
                <a:latin typeface="+mn-ea"/>
                <a:ea typeface="+mn-ea"/>
              </a:rPr>
              <a:t>실시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694580" y="6769009"/>
            <a:ext cx="27403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 smtClean="0">
                <a:latin typeface="+mn-ea"/>
                <a:ea typeface="+mn-ea"/>
              </a:rPr>
              <a:t>*2</a:t>
            </a:r>
            <a:r>
              <a:rPr lang="ko-KR" altLang="en-US" sz="1000" dirty="0" smtClean="0">
                <a:latin typeface="+mn-ea"/>
                <a:ea typeface="+mn-ea"/>
              </a:rPr>
              <a:t>인</a:t>
            </a:r>
            <a:r>
              <a:rPr lang="en-US" altLang="ko-KR" sz="1000" dirty="0" smtClean="0">
                <a:latin typeface="+mn-ea"/>
                <a:ea typeface="+mn-ea"/>
              </a:rPr>
              <a:t>1</a:t>
            </a:r>
            <a:r>
              <a:rPr lang="ko-KR" altLang="en-US" sz="1000" dirty="0" smtClean="0">
                <a:latin typeface="+mn-ea"/>
                <a:ea typeface="+mn-ea"/>
              </a:rPr>
              <a:t>조 </a:t>
            </a:r>
            <a:r>
              <a:rPr lang="ko-KR" altLang="en-US" sz="1000" dirty="0" err="1" smtClean="0">
                <a:latin typeface="+mn-ea"/>
                <a:ea typeface="+mn-ea"/>
              </a:rPr>
              <a:t>스토퍼</a:t>
            </a:r>
            <a:r>
              <a:rPr lang="ko-KR" altLang="en-US" sz="1000" dirty="0" smtClean="0">
                <a:latin typeface="+mn-ea"/>
                <a:ea typeface="+mn-ea"/>
              </a:rPr>
              <a:t> 설치</a:t>
            </a:r>
            <a:endParaRPr lang="en-US" altLang="ko-KR" sz="1000" dirty="0" smtClean="0">
              <a:latin typeface="+mn-ea"/>
              <a:ea typeface="+mn-ea"/>
            </a:endParaRPr>
          </a:p>
          <a:p>
            <a:r>
              <a:rPr lang="en-US" altLang="ko-KR" sz="1000" dirty="0" smtClean="0">
                <a:latin typeface="+mn-ea"/>
                <a:ea typeface="+mn-ea"/>
              </a:rPr>
              <a:t>*</a:t>
            </a:r>
            <a:r>
              <a:rPr lang="ko-KR" altLang="en-US" sz="1000" dirty="0" err="1" smtClean="0">
                <a:latin typeface="+mn-ea"/>
                <a:ea typeface="+mn-ea"/>
              </a:rPr>
              <a:t>스토퍼</a:t>
            </a:r>
            <a:r>
              <a:rPr lang="ko-KR" altLang="en-US" sz="1000" dirty="0" smtClean="0">
                <a:latin typeface="+mn-ea"/>
                <a:ea typeface="+mn-ea"/>
              </a:rPr>
              <a:t> 설치기준 참조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1344438" y="1827036"/>
            <a:ext cx="2268000" cy="3600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smtClean="0">
                <a:solidFill>
                  <a:schemeClr val="tx1"/>
                </a:solidFill>
                <a:latin typeface="+mn-ea"/>
              </a:rPr>
              <a:t>수리계획</a:t>
            </a:r>
            <a:endParaRPr lang="ko-KR" altLang="en-US" sz="12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373636" y="7297045"/>
            <a:ext cx="2268000" cy="36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chemeClr val="tx1"/>
                </a:solidFill>
              </a:rPr>
              <a:t>안전작업허가 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(</a:t>
            </a:r>
            <a:r>
              <a:rPr lang="ko-KR" altLang="en-US" sz="1200" b="1" dirty="0" err="1" smtClean="0">
                <a:solidFill>
                  <a:schemeClr val="tx1"/>
                </a:solidFill>
              </a:rPr>
              <a:t>본작업</a:t>
            </a:r>
            <a:r>
              <a:rPr lang="en-US" altLang="ko-KR" sz="1200" b="1" dirty="0" smtClean="0">
                <a:solidFill>
                  <a:schemeClr val="tx1"/>
                </a:solidFill>
              </a:rPr>
              <a:t>)</a:t>
            </a:r>
            <a:endParaRPr lang="ko-KR" alt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8987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1015908"/>
            <a:ext cx="69630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1.</a:t>
            </a:r>
            <a:r>
              <a:rPr lang="ko-KR" altLang="en-US" sz="1100" smtClean="0"/>
              <a:t>작업명 </a:t>
            </a:r>
            <a:r>
              <a:rPr lang="en-US" altLang="ko-KR" sz="1100" smtClean="0"/>
              <a:t>:</a:t>
            </a:r>
            <a:r>
              <a:rPr lang="ko-KR" altLang="en-US" sz="1100" smtClean="0"/>
              <a:t>크레인 주행 </a:t>
            </a:r>
            <a:r>
              <a:rPr lang="en-US" altLang="ko-KR" sz="1100"/>
              <a:t>Wheel </a:t>
            </a:r>
            <a:r>
              <a:rPr lang="ko-KR" altLang="en-US" sz="1100" smtClean="0"/>
              <a:t>교환작업</a:t>
            </a:r>
            <a:endParaRPr lang="en-US" altLang="ko-KR" sz="1100" smtClean="0"/>
          </a:p>
          <a:p>
            <a:r>
              <a:rPr lang="en-US" altLang="ko-KR" sz="1100"/>
              <a:t> </a:t>
            </a:r>
            <a:r>
              <a:rPr lang="en-US" altLang="ko-KR" sz="1100" smtClean="0"/>
              <a:t>           </a:t>
            </a:r>
            <a:r>
              <a:rPr lang="ko-KR" altLang="en-US" sz="1100" smtClean="0"/>
              <a:t> </a:t>
            </a:r>
            <a:r>
              <a:rPr lang="en-US" altLang="ko-KR" sz="1100"/>
              <a:t>(</a:t>
            </a:r>
            <a:r>
              <a:rPr lang="ko-KR" altLang="en-US" sz="1100"/>
              <a:t>작업자 </a:t>
            </a:r>
            <a:r>
              <a:rPr lang="en-US" altLang="ko-KR" sz="1100"/>
              <a:t>: </a:t>
            </a:r>
            <a:r>
              <a:rPr lang="ko-KR" altLang="en-US" sz="1100"/>
              <a:t>기계정비직 </a:t>
            </a:r>
            <a:r>
              <a:rPr lang="en-US" altLang="ko-KR" sz="1100" smtClean="0"/>
              <a:t>3~6</a:t>
            </a:r>
            <a:r>
              <a:rPr lang="ko-KR" altLang="en-US" sz="1100" smtClean="0"/>
              <a:t>명 </a:t>
            </a:r>
            <a:r>
              <a:rPr lang="en-US" altLang="ko-KR" sz="1100" smtClean="0"/>
              <a:t>)</a:t>
            </a:r>
            <a:endParaRPr lang="en-US" altLang="ko-KR" sz="1100"/>
          </a:p>
        </p:txBody>
      </p:sp>
      <p:sp>
        <p:nvSpPr>
          <p:cNvPr id="9" name="TextBox 8"/>
          <p:cNvSpPr txBox="1"/>
          <p:nvPr/>
        </p:nvSpPr>
        <p:spPr>
          <a:xfrm>
            <a:off x="-14552" y="5509166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30231" y="5946382"/>
          <a:ext cx="6624736" cy="37620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3150096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178496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42619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1669793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작업소요 공기구를 작업위치에 운반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Work Order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발행</a:t>
                      </a:r>
                      <a:endParaRPr lang="en-US" altLang="ko-KR" sz="1000" u="none" kern="10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just">
                        <a:lnSpc>
                          <a:spcPts val="12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탑승절차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프로세스 실행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ILS(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필요시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안전조치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안전작업허가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TBM</a:t>
                      </a:r>
                      <a:r>
                        <a:rPr lang="ko-KR" altLang="en-US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절차 준수</a:t>
                      </a:r>
                      <a:r>
                        <a:rPr lang="en-US" altLang="ko-KR" sz="1000" u="none" kern="1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Tagging,</a:t>
                      </a:r>
                      <a:r>
                        <a:rPr lang="ko-KR" altLang="en-US" sz="1000" u="none" kern="1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작업착수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(Worker Order 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전면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Comment 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란에 품질요구사항 기록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-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4</a:t>
                      </a:r>
                      <a:r>
                        <a:rPr lang="ko-KR" altLang="en-US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(Work Order </a:t>
                      </a:r>
                      <a:r>
                        <a:rPr lang="ko-KR" altLang="en-US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발행자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작업자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직영 공장 담당자</a:t>
                      </a:r>
                      <a:r>
                        <a:rPr lang="en-US" altLang="ko-KR" sz="1000" b="1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Tool Box Meeting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을 명확히 하여 </a:t>
                      </a:r>
                      <a:r>
                        <a:rPr lang="ko-KR" altLang="en-US" sz="1000" b="0" u="none" kern="10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작업원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전원이 위험요인이 무엇인지 충분히 숙지 한다</a:t>
                      </a:r>
                      <a:endParaRPr lang="en-US" altLang="ko-KR" sz="1000" b="0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신품 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을 </a:t>
                      </a:r>
                      <a:r>
                        <a:rPr lang="ko-KR" altLang="en-US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레카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차량에 적재하여 정비 장소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이동하여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 바닥에 적치한다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교환용 간이 </a:t>
                      </a:r>
                      <a:r>
                        <a:rPr lang="en-US" altLang="ko-KR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Jig </a:t>
                      </a:r>
                      <a:r>
                        <a:rPr lang="ko-KR" altLang="en-US" sz="1000" b="0" u="none" kern="10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및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공기구 운반</a:t>
                      </a:r>
                      <a:endParaRPr lang="en-US" altLang="ko-KR" sz="1000" b="1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b="1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b="1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b="1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endParaRPr lang="en-US" altLang="ko-KR" sz="1000" b="1" u="none" kern="10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2550" indent="0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</a:pPr>
                      <a:endParaRPr lang="en-US" altLang="ko-KR" sz="1000" b="1" u="none" kern="100" baseline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254000" marR="0" indent="-17145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dirty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작업현장에 도착해서 크레인 운전자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공장 담당자 도착하기 전까지는 모든 행위 금지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수리작업시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안전조치를 철저히 준수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운전자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공장담당자가 크레인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탑승구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까지 동행하지 않으면 크레인 탑승 금지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이동식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게단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설치가 불가피한 작업 발생시 운전자 동행하여 함께한 위치에서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안전대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고리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체결후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승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하차 한다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운전자는 운전석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이석시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운전실 비상 스위치 작동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lvl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</a:t>
                      </a:r>
                      <a:r>
                        <a:rPr lang="ko-KR" altLang="en-US" sz="1000" b="0" u="none" kern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탑승시는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반드시 탑승계단이용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이동용 사다리 이용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lvl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baseline="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확인철저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안전작업허가서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TBM</a:t>
                      </a:r>
                      <a:r>
                        <a:rPr lang="en-US" altLang="ko-KR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승인 비치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표준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위험성 평가</a:t>
                      </a:r>
                      <a:r>
                        <a:rPr lang="en-US" altLang="ko-KR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(JSA, </a:t>
                      </a:r>
                      <a:r>
                        <a:rPr lang="ko-KR" altLang="en-US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 안전 분석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비치</a:t>
                      </a:r>
                      <a:endParaRPr lang="ko-KR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60648" y="6609184"/>
            <a:ext cx="1008112" cy="1408716"/>
            <a:chOff x="758298" y="3308541"/>
            <a:chExt cx="1008112" cy="1408716"/>
          </a:xfrm>
        </p:grpSpPr>
        <p:sp>
          <p:nvSpPr>
            <p:cNvPr id="10" name="직사각형 9"/>
            <p:cNvSpPr/>
            <p:nvPr/>
          </p:nvSpPr>
          <p:spPr>
            <a:xfrm>
              <a:off x="758298" y="3308541"/>
              <a:ext cx="1008112" cy="3378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1) </a:t>
              </a:r>
              <a:r>
                <a:rPr lang="ko-KR" altLang="en-US" sz="1100" smtClean="0"/>
                <a:t>준비 작업</a:t>
              </a:r>
              <a:endParaRPr lang="ko-KR" altLang="en-US" sz="110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262354" y="3646343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792" y="8337376"/>
            <a:ext cx="2928362" cy="12422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63295" y="1683454"/>
            <a:ext cx="6758609" cy="3485570"/>
          </a:xfrm>
          <a:prstGeom prst="rect">
            <a:avLst/>
          </a:prstGeom>
          <a:noFill/>
          <a:ln w="158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1.1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사전 준비작업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1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TBM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은 설비운전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정비담당자와 안전사항 협의 및 조치를 수행하고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, TBM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결과 기록</a:t>
            </a: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2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자재 및 작업 소요 공구 작업 위치로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운반</a:t>
            </a:r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1.2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ILS </a:t>
            </a:r>
            <a:endParaRPr lang="en-US" altLang="ko-KR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1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Crane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운전 협력사 담당자 또는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Crane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운영팀이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ILS Order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기록된 위치에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N.F.B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차단 후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자 잠금</a:t>
            </a:r>
            <a:endParaRPr lang="en-US" altLang="ko-KR" sz="105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실시하고 지정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GIB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Master Key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삽입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, ILS Order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Crane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점검 담당자는 잠금 조치자의 잠금상태를 확인하고 적합하면 잠금개소에 안전감찰을 게시한 후</a:t>
            </a:r>
            <a:endParaRPr lang="en-US" altLang="ko-KR" sz="105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지정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GIB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에 개인 잠금을 실시한 뒤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ILS Order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체크</a:t>
            </a:r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3) GIB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운영자 항은 당사 단독 작업일때는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Mini Bord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를 사용하므로 필요없음</a:t>
            </a:r>
            <a:endParaRPr lang="en-US" altLang="ko-KR" sz="105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(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개회사 이상 작업 수행시는 잠금자의 파트장이 실시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4)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작업수행자는 지정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GIB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ILS Order List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상 잠금 조치자 및 잠금 확인자의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W/O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작업명 및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LOCK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넘버와</a:t>
            </a:r>
            <a:endParaRPr lang="en-US" altLang="ko-KR" sz="105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서명을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확인하고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GIB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에 잠금 조치자의 마스터키 삽입 여부 및 잠금 확인자 개인 잠금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(Yellow Lock)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을</a:t>
            </a:r>
            <a:endParaRPr lang="en-US" altLang="ko-KR" sz="1050" b="1" smtClean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     확인한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뒤 작업자 전원 개인 잠금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(Red Lock)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을 실시</a:t>
            </a:r>
          </a:p>
          <a:p>
            <a:pPr>
              <a:lnSpc>
                <a:spcPct val="150000"/>
              </a:lnSpc>
            </a:pP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en-US" altLang="ko-KR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5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작업수행측 팀장은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주임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) P&amp;ID 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도면에 명시된 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를 운전</a:t>
            </a:r>
            <a:r>
              <a:rPr lang="en-US" altLang="ko-KR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050" b="1">
                <a:latin typeface="맑은 고딕" panose="020B0503020000020004" pitchFamily="50" charset="-127"/>
                <a:ea typeface="맑은 고딕" panose="020B0503020000020004" pitchFamily="50" charset="-127"/>
              </a:rPr>
              <a:t>정비 담당자와 같이 현장 확인을 </a:t>
            </a:r>
            <a:r>
              <a:rPr lang="ko-KR" altLang="en-US" sz="1050" b="1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실시</a:t>
            </a:r>
            <a:endParaRPr lang="en-US" altLang="ko-KR" sz="1050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56618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1" y="1264486"/>
          <a:ext cx="6857999" cy="864151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8719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3212976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26152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8379988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원활한 작업수행을 위해 하부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 각 무전기 휴대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상부작업자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하부작업자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안전지대 설정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-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Crab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외측 안전난간에 붙어서 회전체로부터 떨어짐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  ※ Hoist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가동 시 상부 작업자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中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 조장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신호수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), </a:t>
                      </a: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    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리모컨 사용시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),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안전지킴이</a:t>
                      </a:r>
                      <a:endParaRPr lang="en-US" altLang="ko-KR" sz="1000" b="0" u="none" kern="100" spc="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-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 작업장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안전펜스 밖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  ※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中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명 반장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신호수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000" b="0" u="none" kern="100" spc="-8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안전지킴이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정비장소에 이동 후 정차한다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전기정비에서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Trolley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전원차단 또는 구간 차단 후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 ILS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실시 및 안전 표찰 게시한다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(Posco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허가자는 전원차단 확인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※ T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또는 전개소 교환시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구간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교환시 크레인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ko-KR" sz="10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ILS </a:t>
                      </a:r>
                      <a:r>
                        <a:rPr lang="ko-KR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</a:t>
                      </a:r>
                      <a:r>
                        <a:rPr lang="en-US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:Trolley</a:t>
                      </a:r>
                      <a:r>
                        <a:rPr lang="en-US" altLang="ko-KR" sz="1000" b="0" u="none" kern="1200" baseline="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전원차단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테크</a:t>
                      </a:r>
                      <a:r>
                        <a:rPr lang="en-US" altLang="ko-KR" sz="10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차단개소</a:t>
                      </a:r>
                      <a:r>
                        <a:rPr lang="ko-KR" altLang="en-US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잠금</a:t>
                      </a:r>
                      <a:r>
                        <a:rPr lang="en-US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운전</a:t>
                      </a:r>
                      <a:r>
                        <a:rPr lang="en-US" altLang="ko-KR" sz="1000" b="0" u="none" kern="1200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1000" b="0" u="none" kern="1200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테크담당자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표찰게시</a:t>
                      </a:r>
                      <a:endParaRPr lang="en-US" altLang="ko-KR" sz="10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Stopper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깃대 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현수막 설치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 크레인 주행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 위치에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HYD’Crane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정차하여 작업 구역 설치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Crane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이용하여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두 줄걸이후 상부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 Way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상가 한다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Walkway </a:t>
                      </a:r>
                      <a:r>
                        <a:rPr lang="ko-KR" altLang="en-US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발판꺼짐상태 확인</a:t>
                      </a:r>
                      <a:r>
                        <a:rPr lang="en-US" altLang="ko-KR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후 꺼짐발생시 </a:t>
                      </a:r>
                      <a:r>
                        <a:rPr lang="en-US" altLang="ko-KR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Walkway </a:t>
                      </a:r>
                      <a:r>
                        <a:rPr lang="ko-KR" altLang="en-US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규격에 맞게 철판절단하여 바닥에 설치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Crane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으로 소요 공기구 상부로 상가 한다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 구동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이동시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좌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우회전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전도 방지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Jig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 후 작업 위치 이동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※ T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또는 전 개소 교환시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구간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 투입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교환시 크레인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정비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ILS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:Trolley</a:t>
                      </a:r>
                      <a:r>
                        <a:rPr lang="en-US" altLang="ko-KR" sz="1000" b="0" u="none" kern="12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전원차단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(PCM 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전기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차단개소 잠금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운전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(PR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테크담당자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표찰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게시</a:t>
                      </a:r>
                      <a:endParaRPr lang="en-US" altLang="ko-KR" sz="10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Stopper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깃대 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현수막 철거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교환 위치로 크레인 이동하여 정지 한다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Crane Wheel</a:t>
                      </a:r>
                      <a:r>
                        <a:rPr lang="en-US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단면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Center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조정 시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HYD’ Jack(100 Ton)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사용하여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Center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맞춘다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 Board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Key Work Order ILS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확인후 개인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Locking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Tool Box Meeting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이동형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CCTV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정비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작업자 무전기 신호 방법 협의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및 준수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복명 복창 포함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- Crab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작업시 작업자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 대면 소통 또는 무전기 사용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-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/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 작업자 동시 무전 연락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안전지킴이 복장 준수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유도봉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호각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 조끼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승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하강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임시 설치 탑승 계단 사용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수공구 등을 손에 쥔 상태로 탑승 금지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가스발생지역 가스검지기 작업자 개인 착용후 작업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안전대 부착설비 노후 여부 확인후 작업</a:t>
                      </a:r>
                      <a:endParaRPr lang="ko-KR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수공구 가방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자루 사용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ts val="127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상부에서 공기구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자재 내릴시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에서 최소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5M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이상 떨어져서 올린다</a:t>
                      </a:r>
                      <a:endParaRPr lang="ko-KR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중량물 취급 시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표준 신호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None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줄걸이 및 유도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JIG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조업측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ILS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확인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(Board)</a:t>
                      </a:r>
                      <a:endParaRPr lang="ko-KR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운전자 신호 연락 철저 및 안전거리 유지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가동 중 회전체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2m 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이상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고소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지상에서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상부 작업을 인지할 수 있도록 현수막 설치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하부 보행자 인지 가능 높이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하고 현수막 하부 끝부분에 로프 끈으로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고정시킨다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92075" indent="-92075" algn="just" latinLnBrk="1"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확인 철저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 Board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에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Key Work Order ILS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를 확인후 개인</a:t>
                      </a:r>
                      <a:r>
                        <a:rPr lang="en-US" altLang="ko-KR" sz="1000" b="0" u="none" kern="0" baseline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Locking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</a:p>
                    <a:p>
                      <a:pPr marL="92075" indent="-92075" algn="l" defTabSz="914290" rtl="0" eaLnBrk="1" latinLnBrk="1" hangingPunct="1">
                        <a:lnSpc>
                          <a:spcPts val="127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Tool Box Meeting </a:t>
                      </a:r>
                      <a:r>
                        <a:rPr lang="ko-KR" altLang="ko-KR" sz="1000" b="0" u="none" kern="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endParaRPr lang="en-US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2075" marR="0" indent="-9207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작업장 하부에 접근금지 </a:t>
                      </a:r>
                      <a:r>
                        <a:rPr lang="ko-KR" altLang="ko-KR" sz="1000" b="0" u="none" kern="100" dirty="0" err="1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팬스를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설치 및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출입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시 상호</a:t>
                      </a:r>
                      <a:r>
                        <a:rPr lang="en-US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연락을 확실히 하고 </a:t>
                      </a:r>
                      <a:r>
                        <a:rPr lang="ko-KR" altLang="en-US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안전지킴이를</a:t>
                      </a:r>
                      <a:r>
                        <a:rPr lang="ko-KR" altLang="ko-KR" sz="1000" b="0" u="none" kern="100" dirty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 </a:t>
                      </a:r>
                      <a:r>
                        <a:rPr lang="ko-KR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배치 한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다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Crane Trolley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전원 차단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안전표찰을 부착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588" marR="0" lvl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확인 철저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절연 장갑 착용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지적확인실시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Stopper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깃대 설치 시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조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lvl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확인철저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운전자 간 상호 신호연락찰저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무전기 사용 및 복명 복창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이중 고리 안전대 어깨 높이 체결</a:t>
                      </a: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작업장소 하부에 안전 팬스 설치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상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하가시 유도로프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지그활용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임의촉수 금지</a:t>
                      </a: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고임상태 확인 후 횔 상가</a:t>
                      </a:r>
                      <a:endParaRPr lang="en-US" altLang="ko-KR" sz="1000" b="0" u="none" kern="10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고임목 철저하게 하여 적치</a:t>
                      </a: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차량진입하여 주차시 고임목 철저하게 확인</a:t>
                      </a:r>
                    </a:p>
                    <a:p>
                      <a:pPr marL="1588" marR="0" indent="84138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협소구간 주변 정리정돈</a:t>
                      </a:r>
                      <a:endParaRPr lang="en-US" altLang="ko-KR" sz="1000" b="0" u="none" kern="10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 지킴이배치로 작업 구역내 보행자 통제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현수막 보행자가 잘 보이는 위치에 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지상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2~3M)</a:t>
                      </a:r>
                      <a:endParaRPr lang="ko-KR" altLang="en-US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Way Wheel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이동시 전도 위험 발생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제작 사용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이동시 작업자 손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발 위치확인 으로 협착  방지</a:t>
                      </a:r>
                      <a:endParaRPr lang="ko-KR" altLang="ko-KR" sz="1000" b="0" u="none" kern="0" dirty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98247" y="1712640"/>
            <a:ext cx="810473" cy="1482357"/>
            <a:chOff x="614282" y="3236533"/>
            <a:chExt cx="725245" cy="1482357"/>
          </a:xfrm>
        </p:grpSpPr>
        <p:sp>
          <p:nvSpPr>
            <p:cNvPr id="10" name="직사각형 9"/>
            <p:cNvSpPr/>
            <p:nvPr/>
          </p:nvSpPr>
          <p:spPr>
            <a:xfrm>
              <a:off x="614282" y="3236533"/>
              <a:ext cx="725245" cy="41144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1) </a:t>
              </a:r>
              <a:r>
                <a:rPr lang="ko-KR" altLang="en-US" sz="1100" smtClean="0"/>
                <a:t>준비 작업</a:t>
              </a:r>
              <a:endParaRPr lang="ko-KR" altLang="en-US" sz="1100"/>
            </a:p>
          </p:txBody>
        </p:sp>
        <p:cxnSp>
          <p:nvCxnSpPr>
            <p:cNvPr id="15" name="직선 화살표 연결선 14"/>
            <p:cNvCxnSpPr/>
            <p:nvPr/>
          </p:nvCxnSpPr>
          <p:spPr>
            <a:xfrm>
              <a:off x="1017348" y="3647976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0" name="그림 19" descr="DSCF0768.JPG"/>
          <p:cNvPicPr>
            <a:picLocks noGrp="1" noChangeAspect="1"/>
          </p:cNvPicPr>
          <p:nvPr isPhoto="1"/>
        </p:nvPicPr>
        <p:blipFill>
          <a:blip r:embed="rId2" cstate="print">
            <a:lum/>
          </a:blip>
          <a:stretch>
            <a:fillRect/>
          </a:stretch>
        </p:blipFill>
        <p:spPr>
          <a:xfrm>
            <a:off x="2420888" y="4808984"/>
            <a:ext cx="1080120" cy="77625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직사각형 20"/>
          <p:cNvSpPr/>
          <p:nvPr/>
        </p:nvSpPr>
        <p:spPr>
          <a:xfrm>
            <a:off x="1124744" y="4808984"/>
            <a:ext cx="1062074" cy="77625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 descr="DSCF013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420888" y="9273480"/>
            <a:ext cx="936104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422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-2" y="1264488"/>
          <a:ext cx="6858000" cy="8559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41783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2951315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564902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16176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2496306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93663" indent="-9366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탑승 절차 프로세스 실행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,ILS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안전작업허가서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3663" marR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ILS 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실시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 :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전원차단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운전자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), 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확인자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(PCM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담당자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표찰게시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(Posco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허가자는 전원차단 확인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0" indent="0" defTabSz="914290" fontAlgn="auto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※ T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또는 전개소 교환시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구간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Trolley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(R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측 교환시 크레인 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Main </a:t>
                      </a:r>
                      <a:r>
                        <a:rPr lang="ko-KR" altLang="en-US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</a:t>
                      </a:r>
                      <a:r>
                        <a:rPr lang="en-US" altLang="ko-KR" sz="1000" b="0" u="none" kern="100" spc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본작업 안전작업허가 승인</a:t>
                      </a:r>
                      <a:endParaRPr lang="en-US" altLang="ko-KR" sz="10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작업자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허가자</a:t>
                      </a:r>
                      <a:r>
                        <a:rPr lang="en-US" altLang="ko-KR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,TBM </a:t>
                      </a:r>
                      <a:r>
                        <a:rPr lang="ko-KR" altLang="en-US" sz="1000" b="0" u="none" kern="12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+mn-cs"/>
                        </a:rPr>
                        <a:t>리뷰</a:t>
                      </a:r>
                      <a:endParaRPr lang="en-US" altLang="ko-KR" sz="1000" b="0" u="none" kern="12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+mn-cs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Stopper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깃대 설치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현수막 설치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b="1" u="sng" kern="100" smtClean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b="1" u="sng" kern="100" smtClean="0">
                        <a:solidFill>
                          <a:srgbClr val="0000CC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작업장소 트레일러 지속 이동 작업구역을 명확히 설정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작업구역 감시자 배치 후 작업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동일 라인 선상 크레인 가동중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: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사전작업시 동선 크레인 운전자 상호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TBM+,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스토퍼는 설치 불가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사전작업 중 하부 감시자 </a:t>
                      </a:r>
                      <a:r>
                        <a:rPr lang="en-US" altLang="ko-KR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명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배치후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15M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근접시 크레인 운전자 취명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동일 작업장內 병행 작업이 발생 할 경우 상호간섭에 의한 위험요인을 사전공유하고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TBM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일지에 확인후 서명 할것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(TBM+ </a:t>
                      </a:r>
                      <a:r>
                        <a:rPr lang="ko-KR" altLang="ko-KR" sz="1000" b="0" u="none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활동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Crane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가동 전 사이렌 경보 방송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유압 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Jack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사용시 작업자 안전거리 확보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유압 </a:t>
                      </a:r>
                      <a:r>
                        <a:rPr lang="en-US" altLang="ko-KR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Jack 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사용시 작업자 간 상호 복명 복창 후 작동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줄걸이시 두줄걸이 사용 유도로프 설치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HYD’Crane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운전자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작업자는 무전기로 상호신호연락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복명복창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3663" marR="0" lvl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운전자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공장담당자가 크레인 탑승구까지 동행하지 않으면 크레인 탑승 금지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3663" marR="0" lvl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크레인 탑승시는 반드시 탑승계단이용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이동용 사다리 이용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2</a:t>
                      </a: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사항이 안될시 안전대 고리 체결후 승하차 한다</a:t>
                      </a:r>
                      <a:endParaRPr lang="en-US" altLang="ko-KR" sz="1000" b="0" u="none" kern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3663" marR="0" lvl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전원차단 </a:t>
                      </a:r>
                      <a:r>
                        <a:rPr lang="en-US" altLang="ko-KR" sz="1000" b="0" u="none" kern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ILS</a:t>
                      </a:r>
                      <a:r>
                        <a:rPr lang="ko-KR" altLang="en-US" sz="1000" b="0" u="none" kern="0" baseline="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확인철저</a:t>
                      </a:r>
                      <a:endParaRPr lang="en-US" altLang="ko-KR" sz="1000" b="0" u="none" kern="0" baseline="0" smtClean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93663" marR="0" lvl="0" indent="-9366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간이 스토퍼 범퍼에서 </a:t>
                      </a:r>
                      <a:r>
                        <a:rPr lang="en-US" altLang="ko-KR" sz="1000" b="0" u="none" kern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5M</a:t>
                      </a:r>
                      <a:r>
                        <a:rPr lang="ko-KR" altLang="en-US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 이상설치</a:t>
                      </a:r>
                      <a:r>
                        <a:rPr lang="en-US" altLang="ko-KR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,Bolt </a:t>
                      </a:r>
                      <a:r>
                        <a:rPr lang="ko-KR" altLang="en-US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조임상태확인</a:t>
                      </a:r>
                      <a:r>
                        <a:rPr lang="en-US" altLang="ko-KR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(2</a:t>
                      </a:r>
                      <a:r>
                        <a:rPr lang="ko-KR" altLang="en-US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인</a:t>
                      </a:r>
                      <a:r>
                        <a:rPr lang="en-US" altLang="ko-KR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1</a:t>
                      </a:r>
                      <a:r>
                        <a:rPr lang="ko-KR" altLang="en-US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조설치</a:t>
                      </a:r>
                      <a:r>
                        <a:rPr lang="en-US" altLang="ko-KR" sz="1000" b="0" u="none" kern="0" baseline="0" smtClean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ko-KR" sz="1000" b="0" u="none" kern="0" smtClean="0">
                        <a:solidFill>
                          <a:srgbClr val="0000FF"/>
                        </a:solidFill>
                        <a:effectLst/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  <a:tr h="2686622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Way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 핸드레일을 취외할 경우 취외 구간에 보조로프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하리프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설치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후 핸드레일을 취외한다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급지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Line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및 주행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Bumper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주행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상부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Walk Way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상가 및 이동 시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좌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우회전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체인 블럭 줄걸이 후 이동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사전준비 작업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구동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전도방지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Jig Coupling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설치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Base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Bolt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Impact Wrench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로 분리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체인블럭을 이용하여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Line Shaft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후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Coupling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분해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Coupling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분해시 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Marking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실시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</a:t>
                      </a: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Jack(100 Ton)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설치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고임상태 확인</a:t>
                      </a:r>
                      <a:r>
                        <a:rPr lang="en-US" altLang="ko-KR" sz="1000" b="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- Liner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제작된 규격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Adapter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HYD‘ Jack 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단면이 주행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Rail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분리 될때 까지 권상 하여 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인출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분리 않될 경우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Hammer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타격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보조로프 설치구간 작업자는 안전대 고리를 체결 후 작업한다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줄걸이 상태 확인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해지장치 정상작동 확인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사용 시 복명복창 실시</a:t>
                      </a:r>
                      <a:endParaRPr lang="en-US" altLang="ko-KR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사용 시 사전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 시 직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작업간 복명복창 실시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손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 위치확인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안전바 설치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 밴드 사용</a:t>
                      </a:r>
                      <a:endParaRPr lang="en-US" altLang="en-US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 시 직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en-US" altLang="en-US" sz="1000" b="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 ’Jack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작업간 복명복창 실시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Oil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Pump Lever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 밴드 사용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Hammer 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타격 시 정확히 타격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작업자 손 위치확인</a:t>
                      </a:r>
                      <a:r>
                        <a:rPr lang="en-US" altLang="ko-KR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b="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최대한손사용금지</a:t>
                      </a:r>
                      <a:endParaRPr lang="en-US" altLang="ko-KR" sz="1000" b="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유압 쟈키 작동 시 지적확인 실시 후 작업하여 인적오류로 인한 재해 방지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 회사 이동중 발목 골절사고가 발생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작업 이동반경 내 단차 유무 점검</a:t>
                      </a:r>
                      <a:endParaRPr lang="en-US" altLang="ko-KR" sz="1000" b="0" i="0" u="none" strike="noStrike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</a:txBody>
                  <a:tcPr marL="17780" marR="17780" marT="17780" marB="1778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782638714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228761" y="6100017"/>
            <a:ext cx="961178" cy="1453224"/>
            <a:chOff x="733305" y="5002738"/>
            <a:chExt cx="961178" cy="1453224"/>
          </a:xfrm>
        </p:grpSpPr>
        <p:sp>
          <p:nvSpPr>
            <p:cNvPr id="12" name="직사각형 11"/>
            <p:cNvSpPr/>
            <p:nvPr/>
          </p:nvSpPr>
          <p:spPr>
            <a:xfrm>
              <a:off x="733305" y="5002738"/>
              <a:ext cx="961178" cy="38231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2) </a:t>
              </a:r>
              <a:r>
                <a:rPr lang="ko-KR" altLang="en-US" sz="1100" smtClean="0"/>
                <a:t>분해 작업</a:t>
              </a:r>
              <a:endParaRPr lang="en-US" altLang="ko-KR" sz="1100" smtClean="0"/>
            </a:p>
            <a:p>
              <a:pPr algn="ctr"/>
              <a:r>
                <a:rPr lang="en-US" altLang="ko-KR" sz="1100" smtClean="0"/>
                <a:t>(</a:t>
              </a:r>
              <a:r>
                <a:rPr lang="ko-KR" altLang="en-US" sz="1100" smtClean="0"/>
                <a:t>구동</a:t>
              </a:r>
              <a:r>
                <a:rPr lang="en-US" altLang="ko-KR" sz="1100" smtClean="0"/>
                <a:t>)</a:t>
              </a:r>
              <a:endParaRPr lang="ko-KR" altLang="en-US" sz="110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213894" y="5385048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873" y="7731000"/>
            <a:ext cx="1338713" cy="826349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3154312" y="7511025"/>
            <a:ext cx="826352" cy="126630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765" y="8885212"/>
            <a:ext cx="1297123" cy="920552"/>
          </a:xfrm>
          <a:prstGeom prst="rect">
            <a:avLst/>
          </a:prstGeom>
        </p:spPr>
      </p:pic>
      <p:pic>
        <p:nvPicPr>
          <p:cNvPr id="11" name="그림 10" descr="DSCF1235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76969" y="8985448"/>
            <a:ext cx="1321932" cy="720080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228761" y="1874632"/>
            <a:ext cx="961178" cy="1408716"/>
            <a:chOff x="711364" y="3311332"/>
            <a:chExt cx="961178" cy="1408716"/>
          </a:xfrm>
        </p:grpSpPr>
        <p:sp>
          <p:nvSpPr>
            <p:cNvPr id="15" name="직사각형 14"/>
            <p:cNvSpPr/>
            <p:nvPr/>
          </p:nvSpPr>
          <p:spPr>
            <a:xfrm>
              <a:off x="711364" y="3311332"/>
              <a:ext cx="961178" cy="3378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1) </a:t>
              </a:r>
              <a:r>
                <a:rPr lang="ko-KR" altLang="en-US" sz="1100" smtClean="0"/>
                <a:t>준비 작업</a:t>
              </a:r>
              <a:endParaRPr lang="ko-KR" altLang="en-US" sz="1100"/>
            </a:p>
          </p:txBody>
        </p:sp>
        <p:cxnSp>
          <p:nvCxnSpPr>
            <p:cNvPr id="18" name="직선 화살표 연결선 17"/>
            <p:cNvCxnSpPr/>
            <p:nvPr/>
          </p:nvCxnSpPr>
          <p:spPr>
            <a:xfrm>
              <a:off x="1191953" y="3649134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6754" y="3274247"/>
            <a:ext cx="2324294" cy="12422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1634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-2" y="992560"/>
            <a:ext cx="6858001" cy="271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smtClean="0"/>
              <a:t>  1.3 </a:t>
            </a:r>
            <a:r>
              <a:rPr lang="ko-KR" altLang="en-US" sz="1100" smtClean="0"/>
              <a:t>수리작업</a:t>
            </a:r>
            <a:endParaRPr lang="ko-KR" altLang="en-US" sz="110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/>
          </p:nvPr>
        </p:nvGraphicFramePr>
        <p:xfrm>
          <a:off x="-2" y="1251884"/>
          <a:ext cx="6857999" cy="8676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2738">
                  <a:extLst>
                    <a:ext uri="{9D8B030D-6E8A-4147-A177-3AD203B41FA5}">
                      <a16:colId xmlns:a16="http://schemas.microsoft.com/office/drawing/2014/main" val="3142952763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112099620"/>
                    </a:ext>
                  </a:extLst>
                </a:gridCol>
                <a:gridCol w="2852933">
                  <a:extLst>
                    <a:ext uri="{9D8B030D-6E8A-4147-A177-3AD203B41FA5}">
                      <a16:colId xmlns:a16="http://schemas.microsoft.com/office/drawing/2014/main" val="1615303639"/>
                    </a:ext>
                  </a:extLst>
                </a:gridCol>
              </a:tblGrid>
              <a:tr h="2408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작업순서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작업방법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smtClean="0"/>
                        <a:t>안전사항</a:t>
                      </a:r>
                      <a:endParaRPr lang="ko-KR" altLang="en-US" sz="1100"/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163565"/>
                  </a:ext>
                </a:extLst>
              </a:tr>
              <a:tr h="7040024">
                <a:tc>
                  <a:txBody>
                    <a:bodyPr/>
                    <a:lstStyle/>
                    <a:p>
                      <a:pPr algn="ctr" latinLnBrk="1"/>
                      <a:endParaRPr lang="ko-KR" altLang="en-US" sz="11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/>
                        </a:rPr>
                        <a:t>Sling Wire Rope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 한다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하강 시 추락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충돌에 의한 재해를 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안전지킴이 배치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하부통행금지</a:t>
                      </a:r>
                    </a:p>
                    <a:p>
                      <a:pPr marL="185738" marR="0" indent="-100013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블록을 이용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줄걸이 하여 지상 크레인이 줄걸이 할 수 있을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때까지 끌어낸다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endParaRPr lang="ko-KR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 취부 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Block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 Rope : 12ØX 1m    2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Hoist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와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Chain BlocK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이용하여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구동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종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동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)Wheel  Assembly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서서히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Frame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분리하여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블록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사용하여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완전히 빠져 나오면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작업에 지장이 없는 안전한 장소에 안착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인출한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Crane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이용하여 하강 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인출 시 중심 맞지않아 낙하 사고위험에 대비하여 체인 블록을 활용 중심 이탈에 대비한다</a:t>
                      </a:r>
                      <a:endParaRPr lang="en-US" altLang="ko-KR" sz="1000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급지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Line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및 주행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Bumper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Saddle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하부에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Jack(100 Ton)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설치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 상태 확인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- Liner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제작된 규격 </a:t>
                      </a:r>
                      <a:r>
                        <a:rPr lang="en-US" altLang="ko-KR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Adapter </a:t>
                      </a:r>
                      <a:r>
                        <a:rPr lang="ko-KR" altLang="en-US" sz="1000" b="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Base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Bolt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Hammer Wrench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로 분리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HYD‘ Jack 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단면이 주행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Rail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분리 될때 까지 권상하여 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인출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체인블록을 이용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줄걸이 하여 지상 크레인이 줄걸이 할 수 있을 때까지 끌어낸다</a:t>
                      </a:r>
                      <a:endParaRPr lang="en-US" altLang="ko-KR" sz="1000" u="none" kern="100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취외 취부 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 Block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 Rope : 12ØX 1m,2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Hoist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와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Chain BlocK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이용하여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구동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종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동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)Wheel  Assembly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서서히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Frame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분리하여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블록사용하여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완전히 빠져 나오면 상부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보도판의 작업가능 장소에 안착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185738" indent="-100013" algn="l" latinLnBrk="1">
                        <a:lnSpc>
                          <a:spcPct val="100000"/>
                        </a:lnSpc>
                        <a:spcAft>
                          <a:spcPts val="0"/>
                        </a:spcAft>
                        <a:buFontTx/>
                        <a:buChar char="-"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Base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에서 인출한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Wheel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Crane</a:t>
                      </a:r>
                      <a:r>
                        <a:rPr lang="ko-KR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이용하여 하강 </a:t>
                      </a:r>
                      <a:endParaRPr lang="en-US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tc>
                  <a:txBody>
                    <a:bodyPr/>
                    <a:lstStyle/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.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유압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Jack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이 내려앉을 위험있으니 </a:t>
                      </a:r>
                      <a:r>
                        <a:rPr lang="en-US" altLang="ko-KR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</a:t>
                      </a:r>
                      <a:r>
                        <a:rPr lang="ko-KR" altLang="en-US" sz="1000" u="none" kern="10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에 안전블록 사용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체인블록 중간단 사용 당김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거는 곳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작업전 점검 후 작업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해지장치 정상작동 확인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,HYD ’Jack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 시 복명 복창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상태확인하여 이탈 및 추락방지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 사용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하강 시 추락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충돌에 의한 재해를 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및 하부통행금지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작업 중 공기구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이물질 등 하부 투입 금지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중량물이 없더라도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C-Hook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는 낙하 될 수 있으므로 하부 작업을 하지 말 것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작업반경내 접근금지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중량물 취급기 안전거리유지</a:t>
                      </a:r>
                      <a:endParaRPr lang="en-US" altLang="ko-KR" sz="1000" u="none" kern="100" baseline="0" smtClean="0">
                        <a:solidFill>
                          <a:srgbClr val="0000FF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baseline="0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  <a:cs typeface="Times New Roman"/>
                        </a:rPr>
                        <a:t>손대용치공구 사용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줄걸이 상태 확인 으로 낙하 재해 주의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Shaft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절손 부위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확인 철저로 낙하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협착 주의 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lvl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취급 시 손가락이 협착 주의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(Jig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사용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하강 시 작업자는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운전수 상호연락 철저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무전기 사용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 Crane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반경 안전 팬스 설치 하부 감시자 배치로 안전 재해 예방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인출 시 중량이므로 협착 및 추락에 주의</a:t>
                      </a:r>
                    </a:p>
                    <a:p>
                      <a:pPr marL="85725" marR="0" lvl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u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Oil Pump Lever</a:t>
                      </a:r>
                      <a:r>
                        <a:rPr lang="ko-KR" altLang="en-US" sz="1000" b="0" u="non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고정밴드 사용</a:t>
                      </a:r>
                      <a:endParaRPr lang="en-US" altLang="ko-KR" sz="1000" b="0" u="non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Block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고정 및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상태 확인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Belt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두 줄걸이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상부 고정체에 걸어 고정시켜 추락재해를 예방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직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HYD' Jack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안전블럭 설치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 줄걸이 상태 확인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Hook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해지장치 정상작동 확인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 블럭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,HYD’ Jack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작동시 복명복창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줄걸이 상태 확인하여 이탈 및 추락방지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(Wire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선정 및 상태점검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ko-KR" altLang="en-US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Rope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를 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Wheel Block 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에 두 줄걸이 사용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HYD’</a:t>
                      </a:r>
                      <a:r>
                        <a:rPr lang="en-US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Jack 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고임시 직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,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수평 확인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 (</a:t>
                      </a:r>
                      <a:r>
                        <a:rPr lang="ko-KR" altLang="en-US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안전거리 유지</a:t>
                      </a:r>
                      <a:r>
                        <a:rPr lang="en-US" altLang="ko-KR" sz="1000" u="none" kern="100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HYD' Jack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을 평탄하고 견고한 곳에 설치</a:t>
                      </a:r>
                      <a:r>
                        <a:rPr lang="ko-KR" altLang="en-US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lang="en-US" altLang="ko-KR" sz="1000" b="0" i="0" u="none" strike="noStrike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작업간 복명복창</a:t>
                      </a:r>
                      <a:endParaRPr lang="en-US" altLang="ko-KR" sz="1000" b="0" i="0" u="none" strike="noStrike" baseline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HYD’ Jack 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권상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권하 시 손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발 위치확인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안전거리 확보</a:t>
                      </a:r>
                      <a:r>
                        <a:rPr lang="en-US" altLang="ko-KR" sz="1000" b="0" i="0" u="none" strike="noStrike" baseline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 고정 前 안전난간의 고정 상태를 확인한다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  <a:p>
                      <a:pPr marL="88900" marR="0" indent="-8890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체인블럭이 고정돤 안전난간에 안점대 줄걸이를 하지 않는다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ko-KR" altLang="en-US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필요시 보조로프 설치</a:t>
                      </a:r>
                      <a:r>
                        <a:rPr lang="en-US" altLang="ko-KR" sz="1000" u="none" kern="10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유압 쟈키 작동 시 지적확인 실시 후 작업하여 인적오류로 인한 재해 방지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타 회사 이동중 발목 골절사고가 발생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작업 이동반경 내 단차 유무 점검</a:t>
                      </a:r>
                      <a:endParaRPr lang="en-US" altLang="ko-KR" sz="1000" b="0" i="0" u="none" strike="noStrike" smtClean="0">
                        <a:solidFill>
                          <a:srgbClr val="0000FF"/>
                        </a:solidFill>
                        <a:latin typeface="+mn-ea"/>
                        <a:ea typeface="+mn-ea"/>
                      </a:endParaRP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손위치 확인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반대편 추락위치 확인</a:t>
                      </a:r>
                    </a:p>
                    <a:p>
                      <a:pPr marL="85725" marR="0" indent="-85725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라이너 고을때 튕김 주의</a:t>
                      </a:r>
                      <a:r>
                        <a:rPr lang="en-US" altLang="ko-KR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smtClean="0">
                          <a:solidFill>
                            <a:srgbClr val="0000FF"/>
                          </a:solidFill>
                          <a:latin typeface="+mn-ea"/>
                          <a:ea typeface="+mn-ea"/>
                        </a:rPr>
                        <a:t>주변 통제 확인</a:t>
                      </a:r>
                      <a:endParaRPr lang="en-US" altLang="ko-KR" sz="1000" u="none" kern="100" smtClean="0">
                        <a:solidFill>
                          <a:schemeClr val="tx1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17780" marR="17780" marT="17780" marB="17780"/>
                </a:tc>
                <a:extLst>
                  <a:ext uri="{0D108BD9-81ED-4DB2-BD59-A6C34878D82A}">
                    <a16:rowId xmlns:a16="http://schemas.microsoft.com/office/drawing/2014/main" val="1008614065"/>
                  </a:ext>
                </a:extLst>
              </a:tr>
            </a:tbl>
          </a:graphicData>
        </a:graphic>
      </p:graphicFrame>
      <p:grpSp>
        <p:nvGrpSpPr>
          <p:cNvPr id="16" name="그룹 15"/>
          <p:cNvGrpSpPr/>
          <p:nvPr/>
        </p:nvGrpSpPr>
        <p:grpSpPr>
          <a:xfrm>
            <a:off x="116632" y="1779699"/>
            <a:ext cx="720080" cy="1465256"/>
            <a:chOff x="758298" y="4985757"/>
            <a:chExt cx="720080" cy="1465256"/>
          </a:xfrm>
        </p:grpSpPr>
        <p:sp>
          <p:nvSpPr>
            <p:cNvPr id="12" name="직사각형 11"/>
            <p:cNvSpPr/>
            <p:nvPr/>
          </p:nvSpPr>
          <p:spPr>
            <a:xfrm>
              <a:off x="758298" y="4985757"/>
              <a:ext cx="720080" cy="39434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smtClean="0"/>
                <a:t>2) </a:t>
              </a:r>
              <a:r>
                <a:rPr lang="ko-KR" altLang="en-US" sz="1100" smtClean="0"/>
                <a:t>분해 작업</a:t>
              </a:r>
              <a:endParaRPr lang="en-US" altLang="ko-KR" sz="1100" smtClean="0"/>
            </a:p>
            <a:p>
              <a:pPr algn="ctr"/>
              <a:r>
                <a:rPr lang="en-US" altLang="ko-KR" sz="1100" smtClean="0"/>
                <a:t>(</a:t>
              </a:r>
              <a:r>
                <a:rPr lang="ko-KR" altLang="en-US" sz="1100" smtClean="0"/>
                <a:t>구동</a:t>
              </a:r>
              <a:r>
                <a:rPr lang="en-US" altLang="ko-KR" sz="1100" smtClean="0"/>
                <a:t>)</a:t>
              </a:r>
              <a:endParaRPr lang="ko-KR" altLang="en-US" sz="1100"/>
            </a:p>
          </p:txBody>
        </p:sp>
        <p:cxnSp>
          <p:nvCxnSpPr>
            <p:cNvPr id="17" name="직선 화살표 연결선 16"/>
            <p:cNvCxnSpPr/>
            <p:nvPr/>
          </p:nvCxnSpPr>
          <p:spPr>
            <a:xfrm>
              <a:off x="1118338" y="5380099"/>
              <a:ext cx="0" cy="107091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672890" y="3836629"/>
            <a:ext cx="1623039" cy="2077601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609" y="6625168"/>
            <a:ext cx="2448272" cy="7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07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1C406C30-685F-4132-9A26-55964B5B5B01}" vid="{E518DA7B-1320-4EFF-98A5-E9BC59A8066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</TotalTime>
  <Words>6030</Words>
  <Application>Microsoft Office PowerPoint</Application>
  <PresentationFormat>A4 용지(210x297mm)</PresentationFormat>
  <Paragraphs>807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맑은 고딕</vt:lpstr>
      <vt:lpstr>맑은 고딕</vt:lpstr>
      <vt:lpstr>Arial</vt:lpstr>
      <vt:lpstr>Calibri</vt:lpstr>
      <vt:lpstr>Calibri Light</vt:lpstr>
      <vt:lpstr>Times New Roman</vt:lpstr>
      <vt:lpstr>Wingdings</vt:lpstr>
      <vt:lpstr>Default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포스코ICT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wonbin</dc:creator>
  <cp:lastModifiedBy>wonbin</cp:lastModifiedBy>
  <cp:revision>1</cp:revision>
  <dcterms:created xsi:type="dcterms:W3CDTF">2025-06-12T10:06:10Z</dcterms:created>
  <dcterms:modified xsi:type="dcterms:W3CDTF">2025-06-12T10:07:43Z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Fasoo_Trace_ID" pid="2">
    <vt:lpwstr>eyJub2RlMSI6eyJkc2QiOiIwMTAwMDAwMDAwMDAzNDgyIiwibG9nVGltZSI6IjIwMjUtMDYtMTJUMTA6MTQ6NTdaIiwicElEIjoxLCJ0cmFjZUlkIjoiQThBNzc5QTNDNjBBNDM3NUEwOUZFNUJBOUM4QkRCODUiLCJ1c2VyQ29kZSI6IndvbmJpbiJ9LCJub2RlMiI6eyJkc2QiOiIwMTAwMDAwMDAwMDAzNDgyIiwibG9nVGltZSI6IjIwMjUtMDYtMTJUMTA6MTQ6NTdaIiwicElEIjoxLCJ0cmFjZUlkIjoiQThBNzc5QTNDNjBBNDM3NUEwOUZFNUJBOUM4QkRCODUiLCJ1c2VyQ29kZSI6IndvbmJpbiJ9LCJub2RlMyI6eyJkc2QiOiIwMTAwMDAwMDAwMDAzNDgyIiwibG9nVGltZSI6IjIwMjUtMDYtMTJUMTA6MTQ6NTdaIiwicElEIjoxLCJ0cmFjZUlkIjoiQThBNzc5QTNDNjBBNDM3NUEwOUZFNUJBOUM4QkRCODUiLCJ1c2VyQ29kZSI6IndvbmJpbiJ9LCJub2RlNCI6eyJkc2QiOiIwMTAwMDAwMDAwMDAzNDgyIiwibG9nVGltZSI6IjIwMjUtMDYtMTJUMTA6MTQ6NTdaIiwicElEIjoxLCJ0cmFjZUlkIjoiQThBNzc5QTNDNjBBNDM3NUEwOUZFNUJBOUM4QkRCODUiLCJ1c2VyQ29kZSI6IndvbmJpbiJ9LCJub2RlNSI6eyJkc2QiOiIwMDAwMDAwMDAwMDAwMDAwIiwibG9nVGltZSI6IjIwMjUtMDYtMTJUMTA6MTc6MDlaIiwicElEIjoyMDQ4LCJ0cmFjZUlkIjoiNDg0QUQwQ0M4QTZENDM5NkJFOEZCMDExNEY2M0YwNTYiLCJ1c2VyQ29kZSI6IndvbmJpbiJ9LCJub2RlQ291bnQiOjJ9</vt:lpwstr>
  </property>
</Properties>
</file>