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7620000" cx="10160000"/>
  <p:notesSz cx="7620000" cy="10160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 name="Shape 19"/>
        <p:cNvGrpSpPr/>
        <p:nvPr/>
      </p:nvGrpSpPr>
      <p:grpSpPr>
        <a:xfrm>
          <a:off x="0" y="0"/>
          <a:ext cx="0" cy="0"/>
          <a:chOff x="0" y="0"/>
          <a:chExt cx="0" cy="0"/>
        </a:xfrm>
      </p:grpSpPr>
      <p:sp>
        <p:nvSpPr>
          <p:cNvPr id="20" name="Google Shape;20;i0: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21" name="Google Shape;21;i0: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marR="0" rtl="0" algn="l">
              <a:lnSpc>
                <a:spcPct val="112500"/>
              </a:lnSpc>
              <a:spcBef>
                <a:spcPts val="0"/>
              </a:spcBef>
              <a:spcAft>
                <a:spcPts val="333"/>
              </a:spcAft>
              <a:buNone/>
            </a:pPr>
            <a:r>
              <a:rPr lang="en-US" sz="1466">
                <a:solidFill>
                  <a:srgbClr val="000000"/>
                </a:solidFill>
                <a:latin typeface="Arial"/>
                <a:ea typeface="Arial"/>
                <a:cs typeface="Arial"/>
                <a:sym typeface="Arial"/>
              </a:rPr>
              <a:t>90% of this talk is based on work by Robert Axelrod, a professor of political science and public policy at University of Michigan, Ann Arbor. The first paper on this topic was published in 1980. Axelrod has done research in other areas of political science, but this is the work by which he is best known. He remains active today in related research. </a:t>
            </a:r>
            <a:endParaRPr sz="1466">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i75: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96" name="Google Shape;96;i75: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marR="0" rtl="0" algn="l">
              <a:lnSpc>
                <a:spcPct val="112500"/>
              </a:lnSpc>
              <a:spcBef>
                <a:spcPts val="0"/>
              </a:spcBef>
              <a:spcAft>
                <a:spcPts val="0"/>
              </a:spcAft>
              <a:buNone/>
            </a:pPr>
            <a:r>
              <a:rPr lang="en-US" sz="1466">
                <a:solidFill>
                  <a:srgbClr val="000000"/>
                </a:solidFill>
                <a:latin typeface="Arial"/>
                <a:ea typeface="Arial"/>
                <a:cs typeface="Arial"/>
                <a:sym typeface="Arial"/>
              </a:rPr>
              <a:t>“Nice” defined to mean not being the one to defect first.</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rPr lang="en-US" sz="1466">
                <a:solidFill>
                  <a:srgbClr val="000000"/>
                </a:solidFill>
                <a:latin typeface="Arial"/>
                <a:ea typeface="Arial"/>
                <a:cs typeface="Arial"/>
                <a:sym typeface="Arial"/>
              </a:rPr>
              <a:t>The gap in scores between top 8 and the remainder is the largest gap in the table.</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rPr lang="en-US" sz="1466">
                <a:solidFill>
                  <a:srgbClr val="000000"/>
                </a:solidFill>
                <a:latin typeface="Arial"/>
                <a:ea typeface="Arial"/>
                <a:cs typeface="Arial"/>
                <a:sym typeface="Arial"/>
              </a:rPr>
              <a:t>Nice strategies do well with each other, because they never defect, so they get 600 points each against one another.</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333"/>
              </a:spcAft>
              <a:buNone/>
            </a:pPr>
            <a:r>
              <a:t/>
            </a:r>
            <a:endParaRPr sz="1466">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i84: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i84: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marR="0" rtl="0" algn="l">
              <a:lnSpc>
                <a:spcPct val="112500"/>
              </a:lnSpc>
              <a:spcBef>
                <a:spcPts val="0"/>
              </a:spcBef>
              <a:spcAft>
                <a:spcPts val="0"/>
              </a:spcAft>
              <a:buNone/>
            </a:pPr>
            <a:r>
              <a:rPr lang="en-US" sz="1466">
                <a:solidFill>
                  <a:srgbClr val="000000"/>
                </a:solidFill>
                <a:latin typeface="Arial"/>
                <a:ea typeface="Arial"/>
                <a:cs typeface="Arial"/>
                <a:sym typeface="Arial"/>
              </a:rPr>
              <a:t>“Nice” defined to mean not being the one to defect first.</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rPr lang="en-US" sz="1466">
                <a:solidFill>
                  <a:srgbClr val="000000"/>
                </a:solidFill>
                <a:latin typeface="Arial"/>
                <a:ea typeface="Arial"/>
                <a:cs typeface="Arial"/>
                <a:sym typeface="Arial"/>
              </a:rPr>
              <a:t>The gap in scores between top 8 and the remainder is the largest gap in the table.</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rPr lang="en-US" sz="1466">
                <a:solidFill>
                  <a:srgbClr val="000000"/>
                </a:solidFill>
                <a:latin typeface="Arial"/>
                <a:ea typeface="Arial"/>
                <a:cs typeface="Arial"/>
                <a:sym typeface="Arial"/>
              </a:rPr>
              <a:t>Nice strategies do well with each other, because they never defect, so they get 600 points each against one another.</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333"/>
              </a:spcAft>
              <a:buNone/>
            </a:pPr>
            <a:r>
              <a:t/>
            </a:r>
            <a:endParaRPr sz="1466">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i90: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i90: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marR="0" rtl="0" algn="l">
              <a:lnSpc>
                <a:spcPct val="112500"/>
              </a:lnSpc>
              <a:spcBef>
                <a:spcPts val="0"/>
              </a:spcBef>
              <a:spcAft>
                <a:spcPts val="0"/>
              </a:spcAft>
              <a:buNone/>
            </a:pPr>
            <a:r>
              <a:rPr lang="en-US" sz="1466">
                <a:solidFill>
                  <a:srgbClr val="000000"/>
                </a:solidFill>
                <a:latin typeface="Arial"/>
                <a:ea typeface="Arial"/>
                <a:cs typeface="Arial"/>
                <a:sym typeface="Arial"/>
              </a:rPr>
              <a:t>“Nice” defined to mean not being the one to defect first.</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rPr lang="en-US" sz="1466">
                <a:solidFill>
                  <a:srgbClr val="000000"/>
                </a:solidFill>
                <a:latin typeface="Arial"/>
                <a:ea typeface="Arial"/>
                <a:cs typeface="Arial"/>
                <a:sym typeface="Arial"/>
              </a:rPr>
              <a:t>The gap in scores between top 8 and the remainder is the largest gap in the table.</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rPr lang="en-US" sz="1466">
                <a:solidFill>
                  <a:srgbClr val="000000"/>
                </a:solidFill>
                <a:latin typeface="Arial"/>
                <a:ea typeface="Arial"/>
                <a:cs typeface="Arial"/>
                <a:sym typeface="Arial"/>
              </a:rPr>
              <a:t>Nice strategies do well with each other, because they never defect, so they get 600 points each against one another.</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333"/>
              </a:spcAft>
              <a:buNone/>
            </a:pPr>
            <a:r>
              <a:t/>
            </a:r>
            <a:endParaRPr sz="1466">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i100: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i100: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marR="0" rtl="0" algn="l">
              <a:lnSpc>
                <a:spcPct val="112500"/>
              </a:lnSpc>
              <a:spcBef>
                <a:spcPts val="0"/>
              </a:spcBef>
              <a:spcAft>
                <a:spcPts val="0"/>
              </a:spcAft>
              <a:buNone/>
            </a:pPr>
            <a:r>
              <a:rPr lang="en-US" sz="1466">
                <a:solidFill>
                  <a:srgbClr val="000000"/>
                </a:solidFill>
                <a:latin typeface="Arial"/>
                <a:ea typeface="Arial"/>
                <a:cs typeface="Arial"/>
                <a:sym typeface="Arial"/>
              </a:rPr>
              <a:t>What’s interesting about the graph is that…</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rPr lang="en-US" sz="1466">
                <a:solidFill>
                  <a:srgbClr val="000000"/>
                </a:solidFill>
                <a:latin typeface="Arial"/>
                <a:ea typeface="Arial"/>
                <a:cs typeface="Arial"/>
                <a:sym typeface="Arial"/>
              </a:rPr>
              <a:t>-- Some strategies die off immediately. These are usually strategies that are not “nice” or those which are too cooperative.</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rPr lang="en-US" sz="1466">
                <a:solidFill>
                  <a:srgbClr val="000000"/>
                </a:solidFill>
                <a:latin typeface="Arial"/>
                <a:ea typeface="Arial"/>
                <a:cs typeface="Arial"/>
                <a:sym typeface="Arial"/>
              </a:rPr>
              <a:t>-- Some strategies do well and continue to do so. These are TIT FOR TAT-like.</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333"/>
              </a:spcAft>
              <a:buNone/>
            </a:pPr>
            <a:r>
              <a:rPr lang="en-US" sz="1466">
                <a:solidFill>
                  <a:srgbClr val="000000"/>
                </a:solidFill>
                <a:latin typeface="Arial"/>
                <a:ea typeface="Arial"/>
                <a:cs typeface="Arial"/>
                <a:sym typeface="Arial"/>
              </a:rPr>
              <a:t>-- Some strategies do well for a while and then fall off. These are strategies that try to take advantage of others. They do well for a while, but then die off when the population becomes more dominated by TIT FOR TAT strategies. </a:t>
            </a:r>
            <a:endParaRPr sz="1466">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i107: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i107: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marR="0" rtl="0" algn="l">
              <a:lnSpc>
                <a:spcPct val="112500"/>
              </a:lnSpc>
              <a:spcBef>
                <a:spcPts val="0"/>
              </a:spcBef>
              <a:spcAft>
                <a:spcPts val="0"/>
              </a:spcAft>
              <a:buNone/>
            </a:pPr>
            <a:r>
              <a:rPr lang="en-US" sz="1466">
                <a:solidFill>
                  <a:srgbClr val="000000"/>
                </a:solidFill>
                <a:latin typeface="Arial"/>
                <a:ea typeface="Arial"/>
                <a:cs typeface="Arial"/>
                <a:sym typeface="Arial"/>
              </a:rPr>
              <a:t>These apply only if you’re playing a non-zero-sum game that has structure that is similar to the iterated Prisoner’s Dilemma. </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333"/>
              </a:spcAft>
              <a:buNone/>
            </a:pPr>
            <a:r>
              <a:rPr lang="en-US" sz="1466">
                <a:solidFill>
                  <a:srgbClr val="000000"/>
                </a:solidFill>
                <a:latin typeface="Arial"/>
                <a:ea typeface="Arial"/>
                <a:cs typeface="Arial"/>
                <a:sym typeface="Arial"/>
              </a:rPr>
              <a:t>A slightly modified version of Axelrod’s advice. </a:t>
            </a:r>
            <a:endParaRPr sz="1466">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i113: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i113: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marR="0" rtl="0" algn="l">
              <a:lnSpc>
                <a:spcPct val="112500"/>
              </a:lnSpc>
              <a:spcBef>
                <a:spcPts val="0"/>
              </a:spcBef>
              <a:spcAft>
                <a:spcPts val="333"/>
              </a:spcAft>
              <a:buNone/>
            </a:pPr>
            <a:r>
              <a:rPr lang="en-US" sz="1466">
                <a:solidFill>
                  <a:srgbClr val="000000"/>
                </a:solidFill>
                <a:latin typeface="Arial"/>
                <a:ea typeface="Arial"/>
                <a:cs typeface="Arial"/>
                <a:sym typeface="Arial"/>
              </a:rPr>
              <a:t>Two criminals are taken as suspects by police, with very strong evidence that one or both of the suspects committed the crime. They are interrogated separately. Each has the option to tell the truth and confess to the crime (cooperate) or to lie and claim the other person did it (defect). If they both tell the truth (cooperate), the judge goes easy on them for being repentant, and they get only two years in jail. If they both lie (defect), the judge finds them unrepetant and sends them both to four years in jail. If one lies (defects) and the other confesses (cooperates), then the defector gets no years in jail, since both suspects agreed the defector didn’t do it, and the cooperator gets five years in jail, since he is considered to have perpetrated the whole crime. </a:t>
            </a:r>
            <a:endParaRPr sz="1466">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i132: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i132: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marR="0" rtl="0" algn="l">
              <a:lnSpc>
                <a:spcPct val="112500"/>
              </a:lnSpc>
              <a:spcBef>
                <a:spcPts val="0"/>
              </a:spcBef>
              <a:spcAft>
                <a:spcPts val="333"/>
              </a:spcAft>
              <a:buNone/>
            </a:pPr>
            <a:r>
              <a:rPr lang="en-US" sz="1466">
                <a:solidFill>
                  <a:srgbClr val="000000"/>
                </a:solidFill>
                <a:latin typeface="Arial"/>
                <a:ea typeface="Arial"/>
                <a:cs typeface="Arial"/>
                <a:sym typeface="Arial"/>
              </a:rPr>
              <a:t>This is notable, because it happened between armies whose stated intention was to destroy the other. </a:t>
            </a:r>
            <a:endParaRPr sz="1466">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i8: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29" name="Google Shape;29;i8: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i24: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45" name="Google Shape;45;i24: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i31: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52" name="Google Shape;52;i31: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i38: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59" name="Google Shape;59;i38: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marR="0" rtl="0" algn="l">
              <a:lnSpc>
                <a:spcPct val="112500"/>
              </a:lnSpc>
              <a:spcBef>
                <a:spcPts val="0"/>
              </a:spcBef>
              <a:spcAft>
                <a:spcPts val="0"/>
              </a:spcAft>
              <a:buNone/>
            </a:pPr>
            <a:r>
              <a:rPr lang="en-US" sz="1466">
                <a:solidFill>
                  <a:srgbClr val="000000"/>
                </a:solidFill>
                <a:latin typeface="Arial"/>
                <a:ea typeface="Arial"/>
                <a:cs typeface="Arial"/>
                <a:sym typeface="Arial"/>
              </a:rPr>
              <a:t>“Nice” defined to mean not being the one to defect first.</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rPr lang="en-US" sz="1466">
                <a:solidFill>
                  <a:srgbClr val="000000"/>
                </a:solidFill>
                <a:latin typeface="Arial"/>
                <a:ea typeface="Arial"/>
                <a:cs typeface="Arial"/>
                <a:sym typeface="Arial"/>
              </a:rPr>
              <a:t>The gap in scores between top 8 and the remainder is the largest gap in the table.</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rPr lang="en-US" sz="1466">
                <a:solidFill>
                  <a:srgbClr val="000000"/>
                </a:solidFill>
                <a:latin typeface="Arial"/>
                <a:ea typeface="Arial"/>
                <a:cs typeface="Arial"/>
                <a:sym typeface="Arial"/>
              </a:rPr>
              <a:t>Nice strategies do well with each other, because they never defect, so they get 600 points each against one another.</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333"/>
              </a:spcAft>
              <a:buNone/>
            </a:pPr>
            <a:r>
              <a:t/>
            </a:r>
            <a:endParaRPr sz="1466">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i45: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66" name="Google Shape;66;i45: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marR="0" rtl="0" algn="l">
              <a:lnSpc>
                <a:spcPct val="112500"/>
              </a:lnSpc>
              <a:spcBef>
                <a:spcPts val="0"/>
              </a:spcBef>
              <a:spcAft>
                <a:spcPts val="0"/>
              </a:spcAft>
              <a:buNone/>
            </a:pPr>
            <a:r>
              <a:rPr lang="en-US" sz="1466">
                <a:solidFill>
                  <a:srgbClr val="000000"/>
                </a:solidFill>
                <a:latin typeface="Arial"/>
                <a:ea typeface="Arial"/>
                <a:cs typeface="Arial"/>
                <a:sym typeface="Arial"/>
              </a:rPr>
              <a:t>“Nice” defined to mean not being the one to defect first.</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rPr lang="en-US" sz="1466">
                <a:solidFill>
                  <a:srgbClr val="000000"/>
                </a:solidFill>
                <a:latin typeface="Arial"/>
                <a:ea typeface="Arial"/>
                <a:cs typeface="Arial"/>
                <a:sym typeface="Arial"/>
              </a:rPr>
              <a:t>The gap in scores between top 8 and the remainder is the largest gap in the table.</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rPr lang="en-US" sz="1466">
                <a:solidFill>
                  <a:srgbClr val="000000"/>
                </a:solidFill>
                <a:latin typeface="Arial"/>
                <a:ea typeface="Arial"/>
                <a:cs typeface="Arial"/>
                <a:sym typeface="Arial"/>
              </a:rPr>
              <a:t>Nice strategies do well with each other, because they never defect, so they get 600 points each against one another.</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333"/>
              </a:spcAft>
              <a:buNone/>
            </a:pPr>
            <a:r>
              <a:t/>
            </a:r>
            <a:endParaRPr sz="1466">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i55: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76" name="Google Shape;76;i55: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i61: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82" name="Google Shape;82;i61: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i68: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89" name="Google Shape;89;i68: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 name="Shape 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3"/>
          <p:cNvSpPr txBox="1"/>
          <p:nvPr>
            <p:ph type="ctrTitle"/>
          </p:nvPr>
        </p:nvSpPr>
        <p:spPr>
          <a:xfrm>
            <a:off x="914400" y="3048000"/>
            <a:ext cx="8331200" cy="12192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SzPts val="4800"/>
              <a:buChar char="●"/>
              <a:defRPr sz="4800"/>
            </a:lvl1pPr>
            <a:lvl2pPr lvl="1" algn="ctr">
              <a:spcBef>
                <a:spcPts val="0"/>
              </a:spcBef>
              <a:spcAft>
                <a:spcPts val="0"/>
              </a:spcAft>
              <a:buSzPts val="4800"/>
              <a:buChar char="○"/>
              <a:defRPr sz="4800"/>
            </a:lvl2pPr>
            <a:lvl3pPr lvl="2" algn="ctr">
              <a:spcBef>
                <a:spcPts val="0"/>
              </a:spcBef>
              <a:spcAft>
                <a:spcPts val="0"/>
              </a:spcAft>
              <a:buSzPts val="4800"/>
              <a:buChar char="■"/>
              <a:defRPr sz="4800"/>
            </a:lvl3pPr>
            <a:lvl4pPr lvl="3" algn="ctr">
              <a:spcBef>
                <a:spcPts val="0"/>
              </a:spcBef>
              <a:spcAft>
                <a:spcPts val="0"/>
              </a:spcAft>
              <a:buSzPts val="4800"/>
              <a:buChar char="●"/>
              <a:defRPr sz="4800"/>
            </a:lvl4pPr>
            <a:lvl5pPr lvl="4" algn="ctr">
              <a:spcBef>
                <a:spcPts val="0"/>
              </a:spcBef>
              <a:spcAft>
                <a:spcPts val="0"/>
              </a:spcAft>
              <a:buSzPts val="4800"/>
              <a:buChar char="○"/>
              <a:defRPr sz="4800"/>
            </a:lvl5pPr>
            <a:lvl6pPr lvl="5" algn="ctr">
              <a:spcBef>
                <a:spcPts val="0"/>
              </a:spcBef>
              <a:spcAft>
                <a:spcPts val="0"/>
              </a:spcAft>
              <a:buSzPts val="4800"/>
              <a:buChar char="■"/>
              <a:defRPr sz="4800"/>
            </a:lvl6pPr>
            <a:lvl7pPr lvl="6" algn="ctr">
              <a:spcBef>
                <a:spcPts val="0"/>
              </a:spcBef>
              <a:spcAft>
                <a:spcPts val="0"/>
              </a:spcAft>
              <a:buSzPts val="4800"/>
              <a:buChar char="●"/>
              <a:defRPr sz="4800"/>
            </a:lvl7pPr>
            <a:lvl8pPr lvl="7" algn="ctr">
              <a:spcBef>
                <a:spcPts val="0"/>
              </a:spcBef>
              <a:spcAft>
                <a:spcPts val="0"/>
              </a:spcAft>
              <a:buSzPts val="4800"/>
              <a:buChar char="○"/>
              <a:defRPr sz="4800"/>
            </a:lvl8pPr>
            <a:lvl9pPr lvl="8" algn="ctr">
              <a:spcBef>
                <a:spcPts val="0"/>
              </a:spcBef>
              <a:spcAft>
                <a:spcPts val="0"/>
              </a:spcAft>
              <a:buSzPts val="4800"/>
              <a:buChar char="■"/>
              <a:defRPr sz="4800"/>
            </a:lvl9pPr>
          </a:lstStyle>
          <a:p/>
        </p:txBody>
      </p:sp>
      <p:sp>
        <p:nvSpPr>
          <p:cNvPr id="9" name="Google Shape;9;p3"/>
          <p:cNvSpPr txBox="1"/>
          <p:nvPr>
            <p:ph idx="1" type="subTitle"/>
          </p:nvPr>
        </p:nvSpPr>
        <p:spPr>
          <a:xfrm>
            <a:off x="1828800" y="4572000"/>
            <a:ext cx="6502400" cy="9144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SzPts val="3200"/>
              <a:buChar char="●"/>
              <a:defRPr sz="3200"/>
            </a:lvl1pPr>
            <a:lvl2pPr lvl="1" algn="ctr">
              <a:spcBef>
                <a:spcPts val="0"/>
              </a:spcBef>
              <a:spcAft>
                <a:spcPts val="0"/>
              </a:spcAft>
              <a:buSzPts val="3200"/>
              <a:buChar char="○"/>
              <a:defRPr sz="3200"/>
            </a:lvl2pPr>
            <a:lvl3pPr lvl="2" algn="ctr">
              <a:spcBef>
                <a:spcPts val="0"/>
              </a:spcBef>
              <a:spcAft>
                <a:spcPts val="0"/>
              </a:spcAft>
              <a:buSzPts val="3200"/>
              <a:buChar char="■"/>
              <a:defRPr sz="3200"/>
            </a:lvl3pPr>
            <a:lvl4pPr lvl="3" algn="ctr">
              <a:spcBef>
                <a:spcPts val="0"/>
              </a:spcBef>
              <a:spcAft>
                <a:spcPts val="0"/>
              </a:spcAft>
              <a:buSzPts val="3200"/>
              <a:buChar char="●"/>
              <a:defRPr sz="3200"/>
            </a:lvl4pPr>
            <a:lvl5pPr lvl="4" algn="ctr">
              <a:spcBef>
                <a:spcPts val="0"/>
              </a:spcBef>
              <a:spcAft>
                <a:spcPts val="0"/>
              </a:spcAft>
              <a:buSzPts val="3200"/>
              <a:buChar char="○"/>
              <a:defRPr sz="3200"/>
            </a:lvl5pPr>
            <a:lvl6pPr lvl="5" algn="ctr">
              <a:spcBef>
                <a:spcPts val="0"/>
              </a:spcBef>
              <a:spcAft>
                <a:spcPts val="0"/>
              </a:spcAft>
              <a:buSzPts val="3200"/>
              <a:buChar char="■"/>
              <a:defRPr sz="3200"/>
            </a:lvl6pPr>
            <a:lvl7pPr lvl="6" algn="ctr">
              <a:spcBef>
                <a:spcPts val="0"/>
              </a:spcBef>
              <a:spcAft>
                <a:spcPts val="0"/>
              </a:spcAft>
              <a:buSzPts val="3200"/>
              <a:buChar char="●"/>
              <a:defRPr sz="3200"/>
            </a:lvl7pPr>
            <a:lvl8pPr lvl="7" algn="ctr">
              <a:spcBef>
                <a:spcPts val="0"/>
              </a:spcBef>
              <a:spcAft>
                <a:spcPts val="0"/>
              </a:spcAft>
              <a:buSzPts val="3200"/>
              <a:buChar char="○"/>
              <a:defRPr sz="3200"/>
            </a:lvl8pPr>
            <a:lvl9pPr lvl="8" algn="ctr">
              <a:spcBef>
                <a:spcPts val="0"/>
              </a:spcBef>
              <a:spcAft>
                <a:spcPts val="0"/>
              </a:spcAft>
              <a:buSzPts val="3200"/>
              <a:buChar char="■"/>
              <a:defRPr sz="3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 name="Shape 10"/>
        <p:cNvGrpSpPr/>
        <p:nvPr/>
      </p:nvGrpSpPr>
      <p:grpSpPr>
        <a:xfrm>
          <a:off x="0" y="0"/>
          <a:ext cx="0" cy="0"/>
          <a:chOff x="0" y="0"/>
          <a:chExt cx="0" cy="0"/>
        </a:xfrm>
      </p:grpSpPr>
      <p:sp>
        <p:nvSpPr>
          <p:cNvPr id="11" name="Google Shape;11;p4"/>
          <p:cNvSpPr txBox="1"/>
          <p:nvPr>
            <p:ph type="title"/>
          </p:nvPr>
        </p:nvSpPr>
        <p:spPr>
          <a:xfrm>
            <a:off x="304800" y="304800"/>
            <a:ext cx="9550400" cy="914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4267"/>
              <a:buChar char="●"/>
              <a:defRPr sz="4266"/>
            </a:lvl1pPr>
            <a:lvl2pPr lvl="1">
              <a:spcBef>
                <a:spcPts val="0"/>
              </a:spcBef>
              <a:spcAft>
                <a:spcPts val="0"/>
              </a:spcAft>
              <a:buSzPts val="4267"/>
              <a:buChar char="○"/>
              <a:defRPr sz="4266"/>
            </a:lvl2pPr>
            <a:lvl3pPr lvl="2">
              <a:spcBef>
                <a:spcPts val="0"/>
              </a:spcBef>
              <a:spcAft>
                <a:spcPts val="0"/>
              </a:spcAft>
              <a:buSzPts val="4267"/>
              <a:buChar char="■"/>
              <a:defRPr sz="4266"/>
            </a:lvl3pPr>
            <a:lvl4pPr lvl="3">
              <a:spcBef>
                <a:spcPts val="0"/>
              </a:spcBef>
              <a:spcAft>
                <a:spcPts val="0"/>
              </a:spcAft>
              <a:buSzPts val="4267"/>
              <a:buChar char="●"/>
              <a:defRPr sz="4266"/>
            </a:lvl4pPr>
            <a:lvl5pPr lvl="4">
              <a:spcBef>
                <a:spcPts val="0"/>
              </a:spcBef>
              <a:spcAft>
                <a:spcPts val="0"/>
              </a:spcAft>
              <a:buSzPts val="4267"/>
              <a:buChar char="○"/>
              <a:defRPr sz="4266"/>
            </a:lvl5pPr>
            <a:lvl6pPr lvl="5">
              <a:spcBef>
                <a:spcPts val="0"/>
              </a:spcBef>
              <a:spcAft>
                <a:spcPts val="0"/>
              </a:spcAft>
              <a:buSzPts val="4267"/>
              <a:buChar char="■"/>
              <a:defRPr sz="4266"/>
            </a:lvl6pPr>
            <a:lvl7pPr lvl="6">
              <a:spcBef>
                <a:spcPts val="0"/>
              </a:spcBef>
              <a:spcAft>
                <a:spcPts val="0"/>
              </a:spcAft>
              <a:buSzPts val="4267"/>
              <a:buChar char="●"/>
              <a:defRPr sz="4266"/>
            </a:lvl7pPr>
            <a:lvl8pPr lvl="7">
              <a:spcBef>
                <a:spcPts val="0"/>
              </a:spcBef>
              <a:spcAft>
                <a:spcPts val="0"/>
              </a:spcAft>
              <a:buSzPts val="4267"/>
              <a:buChar char="○"/>
              <a:defRPr sz="4266"/>
            </a:lvl8pPr>
            <a:lvl9pPr lvl="8">
              <a:spcBef>
                <a:spcPts val="0"/>
              </a:spcBef>
              <a:spcAft>
                <a:spcPts val="0"/>
              </a:spcAft>
              <a:buSzPts val="4267"/>
              <a:buChar char="■"/>
              <a:defRPr sz="4266"/>
            </a:lvl9pPr>
          </a:lstStyle>
          <a:p/>
        </p:txBody>
      </p:sp>
      <p:sp>
        <p:nvSpPr>
          <p:cNvPr id="12" name="Google Shape;12;p4"/>
          <p:cNvSpPr txBox="1"/>
          <p:nvPr>
            <p:ph idx="1" type="body"/>
          </p:nvPr>
        </p:nvSpPr>
        <p:spPr>
          <a:xfrm>
            <a:off x="304800" y="1828800"/>
            <a:ext cx="9550400" cy="5486400"/>
          </a:xfrm>
          <a:prstGeom prst="rect">
            <a:avLst/>
          </a:prstGeom>
          <a:noFill/>
          <a:ln>
            <a:noFill/>
          </a:ln>
        </p:spPr>
        <p:txBody>
          <a:bodyPr anchorCtr="0" anchor="t" bIns="91425" lIns="91425" spcFirstLastPara="1" rIns="91425" wrap="square" tIns="91425">
            <a:noAutofit/>
          </a:bodyPr>
          <a:lstStyle>
            <a:lvl1pPr indent="-397933" lvl="0" marL="457200">
              <a:spcBef>
                <a:spcPts val="0"/>
              </a:spcBef>
              <a:spcAft>
                <a:spcPts val="0"/>
              </a:spcAft>
              <a:buSzPts val="2667"/>
              <a:buChar char="●"/>
              <a:defRPr sz="2666"/>
            </a:lvl1pPr>
            <a:lvl2pPr indent="-397933" lvl="1" marL="914400">
              <a:spcBef>
                <a:spcPts val="0"/>
              </a:spcBef>
              <a:spcAft>
                <a:spcPts val="0"/>
              </a:spcAft>
              <a:buSzPts val="2667"/>
              <a:buChar char="○"/>
              <a:defRPr sz="2666"/>
            </a:lvl2pPr>
            <a:lvl3pPr indent="-397933" lvl="2" marL="1371600">
              <a:spcBef>
                <a:spcPts val="0"/>
              </a:spcBef>
              <a:spcAft>
                <a:spcPts val="0"/>
              </a:spcAft>
              <a:buSzPts val="2667"/>
              <a:buChar char="■"/>
              <a:defRPr sz="2666"/>
            </a:lvl3pPr>
            <a:lvl4pPr indent="-397933" lvl="3" marL="1828800">
              <a:spcBef>
                <a:spcPts val="0"/>
              </a:spcBef>
              <a:spcAft>
                <a:spcPts val="0"/>
              </a:spcAft>
              <a:buSzPts val="2667"/>
              <a:buChar char="●"/>
              <a:defRPr sz="2666"/>
            </a:lvl4pPr>
            <a:lvl5pPr indent="-397933" lvl="4" marL="2286000">
              <a:spcBef>
                <a:spcPts val="0"/>
              </a:spcBef>
              <a:spcAft>
                <a:spcPts val="0"/>
              </a:spcAft>
              <a:buSzPts val="2667"/>
              <a:buChar char="○"/>
              <a:defRPr sz="2666"/>
            </a:lvl5pPr>
            <a:lvl6pPr indent="-397933" lvl="5" marL="2743200">
              <a:spcBef>
                <a:spcPts val="0"/>
              </a:spcBef>
              <a:spcAft>
                <a:spcPts val="0"/>
              </a:spcAft>
              <a:buSzPts val="2667"/>
              <a:buChar char="■"/>
              <a:defRPr sz="2666"/>
            </a:lvl6pPr>
            <a:lvl7pPr indent="-397933" lvl="6" marL="3200400">
              <a:spcBef>
                <a:spcPts val="0"/>
              </a:spcBef>
              <a:spcAft>
                <a:spcPts val="0"/>
              </a:spcAft>
              <a:buSzPts val="2667"/>
              <a:buChar char="●"/>
              <a:defRPr sz="2666"/>
            </a:lvl7pPr>
            <a:lvl8pPr indent="-397933" lvl="7" marL="3657600">
              <a:spcBef>
                <a:spcPts val="0"/>
              </a:spcBef>
              <a:spcAft>
                <a:spcPts val="0"/>
              </a:spcAft>
              <a:buSzPts val="2667"/>
              <a:buChar char="○"/>
              <a:defRPr sz="2666"/>
            </a:lvl8pPr>
            <a:lvl9pPr indent="-397933" lvl="8" marL="4114800">
              <a:spcBef>
                <a:spcPts val="0"/>
              </a:spcBef>
              <a:spcAft>
                <a:spcPts val="0"/>
              </a:spcAft>
              <a:buSzPts val="2667"/>
              <a:buChar char="■"/>
              <a:defRPr sz="2666"/>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 name="Shape 13"/>
        <p:cNvGrpSpPr/>
        <p:nvPr/>
      </p:nvGrpSpPr>
      <p:grpSpPr>
        <a:xfrm>
          <a:off x="0" y="0"/>
          <a:ext cx="0" cy="0"/>
          <a:chOff x="0" y="0"/>
          <a:chExt cx="0" cy="0"/>
        </a:xfrm>
      </p:grpSpPr>
      <p:sp>
        <p:nvSpPr>
          <p:cNvPr id="14" name="Google Shape;14;p5"/>
          <p:cNvSpPr txBox="1"/>
          <p:nvPr>
            <p:ph type="title"/>
          </p:nvPr>
        </p:nvSpPr>
        <p:spPr>
          <a:xfrm>
            <a:off x="304800" y="304800"/>
            <a:ext cx="9550400" cy="914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4267"/>
              <a:buChar char="●"/>
              <a:defRPr sz="4266"/>
            </a:lvl1pPr>
            <a:lvl2pPr lvl="1">
              <a:spcBef>
                <a:spcPts val="0"/>
              </a:spcBef>
              <a:spcAft>
                <a:spcPts val="0"/>
              </a:spcAft>
              <a:buSzPts val="4267"/>
              <a:buChar char="○"/>
              <a:defRPr sz="4266"/>
            </a:lvl2pPr>
            <a:lvl3pPr lvl="2">
              <a:spcBef>
                <a:spcPts val="0"/>
              </a:spcBef>
              <a:spcAft>
                <a:spcPts val="0"/>
              </a:spcAft>
              <a:buSzPts val="4267"/>
              <a:buChar char="■"/>
              <a:defRPr sz="4266"/>
            </a:lvl3pPr>
            <a:lvl4pPr lvl="3">
              <a:spcBef>
                <a:spcPts val="0"/>
              </a:spcBef>
              <a:spcAft>
                <a:spcPts val="0"/>
              </a:spcAft>
              <a:buSzPts val="4267"/>
              <a:buChar char="●"/>
              <a:defRPr sz="4266"/>
            </a:lvl4pPr>
            <a:lvl5pPr lvl="4">
              <a:spcBef>
                <a:spcPts val="0"/>
              </a:spcBef>
              <a:spcAft>
                <a:spcPts val="0"/>
              </a:spcAft>
              <a:buSzPts val="4267"/>
              <a:buChar char="○"/>
              <a:defRPr sz="4266"/>
            </a:lvl5pPr>
            <a:lvl6pPr lvl="5">
              <a:spcBef>
                <a:spcPts val="0"/>
              </a:spcBef>
              <a:spcAft>
                <a:spcPts val="0"/>
              </a:spcAft>
              <a:buSzPts val="4267"/>
              <a:buChar char="■"/>
              <a:defRPr sz="4266"/>
            </a:lvl6pPr>
            <a:lvl7pPr lvl="6">
              <a:spcBef>
                <a:spcPts val="0"/>
              </a:spcBef>
              <a:spcAft>
                <a:spcPts val="0"/>
              </a:spcAft>
              <a:buSzPts val="4267"/>
              <a:buChar char="●"/>
              <a:defRPr sz="4266"/>
            </a:lvl7pPr>
            <a:lvl8pPr lvl="7">
              <a:spcBef>
                <a:spcPts val="0"/>
              </a:spcBef>
              <a:spcAft>
                <a:spcPts val="0"/>
              </a:spcAft>
              <a:buSzPts val="4267"/>
              <a:buChar char="○"/>
              <a:defRPr sz="4266"/>
            </a:lvl8pPr>
            <a:lvl9pPr lvl="8">
              <a:spcBef>
                <a:spcPts val="0"/>
              </a:spcBef>
              <a:spcAft>
                <a:spcPts val="0"/>
              </a:spcAft>
              <a:buSzPts val="4267"/>
              <a:buChar char="■"/>
              <a:defRPr sz="4266"/>
            </a:lvl9pPr>
          </a:lstStyle>
          <a:p/>
        </p:txBody>
      </p:sp>
      <p:sp>
        <p:nvSpPr>
          <p:cNvPr id="15" name="Google Shape;15;p5"/>
          <p:cNvSpPr txBox="1"/>
          <p:nvPr>
            <p:ph idx="1" type="body"/>
          </p:nvPr>
        </p:nvSpPr>
        <p:spPr>
          <a:xfrm>
            <a:off x="304800" y="1828800"/>
            <a:ext cx="4470400" cy="5486400"/>
          </a:xfrm>
          <a:prstGeom prst="rect">
            <a:avLst/>
          </a:prstGeom>
          <a:noFill/>
          <a:ln>
            <a:noFill/>
          </a:ln>
        </p:spPr>
        <p:txBody>
          <a:bodyPr anchorCtr="0" anchor="t" bIns="91425" lIns="91425" spcFirstLastPara="1" rIns="91425" wrap="square" tIns="91425">
            <a:noAutofit/>
          </a:bodyPr>
          <a:lstStyle>
            <a:lvl1pPr indent="-397933" lvl="0" marL="457200">
              <a:spcBef>
                <a:spcPts val="0"/>
              </a:spcBef>
              <a:spcAft>
                <a:spcPts val="0"/>
              </a:spcAft>
              <a:buSzPts val="2667"/>
              <a:buChar char="●"/>
              <a:defRPr sz="2666"/>
            </a:lvl1pPr>
            <a:lvl2pPr indent="-397933" lvl="1" marL="914400">
              <a:spcBef>
                <a:spcPts val="0"/>
              </a:spcBef>
              <a:spcAft>
                <a:spcPts val="0"/>
              </a:spcAft>
              <a:buSzPts val="2667"/>
              <a:buChar char="○"/>
              <a:defRPr sz="2666"/>
            </a:lvl2pPr>
            <a:lvl3pPr indent="-397933" lvl="2" marL="1371600">
              <a:spcBef>
                <a:spcPts val="0"/>
              </a:spcBef>
              <a:spcAft>
                <a:spcPts val="0"/>
              </a:spcAft>
              <a:buSzPts val="2667"/>
              <a:buChar char="■"/>
              <a:defRPr sz="2666"/>
            </a:lvl3pPr>
            <a:lvl4pPr indent="-397933" lvl="3" marL="1828800">
              <a:spcBef>
                <a:spcPts val="0"/>
              </a:spcBef>
              <a:spcAft>
                <a:spcPts val="0"/>
              </a:spcAft>
              <a:buSzPts val="2667"/>
              <a:buChar char="●"/>
              <a:defRPr sz="2666"/>
            </a:lvl4pPr>
            <a:lvl5pPr indent="-397933" lvl="4" marL="2286000">
              <a:spcBef>
                <a:spcPts val="0"/>
              </a:spcBef>
              <a:spcAft>
                <a:spcPts val="0"/>
              </a:spcAft>
              <a:buSzPts val="2667"/>
              <a:buChar char="○"/>
              <a:defRPr sz="2666"/>
            </a:lvl5pPr>
            <a:lvl6pPr indent="-397933" lvl="5" marL="2743200">
              <a:spcBef>
                <a:spcPts val="0"/>
              </a:spcBef>
              <a:spcAft>
                <a:spcPts val="0"/>
              </a:spcAft>
              <a:buSzPts val="2667"/>
              <a:buChar char="■"/>
              <a:defRPr sz="2666"/>
            </a:lvl6pPr>
            <a:lvl7pPr indent="-397933" lvl="6" marL="3200400">
              <a:spcBef>
                <a:spcPts val="0"/>
              </a:spcBef>
              <a:spcAft>
                <a:spcPts val="0"/>
              </a:spcAft>
              <a:buSzPts val="2667"/>
              <a:buChar char="●"/>
              <a:defRPr sz="2666"/>
            </a:lvl7pPr>
            <a:lvl8pPr indent="-397933" lvl="7" marL="3657600">
              <a:spcBef>
                <a:spcPts val="0"/>
              </a:spcBef>
              <a:spcAft>
                <a:spcPts val="0"/>
              </a:spcAft>
              <a:buSzPts val="2667"/>
              <a:buChar char="○"/>
              <a:defRPr sz="2666"/>
            </a:lvl8pPr>
            <a:lvl9pPr indent="-397933" lvl="8" marL="4114800">
              <a:spcBef>
                <a:spcPts val="0"/>
              </a:spcBef>
              <a:spcAft>
                <a:spcPts val="0"/>
              </a:spcAft>
              <a:buSzPts val="2667"/>
              <a:buChar char="■"/>
              <a:defRPr sz="2666"/>
            </a:lvl9pPr>
          </a:lstStyle>
          <a:p/>
        </p:txBody>
      </p:sp>
      <p:sp>
        <p:nvSpPr>
          <p:cNvPr id="16" name="Google Shape;16;p5"/>
          <p:cNvSpPr txBox="1"/>
          <p:nvPr>
            <p:ph idx="2" type="body"/>
          </p:nvPr>
        </p:nvSpPr>
        <p:spPr>
          <a:xfrm>
            <a:off x="5384800" y="1828800"/>
            <a:ext cx="4470400" cy="5486400"/>
          </a:xfrm>
          <a:prstGeom prst="rect">
            <a:avLst/>
          </a:prstGeom>
          <a:noFill/>
          <a:ln>
            <a:noFill/>
          </a:ln>
        </p:spPr>
        <p:txBody>
          <a:bodyPr anchorCtr="0" anchor="t" bIns="91425" lIns="91425" spcFirstLastPara="1" rIns="91425" wrap="square" tIns="91425">
            <a:noAutofit/>
          </a:bodyPr>
          <a:lstStyle>
            <a:lvl1pPr indent="-397933" lvl="0" marL="457200">
              <a:spcBef>
                <a:spcPts val="0"/>
              </a:spcBef>
              <a:spcAft>
                <a:spcPts val="0"/>
              </a:spcAft>
              <a:buSzPts val="2667"/>
              <a:buChar char="●"/>
              <a:defRPr sz="2666"/>
            </a:lvl1pPr>
            <a:lvl2pPr indent="-397933" lvl="1" marL="914400">
              <a:spcBef>
                <a:spcPts val="0"/>
              </a:spcBef>
              <a:spcAft>
                <a:spcPts val="0"/>
              </a:spcAft>
              <a:buSzPts val="2667"/>
              <a:buChar char="○"/>
              <a:defRPr sz="2666"/>
            </a:lvl2pPr>
            <a:lvl3pPr indent="-397933" lvl="2" marL="1371600">
              <a:spcBef>
                <a:spcPts val="0"/>
              </a:spcBef>
              <a:spcAft>
                <a:spcPts val="0"/>
              </a:spcAft>
              <a:buSzPts val="2667"/>
              <a:buChar char="■"/>
              <a:defRPr sz="2666"/>
            </a:lvl3pPr>
            <a:lvl4pPr indent="-397933" lvl="3" marL="1828800">
              <a:spcBef>
                <a:spcPts val="0"/>
              </a:spcBef>
              <a:spcAft>
                <a:spcPts val="0"/>
              </a:spcAft>
              <a:buSzPts val="2667"/>
              <a:buChar char="●"/>
              <a:defRPr sz="2666"/>
            </a:lvl4pPr>
            <a:lvl5pPr indent="-397933" lvl="4" marL="2286000">
              <a:spcBef>
                <a:spcPts val="0"/>
              </a:spcBef>
              <a:spcAft>
                <a:spcPts val="0"/>
              </a:spcAft>
              <a:buSzPts val="2667"/>
              <a:buChar char="○"/>
              <a:defRPr sz="2666"/>
            </a:lvl5pPr>
            <a:lvl6pPr indent="-397933" lvl="5" marL="2743200">
              <a:spcBef>
                <a:spcPts val="0"/>
              </a:spcBef>
              <a:spcAft>
                <a:spcPts val="0"/>
              </a:spcAft>
              <a:buSzPts val="2667"/>
              <a:buChar char="■"/>
              <a:defRPr sz="2666"/>
            </a:lvl6pPr>
            <a:lvl7pPr indent="-397933" lvl="6" marL="3200400">
              <a:spcBef>
                <a:spcPts val="0"/>
              </a:spcBef>
              <a:spcAft>
                <a:spcPts val="0"/>
              </a:spcAft>
              <a:buSzPts val="2667"/>
              <a:buChar char="●"/>
              <a:defRPr sz="2666"/>
            </a:lvl7pPr>
            <a:lvl8pPr indent="-397933" lvl="7" marL="3657600">
              <a:spcBef>
                <a:spcPts val="0"/>
              </a:spcBef>
              <a:spcAft>
                <a:spcPts val="0"/>
              </a:spcAft>
              <a:buSzPts val="2667"/>
              <a:buChar char="○"/>
              <a:defRPr sz="2666"/>
            </a:lvl8pPr>
            <a:lvl9pPr indent="-397933" lvl="8" marL="4114800">
              <a:spcBef>
                <a:spcPts val="0"/>
              </a:spcBef>
              <a:spcAft>
                <a:spcPts val="0"/>
              </a:spcAft>
              <a:buSzPts val="2667"/>
              <a:buChar char="■"/>
              <a:defRPr sz="2666"/>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 name="Shape 17"/>
        <p:cNvGrpSpPr/>
        <p:nvPr/>
      </p:nvGrpSpPr>
      <p:grpSpPr>
        <a:xfrm>
          <a:off x="0" y="0"/>
          <a:ext cx="0" cy="0"/>
          <a:chOff x="0" y="0"/>
          <a:chExt cx="0" cy="0"/>
        </a:xfrm>
      </p:grpSpPr>
      <p:sp>
        <p:nvSpPr>
          <p:cNvPr id="18" name="Google Shape;18;p6"/>
          <p:cNvSpPr txBox="1"/>
          <p:nvPr>
            <p:ph idx="1" type="body"/>
          </p:nvPr>
        </p:nvSpPr>
        <p:spPr>
          <a:xfrm>
            <a:off x="304800" y="6705600"/>
            <a:ext cx="9550400" cy="609600"/>
          </a:xfrm>
          <a:prstGeom prst="rect">
            <a:avLst/>
          </a:prstGeom>
          <a:noFill/>
          <a:ln>
            <a:noFill/>
          </a:ln>
        </p:spPr>
        <p:txBody>
          <a:bodyPr anchorCtr="0" anchor="t" bIns="91425" lIns="91425" spcFirstLastPara="1" rIns="91425" wrap="square" tIns="91425">
            <a:noAutofit/>
          </a:bodyPr>
          <a:lstStyle>
            <a:lvl1pPr indent="-431800" lvl="0" marL="457200" algn="ctr">
              <a:spcBef>
                <a:spcPts val="0"/>
              </a:spcBef>
              <a:spcAft>
                <a:spcPts val="0"/>
              </a:spcAft>
              <a:buSzPts val="3200"/>
              <a:buChar char="●"/>
              <a:defRPr sz="3200"/>
            </a:lvl1pPr>
            <a:lvl2pPr indent="-431800" lvl="1" marL="914400" algn="ctr">
              <a:spcBef>
                <a:spcPts val="0"/>
              </a:spcBef>
              <a:spcAft>
                <a:spcPts val="0"/>
              </a:spcAft>
              <a:buSzPts val="3200"/>
              <a:buChar char="○"/>
              <a:defRPr sz="3200"/>
            </a:lvl2pPr>
            <a:lvl3pPr indent="-431800" lvl="2" marL="1371600" algn="ctr">
              <a:spcBef>
                <a:spcPts val="0"/>
              </a:spcBef>
              <a:spcAft>
                <a:spcPts val="0"/>
              </a:spcAft>
              <a:buSzPts val="3200"/>
              <a:buChar char="■"/>
              <a:defRPr sz="3200"/>
            </a:lvl3pPr>
            <a:lvl4pPr indent="-431800" lvl="3" marL="1828800" algn="ctr">
              <a:spcBef>
                <a:spcPts val="0"/>
              </a:spcBef>
              <a:spcAft>
                <a:spcPts val="0"/>
              </a:spcAft>
              <a:buSzPts val="3200"/>
              <a:buChar char="●"/>
              <a:defRPr sz="3200"/>
            </a:lvl4pPr>
            <a:lvl5pPr indent="-431800" lvl="4" marL="2286000" algn="ctr">
              <a:spcBef>
                <a:spcPts val="0"/>
              </a:spcBef>
              <a:spcAft>
                <a:spcPts val="0"/>
              </a:spcAft>
              <a:buSzPts val="3200"/>
              <a:buChar char="○"/>
              <a:defRPr sz="3200"/>
            </a:lvl5pPr>
            <a:lvl6pPr indent="-431800" lvl="5" marL="2743200" algn="ctr">
              <a:spcBef>
                <a:spcPts val="0"/>
              </a:spcBef>
              <a:spcAft>
                <a:spcPts val="0"/>
              </a:spcAft>
              <a:buSzPts val="3200"/>
              <a:buChar char="■"/>
              <a:defRPr sz="3200"/>
            </a:lvl6pPr>
            <a:lvl7pPr indent="-431800" lvl="6" marL="3200400" algn="ctr">
              <a:spcBef>
                <a:spcPts val="0"/>
              </a:spcBef>
              <a:spcAft>
                <a:spcPts val="0"/>
              </a:spcAft>
              <a:buSzPts val="3200"/>
              <a:buChar char="●"/>
              <a:defRPr sz="3200"/>
            </a:lvl7pPr>
            <a:lvl8pPr indent="-431800" lvl="7" marL="3657600" algn="ctr">
              <a:spcBef>
                <a:spcPts val="0"/>
              </a:spcBef>
              <a:spcAft>
                <a:spcPts val="0"/>
              </a:spcAft>
              <a:buSzPts val="3200"/>
              <a:buChar char="○"/>
              <a:defRPr sz="3200"/>
            </a:lvl8pPr>
            <a:lvl9pPr indent="-431800" lvl="8" marL="4114800" algn="ctr">
              <a:spcBef>
                <a:spcPts val="0"/>
              </a:spcBef>
              <a:spcAft>
                <a:spcPts val="0"/>
              </a:spcAft>
              <a:buSzPts val="3200"/>
              <a:buChar char="■"/>
              <a:defRPr sz="3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7.jpg"/><Relationship Id="rId5"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20.png"/><Relationship Id="rId6"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16.png"/><Relationship Id="rId7"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 name="Shape 22"/>
        <p:cNvGrpSpPr/>
        <p:nvPr/>
      </p:nvGrpSpPr>
      <p:grpSpPr>
        <a:xfrm>
          <a:off x="0" y="0"/>
          <a:ext cx="0" cy="0"/>
          <a:chOff x="0" y="0"/>
          <a:chExt cx="0" cy="0"/>
        </a:xfrm>
      </p:grpSpPr>
      <p:pic>
        <p:nvPicPr>
          <p:cNvPr id="23" name="Google Shape;23;p7"/>
          <p:cNvPicPr preferRelativeResize="0"/>
          <p:nvPr/>
        </p:nvPicPr>
        <p:blipFill>
          <a:blip r:embed="rId4">
            <a:alphaModFix/>
          </a:blip>
          <a:stretch>
            <a:fillRect/>
          </a:stretch>
        </p:blipFill>
        <p:spPr>
          <a:xfrm>
            <a:off x="5566825" y="740825"/>
            <a:ext cx="4233325" cy="6307650"/>
          </a:xfrm>
          <a:prstGeom prst="rect">
            <a:avLst/>
          </a:prstGeom>
          <a:noFill/>
          <a:ln>
            <a:noFill/>
          </a:ln>
        </p:spPr>
      </p:pic>
      <p:sp>
        <p:nvSpPr>
          <p:cNvPr id="24" name="Google Shape;24;p7"/>
          <p:cNvSpPr txBox="1"/>
          <p:nvPr>
            <p:ph idx="1" type="body"/>
          </p:nvPr>
        </p:nvSpPr>
        <p:spPr>
          <a:xfrm>
            <a:off x="271625" y="1490475"/>
            <a:ext cx="5036250" cy="1243875"/>
          </a:xfrm>
          <a:prstGeom prst="rect">
            <a:avLst/>
          </a:prstGeom>
          <a:noFill/>
          <a:ln>
            <a:noFill/>
          </a:ln>
        </p:spPr>
        <p:txBody>
          <a:bodyPr anchorCtr="0" anchor="t" bIns="38100" lIns="38100" spcFirstLastPara="1" rIns="38100" wrap="square" tIns="38100">
            <a:noAutofit/>
          </a:bodyPr>
          <a:lstStyle/>
          <a:p>
            <a:pPr indent="0" lvl="0" marL="0" marR="0" rtl="0" algn="ctr">
              <a:lnSpc>
                <a:spcPct val="120000"/>
              </a:lnSpc>
              <a:spcBef>
                <a:spcPts val="0"/>
              </a:spcBef>
              <a:spcAft>
                <a:spcPts val="0"/>
              </a:spcAft>
              <a:buNone/>
            </a:pPr>
            <a:r>
              <a:rPr lang="en-US" sz="6666">
                <a:solidFill>
                  <a:srgbClr val="FFFFFF"/>
                </a:solidFill>
                <a:latin typeface="Arial"/>
                <a:ea typeface="Arial"/>
                <a:cs typeface="Arial"/>
                <a:sym typeface="Arial"/>
              </a:rPr>
              <a:t>Story time!</a:t>
            </a:r>
            <a:endParaRPr sz="6666">
              <a:solidFill>
                <a:srgbClr val="FFFFFF"/>
              </a:solidFill>
              <a:latin typeface="Arial"/>
              <a:ea typeface="Arial"/>
              <a:cs typeface="Arial"/>
              <a:sym typeface="Arial"/>
            </a:endParaRPr>
          </a:p>
        </p:txBody>
      </p:sp>
      <p:pic>
        <p:nvPicPr>
          <p:cNvPr id="25" name="Google Shape;25;p7"/>
          <p:cNvPicPr preferRelativeResize="0"/>
          <p:nvPr/>
        </p:nvPicPr>
        <p:blipFill>
          <a:blip r:embed="rId5">
            <a:alphaModFix/>
          </a:blip>
          <a:stretch>
            <a:fillRect/>
          </a:stretch>
        </p:blipFill>
        <p:spPr>
          <a:xfrm>
            <a:off x="1756825" y="3958150"/>
            <a:ext cx="1979075" cy="2825725"/>
          </a:xfrm>
          <a:prstGeom prst="rect">
            <a:avLst/>
          </a:prstGeom>
          <a:noFill/>
          <a:ln>
            <a:noFill/>
          </a:ln>
        </p:spPr>
      </p:pic>
      <p:sp>
        <p:nvSpPr>
          <p:cNvPr id="26" name="Google Shape;26;p7"/>
          <p:cNvSpPr txBox="1"/>
          <p:nvPr/>
        </p:nvSpPr>
        <p:spPr>
          <a:xfrm>
            <a:off x="1880300" y="6909150"/>
            <a:ext cx="1769525" cy="381350"/>
          </a:xfrm>
          <a:prstGeom prst="rect">
            <a:avLst/>
          </a:prstGeom>
          <a:noFill/>
          <a:ln>
            <a:noFill/>
          </a:ln>
        </p:spPr>
        <p:txBody>
          <a:bodyPr anchorCtr="0" anchor="t" bIns="38100" lIns="38100" spcFirstLastPara="1" rIns="38100" wrap="square" tIns="38100">
            <a:noAutofit/>
          </a:bodyPr>
          <a:lstStyle/>
          <a:p>
            <a:pPr indent="0" lvl="0" marL="0" marR="0" rtl="0" algn="ctr">
              <a:lnSpc>
                <a:spcPct val="120138"/>
              </a:lnSpc>
              <a:spcBef>
                <a:spcPts val="0"/>
              </a:spcBef>
              <a:spcAft>
                <a:spcPts val="0"/>
              </a:spcAft>
              <a:buNone/>
            </a:pPr>
            <a:r>
              <a:rPr lang="en-US" sz="2000">
                <a:solidFill>
                  <a:srgbClr val="FFFFFF"/>
                </a:solidFill>
                <a:latin typeface="Arial"/>
                <a:ea typeface="Arial"/>
                <a:cs typeface="Arial"/>
                <a:sym typeface="Arial"/>
              </a:rPr>
              <a:t>Robert Axelrod</a:t>
            </a:r>
            <a:endParaRPr sz="2000">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7" name="Shape 97"/>
        <p:cNvGrpSpPr/>
        <p:nvPr/>
      </p:nvGrpSpPr>
      <p:grpSpPr>
        <a:xfrm>
          <a:off x="0" y="0"/>
          <a:ext cx="0" cy="0"/>
          <a:chOff x="0" y="0"/>
          <a:chExt cx="0" cy="0"/>
        </a:xfrm>
      </p:grpSpPr>
      <p:sp>
        <p:nvSpPr>
          <p:cNvPr id="98" name="Google Shape;98;p16"/>
          <p:cNvSpPr txBox="1"/>
          <p:nvPr>
            <p:ph type="title"/>
          </p:nvPr>
        </p:nvSpPr>
        <p:spPr>
          <a:xfrm>
            <a:off x="610300" y="356300"/>
            <a:ext cx="4866900" cy="1479783"/>
          </a:xfrm>
          <a:prstGeom prst="rect">
            <a:avLst/>
          </a:prstGeom>
          <a:noFill/>
          <a:ln>
            <a:noFill/>
          </a:ln>
        </p:spPr>
        <p:txBody>
          <a:bodyPr anchorCtr="0" anchor="ctr" bIns="38100" lIns="38100" spcFirstLastPara="1" rIns="38100" wrap="square" tIns="38100">
            <a:noAutofit/>
          </a:bodyPr>
          <a:lstStyle/>
          <a:p>
            <a:pPr indent="0" lvl="0" marL="0" marR="0" rtl="0" algn="l">
              <a:lnSpc>
                <a:spcPct val="120138"/>
              </a:lnSpc>
              <a:spcBef>
                <a:spcPts val="0"/>
              </a:spcBef>
              <a:spcAft>
                <a:spcPts val="0"/>
              </a:spcAft>
              <a:buNone/>
            </a:pPr>
            <a:r>
              <a:rPr lang="en-US" sz="4000">
                <a:solidFill>
                  <a:srgbClr val="E3EBF1"/>
                </a:solidFill>
                <a:latin typeface="Arial"/>
                <a:ea typeface="Arial"/>
                <a:cs typeface="Arial"/>
                <a:sym typeface="Arial"/>
              </a:rPr>
              <a:t>Analysis: Contest #1 Lessons Validated</a:t>
            </a:r>
            <a:endParaRPr sz="4000">
              <a:solidFill>
                <a:srgbClr val="E3EBF1"/>
              </a:solidFill>
              <a:latin typeface="Arial"/>
              <a:ea typeface="Arial"/>
              <a:cs typeface="Arial"/>
              <a:sym typeface="Arial"/>
            </a:endParaRPr>
          </a:p>
        </p:txBody>
      </p:sp>
      <p:sp>
        <p:nvSpPr>
          <p:cNvPr id="99" name="Google Shape;99;p16"/>
          <p:cNvSpPr txBox="1"/>
          <p:nvPr>
            <p:ph idx="1" type="body"/>
          </p:nvPr>
        </p:nvSpPr>
        <p:spPr>
          <a:xfrm>
            <a:off x="610300" y="2337150"/>
            <a:ext cx="4528250" cy="4494725"/>
          </a:xfrm>
          <a:prstGeom prst="rect">
            <a:avLst/>
          </a:prstGeom>
          <a:noFill/>
          <a:ln>
            <a:noFill/>
          </a:ln>
        </p:spPr>
        <p:txBody>
          <a:bodyPr anchorCtr="0" anchor="t" bIns="38100" lIns="38100" spcFirstLastPara="1" rIns="38100" wrap="square" tIns="38100">
            <a:noAutofit/>
          </a:bodyPr>
          <a:lstStyle/>
          <a:p>
            <a:pPr indent="0" lvl="0" marL="0" marR="0" rtl="0" algn="l">
              <a:lnSpc>
                <a:spcPct val="120089"/>
              </a:lnSpc>
              <a:spcBef>
                <a:spcPts val="0"/>
              </a:spcBef>
              <a:spcAft>
                <a:spcPts val="0"/>
              </a:spcAft>
              <a:buNone/>
            </a:pPr>
            <a:r>
              <a:rPr lang="en-US" sz="3111">
                <a:solidFill>
                  <a:srgbClr val="00FF00"/>
                </a:solidFill>
                <a:latin typeface="Arial"/>
                <a:ea typeface="Arial"/>
                <a:cs typeface="Arial"/>
                <a:sym typeface="Arial"/>
              </a:rPr>
              <a:t>14 of top 15 strategies never defect first.</a:t>
            </a:r>
            <a:endParaRPr sz="3111">
              <a:solidFill>
                <a:srgbClr val="00FF00"/>
              </a:solidFill>
              <a:latin typeface="Arial"/>
              <a:ea typeface="Arial"/>
              <a:cs typeface="Arial"/>
              <a:sym typeface="Arial"/>
            </a:endParaRPr>
          </a:p>
          <a:p>
            <a:pPr indent="0" lvl="0" marL="0" marR="0" rtl="0" algn="l">
              <a:lnSpc>
                <a:spcPct val="120089"/>
              </a:lnSpc>
              <a:spcBef>
                <a:spcPts val="563"/>
              </a:spcBef>
              <a:spcAft>
                <a:spcPts val="0"/>
              </a:spcAft>
              <a:buNone/>
            </a:pPr>
            <a:r>
              <a:t/>
            </a:r>
            <a:endParaRPr sz="3111">
              <a:solidFill>
                <a:srgbClr val="00FF00"/>
              </a:solidFill>
              <a:latin typeface="Arial"/>
              <a:ea typeface="Arial"/>
              <a:cs typeface="Arial"/>
              <a:sym typeface="Arial"/>
            </a:endParaRPr>
          </a:p>
          <a:p>
            <a:pPr indent="0" lvl="0" marL="0" marR="0" rtl="0" algn="l">
              <a:lnSpc>
                <a:spcPct val="120089"/>
              </a:lnSpc>
              <a:spcBef>
                <a:spcPts val="563"/>
              </a:spcBef>
              <a:spcAft>
                <a:spcPts val="0"/>
              </a:spcAft>
              <a:buNone/>
            </a:pPr>
            <a:r>
              <a:rPr lang="en-US" sz="3111">
                <a:solidFill>
                  <a:srgbClr val="FF0000"/>
                </a:solidFill>
                <a:latin typeface="Arial"/>
                <a:ea typeface="Arial"/>
                <a:cs typeface="Arial"/>
                <a:sym typeface="Arial"/>
              </a:rPr>
              <a:t>14 of bottom 15 strategies were not “nice”.</a:t>
            </a:r>
            <a:endParaRPr sz="3111">
              <a:solidFill>
                <a:srgbClr val="FF0000"/>
              </a:solidFill>
              <a:latin typeface="Arial"/>
              <a:ea typeface="Arial"/>
              <a:cs typeface="Arial"/>
              <a:sym typeface="Arial"/>
            </a:endParaRPr>
          </a:p>
          <a:p>
            <a:pPr indent="0" lvl="0" marL="0" marR="0" rtl="0" algn="l">
              <a:lnSpc>
                <a:spcPct val="120089"/>
              </a:lnSpc>
              <a:spcBef>
                <a:spcPts val="563"/>
              </a:spcBef>
              <a:spcAft>
                <a:spcPts val="0"/>
              </a:spcAft>
              <a:buNone/>
            </a:pPr>
            <a:r>
              <a:t/>
            </a:r>
            <a:endParaRPr sz="3111">
              <a:solidFill>
                <a:srgbClr val="FF0000"/>
              </a:solidFill>
              <a:latin typeface="Arial"/>
              <a:ea typeface="Arial"/>
              <a:cs typeface="Arial"/>
              <a:sym typeface="Arial"/>
            </a:endParaRPr>
          </a:p>
          <a:p>
            <a:pPr indent="0" lvl="0" marL="0" marR="0" rtl="0" algn="l">
              <a:lnSpc>
                <a:spcPct val="120089"/>
              </a:lnSpc>
              <a:spcBef>
                <a:spcPts val="563"/>
              </a:spcBef>
              <a:spcAft>
                <a:spcPts val="0"/>
              </a:spcAft>
              <a:buNone/>
            </a:pPr>
            <a:r>
              <a:rPr lang="en-US" sz="3111">
                <a:solidFill>
                  <a:srgbClr val="FFFFFF"/>
                </a:solidFill>
                <a:latin typeface="Arial"/>
                <a:ea typeface="Arial"/>
                <a:cs typeface="Arial"/>
                <a:sym typeface="Arial"/>
              </a:rPr>
              <a:t>Forgiveness important.</a:t>
            </a:r>
            <a:endParaRPr sz="3111">
              <a:solidFill>
                <a:srgbClr val="FFFFFF"/>
              </a:solidFill>
              <a:latin typeface="Arial"/>
              <a:ea typeface="Arial"/>
              <a:cs typeface="Arial"/>
              <a:sym typeface="Arial"/>
            </a:endParaRPr>
          </a:p>
          <a:p>
            <a:pPr indent="0" lvl="0" marL="0" marR="0" rtl="0" algn="l">
              <a:lnSpc>
                <a:spcPct val="120089"/>
              </a:lnSpc>
              <a:spcBef>
                <a:spcPts val="563"/>
              </a:spcBef>
              <a:spcAft>
                <a:spcPts val="0"/>
              </a:spcAft>
              <a:buNone/>
            </a:pPr>
            <a:r>
              <a:t/>
            </a:r>
            <a:endParaRPr sz="3111">
              <a:solidFill>
                <a:srgbClr val="FFFFFF"/>
              </a:solidFill>
              <a:latin typeface="Arial"/>
              <a:ea typeface="Arial"/>
              <a:cs typeface="Arial"/>
              <a:sym typeface="Arial"/>
            </a:endParaRPr>
          </a:p>
          <a:p>
            <a:pPr indent="0" lvl="0" marL="0" marR="0" rtl="0" algn="l">
              <a:lnSpc>
                <a:spcPct val="120089"/>
              </a:lnSpc>
              <a:spcBef>
                <a:spcPts val="563"/>
              </a:spcBef>
              <a:spcAft>
                <a:spcPts val="0"/>
              </a:spcAft>
              <a:buNone/>
            </a:pPr>
            <a:r>
              <a:t/>
            </a:r>
            <a:endParaRPr sz="3111">
              <a:solidFill>
                <a:srgbClr val="FFFFFF"/>
              </a:solidFill>
              <a:latin typeface="Arial"/>
              <a:ea typeface="Arial"/>
              <a:cs typeface="Arial"/>
              <a:sym typeface="Arial"/>
            </a:endParaRPr>
          </a:p>
          <a:p>
            <a:pPr indent="0" lvl="0" marL="0" marR="0" rtl="0" algn="l">
              <a:lnSpc>
                <a:spcPct val="120089"/>
              </a:lnSpc>
              <a:spcBef>
                <a:spcPts val="563"/>
              </a:spcBef>
              <a:spcAft>
                <a:spcPts val="0"/>
              </a:spcAft>
              <a:buNone/>
            </a:pPr>
            <a:r>
              <a:t/>
            </a:r>
            <a:endParaRPr sz="3111">
              <a:solidFill>
                <a:srgbClr val="FFFFFF"/>
              </a:solidFill>
              <a:latin typeface="Arial"/>
              <a:ea typeface="Arial"/>
              <a:cs typeface="Arial"/>
              <a:sym typeface="Arial"/>
            </a:endParaRPr>
          </a:p>
          <a:p>
            <a:pPr indent="0" lvl="0" marL="0" marR="0" rtl="0" algn="l">
              <a:lnSpc>
                <a:spcPct val="120089"/>
              </a:lnSpc>
              <a:spcBef>
                <a:spcPts val="563"/>
              </a:spcBef>
              <a:spcAft>
                <a:spcPts val="0"/>
              </a:spcAft>
              <a:buNone/>
            </a:pPr>
            <a:r>
              <a:t/>
            </a:r>
            <a:endParaRPr sz="3111">
              <a:solidFill>
                <a:srgbClr val="FFFFFF"/>
              </a:solidFill>
              <a:latin typeface="Arial"/>
              <a:ea typeface="Arial"/>
              <a:cs typeface="Arial"/>
              <a:sym typeface="Arial"/>
            </a:endParaRPr>
          </a:p>
        </p:txBody>
      </p:sp>
      <p:pic>
        <p:nvPicPr>
          <p:cNvPr id="100" name="Google Shape;100;p16"/>
          <p:cNvPicPr preferRelativeResize="0"/>
          <p:nvPr/>
        </p:nvPicPr>
        <p:blipFill>
          <a:blip r:embed="rId4">
            <a:alphaModFix/>
          </a:blip>
          <a:stretch>
            <a:fillRect/>
          </a:stretch>
        </p:blipFill>
        <p:spPr>
          <a:xfrm>
            <a:off x="6074825" y="317475"/>
            <a:ext cx="3270250" cy="6974400"/>
          </a:xfrm>
          <a:prstGeom prst="rect">
            <a:avLst/>
          </a:prstGeom>
          <a:noFill/>
          <a:ln>
            <a:noFill/>
          </a:ln>
        </p:spPr>
      </p:pic>
      <p:pic>
        <p:nvPicPr>
          <p:cNvPr id="101" name="Google Shape;101;p16"/>
          <p:cNvPicPr preferRelativeResize="0"/>
          <p:nvPr/>
        </p:nvPicPr>
        <p:blipFill>
          <a:blip r:embed="rId5">
            <a:alphaModFix/>
          </a:blip>
          <a:stretch>
            <a:fillRect/>
          </a:stretch>
        </p:blipFill>
        <p:spPr>
          <a:xfrm>
            <a:off x="5820825" y="910150"/>
            <a:ext cx="3683000" cy="2920975"/>
          </a:xfrm>
          <a:prstGeom prst="rect">
            <a:avLst/>
          </a:prstGeom>
          <a:noFill/>
          <a:ln>
            <a:noFill/>
          </a:ln>
        </p:spPr>
      </p:pic>
      <p:pic>
        <p:nvPicPr>
          <p:cNvPr id="102" name="Google Shape;102;p16"/>
          <p:cNvPicPr preferRelativeResize="0"/>
          <p:nvPr/>
        </p:nvPicPr>
        <p:blipFill>
          <a:blip r:embed="rId6">
            <a:alphaModFix/>
          </a:blip>
          <a:stretch>
            <a:fillRect/>
          </a:stretch>
        </p:blipFill>
        <p:spPr>
          <a:xfrm>
            <a:off x="5820825" y="4381500"/>
            <a:ext cx="3683000" cy="29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Google Shape;107;p17"/>
          <p:cNvSpPr txBox="1"/>
          <p:nvPr>
            <p:ph type="title"/>
          </p:nvPr>
        </p:nvSpPr>
        <p:spPr>
          <a:xfrm>
            <a:off x="610300" y="356300"/>
            <a:ext cx="9015575" cy="1243875"/>
          </a:xfrm>
          <a:prstGeom prst="rect">
            <a:avLst/>
          </a:prstGeom>
          <a:no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None/>
            </a:pPr>
            <a:r>
              <a:rPr lang="en-US" sz="4444">
                <a:solidFill>
                  <a:srgbClr val="E3EBF1"/>
                </a:solidFill>
                <a:latin typeface="Arial"/>
                <a:ea typeface="Arial"/>
                <a:cs typeface="Arial"/>
                <a:sym typeface="Arial"/>
              </a:rPr>
              <a:t>Analysis: Be Retaliatory</a:t>
            </a:r>
            <a:endParaRPr sz="4444">
              <a:solidFill>
                <a:srgbClr val="E3EBF1"/>
              </a:solidFill>
              <a:latin typeface="Arial"/>
              <a:ea typeface="Arial"/>
              <a:cs typeface="Arial"/>
              <a:sym typeface="Arial"/>
            </a:endParaRPr>
          </a:p>
        </p:txBody>
      </p:sp>
      <p:sp>
        <p:nvSpPr>
          <p:cNvPr id="108" name="Google Shape;108;p17"/>
          <p:cNvSpPr txBox="1"/>
          <p:nvPr>
            <p:ph idx="1" type="body"/>
          </p:nvPr>
        </p:nvSpPr>
        <p:spPr>
          <a:xfrm>
            <a:off x="610300" y="1829150"/>
            <a:ext cx="9015575" cy="5002725"/>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None/>
            </a:pPr>
            <a:r>
              <a:rPr lang="en-US" sz="2666">
                <a:solidFill>
                  <a:srgbClr val="FFFFFF"/>
                </a:solidFill>
                <a:latin typeface="Arial"/>
                <a:ea typeface="Arial"/>
                <a:cs typeface="Arial"/>
                <a:sym typeface="Arial"/>
              </a:rPr>
              <a:t>Some entrees tried to take advantage of “nice” strategies: </a:t>
            </a:r>
            <a:endParaRPr sz="2666">
              <a:solidFill>
                <a:srgbClr val="FFFFFF"/>
              </a:solidFill>
              <a:latin typeface="Arial"/>
              <a:ea typeface="Arial"/>
              <a:cs typeface="Arial"/>
              <a:sym typeface="Arial"/>
            </a:endParaRPr>
          </a:p>
          <a:p>
            <a:pPr indent="0" lvl="0" marL="0" marR="0" rtl="0" algn="l">
              <a:lnSpc>
                <a:spcPct val="100000"/>
              </a:lnSpc>
              <a:spcBef>
                <a:spcPts val="323"/>
              </a:spcBef>
              <a:spcAft>
                <a:spcPts val="0"/>
              </a:spcAft>
              <a:buNone/>
            </a:pPr>
            <a:r>
              <a:t/>
            </a:r>
            <a:endParaRPr sz="1777">
              <a:solidFill>
                <a:srgbClr val="FFFFFF"/>
              </a:solidFill>
              <a:latin typeface="Arial"/>
              <a:ea typeface="Arial"/>
              <a:cs typeface="Arial"/>
              <a:sym typeface="Arial"/>
            </a:endParaRPr>
          </a:p>
          <a:p>
            <a:pPr indent="0" lvl="0" marL="0" marR="0" rtl="0" algn="l">
              <a:lnSpc>
                <a:spcPct val="100000"/>
              </a:lnSpc>
              <a:spcBef>
                <a:spcPts val="479"/>
              </a:spcBef>
              <a:spcAft>
                <a:spcPts val="0"/>
              </a:spcAft>
              <a:buNone/>
            </a:pPr>
            <a:r>
              <a:rPr lang="en-US" sz="2666">
                <a:solidFill>
                  <a:srgbClr val="FFFFFF"/>
                </a:solidFill>
                <a:latin typeface="Arial"/>
                <a:ea typeface="Arial"/>
                <a:cs typeface="Arial"/>
                <a:sym typeface="Arial"/>
              </a:rPr>
              <a:t>TRANQUILIZER – cooperate first, if other cooperates, too, throw in a few defections.</a:t>
            </a:r>
            <a:endParaRPr sz="2666">
              <a:solidFill>
                <a:srgbClr val="FFFFFF"/>
              </a:solidFill>
              <a:latin typeface="Arial"/>
              <a:ea typeface="Arial"/>
              <a:cs typeface="Arial"/>
              <a:sym typeface="Arial"/>
            </a:endParaRPr>
          </a:p>
          <a:p>
            <a:pPr indent="0" lvl="0" marL="0" marR="0" rtl="0" algn="l">
              <a:lnSpc>
                <a:spcPct val="100000"/>
              </a:lnSpc>
              <a:spcBef>
                <a:spcPts val="323"/>
              </a:spcBef>
              <a:spcAft>
                <a:spcPts val="0"/>
              </a:spcAft>
              <a:buNone/>
            </a:pPr>
            <a:r>
              <a:t/>
            </a:r>
            <a:endParaRPr sz="1777">
              <a:solidFill>
                <a:srgbClr val="FFFFFF"/>
              </a:solidFill>
              <a:latin typeface="Arial"/>
              <a:ea typeface="Arial"/>
              <a:cs typeface="Arial"/>
              <a:sym typeface="Arial"/>
            </a:endParaRPr>
          </a:p>
          <a:p>
            <a:pPr indent="0" lvl="0" marL="0" marR="0" rtl="0" algn="l">
              <a:lnSpc>
                <a:spcPct val="100000"/>
              </a:lnSpc>
              <a:spcBef>
                <a:spcPts val="479"/>
              </a:spcBef>
              <a:spcAft>
                <a:spcPts val="0"/>
              </a:spcAft>
              <a:buNone/>
            </a:pPr>
            <a:r>
              <a:rPr lang="en-US" sz="2666">
                <a:solidFill>
                  <a:srgbClr val="FFFFFF"/>
                </a:solidFill>
                <a:latin typeface="Arial"/>
                <a:ea typeface="Arial"/>
                <a:cs typeface="Arial"/>
                <a:sym typeface="Arial"/>
              </a:rPr>
              <a:t>TESTER – defect first, if other doesn’t retaliate, cooperate twice, then alternate defection and cooperation. If other ever defects, do TIT FOR TAT.</a:t>
            </a:r>
            <a:endParaRPr sz="2666">
              <a:solidFill>
                <a:srgbClr val="FFFFFF"/>
              </a:solidFill>
              <a:latin typeface="Arial"/>
              <a:ea typeface="Arial"/>
              <a:cs typeface="Arial"/>
              <a:sym typeface="Arial"/>
            </a:endParaRPr>
          </a:p>
          <a:p>
            <a:pPr indent="0" lvl="0" marL="0" marR="0" rtl="0" algn="l">
              <a:lnSpc>
                <a:spcPct val="100000"/>
              </a:lnSpc>
              <a:spcBef>
                <a:spcPts val="479"/>
              </a:spcBef>
              <a:spcAft>
                <a:spcPts val="0"/>
              </a:spcAft>
              <a:buNone/>
            </a:pPr>
            <a:r>
              <a:t/>
            </a:r>
            <a:endParaRPr sz="2666">
              <a:solidFill>
                <a:srgbClr val="FFFFFF"/>
              </a:solidFill>
              <a:latin typeface="Arial"/>
              <a:ea typeface="Arial"/>
              <a:cs typeface="Arial"/>
              <a:sym typeface="Arial"/>
            </a:endParaRPr>
          </a:p>
          <a:p>
            <a:pPr indent="0" lvl="0" marL="0" marR="0" rtl="0" algn="l">
              <a:lnSpc>
                <a:spcPct val="100000"/>
              </a:lnSpc>
              <a:spcBef>
                <a:spcPts val="479"/>
              </a:spcBef>
              <a:spcAft>
                <a:spcPts val="0"/>
              </a:spcAft>
              <a:buNone/>
            </a:pPr>
            <a:r>
              <a:t/>
            </a:r>
            <a:endParaRPr sz="2666">
              <a:solidFill>
                <a:srgbClr val="FFFFFF"/>
              </a:solidFill>
              <a:latin typeface="Arial"/>
              <a:ea typeface="Arial"/>
              <a:cs typeface="Arial"/>
              <a:sym typeface="Arial"/>
            </a:endParaRPr>
          </a:p>
          <a:p>
            <a:pPr indent="0" lvl="0" marL="0" marR="0" rtl="0" algn="l">
              <a:lnSpc>
                <a:spcPct val="100000"/>
              </a:lnSpc>
              <a:spcBef>
                <a:spcPts val="479"/>
              </a:spcBef>
              <a:spcAft>
                <a:spcPts val="0"/>
              </a:spcAft>
              <a:buNone/>
            </a:pPr>
            <a:r>
              <a:rPr lang="en-US" sz="2666">
                <a:solidFill>
                  <a:srgbClr val="FFFFFF"/>
                </a:solidFill>
                <a:latin typeface="Arial"/>
                <a:ea typeface="Arial"/>
                <a:cs typeface="Arial"/>
                <a:sym typeface="Arial"/>
              </a:rPr>
              <a:t>TIT FOR TWO TATS and NICE DOWNING were both submitted in contest #2, and both got clobbered by TRANQUILIZER and TESTER.</a:t>
            </a:r>
            <a:endParaRPr sz="2666">
              <a:solidFill>
                <a:srgbClr val="FFFFFF"/>
              </a:solidFill>
              <a:latin typeface="Arial"/>
              <a:ea typeface="Arial"/>
              <a:cs typeface="Arial"/>
              <a:sym typeface="Arial"/>
            </a:endParaRPr>
          </a:p>
          <a:p>
            <a:pPr indent="0" lvl="0" marL="0" marR="0" rtl="0" algn="l">
              <a:lnSpc>
                <a:spcPct val="100000"/>
              </a:lnSpc>
              <a:spcBef>
                <a:spcPts val="479"/>
              </a:spcBef>
              <a:spcAft>
                <a:spcPts val="0"/>
              </a:spcAft>
              <a:buNone/>
            </a:pPr>
            <a:r>
              <a:t/>
            </a:r>
            <a:endParaRPr sz="2666">
              <a:solidFill>
                <a:srgbClr val="FFFFFF"/>
              </a:solidFill>
              <a:latin typeface="Arial"/>
              <a:ea typeface="Arial"/>
              <a:cs typeface="Arial"/>
              <a:sym typeface="Arial"/>
            </a:endParaRPr>
          </a:p>
          <a:p>
            <a:pPr indent="0" lvl="0" marL="0" marR="0" rtl="0" algn="l">
              <a:lnSpc>
                <a:spcPct val="100000"/>
              </a:lnSpc>
              <a:spcBef>
                <a:spcPts val="479"/>
              </a:spcBef>
              <a:spcAft>
                <a:spcPts val="0"/>
              </a:spcAft>
              <a:buNone/>
            </a:pPr>
            <a:r>
              <a:t/>
            </a:r>
            <a:endParaRPr sz="2666">
              <a:solidFill>
                <a:srgbClr val="FFFFFF"/>
              </a:solidFill>
              <a:latin typeface="Arial"/>
              <a:ea typeface="Arial"/>
              <a:cs typeface="Arial"/>
              <a:sym typeface="Arial"/>
            </a:endParaRPr>
          </a:p>
          <a:p>
            <a:pPr indent="0" lvl="0" marL="0" marR="0" rtl="0" algn="l">
              <a:lnSpc>
                <a:spcPct val="100000"/>
              </a:lnSpc>
              <a:spcBef>
                <a:spcPts val="479"/>
              </a:spcBef>
              <a:spcAft>
                <a:spcPts val="0"/>
              </a:spcAft>
              <a:buNone/>
            </a:pPr>
            <a:r>
              <a:t/>
            </a:r>
            <a:endParaRPr sz="2666">
              <a:solidFill>
                <a:srgbClr val="FFFFFF"/>
              </a:solidFill>
              <a:latin typeface="Arial"/>
              <a:ea typeface="Arial"/>
              <a:cs typeface="Arial"/>
              <a:sym typeface="Arial"/>
            </a:endParaRPr>
          </a:p>
          <a:p>
            <a:pPr indent="0" lvl="0" marL="0" marR="0" rtl="0" algn="l">
              <a:lnSpc>
                <a:spcPct val="100000"/>
              </a:lnSpc>
              <a:spcBef>
                <a:spcPts val="479"/>
              </a:spcBef>
              <a:spcAft>
                <a:spcPts val="0"/>
              </a:spcAft>
              <a:buNone/>
            </a:pPr>
            <a:r>
              <a:t/>
            </a:r>
            <a:endParaRPr sz="2666">
              <a:solidFill>
                <a:srgbClr val="FFFFFF"/>
              </a:solidFill>
              <a:latin typeface="Arial"/>
              <a:ea typeface="Arial"/>
              <a:cs typeface="Arial"/>
              <a:sym typeface="Arial"/>
            </a:endParaRPr>
          </a:p>
          <a:p>
            <a:pPr indent="0" lvl="0" marL="0" marR="0" rtl="0" algn="l">
              <a:lnSpc>
                <a:spcPct val="100000"/>
              </a:lnSpc>
              <a:spcBef>
                <a:spcPts val="479"/>
              </a:spcBef>
              <a:spcAft>
                <a:spcPts val="0"/>
              </a:spcAft>
              <a:buNone/>
            </a:pPr>
            <a:r>
              <a:t/>
            </a:r>
            <a:endParaRPr sz="2666">
              <a:solidFill>
                <a:srgbClr val="FFFFFF"/>
              </a:solidFill>
              <a:latin typeface="Arial"/>
              <a:ea typeface="Arial"/>
              <a:cs typeface="Arial"/>
              <a:sym typeface="Arial"/>
            </a:endParaRPr>
          </a:p>
          <a:p>
            <a:pPr indent="0" lvl="0" marL="0" marR="0" rtl="0" algn="l">
              <a:lnSpc>
                <a:spcPct val="100000"/>
              </a:lnSpc>
              <a:spcBef>
                <a:spcPts val="479"/>
              </a:spcBef>
              <a:spcAft>
                <a:spcPts val="0"/>
              </a:spcAft>
              <a:buNone/>
            </a:pPr>
            <a:r>
              <a:t/>
            </a:r>
            <a:endParaRPr sz="2666">
              <a:solidFill>
                <a:srgbClr val="FFFFFF"/>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Google Shape;113;p18"/>
          <p:cNvSpPr txBox="1"/>
          <p:nvPr>
            <p:ph type="title"/>
          </p:nvPr>
        </p:nvSpPr>
        <p:spPr>
          <a:xfrm>
            <a:off x="610300" y="356300"/>
            <a:ext cx="5036250" cy="1633538"/>
          </a:xfrm>
          <a:prstGeom prst="rect">
            <a:avLst/>
          </a:prstGeom>
          <a:no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None/>
            </a:pPr>
            <a:r>
              <a:rPr lang="en-US" sz="4444">
                <a:solidFill>
                  <a:srgbClr val="E3EBF1"/>
                </a:solidFill>
                <a:latin typeface="Arial"/>
                <a:ea typeface="Arial"/>
                <a:cs typeface="Arial"/>
                <a:sym typeface="Arial"/>
              </a:rPr>
              <a:t>Analysis: Sneaki-ness Doesn’t Pay</a:t>
            </a:r>
            <a:endParaRPr sz="4444">
              <a:solidFill>
                <a:srgbClr val="E3EBF1"/>
              </a:solidFill>
              <a:latin typeface="Arial"/>
              <a:ea typeface="Arial"/>
              <a:cs typeface="Arial"/>
              <a:sym typeface="Arial"/>
            </a:endParaRPr>
          </a:p>
        </p:txBody>
      </p:sp>
      <p:sp>
        <p:nvSpPr>
          <p:cNvPr id="114" name="Google Shape;114;p18"/>
          <p:cNvSpPr txBox="1"/>
          <p:nvPr>
            <p:ph idx="1" type="body"/>
          </p:nvPr>
        </p:nvSpPr>
        <p:spPr>
          <a:xfrm>
            <a:off x="610300" y="2252475"/>
            <a:ext cx="4358900" cy="4579400"/>
          </a:xfrm>
          <a:prstGeom prst="rect">
            <a:avLst/>
          </a:prstGeom>
          <a:noFill/>
          <a:ln>
            <a:noFill/>
          </a:ln>
        </p:spPr>
        <p:txBody>
          <a:bodyPr anchorCtr="0" anchor="t" bIns="38100" lIns="38100" spcFirstLastPara="1" rIns="38100" wrap="square" tIns="38100">
            <a:noAutofit/>
          </a:bodyPr>
          <a:lstStyle/>
          <a:p>
            <a:pPr indent="0" lvl="0" marL="0" marR="0" rtl="0" algn="l">
              <a:lnSpc>
                <a:spcPct val="107812"/>
              </a:lnSpc>
              <a:spcBef>
                <a:spcPts val="0"/>
              </a:spcBef>
              <a:spcAft>
                <a:spcPts val="0"/>
              </a:spcAft>
              <a:buNone/>
            </a:pPr>
            <a:r>
              <a:rPr lang="en-US" sz="2666">
                <a:solidFill>
                  <a:srgbClr val="FFFFFF"/>
                </a:solidFill>
                <a:latin typeface="Arial"/>
                <a:ea typeface="Arial"/>
                <a:cs typeface="Arial"/>
                <a:sym typeface="Arial"/>
              </a:rPr>
              <a:t>Entrees that try to take advantage of “nice” strategies don’t gain as much as they lose. </a:t>
            </a:r>
            <a:endParaRPr sz="2666">
              <a:solidFill>
                <a:srgbClr val="FFFFFF"/>
              </a:solidFill>
              <a:latin typeface="Arial"/>
              <a:ea typeface="Arial"/>
              <a:cs typeface="Arial"/>
              <a:sym typeface="Arial"/>
            </a:endParaRPr>
          </a:p>
          <a:p>
            <a:pPr indent="0" lvl="0" marL="0" marR="0" rtl="0" algn="l">
              <a:lnSpc>
                <a:spcPct val="107812"/>
              </a:lnSpc>
              <a:spcBef>
                <a:spcPts val="479"/>
              </a:spcBef>
              <a:spcAft>
                <a:spcPts val="0"/>
              </a:spcAft>
              <a:buNone/>
            </a:pPr>
            <a:r>
              <a:t/>
            </a:r>
            <a:endParaRPr sz="2666">
              <a:solidFill>
                <a:srgbClr val="FFFFFF"/>
              </a:solidFill>
              <a:latin typeface="Arial"/>
              <a:ea typeface="Arial"/>
              <a:cs typeface="Arial"/>
              <a:sym typeface="Arial"/>
            </a:endParaRPr>
          </a:p>
          <a:p>
            <a:pPr indent="0" lvl="0" marL="0" marR="0" rtl="0" algn="l">
              <a:lnSpc>
                <a:spcPct val="107812"/>
              </a:lnSpc>
              <a:spcBef>
                <a:spcPts val="479"/>
              </a:spcBef>
              <a:spcAft>
                <a:spcPts val="0"/>
              </a:spcAft>
              <a:buNone/>
            </a:pPr>
            <a:r>
              <a:rPr lang="en-US" sz="2666">
                <a:solidFill>
                  <a:srgbClr val="FF9900"/>
                </a:solidFill>
                <a:latin typeface="Arial"/>
                <a:ea typeface="Arial"/>
                <a:cs typeface="Arial"/>
                <a:sym typeface="Arial"/>
              </a:rPr>
              <a:t>TRANQUILIZER – 27</a:t>
            </a:r>
            <a:r>
              <a:rPr baseline="30000" lang="en-US" sz="2666">
                <a:solidFill>
                  <a:srgbClr val="FF9900"/>
                </a:solidFill>
                <a:latin typeface="Arial"/>
                <a:ea typeface="Arial"/>
                <a:cs typeface="Arial"/>
                <a:sym typeface="Arial"/>
              </a:rPr>
              <a:t>th</a:t>
            </a:r>
            <a:r>
              <a:rPr lang="en-US" sz="2666">
                <a:solidFill>
                  <a:srgbClr val="FF9900"/>
                </a:solidFill>
                <a:latin typeface="Arial"/>
                <a:ea typeface="Arial"/>
                <a:cs typeface="Arial"/>
                <a:sym typeface="Arial"/>
              </a:rPr>
              <a:t> place in tournament.</a:t>
            </a:r>
            <a:endParaRPr sz="2666">
              <a:solidFill>
                <a:srgbClr val="FF9900"/>
              </a:solidFill>
              <a:latin typeface="Arial"/>
              <a:ea typeface="Arial"/>
              <a:cs typeface="Arial"/>
              <a:sym typeface="Arial"/>
            </a:endParaRPr>
          </a:p>
          <a:p>
            <a:pPr indent="0" lvl="0" marL="0" marR="0" rtl="0" algn="l">
              <a:lnSpc>
                <a:spcPct val="107812"/>
              </a:lnSpc>
              <a:spcBef>
                <a:spcPts val="479"/>
              </a:spcBef>
              <a:spcAft>
                <a:spcPts val="0"/>
              </a:spcAft>
              <a:buNone/>
            </a:pPr>
            <a:r>
              <a:t/>
            </a:r>
            <a:endParaRPr sz="2666">
              <a:solidFill>
                <a:srgbClr val="FF9900"/>
              </a:solidFill>
              <a:latin typeface="Arial"/>
              <a:ea typeface="Arial"/>
              <a:cs typeface="Arial"/>
              <a:sym typeface="Arial"/>
            </a:endParaRPr>
          </a:p>
          <a:p>
            <a:pPr indent="0" lvl="0" marL="0" marR="0" rtl="0" algn="l">
              <a:lnSpc>
                <a:spcPct val="107812"/>
              </a:lnSpc>
              <a:spcBef>
                <a:spcPts val="479"/>
              </a:spcBef>
              <a:spcAft>
                <a:spcPts val="0"/>
              </a:spcAft>
              <a:buNone/>
            </a:pPr>
            <a:r>
              <a:rPr lang="en-US" sz="2666">
                <a:solidFill>
                  <a:srgbClr val="FF0000"/>
                </a:solidFill>
                <a:latin typeface="Arial"/>
                <a:ea typeface="Arial"/>
                <a:cs typeface="Arial"/>
                <a:sym typeface="Arial"/>
              </a:rPr>
              <a:t>TESTER – 46</a:t>
            </a:r>
            <a:r>
              <a:rPr baseline="30000" lang="en-US" sz="2666">
                <a:solidFill>
                  <a:srgbClr val="FF0000"/>
                </a:solidFill>
                <a:latin typeface="Arial"/>
                <a:ea typeface="Arial"/>
                <a:cs typeface="Arial"/>
                <a:sym typeface="Arial"/>
              </a:rPr>
              <a:t>th</a:t>
            </a:r>
            <a:r>
              <a:rPr lang="en-US" sz="2666">
                <a:solidFill>
                  <a:srgbClr val="FF0000"/>
                </a:solidFill>
                <a:latin typeface="Arial"/>
                <a:ea typeface="Arial"/>
                <a:cs typeface="Arial"/>
                <a:sym typeface="Arial"/>
              </a:rPr>
              <a:t> place in tournament (out of 63).</a:t>
            </a:r>
            <a:endParaRPr sz="2666">
              <a:solidFill>
                <a:srgbClr val="FF0000"/>
              </a:solidFill>
              <a:latin typeface="Arial"/>
              <a:ea typeface="Arial"/>
              <a:cs typeface="Arial"/>
              <a:sym typeface="Arial"/>
            </a:endParaRPr>
          </a:p>
          <a:p>
            <a:pPr indent="0" lvl="0" marL="0" marR="0" rtl="0" algn="l">
              <a:lnSpc>
                <a:spcPct val="107812"/>
              </a:lnSpc>
              <a:spcBef>
                <a:spcPts val="479"/>
              </a:spcBef>
              <a:spcAft>
                <a:spcPts val="0"/>
              </a:spcAft>
              <a:buNone/>
            </a:pPr>
            <a:r>
              <a:t/>
            </a:r>
            <a:endParaRPr sz="2666">
              <a:solidFill>
                <a:srgbClr val="FF0000"/>
              </a:solidFill>
              <a:latin typeface="Arial"/>
              <a:ea typeface="Arial"/>
              <a:cs typeface="Arial"/>
              <a:sym typeface="Arial"/>
            </a:endParaRPr>
          </a:p>
          <a:p>
            <a:pPr indent="0" lvl="0" marL="0" marR="0" rtl="0" algn="l">
              <a:lnSpc>
                <a:spcPct val="107812"/>
              </a:lnSpc>
              <a:spcBef>
                <a:spcPts val="479"/>
              </a:spcBef>
              <a:spcAft>
                <a:spcPts val="0"/>
              </a:spcAft>
              <a:buNone/>
            </a:pPr>
            <a:r>
              <a:t/>
            </a:r>
            <a:endParaRPr sz="2666">
              <a:solidFill>
                <a:srgbClr val="FFFFFF"/>
              </a:solidFill>
              <a:latin typeface="Arial"/>
              <a:ea typeface="Arial"/>
              <a:cs typeface="Arial"/>
              <a:sym typeface="Arial"/>
            </a:endParaRPr>
          </a:p>
          <a:p>
            <a:pPr indent="0" lvl="0" marL="0" marR="0" rtl="0" algn="l">
              <a:lnSpc>
                <a:spcPct val="107812"/>
              </a:lnSpc>
              <a:spcBef>
                <a:spcPts val="479"/>
              </a:spcBef>
              <a:spcAft>
                <a:spcPts val="0"/>
              </a:spcAft>
              <a:buNone/>
            </a:pPr>
            <a:r>
              <a:t/>
            </a:r>
            <a:endParaRPr sz="2666">
              <a:solidFill>
                <a:srgbClr val="FFFFFF"/>
              </a:solidFill>
              <a:latin typeface="Arial"/>
              <a:ea typeface="Arial"/>
              <a:cs typeface="Arial"/>
              <a:sym typeface="Arial"/>
            </a:endParaRPr>
          </a:p>
          <a:p>
            <a:pPr indent="0" lvl="0" marL="0" marR="0" rtl="0" algn="l">
              <a:lnSpc>
                <a:spcPct val="107812"/>
              </a:lnSpc>
              <a:spcBef>
                <a:spcPts val="479"/>
              </a:spcBef>
              <a:spcAft>
                <a:spcPts val="0"/>
              </a:spcAft>
              <a:buNone/>
            </a:pPr>
            <a:r>
              <a:t/>
            </a:r>
            <a:endParaRPr sz="2666">
              <a:solidFill>
                <a:srgbClr val="FFFFFF"/>
              </a:solidFill>
              <a:latin typeface="Arial"/>
              <a:ea typeface="Arial"/>
              <a:cs typeface="Arial"/>
              <a:sym typeface="Arial"/>
            </a:endParaRPr>
          </a:p>
          <a:p>
            <a:pPr indent="0" lvl="0" marL="0" marR="0" rtl="0" algn="l">
              <a:lnSpc>
                <a:spcPct val="107812"/>
              </a:lnSpc>
              <a:spcBef>
                <a:spcPts val="479"/>
              </a:spcBef>
              <a:spcAft>
                <a:spcPts val="0"/>
              </a:spcAft>
              <a:buNone/>
            </a:pPr>
            <a:r>
              <a:t/>
            </a:r>
            <a:endParaRPr sz="2666">
              <a:solidFill>
                <a:srgbClr val="FFFFFF"/>
              </a:solidFill>
              <a:latin typeface="Arial"/>
              <a:ea typeface="Arial"/>
              <a:cs typeface="Arial"/>
              <a:sym typeface="Arial"/>
            </a:endParaRPr>
          </a:p>
          <a:p>
            <a:pPr indent="0" lvl="0" marL="0" marR="0" rtl="0" algn="l">
              <a:lnSpc>
                <a:spcPct val="107812"/>
              </a:lnSpc>
              <a:spcBef>
                <a:spcPts val="479"/>
              </a:spcBef>
              <a:spcAft>
                <a:spcPts val="0"/>
              </a:spcAft>
              <a:buNone/>
            </a:pPr>
            <a:r>
              <a:t/>
            </a:r>
            <a:endParaRPr sz="2666">
              <a:solidFill>
                <a:srgbClr val="FFFFFF"/>
              </a:solidFill>
              <a:latin typeface="Arial"/>
              <a:ea typeface="Arial"/>
              <a:cs typeface="Arial"/>
              <a:sym typeface="Arial"/>
            </a:endParaRPr>
          </a:p>
          <a:p>
            <a:pPr indent="0" lvl="0" marL="0" marR="0" rtl="0" algn="l">
              <a:lnSpc>
                <a:spcPct val="107812"/>
              </a:lnSpc>
              <a:spcBef>
                <a:spcPts val="479"/>
              </a:spcBef>
              <a:spcAft>
                <a:spcPts val="0"/>
              </a:spcAft>
              <a:buNone/>
            </a:pPr>
            <a:r>
              <a:t/>
            </a:r>
            <a:endParaRPr sz="2666">
              <a:solidFill>
                <a:srgbClr val="FFFFFF"/>
              </a:solidFill>
              <a:latin typeface="Arial"/>
              <a:ea typeface="Arial"/>
              <a:cs typeface="Arial"/>
              <a:sym typeface="Arial"/>
            </a:endParaRPr>
          </a:p>
          <a:p>
            <a:pPr indent="0" lvl="0" marL="0" marR="0" rtl="0" algn="l">
              <a:lnSpc>
                <a:spcPct val="107812"/>
              </a:lnSpc>
              <a:spcBef>
                <a:spcPts val="479"/>
              </a:spcBef>
              <a:spcAft>
                <a:spcPts val="0"/>
              </a:spcAft>
              <a:buNone/>
            </a:pPr>
            <a:r>
              <a:t/>
            </a:r>
            <a:endParaRPr sz="2666">
              <a:solidFill>
                <a:srgbClr val="FFFFFF"/>
              </a:solidFill>
              <a:latin typeface="Arial"/>
              <a:ea typeface="Arial"/>
              <a:cs typeface="Arial"/>
              <a:sym typeface="Arial"/>
            </a:endParaRPr>
          </a:p>
        </p:txBody>
      </p:sp>
      <p:pic>
        <p:nvPicPr>
          <p:cNvPr id="115" name="Google Shape;115;p18"/>
          <p:cNvPicPr preferRelativeResize="0"/>
          <p:nvPr/>
        </p:nvPicPr>
        <p:blipFill>
          <a:blip r:embed="rId4">
            <a:alphaModFix/>
          </a:blip>
          <a:stretch>
            <a:fillRect/>
          </a:stretch>
        </p:blipFill>
        <p:spPr>
          <a:xfrm>
            <a:off x="6074825" y="317475"/>
            <a:ext cx="3270250" cy="6974400"/>
          </a:xfrm>
          <a:prstGeom prst="rect">
            <a:avLst/>
          </a:prstGeom>
          <a:noFill/>
          <a:ln>
            <a:noFill/>
          </a:ln>
        </p:spPr>
      </p:pic>
      <p:pic>
        <p:nvPicPr>
          <p:cNvPr id="116" name="Google Shape;116;p18"/>
          <p:cNvPicPr preferRelativeResize="0"/>
          <p:nvPr/>
        </p:nvPicPr>
        <p:blipFill>
          <a:blip r:embed="rId5">
            <a:alphaModFix/>
          </a:blip>
          <a:stretch>
            <a:fillRect/>
          </a:stretch>
        </p:blipFill>
        <p:spPr>
          <a:xfrm>
            <a:off x="6000750" y="5662075"/>
            <a:ext cx="3407825" cy="105825"/>
          </a:xfrm>
          <a:prstGeom prst="rect">
            <a:avLst/>
          </a:prstGeom>
          <a:noFill/>
          <a:ln>
            <a:noFill/>
          </a:ln>
        </p:spPr>
      </p:pic>
      <p:pic>
        <p:nvPicPr>
          <p:cNvPr id="117" name="Google Shape;117;p18"/>
          <p:cNvPicPr preferRelativeResize="0"/>
          <p:nvPr/>
        </p:nvPicPr>
        <p:blipFill>
          <a:blip r:embed="rId6">
            <a:alphaModFix/>
          </a:blip>
          <a:stretch>
            <a:fillRect/>
          </a:stretch>
        </p:blipFill>
        <p:spPr>
          <a:xfrm>
            <a:off x="6000750" y="3672400"/>
            <a:ext cx="3407825" cy="116400"/>
          </a:xfrm>
          <a:prstGeom prst="rect">
            <a:avLst/>
          </a:prstGeom>
          <a:noFill/>
          <a:ln>
            <a:noFill/>
          </a:ln>
        </p:spPr>
      </p:pic>
      <p:pic>
        <p:nvPicPr>
          <p:cNvPr id="118" name="Google Shape;118;p18"/>
          <p:cNvPicPr preferRelativeResize="0"/>
          <p:nvPr/>
        </p:nvPicPr>
        <p:blipFill>
          <a:blip r:embed="rId7">
            <a:alphaModFix/>
          </a:blip>
          <a:stretch>
            <a:fillRect/>
          </a:stretch>
        </p:blipFill>
        <p:spPr>
          <a:xfrm>
            <a:off x="6000750" y="920725"/>
            <a:ext cx="3407825" cy="867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2" name="Shape 122"/>
        <p:cNvGrpSpPr/>
        <p:nvPr/>
      </p:nvGrpSpPr>
      <p:grpSpPr>
        <a:xfrm>
          <a:off x="0" y="0"/>
          <a:ext cx="0" cy="0"/>
          <a:chOff x="0" y="0"/>
          <a:chExt cx="0" cy="0"/>
        </a:xfrm>
      </p:grpSpPr>
      <p:sp>
        <p:nvSpPr>
          <p:cNvPr id="123" name="Google Shape;123;p19"/>
          <p:cNvSpPr txBox="1"/>
          <p:nvPr>
            <p:ph type="title"/>
          </p:nvPr>
        </p:nvSpPr>
        <p:spPr>
          <a:xfrm>
            <a:off x="610300" y="356300"/>
            <a:ext cx="9015575" cy="1243875"/>
          </a:xfrm>
          <a:prstGeom prst="rect">
            <a:avLst/>
          </a:prstGeom>
          <a:noFill/>
          <a:ln>
            <a:noFill/>
          </a:ln>
        </p:spPr>
        <p:txBody>
          <a:bodyPr anchorCtr="0" anchor="ctr" bIns="38100" lIns="38100" spcFirstLastPara="1" rIns="38100" wrap="square" tIns="38100">
            <a:noAutofit/>
          </a:bodyPr>
          <a:lstStyle/>
          <a:p>
            <a:pPr indent="0" lvl="0" marL="0" marR="0" rtl="0" algn="l">
              <a:lnSpc>
                <a:spcPct val="119886"/>
              </a:lnSpc>
              <a:spcBef>
                <a:spcPts val="0"/>
              </a:spcBef>
              <a:spcAft>
                <a:spcPts val="0"/>
              </a:spcAft>
              <a:buNone/>
            </a:pPr>
            <a:r>
              <a:rPr lang="en-US" sz="4888">
                <a:solidFill>
                  <a:srgbClr val="E3EBF1"/>
                </a:solidFill>
                <a:latin typeface="Arial"/>
                <a:ea typeface="Arial"/>
                <a:cs typeface="Arial"/>
                <a:sym typeface="Arial"/>
              </a:rPr>
              <a:t>Robustness of TIT FOR TAT</a:t>
            </a:r>
            <a:endParaRPr sz="4888">
              <a:solidFill>
                <a:srgbClr val="E3EBF1"/>
              </a:solidFill>
              <a:latin typeface="Arial"/>
              <a:ea typeface="Arial"/>
              <a:cs typeface="Arial"/>
              <a:sym typeface="Arial"/>
            </a:endParaRPr>
          </a:p>
        </p:txBody>
      </p:sp>
      <p:sp>
        <p:nvSpPr>
          <p:cNvPr id="124" name="Google Shape;124;p19"/>
          <p:cNvSpPr txBox="1"/>
          <p:nvPr>
            <p:ph idx="1" type="body"/>
          </p:nvPr>
        </p:nvSpPr>
        <p:spPr>
          <a:xfrm>
            <a:off x="610300" y="1829150"/>
            <a:ext cx="4443575" cy="5002725"/>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None/>
            </a:pPr>
            <a:r>
              <a:rPr lang="en-US" sz="2666">
                <a:solidFill>
                  <a:srgbClr val="FFFFFF"/>
                </a:solidFill>
                <a:latin typeface="Arial"/>
                <a:ea typeface="Arial"/>
                <a:cs typeface="Arial"/>
                <a:sym typeface="Arial"/>
              </a:rPr>
              <a:t>In six variations of Contest #2, TIT FOR TAT took first place in five and second place in one.</a:t>
            </a:r>
            <a:endParaRPr sz="2666">
              <a:solidFill>
                <a:srgbClr val="FFFFFF"/>
              </a:solidFill>
              <a:latin typeface="Arial"/>
              <a:ea typeface="Arial"/>
              <a:cs typeface="Arial"/>
              <a:sym typeface="Arial"/>
            </a:endParaRPr>
          </a:p>
          <a:p>
            <a:pPr indent="0" lvl="0" marL="0" marR="0" rtl="0" algn="l">
              <a:lnSpc>
                <a:spcPct val="100000"/>
              </a:lnSpc>
              <a:spcBef>
                <a:spcPts val="479"/>
              </a:spcBef>
              <a:spcAft>
                <a:spcPts val="0"/>
              </a:spcAft>
              <a:buNone/>
            </a:pPr>
            <a:r>
              <a:t/>
            </a:r>
            <a:endParaRPr sz="2666">
              <a:solidFill>
                <a:srgbClr val="FFFFFF"/>
              </a:solidFill>
              <a:latin typeface="Arial"/>
              <a:ea typeface="Arial"/>
              <a:cs typeface="Arial"/>
              <a:sym typeface="Arial"/>
            </a:endParaRPr>
          </a:p>
          <a:p>
            <a:pPr indent="0" lvl="0" marL="0" marR="0" rtl="0" algn="l">
              <a:lnSpc>
                <a:spcPct val="100000"/>
              </a:lnSpc>
              <a:spcBef>
                <a:spcPts val="479"/>
              </a:spcBef>
              <a:spcAft>
                <a:spcPts val="0"/>
              </a:spcAft>
              <a:buNone/>
            </a:pPr>
            <a:r>
              <a:rPr lang="en-US" sz="2666">
                <a:solidFill>
                  <a:srgbClr val="FFFFFF"/>
                </a:solidFill>
                <a:latin typeface="Arial"/>
                <a:ea typeface="Arial"/>
                <a:cs typeface="Arial"/>
                <a:sym typeface="Arial"/>
              </a:rPr>
              <a:t>In a population simulation with 63 strategies (right), TIT FOR TAT emerges as the winner.</a:t>
            </a:r>
            <a:endParaRPr sz="2666">
              <a:solidFill>
                <a:srgbClr val="FFFFFF"/>
              </a:solidFill>
              <a:latin typeface="Arial"/>
              <a:ea typeface="Arial"/>
              <a:cs typeface="Arial"/>
              <a:sym typeface="Arial"/>
            </a:endParaRPr>
          </a:p>
          <a:p>
            <a:pPr indent="0" lvl="0" marL="0" marR="0" rtl="0" algn="l">
              <a:lnSpc>
                <a:spcPct val="100000"/>
              </a:lnSpc>
              <a:spcBef>
                <a:spcPts val="479"/>
              </a:spcBef>
              <a:spcAft>
                <a:spcPts val="0"/>
              </a:spcAft>
              <a:buNone/>
            </a:pPr>
            <a:r>
              <a:t/>
            </a:r>
            <a:endParaRPr sz="2666">
              <a:solidFill>
                <a:srgbClr val="FFFFFF"/>
              </a:solidFill>
              <a:latin typeface="Arial"/>
              <a:ea typeface="Arial"/>
              <a:cs typeface="Arial"/>
              <a:sym typeface="Arial"/>
            </a:endParaRPr>
          </a:p>
          <a:p>
            <a:pPr indent="0" lvl="0" marL="0" marR="0" rtl="0" algn="l">
              <a:lnSpc>
                <a:spcPct val="100000"/>
              </a:lnSpc>
              <a:spcBef>
                <a:spcPts val="479"/>
              </a:spcBef>
              <a:spcAft>
                <a:spcPts val="0"/>
              </a:spcAft>
              <a:buNone/>
            </a:pPr>
            <a:r>
              <a:rPr lang="en-US" sz="2666">
                <a:solidFill>
                  <a:srgbClr val="FFFFFF"/>
                </a:solidFill>
                <a:latin typeface="Arial"/>
                <a:ea typeface="Arial"/>
                <a:cs typeface="Arial"/>
                <a:sym typeface="Arial"/>
              </a:rPr>
              <a:t>In an genetic algorithm experiment (1987), TIT-FOR-TAT-like algorithms prevailed. </a:t>
            </a:r>
            <a:endParaRPr sz="2666">
              <a:solidFill>
                <a:srgbClr val="FFFFFF"/>
              </a:solidFill>
              <a:latin typeface="Arial"/>
              <a:ea typeface="Arial"/>
              <a:cs typeface="Arial"/>
              <a:sym typeface="Arial"/>
            </a:endParaRPr>
          </a:p>
        </p:txBody>
      </p:sp>
      <p:pic>
        <p:nvPicPr>
          <p:cNvPr id="125" name="Google Shape;125;p19"/>
          <p:cNvPicPr preferRelativeResize="0"/>
          <p:nvPr/>
        </p:nvPicPr>
        <p:blipFill>
          <a:blip r:embed="rId4">
            <a:alphaModFix/>
          </a:blip>
          <a:stretch>
            <a:fillRect/>
          </a:stretch>
        </p:blipFill>
        <p:spPr>
          <a:xfrm>
            <a:off x="5312825" y="1502825"/>
            <a:ext cx="4445000" cy="5429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9" name="Shape 129"/>
        <p:cNvGrpSpPr/>
        <p:nvPr/>
      </p:nvGrpSpPr>
      <p:grpSpPr>
        <a:xfrm>
          <a:off x="0" y="0"/>
          <a:ext cx="0" cy="0"/>
          <a:chOff x="0" y="0"/>
          <a:chExt cx="0" cy="0"/>
        </a:xfrm>
      </p:grpSpPr>
      <p:sp>
        <p:nvSpPr>
          <p:cNvPr id="130" name="Google Shape;130;p20"/>
          <p:cNvSpPr txBox="1"/>
          <p:nvPr>
            <p:ph type="title"/>
          </p:nvPr>
        </p:nvSpPr>
        <p:spPr>
          <a:xfrm>
            <a:off x="610300" y="356300"/>
            <a:ext cx="9015575" cy="1243875"/>
          </a:xfrm>
          <a:prstGeom prst="rect">
            <a:avLst/>
          </a:prstGeom>
          <a:noFill/>
          <a:ln>
            <a:noFill/>
          </a:ln>
        </p:spPr>
        <p:txBody>
          <a:bodyPr anchorCtr="0" anchor="ctr" bIns="38100" lIns="38100" spcFirstLastPara="1" rIns="38100" wrap="square" tIns="38100">
            <a:noAutofit/>
          </a:bodyPr>
          <a:lstStyle/>
          <a:p>
            <a:pPr indent="0" lvl="0" marL="0" marR="0" rtl="0" algn="l">
              <a:lnSpc>
                <a:spcPct val="119886"/>
              </a:lnSpc>
              <a:spcBef>
                <a:spcPts val="0"/>
              </a:spcBef>
              <a:spcAft>
                <a:spcPts val="0"/>
              </a:spcAft>
              <a:buNone/>
            </a:pPr>
            <a:r>
              <a:rPr lang="en-US" sz="4888">
                <a:solidFill>
                  <a:srgbClr val="E3EBF1"/>
                </a:solidFill>
                <a:latin typeface="Arial"/>
                <a:ea typeface="Arial"/>
                <a:cs typeface="Arial"/>
                <a:sym typeface="Arial"/>
              </a:rPr>
              <a:t>General Lessons</a:t>
            </a:r>
            <a:endParaRPr sz="4888">
              <a:solidFill>
                <a:srgbClr val="E3EBF1"/>
              </a:solidFill>
              <a:latin typeface="Arial"/>
              <a:ea typeface="Arial"/>
              <a:cs typeface="Arial"/>
              <a:sym typeface="Arial"/>
            </a:endParaRPr>
          </a:p>
        </p:txBody>
      </p:sp>
      <p:sp>
        <p:nvSpPr>
          <p:cNvPr id="131" name="Google Shape;131;p20"/>
          <p:cNvSpPr txBox="1"/>
          <p:nvPr>
            <p:ph idx="1" type="body"/>
          </p:nvPr>
        </p:nvSpPr>
        <p:spPr>
          <a:xfrm>
            <a:off x="610300" y="1880300"/>
            <a:ext cx="9015575" cy="5680050"/>
          </a:xfrm>
          <a:prstGeom prst="rect">
            <a:avLst/>
          </a:prstGeom>
          <a:noFill/>
          <a:ln>
            <a:noFill/>
          </a:ln>
        </p:spPr>
        <p:txBody>
          <a:bodyPr anchorCtr="0" anchor="t" bIns="38100" lIns="38100" spcFirstLastPara="1" rIns="38100" wrap="square" tIns="38100">
            <a:noAutofit/>
          </a:bodyPr>
          <a:lstStyle/>
          <a:p>
            <a:pPr indent="0" lvl="0" marL="0" marR="0" rtl="0" algn="l">
              <a:lnSpc>
                <a:spcPct val="107812"/>
              </a:lnSpc>
              <a:spcBef>
                <a:spcPts val="0"/>
              </a:spcBef>
              <a:spcAft>
                <a:spcPts val="0"/>
              </a:spcAft>
              <a:buNone/>
            </a:pPr>
            <a:r>
              <a:rPr lang="en-US" sz="2666">
                <a:solidFill>
                  <a:srgbClr val="FFFFFF"/>
                </a:solidFill>
                <a:latin typeface="Arial"/>
                <a:ea typeface="Arial"/>
                <a:cs typeface="Arial"/>
                <a:sym typeface="Arial"/>
              </a:rPr>
              <a:t>Don’t be envious. (It doesn’t matter if others win.)</a:t>
            </a:r>
            <a:endParaRPr sz="2666">
              <a:solidFill>
                <a:srgbClr val="FFFFFF"/>
              </a:solidFill>
              <a:latin typeface="Arial"/>
              <a:ea typeface="Arial"/>
              <a:cs typeface="Arial"/>
              <a:sym typeface="Arial"/>
            </a:endParaRPr>
          </a:p>
          <a:p>
            <a:pPr indent="-50800" lvl="0" marL="381000" marR="0" rtl="0" algn="l">
              <a:lnSpc>
                <a:spcPct val="108593"/>
              </a:lnSpc>
              <a:spcBef>
                <a:spcPts val="323"/>
              </a:spcBef>
              <a:spcAft>
                <a:spcPts val="0"/>
              </a:spcAft>
              <a:buClr>
                <a:srgbClr val="FFFFFF"/>
              </a:buClr>
              <a:buSzPts val="1778"/>
              <a:buNone/>
            </a:pPr>
            <a:r>
              <a:rPr lang="en-US" sz="1777">
                <a:solidFill>
                  <a:srgbClr val="FFFFFF"/>
                </a:solidFill>
                <a:latin typeface="Arial"/>
                <a:ea typeface="Arial"/>
                <a:cs typeface="Arial"/>
                <a:sym typeface="Arial"/>
              </a:rPr>
              <a:t>TIT FOR TAT never scores more than the other player.</a:t>
            </a:r>
            <a:endParaRPr sz="1777">
              <a:solidFill>
                <a:srgbClr val="FFFFFF"/>
              </a:solidFill>
              <a:latin typeface="Arial"/>
              <a:ea typeface="Arial"/>
              <a:cs typeface="Arial"/>
              <a:sym typeface="Arial"/>
            </a:endParaRPr>
          </a:p>
          <a:p>
            <a:pPr indent="0" lvl="0" marL="0" marR="0" rtl="0" algn="l">
              <a:lnSpc>
                <a:spcPct val="107812"/>
              </a:lnSpc>
              <a:spcBef>
                <a:spcPts val="479"/>
              </a:spcBef>
              <a:spcAft>
                <a:spcPts val="0"/>
              </a:spcAft>
              <a:buNone/>
            </a:pPr>
            <a:r>
              <a:t/>
            </a:r>
            <a:endParaRPr sz="2666">
              <a:solidFill>
                <a:srgbClr val="FFFFFF"/>
              </a:solidFill>
              <a:latin typeface="Arial"/>
              <a:ea typeface="Arial"/>
              <a:cs typeface="Arial"/>
              <a:sym typeface="Arial"/>
            </a:endParaRPr>
          </a:p>
          <a:p>
            <a:pPr indent="0" lvl="0" marL="0" marR="0" rtl="0" algn="l">
              <a:lnSpc>
                <a:spcPct val="107812"/>
              </a:lnSpc>
              <a:spcBef>
                <a:spcPts val="479"/>
              </a:spcBef>
              <a:spcAft>
                <a:spcPts val="0"/>
              </a:spcAft>
              <a:buNone/>
            </a:pPr>
            <a:r>
              <a:rPr lang="en-US" sz="2666">
                <a:solidFill>
                  <a:srgbClr val="FFFFFF"/>
                </a:solidFill>
                <a:latin typeface="Arial"/>
                <a:ea typeface="Arial"/>
                <a:cs typeface="Arial"/>
                <a:sym typeface="Arial"/>
              </a:rPr>
              <a:t>Be nice. (Don’t defect first.)</a:t>
            </a:r>
            <a:endParaRPr sz="2666">
              <a:solidFill>
                <a:srgbClr val="FFFFFF"/>
              </a:solidFill>
              <a:latin typeface="Arial"/>
              <a:ea typeface="Arial"/>
              <a:cs typeface="Arial"/>
              <a:sym typeface="Arial"/>
            </a:endParaRPr>
          </a:p>
          <a:p>
            <a:pPr indent="-50800" lvl="0" marL="381000" marR="0" rtl="0" algn="l">
              <a:lnSpc>
                <a:spcPct val="108593"/>
              </a:lnSpc>
              <a:spcBef>
                <a:spcPts val="323"/>
              </a:spcBef>
              <a:spcAft>
                <a:spcPts val="0"/>
              </a:spcAft>
              <a:buClr>
                <a:srgbClr val="FFFFFF"/>
              </a:buClr>
              <a:buSzPts val="1778"/>
              <a:buNone/>
            </a:pPr>
            <a:r>
              <a:rPr lang="en-US" sz="1777">
                <a:solidFill>
                  <a:srgbClr val="FFFFFF"/>
                </a:solidFill>
                <a:latin typeface="Arial"/>
                <a:ea typeface="Arial"/>
                <a:cs typeface="Arial"/>
                <a:sym typeface="Arial"/>
              </a:rPr>
              <a:t>The best way to do well is to cooperate with others who are also nice.</a:t>
            </a:r>
            <a:endParaRPr sz="1777">
              <a:solidFill>
                <a:srgbClr val="FFFFFF"/>
              </a:solidFill>
              <a:latin typeface="Arial"/>
              <a:ea typeface="Arial"/>
              <a:cs typeface="Arial"/>
              <a:sym typeface="Arial"/>
            </a:endParaRPr>
          </a:p>
          <a:p>
            <a:pPr indent="0" lvl="0" marL="0" marR="0" rtl="0" algn="l">
              <a:lnSpc>
                <a:spcPct val="107812"/>
              </a:lnSpc>
              <a:spcBef>
                <a:spcPts val="479"/>
              </a:spcBef>
              <a:spcAft>
                <a:spcPts val="0"/>
              </a:spcAft>
              <a:buNone/>
            </a:pPr>
            <a:r>
              <a:t/>
            </a:r>
            <a:endParaRPr sz="2666">
              <a:solidFill>
                <a:srgbClr val="FFFFFF"/>
              </a:solidFill>
              <a:latin typeface="Arial"/>
              <a:ea typeface="Arial"/>
              <a:cs typeface="Arial"/>
              <a:sym typeface="Arial"/>
            </a:endParaRPr>
          </a:p>
          <a:p>
            <a:pPr indent="0" lvl="0" marL="0" marR="0" rtl="0" algn="l">
              <a:lnSpc>
                <a:spcPct val="107812"/>
              </a:lnSpc>
              <a:spcBef>
                <a:spcPts val="479"/>
              </a:spcBef>
              <a:spcAft>
                <a:spcPts val="0"/>
              </a:spcAft>
              <a:buNone/>
            </a:pPr>
            <a:r>
              <a:rPr lang="en-US" sz="2666">
                <a:solidFill>
                  <a:srgbClr val="FFFFFF"/>
                </a:solidFill>
                <a:latin typeface="Arial"/>
                <a:ea typeface="Arial"/>
                <a:cs typeface="Arial"/>
                <a:sym typeface="Arial"/>
              </a:rPr>
              <a:t>Retaliate swiftly.</a:t>
            </a:r>
            <a:endParaRPr sz="2666">
              <a:solidFill>
                <a:srgbClr val="FFFFFF"/>
              </a:solidFill>
              <a:latin typeface="Arial"/>
              <a:ea typeface="Arial"/>
              <a:cs typeface="Arial"/>
              <a:sym typeface="Arial"/>
            </a:endParaRPr>
          </a:p>
          <a:p>
            <a:pPr indent="-50800" lvl="0" marL="381000" marR="0" rtl="0" algn="l">
              <a:lnSpc>
                <a:spcPct val="108593"/>
              </a:lnSpc>
              <a:spcBef>
                <a:spcPts val="323"/>
              </a:spcBef>
              <a:spcAft>
                <a:spcPts val="0"/>
              </a:spcAft>
              <a:buClr>
                <a:srgbClr val="FFFFFF"/>
              </a:buClr>
              <a:buSzPts val="1778"/>
              <a:buNone/>
            </a:pPr>
            <a:r>
              <a:rPr lang="en-US" sz="1777">
                <a:solidFill>
                  <a:srgbClr val="FFFFFF"/>
                </a:solidFill>
                <a:latin typeface="Arial"/>
                <a:ea typeface="Arial"/>
                <a:cs typeface="Arial"/>
                <a:sym typeface="Arial"/>
              </a:rPr>
              <a:t>Or else others will take advantage.</a:t>
            </a:r>
            <a:endParaRPr sz="1777">
              <a:solidFill>
                <a:srgbClr val="FFFFFF"/>
              </a:solidFill>
              <a:latin typeface="Arial"/>
              <a:ea typeface="Arial"/>
              <a:cs typeface="Arial"/>
              <a:sym typeface="Arial"/>
            </a:endParaRPr>
          </a:p>
          <a:p>
            <a:pPr indent="0" lvl="0" marL="0" marR="0" rtl="0" algn="l">
              <a:lnSpc>
                <a:spcPct val="107812"/>
              </a:lnSpc>
              <a:spcBef>
                <a:spcPts val="479"/>
              </a:spcBef>
              <a:spcAft>
                <a:spcPts val="0"/>
              </a:spcAft>
              <a:buNone/>
            </a:pPr>
            <a:r>
              <a:t/>
            </a:r>
            <a:endParaRPr sz="2666">
              <a:solidFill>
                <a:srgbClr val="FFFFFF"/>
              </a:solidFill>
              <a:latin typeface="Arial"/>
              <a:ea typeface="Arial"/>
              <a:cs typeface="Arial"/>
              <a:sym typeface="Arial"/>
            </a:endParaRPr>
          </a:p>
          <a:p>
            <a:pPr indent="0" lvl="0" marL="0" marR="0" rtl="0" algn="l">
              <a:lnSpc>
                <a:spcPct val="107812"/>
              </a:lnSpc>
              <a:spcBef>
                <a:spcPts val="479"/>
              </a:spcBef>
              <a:spcAft>
                <a:spcPts val="0"/>
              </a:spcAft>
              <a:buNone/>
            </a:pPr>
            <a:r>
              <a:rPr lang="en-US" sz="2666">
                <a:solidFill>
                  <a:srgbClr val="FFFFFF"/>
                </a:solidFill>
                <a:latin typeface="Arial"/>
                <a:ea typeface="Arial"/>
                <a:cs typeface="Arial"/>
                <a:sym typeface="Arial"/>
              </a:rPr>
              <a:t>Forgive.</a:t>
            </a:r>
            <a:endParaRPr sz="2666">
              <a:solidFill>
                <a:srgbClr val="FFFFFF"/>
              </a:solidFill>
              <a:latin typeface="Arial"/>
              <a:ea typeface="Arial"/>
              <a:cs typeface="Arial"/>
              <a:sym typeface="Arial"/>
            </a:endParaRPr>
          </a:p>
          <a:p>
            <a:pPr indent="-50800" lvl="0" marL="381000" marR="0" rtl="0" algn="l">
              <a:lnSpc>
                <a:spcPct val="108593"/>
              </a:lnSpc>
              <a:spcBef>
                <a:spcPts val="323"/>
              </a:spcBef>
              <a:spcAft>
                <a:spcPts val="0"/>
              </a:spcAft>
              <a:buClr>
                <a:srgbClr val="FFFFFF"/>
              </a:buClr>
              <a:buSzPts val="1778"/>
              <a:buNone/>
            </a:pPr>
            <a:r>
              <a:rPr lang="en-US" sz="1777">
                <a:solidFill>
                  <a:srgbClr val="FFFFFF"/>
                </a:solidFill>
                <a:latin typeface="Arial"/>
                <a:ea typeface="Arial"/>
                <a:cs typeface="Arial"/>
                <a:sym typeface="Arial"/>
              </a:rPr>
              <a:t>Feuds are costly. Defections shouldn’t prevent cooperation later on.</a:t>
            </a:r>
            <a:endParaRPr sz="1777">
              <a:solidFill>
                <a:srgbClr val="FFFFFF"/>
              </a:solidFill>
              <a:latin typeface="Arial"/>
              <a:ea typeface="Arial"/>
              <a:cs typeface="Arial"/>
              <a:sym typeface="Arial"/>
            </a:endParaRPr>
          </a:p>
          <a:p>
            <a:pPr indent="0" lvl="0" marL="0" marR="0" rtl="0" algn="l">
              <a:lnSpc>
                <a:spcPct val="107812"/>
              </a:lnSpc>
              <a:spcBef>
                <a:spcPts val="479"/>
              </a:spcBef>
              <a:spcAft>
                <a:spcPts val="0"/>
              </a:spcAft>
              <a:buNone/>
            </a:pPr>
            <a:r>
              <a:t/>
            </a:r>
            <a:endParaRPr sz="2666">
              <a:solidFill>
                <a:srgbClr val="FFFFFF"/>
              </a:solidFill>
              <a:latin typeface="Arial"/>
              <a:ea typeface="Arial"/>
              <a:cs typeface="Arial"/>
              <a:sym typeface="Arial"/>
            </a:endParaRPr>
          </a:p>
          <a:p>
            <a:pPr indent="0" lvl="0" marL="0" marR="0" rtl="0" algn="l">
              <a:lnSpc>
                <a:spcPct val="107812"/>
              </a:lnSpc>
              <a:spcBef>
                <a:spcPts val="479"/>
              </a:spcBef>
              <a:spcAft>
                <a:spcPts val="0"/>
              </a:spcAft>
              <a:buNone/>
            </a:pPr>
            <a:r>
              <a:rPr lang="en-US" sz="2666">
                <a:solidFill>
                  <a:srgbClr val="FFFFFF"/>
                </a:solidFill>
                <a:latin typeface="Arial"/>
                <a:ea typeface="Arial"/>
                <a:cs typeface="Arial"/>
                <a:sym typeface="Arial"/>
              </a:rPr>
              <a:t>Don’t be </a:t>
            </a:r>
            <a:r>
              <a:rPr i="1" lang="en-US" sz="2666">
                <a:solidFill>
                  <a:srgbClr val="FFFFFF"/>
                </a:solidFill>
                <a:latin typeface="Arial"/>
                <a:ea typeface="Arial"/>
                <a:cs typeface="Arial"/>
                <a:sym typeface="Arial"/>
              </a:rPr>
              <a:t>too </a:t>
            </a:r>
            <a:r>
              <a:rPr lang="en-US" sz="2666">
                <a:solidFill>
                  <a:srgbClr val="FFFFFF"/>
                </a:solidFill>
                <a:latin typeface="Arial"/>
                <a:ea typeface="Arial"/>
                <a:cs typeface="Arial"/>
                <a:sym typeface="Arial"/>
              </a:rPr>
              <a:t>clever.</a:t>
            </a:r>
            <a:endParaRPr sz="2666">
              <a:solidFill>
                <a:srgbClr val="FFFFFF"/>
              </a:solidFill>
              <a:latin typeface="Arial"/>
              <a:ea typeface="Arial"/>
              <a:cs typeface="Arial"/>
              <a:sym typeface="Arial"/>
            </a:endParaRPr>
          </a:p>
          <a:p>
            <a:pPr indent="-50800" lvl="0" marL="381000" marR="0" rtl="0" algn="l">
              <a:lnSpc>
                <a:spcPct val="108593"/>
              </a:lnSpc>
              <a:spcBef>
                <a:spcPts val="323"/>
              </a:spcBef>
              <a:spcAft>
                <a:spcPts val="0"/>
              </a:spcAft>
              <a:buClr>
                <a:srgbClr val="FFFFFF"/>
              </a:buClr>
              <a:buSzPts val="1778"/>
              <a:buNone/>
            </a:pPr>
            <a:r>
              <a:rPr lang="en-US" sz="1777">
                <a:solidFill>
                  <a:srgbClr val="FFFFFF"/>
                </a:solidFill>
                <a:latin typeface="Arial"/>
                <a:ea typeface="Arial"/>
                <a:cs typeface="Arial"/>
                <a:sym typeface="Arial"/>
              </a:rPr>
              <a:t>Too much cleverness looks RANDOM. </a:t>
            </a:r>
            <a:endParaRPr sz="1777">
              <a:solidFill>
                <a:srgbClr val="FFFFFF"/>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5" name="Shape 135"/>
        <p:cNvGrpSpPr/>
        <p:nvPr/>
      </p:nvGrpSpPr>
      <p:grpSpPr>
        <a:xfrm>
          <a:off x="0" y="0"/>
          <a:ext cx="0" cy="0"/>
          <a:chOff x="0" y="0"/>
          <a:chExt cx="0" cy="0"/>
        </a:xfrm>
      </p:grpSpPr>
      <p:sp>
        <p:nvSpPr>
          <p:cNvPr id="136" name="Google Shape;136;p21"/>
          <p:cNvSpPr txBox="1"/>
          <p:nvPr/>
        </p:nvSpPr>
        <p:spPr>
          <a:xfrm>
            <a:off x="5076450" y="2603500"/>
            <a:ext cx="1393825" cy="414850"/>
          </a:xfrm>
          <a:prstGeom prst="rect">
            <a:avLst/>
          </a:prstGeom>
          <a:noFill/>
          <a:ln>
            <a:noFill/>
          </a:ln>
        </p:spPr>
        <p:txBody>
          <a:bodyPr anchorCtr="0" anchor="t" bIns="38100" lIns="38100" spcFirstLastPara="1" rIns="38100" wrap="square" tIns="38100">
            <a:noAutofit/>
          </a:bodyPr>
          <a:lstStyle/>
          <a:p>
            <a:pPr indent="0" lvl="0" marL="0" marR="0" rtl="0" algn="ctr">
              <a:lnSpc>
                <a:spcPct val="120000"/>
              </a:lnSpc>
              <a:spcBef>
                <a:spcPts val="0"/>
              </a:spcBef>
              <a:spcAft>
                <a:spcPts val="0"/>
              </a:spcAft>
              <a:buNone/>
            </a:pPr>
            <a:r>
              <a:rPr lang="en-US" sz="2222">
                <a:solidFill>
                  <a:srgbClr val="00FF00"/>
                </a:solidFill>
                <a:latin typeface="Arial"/>
                <a:ea typeface="Arial"/>
                <a:cs typeface="Arial"/>
                <a:sym typeface="Arial"/>
              </a:rPr>
              <a:t>Cooperate</a:t>
            </a:r>
            <a:endParaRPr sz="2222">
              <a:solidFill>
                <a:srgbClr val="00FF00"/>
              </a:solidFill>
              <a:latin typeface="Arial"/>
              <a:ea typeface="Arial"/>
              <a:cs typeface="Arial"/>
              <a:sym typeface="Arial"/>
            </a:endParaRPr>
          </a:p>
        </p:txBody>
      </p:sp>
      <p:sp>
        <p:nvSpPr>
          <p:cNvPr id="137" name="Google Shape;137;p21"/>
          <p:cNvSpPr txBox="1"/>
          <p:nvPr/>
        </p:nvSpPr>
        <p:spPr>
          <a:xfrm>
            <a:off x="7401275" y="2603500"/>
            <a:ext cx="1582550" cy="414850"/>
          </a:xfrm>
          <a:prstGeom prst="rect">
            <a:avLst/>
          </a:prstGeom>
          <a:noFill/>
          <a:ln>
            <a:noFill/>
          </a:ln>
        </p:spPr>
        <p:txBody>
          <a:bodyPr anchorCtr="0" anchor="t" bIns="38100" lIns="38100" spcFirstLastPara="1" rIns="38100" wrap="square" tIns="38100">
            <a:noAutofit/>
          </a:bodyPr>
          <a:lstStyle/>
          <a:p>
            <a:pPr indent="0" lvl="0" marL="0" marR="0" rtl="0" algn="ctr">
              <a:lnSpc>
                <a:spcPct val="120000"/>
              </a:lnSpc>
              <a:spcBef>
                <a:spcPts val="0"/>
              </a:spcBef>
              <a:spcAft>
                <a:spcPts val="0"/>
              </a:spcAft>
              <a:buNone/>
            </a:pPr>
            <a:r>
              <a:rPr lang="en-US" sz="2222">
                <a:solidFill>
                  <a:srgbClr val="00FF00"/>
                </a:solidFill>
                <a:latin typeface="Arial"/>
                <a:ea typeface="Arial"/>
                <a:cs typeface="Arial"/>
                <a:sym typeface="Arial"/>
              </a:rPr>
              <a:t>Shoot to Kill</a:t>
            </a:r>
            <a:endParaRPr sz="2222">
              <a:solidFill>
                <a:srgbClr val="00FF00"/>
              </a:solidFill>
              <a:latin typeface="Arial"/>
              <a:ea typeface="Arial"/>
              <a:cs typeface="Arial"/>
              <a:sym typeface="Arial"/>
            </a:endParaRPr>
          </a:p>
        </p:txBody>
      </p:sp>
      <p:sp>
        <p:nvSpPr>
          <p:cNvPr id="138" name="Google Shape;138;p21"/>
          <p:cNvSpPr txBox="1"/>
          <p:nvPr/>
        </p:nvSpPr>
        <p:spPr>
          <a:xfrm>
            <a:off x="2384775" y="4199800"/>
            <a:ext cx="1582550" cy="414850"/>
          </a:xfrm>
          <a:prstGeom prst="rect">
            <a:avLst/>
          </a:prstGeom>
          <a:noFill/>
          <a:ln>
            <a:noFill/>
          </a:ln>
        </p:spPr>
        <p:txBody>
          <a:bodyPr anchorCtr="0" anchor="t" bIns="38100" lIns="38100" spcFirstLastPara="1" rIns="38100" wrap="square" tIns="38100">
            <a:noAutofit/>
          </a:bodyPr>
          <a:lstStyle/>
          <a:p>
            <a:pPr indent="0" lvl="0" marL="0" marR="0" rtl="0" algn="ctr">
              <a:lnSpc>
                <a:spcPct val="120000"/>
              </a:lnSpc>
              <a:spcBef>
                <a:spcPts val="0"/>
              </a:spcBef>
              <a:spcAft>
                <a:spcPts val="0"/>
              </a:spcAft>
              <a:buNone/>
            </a:pPr>
            <a:r>
              <a:rPr lang="en-US" sz="2222">
                <a:solidFill>
                  <a:srgbClr val="FF0000"/>
                </a:solidFill>
                <a:latin typeface="Arial"/>
                <a:ea typeface="Arial"/>
                <a:cs typeface="Arial"/>
                <a:sym typeface="Arial"/>
              </a:rPr>
              <a:t>Shoot to Kill</a:t>
            </a:r>
            <a:endParaRPr sz="2222">
              <a:solidFill>
                <a:srgbClr val="FF0000"/>
              </a:solidFill>
              <a:latin typeface="Arial"/>
              <a:ea typeface="Arial"/>
              <a:cs typeface="Arial"/>
              <a:sym typeface="Arial"/>
            </a:endParaRPr>
          </a:p>
        </p:txBody>
      </p:sp>
      <p:sp>
        <p:nvSpPr>
          <p:cNvPr id="139" name="Google Shape;139;p21"/>
          <p:cNvSpPr txBox="1"/>
          <p:nvPr/>
        </p:nvSpPr>
        <p:spPr>
          <a:xfrm>
            <a:off x="2472950" y="3353150"/>
            <a:ext cx="1393825" cy="414850"/>
          </a:xfrm>
          <a:prstGeom prst="rect">
            <a:avLst/>
          </a:prstGeom>
          <a:noFill/>
          <a:ln>
            <a:noFill/>
          </a:ln>
        </p:spPr>
        <p:txBody>
          <a:bodyPr anchorCtr="0" anchor="t" bIns="38100" lIns="38100" spcFirstLastPara="1" rIns="38100" wrap="square" tIns="38100">
            <a:noAutofit/>
          </a:bodyPr>
          <a:lstStyle/>
          <a:p>
            <a:pPr indent="0" lvl="0" marL="0" marR="0" rtl="0" algn="ctr">
              <a:lnSpc>
                <a:spcPct val="120000"/>
              </a:lnSpc>
              <a:spcBef>
                <a:spcPts val="0"/>
              </a:spcBef>
              <a:spcAft>
                <a:spcPts val="0"/>
              </a:spcAft>
              <a:buNone/>
            </a:pPr>
            <a:r>
              <a:rPr lang="en-US" sz="2222">
                <a:solidFill>
                  <a:srgbClr val="FF0000"/>
                </a:solidFill>
                <a:latin typeface="Arial"/>
                <a:ea typeface="Arial"/>
                <a:cs typeface="Arial"/>
                <a:sym typeface="Arial"/>
              </a:rPr>
              <a:t>Cooperate</a:t>
            </a:r>
            <a:endParaRPr sz="2222">
              <a:solidFill>
                <a:srgbClr val="FF0000"/>
              </a:solidFill>
              <a:latin typeface="Arial"/>
              <a:ea typeface="Arial"/>
              <a:cs typeface="Arial"/>
              <a:sym typeface="Arial"/>
            </a:endParaRPr>
          </a:p>
        </p:txBody>
      </p:sp>
      <p:sp>
        <p:nvSpPr>
          <p:cNvPr id="140" name="Google Shape;140;p21"/>
          <p:cNvSpPr txBox="1"/>
          <p:nvPr/>
        </p:nvSpPr>
        <p:spPr>
          <a:xfrm>
            <a:off x="2315975" y="2591150"/>
            <a:ext cx="1720125" cy="414850"/>
          </a:xfrm>
          <a:prstGeom prst="rect">
            <a:avLst/>
          </a:prstGeom>
          <a:noFill/>
          <a:ln>
            <a:noFill/>
          </a:ln>
        </p:spPr>
        <p:txBody>
          <a:bodyPr anchorCtr="0" anchor="t" bIns="38100" lIns="38100" spcFirstLastPara="1" rIns="38100" wrap="square" tIns="38100">
            <a:noAutofit/>
          </a:bodyPr>
          <a:lstStyle/>
          <a:p>
            <a:pPr indent="0" lvl="0" marL="0" marR="0" rtl="0" algn="ctr">
              <a:lnSpc>
                <a:spcPct val="120000"/>
              </a:lnSpc>
              <a:spcBef>
                <a:spcPts val="0"/>
              </a:spcBef>
              <a:spcAft>
                <a:spcPts val="0"/>
              </a:spcAft>
              <a:buNone/>
            </a:pPr>
            <a:r>
              <a:rPr i="1" lang="en-US" sz="2222">
                <a:solidFill>
                  <a:srgbClr val="FFFFFF"/>
                </a:solidFill>
                <a:latin typeface="Arial"/>
                <a:ea typeface="Arial"/>
                <a:cs typeface="Arial"/>
                <a:sym typeface="Arial"/>
              </a:rPr>
              <a:t>Payoff Matrix</a:t>
            </a:r>
            <a:endParaRPr i="1" sz="2222">
              <a:solidFill>
                <a:srgbClr val="FFFFFF"/>
              </a:solidFill>
              <a:latin typeface="Arial"/>
              <a:ea typeface="Arial"/>
              <a:cs typeface="Arial"/>
              <a:sym typeface="Arial"/>
            </a:endParaRPr>
          </a:p>
        </p:txBody>
      </p:sp>
      <p:sp>
        <p:nvSpPr>
          <p:cNvPr id="141" name="Google Shape;141;p21"/>
          <p:cNvSpPr txBox="1"/>
          <p:nvPr/>
        </p:nvSpPr>
        <p:spPr>
          <a:xfrm>
            <a:off x="6639275" y="1910275"/>
            <a:ext cx="679450" cy="481875"/>
          </a:xfrm>
          <a:prstGeom prst="rect">
            <a:avLst/>
          </a:prstGeom>
          <a:noFill/>
          <a:ln>
            <a:noFill/>
          </a:ln>
        </p:spPr>
        <p:txBody>
          <a:bodyPr anchorCtr="0" anchor="t" bIns="38100" lIns="38100" spcFirstLastPara="1" rIns="38100" wrap="square" tIns="38100">
            <a:noAutofit/>
          </a:bodyPr>
          <a:lstStyle/>
          <a:p>
            <a:pPr indent="0" lvl="0" marL="0" marR="0" rtl="0" algn="ctr">
              <a:lnSpc>
                <a:spcPct val="119791"/>
              </a:lnSpc>
              <a:spcBef>
                <a:spcPts val="0"/>
              </a:spcBef>
              <a:spcAft>
                <a:spcPts val="0"/>
              </a:spcAft>
              <a:buNone/>
            </a:pPr>
            <a:r>
              <a:rPr lang="en-US" sz="2666">
                <a:solidFill>
                  <a:srgbClr val="00FF00"/>
                </a:solidFill>
                <a:latin typeface="Arial"/>
                <a:ea typeface="Arial"/>
                <a:cs typeface="Arial"/>
                <a:sym typeface="Arial"/>
              </a:rPr>
              <a:t>You</a:t>
            </a:r>
            <a:endParaRPr sz="2666">
              <a:solidFill>
                <a:srgbClr val="00FF00"/>
              </a:solidFill>
              <a:latin typeface="Arial"/>
              <a:ea typeface="Arial"/>
              <a:cs typeface="Arial"/>
              <a:sym typeface="Arial"/>
            </a:endParaRPr>
          </a:p>
        </p:txBody>
      </p:sp>
      <p:sp>
        <p:nvSpPr>
          <p:cNvPr id="142" name="Google Shape;142;p21"/>
          <p:cNvSpPr txBox="1"/>
          <p:nvPr/>
        </p:nvSpPr>
        <p:spPr>
          <a:xfrm>
            <a:off x="986000" y="3753550"/>
            <a:ext cx="942250" cy="481875"/>
          </a:xfrm>
          <a:prstGeom prst="rect">
            <a:avLst/>
          </a:prstGeom>
          <a:noFill/>
          <a:ln>
            <a:noFill/>
          </a:ln>
        </p:spPr>
        <p:txBody>
          <a:bodyPr anchorCtr="0" anchor="t" bIns="38100" lIns="38100" spcFirstLastPara="1" rIns="38100" wrap="square" tIns="38100">
            <a:noAutofit/>
          </a:bodyPr>
          <a:lstStyle/>
          <a:p>
            <a:pPr indent="0" lvl="0" marL="0" marR="0" rtl="0" algn="ctr">
              <a:lnSpc>
                <a:spcPct val="119791"/>
              </a:lnSpc>
              <a:spcBef>
                <a:spcPts val="0"/>
              </a:spcBef>
              <a:spcAft>
                <a:spcPts val="0"/>
              </a:spcAft>
              <a:buNone/>
            </a:pPr>
            <a:r>
              <a:rPr lang="en-US" sz="2666">
                <a:solidFill>
                  <a:srgbClr val="FF0000"/>
                </a:solidFill>
                <a:latin typeface="Arial"/>
                <a:ea typeface="Arial"/>
                <a:cs typeface="Arial"/>
                <a:sym typeface="Arial"/>
              </a:rPr>
              <a:t>Them</a:t>
            </a:r>
            <a:endParaRPr sz="2666">
              <a:solidFill>
                <a:srgbClr val="FF0000"/>
              </a:solidFill>
              <a:latin typeface="Arial"/>
              <a:ea typeface="Arial"/>
              <a:cs typeface="Arial"/>
              <a:sym typeface="Arial"/>
            </a:endParaRPr>
          </a:p>
        </p:txBody>
      </p:sp>
      <p:sp>
        <p:nvSpPr>
          <p:cNvPr id="143" name="Google Shape;143;p21"/>
          <p:cNvSpPr txBox="1"/>
          <p:nvPr/>
        </p:nvSpPr>
        <p:spPr>
          <a:xfrm>
            <a:off x="4758950" y="3383125"/>
            <a:ext cx="1988250" cy="414850"/>
          </a:xfrm>
          <a:prstGeom prst="rect">
            <a:avLst/>
          </a:prstGeom>
          <a:noFill/>
          <a:ln>
            <a:noFill/>
          </a:ln>
        </p:spPr>
        <p:txBody>
          <a:bodyPr anchorCtr="0" anchor="t" bIns="38100" lIns="38100" spcFirstLastPara="1" rIns="38100" wrap="square" tIns="38100">
            <a:noAutofit/>
          </a:bodyPr>
          <a:lstStyle/>
          <a:p>
            <a:pPr indent="0" lvl="0" marL="0" marR="0" rtl="0" algn="ctr">
              <a:lnSpc>
                <a:spcPct val="120000"/>
              </a:lnSpc>
              <a:spcBef>
                <a:spcPts val="0"/>
              </a:spcBef>
              <a:spcAft>
                <a:spcPts val="0"/>
              </a:spcAft>
              <a:buNone/>
            </a:pPr>
            <a:r>
              <a:rPr lang="en-US" sz="2222">
                <a:solidFill>
                  <a:srgbClr val="00FF00"/>
                </a:solidFill>
                <a:latin typeface="Arial"/>
                <a:ea typeface="Arial"/>
                <a:cs typeface="Arial"/>
                <a:sym typeface="Arial"/>
              </a:rPr>
              <a:t>Both live.</a:t>
            </a:r>
            <a:endParaRPr sz="2222">
              <a:solidFill>
                <a:srgbClr val="00FF00"/>
              </a:solidFill>
              <a:latin typeface="Arial"/>
              <a:ea typeface="Arial"/>
              <a:cs typeface="Arial"/>
              <a:sym typeface="Arial"/>
            </a:endParaRPr>
          </a:p>
        </p:txBody>
      </p:sp>
      <p:pic>
        <p:nvPicPr>
          <p:cNvPr id="144" name="Google Shape;144;p21"/>
          <p:cNvPicPr preferRelativeResize="0"/>
          <p:nvPr/>
        </p:nvPicPr>
        <p:blipFill>
          <a:blip r:embed="rId4">
            <a:alphaModFix/>
          </a:blip>
          <a:stretch>
            <a:fillRect/>
          </a:stretch>
        </p:blipFill>
        <p:spPr>
          <a:xfrm>
            <a:off x="1693325" y="2286000"/>
            <a:ext cx="7715250" cy="2550575"/>
          </a:xfrm>
          <a:prstGeom prst="rect">
            <a:avLst/>
          </a:prstGeom>
          <a:noFill/>
          <a:ln>
            <a:noFill/>
          </a:ln>
        </p:spPr>
      </p:pic>
      <p:sp>
        <p:nvSpPr>
          <p:cNvPr id="145" name="Google Shape;145;p21"/>
          <p:cNvSpPr txBox="1"/>
          <p:nvPr>
            <p:ph type="title"/>
          </p:nvPr>
        </p:nvSpPr>
        <p:spPr>
          <a:xfrm>
            <a:off x="610300" y="356300"/>
            <a:ext cx="9015575" cy="1243875"/>
          </a:xfrm>
          <a:prstGeom prst="rect">
            <a:avLst/>
          </a:prstGeom>
          <a:noFill/>
          <a:ln>
            <a:noFill/>
          </a:ln>
        </p:spPr>
        <p:txBody>
          <a:bodyPr anchorCtr="0" anchor="ctr" bIns="38100" lIns="38100" spcFirstLastPara="1" rIns="38100" wrap="square" tIns="38100">
            <a:noAutofit/>
          </a:bodyPr>
          <a:lstStyle/>
          <a:p>
            <a:pPr indent="0" lvl="0" marL="0" marR="0" rtl="0" algn="l">
              <a:lnSpc>
                <a:spcPct val="119886"/>
              </a:lnSpc>
              <a:spcBef>
                <a:spcPts val="0"/>
              </a:spcBef>
              <a:spcAft>
                <a:spcPts val="0"/>
              </a:spcAft>
              <a:buNone/>
            </a:pPr>
            <a:r>
              <a:rPr lang="en-US" sz="4888">
                <a:solidFill>
                  <a:srgbClr val="E3EBF1"/>
                </a:solidFill>
                <a:latin typeface="Arial"/>
                <a:ea typeface="Arial"/>
                <a:cs typeface="Arial"/>
                <a:sym typeface="Arial"/>
              </a:rPr>
              <a:t>Trench Warfare as repeated PD</a:t>
            </a:r>
            <a:endParaRPr sz="4888">
              <a:solidFill>
                <a:srgbClr val="E3EBF1"/>
              </a:solidFill>
              <a:latin typeface="Arial"/>
              <a:ea typeface="Arial"/>
              <a:cs typeface="Arial"/>
              <a:sym typeface="Arial"/>
            </a:endParaRPr>
          </a:p>
        </p:txBody>
      </p:sp>
      <p:sp>
        <p:nvSpPr>
          <p:cNvPr id="146" name="Google Shape;146;p21"/>
          <p:cNvSpPr txBox="1"/>
          <p:nvPr/>
        </p:nvSpPr>
        <p:spPr>
          <a:xfrm>
            <a:off x="7214300" y="3220850"/>
            <a:ext cx="1988250" cy="760575"/>
          </a:xfrm>
          <a:prstGeom prst="rect">
            <a:avLst/>
          </a:prstGeom>
          <a:noFill/>
          <a:ln>
            <a:noFill/>
          </a:ln>
        </p:spPr>
        <p:txBody>
          <a:bodyPr anchorCtr="0" anchor="t" bIns="38100" lIns="38100" spcFirstLastPara="1" rIns="38100" wrap="square" tIns="38100">
            <a:noAutofit/>
          </a:bodyPr>
          <a:lstStyle/>
          <a:p>
            <a:pPr indent="0" lvl="0" marL="0" marR="0" rtl="0" algn="ctr">
              <a:lnSpc>
                <a:spcPct val="120000"/>
              </a:lnSpc>
              <a:spcBef>
                <a:spcPts val="0"/>
              </a:spcBef>
              <a:spcAft>
                <a:spcPts val="0"/>
              </a:spcAft>
              <a:buNone/>
            </a:pPr>
            <a:r>
              <a:rPr lang="en-US" sz="2222">
                <a:solidFill>
                  <a:srgbClr val="00FF00"/>
                </a:solidFill>
                <a:latin typeface="Arial"/>
                <a:ea typeface="Arial"/>
                <a:cs typeface="Arial"/>
                <a:sym typeface="Arial"/>
              </a:rPr>
              <a:t>You live </a:t>
            </a:r>
            <a:r>
              <a:rPr i="1" lang="en-US" sz="2222">
                <a:solidFill>
                  <a:srgbClr val="00FF00"/>
                </a:solidFill>
                <a:latin typeface="Arial"/>
                <a:ea typeface="Arial"/>
                <a:cs typeface="Arial"/>
                <a:sym typeface="Arial"/>
              </a:rPr>
              <a:t>and</a:t>
            </a:r>
            <a:r>
              <a:rPr lang="en-US" sz="2222">
                <a:solidFill>
                  <a:srgbClr val="00FF00"/>
                </a:solidFill>
                <a:latin typeface="Arial"/>
                <a:ea typeface="Arial"/>
                <a:cs typeface="Arial"/>
                <a:sym typeface="Arial"/>
              </a:rPr>
              <a:t> hurt other side.</a:t>
            </a:r>
            <a:endParaRPr sz="2222">
              <a:solidFill>
                <a:srgbClr val="00FF00"/>
              </a:solidFill>
              <a:latin typeface="Arial"/>
              <a:ea typeface="Arial"/>
              <a:cs typeface="Arial"/>
              <a:sym typeface="Arial"/>
            </a:endParaRPr>
          </a:p>
        </p:txBody>
      </p:sp>
      <p:sp>
        <p:nvSpPr>
          <p:cNvPr id="147" name="Google Shape;147;p21"/>
          <p:cNvSpPr txBox="1"/>
          <p:nvPr/>
        </p:nvSpPr>
        <p:spPr>
          <a:xfrm>
            <a:off x="4758950" y="4072800"/>
            <a:ext cx="1988250" cy="753525"/>
          </a:xfrm>
          <a:prstGeom prst="rect">
            <a:avLst/>
          </a:prstGeom>
          <a:noFill/>
          <a:ln>
            <a:noFill/>
          </a:ln>
        </p:spPr>
        <p:txBody>
          <a:bodyPr anchorCtr="0" anchor="t" bIns="38100" lIns="38100" spcFirstLastPara="1" rIns="38100" wrap="square" tIns="38100">
            <a:noAutofit/>
          </a:bodyPr>
          <a:lstStyle/>
          <a:p>
            <a:pPr indent="0" lvl="0" marL="0" marR="0" rtl="0" algn="ctr">
              <a:lnSpc>
                <a:spcPct val="120000"/>
              </a:lnSpc>
              <a:spcBef>
                <a:spcPts val="0"/>
              </a:spcBef>
              <a:spcAft>
                <a:spcPts val="0"/>
              </a:spcAft>
              <a:buNone/>
            </a:pPr>
            <a:r>
              <a:rPr lang="en-US" sz="2222">
                <a:solidFill>
                  <a:srgbClr val="00FF00"/>
                </a:solidFill>
                <a:latin typeface="Arial"/>
                <a:ea typeface="Arial"/>
                <a:cs typeface="Arial"/>
                <a:sym typeface="Arial"/>
              </a:rPr>
              <a:t>You die </a:t>
            </a:r>
            <a:r>
              <a:rPr i="1" lang="en-US" sz="2222">
                <a:solidFill>
                  <a:srgbClr val="00FF00"/>
                </a:solidFill>
                <a:latin typeface="Arial"/>
                <a:ea typeface="Arial"/>
                <a:cs typeface="Arial"/>
                <a:sym typeface="Arial"/>
              </a:rPr>
              <a:t>and</a:t>
            </a:r>
            <a:r>
              <a:rPr lang="en-US" sz="2222">
                <a:solidFill>
                  <a:srgbClr val="00FF00"/>
                </a:solidFill>
                <a:latin typeface="Arial"/>
                <a:ea typeface="Arial"/>
                <a:cs typeface="Arial"/>
                <a:sym typeface="Arial"/>
              </a:rPr>
              <a:t> they win.</a:t>
            </a:r>
            <a:endParaRPr sz="2222">
              <a:solidFill>
                <a:srgbClr val="00FF00"/>
              </a:solidFill>
              <a:latin typeface="Arial"/>
              <a:ea typeface="Arial"/>
              <a:cs typeface="Arial"/>
              <a:sym typeface="Arial"/>
            </a:endParaRPr>
          </a:p>
        </p:txBody>
      </p:sp>
      <p:sp>
        <p:nvSpPr>
          <p:cNvPr id="148" name="Google Shape;148;p21"/>
          <p:cNvSpPr txBox="1"/>
          <p:nvPr/>
        </p:nvSpPr>
        <p:spPr>
          <a:xfrm>
            <a:off x="7214300" y="4224500"/>
            <a:ext cx="1988250" cy="414850"/>
          </a:xfrm>
          <a:prstGeom prst="rect">
            <a:avLst/>
          </a:prstGeom>
          <a:noFill/>
          <a:ln>
            <a:noFill/>
          </a:ln>
        </p:spPr>
        <p:txBody>
          <a:bodyPr anchorCtr="0" anchor="t" bIns="38100" lIns="38100" spcFirstLastPara="1" rIns="38100" wrap="square" tIns="38100">
            <a:noAutofit/>
          </a:bodyPr>
          <a:lstStyle/>
          <a:p>
            <a:pPr indent="0" lvl="0" marL="0" marR="0" rtl="0" algn="ctr">
              <a:lnSpc>
                <a:spcPct val="120000"/>
              </a:lnSpc>
              <a:spcBef>
                <a:spcPts val="0"/>
              </a:spcBef>
              <a:spcAft>
                <a:spcPts val="0"/>
              </a:spcAft>
              <a:buNone/>
            </a:pPr>
            <a:r>
              <a:rPr lang="en-US" sz="2222">
                <a:solidFill>
                  <a:srgbClr val="00FF00"/>
                </a:solidFill>
                <a:latin typeface="Arial"/>
                <a:ea typeface="Arial"/>
                <a:cs typeface="Arial"/>
                <a:sym typeface="Arial"/>
              </a:rPr>
              <a:t>Both die.</a:t>
            </a:r>
            <a:endParaRPr sz="2222">
              <a:solidFill>
                <a:srgbClr val="00FF00"/>
              </a:solidFill>
              <a:latin typeface="Arial"/>
              <a:ea typeface="Arial"/>
              <a:cs typeface="Arial"/>
              <a:sym typeface="Arial"/>
            </a:endParaRPr>
          </a:p>
        </p:txBody>
      </p:sp>
      <p:sp>
        <p:nvSpPr>
          <p:cNvPr id="149" name="Google Shape;149;p21"/>
          <p:cNvSpPr txBox="1"/>
          <p:nvPr/>
        </p:nvSpPr>
        <p:spPr>
          <a:xfrm>
            <a:off x="1016000" y="5452175"/>
            <a:ext cx="8440550" cy="753525"/>
          </a:xfrm>
          <a:prstGeom prst="rect">
            <a:avLst/>
          </a:prstGeom>
          <a:noFill/>
          <a:ln>
            <a:noFill/>
          </a:ln>
        </p:spPr>
        <p:txBody>
          <a:bodyPr anchorCtr="0" anchor="t" bIns="38100" lIns="38100" spcFirstLastPara="1" rIns="38100" wrap="square" tIns="38100">
            <a:noAutofit/>
          </a:bodyPr>
          <a:lstStyle/>
          <a:p>
            <a:pPr indent="0" lvl="0" marL="0" marR="0" rtl="0" algn="l">
              <a:lnSpc>
                <a:spcPct val="120000"/>
              </a:lnSpc>
              <a:spcBef>
                <a:spcPts val="0"/>
              </a:spcBef>
              <a:spcAft>
                <a:spcPts val="0"/>
              </a:spcAft>
              <a:buNone/>
            </a:pPr>
            <a:r>
              <a:rPr lang="en-US" sz="2222">
                <a:solidFill>
                  <a:srgbClr val="FFFFFF"/>
                </a:solidFill>
                <a:latin typeface="Arial"/>
                <a:ea typeface="Arial"/>
                <a:cs typeface="Arial"/>
                <a:sym typeface="Arial"/>
              </a:rPr>
              <a:t>For a single round, no matter what the enemy does, it’s better to shoot to kill. </a:t>
            </a:r>
            <a:endParaRPr sz="2222">
              <a:solidFill>
                <a:srgbClr val="FFFFFF"/>
              </a:solidFill>
              <a:latin typeface="Arial"/>
              <a:ea typeface="Arial"/>
              <a:cs typeface="Arial"/>
              <a:sym typeface="Arial"/>
            </a:endParaRPr>
          </a:p>
        </p:txBody>
      </p:sp>
      <p:sp>
        <p:nvSpPr>
          <p:cNvPr id="150" name="Google Shape;150;p21"/>
          <p:cNvSpPr txBox="1"/>
          <p:nvPr/>
        </p:nvSpPr>
        <p:spPr>
          <a:xfrm>
            <a:off x="1021275" y="6552825"/>
            <a:ext cx="8440550" cy="414850"/>
          </a:xfrm>
          <a:prstGeom prst="rect">
            <a:avLst/>
          </a:prstGeom>
          <a:noFill/>
          <a:ln>
            <a:noFill/>
          </a:ln>
        </p:spPr>
        <p:txBody>
          <a:bodyPr anchorCtr="0" anchor="t" bIns="38100" lIns="38100" spcFirstLastPara="1" rIns="38100" wrap="square" tIns="38100">
            <a:noAutofit/>
          </a:bodyPr>
          <a:lstStyle/>
          <a:p>
            <a:pPr indent="0" lvl="0" marL="0" marR="0" rtl="0" algn="l">
              <a:lnSpc>
                <a:spcPct val="120000"/>
              </a:lnSpc>
              <a:spcBef>
                <a:spcPts val="0"/>
              </a:spcBef>
              <a:spcAft>
                <a:spcPts val="0"/>
              </a:spcAft>
              <a:buNone/>
            </a:pPr>
            <a:r>
              <a:rPr lang="en-US" sz="2222">
                <a:solidFill>
                  <a:srgbClr val="FFFFFF"/>
                </a:solidFill>
                <a:latin typeface="Arial"/>
                <a:ea typeface="Arial"/>
                <a:cs typeface="Arial"/>
                <a:sym typeface="Arial"/>
              </a:rPr>
              <a:t>But for an indefinite number of rounds…? </a:t>
            </a:r>
            <a:endParaRPr sz="2222">
              <a:solidFill>
                <a:srgbClr val="FFFFFF"/>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22"/>
          <p:cNvSpPr txBox="1"/>
          <p:nvPr>
            <p:ph idx="1" type="body"/>
          </p:nvPr>
        </p:nvSpPr>
        <p:spPr>
          <a:xfrm>
            <a:off x="610300" y="1829150"/>
            <a:ext cx="9015575" cy="5815875"/>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None/>
            </a:pPr>
            <a:r>
              <a:rPr lang="en-US" sz="3111">
                <a:solidFill>
                  <a:srgbClr val="FFFFFF"/>
                </a:solidFill>
                <a:latin typeface="Arial"/>
                <a:ea typeface="Arial"/>
                <a:cs typeface="Arial"/>
                <a:sym typeface="Arial"/>
              </a:rPr>
              <a:t>Cooperation spontaneously evolved:</a:t>
            </a:r>
            <a:endParaRPr sz="3111">
              <a:solidFill>
                <a:srgbClr val="FFFFFF"/>
              </a:solidFill>
              <a:latin typeface="Arial"/>
              <a:ea typeface="Arial"/>
              <a:cs typeface="Arial"/>
              <a:sym typeface="Arial"/>
            </a:endParaRPr>
          </a:p>
          <a:p>
            <a:pPr indent="0" lvl="0" marL="0" marR="0" rtl="0" algn="l">
              <a:lnSpc>
                <a:spcPct val="100000"/>
              </a:lnSpc>
              <a:spcBef>
                <a:spcPts val="396"/>
              </a:spcBef>
              <a:spcAft>
                <a:spcPts val="0"/>
              </a:spcAft>
              <a:buNone/>
            </a:pPr>
            <a:r>
              <a:t/>
            </a:r>
            <a:endParaRPr sz="2222">
              <a:solidFill>
                <a:srgbClr val="FFFFFF"/>
              </a:solidFill>
              <a:latin typeface="Arial"/>
              <a:ea typeface="Arial"/>
              <a:cs typeface="Arial"/>
              <a:sym typeface="Arial"/>
            </a:endParaRPr>
          </a:p>
          <a:p>
            <a:pPr indent="0" lvl="0" marL="0" marR="0" rtl="0" algn="l">
              <a:lnSpc>
                <a:spcPct val="100000"/>
              </a:lnSpc>
              <a:spcBef>
                <a:spcPts val="396"/>
              </a:spcBef>
              <a:spcAft>
                <a:spcPts val="0"/>
              </a:spcAft>
              <a:buNone/>
            </a:pPr>
            <a:r>
              <a:rPr lang="en-US" sz="2222">
                <a:solidFill>
                  <a:srgbClr val="FFFFFF"/>
                </a:solidFill>
                <a:latin typeface="Arial"/>
                <a:ea typeface="Arial"/>
                <a:cs typeface="Arial"/>
                <a:sym typeface="Arial"/>
              </a:rPr>
              <a:t>“If the British shelled the Germans, the Germans replied, and the damage was equal.”</a:t>
            </a:r>
            <a:endParaRPr sz="2222">
              <a:solidFill>
                <a:srgbClr val="FFFFFF"/>
              </a:solidFill>
              <a:latin typeface="Arial"/>
              <a:ea typeface="Arial"/>
              <a:cs typeface="Arial"/>
              <a:sym typeface="Arial"/>
            </a:endParaRPr>
          </a:p>
          <a:p>
            <a:pPr indent="0" lvl="0" marL="0" marR="0" rtl="0" algn="l">
              <a:lnSpc>
                <a:spcPct val="100000"/>
              </a:lnSpc>
              <a:spcBef>
                <a:spcPts val="396"/>
              </a:spcBef>
              <a:spcAft>
                <a:spcPts val="0"/>
              </a:spcAft>
              <a:buNone/>
            </a:pPr>
            <a:r>
              <a:t/>
            </a:r>
            <a:endParaRPr sz="2222">
              <a:solidFill>
                <a:srgbClr val="FFFFFF"/>
              </a:solidFill>
              <a:latin typeface="Arial"/>
              <a:ea typeface="Arial"/>
              <a:cs typeface="Arial"/>
              <a:sym typeface="Arial"/>
            </a:endParaRPr>
          </a:p>
          <a:p>
            <a:pPr indent="0" lvl="0" marL="0" marR="0" rtl="0" algn="l">
              <a:lnSpc>
                <a:spcPct val="100000"/>
              </a:lnSpc>
              <a:spcBef>
                <a:spcPts val="396"/>
              </a:spcBef>
              <a:spcAft>
                <a:spcPts val="0"/>
              </a:spcAft>
              <a:buNone/>
            </a:pPr>
            <a:r>
              <a:rPr lang="en-US" sz="2222">
                <a:solidFill>
                  <a:srgbClr val="FFFFFF"/>
                </a:solidFill>
                <a:latin typeface="Arial"/>
                <a:ea typeface="Arial"/>
                <a:cs typeface="Arial"/>
                <a:sym typeface="Arial"/>
              </a:rPr>
              <a:t>“[A British staff officer was] astonished to observe German soldiers walking about within rifle range…”</a:t>
            </a:r>
            <a:endParaRPr sz="2222">
              <a:solidFill>
                <a:srgbClr val="FFFFFF"/>
              </a:solidFill>
              <a:latin typeface="Arial"/>
              <a:ea typeface="Arial"/>
              <a:cs typeface="Arial"/>
              <a:sym typeface="Arial"/>
            </a:endParaRPr>
          </a:p>
          <a:p>
            <a:pPr indent="0" lvl="0" marL="0" marR="0" rtl="0" algn="l">
              <a:lnSpc>
                <a:spcPct val="100000"/>
              </a:lnSpc>
              <a:spcBef>
                <a:spcPts val="396"/>
              </a:spcBef>
              <a:spcAft>
                <a:spcPts val="0"/>
              </a:spcAft>
              <a:buNone/>
            </a:pPr>
            <a:r>
              <a:t/>
            </a:r>
            <a:endParaRPr sz="2222">
              <a:solidFill>
                <a:srgbClr val="FFFFFF"/>
              </a:solidFill>
              <a:latin typeface="Arial"/>
              <a:ea typeface="Arial"/>
              <a:cs typeface="Arial"/>
              <a:sym typeface="Arial"/>
            </a:endParaRPr>
          </a:p>
          <a:p>
            <a:pPr indent="0" lvl="0" marL="0" marR="0" rtl="0" algn="l">
              <a:lnSpc>
                <a:spcPct val="100000"/>
              </a:lnSpc>
              <a:spcBef>
                <a:spcPts val="396"/>
              </a:spcBef>
              <a:spcAft>
                <a:spcPts val="0"/>
              </a:spcAft>
              <a:buNone/>
            </a:pPr>
            <a:r>
              <a:rPr lang="en-US" sz="2222">
                <a:solidFill>
                  <a:srgbClr val="FFFFFF"/>
                </a:solidFill>
                <a:latin typeface="Arial"/>
                <a:ea typeface="Arial"/>
                <a:cs typeface="Arial"/>
                <a:sym typeface="Arial"/>
              </a:rPr>
              <a:t>“These people … did not know there was a war on. Both sides … believed in … ‘live and let live’.”</a:t>
            </a:r>
            <a:endParaRPr sz="2222">
              <a:solidFill>
                <a:srgbClr val="FFFFFF"/>
              </a:solidFill>
              <a:latin typeface="Arial"/>
              <a:ea typeface="Arial"/>
              <a:cs typeface="Arial"/>
              <a:sym typeface="Arial"/>
            </a:endParaRPr>
          </a:p>
          <a:p>
            <a:pPr indent="0" lvl="0" marL="0" marR="0" rtl="0" algn="l">
              <a:lnSpc>
                <a:spcPct val="100000"/>
              </a:lnSpc>
              <a:spcBef>
                <a:spcPts val="396"/>
              </a:spcBef>
              <a:spcAft>
                <a:spcPts val="0"/>
              </a:spcAft>
              <a:buNone/>
            </a:pPr>
            <a:r>
              <a:t/>
            </a:r>
            <a:endParaRPr sz="2222">
              <a:solidFill>
                <a:srgbClr val="FFFFFF"/>
              </a:solidFill>
              <a:latin typeface="Arial"/>
              <a:ea typeface="Arial"/>
              <a:cs typeface="Arial"/>
              <a:sym typeface="Arial"/>
            </a:endParaRPr>
          </a:p>
          <a:p>
            <a:pPr indent="0" lvl="0" marL="0" marR="0" rtl="0" algn="l">
              <a:lnSpc>
                <a:spcPct val="100000"/>
              </a:lnSpc>
              <a:spcBef>
                <a:spcPts val="396"/>
              </a:spcBef>
              <a:spcAft>
                <a:spcPts val="0"/>
              </a:spcAft>
              <a:buNone/>
            </a:pPr>
            <a:r>
              <a:rPr lang="en-US" sz="2222">
                <a:solidFill>
                  <a:srgbClr val="FFFFFF"/>
                </a:solidFill>
                <a:latin typeface="Arial"/>
                <a:ea typeface="Arial"/>
                <a:cs typeface="Arial"/>
                <a:sym typeface="Arial"/>
              </a:rPr>
              <a:t>“Suddenly a salvo arrived but did no damage. Naturally both sides got down and our men started swearing at the Germans, when all at once a brave German got on to his parapet and shouted out ‘We are very sorry about that; we hope no one was hurt. It is not our fault, it is that damned Prussian artillery.’”</a:t>
            </a:r>
            <a:endParaRPr sz="2222">
              <a:solidFill>
                <a:srgbClr val="FFFFFF"/>
              </a:solidFill>
              <a:latin typeface="Arial"/>
              <a:ea typeface="Arial"/>
              <a:cs typeface="Arial"/>
              <a:sym typeface="Arial"/>
            </a:endParaRPr>
          </a:p>
          <a:p>
            <a:pPr indent="0" lvl="0" marL="0" marR="0" rtl="0" algn="l">
              <a:lnSpc>
                <a:spcPct val="100000"/>
              </a:lnSpc>
              <a:spcBef>
                <a:spcPts val="396"/>
              </a:spcBef>
              <a:spcAft>
                <a:spcPts val="0"/>
              </a:spcAft>
              <a:buNone/>
            </a:pPr>
            <a:r>
              <a:t/>
            </a:r>
            <a:endParaRPr sz="2222">
              <a:solidFill>
                <a:srgbClr val="FFFFFF"/>
              </a:solidFill>
              <a:latin typeface="Arial"/>
              <a:ea typeface="Arial"/>
              <a:cs typeface="Arial"/>
              <a:sym typeface="Arial"/>
            </a:endParaRPr>
          </a:p>
          <a:p>
            <a:pPr indent="0" lvl="0" marL="0" marR="0" rtl="0" algn="l">
              <a:lnSpc>
                <a:spcPct val="100000"/>
              </a:lnSpc>
              <a:spcBef>
                <a:spcPts val="396"/>
              </a:spcBef>
              <a:spcAft>
                <a:spcPts val="0"/>
              </a:spcAft>
              <a:buNone/>
            </a:pPr>
            <a:r>
              <a:t/>
            </a:r>
            <a:endParaRPr sz="2222">
              <a:solidFill>
                <a:srgbClr val="FFFFFF"/>
              </a:solidFill>
              <a:latin typeface="Arial"/>
              <a:ea typeface="Arial"/>
              <a:cs typeface="Arial"/>
              <a:sym typeface="Arial"/>
            </a:endParaRPr>
          </a:p>
        </p:txBody>
      </p:sp>
      <p:sp>
        <p:nvSpPr>
          <p:cNvPr id="156" name="Google Shape;156;p22"/>
          <p:cNvSpPr txBox="1"/>
          <p:nvPr>
            <p:ph type="title"/>
          </p:nvPr>
        </p:nvSpPr>
        <p:spPr>
          <a:xfrm>
            <a:off x="610300" y="356300"/>
            <a:ext cx="9015575" cy="1243875"/>
          </a:xfrm>
          <a:prstGeom prst="rect">
            <a:avLst/>
          </a:prstGeom>
          <a:noFill/>
          <a:ln>
            <a:noFill/>
          </a:ln>
        </p:spPr>
        <p:txBody>
          <a:bodyPr anchorCtr="0" anchor="ctr" bIns="38100" lIns="38100" spcFirstLastPara="1" rIns="38100" wrap="square" tIns="38100">
            <a:noAutofit/>
          </a:bodyPr>
          <a:lstStyle/>
          <a:p>
            <a:pPr indent="0" lvl="0" marL="0" marR="0" rtl="0" algn="l">
              <a:lnSpc>
                <a:spcPct val="119886"/>
              </a:lnSpc>
              <a:spcBef>
                <a:spcPts val="0"/>
              </a:spcBef>
              <a:spcAft>
                <a:spcPts val="0"/>
              </a:spcAft>
              <a:buNone/>
            </a:pPr>
            <a:r>
              <a:rPr lang="en-US" sz="4888">
                <a:solidFill>
                  <a:srgbClr val="E3EBF1"/>
                </a:solidFill>
                <a:latin typeface="Arial"/>
                <a:ea typeface="Arial"/>
                <a:cs typeface="Arial"/>
                <a:sym typeface="Arial"/>
              </a:rPr>
              <a:t>Trench Warfare in WWI</a:t>
            </a:r>
            <a:endParaRPr sz="4888">
              <a:solidFill>
                <a:srgbClr val="E3EBF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 name="Shape 30"/>
        <p:cNvGrpSpPr/>
        <p:nvPr/>
      </p:nvGrpSpPr>
      <p:grpSpPr>
        <a:xfrm>
          <a:off x="0" y="0"/>
          <a:ext cx="0" cy="0"/>
          <a:chOff x="0" y="0"/>
          <a:chExt cx="0" cy="0"/>
        </a:xfrm>
      </p:grpSpPr>
      <p:sp>
        <p:nvSpPr>
          <p:cNvPr id="31" name="Google Shape;31;p8"/>
          <p:cNvSpPr txBox="1"/>
          <p:nvPr>
            <p:ph type="title"/>
          </p:nvPr>
        </p:nvSpPr>
        <p:spPr>
          <a:xfrm>
            <a:off x="610300" y="356300"/>
            <a:ext cx="9015575" cy="1243875"/>
          </a:xfrm>
          <a:prstGeom prst="rect">
            <a:avLst/>
          </a:prstGeom>
          <a:noFill/>
          <a:ln>
            <a:noFill/>
          </a:ln>
        </p:spPr>
        <p:txBody>
          <a:bodyPr anchorCtr="0" anchor="ctr" bIns="38100" lIns="38100" spcFirstLastPara="1" rIns="38100" wrap="square" tIns="38100">
            <a:noAutofit/>
          </a:bodyPr>
          <a:lstStyle/>
          <a:p>
            <a:pPr indent="0" lvl="0" marL="0" marR="0" rtl="0" algn="l">
              <a:lnSpc>
                <a:spcPct val="119886"/>
              </a:lnSpc>
              <a:spcBef>
                <a:spcPts val="0"/>
              </a:spcBef>
              <a:spcAft>
                <a:spcPts val="0"/>
              </a:spcAft>
              <a:buNone/>
            </a:pPr>
            <a:r>
              <a:rPr lang="en-US" sz="4888">
                <a:solidFill>
                  <a:srgbClr val="E3EBF1"/>
                </a:solidFill>
                <a:latin typeface="Arial"/>
                <a:ea typeface="Arial"/>
                <a:cs typeface="Arial"/>
                <a:sym typeface="Arial"/>
              </a:rPr>
              <a:t>Contest #1</a:t>
            </a:r>
            <a:endParaRPr sz="4888">
              <a:solidFill>
                <a:srgbClr val="E3EBF1"/>
              </a:solidFill>
              <a:latin typeface="Arial"/>
              <a:ea typeface="Arial"/>
              <a:cs typeface="Arial"/>
              <a:sym typeface="Arial"/>
            </a:endParaRPr>
          </a:p>
        </p:txBody>
      </p:sp>
      <p:sp>
        <p:nvSpPr>
          <p:cNvPr id="32" name="Google Shape;32;p8"/>
          <p:cNvSpPr txBox="1"/>
          <p:nvPr>
            <p:ph idx="1" type="body"/>
          </p:nvPr>
        </p:nvSpPr>
        <p:spPr>
          <a:xfrm>
            <a:off x="610300" y="1998475"/>
            <a:ext cx="4358900" cy="5392550"/>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None/>
            </a:pPr>
            <a:r>
              <a:rPr lang="en-US" sz="2666">
                <a:solidFill>
                  <a:srgbClr val="FFFFFF"/>
                </a:solidFill>
                <a:latin typeface="Arial"/>
                <a:ea typeface="Arial"/>
                <a:cs typeface="Arial"/>
                <a:sym typeface="Arial"/>
              </a:rPr>
              <a:t>Call for entries to game theorists</a:t>
            </a:r>
            <a:endParaRPr sz="2666">
              <a:solidFill>
                <a:srgbClr val="FFFFFF"/>
              </a:solidFill>
              <a:latin typeface="Arial"/>
              <a:ea typeface="Arial"/>
              <a:cs typeface="Arial"/>
              <a:sym typeface="Arial"/>
            </a:endParaRPr>
          </a:p>
          <a:p>
            <a:pPr indent="0" lvl="0" marL="0" marR="0" rtl="0" algn="l">
              <a:lnSpc>
                <a:spcPct val="100000"/>
              </a:lnSpc>
              <a:spcBef>
                <a:spcPts val="479"/>
              </a:spcBef>
              <a:spcAft>
                <a:spcPts val="0"/>
              </a:spcAft>
              <a:buNone/>
            </a:pPr>
            <a:r>
              <a:t/>
            </a:r>
            <a:endParaRPr sz="2666">
              <a:solidFill>
                <a:srgbClr val="FFFFFF"/>
              </a:solidFill>
              <a:latin typeface="Arial"/>
              <a:ea typeface="Arial"/>
              <a:cs typeface="Arial"/>
              <a:sym typeface="Arial"/>
            </a:endParaRPr>
          </a:p>
          <a:p>
            <a:pPr indent="0" lvl="0" marL="0" marR="0" rtl="0" algn="l">
              <a:lnSpc>
                <a:spcPct val="100000"/>
              </a:lnSpc>
              <a:spcBef>
                <a:spcPts val="479"/>
              </a:spcBef>
              <a:spcAft>
                <a:spcPts val="0"/>
              </a:spcAft>
              <a:buNone/>
            </a:pPr>
            <a:r>
              <a:rPr lang="en-US" sz="2666">
                <a:solidFill>
                  <a:srgbClr val="FFFFFF"/>
                </a:solidFill>
                <a:latin typeface="Arial"/>
                <a:ea typeface="Arial"/>
                <a:cs typeface="Arial"/>
                <a:sym typeface="Arial"/>
              </a:rPr>
              <a:t>All entrants told of preliminary experiments</a:t>
            </a:r>
            <a:endParaRPr sz="2666">
              <a:solidFill>
                <a:srgbClr val="FFFFFF"/>
              </a:solidFill>
              <a:latin typeface="Arial"/>
              <a:ea typeface="Arial"/>
              <a:cs typeface="Arial"/>
              <a:sym typeface="Arial"/>
            </a:endParaRPr>
          </a:p>
          <a:p>
            <a:pPr indent="0" lvl="0" marL="0" marR="0" rtl="0" algn="l">
              <a:lnSpc>
                <a:spcPct val="100000"/>
              </a:lnSpc>
              <a:spcBef>
                <a:spcPts val="479"/>
              </a:spcBef>
              <a:spcAft>
                <a:spcPts val="0"/>
              </a:spcAft>
              <a:buNone/>
            </a:pPr>
            <a:r>
              <a:t/>
            </a:r>
            <a:endParaRPr sz="2666">
              <a:solidFill>
                <a:srgbClr val="FFFFFF"/>
              </a:solidFill>
              <a:latin typeface="Arial"/>
              <a:ea typeface="Arial"/>
              <a:cs typeface="Arial"/>
              <a:sym typeface="Arial"/>
            </a:endParaRPr>
          </a:p>
          <a:p>
            <a:pPr indent="0" lvl="0" marL="0" marR="0" rtl="0" algn="l">
              <a:lnSpc>
                <a:spcPct val="100000"/>
              </a:lnSpc>
              <a:spcBef>
                <a:spcPts val="479"/>
              </a:spcBef>
              <a:spcAft>
                <a:spcPts val="0"/>
              </a:spcAft>
              <a:buNone/>
            </a:pPr>
            <a:r>
              <a:rPr lang="en-US" sz="2666">
                <a:solidFill>
                  <a:srgbClr val="FFFFFF"/>
                </a:solidFill>
                <a:latin typeface="Arial"/>
                <a:ea typeface="Arial"/>
                <a:cs typeface="Arial"/>
                <a:sym typeface="Arial"/>
              </a:rPr>
              <a:t>15 strategies = </a:t>
            </a:r>
            <a:endParaRPr sz="2666">
              <a:solidFill>
                <a:srgbClr val="FFFFFF"/>
              </a:solidFill>
              <a:latin typeface="Arial"/>
              <a:ea typeface="Arial"/>
              <a:cs typeface="Arial"/>
              <a:sym typeface="Arial"/>
            </a:endParaRPr>
          </a:p>
          <a:p>
            <a:pPr indent="0" lvl="0" marL="0" marR="0" rtl="0" algn="l">
              <a:lnSpc>
                <a:spcPct val="100000"/>
              </a:lnSpc>
              <a:spcBef>
                <a:spcPts val="479"/>
              </a:spcBef>
              <a:spcAft>
                <a:spcPts val="0"/>
              </a:spcAft>
              <a:buNone/>
            </a:pPr>
            <a:r>
              <a:rPr lang="en-US" sz="2666">
                <a:solidFill>
                  <a:srgbClr val="FFFFFF"/>
                </a:solidFill>
                <a:latin typeface="Arial"/>
                <a:ea typeface="Arial"/>
                <a:cs typeface="Arial"/>
                <a:sym typeface="Arial"/>
              </a:rPr>
              <a:t>14 entries + 1 RANDOM</a:t>
            </a:r>
            <a:endParaRPr sz="2666">
              <a:solidFill>
                <a:srgbClr val="FFFFFF"/>
              </a:solidFill>
              <a:latin typeface="Arial"/>
              <a:ea typeface="Arial"/>
              <a:cs typeface="Arial"/>
              <a:sym typeface="Arial"/>
            </a:endParaRPr>
          </a:p>
          <a:p>
            <a:pPr indent="0" lvl="0" marL="0" marR="0" rtl="0" algn="l">
              <a:lnSpc>
                <a:spcPct val="100000"/>
              </a:lnSpc>
              <a:spcBef>
                <a:spcPts val="479"/>
              </a:spcBef>
              <a:spcAft>
                <a:spcPts val="0"/>
              </a:spcAft>
              <a:buNone/>
            </a:pPr>
            <a:r>
              <a:t/>
            </a:r>
            <a:endParaRPr sz="2666">
              <a:solidFill>
                <a:srgbClr val="FFFFFF"/>
              </a:solidFill>
              <a:latin typeface="Arial"/>
              <a:ea typeface="Arial"/>
              <a:cs typeface="Arial"/>
              <a:sym typeface="Arial"/>
            </a:endParaRPr>
          </a:p>
          <a:p>
            <a:pPr indent="0" lvl="0" marL="0" marR="0" rtl="0" algn="l">
              <a:lnSpc>
                <a:spcPct val="100000"/>
              </a:lnSpc>
              <a:spcBef>
                <a:spcPts val="479"/>
              </a:spcBef>
              <a:spcAft>
                <a:spcPts val="0"/>
              </a:spcAft>
              <a:buNone/>
            </a:pPr>
            <a:r>
              <a:rPr lang="en-US" sz="2666">
                <a:solidFill>
                  <a:srgbClr val="FFFFFF"/>
                </a:solidFill>
                <a:latin typeface="Arial"/>
                <a:ea typeface="Arial"/>
                <a:cs typeface="Arial"/>
                <a:sym typeface="Arial"/>
              </a:rPr>
              <a:t>Round-robin tournament against all other players and “twin”</a:t>
            </a:r>
            <a:endParaRPr sz="2666">
              <a:solidFill>
                <a:srgbClr val="FFFFFF"/>
              </a:solidFill>
              <a:latin typeface="Arial"/>
              <a:ea typeface="Arial"/>
              <a:cs typeface="Arial"/>
              <a:sym typeface="Arial"/>
            </a:endParaRPr>
          </a:p>
          <a:p>
            <a:pPr indent="0" lvl="0" marL="0" marR="0" rtl="0" algn="l">
              <a:lnSpc>
                <a:spcPct val="100000"/>
              </a:lnSpc>
              <a:spcBef>
                <a:spcPts val="479"/>
              </a:spcBef>
              <a:spcAft>
                <a:spcPts val="0"/>
              </a:spcAft>
              <a:buNone/>
            </a:pPr>
            <a:r>
              <a:t/>
            </a:r>
            <a:endParaRPr sz="2666">
              <a:solidFill>
                <a:srgbClr val="FFFFFF"/>
              </a:solidFill>
              <a:latin typeface="Arial"/>
              <a:ea typeface="Arial"/>
              <a:cs typeface="Arial"/>
              <a:sym typeface="Arial"/>
            </a:endParaRPr>
          </a:p>
          <a:p>
            <a:pPr indent="0" lvl="0" marL="0" marR="0" rtl="0" algn="l">
              <a:lnSpc>
                <a:spcPct val="100000"/>
              </a:lnSpc>
              <a:spcBef>
                <a:spcPts val="479"/>
              </a:spcBef>
              <a:spcAft>
                <a:spcPts val="0"/>
              </a:spcAft>
              <a:buNone/>
            </a:pPr>
            <a:r>
              <a:rPr lang="en-US" sz="2666">
                <a:solidFill>
                  <a:srgbClr val="FFFFFF"/>
                </a:solidFill>
                <a:latin typeface="Arial"/>
                <a:ea typeface="Arial"/>
                <a:cs typeface="Arial"/>
                <a:sym typeface="Arial"/>
              </a:rPr>
              <a:t>Each game: 200 iterations</a:t>
            </a:r>
            <a:endParaRPr sz="2666">
              <a:solidFill>
                <a:srgbClr val="FFFFFF"/>
              </a:solidFill>
              <a:latin typeface="Arial"/>
              <a:ea typeface="Arial"/>
              <a:cs typeface="Arial"/>
              <a:sym typeface="Arial"/>
            </a:endParaRPr>
          </a:p>
          <a:p>
            <a:pPr indent="0" lvl="0" marL="0" marR="0" rtl="0" algn="l">
              <a:lnSpc>
                <a:spcPct val="100000"/>
              </a:lnSpc>
              <a:spcBef>
                <a:spcPts val="479"/>
              </a:spcBef>
              <a:spcAft>
                <a:spcPts val="0"/>
              </a:spcAft>
              <a:buNone/>
            </a:pPr>
            <a:r>
              <a:t/>
            </a:r>
            <a:endParaRPr sz="2666">
              <a:solidFill>
                <a:srgbClr val="FFFFFF"/>
              </a:solidFill>
              <a:latin typeface="Arial"/>
              <a:ea typeface="Arial"/>
              <a:cs typeface="Arial"/>
              <a:sym typeface="Arial"/>
            </a:endParaRPr>
          </a:p>
          <a:p>
            <a:pPr indent="0" lvl="0" marL="0" marR="0" rtl="0" algn="l">
              <a:lnSpc>
                <a:spcPct val="100000"/>
              </a:lnSpc>
              <a:spcBef>
                <a:spcPts val="479"/>
              </a:spcBef>
              <a:spcAft>
                <a:spcPts val="0"/>
              </a:spcAft>
              <a:buNone/>
            </a:pPr>
            <a:r>
              <a:t/>
            </a:r>
            <a:endParaRPr sz="2666">
              <a:solidFill>
                <a:srgbClr val="FFFFFF"/>
              </a:solidFill>
              <a:latin typeface="Arial"/>
              <a:ea typeface="Arial"/>
              <a:cs typeface="Arial"/>
              <a:sym typeface="Arial"/>
            </a:endParaRPr>
          </a:p>
        </p:txBody>
      </p:sp>
      <p:pic>
        <p:nvPicPr>
          <p:cNvPr id="33" name="Google Shape;33;p8"/>
          <p:cNvPicPr preferRelativeResize="0"/>
          <p:nvPr/>
        </p:nvPicPr>
        <p:blipFill>
          <a:blip r:embed="rId4">
            <a:alphaModFix/>
          </a:blip>
          <a:stretch>
            <a:fillRect/>
          </a:stretch>
        </p:blipFill>
        <p:spPr>
          <a:xfrm>
            <a:off x="5058825" y="3873475"/>
            <a:ext cx="4783650" cy="3164400"/>
          </a:xfrm>
          <a:prstGeom prst="rect">
            <a:avLst/>
          </a:prstGeom>
          <a:noFill/>
          <a:ln>
            <a:noFill/>
          </a:ln>
        </p:spPr>
      </p:pic>
      <p:pic>
        <p:nvPicPr>
          <p:cNvPr id="34" name="Google Shape;34;p8"/>
          <p:cNvPicPr preferRelativeResize="0"/>
          <p:nvPr/>
        </p:nvPicPr>
        <p:blipFill>
          <a:blip r:embed="rId5">
            <a:alphaModFix/>
          </a:blip>
          <a:stretch>
            <a:fillRect/>
          </a:stretch>
        </p:blipFill>
        <p:spPr>
          <a:xfrm>
            <a:off x="6434650" y="1778000"/>
            <a:ext cx="1873250" cy="1227650"/>
          </a:xfrm>
          <a:prstGeom prst="rect">
            <a:avLst/>
          </a:prstGeom>
          <a:noFill/>
          <a:ln>
            <a:noFill/>
          </a:ln>
        </p:spPr>
      </p:pic>
      <p:sp>
        <p:nvSpPr>
          <p:cNvPr id="35" name="Google Shape;35;p8"/>
          <p:cNvSpPr txBox="1"/>
          <p:nvPr/>
        </p:nvSpPr>
        <p:spPr>
          <a:xfrm>
            <a:off x="6875625" y="2167800"/>
            <a:ext cx="548900" cy="384875"/>
          </a:xfrm>
          <a:prstGeom prst="rect">
            <a:avLst/>
          </a:prstGeom>
          <a:noFill/>
          <a:ln>
            <a:noFill/>
          </a:ln>
        </p:spPr>
        <p:txBody>
          <a:bodyPr anchorCtr="0" anchor="t" bIns="38100" lIns="38100" spcFirstLastPara="1" rIns="38100" wrap="square" tIns="38100">
            <a:noAutofit/>
          </a:bodyPr>
          <a:lstStyle/>
          <a:p>
            <a:pPr indent="0" lvl="0" marL="0" marR="0" rtl="0" algn="ctr">
              <a:lnSpc>
                <a:spcPct val="120138"/>
              </a:lnSpc>
              <a:spcBef>
                <a:spcPts val="0"/>
              </a:spcBef>
              <a:spcAft>
                <a:spcPts val="0"/>
              </a:spcAft>
              <a:buNone/>
            </a:pPr>
            <a:r>
              <a:rPr lang="en-US" sz="2000">
                <a:solidFill>
                  <a:srgbClr val="FFFFFF"/>
                </a:solidFill>
                <a:latin typeface="Arial"/>
                <a:ea typeface="Arial"/>
                <a:cs typeface="Arial"/>
                <a:sym typeface="Arial"/>
              </a:rPr>
              <a:t>3 3</a:t>
            </a:r>
            <a:endParaRPr sz="2000">
              <a:solidFill>
                <a:srgbClr val="FFFFFF"/>
              </a:solidFill>
              <a:latin typeface="Arial"/>
              <a:ea typeface="Arial"/>
              <a:cs typeface="Arial"/>
              <a:sym typeface="Arial"/>
            </a:endParaRPr>
          </a:p>
        </p:txBody>
      </p:sp>
      <p:sp>
        <p:nvSpPr>
          <p:cNvPr id="36" name="Google Shape;36;p8"/>
          <p:cNvSpPr txBox="1"/>
          <p:nvPr/>
        </p:nvSpPr>
        <p:spPr>
          <a:xfrm>
            <a:off x="7044950" y="1659800"/>
            <a:ext cx="259625" cy="381350"/>
          </a:xfrm>
          <a:prstGeom prst="rect">
            <a:avLst/>
          </a:prstGeom>
          <a:noFill/>
          <a:ln>
            <a:noFill/>
          </a:ln>
        </p:spPr>
        <p:txBody>
          <a:bodyPr anchorCtr="0" anchor="t" bIns="38100" lIns="38100" spcFirstLastPara="1" rIns="38100" wrap="square" tIns="38100">
            <a:noAutofit/>
          </a:bodyPr>
          <a:lstStyle/>
          <a:p>
            <a:pPr indent="0" lvl="0" marL="0" marR="0" rtl="0" algn="ctr">
              <a:lnSpc>
                <a:spcPct val="120138"/>
              </a:lnSpc>
              <a:spcBef>
                <a:spcPts val="0"/>
              </a:spcBef>
              <a:spcAft>
                <a:spcPts val="0"/>
              </a:spcAft>
              <a:buNone/>
            </a:pPr>
            <a:r>
              <a:rPr lang="en-US" sz="2000">
                <a:solidFill>
                  <a:srgbClr val="FFFFFF"/>
                </a:solidFill>
                <a:latin typeface="Arial"/>
                <a:ea typeface="Arial"/>
                <a:cs typeface="Arial"/>
                <a:sym typeface="Arial"/>
              </a:rPr>
              <a:t>C</a:t>
            </a:r>
            <a:endParaRPr sz="2000">
              <a:solidFill>
                <a:srgbClr val="FFFFFF"/>
              </a:solidFill>
              <a:latin typeface="Arial"/>
              <a:ea typeface="Arial"/>
              <a:cs typeface="Arial"/>
              <a:sym typeface="Arial"/>
            </a:endParaRPr>
          </a:p>
        </p:txBody>
      </p:sp>
      <p:sp>
        <p:nvSpPr>
          <p:cNvPr id="37" name="Google Shape;37;p8"/>
          <p:cNvSpPr txBox="1"/>
          <p:nvPr/>
        </p:nvSpPr>
        <p:spPr>
          <a:xfrm>
            <a:off x="7806950" y="1659800"/>
            <a:ext cx="259625" cy="381350"/>
          </a:xfrm>
          <a:prstGeom prst="rect">
            <a:avLst/>
          </a:prstGeom>
          <a:noFill/>
          <a:ln>
            <a:noFill/>
          </a:ln>
        </p:spPr>
        <p:txBody>
          <a:bodyPr anchorCtr="0" anchor="t" bIns="38100" lIns="38100" spcFirstLastPara="1" rIns="38100" wrap="square" tIns="38100">
            <a:noAutofit/>
          </a:bodyPr>
          <a:lstStyle/>
          <a:p>
            <a:pPr indent="0" lvl="0" marL="0" marR="0" rtl="0" algn="ctr">
              <a:lnSpc>
                <a:spcPct val="120138"/>
              </a:lnSpc>
              <a:spcBef>
                <a:spcPts val="0"/>
              </a:spcBef>
              <a:spcAft>
                <a:spcPts val="0"/>
              </a:spcAft>
              <a:buNone/>
            </a:pPr>
            <a:r>
              <a:rPr lang="en-US" sz="2000">
                <a:solidFill>
                  <a:srgbClr val="FFFFFF"/>
                </a:solidFill>
                <a:latin typeface="Arial"/>
                <a:ea typeface="Arial"/>
                <a:cs typeface="Arial"/>
                <a:sym typeface="Arial"/>
              </a:rPr>
              <a:t>D</a:t>
            </a:r>
            <a:endParaRPr sz="2000">
              <a:solidFill>
                <a:srgbClr val="FFFFFF"/>
              </a:solidFill>
              <a:latin typeface="Arial"/>
              <a:ea typeface="Arial"/>
              <a:cs typeface="Arial"/>
              <a:sym typeface="Arial"/>
            </a:endParaRPr>
          </a:p>
        </p:txBody>
      </p:sp>
      <p:sp>
        <p:nvSpPr>
          <p:cNvPr id="38" name="Google Shape;38;p8"/>
          <p:cNvSpPr txBox="1"/>
          <p:nvPr/>
        </p:nvSpPr>
        <p:spPr>
          <a:xfrm>
            <a:off x="6367625" y="2628175"/>
            <a:ext cx="259625" cy="381350"/>
          </a:xfrm>
          <a:prstGeom prst="rect">
            <a:avLst/>
          </a:prstGeom>
          <a:noFill/>
          <a:ln>
            <a:noFill/>
          </a:ln>
        </p:spPr>
        <p:txBody>
          <a:bodyPr anchorCtr="0" anchor="t" bIns="38100" lIns="38100" spcFirstLastPara="1" rIns="38100" wrap="square" tIns="38100">
            <a:noAutofit/>
          </a:bodyPr>
          <a:lstStyle/>
          <a:p>
            <a:pPr indent="0" lvl="0" marL="0" marR="0" rtl="0" algn="ctr">
              <a:lnSpc>
                <a:spcPct val="120138"/>
              </a:lnSpc>
              <a:spcBef>
                <a:spcPts val="0"/>
              </a:spcBef>
              <a:spcAft>
                <a:spcPts val="0"/>
              </a:spcAft>
              <a:buNone/>
            </a:pPr>
            <a:r>
              <a:rPr lang="en-US" sz="2000">
                <a:solidFill>
                  <a:srgbClr val="FFFFFF"/>
                </a:solidFill>
                <a:latin typeface="Arial"/>
                <a:ea typeface="Arial"/>
                <a:cs typeface="Arial"/>
                <a:sym typeface="Arial"/>
              </a:rPr>
              <a:t>D</a:t>
            </a:r>
            <a:endParaRPr sz="2000">
              <a:solidFill>
                <a:srgbClr val="FFFFFF"/>
              </a:solidFill>
              <a:latin typeface="Arial"/>
              <a:ea typeface="Arial"/>
              <a:cs typeface="Arial"/>
              <a:sym typeface="Arial"/>
            </a:endParaRPr>
          </a:p>
        </p:txBody>
      </p:sp>
      <p:sp>
        <p:nvSpPr>
          <p:cNvPr id="39" name="Google Shape;39;p8"/>
          <p:cNvSpPr txBox="1"/>
          <p:nvPr/>
        </p:nvSpPr>
        <p:spPr>
          <a:xfrm>
            <a:off x="6367625" y="2167800"/>
            <a:ext cx="259625" cy="381350"/>
          </a:xfrm>
          <a:prstGeom prst="rect">
            <a:avLst/>
          </a:prstGeom>
          <a:noFill/>
          <a:ln>
            <a:noFill/>
          </a:ln>
        </p:spPr>
        <p:txBody>
          <a:bodyPr anchorCtr="0" anchor="t" bIns="38100" lIns="38100" spcFirstLastPara="1" rIns="38100" wrap="square" tIns="38100">
            <a:noAutofit/>
          </a:bodyPr>
          <a:lstStyle/>
          <a:p>
            <a:pPr indent="0" lvl="0" marL="0" marR="0" rtl="0" algn="ctr">
              <a:lnSpc>
                <a:spcPct val="120138"/>
              </a:lnSpc>
              <a:spcBef>
                <a:spcPts val="0"/>
              </a:spcBef>
              <a:spcAft>
                <a:spcPts val="0"/>
              </a:spcAft>
              <a:buNone/>
            </a:pPr>
            <a:r>
              <a:rPr lang="en-US" sz="2000">
                <a:solidFill>
                  <a:srgbClr val="FFFFFF"/>
                </a:solidFill>
                <a:latin typeface="Arial"/>
                <a:ea typeface="Arial"/>
                <a:cs typeface="Arial"/>
                <a:sym typeface="Arial"/>
              </a:rPr>
              <a:t>C</a:t>
            </a:r>
            <a:endParaRPr sz="2000">
              <a:solidFill>
                <a:srgbClr val="FFFFFF"/>
              </a:solidFill>
              <a:latin typeface="Arial"/>
              <a:ea typeface="Arial"/>
              <a:cs typeface="Arial"/>
              <a:sym typeface="Arial"/>
            </a:endParaRPr>
          </a:p>
        </p:txBody>
      </p:sp>
      <p:sp>
        <p:nvSpPr>
          <p:cNvPr id="40" name="Google Shape;40;p8"/>
          <p:cNvSpPr txBox="1"/>
          <p:nvPr/>
        </p:nvSpPr>
        <p:spPr>
          <a:xfrm>
            <a:off x="6875625" y="2607025"/>
            <a:ext cx="548900" cy="381350"/>
          </a:xfrm>
          <a:prstGeom prst="rect">
            <a:avLst/>
          </a:prstGeom>
          <a:noFill/>
          <a:ln>
            <a:noFill/>
          </a:ln>
        </p:spPr>
        <p:txBody>
          <a:bodyPr anchorCtr="0" anchor="t" bIns="38100" lIns="38100" spcFirstLastPara="1" rIns="38100" wrap="square" tIns="38100">
            <a:noAutofit/>
          </a:bodyPr>
          <a:lstStyle/>
          <a:p>
            <a:pPr indent="0" lvl="0" marL="0" marR="0" rtl="0" algn="ctr">
              <a:lnSpc>
                <a:spcPct val="120138"/>
              </a:lnSpc>
              <a:spcBef>
                <a:spcPts val="0"/>
              </a:spcBef>
              <a:spcAft>
                <a:spcPts val="0"/>
              </a:spcAft>
              <a:buNone/>
            </a:pPr>
            <a:r>
              <a:rPr lang="en-US" sz="2000">
                <a:solidFill>
                  <a:srgbClr val="FFFFFF"/>
                </a:solidFill>
                <a:latin typeface="Arial"/>
                <a:ea typeface="Arial"/>
                <a:cs typeface="Arial"/>
                <a:sym typeface="Arial"/>
              </a:rPr>
              <a:t>5 0 </a:t>
            </a:r>
            <a:endParaRPr sz="2000">
              <a:solidFill>
                <a:srgbClr val="FFFFFF"/>
              </a:solidFill>
              <a:latin typeface="Arial"/>
              <a:ea typeface="Arial"/>
              <a:cs typeface="Arial"/>
              <a:sym typeface="Arial"/>
            </a:endParaRPr>
          </a:p>
        </p:txBody>
      </p:sp>
      <p:sp>
        <p:nvSpPr>
          <p:cNvPr id="41" name="Google Shape;41;p8"/>
          <p:cNvSpPr txBox="1"/>
          <p:nvPr/>
        </p:nvSpPr>
        <p:spPr>
          <a:xfrm>
            <a:off x="7662325" y="2167800"/>
            <a:ext cx="548900" cy="381350"/>
          </a:xfrm>
          <a:prstGeom prst="rect">
            <a:avLst/>
          </a:prstGeom>
          <a:noFill/>
          <a:ln>
            <a:noFill/>
          </a:ln>
        </p:spPr>
        <p:txBody>
          <a:bodyPr anchorCtr="0" anchor="t" bIns="38100" lIns="38100" spcFirstLastPara="1" rIns="38100" wrap="square" tIns="38100">
            <a:noAutofit/>
          </a:bodyPr>
          <a:lstStyle/>
          <a:p>
            <a:pPr indent="0" lvl="0" marL="0" marR="0" rtl="0" algn="ctr">
              <a:lnSpc>
                <a:spcPct val="120138"/>
              </a:lnSpc>
              <a:spcBef>
                <a:spcPts val="0"/>
              </a:spcBef>
              <a:spcAft>
                <a:spcPts val="0"/>
              </a:spcAft>
              <a:buNone/>
            </a:pPr>
            <a:r>
              <a:rPr lang="en-US" sz="2000">
                <a:solidFill>
                  <a:srgbClr val="FFFFFF"/>
                </a:solidFill>
                <a:latin typeface="Arial"/>
                <a:ea typeface="Arial"/>
                <a:cs typeface="Arial"/>
                <a:sym typeface="Arial"/>
              </a:rPr>
              <a:t>0 5</a:t>
            </a:r>
            <a:endParaRPr sz="2000">
              <a:solidFill>
                <a:srgbClr val="FFFFFF"/>
              </a:solidFill>
              <a:latin typeface="Arial"/>
              <a:ea typeface="Arial"/>
              <a:cs typeface="Arial"/>
              <a:sym typeface="Arial"/>
            </a:endParaRPr>
          </a:p>
        </p:txBody>
      </p:sp>
      <p:sp>
        <p:nvSpPr>
          <p:cNvPr id="42" name="Google Shape;42;p8"/>
          <p:cNvSpPr txBox="1"/>
          <p:nvPr/>
        </p:nvSpPr>
        <p:spPr>
          <a:xfrm>
            <a:off x="7662325" y="2607025"/>
            <a:ext cx="548900" cy="381350"/>
          </a:xfrm>
          <a:prstGeom prst="rect">
            <a:avLst/>
          </a:prstGeom>
          <a:noFill/>
          <a:ln>
            <a:noFill/>
          </a:ln>
        </p:spPr>
        <p:txBody>
          <a:bodyPr anchorCtr="0" anchor="t" bIns="38100" lIns="38100" spcFirstLastPara="1" rIns="38100" wrap="square" tIns="38100">
            <a:noAutofit/>
          </a:bodyPr>
          <a:lstStyle/>
          <a:p>
            <a:pPr indent="0" lvl="0" marL="0" marR="0" rtl="0" algn="ctr">
              <a:lnSpc>
                <a:spcPct val="120138"/>
              </a:lnSpc>
              <a:spcBef>
                <a:spcPts val="0"/>
              </a:spcBef>
              <a:spcAft>
                <a:spcPts val="0"/>
              </a:spcAft>
              <a:buNone/>
            </a:pPr>
            <a:r>
              <a:rPr lang="en-US" sz="2000">
                <a:solidFill>
                  <a:srgbClr val="FFFFFF"/>
                </a:solidFill>
                <a:latin typeface="Arial"/>
                <a:ea typeface="Arial"/>
                <a:cs typeface="Arial"/>
                <a:sym typeface="Arial"/>
              </a:rPr>
              <a:t>1 1 </a:t>
            </a:r>
            <a:endParaRPr sz="2000">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 name="Shape 46"/>
        <p:cNvGrpSpPr/>
        <p:nvPr/>
      </p:nvGrpSpPr>
      <p:grpSpPr>
        <a:xfrm>
          <a:off x="0" y="0"/>
          <a:ext cx="0" cy="0"/>
          <a:chOff x="0" y="0"/>
          <a:chExt cx="0" cy="0"/>
        </a:xfrm>
      </p:grpSpPr>
      <p:sp>
        <p:nvSpPr>
          <p:cNvPr id="47" name="Google Shape;47;p9"/>
          <p:cNvSpPr txBox="1"/>
          <p:nvPr>
            <p:ph type="title"/>
          </p:nvPr>
        </p:nvSpPr>
        <p:spPr>
          <a:xfrm>
            <a:off x="610300" y="356300"/>
            <a:ext cx="9015575" cy="1243875"/>
          </a:xfrm>
          <a:prstGeom prst="rect">
            <a:avLst/>
          </a:prstGeom>
          <a:noFill/>
          <a:ln>
            <a:noFill/>
          </a:ln>
        </p:spPr>
        <p:txBody>
          <a:bodyPr anchorCtr="0" anchor="ctr" bIns="38100" lIns="38100" spcFirstLastPara="1" rIns="38100" wrap="square" tIns="38100">
            <a:noAutofit/>
          </a:bodyPr>
          <a:lstStyle/>
          <a:p>
            <a:pPr indent="0" lvl="0" marL="0" marR="0" rtl="0" algn="l">
              <a:lnSpc>
                <a:spcPct val="119886"/>
              </a:lnSpc>
              <a:spcBef>
                <a:spcPts val="0"/>
              </a:spcBef>
              <a:spcAft>
                <a:spcPts val="0"/>
              </a:spcAft>
              <a:buNone/>
            </a:pPr>
            <a:r>
              <a:rPr lang="en-US" sz="4888">
                <a:solidFill>
                  <a:srgbClr val="E3EBF1"/>
                </a:solidFill>
                <a:latin typeface="Arial"/>
                <a:ea typeface="Arial"/>
                <a:cs typeface="Arial"/>
                <a:sym typeface="Arial"/>
              </a:rPr>
              <a:t>And, the winner is…</a:t>
            </a:r>
            <a:endParaRPr sz="4888">
              <a:solidFill>
                <a:srgbClr val="E3EBF1"/>
              </a:solidFill>
              <a:latin typeface="Arial"/>
              <a:ea typeface="Arial"/>
              <a:cs typeface="Arial"/>
              <a:sym typeface="Arial"/>
            </a:endParaRPr>
          </a:p>
        </p:txBody>
      </p:sp>
      <p:sp>
        <p:nvSpPr>
          <p:cNvPr id="48" name="Google Shape;48;p9"/>
          <p:cNvSpPr txBox="1"/>
          <p:nvPr>
            <p:ph idx="1" type="body"/>
          </p:nvPr>
        </p:nvSpPr>
        <p:spPr>
          <a:xfrm>
            <a:off x="610300" y="1829150"/>
            <a:ext cx="4358900" cy="5002725"/>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None/>
            </a:pPr>
            <a:r>
              <a:rPr lang="en-US" sz="3111">
                <a:solidFill>
                  <a:srgbClr val="FFFFFF"/>
                </a:solidFill>
                <a:latin typeface="Arial"/>
                <a:ea typeface="Arial"/>
                <a:cs typeface="Arial"/>
                <a:sym typeface="Arial"/>
              </a:rPr>
              <a:t>TIT FOR TAT</a:t>
            </a:r>
            <a:endParaRPr sz="3111">
              <a:solidFill>
                <a:srgbClr val="FFFFFF"/>
              </a:solidFill>
              <a:latin typeface="Arial"/>
              <a:ea typeface="Arial"/>
              <a:cs typeface="Arial"/>
              <a:sym typeface="Arial"/>
            </a:endParaRPr>
          </a:p>
          <a:p>
            <a:pPr indent="-50800" lvl="0" marL="381000" marR="0" rtl="0" algn="l">
              <a:lnSpc>
                <a:spcPct val="100000"/>
              </a:lnSpc>
              <a:spcBef>
                <a:spcPts val="479"/>
              </a:spcBef>
              <a:spcAft>
                <a:spcPts val="0"/>
              </a:spcAft>
              <a:buClr>
                <a:srgbClr val="FFFFFF"/>
              </a:buClr>
              <a:buSzPts val="2667"/>
              <a:buNone/>
            </a:pPr>
            <a:r>
              <a:t/>
            </a:r>
            <a:endParaRPr sz="2666">
              <a:solidFill>
                <a:srgbClr val="FFFFFF"/>
              </a:solidFill>
              <a:latin typeface="Arial"/>
              <a:ea typeface="Arial"/>
              <a:cs typeface="Arial"/>
              <a:sym typeface="Arial"/>
            </a:endParaRPr>
          </a:p>
          <a:p>
            <a:pPr indent="-50800" lvl="0" marL="381000" marR="0" rtl="0" algn="l">
              <a:lnSpc>
                <a:spcPct val="100000"/>
              </a:lnSpc>
              <a:spcBef>
                <a:spcPts val="0"/>
              </a:spcBef>
              <a:spcAft>
                <a:spcPts val="0"/>
              </a:spcAft>
              <a:buClr>
                <a:srgbClr val="FFFFFF"/>
              </a:buClr>
              <a:buSzPts val="2667"/>
              <a:buNone/>
            </a:pPr>
            <a:r>
              <a:rPr lang="en-US" sz="2666">
                <a:solidFill>
                  <a:srgbClr val="FFFFFF"/>
                </a:solidFill>
                <a:latin typeface="Arial"/>
                <a:ea typeface="Arial"/>
                <a:cs typeface="Arial"/>
                <a:sym typeface="Arial"/>
              </a:rPr>
              <a:t>“Cooperate on first move, thereafter reciprocate opponent’s previous action”</a:t>
            </a:r>
            <a:endParaRPr sz="2666">
              <a:solidFill>
                <a:srgbClr val="FFFFFF"/>
              </a:solidFill>
              <a:latin typeface="Arial"/>
              <a:ea typeface="Arial"/>
              <a:cs typeface="Arial"/>
              <a:sym typeface="Arial"/>
            </a:endParaRPr>
          </a:p>
          <a:p>
            <a:pPr indent="-50800" lvl="0" marL="381000" marR="0" rtl="0" algn="l">
              <a:lnSpc>
                <a:spcPct val="100000"/>
              </a:lnSpc>
              <a:spcBef>
                <a:spcPts val="0"/>
              </a:spcBef>
              <a:spcAft>
                <a:spcPts val="0"/>
              </a:spcAft>
              <a:buClr>
                <a:srgbClr val="FFFFFF"/>
              </a:buClr>
              <a:buSzPts val="2667"/>
              <a:buNone/>
            </a:pPr>
            <a:r>
              <a:t/>
            </a:r>
            <a:endParaRPr sz="2666">
              <a:solidFill>
                <a:srgbClr val="FFFFFF"/>
              </a:solidFill>
              <a:latin typeface="Arial"/>
              <a:ea typeface="Arial"/>
              <a:cs typeface="Arial"/>
              <a:sym typeface="Arial"/>
            </a:endParaRPr>
          </a:p>
          <a:p>
            <a:pPr indent="-50800" lvl="0" marL="381000" marR="0" rtl="0" algn="l">
              <a:lnSpc>
                <a:spcPct val="100000"/>
              </a:lnSpc>
              <a:spcBef>
                <a:spcPts val="0"/>
              </a:spcBef>
              <a:spcAft>
                <a:spcPts val="0"/>
              </a:spcAft>
              <a:buClr>
                <a:srgbClr val="FFFFFF"/>
              </a:buClr>
              <a:buSzPts val="2667"/>
              <a:buNone/>
            </a:pPr>
            <a:r>
              <a:rPr lang="en-US" sz="2666">
                <a:solidFill>
                  <a:srgbClr val="FFFFFF"/>
                </a:solidFill>
                <a:latin typeface="Arial"/>
                <a:ea typeface="Arial"/>
                <a:cs typeface="Arial"/>
                <a:sym typeface="Arial"/>
              </a:rPr>
              <a:t>Shortest program submitted</a:t>
            </a:r>
            <a:endParaRPr sz="2666">
              <a:solidFill>
                <a:srgbClr val="FFFFFF"/>
              </a:solidFill>
              <a:latin typeface="Arial"/>
              <a:ea typeface="Arial"/>
              <a:cs typeface="Arial"/>
              <a:sym typeface="Arial"/>
            </a:endParaRPr>
          </a:p>
          <a:p>
            <a:pPr indent="-50800" lvl="0" marL="381000" marR="0" rtl="0" algn="l">
              <a:lnSpc>
                <a:spcPct val="100000"/>
              </a:lnSpc>
              <a:spcBef>
                <a:spcPts val="0"/>
              </a:spcBef>
              <a:spcAft>
                <a:spcPts val="0"/>
              </a:spcAft>
              <a:buClr>
                <a:srgbClr val="FFFFFF"/>
              </a:buClr>
              <a:buSzPts val="2667"/>
              <a:buNone/>
            </a:pPr>
            <a:r>
              <a:t/>
            </a:r>
            <a:endParaRPr sz="2666">
              <a:solidFill>
                <a:srgbClr val="FFFFFF"/>
              </a:solidFill>
              <a:latin typeface="Arial"/>
              <a:ea typeface="Arial"/>
              <a:cs typeface="Arial"/>
              <a:sym typeface="Arial"/>
            </a:endParaRPr>
          </a:p>
          <a:p>
            <a:pPr indent="-50800" lvl="0" marL="381000" marR="0" rtl="0" algn="l">
              <a:lnSpc>
                <a:spcPct val="100000"/>
              </a:lnSpc>
              <a:spcBef>
                <a:spcPts val="0"/>
              </a:spcBef>
              <a:spcAft>
                <a:spcPts val="0"/>
              </a:spcAft>
              <a:buClr>
                <a:srgbClr val="FFFFFF"/>
              </a:buClr>
              <a:buSzPts val="2667"/>
              <a:buNone/>
            </a:pPr>
            <a:r>
              <a:rPr lang="en-US" sz="2666">
                <a:solidFill>
                  <a:srgbClr val="FFFFFF"/>
                </a:solidFill>
                <a:latin typeface="Arial"/>
                <a:ea typeface="Arial"/>
                <a:cs typeface="Arial"/>
                <a:sym typeface="Arial"/>
              </a:rPr>
              <a:t>By psychologist, Anatol Rapoport</a:t>
            </a:r>
            <a:endParaRPr sz="2666">
              <a:solidFill>
                <a:srgbClr val="FFFFFF"/>
              </a:solidFill>
              <a:latin typeface="Arial"/>
              <a:ea typeface="Arial"/>
              <a:cs typeface="Arial"/>
              <a:sym typeface="Arial"/>
            </a:endParaRPr>
          </a:p>
        </p:txBody>
      </p:sp>
      <p:pic>
        <p:nvPicPr>
          <p:cNvPr id="49" name="Google Shape;49;p9"/>
          <p:cNvPicPr preferRelativeResize="0"/>
          <p:nvPr/>
        </p:nvPicPr>
        <p:blipFill>
          <a:blip r:embed="rId4">
            <a:alphaModFix/>
          </a:blip>
          <a:stretch>
            <a:fillRect/>
          </a:stretch>
        </p:blipFill>
        <p:spPr>
          <a:xfrm>
            <a:off x="5397500" y="1502825"/>
            <a:ext cx="4434400" cy="5894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0"/>
          <p:cNvSpPr txBox="1"/>
          <p:nvPr>
            <p:ph type="title"/>
          </p:nvPr>
        </p:nvSpPr>
        <p:spPr>
          <a:xfrm>
            <a:off x="610300" y="356300"/>
            <a:ext cx="9015575" cy="1243875"/>
          </a:xfrm>
          <a:prstGeom prst="rect">
            <a:avLst/>
          </a:prstGeom>
          <a:noFill/>
          <a:ln>
            <a:noFill/>
          </a:ln>
        </p:spPr>
        <p:txBody>
          <a:bodyPr anchorCtr="0" anchor="ctr" bIns="38100" lIns="38100" spcFirstLastPara="1" rIns="38100" wrap="square" tIns="38100">
            <a:noAutofit/>
          </a:bodyPr>
          <a:lstStyle/>
          <a:p>
            <a:pPr indent="0" lvl="0" marL="0" marR="0" rtl="0" algn="ctr">
              <a:lnSpc>
                <a:spcPct val="120000"/>
              </a:lnSpc>
              <a:spcBef>
                <a:spcPts val="0"/>
              </a:spcBef>
              <a:spcAft>
                <a:spcPts val="0"/>
              </a:spcAft>
              <a:buNone/>
            </a:pPr>
            <a:r>
              <a:rPr lang="en-US" sz="4444">
                <a:solidFill>
                  <a:srgbClr val="E3EBF1"/>
                </a:solidFill>
                <a:latin typeface="Arial"/>
                <a:ea typeface="Arial"/>
                <a:cs typeface="Arial"/>
                <a:sym typeface="Arial"/>
              </a:rPr>
              <a:t>What’s wrong with TIT FOR TAT?</a:t>
            </a:r>
            <a:endParaRPr sz="4444">
              <a:solidFill>
                <a:srgbClr val="E3EBF1"/>
              </a:solidFill>
              <a:latin typeface="Arial"/>
              <a:ea typeface="Arial"/>
              <a:cs typeface="Arial"/>
              <a:sym typeface="Arial"/>
            </a:endParaRPr>
          </a:p>
        </p:txBody>
      </p:sp>
      <p:sp>
        <p:nvSpPr>
          <p:cNvPr id="55" name="Google Shape;55;p10"/>
          <p:cNvSpPr txBox="1"/>
          <p:nvPr>
            <p:ph idx="1" type="body"/>
          </p:nvPr>
        </p:nvSpPr>
        <p:spPr>
          <a:xfrm>
            <a:off x="610300" y="1829150"/>
            <a:ext cx="3258250" cy="5002725"/>
          </a:xfrm>
          <a:prstGeom prst="rect">
            <a:avLst/>
          </a:prstGeom>
          <a:noFill/>
          <a:ln>
            <a:noFill/>
          </a:ln>
        </p:spPr>
        <p:txBody>
          <a:bodyPr anchorCtr="0" anchor="t" bIns="38100" lIns="38100" spcFirstLastPara="1" rIns="38100" wrap="square" tIns="38100">
            <a:noAutofit/>
          </a:bodyPr>
          <a:lstStyle/>
          <a:p>
            <a:pPr indent="0" lvl="0" marL="0" marR="0" rtl="0" algn="l">
              <a:lnSpc>
                <a:spcPct val="107812"/>
              </a:lnSpc>
              <a:spcBef>
                <a:spcPts val="0"/>
              </a:spcBef>
              <a:spcAft>
                <a:spcPts val="0"/>
              </a:spcAft>
              <a:buNone/>
            </a:pPr>
            <a:r>
              <a:rPr lang="en-US" sz="3555">
                <a:solidFill>
                  <a:srgbClr val="FFFFFF"/>
                </a:solidFill>
                <a:latin typeface="Arial"/>
                <a:ea typeface="Arial"/>
                <a:cs typeface="Arial"/>
                <a:sym typeface="Arial"/>
              </a:rPr>
              <a:t>Not subgame</a:t>
            </a:r>
            <a:endParaRPr sz="3555">
              <a:solidFill>
                <a:srgbClr val="FFFFFF"/>
              </a:solidFill>
              <a:latin typeface="Arial"/>
              <a:ea typeface="Arial"/>
              <a:cs typeface="Arial"/>
              <a:sym typeface="Arial"/>
            </a:endParaRPr>
          </a:p>
          <a:p>
            <a:pPr indent="0" lvl="0" marL="0" marR="0" rtl="0" algn="l">
              <a:lnSpc>
                <a:spcPct val="107812"/>
              </a:lnSpc>
              <a:spcBef>
                <a:spcPts val="635"/>
              </a:spcBef>
              <a:spcAft>
                <a:spcPts val="0"/>
              </a:spcAft>
              <a:buNone/>
            </a:pPr>
            <a:r>
              <a:rPr lang="en-US" sz="3555">
                <a:solidFill>
                  <a:srgbClr val="FFFFFF"/>
                </a:solidFill>
                <a:latin typeface="Arial"/>
                <a:ea typeface="Arial"/>
                <a:cs typeface="Arial"/>
                <a:sym typeface="Arial"/>
              </a:rPr>
              <a:t>perfect!</a:t>
            </a:r>
            <a:endParaRPr sz="3555">
              <a:solidFill>
                <a:srgbClr val="FFFFFF"/>
              </a:solidFill>
              <a:latin typeface="Arial"/>
              <a:ea typeface="Arial"/>
              <a:cs typeface="Arial"/>
              <a:sym typeface="Arial"/>
            </a:endParaRPr>
          </a:p>
          <a:p>
            <a:pPr indent="0" lvl="0" marL="0" marR="0" rtl="0" algn="l">
              <a:lnSpc>
                <a:spcPct val="107812"/>
              </a:lnSpc>
              <a:spcBef>
                <a:spcPts val="635"/>
              </a:spcBef>
              <a:spcAft>
                <a:spcPts val="0"/>
              </a:spcAft>
              <a:buNone/>
            </a:pPr>
            <a:r>
              <a:t/>
            </a:r>
            <a:endParaRPr sz="3555">
              <a:solidFill>
                <a:srgbClr val="FFFFFF"/>
              </a:solidFill>
              <a:latin typeface="Arial"/>
              <a:ea typeface="Arial"/>
              <a:cs typeface="Arial"/>
              <a:sym typeface="Arial"/>
            </a:endParaRPr>
          </a:p>
          <a:p>
            <a:pPr indent="0" lvl="0" marL="0" marR="0" rtl="0" algn="l">
              <a:lnSpc>
                <a:spcPct val="107812"/>
              </a:lnSpc>
              <a:spcBef>
                <a:spcPts val="635"/>
              </a:spcBef>
              <a:spcAft>
                <a:spcPts val="0"/>
              </a:spcAft>
              <a:buNone/>
            </a:pPr>
            <a:r>
              <a:rPr lang="en-US" sz="3555">
                <a:solidFill>
                  <a:srgbClr val="FFFFFF"/>
                </a:solidFill>
                <a:latin typeface="Arial"/>
                <a:ea typeface="Arial"/>
                <a:cs typeface="Arial"/>
                <a:sym typeface="Arial"/>
              </a:rPr>
              <a:t>One-period Nash reversion, however, is subgame perfect.</a:t>
            </a:r>
            <a:endParaRPr sz="3555">
              <a:solidFill>
                <a:srgbClr val="FFFFFF"/>
              </a:solidFill>
              <a:latin typeface="Arial"/>
              <a:ea typeface="Arial"/>
              <a:cs typeface="Arial"/>
              <a:sym typeface="Arial"/>
            </a:endParaRPr>
          </a:p>
        </p:txBody>
      </p:sp>
      <p:pic>
        <p:nvPicPr>
          <p:cNvPr id="56" name="Google Shape;56;p10"/>
          <p:cNvPicPr preferRelativeResize="0"/>
          <p:nvPr/>
        </p:nvPicPr>
        <p:blipFill>
          <a:blip r:embed="rId4">
            <a:alphaModFix/>
          </a:blip>
          <a:stretch>
            <a:fillRect/>
          </a:stretch>
        </p:blipFill>
        <p:spPr>
          <a:xfrm>
            <a:off x="4064000" y="1608650"/>
            <a:ext cx="6096000" cy="5746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1"/>
          <p:cNvSpPr txBox="1"/>
          <p:nvPr>
            <p:ph type="title"/>
          </p:nvPr>
        </p:nvSpPr>
        <p:spPr>
          <a:xfrm>
            <a:off x="610300" y="356300"/>
            <a:ext cx="9015575" cy="1243875"/>
          </a:xfrm>
          <a:prstGeom prst="rect">
            <a:avLst/>
          </a:prstGeom>
          <a:no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None/>
            </a:pPr>
            <a:r>
              <a:rPr lang="en-US" sz="4444">
                <a:solidFill>
                  <a:srgbClr val="E3EBF1"/>
                </a:solidFill>
                <a:latin typeface="Arial"/>
                <a:ea typeface="Arial"/>
                <a:cs typeface="Arial"/>
                <a:sym typeface="Arial"/>
              </a:rPr>
              <a:t>Analysis: “Nice” Guys Finish First</a:t>
            </a:r>
            <a:endParaRPr sz="4444">
              <a:solidFill>
                <a:srgbClr val="E3EBF1"/>
              </a:solidFill>
              <a:latin typeface="Arial"/>
              <a:ea typeface="Arial"/>
              <a:cs typeface="Arial"/>
              <a:sym typeface="Arial"/>
            </a:endParaRPr>
          </a:p>
        </p:txBody>
      </p:sp>
      <p:sp>
        <p:nvSpPr>
          <p:cNvPr id="62" name="Google Shape;62;p11"/>
          <p:cNvSpPr txBox="1"/>
          <p:nvPr>
            <p:ph idx="1" type="body"/>
          </p:nvPr>
        </p:nvSpPr>
        <p:spPr>
          <a:xfrm>
            <a:off x="610300" y="1829150"/>
            <a:ext cx="9015575" cy="5002725"/>
          </a:xfrm>
          <a:prstGeom prst="rect">
            <a:avLst/>
          </a:prstGeom>
          <a:noFill/>
          <a:ln>
            <a:noFill/>
          </a:ln>
        </p:spPr>
        <p:txBody>
          <a:bodyPr anchorCtr="0" anchor="t" bIns="38100" lIns="38100" spcFirstLastPara="1" rIns="38100" wrap="square" tIns="38100">
            <a:noAutofit/>
          </a:bodyPr>
          <a:lstStyle/>
          <a:p>
            <a:pPr indent="0" lvl="0" marL="0" marR="0" rtl="0" algn="l">
              <a:lnSpc>
                <a:spcPct val="119921"/>
              </a:lnSpc>
              <a:spcBef>
                <a:spcPts val="0"/>
              </a:spcBef>
              <a:spcAft>
                <a:spcPts val="0"/>
              </a:spcAft>
              <a:buNone/>
            </a:pPr>
            <a:r>
              <a:rPr lang="en-US" sz="3555">
                <a:solidFill>
                  <a:srgbClr val="FF0000"/>
                </a:solidFill>
                <a:latin typeface="Arial"/>
                <a:ea typeface="Arial"/>
                <a:cs typeface="Arial"/>
                <a:sym typeface="Arial"/>
              </a:rPr>
              <a:t>Top 8 strategies never defect first.</a:t>
            </a:r>
            <a:endParaRPr sz="3555">
              <a:solidFill>
                <a:srgbClr val="FF0000"/>
              </a:solidFill>
              <a:latin typeface="Arial"/>
              <a:ea typeface="Arial"/>
              <a:cs typeface="Arial"/>
              <a:sym typeface="Arial"/>
            </a:endParaRPr>
          </a:p>
          <a:p>
            <a:pPr indent="0" lvl="0" marL="0" marR="0" rtl="0" algn="l">
              <a:lnSpc>
                <a:spcPct val="119921"/>
              </a:lnSpc>
              <a:spcBef>
                <a:spcPts val="635"/>
              </a:spcBef>
              <a:spcAft>
                <a:spcPts val="0"/>
              </a:spcAft>
              <a:buNone/>
            </a:pPr>
            <a:r>
              <a:t/>
            </a:r>
            <a:endParaRPr sz="3555">
              <a:solidFill>
                <a:srgbClr val="FFFFFF"/>
              </a:solidFill>
              <a:latin typeface="Arial"/>
              <a:ea typeface="Arial"/>
              <a:cs typeface="Arial"/>
              <a:sym typeface="Arial"/>
            </a:endParaRPr>
          </a:p>
          <a:p>
            <a:pPr indent="0" lvl="0" marL="0" marR="0" rtl="0" algn="l">
              <a:lnSpc>
                <a:spcPct val="119921"/>
              </a:lnSpc>
              <a:spcBef>
                <a:spcPts val="635"/>
              </a:spcBef>
              <a:spcAft>
                <a:spcPts val="0"/>
              </a:spcAft>
              <a:buNone/>
            </a:pPr>
            <a:r>
              <a:t/>
            </a:r>
            <a:endParaRPr sz="3555">
              <a:solidFill>
                <a:srgbClr val="FFFFFF"/>
              </a:solidFill>
              <a:latin typeface="Arial"/>
              <a:ea typeface="Arial"/>
              <a:cs typeface="Arial"/>
              <a:sym typeface="Arial"/>
            </a:endParaRPr>
          </a:p>
          <a:p>
            <a:pPr indent="0" lvl="0" marL="0" marR="0" rtl="0" algn="l">
              <a:lnSpc>
                <a:spcPct val="119921"/>
              </a:lnSpc>
              <a:spcBef>
                <a:spcPts val="635"/>
              </a:spcBef>
              <a:spcAft>
                <a:spcPts val="0"/>
              </a:spcAft>
              <a:buNone/>
            </a:pPr>
            <a:r>
              <a:t/>
            </a:r>
            <a:endParaRPr sz="3555">
              <a:solidFill>
                <a:srgbClr val="FFFFFF"/>
              </a:solidFill>
              <a:latin typeface="Arial"/>
              <a:ea typeface="Arial"/>
              <a:cs typeface="Arial"/>
              <a:sym typeface="Arial"/>
            </a:endParaRPr>
          </a:p>
          <a:p>
            <a:pPr indent="0" lvl="0" marL="0" marR="0" rtl="0" algn="l">
              <a:lnSpc>
                <a:spcPct val="119921"/>
              </a:lnSpc>
              <a:spcBef>
                <a:spcPts val="635"/>
              </a:spcBef>
              <a:spcAft>
                <a:spcPts val="0"/>
              </a:spcAft>
              <a:buNone/>
            </a:pPr>
            <a:r>
              <a:t/>
            </a:r>
            <a:endParaRPr sz="3555">
              <a:solidFill>
                <a:srgbClr val="FFFFFF"/>
              </a:solidFill>
              <a:latin typeface="Arial"/>
              <a:ea typeface="Arial"/>
              <a:cs typeface="Arial"/>
              <a:sym typeface="Arial"/>
            </a:endParaRPr>
          </a:p>
        </p:txBody>
      </p:sp>
      <p:pic>
        <p:nvPicPr>
          <p:cNvPr id="63" name="Google Shape;63;p11"/>
          <p:cNvPicPr preferRelativeResize="0"/>
          <p:nvPr/>
        </p:nvPicPr>
        <p:blipFill>
          <a:blip r:embed="rId4">
            <a:alphaModFix/>
          </a:blip>
          <a:stretch>
            <a:fillRect/>
          </a:stretch>
        </p:blipFill>
        <p:spPr>
          <a:xfrm>
            <a:off x="910150" y="2603500"/>
            <a:ext cx="9017000" cy="4540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7" name="Shape 67"/>
        <p:cNvGrpSpPr/>
        <p:nvPr/>
      </p:nvGrpSpPr>
      <p:grpSpPr>
        <a:xfrm>
          <a:off x="0" y="0"/>
          <a:ext cx="0" cy="0"/>
          <a:chOff x="0" y="0"/>
          <a:chExt cx="0" cy="0"/>
        </a:xfrm>
      </p:grpSpPr>
      <p:sp>
        <p:nvSpPr>
          <p:cNvPr id="68" name="Google Shape;68;p12"/>
          <p:cNvSpPr txBox="1"/>
          <p:nvPr>
            <p:ph type="title"/>
          </p:nvPr>
        </p:nvSpPr>
        <p:spPr>
          <a:xfrm>
            <a:off x="610300" y="356300"/>
            <a:ext cx="9015575" cy="1243875"/>
          </a:xfrm>
          <a:prstGeom prst="rect">
            <a:avLst/>
          </a:prstGeom>
          <a:no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None/>
            </a:pPr>
            <a:r>
              <a:rPr lang="en-US" sz="4444">
                <a:solidFill>
                  <a:srgbClr val="E3EBF1"/>
                </a:solidFill>
                <a:latin typeface="Arial"/>
                <a:ea typeface="Arial"/>
                <a:cs typeface="Arial"/>
                <a:sym typeface="Arial"/>
              </a:rPr>
              <a:t>Analysis: To Forgive, Divine</a:t>
            </a:r>
            <a:endParaRPr sz="4444">
              <a:solidFill>
                <a:srgbClr val="E3EBF1"/>
              </a:solidFill>
              <a:latin typeface="Arial"/>
              <a:ea typeface="Arial"/>
              <a:cs typeface="Arial"/>
              <a:sym typeface="Arial"/>
            </a:endParaRPr>
          </a:p>
        </p:txBody>
      </p:sp>
      <p:sp>
        <p:nvSpPr>
          <p:cNvPr id="69" name="Google Shape;69;p12"/>
          <p:cNvSpPr txBox="1"/>
          <p:nvPr>
            <p:ph idx="1" type="body"/>
          </p:nvPr>
        </p:nvSpPr>
        <p:spPr>
          <a:xfrm>
            <a:off x="610300" y="1575150"/>
            <a:ext cx="9015575" cy="989875"/>
          </a:xfrm>
          <a:prstGeom prst="rect">
            <a:avLst/>
          </a:prstGeom>
          <a:noFill/>
          <a:ln>
            <a:noFill/>
          </a:ln>
        </p:spPr>
        <p:txBody>
          <a:bodyPr anchorCtr="0" anchor="t" bIns="38100" lIns="38100" spcFirstLastPara="1" rIns="38100" wrap="square" tIns="38100">
            <a:noAutofit/>
          </a:bodyPr>
          <a:lstStyle/>
          <a:p>
            <a:pPr indent="0" lvl="0" marL="0" marR="0" rtl="0" algn="l">
              <a:lnSpc>
                <a:spcPct val="108035"/>
              </a:lnSpc>
              <a:spcBef>
                <a:spcPts val="0"/>
              </a:spcBef>
              <a:spcAft>
                <a:spcPts val="0"/>
              </a:spcAft>
              <a:buNone/>
            </a:pPr>
            <a:r>
              <a:rPr lang="en-US" sz="3111">
                <a:solidFill>
                  <a:srgbClr val="FF0000"/>
                </a:solidFill>
                <a:latin typeface="Arial"/>
                <a:ea typeface="Arial"/>
                <a:cs typeface="Arial"/>
                <a:sym typeface="Arial"/>
              </a:rPr>
              <a:t>Top two rules are willing to cooperate even after defections, if other player is “contrite”</a:t>
            </a:r>
            <a:endParaRPr sz="3111">
              <a:solidFill>
                <a:srgbClr val="FF0000"/>
              </a:solidFill>
              <a:latin typeface="Arial"/>
              <a:ea typeface="Arial"/>
              <a:cs typeface="Arial"/>
              <a:sym typeface="Arial"/>
            </a:endParaRPr>
          </a:p>
          <a:p>
            <a:pPr indent="0" lvl="0" marL="0" marR="0" rtl="0" algn="l">
              <a:lnSpc>
                <a:spcPct val="108035"/>
              </a:lnSpc>
              <a:spcBef>
                <a:spcPts val="563"/>
              </a:spcBef>
              <a:spcAft>
                <a:spcPts val="0"/>
              </a:spcAft>
              <a:buNone/>
            </a:pPr>
            <a:r>
              <a:t/>
            </a:r>
            <a:endParaRPr sz="3111">
              <a:solidFill>
                <a:srgbClr val="FFFFFF"/>
              </a:solidFill>
              <a:latin typeface="Arial"/>
              <a:ea typeface="Arial"/>
              <a:cs typeface="Arial"/>
              <a:sym typeface="Arial"/>
            </a:endParaRPr>
          </a:p>
          <a:p>
            <a:pPr indent="0" lvl="0" marL="0" marR="0" rtl="0" algn="l">
              <a:lnSpc>
                <a:spcPct val="107812"/>
              </a:lnSpc>
              <a:spcBef>
                <a:spcPts val="635"/>
              </a:spcBef>
              <a:spcAft>
                <a:spcPts val="0"/>
              </a:spcAft>
              <a:buNone/>
            </a:pPr>
            <a:r>
              <a:t/>
            </a:r>
            <a:endParaRPr sz="3555">
              <a:solidFill>
                <a:srgbClr val="FFFFFF"/>
              </a:solidFill>
              <a:latin typeface="Arial"/>
              <a:ea typeface="Arial"/>
              <a:cs typeface="Arial"/>
              <a:sym typeface="Arial"/>
            </a:endParaRPr>
          </a:p>
          <a:p>
            <a:pPr indent="0" lvl="0" marL="0" marR="0" rtl="0" algn="l">
              <a:lnSpc>
                <a:spcPct val="107812"/>
              </a:lnSpc>
              <a:spcBef>
                <a:spcPts val="635"/>
              </a:spcBef>
              <a:spcAft>
                <a:spcPts val="0"/>
              </a:spcAft>
              <a:buNone/>
            </a:pPr>
            <a:r>
              <a:t/>
            </a:r>
            <a:endParaRPr sz="3555">
              <a:solidFill>
                <a:srgbClr val="FFFFFF"/>
              </a:solidFill>
              <a:latin typeface="Arial"/>
              <a:ea typeface="Arial"/>
              <a:cs typeface="Arial"/>
              <a:sym typeface="Arial"/>
            </a:endParaRPr>
          </a:p>
          <a:p>
            <a:pPr indent="0" lvl="0" marL="0" marR="0" rtl="0" algn="l">
              <a:lnSpc>
                <a:spcPct val="107812"/>
              </a:lnSpc>
              <a:spcBef>
                <a:spcPts val="635"/>
              </a:spcBef>
              <a:spcAft>
                <a:spcPts val="0"/>
              </a:spcAft>
              <a:buNone/>
            </a:pPr>
            <a:r>
              <a:t/>
            </a:r>
            <a:endParaRPr sz="3555">
              <a:solidFill>
                <a:srgbClr val="FFFFFF"/>
              </a:solidFill>
              <a:latin typeface="Arial"/>
              <a:ea typeface="Arial"/>
              <a:cs typeface="Arial"/>
              <a:sym typeface="Arial"/>
            </a:endParaRPr>
          </a:p>
        </p:txBody>
      </p:sp>
      <p:pic>
        <p:nvPicPr>
          <p:cNvPr id="70" name="Google Shape;70;p12"/>
          <p:cNvPicPr preferRelativeResize="0"/>
          <p:nvPr/>
        </p:nvPicPr>
        <p:blipFill>
          <a:blip r:embed="rId4">
            <a:alphaModFix/>
          </a:blip>
          <a:stretch>
            <a:fillRect/>
          </a:stretch>
        </p:blipFill>
        <p:spPr>
          <a:xfrm>
            <a:off x="4127500" y="2603500"/>
            <a:ext cx="5799650" cy="4540225"/>
          </a:xfrm>
          <a:prstGeom prst="rect">
            <a:avLst/>
          </a:prstGeom>
          <a:noFill/>
          <a:ln>
            <a:noFill/>
          </a:ln>
        </p:spPr>
      </p:pic>
      <p:pic>
        <p:nvPicPr>
          <p:cNvPr id="71" name="Google Shape;71;p12"/>
          <p:cNvPicPr preferRelativeResize="0"/>
          <p:nvPr/>
        </p:nvPicPr>
        <p:blipFill>
          <a:blip r:embed="rId5">
            <a:alphaModFix/>
          </a:blip>
          <a:stretch>
            <a:fillRect/>
          </a:stretch>
        </p:blipFill>
        <p:spPr>
          <a:xfrm>
            <a:off x="4212150" y="2667000"/>
            <a:ext cx="5630325" cy="645575"/>
          </a:xfrm>
          <a:prstGeom prst="rect">
            <a:avLst/>
          </a:prstGeom>
          <a:noFill/>
          <a:ln>
            <a:noFill/>
          </a:ln>
        </p:spPr>
      </p:pic>
      <p:sp>
        <p:nvSpPr>
          <p:cNvPr id="72" name="Google Shape;72;p12"/>
          <p:cNvSpPr txBox="1"/>
          <p:nvPr/>
        </p:nvSpPr>
        <p:spPr>
          <a:xfrm>
            <a:off x="610300" y="2845150"/>
            <a:ext cx="3342900" cy="4291875"/>
          </a:xfrm>
          <a:prstGeom prst="rect">
            <a:avLst/>
          </a:prstGeom>
          <a:noFill/>
          <a:ln>
            <a:noFill/>
          </a:ln>
        </p:spPr>
        <p:txBody>
          <a:bodyPr anchorCtr="0" anchor="t" bIns="38100" lIns="38100" spcFirstLastPara="1" rIns="38100" wrap="square" tIns="38100">
            <a:noAutofit/>
          </a:bodyPr>
          <a:lstStyle/>
          <a:p>
            <a:pPr indent="0" lvl="0" marL="0" marR="0" rtl="0" algn="l">
              <a:lnSpc>
                <a:spcPct val="108125"/>
              </a:lnSpc>
              <a:spcBef>
                <a:spcPts val="0"/>
              </a:spcBef>
              <a:spcAft>
                <a:spcPts val="0"/>
              </a:spcAft>
              <a:buNone/>
            </a:pPr>
            <a:r>
              <a:rPr lang="en-US" sz="2222">
                <a:solidFill>
                  <a:srgbClr val="FFFF00"/>
                </a:solidFill>
                <a:latin typeface="Arial"/>
                <a:ea typeface="Arial"/>
                <a:cs typeface="Arial"/>
                <a:sym typeface="Arial"/>
              </a:rPr>
              <a:t>DOWNING</a:t>
            </a:r>
            <a:endParaRPr sz="2222">
              <a:solidFill>
                <a:srgbClr val="FFFF00"/>
              </a:solidFill>
              <a:latin typeface="Arial"/>
              <a:ea typeface="Arial"/>
              <a:cs typeface="Arial"/>
              <a:sym typeface="Arial"/>
            </a:endParaRPr>
          </a:p>
          <a:p>
            <a:pPr indent="0" lvl="0" marL="0" marR="0" rtl="0" algn="l">
              <a:lnSpc>
                <a:spcPct val="108125"/>
              </a:lnSpc>
              <a:spcBef>
                <a:spcPts val="396"/>
              </a:spcBef>
              <a:spcAft>
                <a:spcPts val="0"/>
              </a:spcAft>
              <a:buNone/>
            </a:pPr>
            <a:r>
              <a:t/>
            </a:r>
            <a:endParaRPr sz="2222">
              <a:solidFill>
                <a:srgbClr val="FFFF00"/>
              </a:solidFill>
              <a:latin typeface="Arial"/>
              <a:ea typeface="Arial"/>
              <a:cs typeface="Arial"/>
              <a:sym typeface="Arial"/>
            </a:endParaRPr>
          </a:p>
          <a:p>
            <a:pPr indent="0" lvl="0" marL="0" marR="0" rtl="0" algn="l">
              <a:lnSpc>
                <a:spcPct val="108125"/>
              </a:lnSpc>
              <a:spcBef>
                <a:spcPts val="396"/>
              </a:spcBef>
              <a:spcAft>
                <a:spcPts val="0"/>
              </a:spcAft>
              <a:buNone/>
            </a:pPr>
            <a:r>
              <a:rPr lang="en-US" sz="2222">
                <a:solidFill>
                  <a:srgbClr val="FFFF00"/>
                </a:solidFill>
                <a:latin typeface="Arial"/>
                <a:ea typeface="Arial"/>
                <a:cs typeface="Arial"/>
                <a:sym typeface="Arial"/>
              </a:rPr>
              <a:t>- “Kingmaker”</a:t>
            </a:r>
            <a:endParaRPr sz="2222">
              <a:solidFill>
                <a:srgbClr val="FFFF00"/>
              </a:solidFill>
              <a:latin typeface="Arial"/>
              <a:ea typeface="Arial"/>
              <a:cs typeface="Arial"/>
              <a:sym typeface="Arial"/>
            </a:endParaRPr>
          </a:p>
          <a:p>
            <a:pPr indent="0" lvl="0" marL="0" marR="0" rtl="0" algn="l">
              <a:lnSpc>
                <a:spcPct val="108125"/>
              </a:lnSpc>
              <a:spcBef>
                <a:spcPts val="396"/>
              </a:spcBef>
              <a:spcAft>
                <a:spcPts val="0"/>
              </a:spcAft>
              <a:buNone/>
            </a:pPr>
            <a:r>
              <a:t/>
            </a:r>
            <a:endParaRPr sz="2222">
              <a:solidFill>
                <a:srgbClr val="FFFF00"/>
              </a:solidFill>
              <a:latin typeface="Arial"/>
              <a:ea typeface="Arial"/>
              <a:cs typeface="Arial"/>
              <a:sym typeface="Arial"/>
            </a:endParaRPr>
          </a:p>
          <a:p>
            <a:pPr indent="0" lvl="0" marL="0" marR="0" rtl="0" algn="l">
              <a:lnSpc>
                <a:spcPct val="108125"/>
              </a:lnSpc>
              <a:spcBef>
                <a:spcPts val="396"/>
              </a:spcBef>
              <a:spcAft>
                <a:spcPts val="0"/>
              </a:spcAft>
              <a:buNone/>
            </a:pPr>
            <a:r>
              <a:rPr lang="en-US" sz="2222">
                <a:solidFill>
                  <a:srgbClr val="FFFF00"/>
                </a:solidFill>
                <a:latin typeface="Arial"/>
                <a:ea typeface="Arial"/>
                <a:cs typeface="Arial"/>
                <a:sym typeface="Arial"/>
              </a:rPr>
              <a:t>- Tries to learn behavior of other player; starts by defecting twice.</a:t>
            </a:r>
            <a:endParaRPr sz="2222">
              <a:solidFill>
                <a:srgbClr val="FFFF00"/>
              </a:solidFill>
              <a:latin typeface="Arial"/>
              <a:ea typeface="Arial"/>
              <a:cs typeface="Arial"/>
              <a:sym typeface="Arial"/>
            </a:endParaRPr>
          </a:p>
          <a:p>
            <a:pPr indent="0" lvl="0" marL="0" marR="0" rtl="0" algn="l">
              <a:lnSpc>
                <a:spcPct val="108125"/>
              </a:lnSpc>
              <a:spcBef>
                <a:spcPts val="396"/>
              </a:spcBef>
              <a:spcAft>
                <a:spcPts val="0"/>
              </a:spcAft>
              <a:buNone/>
            </a:pPr>
            <a:r>
              <a:t/>
            </a:r>
            <a:endParaRPr sz="2222">
              <a:solidFill>
                <a:srgbClr val="FFFF00"/>
              </a:solidFill>
              <a:latin typeface="Arial"/>
              <a:ea typeface="Arial"/>
              <a:cs typeface="Arial"/>
              <a:sym typeface="Arial"/>
            </a:endParaRPr>
          </a:p>
          <a:p>
            <a:pPr indent="0" lvl="0" marL="0" marR="0" rtl="0" algn="l">
              <a:lnSpc>
                <a:spcPct val="108125"/>
              </a:lnSpc>
              <a:spcBef>
                <a:spcPts val="396"/>
              </a:spcBef>
              <a:spcAft>
                <a:spcPts val="0"/>
              </a:spcAft>
              <a:buNone/>
            </a:pPr>
            <a:r>
              <a:rPr lang="en-US" sz="2222">
                <a:solidFill>
                  <a:srgbClr val="FFFF00"/>
                </a:solidFill>
                <a:latin typeface="Arial"/>
                <a:ea typeface="Arial"/>
                <a:cs typeface="Arial"/>
                <a:sym typeface="Arial"/>
              </a:rPr>
              <a:t>- Hurts strategies that are unforgiving.</a:t>
            </a:r>
            <a:endParaRPr sz="2222">
              <a:solidFill>
                <a:srgbClr val="FFFF00"/>
              </a:solidFill>
              <a:latin typeface="Arial"/>
              <a:ea typeface="Arial"/>
              <a:cs typeface="Arial"/>
              <a:sym typeface="Arial"/>
            </a:endParaRPr>
          </a:p>
          <a:p>
            <a:pPr indent="0" lvl="0" marL="0" marR="0" rtl="0" algn="l">
              <a:lnSpc>
                <a:spcPct val="107812"/>
              </a:lnSpc>
              <a:spcBef>
                <a:spcPts val="635"/>
              </a:spcBef>
              <a:spcAft>
                <a:spcPts val="0"/>
              </a:spcAft>
              <a:buNone/>
            </a:pPr>
            <a:r>
              <a:t/>
            </a:r>
            <a:endParaRPr sz="3555">
              <a:solidFill>
                <a:srgbClr val="FFFFFF"/>
              </a:solidFill>
              <a:latin typeface="Arial"/>
              <a:ea typeface="Arial"/>
              <a:cs typeface="Arial"/>
              <a:sym typeface="Arial"/>
            </a:endParaRPr>
          </a:p>
        </p:txBody>
      </p:sp>
      <p:pic>
        <p:nvPicPr>
          <p:cNvPr id="73" name="Google Shape;73;p12"/>
          <p:cNvPicPr preferRelativeResize="0"/>
          <p:nvPr/>
        </p:nvPicPr>
        <p:blipFill>
          <a:blip r:embed="rId6">
            <a:alphaModFix/>
          </a:blip>
          <a:stretch>
            <a:fillRect/>
          </a:stretch>
        </p:blipFill>
        <p:spPr>
          <a:xfrm>
            <a:off x="4201575" y="5323400"/>
            <a:ext cx="5630325" cy="306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Google Shape;78;p13"/>
          <p:cNvSpPr txBox="1"/>
          <p:nvPr>
            <p:ph type="title"/>
          </p:nvPr>
        </p:nvSpPr>
        <p:spPr>
          <a:xfrm>
            <a:off x="610300" y="356300"/>
            <a:ext cx="9015575" cy="1243875"/>
          </a:xfrm>
          <a:prstGeom prst="rect">
            <a:avLst/>
          </a:prstGeom>
          <a:noFill/>
          <a:ln>
            <a:noFill/>
          </a:ln>
        </p:spPr>
        <p:txBody>
          <a:bodyPr anchorCtr="0" anchor="ctr" bIns="38100" lIns="38100" spcFirstLastPara="1" rIns="38100" wrap="square" tIns="38100">
            <a:noAutofit/>
          </a:bodyPr>
          <a:lstStyle/>
          <a:p>
            <a:pPr indent="0" lvl="0" marL="0" marR="0" rtl="0" algn="l">
              <a:lnSpc>
                <a:spcPct val="119886"/>
              </a:lnSpc>
              <a:spcBef>
                <a:spcPts val="0"/>
              </a:spcBef>
              <a:spcAft>
                <a:spcPts val="0"/>
              </a:spcAft>
              <a:buNone/>
            </a:pPr>
            <a:r>
              <a:rPr lang="en-US" sz="4888">
                <a:solidFill>
                  <a:srgbClr val="E3EBF1"/>
                </a:solidFill>
                <a:latin typeface="Arial"/>
                <a:ea typeface="Arial"/>
                <a:cs typeface="Arial"/>
                <a:sym typeface="Arial"/>
              </a:rPr>
              <a:t>Other Interesting Strategies</a:t>
            </a:r>
            <a:endParaRPr sz="4888">
              <a:solidFill>
                <a:srgbClr val="E3EBF1"/>
              </a:solidFill>
              <a:latin typeface="Arial"/>
              <a:ea typeface="Arial"/>
              <a:cs typeface="Arial"/>
              <a:sym typeface="Arial"/>
            </a:endParaRPr>
          </a:p>
        </p:txBody>
      </p:sp>
      <p:sp>
        <p:nvSpPr>
          <p:cNvPr id="79" name="Google Shape;79;p13"/>
          <p:cNvSpPr txBox="1"/>
          <p:nvPr>
            <p:ph idx="1" type="body"/>
          </p:nvPr>
        </p:nvSpPr>
        <p:spPr>
          <a:xfrm>
            <a:off x="610300" y="1964950"/>
            <a:ext cx="9015575" cy="5002725"/>
          </a:xfrm>
          <a:prstGeom prst="rect">
            <a:avLst/>
          </a:prstGeom>
          <a:noFill/>
          <a:ln>
            <a:noFill/>
          </a:ln>
        </p:spPr>
        <p:txBody>
          <a:bodyPr anchorCtr="0" anchor="t" bIns="38100" lIns="38100" spcFirstLastPara="1" rIns="38100" wrap="square" tIns="38100">
            <a:noAutofit/>
          </a:bodyPr>
          <a:lstStyle/>
          <a:p>
            <a:pPr indent="0" lvl="0" marL="0" marR="0" rtl="0" algn="l">
              <a:lnSpc>
                <a:spcPct val="119921"/>
              </a:lnSpc>
              <a:spcBef>
                <a:spcPts val="0"/>
              </a:spcBef>
              <a:spcAft>
                <a:spcPts val="0"/>
              </a:spcAft>
              <a:buNone/>
            </a:pPr>
            <a:r>
              <a:rPr lang="en-US" sz="3555">
                <a:solidFill>
                  <a:srgbClr val="FFFFFF"/>
                </a:solidFill>
                <a:latin typeface="Arial"/>
                <a:ea typeface="Arial"/>
                <a:cs typeface="Arial"/>
                <a:sym typeface="Arial"/>
              </a:rPr>
              <a:t>TIT FOR TWO TATS</a:t>
            </a:r>
            <a:endParaRPr sz="3555">
              <a:solidFill>
                <a:srgbClr val="FFFFFF"/>
              </a:solidFill>
              <a:latin typeface="Arial"/>
              <a:ea typeface="Arial"/>
              <a:cs typeface="Arial"/>
              <a:sym typeface="Arial"/>
            </a:endParaRPr>
          </a:p>
          <a:p>
            <a:pPr indent="-248355" lvl="0" marL="381000" marR="0" rtl="0" algn="l">
              <a:lnSpc>
                <a:spcPct val="120089"/>
              </a:lnSpc>
              <a:spcBef>
                <a:spcPts val="563"/>
              </a:spcBef>
              <a:spcAft>
                <a:spcPts val="0"/>
              </a:spcAft>
              <a:buClr>
                <a:srgbClr val="FFFFFF"/>
              </a:buClr>
              <a:buSzPts val="3111"/>
              <a:buChar char="●"/>
            </a:pPr>
            <a:r>
              <a:rPr lang="en-US" sz="3111">
                <a:solidFill>
                  <a:srgbClr val="FFFFFF"/>
                </a:solidFill>
                <a:latin typeface="Arial"/>
                <a:ea typeface="Arial"/>
                <a:cs typeface="Arial"/>
                <a:sym typeface="Arial"/>
              </a:rPr>
              <a:t>Retaliate only if previous two are D’s</a:t>
            </a:r>
            <a:endParaRPr sz="3111">
              <a:solidFill>
                <a:srgbClr val="FFFFFF"/>
              </a:solidFill>
              <a:latin typeface="Arial"/>
              <a:ea typeface="Arial"/>
              <a:cs typeface="Arial"/>
              <a:sym typeface="Arial"/>
            </a:endParaRPr>
          </a:p>
          <a:p>
            <a:pPr indent="-248355" lvl="0" marL="381000" marR="0" rtl="0" algn="l">
              <a:lnSpc>
                <a:spcPct val="120089"/>
              </a:lnSpc>
              <a:spcBef>
                <a:spcPts val="0"/>
              </a:spcBef>
              <a:spcAft>
                <a:spcPts val="0"/>
              </a:spcAft>
              <a:buClr>
                <a:srgbClr val="FFFFFF"/>
              </a:buClr>
              <a:buSzPts val="3111"/>
              <a:buChar char="●"/>
            </a:pPr>
            <a:r>
              <a:rPr lang="en-US" sz="3111">
                <a:solidFill>
                  <a:srgbClr val="FFFFFF"/>
                </a:solidFill>
                <a:latin typeface="Arial"/>
                <a:ea typeface="Arial"/>
                <a:cs typeface="Arial"/>
                <a:sym typeface="Arial"/>
              </a:rPr>
              <a:t>Would have won tournament, if entered</a:t>
            </a:r>
            <a:endParaRPr sz="3111">
              <a:solidFill>
                <a:srgbClr val="FFFFFF"/>
              </a:solidFill>
              <a:latin typeface="Arial"/>
              <a:ea typeface="Arial"/>
              <a:cs typeface="Arial"/>
              <a:sym typeface="Arial"/>
            </a:endParaRPr>
          </a:p>
          <a:p>
            <a:pPr indent="0" lvl="0" marL="0" marR="0" rtl="0" algn="l">
              <a:lnSpc>
                <a:spcPct val="119921"/>
              </a:lnSpc>
              <a:spcBef>
                <a:spcPts val="635"/>
              </a:spcBef>
              <a:spcAft>
                <a:spcPts val="0"/>
              </a:spcAft>
              <a:buNone/>
            </a:pPr>
            <a:r>
              <a:t/>
            </a:r>
            <a:endParaRPr sz="3555">
              <a:solidFill>
                <a:srgbClr val="FFFFFF"/>
              </a:solidFill>
              <a:latin typeface="Arial"/>
              <a:ea typeface="Arial"/>
              <a:cs typeface="Arial"/>
              <a:sym typeface="Arial"/>
            </a:endParaRPr>
          </a:p>
          <a:p>
            <a:pPr indent="0" lvl="0" marL="0" marR="0" rtl="0" algn="l">
              <a:lnSpc>
                <a:spcPct val="119921"/>
              </a:lnSpc>
              <a:spcBef>
                <a:spcPts val="635"/>
              </a:spcBef>
              <a:spcAft>
                <a:spcPts val="0"/>
              </a:spcAft>
              <a:buNone/>
            </a:pPr>
            <a:r>
              <a:rPr lang="en-US" sz="3555">
                <a:solidFill>
                  <a:srgbClr val="FFFFFF"/>
                </a:solidFill>
                <a:latin typeface="Arial"/>
                <a:ea typeface="Arial"/>
                <a:cs typeface="Arial"/>
                <a:sym typeface="Arial"/>
              </a:rPr>
              <a:t>NICE DOWNING</a:t>
            </a:r>
            <a:endParaRPr sz="3555">
              <a:solidFill>
                <a:srgbClr val="FFFFFF"/>
              </a:solidFill>
              <a:latin typeface="Arial"/>
              <a:ea typeface="Arial"/>
              <a:cs typeface="Arial"/>
              <a:sym typeface="Arial"/>
            </a:endParaRPr>
          </a:p>
          <a:p>
            <a:pPr indent="-248355" lvl="0" marL="381000" marR="0" rtl="0" algn="l">
              <a:lnSpc>
                <a:spcPct val="120089"/>
              </a:lnSpc>
              <a:spcBef>
                <a:spcPts val="563"/>
              </a:spcBef>
              <a:spcAft>
                <a:spcPts val="0"/>
              </a:spcAft>
              <a:buClr>
                <a:srgbClr val="FFFFFF"/>
              </a:buClr>
              <a:buSzPts val="3111"/>
              <a:buChar char="●"/>
            </a:pPr>
            <a:r>
              <a:rPr lang="en-US" sz="3111">
                <a:solidFill>
                  <a:srgbClr val="FFFFFF"/>
                </a:solidFill>
                <a:latin typeface="Arial"/>
                <a:ea typeface="Arial"/>
                <a:cs typeface="Arial"/>
                <a:sym typeface="Arial"/>
              </a:rPr>
              <a:t>Like DOWNING, but start with C’s</a:t>
            </a:r>
            <a:endParaRPr sz="3111">
              <a:solidFill>
                <a:srgbClr val="FFFFFF"/>
              </a:solidFill>
              <a:latin typeface="Arial"/>
              <a:ea typeface="Arial"/>
              <a:cs typeface="Arial"/>
              <a:sym typeface="Arial"/>
            </a:endParaRPr>
          </a:p>
          <a:p>
            <a:pPr indent="-248355" lvl="0" marL="381000" marR="0" rtl="0" algn="l">
              <a:lnSpc>
                <a:spcPct val="120089"/>
              </a:lnSpc>
              <a:spcBef>
                <a:spcPts val="0"/>
              </a:spcBef>
              <a:spcAft>
                <a:spcPts val="0"/>
              </a:spcAft>
              <a:buClr>
                <a:srgbClr val="FFFFFF"/>
              </a:buClr>
              <a:buSzPts val="3111"/>
              <a:buChar char="●"/>
            </a:pPr>
            <a:r>
              <a:rPr lang="en-US" sz="3111">
                <a:solidFill>
                  <a:srgbClr val="FFFFFF"/>
                </a:solidFill>
                <a:latin typeface="Arial"/>
                <a:ea typeface="Arial"/>
                <a:cs typeface="Arial"/>
                <a:sym typeface="Arial"/>
              </a:rPr>
              <a:t>Would have won tournament, if entered</a:t>
            </a:r>
            <a:endParaRPr sz="3111">
              <a:solidFill>
                <a:srgbClr val="FFFFFF"/>
              </a:solidFill>
              <a:latin typeface="Arial"/>
              <a:ea typeface="Arial"/>
              <a:cs typeface="Arial"/>
              <a:sym typeface="Arial"/>
            </a:endParaRPr>
          </a:p>
          <a:p>
            <a:pPr indent="-50800" lvl="0" marL="381000" marR="0" rtl="0" algn="l">
              <a:lnSpc>
                <a:spcPct val="120089"/>
              </a:lnSpc>
              <a:spcBef>
                <a:spcPts val="0"/>
              </a:spcBef>
              <a:spcAft>
                <a:spcPts val="0"/>
              </a:spcAft>
              <a:buClr>
                <a:srgbClr val="FFFFFF"/>
              </a:buClr>
              <a:buSzPts val="3111"/>
              <a:buNone/>
            </a:pPr>
            <a:r>
              <a:t/>
            </a:r>
            <a:endParaRPr sz="3111">
              <a:solidFill>
                <a:srgbClr val="FFFFFF"/>
              </a:solidFill>
              <a:latin typeface="Arial"/>
              <a:ea typeface="Arial"/>
              <a:cs typeface="Arial"/>
              <a:sym typeface="Arial"/>
            </a:endParaRPr>
          </a:p>
          <a:p>
            <a:pPr indent="0" lvl="0" marL="0" marR="0" rtl="0" algn="l">
              <a:lnSpc>
                <a:spcPct val="119921"/>
              </a:lnSpc>
              <a:spcBef>
                <a:spcPts val="635"/>
              </a:spcBef>
              <a:spcAft>
                <a:spcPts val="0"/>
              </a:spcAft>
              <a:buNone/>
            </a:pPr>
            <a:r>
              <a:t/>
            </a:r>
            <a:endParaRPr sz="3555">
              <a:solidFill>
                <a:srgbClr val="FFFFFF"/>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4"/>
          <p:cNvSpPr txBox="1"/>
          <p:nvPr>
            <p:ph type="title"/>
          </p:nvPr>
        </p:nvSpPr>
        <p:spPr>
          <a:xfrm>
            <a:off x="610300" y="356300"/>
            <a:ext cx="9015575" cy="1243875"/>
          </a:xfrm>
          <a:prstGeom prst="rect">
            <a:avLst/>
          </a:prstGeom>
          <a:noFill/>
          <a:ln>
            <a:noFill/>
          </a:ln>
        </p:spPr>
        <p:txBody>
          <a:bodyPr anchorCtr="0" anchor="ctr" bIns="38100" lIns="38100" spcFirstLastPara="1" rIns="38100" wrap="square" tIns="38100">
            <a:noAutofit/>
          </a:bodyPr>
          <a:lstStyle/>
          <a:p>
            <a:pPr indent="0" lvl="0" marL="0" marR="0" rtl="0" algn="l">
              <a:lnSpc>
                <a:spcPct val="119886"/>
              </a:lnSpc>
              <a:spcBef>
                <a:spcPts val="0"/>
              </a:spcBef>
              <a:spcAft>
                <a:spcPts val="0"/>
              </a:spcAft>
              <a:buNone/>
            </a:pPr>
            <a:r>
              <a:rPr lang="en-US" sz="4888">
                <a:solidFill>
                  <a:srgbClr val="E3EBF1"/>
                </a:solidFill>
                <a:latin typeface="Arial"/>
                <a:ea typeface="Arial"/>
                <a:cs typeface="Arial"/>
                <a:sym typeface="Arial"/>
              </a:rPr>
              <a:t>Contest #2</a:t>
            </a:r>
            <a:endParaRPr sz="4888">
              <a:solidFill>
                <a:srgbClr val="E3EBF1"/>
              </a:solidFill>
              <a:latin typeface="Arial"/>
              <a:ea typeface="Arial"/>
              <a:cs typeface="Arial"/>
              <a:sym typeface="Arial"/>
            </a:endParaRPr>
          </a:p>
        </p:txBody>
      </p:sp>
      <p:sp>
        <p:nvSpPr>
          <p:cNvPr id="85" name="Google Shape;85;p14"/>
          <p:cNvSpPr txBox="1"/>
          <p:nvPr>
            <p:ph idx="1" type="body"/>
          </p:nvPr>
        </p:nvSpPr>
        <p:spPr>
          <a:xfrm>
            <a:off x="610300" y="1998475"/>
            <a:ext cx="4358900" cy="5392550"/>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None/>
            </a:pPr>
            <a:r>
              <a:rPr lang="en-US" sz="2666">
                <a:solidFill>
                  <a:srgbClr val="FFFFFF"/>
                </a:solidFill>
                <a:latin typeface="Arial"/>
                <a:ea typeface="Arial"/>
                <a:cs typeface="Arial"/>
                <a:sym typeface="Arial"/>
              </a:rPr>
              <a:t>Same set up as Contest #1, except…</a:t>
            </a:r>
            <a:endParaRPr sz="2666">
              <a:solidFill>
                <a:srgbClr val="FFFFFF"/>
              </a:solidFill>
              <a:latin typeface="Arial"/>
              <a:ea typeface="Arial"/>
              <a:cs typeface="Arial"/>
              <a:sym typeface="Arial"/>
            </a:endParaRPr>
          </a:p>
          <a:p>
            <a:pPr indent="0" lvl="0" marL="0" marR="0" rtl="0" algn="l">
              <a:lnSpc>
                <a:spcPct val="100000"/>
              </a:lnSpc>
              <a:spcBef>
                <a:spcPts val="479"/>
              </a:spcBef>
              <a:spcAft>
                <a:spcPts val="0"/>
              </a:spcAft>
              <a:buNone/>
            </a:pPr>
            <a:r>
              <a:t/>
            </a:r>
            <a:endParaRPr sz="2666">
              <a:solidFill>
                <a:srgbClr val="FFFFFF"/>
              </a:solidFill>
              <a:latin typeface="Arial"/>
              <a:ea typeface="Arial"/>
              <a:cs typeface="Arial"/>
              <a:sym typeface="Arial"/>
            </a:endParaRPr>
          </a:p>
          <a:p>
            <a:pPr indent="0" lvl="0" marL="0" marR="0" rtl="0" algn="l">
              <a:lnSpc>
                <a:spcPct val="100000"/>
              </a:lnSpc>
              <a:spcBef>
                <a:spcPts val="479"/>
              </a:spcBef>
              <a:spcAft>
                <a:spcPts val="0"/>
              </a:spcAft>
              <a:buNone/>
            </a:pPr>
            <a:r>
              <a:rPr lang="en-US" sz="2666">
                <a:solidFill>
                  <a:srgbClr val="FFFFFF"/>
                </a:solidFill>
                <a:latin typeface="Arial"/>
                <a:ea typeface="Arial"/>
                <a:cs typeface="Arial"/>
                <a:sym typeface="Arial"/>
              </a:rPr>
              <a:t>Entries from first-round contestants as well as open call in magazine</a:t>
            </a:r>
            <a:endParaRPr sz="2666">
              <a:solidFill>
                <a:srgbClr val="FFFFFF"/>
              </a:solidFill>
              <a:latin typeface="Arial"/>
              <a:ea typeface="Arial"/>
              <a:cs typeface="Arial"/>
              <a:sym typeface="Arial"/>
            </a:endParaRPr>
          </a:p>
          <a:p>
            <a:pPr indent="0" lvl="0" marL="0" marR="0" rtl="0" algn="l">
              <a:lnSpc>
                <a:spcPct val="100000"/>
              </a:lnSpc>
              <a:spcBef>
                <a:spcPts val="479"/>
              </a:spcBef>
              <a:spcAft>
                <a:spcPts val="0"/>
              </a:spcAft>
              <a:buNone/>
            </a:pPr>
            <a:r>
              <a:t/>
            </a:r>
            <a:endParaRPr sz="2666">
              <a:solidFill>
                <a:srgbClr val="FFFFFF"/>
              </a:solidFill>
              <a:latin typeface="Arial"/>
              <a:ea typeface="Arial"/>
              <a:cs typeface="Arial"/>
              <a:sym typeface="Arial"/>
            </a:endParaRPr>
          </a:p>
          <a:p>
            <a:pPr indent="0" lvl="0" marL="0" marR="0" rtl="0" algn="l">
              <a:lnSpc>
                <a:spcPct val="100000"/>
              </a:lnSpc>
              <a:spcBef>
                <a:spcPts val="479"/>
              </a:spcBef>
              <a:spcAft>
                <a:spcPts val="0"/>
              </a:spcAft>
              <a:buNone/>
            </a:pPr>
            <a:r>
              <a:rPr lang="en-US" sz="2666">
                <a:solidFill>
                  <a:srgbClr val="FFFFFF"/>
                </a:solidFill>
                <a:latin typeface="Arial"/>
                <a:ea typeface="Arial"/>
                <a:cs typeface="Arial"/>
                <a:sym typeface="Arial"/>
              </a:rPr>
              <a:t>63 strategies = </a:t>
            </a:r>
            <a:endParaRPr sz="2666">
              <a:solidFill>
                <a:srgbClr val="FFFFFF"/>
              </a:solidFill>
              <a:latin typeface="Arial"/>
              <a:ea typeface="Arial"/>
              <a:cs typeface="Arial"/>
              <a:sym typeface="Arial"/>
            </a:endParaRPr>
          </a:p>
          <a:p>
            <a:pPr indent="0" lvl="0" marL="0" marR="0" rtl="0" algn="l">
              <a:lnSpc>
                <a:spcPct val="100000"/>
              </a:lnSpc>
              <a:spcBef>
                <a:spcPts val="479"/>
              </a:spcBef>
              <a:spcAft>
                <a:spcPts val="0"/>
              </a:spcAft>
              <a:buNone/>
            </a:pPr>
            <a:r>
              <a:rPr lang="en-US" sz="2666">
                <a:solidFill>
                  <a:srgbClr val="FFFFFF"/>
                </a:solidFill>
                <a:latin typeface="Arial"/>
                <a:ea typeface="Arial"/>
                <a:cs typeface="Arial"/>
                <a:sym typeface="Arial"/>
              </a:rPr>
              <a:t>62 entries + 1 RANDOM</a:t>
            </a:r>
            <a:endParaRPr sz="2666">
              <a:solidFill>
                <a:srgbClr val="FFFFFF"/>
              </a:solidFill>
              <a:latin typeface="Arial"/>
              <a:ea typeface="Arial"/>
              <a:cs typeface="Arial"/>
              <a:sym typeface="Arial"/>
            </a:endParaRPr>
          </a:p>
          <a:p>
            <a:pPr indent="0" lvl="0" marL="0" marR="0" rtl="0" algn="l">
              <a:lnSpc>
                <a:spcPct val="100000"/>
              </a:lnSpc>
              <a:spcBef>
                <a:spcPts val="479"/>
              </a:spcBef>
              <a:spcAft>
                <a:spcPts val="0"/>
              </a:spcAft>
              <a:buNone/>
            </a:pPr>
            <a:r>
              <a:t/>
            </a:r>
            <a:endParaRPr sz="2666">
              <a:solidFill>
                <a:srgbClr val="FFFFFF"/>
              </a:solidFill>
              <a:latin typeface="Arial"/>
              <a:ea typeface="Arial"/>
              <a:cs typeface="Arial"/>
              <a:sym typeface="Arial"/>
            </a:endParaRPr>
          </a:p>
          <a:p>
            <a:pPr indent="0" lvl="0" marL="0" marR="0" rtl="0" algn="l">
              <a:lnSpc>
                <a:spcPct val="100000"/>
              </a:lnSpc>
              <a:spcBef>
                <a:spcPts val="479"/>
              </a:spcBef>
              <a:spcAft>
                <a:spcPts val="0"/>
              </a:spcAft>
              <a:buNone/>
            </a:pPr>
            <a:r>
              <a:rPr lang="en-US" sz="2666">
                <a:solidFill>
                  <a:srgbClr val="FFFFFF"/>
                </a:solidFill>
                <a:latin typeface="Arial"/>
                <a:ea typeface="Arial"/>
                <a:cs typeface="Arial"/>
                <a:sym typeface="Arial"/>
              </a:rPr>
              <a:t>Each game iterated an uncertain number of times, with probability 0.00346 of ending</a:t>
            </a:r>
            <a:endParaRPr sz="2666">
              <a:solidFill>
                <a:srgbClr val="FFFFFF"/>
              </a:solidFill>
              <a:latin typeface="Arial"/>
              <a:ea typeface="Arial"/>
              <a:cs typeface="Arial"/>
              <a:sym typeface="Arial"/>
            </a:endParaRPr>
          </a:p>
          <a:p>
            <a:pPr indent="0" lvl="0" marL="0" marR="0" rtl="0" algn="l">
              <a:lnSpc>
                <a:spcPct val="100000"/>
              </a:lnSpc>
              <a:spcBef>
                <a:spcPts val="479"/>
              </a:spcBef>
              <a:spcAft>
                <a:spcPts val="0"/>
              </a:spcAft>
              <a:buNone/>
            </a:pPr>
            <a:r>
              <a:t/>
            </a:r>
            <a:endParaRPr sz="2666">
              <a:solidFill>
                <a:srgbClr val="FFFFFF"/>
              </a:solidFill>
              <a:latin typeface="Arial"/>
              <a:ea typeface="Arial"/>
              <a:cs typeface="Arial"/>
              <a:sym typeface="Arial"/>
            </a:endParaRPr>
          </a:p>
          <a:p>
            <a:pPr indent="0" lvl="0" marL="0" marR="0" rtl="0" algn="l">
              <a:lnSpc>
                <a:spcPct val="100000"/>
              </a:lnSpc>
              <a:spcBef>
                <a:spcPts val="563"/>
              </a:spcBef>
              <a:spcAft>
                <a:spcPts val="0"/>
              </a:spcAft>
              <a:buNone/>
            </a:pPr>
            <a:r>
              <a:t/>
            </a:r>
            <a:endParaRPr sz="3111">
              <a:solidFill>
                <a:srgbClr val="FFFFFF"/>
              </a:solidFill>
              <a:latin typeface="Arial"/>
              <a:ea typeface="Arial"/>
              <a:cs typeface="Arial"/>
              <a:sym typeface="Arial"/>
            </a:endParaRPr>
          </a:p>
        </p:txBody>
      </p:sp>
      <p:pic>
        <p:nvPicPr>
          <p:cNvPr id="86" name="Google Shape;86;p14"/>
          <p:cNvPicPr preferRelativeResize="0"/>
          <p:nvPr/>
        </p:nvPicPr>
        <p:blipFill>
          <a:blip r:embed="rId4">
            <a:alphaModFix/>
          </a:blip>
          <a:stretch>
            <a:fillRect/>
          </a:stretch>
        </p:blipFill>
        <p:spPr>
          <a:xfrm>
            <a:off x="6074825" y="317475"/>
            <a:ext cx="3270250" cy="6974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0" name="Shape 90"/>
        <p:cNvGrpSpPr/>
        <p:nvPr/>
      </p:nvGrpSpPr>
      <p:grpSpPr>
        <a:xfrm>
          <a:off x="0" y="0"/>
          <a:ext cx="0" cy="0"/>
          <a:chOff x="0" y="0"/>
          <a:chExt cx="0" cy="0"/>
        </a:xfrm>
      </p:grpSpPr>
      <p:sp>
        <p:nvSpPr>
          <p:cNvPr id="91" name="Google Shape;91;p15"/>
          <p:cNvSpPr txBox="1"/>
          <p:nvPr>
            <p:ph type="title"/>
          </p:nvPr>
        </p:nvSpPr>
        <p:spPr>
          <a:xfrm>
            <a:off x="610300" y="356300"/>
            <a:ext cx="9015575" cy="1243875"/>
          </a:xfrm>
          <a:prstGeom prst="rect">
            <a:avLst/>
          </a:prstGeom>
          <a:noFill/>
          <a:ln>
            <a:noFill/>
          </a:ln>
        </p:spPr>
        <p:txBody>
          <a:bodyPr anchorCtr="0" anchor="ctr" bIns="38100" lIns="38100" spcFirstLastPara="1" rIns="38100" wrap="square" tIns="38100">
            <a:noAutofit/>
          </a:bodyPr>
          <a:lstStyle/>
          <a:p>
            <a:pPr indent="0" lvl="0" marL="0" marR="0" rtl="0" algn="l">
              <a:lnSpc>
                <a:spcPct val="119886"/>
              </a:lnSpc>
              <a:spcBef>
                <a:spcPts val="0"/>
              </a:spcBef>
              <a:spcAft>
                <a:spcPts val="0"/>
              </a:spcAft>
              <a:buNone/>
            </a:pPr>
            <a:r>
              <a:rPr lang="en-US" sz="4888">
                <a:solidFill>
                  <a:srgbClr val="E3EBF1"/>
                </a:solidFill>
                <a:latin typeface="Arial"/>
                <a:ea typeface="Arial"/>
                <a:cs typeface="Arial"/>
                <a:sym typeface="Arial"/>
              </a:rPr>
              <a:t>And, the winner is…</a:t>
            </a:r>
            <a:endParaRPr sz="4888">
              <a:solidFill>
                <a:srgbClr val="E3EBF1"/>
              </a:solidFill>
              <a:latin typeface="Arial"/>
              <a:ea typeface="Arial"/>
              <a:cs typeface="Arial"/>
              <a:sym typeface="Arial"/>
            </a:endParaRPr>
          </a:p>
        </p:txBody>
      </p:sp>
      <p:sp>
        <p:nvSpPr>
          <p:cNvPr id="92" name="Google Shape;92;p15"/>
          <p:cNvSpPr txBox="1"/>
          <p:nvPr>
            <p:ph idx="1" type="body"/>
          </p:nvPr>
        </p:nvSpPr>
        <p:spPr>
          <a:xfrm>
            <a:off x="5097625" y="1829150"/>
            <a:ext cx="4612900" cy="5002725"/>
          </a:xfrm>
          <a:prstGeom prst="rect">
            <a:avLst/>
          </a:prstGeom>
          <a:noFill/>
          <a:ln>
            <a:noFill/>
          </a:ln>
        </p:spPr>
        <p:txBody>
          <a:bodyPr anchorCtr="0" anchor="t" bIns="38100" lIns="38100" spcFirstLastPara="1" rIns="38100" wrap="square" tIns="38100">
            <a:noAutofit/>
          </a:bodyPr>
          <a:lstStyle/>
          <a:p>
            <a:pPr indent="0" lvl="0" marL="0" marR="0" rtl="0" algn="l">
              <a:lnSpc>
                <a:spcPct val="119921"/>
              </a:lnSpc>
              <a:spcBef>
                <a:spcPts val="0"/>
              </a:spcBef>
              <a:spcAft>
                <a:spcPts val="0"/>
              </a:spcAft>
              <a:buNone/>
            </a:pPr>
            <a:r>
              <a:t/>
            </a:r>
            <a:endParaRPr sz="3555">
              <a:solidFill>
                <a:srgbClr val="FFFFFF"/>
              </a:solidFill>
              <a:latin typeface="Arial"/>
              <a:ea typeface="Arial"/>
              <a:cs typeface="Arial"/>
              <a:sym typeface="Arial"/>
            </a:endParaRPr>
          </a:p>
          <a:p>
            <a:pPr indent="0" lvl="0" marL="0" marR="0" rtl="0" algn="l">
              <a:lnSpc>
                <a:spcPct val="119921"/>
              </a:lnSpc>
              <a:spcBef>
                <a:spcPts val="635"/>
              </a:spcBef>
              <a:spcAft>
                <a:spcPts val="0"/>
              </a:spcAft>
              <a:buNone/>
            </a:pPr>
            <a:r>
              <a:t/>
            </a:r>
            <a:endParaRPr sz="3555">
              <a:solidFill>
                <a:srgbClr val="FFFFFF"/>
              </a:solidFill>
              <a:latin typeface="Arial"/>
              <a:ea typeface="Arial"/>
              <a:cs typeface="Arial"/>
              <a:sym typeface="Arial"/>
            </a:endParaRPr>
          </a:p>
          <a:p>
            <a:pPr indent="0" lvl="0" marL="0" marR="0" rtl="0" algn="l">
              <a:lnSpc>
                <a:spcPct val="119921"/>
              </a:lnSpc>
              <a:spcBef>
                <a:spcPts val="635"/>
              </a:spcBef>
              <a:spcAft>
                <a:spcPts val="0"/>
              </a:spcAft>
              <a:buNone/>
            </a:pPr>
            <a:r>
              <a:rPr lang="en-US" sz="3555">
                <a:solidFill>
                  <a:srgbClr val="FFFFFF"/>
                </a:solidFill>
                <a:latin typeface="Arial"/>
                <a:ea typeface="Arial"/>
                <a:cs typeface="Arial"/>
                <a:sym typeface="Arial"/>
              </a:rPr>
              <a:t>TIT FOR TAT, again!</a:t>
            </a:r>
            <a:endParaRPr sz="3555">
              <a:solidFill>
                <a:srgbClr val="FFFFFF"/>
              </a:solidFill>
              <a:latin typeface="Arial"/>
              <a:ea typeface="Arial"/>
              <a:cs typeface="Arial"/>
              <a:sym typeface="Arial"/>
            </a:endParaRPr>
          </a:p>
          <a:p>
            <a:pPr indent="0" lvl="0" marL="0" marR="0" rtl="0" algn="l">
              <a:lnSpc>
                <a:spcPct val="119921"/>
              </a:lnSpc>
              <a:spcBef>
                <a:spcPts val="635"/>
              </a:spcBef>
              <a:spcAft>
                <a:spcPts val="0"/>
              </a:spcAft>
              <a:buNone/>
            </a:pPr>
            <a:r>
              <a:t/>
            </a:r>
            <a:endParaRPr sz="3555">
              <a:solidFill>
                <a:srgbClr val="FFFFFF"/>
              </a:solidFill>
              <a:latin typeface="Arial"/>
              <a:ea typeface="Arial"/>
              <a:cs typeface="Arial"/>
              <a:sym typeface="Arial"/>
            </a:endParaRPr>
          </a:p>
          <a:p>
            <a:pPr indent="0" lvl="0" marL="0" marR="0" rtl="0" algn="l">
              <a:lnSpc>
                <a:spcPct val="119791"/>
              </a:lnSpc>
              <a:spcBef>
                <a:spcPts val="479"/>
              </a:spcBef>
              <a:spcAft>
                <a:spcPts val="0"/>
              </a:spcAft>
              <a:buNone/>
            </a:pPr>
            <a:r>
              <a:rPr lang="en-US" sz="2666">
                <a:solidFill>
                  <a:srgbClr val="FFFFFF"/>
                </a:solidFill>
                <a:latin typeface="Arial"/>
                <a:ea typeface="Arial"/>
                <a:cs typeface="Arial"/>
                <a:sym typeface="Arial"/>
              </a:rPr>
              <a:t>(Again, by Anatol Rapoport)</a:t>
            </a:r>
            <a:endParaRPr sz="2666">
              <a:solidFill>
                <a:srgbClr val="FFFFFF"/>
              </a:solidFill>
              <a:latin typeface="Arial"/>
              <a:ea typeface="Arial"/>
              <a:cs typeface="Arial"/>
              <a:sym typeface="Arial"/>
            </a:endParaRPr>
          </a:p>
          <a:p>
            <a:pPr indent="-50800" lvl="0" marL="381000" marR="0" rtl="0" algn="l">
              <a:lnSpc>
                <a:spcPct val="120089"/>
              </a:lnSpc>
              <a:spcBef>
                <a:spcPts val="563"/>
              </a:spcBef>
              <a:spcAft>
                <a:spcPts val="0"/>
              </a:spcAft>
              <a:buClr>
                <a:srgbClr val="FFFFFF"/>
              </a:buClr>
              <a:buSzPts val="3111"/>
              <a:buNone/>
            </a:pPr>
            <a:r>
              <a:t/>
            </a:r>
            <a:endParaRPr sz="3111">
              <a:solidFill>
                <a:srgbClr val="FFFFFF"/>
              </a:solidFill>
              <a:latin typeface="Arial"/>
              <a:ea typeface="Arial"/>
              <a:cs typeface="Arial"/>
              <a:sym typeface="Arial"/>
            </a:endParaRPr>
          </a:p>
        </p:txBody>
      </p:sp>
      <p:pic>
        <p:nvPicPr>
          <p:cNvPr id="93" name="Google Shape;93;p15"/>
          <p:cNvPicPr preferRelativeResize="0"/>
          <p:nvPr/>
        </p:nvPicPr>
        <p:blipFill>
          <a:blip r:embed="rId4">
            <a:alphaModFix/>
          </a:blip>
          <a:stretch>
            <a:fillRect/>
          </a:stretch>
        </p:blipFill>
        <p:spPr>
          <a:xfrm>
            <a:off x="825500" y="1841475"/>
            <a:ext cx="3397250" cy="5291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