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2"/>
  </p:notesMasterIdLst>
  <p:handoutMasterIdLst>
    <p:handoutMasterId r:id="rId63"/>
  </p:handoutMasterIdLst>
  <p:sldIdLst>
    <p:sldId id="257" r:id="rId3"/>
    <p:sldId id="263" r:id="rId4"/>
    <p:sldId id="261" r:id="rId5"/>
    <p:sldId id="269"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00" r:id="rId22"/>
    <p:sldId id="319" r:id="rId23"/>
    <p:sldId id="304" r:id="rId24"/>
    <p:sldId id="302" r:id="rId25"/>
    <p:sldId id="303" r:id="rId26"/>
    <p:sldId id="279" r:id="rId27"/>
    <p:sldId id="280" r:id="rId28"/>
    <p:sldId id="281" r:id="rId29"/>
    <p:sldId id="282" r:id="rId30"/>
    <p:sldId id="284" r:id="rId31"/>
    <p:sldId id="285" r:id="rId32"/>
    <p:sldId id="287" r:id="rId33"/>
    <p:sldId id="288" r:id="rId34"/>
    <p:sldId id="289" r:id="rId35"/>
    <p:sldId id="290" r:id="rId36"/>
    <p:sldId id="291" r:id="rId37"/>
    <p:sldId id="292" r:id="rId38"/>
    <p:sldId id="293" r:id="rId39"/>
    <p:sldId id="305" r:id="rId40"/>
    <p:sldId id="306" r:id="rId41"/>
    <p:sldId id="307" r:id="rId42"/>
    <p:sldId id="294" r:id="rId43"/>
    <p:sldId id="295" r:id="rId44"/>
    <p:sldId id="301" r:id="rId45"/>
    <p:sldId id="321" r:id="rId46"/>
    <p:sldId id="322" r:id="rId47"/>
    <p:sldId id="323" r:id="rId48"/>
    <p:sldId id="324" r:id="rId49"/>
    <p:sldId id="327" r:id="rId50"/>
    <p:sldId id="325" r:id="rId51"/>
    <p:sldId id="308" r:id="rId52"/>
    <p:sldId id="309" r:id="rId53"/>
    <p:sldId id="310" r:id="rId54"/>
    <p:sldId id="311" r:id="rId55"/>
    <p:sldId id="314" r:id="rId56"/>
    <p:sldId id="315" r:id="rId57"/>
    <p:sldId id="316" r:id="rId58"/>
    <p:sldId id="317" r:id="rId59"/>
    <p:sldId id="328" r:id="rId60"/>
    <p:sldId id="318" r:id="rId6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82424" autoAdjust="0"/>
  </p:normalViewPr>
  <p:slideViewPr>
    <p:cSldViewPr snapToGrid="0">
      <p:cViewPr varScale="1">
        <p:scale>
          <a:sx n="114" d="100"/>
          <a:sy n="114" d="100"/>
        </p:scale>
        <p:origin x="354" y="96"/>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10/29/2017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2017/10/29</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2017/10/29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2017/10/29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2017/10/29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2017/10/29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2017/10/29</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2017/10/29</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2017/10/29</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2017/10/29</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10/29/2017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latin typeface="Microsoft YaHei UI" panose="020B0503020204020204" pitchFamily="34" charset="-122"/>
                <a:ea typeface="Microsoft YaHei UI" panose="020B0503020204020204" pitchFamily="34" charset="-122"/>
              </a:rPr>
              <a:t>沈舸帆 沈家豪 汤志东 吴思楠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2.3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7" name="内容占位符 3"/>
          <p:cNvPicPr>
            <a:picLocks noChangeAspect="1"/>
          </p:cNvPicPr>
          <p:nvPr/>
        </p:nvPicPr>
        <p:blipFill>
          <a:blip r:embed="rId2"/>
          <a:stretch>
            <a:fillRect/>
          </a:stretch>
        </p:blipFill>
        <p:spPr>
          <a:xfrm>
            <a:off x="2189920" y="1290174"/>
            <a:ext cx="7472826" cy="5179163"/>
          </a:xfrm>
          <a:prstGeom prst="rect">
            <a:avLst/>
          </a:prstGeom>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3.3</a:t>
            </a:r>
            <a:r>
              <a:rPr lang="zh-CN" altLang="en-US" dirty="0"/>
              <a:t>甘特图</a:t>
            </a:r>
          </a:p>
        </p:txBody>
      </p:sp>
      <p:sp>
        <p:nvSpPr>
          <p:cNvPr id="3" name="内容占位符 2"/>
          <p:cNvSpPr>
            <a:spLocks noGrp="1"/>
          </p:cNvSpPr>
          <p:nvPr>
            <p:ph idx="1"/>
          </p:nvPr>
        </p:nvSpPr>
        <p:spPr/>
        <p:txBody>
          <a:bodyPr/>
          <a:lstStyle/>
          <a:p>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54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3.3</a:t>
            </a:r>
            <a:r>
              <a:rPr lang="zh-CN" altLang="en-US" dirty="0"/>
              <a:t>甘特图</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a:bodyPr>
          <a:lstStyle/>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72926603"/>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成员联系方式</a:t>
            </a:r>
          </a:p>
        </p:txBody>
      </p:sp>
    </p:spTree>
    <p:extLst>
      <p:ext uri="{BB962C8B-B14F-4D97-AF65-F5344CB8AC3E}">
        <p14:creationId xmlns:p14="http://schemas.microsoft.com/office/powerpoint/2010/main" val="46824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619735" y="1291405"/>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50"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1347089" y="1149292"/>
            <a:ext cx="7906138" cy="5708708"/>
          </a:xfrm>
          <a:prstGeom prst="rect">
            <a:avLst/>
          </a:prstGeom>
        </p:spPr>
      </p:pic>
    </p:spTree>
    <p:extLst>
      <p:ext uri="{BB962C8B-B14F-4D97-AF65-F5344CB8AC3E}">
        <p14:creationId xmlns:p14="http://schemas.microsoft.com/office/powerpoint/2010/main" val="3163428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经费计算</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3046988"/>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2.4+2.4+3.6+3.2+2.4+1.6+1.6+1.2+3.2+1.2+2.4+2.4+2.4+3.2+3.2=36.4*30=1092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3.2+3.2+4.8+2.4+3.2+1.6+1.2+1.6+3.2+1.6+3.2+2.4+3.2+3.2+2.4=40.4*30=1212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2.4+2.4+4.8+3.2+3.2+1.2+1.6+1.2+2.4+1.2+2.4+2.4+3.2+2.4+2.4=36.4*30=1092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3.2+2.4+3.6+3.2+2.4+1.6+1.2+1.6+3.2+1.6+3.2+2.4+2.4+3.2+3.2=38.4*30=1152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2.4+3.2+4.8+2.4+3.2+1.2+1.6+1.6+2.4+1.6+3.2+2.4+3.2+2.4+3.2=38.8*30=1164</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2.4+2.4+2.4+1.6+1.6+0.8+0.8+0.8+1.6+0.8+1.6+1.6+1.6+1.6+1.6=23.2*30=696</a:t>
            </a:r>
          </a:p>
        </p:txBody>
      </p:sp>
    </p:spTree>
    <p:extLst>
      <p:ext uri="{BB962C8B-B14F-4D97-AF65-F5344CB8AC3E}">
        <p14:creationId xmlns:p14="http://schemas.microsoft.com/office/powerpoint/2010/main" val="703654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业务目标</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280320370"/>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软件名称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422</TotalTime>
  <Words>4465</Words>
  <Application>Microsoft Office PowerPoint</Application>
  <PresentationFormat>宽屏</PresentationFormat>
  <Paragraphs>499</Paragraphs>
  <Slides>59</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9" baseType="lpstr">
      <vt:lpstr>Microsoft YaHei UI</vt:lpstr>
      <vt:lpstr>宋体</vt:lpstr>
      <vt:lpstr>微软雅黑</vt:lpstr>
      <vt:lpstr>Arial</vt:lpstr>
      <vt:lpstr>Calibri</vt:lpstr>
      <vt:lpstr>Century Gothic</vt:lpstr>
      <vt:lpstr>Times New Roman</vt:lpstr>
      <vt:lpstr>Wingdings 3</vt:lpstr>
      <vt:lpstr>离子</vt:lpstr>
      <vt:lpstr>Microsoft Visio 2003-2010 绘图</vt:lpstr>
      <vt:lpstr>需求工程计划</vt:lpstr>
      <vt:lpstr>目录</vt:lpstr>
      <vt:lpstr>1.1编写目的</vt:lpstr>
      <vt:lpstr>第1章 引言</vt:lpstr>
      <vt:lpstr>1.2 业务机遇</vt:lpstr>
      <vt:lpstr>1.3 业务目标</vt:lpstr>
      <vt:lpstr>1.3 业务目标</vt:lpstr>
      <vt:lpstr>1.3 业务目标</vt:lpstr>
      <vt:lpstr>第2章  项目概述</vt:lpstr>
      <vt:lpstr>2.1 工作内容</vt:lpstr>
      <vt:lpstr>2.2 开发人员</vt:lpstr>
      <vt:lpstr>2.2.1 需要移交用户的文件</vt:lpstr>
      <vt:lpstr>2.3 验收标准</vt:lpstr>
      <vt:lpstr>2.4 项目相关信息</vt:lpstr>
      <vt:lpstr>2.5 系统运行环境</vt:lpstr>
      <vt:lpstr>第3章  时间管理计划 </vt:lpstr>
      <vt:lpstr>3.1工作任务的分解（1）</vt:lpstr>
      <vt:lpstr>3.1工作任务的分解（2）</vt:lpstr>
      <vt:lpstr>3.2WBS表</vt:lpstr>
      <vt:lpstr>3.3甘特图</vt:lpstr>
      <vt:lpstr>3.3甘特图</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成员联系方式</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OBS图</vt:lpstr>
      <vt:lpstr>第10章  参考资料 </vt:lpstr>
      <vt:lpstr>参考资料</vt:lpstr>
      <vt:lpstr>第11章  小组分工 </vt:lpstr>
      <vt:lpstr>经费计算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49</cp:revision>
  <cp:lastPrinted>2012-08-15T21:38:02Z</cp:lastPrinted>
  <dcterms:created xsi:type="dcterms:W3CDTF">2017-10-25T13:05:14Z</dcterms:created>
  <dcterms:modified xsi:type="dcterms:W3CDTF">2017-10-29T10:05:35Z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